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352" r:id="rId3"/>
    <p:sldId id="353" r:id="rId4"/>
    <p:sldId id="367" r:id="rId5"/>
    <p:sldId id="563" r:id="rId6"/>
    <p:sldId id="564" r:id="rId7"/>
    <p:sldId id="568" r:id="rId8"/>
    <p:sldId id="361" r:id="rId9"/>
    <p:sldId id="570" r:id="rId10"/>
    <p:sldId id="571" r:id="rId11"/>
    <p:sldId id="565" r:id="rId12"/>
    <p:sldId id="566" r:id="rId13"/>
    <p:sldId id="567" r:id="rId14"/>
    <p:sldId id="569" r:id="rId15"/>
    <p:sldId id="572" r:id="rId16"/>
    <p:sldId id="574" r:id="rId17"/>
    <p:sldId id="576" r:id="rId18"/>
    <p:sldId id="575" r:id="rId19"/>
    <p:sldId id="578" r:id="rId20"/>
    <p:sldId id="577" r:id="rId21"/>
    <p:sldId id="579" r:id="rId22"/>
    <p:sldId id="580" r:id="rId23"/>
    <p:sldId id="581" r:id="rId24"/>
    <p:sldId id="582" r:id="rId25"/>
    <p:sldId id="585" r:id="rId26"/>
    <p:sldId id="583" r:id="rId27"/>
    <p:sldId id="586" r:id="rId28"/>
    <p:sldId id="584" r:id="rId29"/>
    <p:sldId id="587" r:id="rId30"/>
    <p:sldId id="588" r:id="rId31"/>
    <p:sldId id="589" r:id="rId32"/>
    <p:sldId id="590" r:id="rId33"/>
    <p:sldId id="591" r:id="rId34"/>
    <p:sldId id="592" r:id="rId35"/>
    <p:sldId id="593" r:id="rId36"/>
    <p:sldId id="595" r:id="rId37"/>
    <p:sldId id="594" r:id="rId38"/>
    <p:sldId id="596" r:id="rId39"/>
    <p:sldId id="597" r:id="rId40"/>
    <p:sldId id="598" r:id="rId41"/>
    <p:sldId id="599" r:id="rId42"/>
    <p:sldId id="601" r:id="rId43"/>
    <p:sldId id="604" r:id="rId44"/>
    <p:sldId id="605" r:id="rId45"/>
    <p:sldId id="603" r:id="rId46"/>
    <p:sldId id="606" r:id="rId47"/>
    <p:sldId id="616" r:id="rId48"/>
    <p:sldId id="614" r:id="rId49"/>
    <p:sldId id="607" r:id="rId50"/>
    <p:sldId id="617" r:id="rId51"/>
    <p:sldId id="608" r:id="rId52"/>
    <p:sldId id="609" r:id="rId53"/>
    <p:sldId id="611" r:id="rId54"/>
    <p:sldId id="613"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1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09E144-4DE8-42A6-9524-60967A511D05}" type="datetimeFigureOut">
              <a:rPr lang="en-IN" smtClean="0"/>
              <a:t>13-05-2019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11136E-29B1-4133-90D3-4AA54A8FABB1}" type="slidenum">
              <a:rPr lang="en-IN" smtClean="0"/>
              <a:t>‹#›</a:t>
            </a:fld>
            <a:endParaRPr lang="en-IN"/>
          </a:p>
        </p:txBody>
      </p:sp>
    </p:spTree>
    <p:extLst>
      <p:ext uri="{BB962C8B-B14F-4D97-AF65-F5344CB8AC3E}">
        <p14:creationId xmlns:p14="http://schemas.microsoft.com/office/powerpoint/2010/main" val="3363939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Segoe UI Light" pitchFamily="34" charset="0"/>
                <a:ea typeface="+mn-ea"/>
                <a:cs typeface="+mn-cs"/>
              </a:rPr>
              <a:t>Cortana Intelligence Suite delivers an end-to-end platform with integrated and comprehensive set of tools and services to help you build intelligent applications that let you easily take advantage of Advanced Intelligence.</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First Cortana Intelligence Suite provides services to bring data in, so that you can analyze it.  It provides information management capabilities like Azure Data Factory so that you can pull data from any source (relational DB like SQL or non-relational ones like your Hadoop cluster) in an automated and scheduled way, while performing the necessary data transforms (like setting certain data columns as dates vs. currency etc.).  Think ETL (Extract, Transform, Load) in the cloud. Event hub does the same for IoT type ingestion of data that streams in from lots of end points.</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The data brought in then can be persisted in flexible big data storage services like Data Lake and Azure SQL DW.</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You can then use a wide range of analytics services from Azure ML to Azure HDInsight to Azure Stream Analytics to analyze the data that are stored in the big data storage.  This means you can create analytics services and models specific to your business need (say real time demand forecasting).</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The resultant analytics services and models created by taking these steps can then be surfaced as interactive dashboards and visualizations via Power BI</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These same analytics services and models created can also be integrated into various different UI (web apps or mobile apps or rich client apps) as well as via integrations with Cortana, so end users can naturally interact with them via speech etc., and so that end users can get proactively be notified by Cortana if the analytics model finds a new anomaly (unusual growth in certain product purchases- in the case of real time demand forecasting example given above) or whatever deserves the attention of the business users. </a:t>
            </a:r>
          </a:p>
        </p:txBody>
      </p:sp>
      <p:sp>
        <p:nvSpPr>
          <p:cNvPr id="4" name="Slide Number Placeholder 3"/>
          <p:cNvSpPr>
            <a:spLocks noGrp="1"/>
          </p:cNvSpPr>
          <p:nvPr>
            <p:ph type="sldNum" sz="quarter" idx="10"/>
          </p:nvPr>
        </p:nvSpPr>
        <p:spPr/>
        <p:txBody>
          <a:bodyPr/>
          <a:lstStyle/>
          <a:p>
            <a:fld id="{A7178F21-7BB5-4F00-9D27-A734FECBAC34}" type="slidenum">
              <a:rPr lang="en-US" smtClean="0"/>
              <a:t>8</a:t>
            </a:fld>
            <a:endParaRPr lang="en-US" dirty="0"/>
          </a:p>
        </p:txBody>
      </p:sp>
    </p:spTree>
    <p:extLst>
      <p:ext uri="{BB962C8B-B14F-4D97-AF65-F5344CB8AC3E}">
        <p14:creationId xmlns:p14="http://schemas.microsoft.com/office/powerpoint/2010/main" val="331077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Segoe UI Light" pitchFamily="34" charset="0"/>
                <a:ea typeface="+mn-ea"/>
                <a:cs typeface="+mn-cs"/>
              </a:rPr>
              <a:t>Cortana Intelligence Suite delivers an end-to-end platform with integrated and comprehensive set of tools and services to help you build intelligent applications that let you easily take advantage of Advanced Intelligence.</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First Cortana Intelligence Suite provides services to bring data in, so that you can analyze it.  It provides information management capabilities like Azure Data Factory so that you can pull data from any source (relational DB like SQL or non-relational ones like your Hadoop cluster) in an automated and scheduled way, while performing the necessary data transforms (like setting certain data columns as dates vs. currency etc.).  Think ETL (Extract, Transform, Load) in the cloud. Event hub does the same for IoT type ingestion of data that streams in from lots of end points.</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The data brought in then can be persisted in flexible big data storage services like Data Lake and Azure SQL DW.</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You can then use a wide range of analytics services from Azure ML to Azure HDInsight to Azure Stream Analytics to analyze the data that are stored in the big data storage.  This means you can create analytics services and models specific to your business need (say real time demand forecasting).</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The resultant analytics services and models created by taking these steps can then be surfaced as interactive dashboards and visualizations via Power BI</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These same analytics services and models created can also be integrated into various different UI (web apps or mobile apps or rich client apps) as well as via integrations with Cortana, so end users can naturally interact with them via speech etc., and so that end users can get proactively be notified by Cortana if the analytics model finds a new anomaly (unusual growth in certain product purchases- in the case of real time demand forecasting example given above) or whatever deserves the attention of the business users. </a:t>
            </a:r>
          </a:p>
        </p:txBody>
      </p:sp>
      <p:sp>
        <p:nvSpPr>
          <p:cNvPr id="4" name="Slide Number Placeholder 3"/>
          <p:cNvSpPr>
            <a:spLocks noGrp="1"/>
          </p:cNvSpPr>
          <p:nvPr>
            <p:ph type="sldNum" sz="quarter" idx="10"/>
          </p:nvPr>
        </p:nvSpPr>
        <p:spPr/>
        <p:txBody>
          <a:bodyPr/>
          <a:lstStyle/>
          <a:p>
            <a:fld id="{A7178F21-7BB5-4F00-9D27-A734FECBAC34}" type="slidenum">
              <a:rPr lang="en-US" smtClean="0"/>
              <a:t>14</a:t>
            </a:fld>
            <a:endParaRPr lang="en-US" dirty="0"/>
          </a:p>
        </p:txBody>
      </p:sp>
    </p:spTree>
    <p:extLst>
      <p:ext uri="{BB962C8B-B14F-4D97-AF65-F5344CB8AC3E}">
        <p14:creationId xmlns:p14="http://schemas.microsoft.com/office/powerpoint/2010/main" val="2046097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EDC1-42AD-4E99-8967-615E9C902B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C14877B-2DA3-4BDF-96A0-C3BA9BDCC6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1650695-1466-420D-BBDE-2816E1CD9AC7}"/>
              </a:ext>
            </a:extLst>
          </p:cNvPr>
          <p:cNvSpPr>
            <a:spLocks noGrp="1"/>
          </p:cNvSpPr>
          <p:nvPr>
            <p:ph type="dt" sz="half" idx="10"/>
          </p:nvPr>
        </p:nvSpPr>
        <p:spPr/>
        <p:txBody>
          <a:bodyPr/>
          <a:lstStyle/>
          <a:p>
            <a:fld id="{C9735FA5-0397-45B2-8119-CC5865FE6363}" type="datetimeFigureOut">
              <a:rPr lang="en-IN" smtClean="0"/>
              <a:t>13-05-2019</a:t>
            </a:fld>
            <a:endParaRPr lang="en-IN"/>
          </a:p>
        </p:txBody>
      </p:sp>
      <p:sp>
        <p:nvSpPr>
          <p:cNvPr id="5" name="Footer Placeholder 4">
            <a:extLst>
              <a:ext uri="{FF2B5EF4-FFF2-40B4-BE49-F238E27FC236}">
                <a16:creationId xmlns:a16="http://schemas.microsoft.com/office/drawing/2014/main" id="{0054738F-BF93-441B-A03C-4C29B6A97C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B1EB1D-5E81-46FC-894A-F43106FB595F}"/>
              </a:ext>
            </a:extLst>
          </p:cNvPr>
          <p:cNvSpPr>
            <a:spLocks noGrp="1"/>
          </p:cNvSpPr>
          <p:nvPr>
            <p:ph type="sldNum" sz="quarter" idx="12"/>
          </p:nvPr>
        </p:nvSpPr>
        <p:spPr/>
        <p:txBody>
          <a:bodyPr/>
          <a:lstStyle/>
          <a:p>
            <a:fld id="{33885CD7-FA4F-4DC5-A48B-17E829161C57}" type="slidenum">
              <a:rPr lang="en-IN" smtClean="0"/>
              <a:t>‹#›</a:t>
            </a:fld>
            <a:endParaRPr lang="en-IN"/>
          </a:p>
        </p:txBody>
      </p:sp>
    </p:spTree>
    <p:extLst>
      <p:ext uri="{BB962C8B-B14F-4D97-AF65-F5344CB8AC3E}">
        <p14:creationId xmlns:p14="http://schemas.microsoft.com/office/powerpoint/2010/main" val="3275817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565EF-7459-40B9-9F60-DF3ACFA164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36E5C0-BEF4-41F0-A9AB-9160BC7452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BF9DF1-E2B9-486E-86EF-22CFD31245F8}"/>
              </a:ext>
            </a:extLst>
          </p:cNvPr>
          <p:cNvSpPr>
            <a:spLocks noGrp="1"/>
          </p:cNvSpPr>
          <p:nvPr>
            <p:ph type="dt" sz="half" idx="10"/>
          </p:nvPr>
        </p:nvSpPr>
        <p:spPr/>
        <p:txBody>
          <a:bodyPr/>
          <a:lstStyle/>
          <a:p>
            <a:fld id="{C9735FA5-0397-45B2-8119-CC5865FE6363}" type="datetimeFigureOut">
              <a:rPr lang="en-IN" smtClean="0"/>
              <a:t>13-05-2019</a:t>
            </a:fld>
            <a:endParaRPr lang="en-IN"/>
          </a:p>
        </p:txBody>
      </p:sp>
      <p:sp>
        <p:nvSpPr>
          <p:cNvPr id="5" name="Footer Placeholder 4">
            <a:extLst>
              <a:ext uri="{FF2B5EF4-FFF2-40B4-BE49-F238E27FC236}">
                <a16:creationId xmlns:a16="http://schemas.microsoft.com/office/drawing/2014/main" id="{B44E99A3-8F9D-427D-9B76-BD63257EE9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334393-5691-472B-ABBC-976191DAA21C}"/>
              </a:ext>
            </a:extLst>
          </p:cNvPr>
          <p:cNvSpPr>
            <a:spLocks noGrp="1"/>
          </p:cNvSpPr>
          <p:nvPr>
            <p:ph type="sldNum" sz="quarter" idx="12"/>
          </p:nvPr>
        </p:nvSpPr>
        <p:spPr/>
        <p:txBody>
          <a:bodyPr/>
          <a:lstStyle/>
          <a:p>
            <a:fld id="{33885CD7-FA4F-4DC5-A48B-17E829161C57}" type="slidenum">
              <a:rPr lang="en-IN" smtClean="0"/>
              <a:t>‹#›</a:t>
            </a:fld>
            <a:endParaRPr lang="en-IN"/>
          </a:p>
        </p:txBody>
      </p:sp>
    </p:spTree>
    <p:extLst>
      <p:ext uri="{BB962C8B-B14F-4D97-AF65-F5344CB8AC3E}">
        <p14:creationId xmlns:p14="http://schemas.microsoft.com/office/powerpoint/2010/main" val="3140335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6A3638-643B-4CEE-B358-BD59E54588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F80131-0000-41A8-BE67-52A93A0902A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7486C8-9710-40E7-B13F-F8CFDD6F18AE}"/>
              </a:ext>
            </a:extLst>
          </p:cNvPr>
          <p:cNvSpPr>
            <a:spLocks noGrp="1"/>
          </p:cNvSpPr>
          <p:nvPr>
            <p:ph type="dt" sz="half" idx="10"/>
          </p:nvPr>
        </p:nvSpPr>
        <p:spPr/>
        <p:txBody>
          <a:bodyPr/>
          <a:lstStyle/>
          <a:p>
            <a:fld id="{C9735FA5-0397-45B2-8119-CC5865FE6363}" type="datetimeFigureOut">
              <a:rPr lang="en-IN" smtClean="0"/>
              <a:t>13-05-2019</a:t>
            </a:fld>
            <a:endParaRPr lang="en-IN"/>
          </a:p>
        </p:txBody>
      </p:sp>
      <p:sp>
        <p:nvSpPr>
          <p:cNvPr id="5" name="Footer Placeholder 4">
            <a:extLst>
              <a:ext uri="{FF2B5EF4-FFF2-40B4-BE49-F238E27FC236}">
                <a16:creationId xmlns:a16="http://schemas.microsoft.com/office/drawing/2014/main" id="{A5E40A1A-A0CC-4E45-827E-BAAC884729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50ADC7-7CBF-4025-AB82-EB2E8983D5B8}"/>
              </a:ext>
            </a:extLst>
          </p:cNvPr>
          <p:cNvSpPr>
            <a:spLocks noGrp="1"/>
          </p:cNvSpPr>
          <p:nvPr>
            <p:ph type="sldNum" sz="quarter" idx="12"/>
          </p:nvPr>
        </p:nvSpPr>
        <p:spPr/>
        <p:txBody>
          <a:bodyPr/>
          <a:lstStyle/>
          <a:p>
            <a:fld id="{33885CD7-FA4F-4DC5-A48B-17E829161C57}" type="slidenum">
              <a:rPr lang="en-IN" smtClean="0"/>
              <a:t>‹#›</a:t>
            </a:fld>
            <a:endParaRPr lang="en-IN"/>
          </a:p>
        </p:txBody>
      </p:sp>
    </p:spTree>
    <p:extLst>
      <p:ext uri="{BB962C8B-B14F-4D97-AF65-F5344CB8AC3E}">
        <p14:creationId xmlns:p14="http://schemas.microsoft.com/office/powerpoint/2010/main" val="3684987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FDF84-3E2B-4BEA-A36D-87B3292B95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32A910-7279-4081-A095-8E05AE87CE1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201F61-6967-4BD7-A15C-814F17C713DC}"/>
              </a:ext>
            </a:extLst>
          </p:cNvPr>
          <p:cNvSpPr>
            <a:spLocks noGrp="1"/>
          </p:cNvSpPr>
          <p:nvPr>
            <p:ph type="dt" sz="half" idx="10"/>
          </p:nvPr>
        </p:nvSpPr>
        <p:spPr/>
        <p:txBody>
          <a:bodyPr/>
          <a:lstStyle/>
          <a:p>
            <a:fld id="{C9735FA5-0397-45B2-8119-CC5865FE6363}" type="datetimeFigureOut">
              <a:rPr lang="en-IN" smtClean="0"/>
              <a:t>13-05-2019</a:t>
            </a:fld>
            <a:endParaRPr lang="en-IN"/>
          </a:p>
        </p:txBody>
      </p:sp>
      <p:sp>
        <p:nvSpPr>
          <p:cNvPr id="5" name="Footer Placeholder 4">
            <a:extLst>
              <a:ext uri="{FF2B5EF4-FFF2-40B4-BE49-F238E27FC236}">
                <a16:creationId xmlns:a16="http://schemas.microsoft.com/office/drawing/2014/main" id="{9D3DB1A2-B789-4CB0-A2F6-ACB506ABF8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A2A440-F177-468A-97D5-F51981948446}"/>
              </a:ext>
            </a:extLst>
          </p:cNvPr>
          <p:cNvSpPr>
            <a:spLocks noGrp="1"/>
          </p:cNvSpPr>
          <p:nvPr>
            <p:ph type="sldNum" sz="quarter" idx="12"/>
          </p:nvPr>
        </p:nvSpPr>
        <p:spPr/>
        <p:txBody>
          <a:bodyPr/>
          <a:lstStyle/>
          <a:p>
            <a:fld id="{33885CD7-FA4F-4DC5-A48B-17E829161C57}" type="slidenum">
              <a:rPr lang="en-IN" smtClean="0"/>
              <a:t>‹#›</a:t>
            </a:fld>
            <a:endParaRPr lang="en-IN"/>
          </a:p>
        </p:txBody>
      </p:sp>
    </p:spTree>
    <p:extLst>
      <p:ext uri="{BB962C8B-B14F-4D97-AF65-F5344CB8AC3E}">
        <p14:creationId xmlns:p14="http://schemas.microsoft.com/office/powerpoint/2010/main" val="5155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C38F1-C9C3-4559-A5CC-018CF839EE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BAB58D-6EF6-4511-901A-D1914DCF12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78B1F88-B913-4272-BA6F-9648D337E48D}"/>
              </a:ext>
            </a:extLst>
          </p:cNvPr>
          <p:cNvSpPr>
            <a:spLocks noGrp="1"/>
          </p:cNvSpPr>
          <p:nvPr>
            <p:ph type="dt" sz="half" idx="10"/>
          </p:nvPr>
        </p:nvSpPr>
        <p:spPr/>
        <p:txBody>
          <a:bodyPr/>
          <a:lstStyle/>
          <a:p>
            <a:fld id="{C9735FA5-0397-45B2-8119-CC5865FE6363}" type="datetimeFigureOut">
              <a:rPr lang="en-IN" smtClean="0"/>
              <a:t>13-05-2019</a:t>
            </a:fld>
            <a:endParaRPr lang="en-IN"/>
          </a:p>
        </p:txBody>
      </p:sp>
      <p:sp>
        <p:nvSpPr>
          <p:cNvPr id="5" name="Footer Placeholder 4">
            <a:extLst>
              <a:ext uri="{FF2B5EF4-FFF2-40B4-BE49-F238E27FC236}">
                <a16:creationId xmlns:a16="http://schemas.microsoft.com/office/drawing/2014/main" id="{7933CE70-1551-4096-8825-673A4DA544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263228-ABA2-4A1C-B3D0-A8B2906DA9D6}"/>
              </a:ext>
            </a:extLst>
          </p:cNvPr>
          <p:cNvSpPr>
            <a:spLocks noGrp="1"/>
          </p:cNvSpPr>
          <p:nvPr>
            <p:ph type="sldNum" sz="quarter" idx="12"/>
          </p:nvPr>
        </p:nvSpPr>
        <p:spPr/>
        <p:txBody>
          <a:bodyPr/>
          <a:lstStyle/>
          <a:p>
            <a:fld id="{33885CD7-FA4F-4DC5-A48B-17E829161C57}" type="slidenum">
              <a:rPr lang="en-IN" smtClean="0"/>
              <a:t>‹#›</a:t>
            </a:fld>
            <a:endParaRPr lang="en-IN"/>
          </a:p>
        </p:txBody>
      </p:sp>
    </p:spTree>
    <p:extLst>
      <p:ext uri="{BB962C8B-B14F-4D97-AF65-F5344CB8AC3E}">
        <p14:creationId xmlns:p14="http://schemas.microsoft.com/office/powerpoint/2010/main" val="4227866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FD3F3-4633-4882-9B3A-D26BD896CF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F9BAE4-593D-4322-8503-5DF141F69B8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D7D4999-16DA-47FE-B7C6-300BAB716F6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DD2E137-239E-4192-8A44-DF231AE3167C}"/>
              </a:ext>
            </a:extLst>
          </p:cNvPr>
          <p:cNvSpPr>
            <a:spLocks noGrp="1"/>
          </p:cNvSpPr>
          <p:nvPr>
            <p:ph type="dt" sz="half" idx="10"/>
          </p:nvPr>
        </p:nvSpPr>
        <p:spPr/>
        <p:txBody>
          <a:bodyPr/>
          <a:lstStyle/>
          <a:p>
            <a:fld id="{C9735FA5-0397-45B2-8119-CC5865FE6363}" type="datetimeFigureOut">
              <a:rPr lang="en-IN" smtClean="0"/>
              <a:t>13-05-2019</a:t>
            </a:fld>
            <a:endParaRPr lang="en-IN"/>
          </a:p>
        </p:txBody>
      </p:sp>
      <p:sp>
        <p:nvSpPr>
          <p:cNvPr id="6" name="Footer Placeholder 5">
            <a:extLst>
              <a:ext uri="{FF2B5EF4-FFF2-40B4-BE49-F238E27FC236}">
                <a16:creationId xmlns:a16="http://schemas.microsoft.com/office/drawing/2014/main" id="{BF832F31-E8BD-4A87-A63F-0154AC5F2D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B028D3-71F1-43B2-8CF2-F2329D46280D}"/>
              </a:ext>
            </a:extLst>
          </p:cNvPr>
          <p:cNvSpPr>
            <a:spLocks noGrp="1"/>
          </p:cNvSpPr>
          <p:nvPr>
            <p:ph type="sldNum" sz="quarter" idx="12"/>
          </p:nvPr>
        </p:nvSpPr>
        <p:spPr/>
        <p:txBody>
          <a:bodyPr/>
          <a:lstStyle/>
          <a:p>
            <a:fld id="{33885CD7-FA4F-4DC5-A48B-17E829161C57}" type="slidenum">
              <a:rPr lang="en-IN" smtClean="0"/>
              <a:t>‹#›</a:t>
            </a:fld>
            <a:endParaRPr lang="en-IN"/>
          </a:p>
        </p:txBody>
      </p:sp>
    </p:spTree>
    <p:extLst>
      <p:ext uri="{BB962C8B-B14F-4D97-AF65-F5344CB8AC3E}">
        <p14:creationId xmlns:p14="http://schemas.microsoft.com/office/powerpoint/2010/main" val="4023496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F5A28-6B74-4736-8CA5-BBF3AB7DB7C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BE02B1-13CA-43D1-881E-C5ABB90417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3F42BF7-E18D-4BDE-8FF6-E0F9EF6F127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05DE8BE-483C-4FB5-8B6B-803DCE9584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48DFF97-001A-46EE-AAB0-3A38CF1C25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DF770BC-17FB-4CC2-9A43-04476853BEAD}"/>
              </a:ext>
            </a:extLst>
          </p:cNvPr>
          <p:cNvSpPr>
            <a:spLocks noGrp="1"/>
          </p:cNvSpPr>
          <p:nvPr>
            <p:ph type="dt" sz="half" idx="10"/>
          </p:nvPr>
        </p:nvSpPr>
        <p:spPr/>
        <p:txBody>
          <a:bodyPr/>
          <a:lstStyle/>
          <a:p>
            <a:fld id="{C9735FA5-0397-45B2-8119-CC5865FE6363}" type="datetimeFigureOut">
              <a:rPr lang="en-IN" smtClean="0"/>
              <a:t>13-05-2019</a:t>
            </a:fld>
            <a:endParaRPr lang="en-IN"/>
          </a:p>
        </p:txBody>
      </p:sp>
      <p:sp>
        <p:nvSpPr>
          <p:cNvPr id="8" name="Footer Placeholder 7">
            <a:extLst>
              <a:ext uri="{FF2B5EF4-FFF2-40B4-BE49-F238E27FC236}">
                <a16:creationId xmlns:a16="http://schemas.microsoft.com/office/drawing/2014/main" id="{F31DF888-D8AE-4B8D-A98C-317C2E0FB31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5CB26FF-8C74-4D78-BB2D-8D4F1B182C7D}"/>
              </a:ext>
            </a:extLst>
          </p:cNvPr>
          <p:cNvSpPr>
            <a:spLocks noGrp="1"/>
          </p:cNvSpPr>
          <p:nvPr>
            <p:ph type="sldNum" sz="quarter" idx="12"/>
          </p:nvPr>
        </p:nvSpPr>
        <p:spPr/>
        <p:txBody>
          <a:bodyPr/>
          <a:lstStyle/>
          <a:p>
            <a:fld id="{33885CD7-FA4F-4DC5-A48B-17E829161C57}" type="slidenum">
              <a:rPr lang="en-IN" smtClean="0"/>
              <a:t>‹#›</a:t>
            </a:fld>
            <a:endParaRPr lang="en-IN"/>
          </a:p>
        </p:txBody>
      </p:sp>
    </p:spTree>
    <p:extLst>
      <p:ext uri="{BB962C8B-B14F-4D97-AF65-F5344CB8AC3E}">
        <p14:creationId xmlns:p14="http://schemas.microsoft.com/office/powerpoint/2010/main" val="4238330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4C81-1B4C-4C24-B154-09B4A5450BD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15AE37-7501-4FFD-966A-284413989B05}"/>
              </a:ext>
            </a:extLst>
          </p:cNvPr>
          <p:cNvSpPr>
            <a:spLocks noGrp="1"/>
          </p:cNvSpPr>
          <p:nvPr>
            <p:ph type="dt" sz="half" idx="10"/>
          </p:nvPr>
        </p:nvSpPr>
        <p:spPr/>
        <p:txBody>
          <a:bodyPr/>
          <a:lstStyle/>
          <a:p>
            <a:fld id="{C9735FA5-0397-45B2-8119-CC5865FE6363}" type="datetimeFigureOut">
              <a:rPr lang="en-IN" smtClean="0"/>
              <a:t>13-05-2019</a:t>
            </a:fld>
            <a:endParaRPr lang="en-IN"/>
          </a:p>
        </p:txBody>
      </p:sp>
      <p:sp>
        <p:nvSpPr>
          <p:cNvPr id="4" name="Footer Placeholder 3">
            <a:extLst>
              <a:ext uri="{FF2B5EF4-FFF2-40B4-BE49-F238E27FC236}">
                <a16:creationId xmlns:a16="http://schemas.microsoft.com/office/drawing/2014/main" id="{37AFABE4-CD88-4DDF-A469-F25E9CF92F4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0C93BF-B9C5-46C1-8822-2D806E2FECB6}"/>
              </a:ext>
            </a:extLst>
          </p:cNvPr>
          <p:cNvSpPr>
            <a:spLocks noGrp="1"/>
          </p:cNvSpPr>
          <p:nvPr>
            <p:ph type="sldNum" sz="quarter" idx="12"/>
          </p:nvPr>
        </p:nvSpPr>
        <p:spPr/>
        <p:txBody>
          <a:bodyPr/>
          <a:lstStyle/>
          <a:p>
            <a:fld id="{33885CD7-FA4F-4DC5-A48B-17E829161C57}" type="slidenum">
              <a:rPr lang="en-IN" smtClean="0"/>
              <a:t>‹#›</a:t>
            </a:fld>
            <a:endParaRPr lang="en-IN"/>
          </a:p>
        </p:txBody>
      </p:sp>
    </p:spTree>
    <p:extLst>
      <p:ext uri="{BB962C8B-B14F-4D97-AF65-F5344CB8AC3E}">
        <p14:creationId xmlns:p14="http://schemas.microsoft.com/office/powerpoint/2010/main" val="3679626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6D8651-B569-4CFD-92BB-394D766E8AA4}"/>
              </a:ext>
            </a:extLst>
          </p:cNvPr>
          <p:cNvSpPr>
            <a:spLocks noGrp="1"/>
          </p:cNvSpPr>
          <p:nvPr>
            <p:ph type="dt" sz="half" idx="10"/>
          </p:nvPr>
        </p:nvSpPr>
        <p:spPr/>
        <p:txBody>
          <a:bodyPr/>
          <a:lstStyle/>
          <a:p>
            <a:fld id="{C9735FA5-0397-45B2-8119-CC5865FE6363}" type="datetimeFigureOut">
              <a:rPr lang="en-IN" smtClean="0"/>
              <a:t>13-05-2019</a:t>
            </a:fld>
            <a:endParaRPr lang="en-IN"/>
          </a:p>
        </p:txBody>
      </p:sp>
      <p:sp>
        <p:nvSpPr>
          <p:cNvPr id="3" name="Footer Placeholder 2">
            <a:extLst>
              <a:ext uri="{FF2B5EF4-FFF2-40B4-BE49-F238E27FC236}">
                <a16:creationId xmlns:a16="http://schemas.microsoft.com/office/drawing/2014/main" id="{01C5542D-63C2-4829-B574-2C857E2EA2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892746B-7A5D-47F5-92F2-838FAC95F4D7}"/>
              </a:ext>
            </a:extLst>
          </p:cNvPr>
          <p:cNvSpPr>
            <a:spLocks noGrp="1"/>
          </p:cNvSpPr>
          <p:nvPr>
            <p:ph type="sldNum" sz="quarter" idx="12"/>
          </p:nvPr>
        </p:nvSpPr>
        <p:spPr/>
        <p:txBody>
          <a:bodyPr/>
          <a:lstStyle/>
          <a:p>
            <a:fld id="{33885CD7-FA4F-4DC5-A48B-17E829161C57}" type="slidenum">
              <a:rPr lang="en-IN" smtClean="0"/>
              <a:t>‹#›</a:t>
            </a:fld>
            <a:endParaRPr lang="en-IN"/>
          </a:p>
        </p:txBody>
      </p:sp>
    </p:spTree>
    <p:extLst>
      <p:ext uri="{BB962C8B-B14F-4D97-AF65-F5344CB8AC3E}">
        <p14:creationId xmlns:p14="http://schemas.microsoft.com/office/powerpoint/2010/main" val="2441837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76EA3-047C-4B4E-B46D-92B1FB9A90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38F1D-0142-40C7-ACF4-5A2D6E27D7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ADAF92-AE30-43BB-8315-21AD093BC3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FE70C8-B034-4C54-A76A-ADD452975DFC}"/>
              </a:ext>
            </a:extLst>
          </p:cNvPr>
          <p:cNvSpPr>
            <a:spLocks noGrp="1"/>
          </p:cNvSpPr>
          <p:nvPr>
            <p:ph type="dt" sz="half" idx="10"/>
          </p:nvPr>
        </p:nvSpPr>
        <p:spPr/>
        <p:txBody>
          <a:bodyPr/>
          <a:lstStyle/>
          <a:p>
            <a:fld id="{C9735FA5-0397-45B2-8119-CC5865FE6363}" type="datetimeFigureOut">
              <a:rPr lang="en-IN" smtClean="0"/>
              <a:t>13-05-2019</a:t>
            </a:fld>
            <a:endParaRPr lang="en-IN"/>
          </a:p>
        </p:txBody>
      </p:sp>
      <p:sp>
        <p:nvSpPr>
          <p:cNvPr id="6" name="Footer Placeholder 5">
            <a:extLst>
              <a:ext uri="{FF2B5EF4-FFF2-40B4-BE49-F238E27FC236}">
                <a16:creationId xmlns:a16="http://schemas.microsoft.com/office/drawing/2014/main" id="{BD1227FA-3054-40FF-A9EB-B8617A973D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9C08AD-9801-4FAC-9A74-77BD26938318}"/>
              </a:ext>
            </a:extLst>
          </p:cNvPr>
          <p:cNvSpPr>
            <a:spLocks noGrp="1"/>
          </p:cNvSpPr>
          <p:nvPr>
            <p:ph type="sldNum" sz="quarter" idx="12"/>
          </p:nvPr>
        </p:nvSpPr>
        <p:spPr/>
        <p:txBody>
          <a:bodyPr/>
          <a:lstStyle/>
          <a:p>
            <a:fld id="{33885CD7-FA4F-4DC5-A48B-17E829161C57}" type="slidenum">
              <a:rPr lang="en-IN" smtClean="0"/>
              <a:t>‹#›</a:t>
            </a:fld>
            <a:endParaRPr lang="en-IN"/>
          </a:p>
        </p:txBody>
      </p:sp>
    </p:spTree>
    <p:extLst>
      <p:ext uri="{BB962C8B-B14F-4D97-AF65-F5344CB8AC3E}">
        <p14:creationId xmlns:p14="http://schemas.microsoft.com/office/powerpoint/2010/main" val="564217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71C3B-FB44-4211-A528-A49DD64965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9A6505-7EEA-42E4-B641-4BFF3E9A73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E3AC9B6-91C6-4A00-9FAB-4282A9ACFF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78D604-DC68-4FCD-9910-455A3AFBB9F0}"/>
              </a:ext>
            </a:extLst>
          </p:cNvPr>
          <p:cNvSpPr>
            <a:spLocks noGrp="1"/>
          </p:cNvSpPr>
          <p:nvPr>
            <p:ph type="dt" sz="half" idx="10"/>
          </p:nvPr>
        </p:nvSpPr>
        <p:spPr/>
        <p:txBody>
          <a:bodyPr/>
          <a:lstStyle/>
          <a:p>
            <a:fld id="{C9735FA5-0397-45B2-8119-CC5865FE6363}" type="datetimeFigureOut">
              <a:rPr lang="en-IN" smtClean="0"/>
              <a:t>13-05-2019</a:t>
            </a:fld>
            <a:endParaRPr lang="en-IN"/>
          </a:p>
        </p:txBody>
      </p:sp>
      <p:sp>
        <p:nvSpPr>
          <p:cNvPr id="6" name="Footer Placeholder 5">
            <a:extLst>
              <a:ext uri="{FF2B5EF4-FFF2-40B4-BE49-F238E27FC236}">
                <a16:creationId xmlns:a16="http://schemas.microsoft.com/office/drawing/2014/main" id="{FEEE60F7-FEFB-4E57-B1E9-982B3F1706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51962D-DD38-46AD-9FE8-E6B1CE56DA69}"/>
              </a:ext>
            </a:extLst>
          </p:cNvPr>
          <p:cNvSpPr>
            <a:spLocks noGrp="1"/>
          </p:cNvSpPr>
          <p:nvPr>
            <p:ph type="sldNum" sz="quarter" idx="12"/>
          </p:nvPr>
        </p:nvSpPr>
        <p:spPr/>
        <p:txBody>
          <a:bodyPr/>
          <a:lstStyle/>
          <a:p>
            <a:fld id="{33885CD7-FA4F-4DC5-A48B-17E829161C57}" type="slidenum">
              <a:rPr lang="en-IN" smtClean="0"/>
              <a:t>‹#›</a:t>
            </a:fld>
            <a:endParaRPr lang="en-IN"/>
          </a:p>
        </p:txBody>
      </p:sp>
    </p:spTree>
    <p:extLst>
      <p:ext uri="{BB962C8B-B14F-4D97-AF65-F5344CB8AC3E}">
        <p14:creationId xmlns:p14="http://schemas.microsoft.com/office/powerpoint/2010/main" val="1014642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C6FB3E-2FF5-49EA-B122-AF8126554E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74924E-8B58-4C43-AF85-4D9C888677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63A5B2-9944-4009-AC42-8786B87C5C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735FA5-0397-45B2-8119-CC5865FE6363}" type="datetimeFigureOut">
              <a:rPr lang="en-IN" smtClean="0"/>
              <a:t>13-05-2019</a:t>
            </a:fld>
            <a:endParaRPr lang="en-IN"/>
          </a:p>
        </p:txBody>
      </p:sp>
      <p:sp>
        <p:nvSpPr>
          <p:cNvPr id="5" name="Footer Placeholder 4">
            <a:extLst>
              <a:ext uri="{FF2B5EF4-FFF2-40B4-BE49-F238E27FC236}">
                <a16:creationId xmlns:a16="http://schemas.microsoft.com/office/drawing/2014/main" id="{0D021815-1569-4432-840D-F3EEABDFD6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EA6B680-3E85-4DB1-9FCE-992A1463A2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85CD7-FA4F-4DC5-A48B-17E829161C57}" type="slidenum">
              <a:rPr lang="en-IN" smtClean="0"/>
              <a:t>‹#›</a:t>
            </a:fld>
            <a:endParaRPr lang="en-IN"/>
          </a:p>
        </p:txBody>
      </p:sp>
    </p:spTree>
    <p:extLst>
      <p:ext uri="{BB962C8B-B14F-4D97-AF65-F5344CB8AC3E}">
        <p14:creationId xmlns:p14="http://schemas.microsoft.com/office/powerpoint/2010/main" val="2730411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docs.microsoft.com/azure/cognitive-services/computer-vision/home"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hyperlink" Target="https://www.youtube.com/watch?v=ub1uxo5nhxE" TargetMode="Externa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hyperlink" Target="https://westus.dev.cognitive.microsoft.com/docs/services/563309b6778daf02acc0a508/operations/5645c3271984551c84ec6797"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hyperlink" Target="https://westus.dev.cognitive.microsoft.com/docs/services/563309b6778daf02acc0a508/operations/5645c3271984551c84ec6797" TargetMode="Externa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461EF0B-A7DA-4B63-BF97-78154D51D73F}"/>
              </a:ext>
            </a:extLst>
          </p:cNvPr>
          <p:cNvPicPr>
            <a:picLocks noChangeAspect="1"/>
          </p:cNvPicPr>
          <p:nvPr/>
        </p:nvPicPr>
        <p:blipFill rotWithShape="1">
          <a:blip r:embed="rId2">
            <a:extLst>
              <a:ext uri="{28A0092B-C50C-407E-A947-70E740481C1C}">
                <a14:useLocalDpi xmlns:a14="http://schemas.microsoft.com/office/drawing/2010/main" val="0"/>
              </a:ext>
            </a:extLst>
          </a:blip>
          <a:srcRect t="45460"/>
          <a:stretch/>
        </p:blipFill>
        <p:spPr>
          <a:xfrm flipH="1">
            <a:off x="3809135" y="0"/>
            <a:ext cx="8382865" cy="6858000"/>
          </a:xfrm>
          <a:prstGeom prst="rect">
            <a:avLst/>
          </a:prstGeom>
          <a:noFill/>
          <a:ln>
            <a:noFill/>
          </a:ln>
        </p:spPr>
      </p:pic>
      <p:sp>
        <p:nvSpPr>
          <p:cNvPr id="7" name="Rectangle 6">
            <a:extLst>
              <a:ext uri="{FF2B5EF4-FFF2-40B4-BE49-F238E27FC236}">
                <a16:creationId xmlns:a16="http://schemas.microsoft.com/office/drawing/2014/main" id="{ABB74FCE-E4FB-41F0-88CD-B70A2E75141A}"/>
              </a:ext>
            </a:extLst>
          </p:cNvPr>
          <p:cNvSpPr/>
          <p:nvPr/>
        </p:nvSpPr>
        <p:spPr bwMode="invGray">
          <a:xfrm>
            <a:off x="0" y="0"/>
            <a:ext cx="5761037" cy="68580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a:extLst>
              <a:ext uri="{FF2B5EF4-FFF2-40B4-BE49-F238E27FC236}">
                <a16:creationId xmlns:a16="http://schemas.microsoft.com/office/drawing/2014/main" id="{835D97FA-0ACC-4AE2-9885-93F640BC36A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
        <p:nvSpPr>
          <p:cNvPr id="9" name="Title 5">
            <a:extLst>
              <a:ext uri="{FF2B5EF4-FFF2-40B4-BE49-F238E27FC236}">
                <a16:creationId xmlns:a16="http://schemas.microsoft.com/office/drawing/2014/main" id="{A9548D00-1507-4EE8-ADB0-ED1B8B292DB8}"/>
              </a:ext>
            </a:extLst>
          </p:cNvPr>
          <p:cNvSpPr txBox="1">
            <a:spLocks/>
          </p:cNvSpPr>
          <p:nvPr/>
        </p:nvSpPr>
        <p:spPr>
          <a:xfrm>
            <a:off x="0" y="479425"/>
            <a:ext cx="5653377" cy="352691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solidFill>
                  <a:schemeClr val="bg1"/>
                </a:solidFill>
                <a:latin typeface="Segoe UI" panose="020B0502040204020203" pitchFamily="34" charset="0"/>
                <a:cs typeface="Segoe UI" panose="020B0502040204020203" pitchFamily="34" charset="0"/>
              </a:rPr>
              <a:t>Hero Solutions- Azure Cognitive Services</a:t>
            </a:r>
          </a:p>
        </p:txBody>
      </p:sp>
      <p:cxnSp>
        <p:nvCxnSpPr>
          <p:cNvPr id="10" name="Straight Connector 9">
            <a:extLst>
              <a:ext uri="{FF2B5EF4-FFF2-40B4-BE49-F238E27FC236}">
                <a16:creationId xmlns:a16="http://schemas.microsoft.com/office/drawing/2014/main" id="{846B5927-3C86-45A3-BB4D-0979402E74BA}"/>
              </a:ext>
            </a:extLst>
          </p:cNvPr>
          <p:cNvCxnSpPr/>
          <p:nvPr/>
        </p:nvCxnSpPr>
        <p:spPr>
          <a:xfrm>
            <a:off x="160184" y="4268684"/>
            <a:ext cx="4663440" cy="0"/>
          </a:xfrm>
          <a:prstGeom prst="line">
            <a:avLst/>
          </a:prstGeom>
          <a:ln w="31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835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9024" cy="6858000"/>
          </a:xfrm>
          <a:prstGeom prst="rect">
            <a:avLst/>
          </a:prstGeom>
        </p:spPr>
      </p:pic>
      <p:sp>
        <p:nvSpPr>
          <p:cNvPr id="40" name="Rectangle 39"/>
          <p:cNvSpPr/>
          <p:nvPr/>
        </p:nvSpPr>
        <p:spPr>
          <a:xfrm>
            <a:off x="0" y="0"/>
            <a:ext cx="11887200" cy="6629400"/>
          </a:xfrm>
          <a:prstGeom prst="rect">
            <a:avLst/>
          </a:prstGeom>
          <a:gradFill flip="none" rotWithShape="1">
            <a:gsLst>
              <a:gs pos="15000">
                <a:schemeClr val="tx1">
                  <a:alpha val="55000"/>
                </a:schemeClr>
              </a:gs>
              <a:gs pos="56000">
                <a:schemeClr val="tx1">
                  <a:tint val="44500"/>
                  <a:satMod val="160000"/>
                  <a:alpha val="0"/>
                </a:schemeClr>
              </a:gs>
              <a:gs pos="100000">
                <a:schemeClr val="tx1">
                  <a:tint val="23500"/>
                  <a:satMod val="160000"/>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dirty="0">
              <a:solidFill>
                <a:prstClr val="white"/>
              </a:solidFill>
            </a:endParaRPr>
          </a:p>
        </p:txBody>
      </p:sp>
      <p:sp>
        <p:nvSpPr>
          <p:cNvPr id="41" name="Rectangle 40"/>
          <p:cNvSpPr/>
          <p:nvPr/>
        </p:nvSpPr>
        <p:spPr>
          <a:xfrm>
            <a:off x="0" y="0"/>
            <a:ext cx="12192001" cy="6858000"/>
          </a:xfrm>
          <a:prstGeom prst="rect">
            <a:avLst/>
          </a:prstGeom>
          <a:gradFill flip="none" rotWithShape="1">
            <a:gsLst>
              <a:gs pos="15000">
                <a:schemeClr val="bg1">
                  <a:alpha val="93000"/>
                </a:schemeClr>
              </a:gs>
              <a:gs pos="50000">
                <a:schemeClr val="bg1">
                  <a:alpha val="92000"/>
                </a:schemeClr>
              </a:gs>
              <a:gs pos="85000">
                <a:schemeClr val="bg1">
                  <a:alpha val="93000"/>
                </a:schemeClr>
              </a:gs>
            </a:gsLst>
            <a:lin ang="0" scaled="1"/>
            <a:tileRect/>
          </a:gradFill>
          <a:ln w="19050" cap="flat" cmpd="sng" algn="ctr">
            <a:noFill/>
            <a:prstDash val="solid"/>
          </a:ln>
          <a:effectLst/>
        </p:spPr>
        <p:txBody>
          <a:bodyPr lIns="91400" tIns="45698" rIns="91400" bIns="45698" rtlCol="0" anchor="ctr"/>
          <a:lstStyle/>
          <a:p>
            <a:pPr algn="ctr">
              <a:defRPr/>
            </a:pPr>
            <a:endParaRPr lang="en-US" sz="2199" kern="0" dirty="0">
              <a:solidFill>
                <a:srgbClr val="E4DED8"/>
              </a:solidFill>
              <a:latin typeface="Segoe UI Semilight"/>
            </a:endParaRPr>
          </a:p>
        </p:txBody>
      </p:sp>
      <p:sp>
        <p:nvSpPr>
          <p:cNvPr id="51"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10</a:t>
            </a:fld>
            <a:endParaRPr lang="en-IN" dirty="0"/>
          </a:p>
        </p:txBody>
      </p:sp>
      <p:sp>
        <p:nvSpPr>
          <p:cNvPr id="22" name="Rectangle 21">
            <a:extLst>
              <a:ext uri="{FF2B5EF4-FFF2-40B4-BE49-F238E27FC236}">
                <a16:creationId xmlns:a16="http://schemas.microsoft.com/office/drawing/2014/main" id="{F2767662-E83C-47F3-B3F7-00A12C2DB47C}"/>
              </a:ext>
            </a:extLst>
          </p:cNvPr>
          <p:cNvSpPr/>
          <p:nvPr/>
        </p:nvSpPr>
        <p:spPr bwMode="auto">
          <a:xfrm>
            <a:off x="1894789" y="2810366"/>
            <a:ext cx="10294235" cy="1237268"/>
          </a:xfrm>
          <a:prstGeom prst="rect">
            <a:avLst/>
          </a:prstGeom>
          <a:noFill/>
          <a:ln w="9525">
            <a:noFill/>
            <a:miter lim="800000"/>
            <a:headEnd/>
            <a:tailEnd/>
          </a:ln>
          <a:effectLst/>
        </p:spPr>
        <p:txBody>
          <a:bodyPr lIns="108000" tIns="108000" rIns="108000" bIns="108000" rtlCol="0" anchor="ctr">
            <a:noAutofit/>
          </a:bodyPr>
          <a:lstStyle/>
          <a:p>
            <a:pPr defTabSz="914225">
              <a:spcAft>
                <a:spcPts val="600"/>
              </a:spcAft>
              <a:defRPr/>
            </a:pPr>
            <a:endParaRPr lang="en-US" sz="6000" kern="0" dirty="0">
              <a:solidFill>
                <a:schemeClr val="accent1">
                  <a:lumMod val="60000"/>
                  <a:lumOff val="40000"/>
                </a:schemeClr>
              </a:solidFill>
              <a:cs typeface="Segoe UI Semilight" panose="020B0402040204020203" pitchFamily="34" charset="0"/>
            </a:endParaRPr>
          </a:p>
        </p:txBody>
      </p:sp>
      <p:sp>
        <p:nvSpPr>
          <p:cNvPr id="7" name="Title 1">
            <a:extLst>
              <a:ext uri="{FF2B5EF4-FFF2-40B4-BE49-F238E27FC236}">
                <a16:creationId xmlns:a16="http://schemas.microsoft.com/office/drawing/2014/main" id="{655EEE43-D950-4287-B581-4022D4F1CF3B}"/>
              </a:ext>
            </a:extLst>
          </p:cNvPr>
          <p:cNvSpPr txBox="1">
            <a:spLocks/>
          </p:cNvSpPr>
          <p:nvPr/>
        </p:nvSpPr>
        <p:spPr>
          <a:xfrm>
            <a:off x="124566" y="69335"/>
            <a:ext cx="12067434" cy="817769"/>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400" dirty="0">
                <a:solidFill>
                  <a:srgbClr val="0070C0"/>
                </a:solidFill>
              </a:rPr>
              <a:t>Most</a:t>
            </a:r>
            <a:r>
              <a:rPr lang="en-US" sz="4400" dirty="0">
                <a:solidFill>
                  <a:srgbClr val="505050">
                    <a:lumMod val="50000"/>
                  </a:srgbClr>
                </a:solidFill>
              </a:rPr>
              <a:t> </a:t>
            </a:r>
            <a:r>
              <a:rPr lang="en-US" sz="4400" dirty="0">
                <a:solidFill>
                  <a:srgbClr val="0070C0"/>
                </a:solidFill>
              </a:rPr>
              <a:t>Popular Use Cases</a:t>
            </a:r>
            <a:endParaRPr lang="en-IN" sz="4400" dirty="0">
              <a:solidFill>
                <a:srgbClr val="0070C0"/>
              </a:solidFill>
            </a:endParaRPr>
          </a:p>
        </p:txBody>
      </p:sp>
      <p:sp>
        <p:nvSpPr>
          <p:cNvPr id="8" name="TextBox 7">
            <a:extLst>
              <a:ext uri="{FF2B5EF4-FFF2-40B4-BE49-F238E27FC236}">
                <a16:creationId xmlns:a16="http://schemas.microsoft.com/office/drawing/2014/main" id="{211B8A48-8D43-4FAF-AF9F-29BC4D9586CE}"/>
              </a:ext>
            </a:extLst>
          </p:cNvPr>
          <p:cNvSpPr txBox="1"/>
          <p:nvPr/>
        </p:nvSpPr>
        <p:spPr>
          <a:xfrm>
            <a:off x="150912" y="887104"/>
            <a:ext cx="11887200" cy="6863417"/>
          </a:xfrm>
          <a:prstGeom prst="rect">
            <a:avLst/>
          </a:prstGeom>
          <a:noFill/>
        </p:spPr>
        <p:txBody>
          <a:bodyPr wrap="square" rtlCol="0">
            <a:spAutoFit/>
          </a:bodyPr>
          <a:lstStyle/>
          <a:p>
            <a:endParaRPr lang="en-US" sz="2000" dirty="0"/>
          </a:p>
          <a:p>
            <a:r>
              <a:rPr lang="en-US" sz="2000" dirty="0"/>
              <a:t>2. Quality Control</a:t>
            </a:r>
          </a:p>
          <a:p>
            <a:pPr lvl="1"/>
            <a:r>
              <a:rPr lang="en-US" sz="2000" dirty="0"/>
              <a:t>Automation of Assembly Line Quality Control</a:t>
            </a:r>
          </a:p>
          <a:p>
            <a:endParaRPr lang="en-US" sz="2000" dirty="0"/>
          </a:p>
          <a:p>
            <a:r>
              <a:rPr lang="en-US" sz="2000" dirty="0"/>
              <a:t>3. Health Care / Home Care </a:t>
            </a:r>
          </a:p>
          <a:p>
            <a:pPr lvl="1"/>
            <a:r>
              <a:rPr lang="en-US" sz="2000" dirty="0"/>
              <a:t>Detection of Fall and Timely Support </a:t>
            </a:r>
          </a:p>
          <a:p>
            <a:pPr lvl="1"/>
            <a:r>
              <a:rPr lang="en-US" sz="2000" dirty="0"/>
              <a:t>Understanding Patient’s Pain Level using Facial Sentiments</a:t>
            </a:r>
          </a:p>
          <a:p>
            <a:endParaRPr lang="en-US" sz="2000" dirty="0"/>
          </a:p>
          <a:p>
            <a:r>
              <a:rPr lang="en-US" sz="2000" dirty="0"/>
              <a:t>4. Facial Recognition Systems – Across Domains</a:t>
            </a:r>
          </a:p>
          <a:p>
            <a:endParaRPr lang="en-US" sz="2000" dirty="0"/>
          </a:p>
          <a:p>
            <a:r>
              <a:rPr lang="en-US" sz="2000" dirty="0"/>
              <a:t>5. Public Safety </a:t>
            </a:r>
          </a:p>
          <a:p>
            <a:r>
              <a:rPr lang="en-US" sz="2000" dirty="0"/>
              <a:t>         Automatic Extraction of Events from Video Feeds – Like Fire Accidents, Mob Attacks, Murdering Intent,   </a:t>
            </a:r>
          </a:p>
          <a:p>
            <a:r>
              <a:rPr lang="en-US" sz="2000" dirty="0"/>
              <a:t>         Chain Snatching, Violation of Traffic Rules and so many.   </a:t>
            </a:r>
          </a:p>
          <a:p>
            <a:endParaRPr lang="en-US" sz="2000" dirty="0"/>
          </a:p>
          <a:p>
            <a:r>
              <a:rPr lang="en-US" sz="2000" dirty="0"/>
              <a:t>6. RPA &amp; Conversation Commerce</a:t>
            </a:r>
          </a:p>
          <a:p>
            <a:endParaRPr lang="en-US" sz="2000" dirty="0"/>
          </a:p>
          <a:p>
            <a:r>
              <a:rPr lang="en-US" sz="2000" dirty="0"/>
              <a:t>7. Building Voice / Gesture Based Digital Assistants </a:t>
            </a:r>
          </a:p>
          <a:p>
            <a:endParaRPr lang="en-US" sz="2000" dirty="0"/>
          </a:p>
          <a:p>
            <a:pPr lvl="1"/>
            <a:endParaRPr lang="en-US" sz="2000" dirty="0"/>
          </a:p>
          <a:p>
            <a:pPr lvl="1"/>
            <a:r>
              <a:rPr lang="en-US" sz="2000" dirty="0"/>
              <a:t> </a:t>
            </a:r>
          </a:p>
          <a:p>
            <a:endParaRPr lang="en-US" sz="2000" dirty="0"/>
          </a:p>
          <a:p>
            <a:pPr marL="1371600" lvl="2" indent="-457200">
              <a:buAutoNum type="arabicPeriod"/>
            </a:pPr>
            <a:endParaRPr lang="en-US" sz="2000" dirty="0"/>
          </a:p>
        </p:txBody>
      </p:sp>
    </p:spTree>
    <p:extLst>
      <p:ext uri="{BB962C8B-B14F-4D97-AF65-F5344CB8AC3E}">
        <p14:creationId xmlns:p14="http://schemas.microsoft.com/office/powerpoint/2010/main" val="3404888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9024" cy="6858000"/>
          </a:xfrm>
          <a:prstGeom prst="rect">
            <a:avLst/>
          </a:prstGeom>
        </p:spPr>
      </p:pic>
      <p:sp>
        <p:nvSpPr>
          <p:cNvPr id="40" name="Rectangle 39"/>
          <p:cNvSpPr/>
          <p:nvPr/>
        </p:nvSpPr>
        <p:spPr>
          <a:xfrm>
            <a:off x="0" y="0"/>
            <a:ext cx="11887200" cy="6629400"/>
          </a:xfrm>
          <a:prstGeom prst="rect">
            <a:avLst/>
          </a:prstGeom>
          <a:gradFill flip="none" rotWithShape="1">
            <a:gsLst>
              <a:gs pos="15000">
                <a:schemeClr val="tx1">
                  <a:alpha val="55000"/>
                </a:schemeClr>
              </a:gs>
              <a:gs pos="56000">
                <a:schemeClr val="tx1">
                  <a:tint val="44500"/>
                  <a:satMod val="160000"/>
                  <a:alpha val="0"/>
                </a:schemeClr>
              </a:gs>
              <a:gs pos="100000">
                <a:schemeClr val="tx1">
                  <a:tint val="23500"/>
                  <a:satMod val="160000"/>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dirty="0">
              <a:solidFill>
                <a:prstClr val="white"/>
              </a:solidFill>
            </a:endParaRPr>
          </a:p>
        </p:txBody>
      </p:sp>
      <p:sp>
        <p:nvSpPr>
          <p:cNvPr id="41" name="Rectangle 40"/>
          <p:cNvSpPr/>
          <p:nvPr/>
        </p:nvSpPr>
        <p:spPr>
          <a:xfrm>
            <a:off x="-2977" y="0"/>
            <a:ext cx="12192001" cy="6858000"/>
          </a:xfrm>
          <a:prstGeom prst="rect">
            <a:avLst/>
          </a:prstGeom>
          <a:gradFill flip="none" rotWithShape="1">
            <a:gsLst>
              <a:gs pos="15000">
                <a:schemeClr val="bg1">
                  <a:alpha val="93000"/>
                </a:schemeClr>
              </a:gs>
              <a:gs pos="50000">
                <a:schemeClr val="bg1">
                  <a:alpha val="92000"/>
                </a:schemeClr>
              </a:gs>
              <a:gs pos="85000">
                <a:schemeClr val="bg1">
                  <a:alpha val="93000"/>
                </a:schemeClr>
              </a:gs>
            </a:gsLst>
            <a:lin ang="0" scaled="1"/>
            <a:tileRect/>
          </a:gradFill>
          <a:ln w="19050" cap="flat" cmpd="sng" algn="ctr">
            <a:noFill/>
            <a:prstDash val="solid"/>
          </a:ln>
          <a:effectLst/>
        </p:spPr>
        <p:txBody>
          <a:bodyPr lIns="91400" tIns="45698" rIns="91400" bIns="45698" rtlCol="0" anchor="ctr"/>
          <a:lstStyle/>
          <a:p>
            <a:pPr>
              <a:defRPr/>
            </a:pPr>
            <a:endParaRPr lang="en-US" sz="2800" kern="0" dirty="0">
              <a:solidFill>
                <a:srgbClr val="E4DED8"/>
              </a:solidFill>
              <a:latin typeface="Segoe UI Semilight"/>
            </a:endParaRPr>
          </a:p>
        </p:txBody>
      </p:sp>
      <p:sp>
        <p:nvSpPr>
          <p:cNvPr id="51"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11</a:t>
            </a:fld>
            <a:endParaRPr lang="en-IN" dirty="0"/>
          </a:p>
        </p:txBody>
      </p:sp>
      <p:sp>
        <p:nvSpPr>
          <p:cNvPr id="2" name="TextBox 1">
            <a:extLst>
              <a:ext uri="{FF2B5EF4-FFF2-40B4-BE49-F238E27FC236}">
                <a16:creationId xmlns:a16="http://schemas.microsoft.com/office/drawing/2014/main" id="{467772FD-0A81-4CBB-B3BE-1D4EECA01F0C}"/>
              </a:ext>
            </a:extLst>
          </p:cNvPr>
          <p:cNvSpPr txBox="1"/>
          <p:nvPr/>
        </p:nvSpPr>
        <p:spPr>
          <a:xfrm>
            <a:off x="66502" y="0"/>
            <a:ext cx="11887200" cy="6370975"/>
          </a:xfrm>
          <a:prstGeom prst="rect">
            <a:avLst/>
          </a:prstGeom>
          <a:noFill/>
        </p:spPr>
        <p:txBody>
          <a:bodyPr wrap="square" rtlCol="0">
            <a:spAutoFit/>
          </a:bodyPr>
          <a:lstStyle/>
          <a:p>
            <a:r>
              <a:rPr lang="en-US" sz="2400" dirty="0">
                <a:solidFill>
                  <a:schemeClr val="accent1"/>
                </a:solidFill>
              </a:rPr>
              <a:t>Our Success Stories with Cognitive Services …</a:t>
            </a:r>
          </a:p>
          <a:p>
            <a:endParaRPr lang="en-US" sz="2400" dirty="0"/>
          </a:p>
          <a:p>
            <a:r>
              <a:rPr lang="en-US" sz="2000" dirty="0"/>
              <a:t>Client : Very Large FMCG Company </a:t>
            </a:r>
          </a:p>
          <a:p>
            <a:endParaRPr lang="en-US" sz="2000" dirty="0"/>
          </a:p>
          <a:p>
            <a:r>
              <a:rPr lang="en-US" sz="2000" dirty="0"/>
              <a:t>Business Case : Empowering their Sales Force Team to onboard new Shops / Departmental Stores and Increase the Sales of their branded Products</a:t>
            </a:r>
          </a:p>
          <a:p>
            <a:endParaRPr lang="en-US" sz="2000" dirty="0"/>
          </a:p>
          <a:p>
            <a:r>
              <a:rPr lang="en-US" sz="2000" dirty="0"/>
              <a:t>Problems Faced : </a:t>
            </a:r>
          </a:p>
          <a:p>
            <a:pPr marL="457200" indent="-457200">
              <a:buAutoNum type="arabicPeriod"/>
            </a:pPr>
            <a:r>
              <a:rPr lang="en-US" sz="2000" dirty="0"/>
              <a:t>Sales People are always “On The GO” and they are not really interested in authentication that works with “Username/password”. They hate using the keyboard on mobile devices</a:t>
            </a:r>
          </a:p>
          <a:p>
            <a:pPr marL="457200" indent="-457200">
              <a:buAutoNum type="arabicPeriod"/>
            </a:pPr>
            <a:r>
              <a:rPr lang="en-US" sz="2000" dirty="0"/>
              <a:t>On boarding any new shop is  cumbersome as you have Key in so many details</a:t>
            </a:r>
          </a:p>
          <a:p>
            <a:pPr marL="457200" indent="-457200">
              <a:buAutoNum type="arabicPeriod"/>
            </a:pPr>
            <a:r>
              <a:rPr lang="en-US" sz="2000" dirty="0"/>
              <a:t>Many a times, product sale is not up to the mark due to merchandising problems. Though the shop owners are provided with the Planogram they hardly follow. And the current Planogram Compliance Check is Manual and time consuming process</a:t>
            </a:r>
          </a:p>
          <a:p>
            <a:endParaRPr lang="en-US" sz="2000" dirty="0"/>
          </a:p>
          <a:p>
            <a:r>
              <a:rPr lang="en-US" sz="2000" dirty="0"/>
              <a:t>Cognitive Services used to solve the Problems</a:t>
            </a:r>
          </a:p>
          <a:p>
            <a:pPr marL="457200" indent="-457200">
              <a:buAutoNum type="arabicPeriod"/>
            </a:pPr>
            <a:r>
              <a:rPr lang="en-US" sz="2000" dirty="0"/>
              <a:t>Face API</a:t>
            </a:r>
          </a:p>
          <a:p>
            <a:pPr marL="457200" indent="-457200">
              <a:buAutoNum type="arabicPeriod"/>
            </a:pPr>
            <a:r>
              <a:rPr lang="en-US" sz="2000" dirty="0"/>
              <a:t>Computer Vision – OCR</a:t>
            </a:r>
          </a:p>
          <a:p>
            <a:pPr marL="457200" indent="-457200">
              <a:buAutoNum type="arabicPeriod"/>
            </a:pPr>
            <a:r>
              <a:rPr lang="en-US" sz="2000" dirty="0"/>
              <a:t>LUIS – Azure Based NLP Layer</a:t>
            </a:r>
          </a:p>
          <a:p>
            <a:pPr marL="457200" indent="-457200">
              <a:buAutoNum type="arabicPeriod"/>
            </a:pPr>
            <a:r>
              <a:rPr lang="en-US" sz="2000" dirty="0"/>
              <a:t>Custom Vision</a:t>
            </a:r>
          </a:p>
        </p:txBody>
      </p:sp>
    </p:spTree>
    <p:extLst>
      <p:ext uri="{BB962C8B-B14F-4D97-AF65-F5344CB8AC3E}">
        <p14:creationId xmlns:p14="http://schemas.microsoft.com/office/powerpoint/2010/main" val="270864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9024" cy="6858000"/>
          </a:xfrm>
          <a:prstGeom prst="rect">
            <a:avLst/>
          </a:prstGeom>
        </p:spPr>
      </p:pic>
      <p:sp>
        <p:nvSpPr>
          <p:cNvPr id="40" name="Rectangle 39"/>
          <p:cNvSpPr/>
          <p:nvPr/>
        </p:nvSpPr>
        <p:spPr>
          <a:xfrm>
            <a:off x="0" y="0"/>
            <a:ext cx="11887200" cy="6629400"/>
          </a:xfrm>
          <a:prstGeom prst="rect">
            <a:avLst/>
          </a:prstGeom>
          <a:gradFill flip="none" rotWithShape="1">
            <a:gsLst>
              <a:gs pos="15000">
                <a:schemeClr val="tx1">
                  <a:alpha val="55000"/>
                </a:schemeClr>
              </a:gs>
              <a:gs pos="56000">
                <a:schemeClr val="tx1">
                  <a:tint val="44500"/>
                  <a:satMod val="160000"/>
                  <a:alpha val="0"/>
                </a:schemeClr>
              </a:gs>
              <a:gs pos="100000">
                <a:schemeClr val="tx1">
                  <a:tint val="23500"/>
                  <a:satMod val="160000"/>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dirty="0">
              <a:solidFill>
                <a:prstClr val="white"/>
              </a:solidFill>
            </a:endParaRPr>
          </a:p>
        </p:txBody>
      </p:sp>
      <p:sp>
        <p:nvSpPr>
          <p:cNvPr id="41" name="Rectangle 40"/>
          <p:cNvSpPr/>
          <p:nvPr/>
        </p:nvSpPr>
        <p:spPr>
          <a:xfrm>
            <a:off x="-2977" y="0"/>
            <a:ext cx="12192001" cy="6858000"/>
          </a:xfrm>
          <a:prstGeom prst="rect">
            <a:avLst/>
          </a:prstGeom>
          <a:gradFill flip="none" rotWithShape="1">
            <a:gsLst>
              <a:gs pos="15000">
                <a:schemeClr val="bg1">
                  <a:alpha val="93000"/>
                </a:schemeClr>
              </a:gs>
              <a:gs pos="50000">
                <a:schemeClr val="bg1">
                  <a:alpha val="92000"/>
                </a:schemeClr>
              </a:gs>
              <a:gs pos="85000">
                <a:schemeClr val="bg1">
                  <a:alpha val="93000"/>
                </a:schemeClr>
              </a:gs>
            </a:gsLst>
            <a:lin ang="0" scaled="1"/>
            <a:tileRect/>
          </a:gradFill>
          <a:ln w="19050" cap="flat" cmpd="sng" algn="ctr">
            <a:noFill/>
            <a:prstDash val="solid"/>
          </a:ln>
          <a:effectLst/>
        </p:spPr>
        <p:txBody>
          <a:bodyPr lIns="91400" tIns="45698" rIns="91400" bIns="45698" rtlCol="0" anchor="ctr"/>
          <a:lstStyle/>
          <a:p>
            <a:pPr>
              <a:defRPr/>
            </a:pPr>
            <a:endParaRPr lang="en-US" sz="2800" kern="0" dirty="0">
              <a:solidFill>
                <a:srgbClr val="E4DED8"/>
              </a:solidFill>
              <a:latin typeface="Segoe UI Semilight"/>
            </a:endParaRPr>
          </a:p>
        </p:txBody>
      </p:sp>
      <p:sp>
        <p:nvSpPr>
          <p:cNvPr id="51"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12</a:t>
            </a:fld>
            <a:endParaRPr lang="en-IN" dirty="0"/>
          </a:p>
        </p:txBody>
      </p:sp>
      <p:sp>
        <p:nvSpPr>
          <p:cNvPr id="2" name="TextBox 1">
            <a:extLst>
              <a:ext uri="{FF2B5EF4-FFF2-40B4-BE49-F238E27FC236}">
                <a16:creationId xmlns:a16="http://schemas.microsoft.com/office/drawing/2014/main" id="{467772FD-0A81-4CBB-B3BE-1D4EECA01F0C}"/>
              </a:ext>
            </a:extLst>
          </p:cNvPr>
          <p:cNvSpPr txBox="1"/>
          <p:nvPr/>
        </p:nvSpPr>
        <p:spPr>
          <a:xfrm>
            <a:off x="66502" y="0"/>
            <a:ext cx="11887200" cy="4708981"/>
          </a:xfrm>
          <a:prstGeom prst="rect">
            <a:avLst/>
          </a:prstGeom>
          <a:noFill/>
        </p:spPr>
        <p:txBody>
          <a:bodyPr wrap="square" rtlCol="0">
            <a:spAutoFit/>
          </a:bodyPr>
          <a:lstStyle/>
          <a:p>
            <a:r>
              <a:rPr lang="en-US" sz="2400" dirty="0">
                <a:solidFill>
                  <a:schemeClr val="accent1"/>
                </a:solidFill>
              </a:rPr>
              <a:t>Our Success Stories with Cognitive Services …</a:t>
            </a:r>
          </a:p>
          <a:p>
            <a:endParaRPr lang="en-US" sz="2400" dirty="0"/>
          </a:p>
          <a:p>
            <a:endParaRPr lang="en-US" sz="2400" dirty="0"/>
          </a:p>
          <a:p>
            <a:endParaRPr lang="en-US" sz="2400" dirty="0"/>
          </a:p>
          <a:p>
            <a:endParaRPr lang="en-US" sz="2400" dirty="0"/>
          </a:p>
          <a:p>
            <a:r>
              <a:rPr lang="en-US" sz="2000" dirty="0"/>
              <a:t>Client : One of the Largest Consumer Banks in India </a:t>
            </a:r>
          </a:p>
          <a:p>
            <a:endParaRPr lang="en-US" sz="2000" dirty="0"/>
          </a:p>
          <a:p>
            <a:r>
              <a:rPr lang="en-US" sz="2000" dirty="0"/>
              <a:t>Business Case : Enabling Facial Authentical as 3 Factor Authentication </a:t>
            </a:r>
          </a:p>
          <a:p>
            <a:endParaRPr lang="en-US" sz="2000" dirty="0"/>
          </a:p>
          <a:p>
            <a:r>
              <a:rPr lang="en-US" sz="2000" dirty="0"/>
              <a:t>Cognitive Services used to solve the Problems</a:t>
            </a:r>
          </a:p>
          <a:p>
            <a:pPr marL="457200" indent="-457200">
              <a:buAutoNum type="arabicPeriod"/>
            </a:pPr>
            <a:r>
              <a:rPr lang="en-US" sz="2000" dirty="0"/>
              <a:t>Face API</a:t>
            </a:r>
          </a:p>
          <a:p>
            <a:pPr marL="457200" indent="-457200">
              <a:buAutoNum type="arabicPeriod"/>
            </a:pPr>
            <a:r>
              <a:rPr lang="en-US" sz="2000" dirty="0"/>
              <a:t>Computer Vision – OCR</a:t>
            </a:r>
          </a:p>
          <a:p>
            <a:pPr marL="457200" indent="-457200">
              <a:buAutoNum type="arabicPeriod"/>
            </a:pPr>
            <a:r>
              <a:rPr lang="en-US" sz="2000" dirty="0"/>
              <a:t>Custom Vision</a:t>
            </a:r>
          </a:p>
          <a:p>
            <a:pPr marL="457200" indent="-457200">
              <a:buAutoNum type="arabicPeriod"/>
            </a:pPr>
            <a:r>
              <a:rPr lang="en-US" sz="2000" dirty="0"/>
              <a:t>JSN’s Custom Built Face Liveliness Detection Module</a:t>
            </a:r>
          </a:p>
        </p:txBody>
      </p:sp>
    </p:spTree>
    <p:extLst>
      <p:ext uri="{BB962C8B-B14F-4D97-AF65-F5344CB8AC3E}">
        <p14:creationId xmlns:p14="http://schemas.microsoft.com/office/powerpoint/2010/main" val="2208662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9024" cy="6858000"/>
          </a:xfrm>
          <a:prstGeom prst="rect">
            <a:avLst/>
          </a:prstGeom>
        </p:spPr>
      </p:pic>
      <p:sp>
        <p:nvSpPr>
          <p:cNvPr id="40" name="Rectangle 39"/>
          <p:cNvSpPr/>
          <p:nvPr/>
        </p:nvSpPr>
        <p:spPr>
          <a:xfrm>
            <a:off x="0" y="0"/>
            <a:ext cx="11887200" cy="6629400"/>
          </a:xfrm>
          <a:prstGeom prst="rect">
            <a:avLst/>
          </a:prstGeom>
          <a:gradFill flip="none" rotWithShape="1">
            <a:gsLst>
              <a:gs pos="15000">
                <a:schemeClr val="tx1">
                  <a:alpha val="55000"/>
                </a:schemeClr>
              </a:gs>
              <a:gs pos="56000">
                <a:schemeClr val="tx1">
                  <a:tint val="44500"/>
                  <a:satMod val="160000"/>
                  <a:alpha val="0"/>
                </a:schemeClr>
              </a:gs>
              <a:gs pos="100000">
                <a:schemeClr val="tx1">
                  <a:tint val="23500"/>
                  <a:satMod val="160000"/>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dirty="0">
              <a:solidFill>
                <a:prstClr val="white"/>
              </a:solidFill>
            </a:endParaRPr>
          </a:p>
        </p:txBody>
      </p:sp>
      <p:sp>
        <p:nvSpPr>
          <p:cNvPr id="41" name="Rectangle 40"/>
          <p:cNvSpPr/>
          <p:nvPr/>
        </p:nvSpPr>
        <p:spPr>
          <a:xfrm>
            <a:off x="-2977" y="0"/>
            <a:ext cx="12192001" cy="6858000"/>
          </a:xfrm>
          <a:prstGeom prst="rect">
            <a:avLst/>
          </a:prstGeom>
          <a:gradFill flip="none" rotWithShape="1">
            <a:gsLst>
              <a:gs pos="15000">
                <a:schemeClr val="bg1">
                  <a:alpha val="93000"/>
                </a:schemeClr>
              </a:gs>
              <a:gs pos="50000">
                <a:schemeClr val="bg1">
                  <a:alpha val="92000"/>
                </a:schemeClr>
              </a:gs>
              <a:gs pos="85000">
                <a:schemeClr val="bg1">
                  <a:alpha val="93000"/>
                </a:schemeClr>
              </a:gs>
            </a:gsLst>
            <a:lin ang="0" scaled="1"/>
            <a:tileRect/>
          </a:gradFill>
          <a:ln w="19050" cap="flat" cmpd="sng" algn="ctr">
            <a:noFill/>
            <a:prstDash val="solid"/>
          </a:ln>
          <a:effectLst/>
        </p:spPr>
        <p:txBody>
          <a:bodyPr lIns="91400" tIns="45698" rIns="91400" bIns="45698" rtlCol="0" anchor="ctr"/>
          <a:lstStyle/>
          <a:p>
            <a:pPr>
              <a:defRPr/>
            </a:pPr>
            <a:endParaRPr lang="en-US" sz="2800" kern="0" dirty="0">
              <a:solidFill>
                <a:srgbClr val="E4DED8"/>
              </a:solidFill>
              <a:latin typeface="Segoe UI Semilight"/>
            </a:endParaRPr>
          </a:p>
        </p:txBody>
      </p:sp>
      <p:sp>
        <p:nvSpPr>
          <p:cNvPr id="51"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13</a:t>
            </a:fld>
            <a:endParaRPr lang="en-IN" dirty="0"/>
          </a:p>
        </p:txBody>
      </p:sp>
      <p:sp>
        <p:nvSpPr>
          <p:cNvPr id="2" name="TextBox 1">
            <a:extLst>
              <a:ext uri="{FF2B5EF4-FFF2-40B4-BE49-F238E27FC236}">
                <a16:creationId xmlns:a16="http://schemas.microsoft.com/office/drawing/2014/main" id="{467772FD-0A81-4CBB-B3BE-1D4EECA01F0C}"/>
              </a:ext>
            </a:extLst>
          </p:cNvPr>
          <p:cNvSpPr txBox="1"/>
          <p:nvPr/>
        </p:nvSpPr>
        <p:spPr>
          <a:xfrm>
            <a:off x="66502" y="270347"/>
            <a:ext cx="11887200" cy="4093428"/>
          </a:xfrm>
          <a:prstGeom prst="rect">
            <a:avLst/>
          </a:prstGeom>
          <a:noFill/>
        </p:spPr>
        <p:txBody>
          <a:bodyPr wrap="square" rtlCol="0">
            <a:spAutoFit/>
          </a:bodyPr>
          <a:lstStyle/>
          <a:p>
            <a:r>
              <a:rPr lang="en-US" sz="2400" dirty="0">
                <a:solidFill>
                  <a:schemeClr val="accent1"/>
                </a:solidFill>
              </a:rPr>
              <a:t>Our Success Stories with Cognitive Services …</a:t>
            </a:r>
          </a:p>
          <a:p>
            <a:endParaRPr lang="en-US" sz="2400" dirty="0"/>
          </a:p>
          <a:p>
            <a:endParaRPr lang="en-US" sz="2400" dirty="0"/>
          </a:p>
          <a:p>
            <a:endParaRPr lang="en-US" sz="2400" dirty="0"/>
          </a:p>
          <a:p>
            <a:endParaRPr lang="en-US" sz="2400" dirty="0"/>
          </a:p>
          <a:p>
            <a:r>
              <a:rPr lang="en-US" sz="2000" dirty="0"/>
              <a:t>Client : One of the Biggest Logistics Company</a:t>
            </a:r>
          </a:p>
          <a:p>
            <a:endParaRPr lang="en-US" sz="2000" dirty="0"/>
          </a:p>
          <a:p>
            <a:r>
              <a:rPr lang="en-US" sz="2000" dirty="0"/>
              <a:t>Business Case : Automation of Quality Control </a:t>
            </a:r>
          </a:p>
          <a:p>
            <a:endParaRPr lang="en-US" sz="2000" dirty="0"/>
          </a:p>
          <a:p>
            <a:r>
              <a:rPr lang="en-US" sz="2000" dirty="0"/>
              <a:t>Cognitive Services used to solve the Problems</a:t>
            </a:r>
          </a:p>
          <a:p>
            <a:pPr marL="457200" indent="-457200">
              <a:buAutoNum type="arabicPeriod"/>
            </a:pPr>
            <a:r>
              <a:rPr lang="en-US" sz="2000" dirty="0"/>
              <a:t>Computer Vision – Analyze Image</a:t>
            </a:r>
          </a:p>
          <a:p>
            <a:pPr marL="457200" indent="-457200">
              <a:buAutoNum type="arabicPeriod"/>
            </a:pPr>
            <a:r>
              <a:rPr lang="en-US" sz="2000" dirty="0"/>
              <a:t>Custom Vision</a:t>
            </a:r>
          </a:p>
        </p:txBody>
      </p:sp>
    </p:spTree>
    <p:extLst>
      <p:ext uri="{BB962C8B-B14F-4D97-AF65-F5344CB8AC3E}">
        <p14:creationId xmlns:p14="http://schemas.microsoft.com/office/powerpoint/2010/main" val="3098617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0" y="469125"/>
            <a:ext cx="0" cy="0"/>
          </a:xfrm>
        </p:spPr>
        <p:txBody>
          <a:bodyPr/>
          <a:lstStyle/>
          <a:p>
            <a:r>
              <a:rPr lang="en-US" dirty="0"/>
              <a:t>  </a:t>
            </a:r>
            <a:endParaRPr lang="en-IN" dirty="0"/>
          </a:p>
        </p:txBody>
      </p:sp>
      <p:sp>
        <p:nvSpPr>
          <p:cNvPr id="3" name="Title 1"/>
          <p:cNvSpPr txBox="1">
            <a:spLocks/>
          </p:cNvSpPr>
          <p:nvPr/>
        </p:nvSpPr>
        <p:spPr>
          <a:xfrm>
            <a:off x="124566" y="69335"/>
            <a:ext cx="12067434" cy="817769"/>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400" dirty="0">
                <a:solidFill>
                  <a:schemeClr val="accent1"/>
                </a:solidFill>
              </a:rPr>
              <a:t>A Balcony View</a:t>
            </a:r>
            <a:endParaRPr lang="en-IN" sz="4400" dirty="0">
              <a:solidFill>
                <a:schemeClr val="accent1"/>
              </a:solidFill>
            </a:endParaRPr>
          </a:p>
        </p:txBody>
      </p:sp>
      <p:pic>
        <p:nvPicPr>
          <p:cNvPr id="119" name="Picture 118">
            <a:extLst>
              <a:ext uri="{FF2B5EF4-FFF2-40B4-BE49-F238E27FC236}">
                <a16:creationId xmlns:a16="http://schemas.microsoft.com/office/drawing/2014/main" id="{A2512D31-3D40-4E77-9456-7A218AB13C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250" y="1490107"/>
            <a:ext cx="2037408" cy="729144"/>
          </a:xfrm>
          <a:prstGeom prst="rect">
            <a:avLst/>
          </a:prstGeom>
        </p:spPr>
      </p:pic>
      <p:pic>
        <p:nvPicPr>
          <p:cNvPr id="120" name="Picture 119">
            <a:extLst>
              <a:ext uri="{FF2B5EF4-FFF2-40B4-BE49-F238E27FC236}">
                <a16:creationId xmlns:a16="http://schemas.microsoft.com/office/drawing/2014/main" id="{E43C744C-5B85-4AF7-ACEF-7495DA690E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3963" y="1498190"/>
            <a:ext cx="2037409" cy="745990"/>
          </a:xfrm>
          <a:prstGeom prst="rect">
            <a:avLst/>
          </a:prstGeom>
        </p:spPr>
      </p:pic>
      <p:pic>
        <p:nvPicPr>
          <p:cNvPr id="121" name="Picture 120">
            <a:extLst>
              <a:ext uri="{FF2B5EF4-FFF2-40B4-BE49-F238E27FC236}">
                <a16:creationId xmlns:a16="http://schemas.microsoft.com/office/drawing/2014/main" id="{7E628A7B-1DF9-4C03-B9A4-1D2FDFFDD3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9580" y="1510417"/>
            <a:ext cx="2098908" cy="701076"/>
          </a:xfrm>
          <a:prstGeom prst="rect">
            <a:avLst/>
          </a:prstGeom>
        </p:spPr>
      </p:pic>
      <p:pic>
        <p:nvPicPr>
          <p:cNvPr id="122" name="Picture 121">
            <a:extLst>
              <a:ext uri="{FF2B5EF4-FFF2-40B4-BE49-F238E27FC236}">
                <a16:creationId xmlns:a16="http://schemas.microsoft.com/office/drawing/2014/main" id="{1B82742A-4652-4D15-84EA-5ACF1E039E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88506" y="1517852"/>
            <a:ext cx="2037409" cy="734015"/>
          </a:xfrm>
          <a:prstGeom prst="rect">
            <a:avLst/>
          </a:prstGeom>
        </p:spPr>
      </p:pic>
      <p:sp>
        <p:nvSpPr>
          <p:cNvPr id="123" name="Rectangle 122">
            <a:extLst>
              <a:ext uri="{FF2B5EF4-FFF2-40B4-BE49-F238E27FC236}">
                <a16:creationId xmlns:a16="http://schemas.microsoft.com/office/drawing/2014/main" id="{92168974-2CB5-425C-A116-4B5ABF5094E6}"/>
              </a:ext>
            </a:extLst>
          </p:cNvPr>
          <p:cNvSpPr/>
          <p:nvPr/>
        </p:nvSpPr>
        <p:spPr bwMode="auto">
          <a:xfrm>
            <a:off x="380100" y="2247595"/>
            <a:ext cx="2001863" cy="67315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2000" kern="0" dirty="0">
                <a:solidFill>
                  <a:srgbClr val="FFFFFF"/>
                </a:solidFill>
                <a:latin typeface="Segoe UI Semibold" panose="020B0702040204020203" pitchFamily="34" charset="0"/>
                <a:cs typeface="Segoe UI Semibold" panose="020B0702040204020203" pitchFamily="34" charset="0"/>
              </a:rPr>
              <a:t>Computer Vision</a:t>
            </a:r>
          </a:p>
        </p:txBody>
      </p:sp>
      <p:sp>
        <p:nvSpPr>
          <p:cNvPr id="124" name="Rectangle 123">
            <a:extLst>
              <a:ext uri="{FF2B5EF4-FFF2-40B4-BE49-F238E27FC236}">
                <a16:creationId xmlns:a16="http://schemas.microsoft.com/office/drawing/2014/main" id="{7C4DB41B-0693-43DD-A1EA-FF116E01E15E}"/>
              </a:ext>
            </a:extLst>
          </p:cNvPr>
          <p:cNvSpPr/>
          <p:nvPr/>
        </p:nvSpPr>
        <p:spPr bwMode="auto">
          <a:xfrm>
            <a:off x="374148" y="2956300"/>
            <a:ext cx="2001863" cy="67315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2000" kern="0" dirty="0">
                <a:solidFill>
                  <a:srgbClr val="FFFFFF"/>
                </a:solidFill>
                <a:latin typeface="Segoe UI Semibold" panose="020B0702040204020203" pitchFamily="34" charset="0"/>
                <a:cs typeface="Segoe UI Semibold" panose="020B0702040204020203" pitchFamily="34" charset="0"/>
              </a:rPr>
              <a:t>Ink Recognizer</a:t>
            </a:r>
          </a:p>
        </p:txBody>
      </p:sp>
      <p:sp>
        <p:nvSpPr>
          <p:cNvPr id="125" name="Rectangle 124">
            <a:extLst>
              <a:ext uri="{FF2B5EF4-FFF2-40B4-BE49-F238E27FC236}">
                <a16:creationId xmlns:a16="http://schemas.microsoft.com/office/drawing/2014/main" id="{1FA6AC64-8C0D-4797-A2C3-6D45E658A442}"/>
              </a:ext>
            </a:extLst>
          </p:cNvPr>
          <p:cNvSpPr/>
          <p:nvPr/>
        </p:nvSpPr>
        <p:spPr bwMode="auto">
          <a:xfrm>
            <a:off x="371940" y="3661664"/>
            <a:ext cx="2001863" cy="67315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2000" kern="0" dirty="0">
                <a:solidFill>
                  <a:srgbClr val="FFFFFF"/>
                </a:solidFill>
                <a:latin typeface="Segoe UI Semibold" panose="020B0702040204020203" pitchFamily="34" charset="0"/>
                <a:cs typeface="Segoe UI Semibold" panose="020B0702040204020203" pitchFamily="34" charset="0"/>
              </a:rPr>
              <a:t>Custom Vision</a:t>
            </a:r>
          </a:p>
        </p:txBody>
      </p:sp>
      <p:sp>
        <p:nvSpPr>
          <p:cNvPr id="126" name="Rectangle 125">
            <a:extLst>
              <a:ext uri="{FF2B5EF4-FFF2-40B4-BE49-F238E27FC236}">
                <a16:creationId xmlns:a16="http://schemas.microsoft.com/office/drawing/2014/main" id="{2BC1147A-8C45-4AC5-9660-673264BDF776}"/>
              </a:ext>
            </a:extLst>
          </p:cNvPr>
          <p:cNvSpPr/>
          <p:nvPr/>
        </p:nvSpPr>
        <p:spPr bwMode="auto">
          <a:xfrm>
            <a:off x="371041" y="4372267"/>
            <a:ext cx="2001863" cy="673157"/>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2000" kern="0" dirty="0">
                <a:solidFill>
                  <a:srgbClr val="FFFFFF"/>
                </a:solidFill>
                <a:latin typeface="Segoe UI Semibold" panose="020B0702040204020203" pitchFamily="34" charset="0"/>
                <a:cs typeface="Segoe UI Semibold" panose="020B0702040204020203" pitchFamily="34" charset="0"/>
              </a:rPr>
              <a:t>Face</a:t>
            </a:r>
          </a:p>
        </p:txBody>
      </p:sp>
      <p:sp>
        <p:nvSpPr>
          <p:cNvPr id="127" name="Rectangle 126">
            <a:extLst>
              <a:ext uri="{FF2B5EF4-FFF2-40B4-BE49-F238E27FC236}">
                <a16:creationId xmlns:a16="http://schemas.microsoft.com/office/drawing/2014/main" id="{C21E228B-3A36-48C8-966E-990C31F9FB04}"/>
              </a:ext>
            </a:extLst>
          </p:cNvPr>
          <p:cNvSpPr/>
          <p:nvPr/>
        </p:nvSpPr>
        <p:spPr bwMode="auto">
          <a:xfrm>
            <a:off x="371949" y="5088723"/>
            <a:ext cx="2001863" cy="67315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2000" kern="0" dirty="0">
                <a:solidFill>
                  <a:srgbClr val="FFFFFF"/>
                </a:solidFill>
                <a:latin typeface="Segoe UI Semibold" panose="020B0702040204020203" pitchFamily="34" charset="0"/>
                <a:cs typeface="Segoe UI Semibold" panose="020B0702040204020203" pitchFamily="34" charset="0"/>
              </a:rPr>
              <a:t>Video Indexer</a:t>
            </a:r>
          </a:p>
        </p:txBody>
      </p:sp>
      <p:sp>
        <p:nvSpPr>
          <p:cNvPr id="128" name="Rectangle 127">
            <a:extLst>
              <a:ext uri="{FF2B5EF4-FFF2-40B4-BE49-F238E27FC236}">
                <a16:creationId xmlns:a16="http://schemas.microsoft.com/office/drawing/2014/main" id="{9560172B-C5D5-4079-9023-7B1CAC15EE68}"/>
              </a:ext>
            </a:extLst>
          </p:cNvPr>
          <p:cNvSpPr/>
          <p:nvPr/>
        </p:nvSpPr>
        <p:spPr bwMode="auto">
          <a:xfrm>
            <a:off x="2535125" y="2265522"/>
            <a:ext cx="2001863" cy="798839"/>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2000" kern="0" dirty="0">
                <a:solidFill>
                  <a:srgbClr val="FFFFFF"/>
                </a:solidFill>
                <a:latin typeface="Segoe UI Semibold" panose="020B0702040204020203" pitchFamily="34" charset="0"/>
                <a:cs typeface="Segoe UI Semibold" panose="020B0702040204020203" pitchFamily="34" charset="0"/>
              </a:rPr>
              <a:t>Speech Services</a:t>
            </a:r>
          </a:p>
        </p:txBody>
      </p:sp>
      <p:sp>
        <p:nvSpPr>
          <p:cNvPr id="129" name="Rectangle 128">
            <a:extLst>
              <a:ext uri="{FF2B5EF4-FFF2-40B4-BE49-F238E27FC236}">
                <a16:creationId xmlns:a16="http://schemas.microsoft.com/office/drawing/2014/main" id="{86C2E0DE-A13A-4B35-96B6-2E430405A2FB}"/>
              </a:ext>
            </a:extLst>
          </p:cNvPr>
          <p:cNvSpPr/>
          <p:nvPr/>
        </p:nvSpPr>
        <p:spPr bwMode="auto">
          <a:xfrm>
            <a:off x="2542790" y="3096918"/>
            <a:ext cx="2001863" cy="798839"/>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2000" kern="0" dirty="0">
                <a:solidFill>
                  <a:srgbClr val="FFFFFF"/>
                </a:solidFill>
                <a:latin typeface="Segoe UI Semibold" panose="020B0702040204020203" pitchFamily="34" charset="0"/>
                <a:cs typeface="Segoe UI Semibold" panose="020B0702040204020203" pitchFamily="34" charset="0"/>
              </a:rPr>
              <a:t>Speaker Recognition</a:t>
            </a:r>
          </a:p>
        </p:txBody>
      </p:sp>
      <p:sp>
        <p:nvSpPr>
          <p:cNvPr id="130" name="Rectangle 129">
            <a:extLst>
              <a:ext uri="{FF2B5EF4-FFF2-40B4-BE49-F238E27FC236}">
                <a16:creationId xmlns:a16="http://schemas.microsoft.com/office/drawing/2014/main" id="{D54FB1B6-3E7A-43CC-A662-9BA867A53FF0}"/>
              </a:ext>
            </a:extLst>
          </p:cNvPr>
          <p:cNvSpPr/>
          <p:nvPr/>
        </p:nvSpPr>
        <p:spPr bwMode="auto">
          <a:xfrm>
            <a:off x="4710870" y="4361754"/>
            <a:ext cx="2001863" cy="67315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2000" kern="0" dirty="0">
                <a:solidFill>
                  <a:srgbClr val="FFFFFF"/>
                </a:solidFill>
                <a:latin typeface="Segoe UI Semibold" panose="020B0702040204020203" pitchFamily="34" charset="0"/>
                <a:cs typeface="Segoe UI Semibold" panose="020B0702040204020203" pitchFamily="34" charset="0"/>
              </a:rPr>
              <a:t>Translator Text</a:t>
            </a:r>
          </a:p>
        </p:txBody>
      </p:sp>
      <p:sp>
        <p:nvSpPr>
          <p:cNvPr id="131" name="Rectangle 130">
            <a:extLst>
              <a:ext uri="{FF2B5EF4-FFF2-40B4-BE49-F238E27FC236}">
                <a16:creationId xmlns:a16="http://schemas.microsoft.com/office/drawing/2014/main" id="{4C086D17-6016-4F6E-B2DF-E55816D9D093}"/>
              </a:ext>
            </a:extLst>
          </p:cNvPr>
          <p:cNvSpPr/>
          <p:nvPr/>
        </p:nvSpPr>
        <p:spPr bwMode="auto">
          <a:xfrm>
            <a:off x="4688044" y="3602341"/>
            <a:ext cx="2001863" cy="723733"/>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2000" kern="0" dirty="0">
                <a:solidFill>
                  <a:srgbClr val="FFFFFF"/>
                </a:solidFill>
                <a:latin typeface="Segoe UI Semibold" panose="020B0702040204020203" pitchFamily="34" charset="0"/>
                <a:cs typeface="Segoe UI Semibold" panose="020B0702040204020203" pitchFamily="34" charset="0"/>
              </a:rPr>
              <a:t>Content   Moderator</a:t>
            </a:r>
          </a:p>
        </p:txBody>
      </p:sp>
      <p:sp>
        <p:nvSpPr>
          <p:cNvPr id="132" name="Rectangle 131">
            <a:extLst>
              <a:ext uri="{FF2B5EF4-FFF2-40B4-BE49-F238E27FC236}">
                <a16:creationId xmlns:a16="http://schemas.microsoft.com/office/drawing/2014/main" id="{8B9A8593-93AE-41FC-86B2-C6DA6C4D2ECE}"/>
              </a:ext>
            </a:extLst>
          </p:cNvPr>
          <p:cNvSpPr/>
          <p:nvPr/>
        </p:nvSpPr>
        <p:spPr bwMode="auto">
          <a:xfrm>
            <a:off x="4714821" y="5073920"/>
            <a:ext cx="2001863" cy="621717"/>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2000" kern="0" dirty="0" err="1">
                <a:solidFill>
                  <a:srgbClr val="FFFFFF"/>
                </a:solidFill>
                <a:latin typeface="Segoe UI Semibold" panose="020B0702040204020203" pitchFamily="34" charset="0"/>
                <a:cs typeface="Segoe UI Semibold" panose="020B0702040204020203" pitchFamily="34" charset="0"/>
              </a:rPr>
              <a:t>QnA</a:t>
            </a:r>
            <a:r>
              <a:rPr lang="en-US" sz="2000" kern="0" dirty="0">
                <a:solidFill>
                  <a:srgbClr val="FFFFFF"/>
                </a:solidFill>
                <a:latin typeface="Segoe UI Semibold" panose="020B0702040204020203" pitchFamily="34" charset="0"/>
                <a:cs typeface="Segoe UI Semibold" panose="020B0702040204020203" pitchFamily="34" charset="0"/>
              </a:rPr>
              <a:t> Maker</a:t>
            </a:r>
          </a:p>
        </p:txBody>
      </p:sp>
      <p:sp>
        <p:nvSpPr>
          <p:cNvPr id="133" name="Rectangle 132">
            <a:extLst>
              <a:ext uri="{FF2B5EF4-FFF2-40B4-BE49-F238E27FC236}">
                <a16:creationId xmlns:a16="http://schemas.microsoft.com/office/drawing/2014/main" id="{C1FD75AA-959D-4B67-A6A4-EFCBEB228D76}"/>
              </a:ext>
            </a:extLst>
          </p:cNvPr>
          <p:cNvSpPr/>
          <p:nvPr/>
        </p:nvSpPr>
        <p:spPr bwMode="auto">
          <a:xfrm>
            <a:off x="4698101" y="2945890"/>
            <a:ext cx="2001863" cy="621717"/>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2000" kern="0" dirty="0">
                <a:solidFill>
                  <a:srgbClr val="FFFFFF"/>
                </a:solidFill>
                <a:latin typeface="Segoe UI Semibold" panose="020B0702040204020203" pitchFamily="34" charset="0"/>
                <a:cs typeface="Segoe UI Semibold" panose="020B0702040204020203" pitchFamily="34" charset="0"/>
              </a:rPr>
              <a:t>Bing Spell Check</a:t>
            </a:r>
          </a:p>
        </p:txBody>
      </p:sp>
      <p:sp>
        <p:nvSpPr>
          <p:cNvPr id="134" name="Rectangle 133">
            <a:extLst>
              <a:ext uri="{FF2B5EF4-FFF2-40B4-BE49-F238E27FC236}">
                <a16:creationId xmlns:a16="http://schemas.microsoft.com/office/drawing/2014/main" id="{BF6BC131-B5A5-4FC5-9C83-0B9F1855253F}"/>
              </a:ext>
            </a:extLst>
          </p:cNvPr>
          <p:cNvSpPr/>
          <p:nvPr/>
        </p:nvSpPr>
        <p:spPr bwMode="auto">
          <a:xfrm>
            <a:off x="4698102" y="2241673"/>
            <a:ext cx="2001863" cy="663178"/>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2000" kern="0" dirty="0">
                <a:solidFill>
                  <a:srgbClr val="FFFFFF"/>
                </a:solidFill>
                <a:latin typeface="Segoe UI Semibold" panose="020B0702040204020203" pitchFamily="34" charset="0"/>
                <a:cs typeface="Segoe UI Semibold" panose="020B0702040204020203" pitchFamily="34" charset="0"/>
              </a:rPr>
              <a:t>Text Analytics</a:t>
            </a:r>
          </a:p>
        </p:txBody>
      </p:sp>
      <p:sp>
        <p:nvSpPr>
          <p:cNvPr id="135" name="Rectangle 134">
            <a:extLst>
              <a:ext uri="{FF2B5EF4-FFF2-40B4-BE49-F238E27FC236}">
                <a16:creationId xmlns:a16="http://schemas.microsoft.com/office/drawing/2014/main" id="{12540F78-3111-44FB-B863-581161CA56C7}"/>
              </a:ext>
            </a:extLst>
          </p:cNvPr>
          <p:cNvSpPr/>
          <p:nvPr/>
        </p:nvSpPr>
        <p:spPr bwMode="auto">
          <a:xfrm>
            <a:off x="6861075" y="2249621"/>
            <a:ext cx="2001863" cy="798839"/>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2000" kern="0" dirty="0">
                <a:solidFill>
                  <a:srgbClr val="FFFFFF"/>
                </a:solidFill>
                <a:latin typeface="Segoe UI Semibold" panose="020B0702040204020203" pitchFamily="34" charset="0"/>
                <a:cs typeface="Segoe UI Semibold" panose="020B0702040204020203" pitchFamily="34" charset="0"/>
              </a:rPr>
              <a:t>Content Moderator</a:t>
            </a:r>
          </a:p>
        </p:txBody>
      </p:sp>
      <p:sp>
        <p:nvSpPr>
          <p:cNvPr id="136" name="Rectangle 135">
            <a:extLst>
              <a:ext uri="{FF2B5EF4-FFF2-40B4-BE49-F238E27FC236}">
                <a16:creationId xmlns:a16="http://schemas.microsoft.com/office/drawing/2014/main" id="{172B8262-D1AF-4B30-9F0F-C9B5D8C13447}"/>
              </a:ext>
            </a:extLst>
          </p:cNvPr>
          <p:cNvSpPr/>
          <p:nvPr/>
        </p:nvSpPr>
        <p:spPr bwMode="auto">
          <a:xfrm>
            <a:off x="9024054" y="2279868"/>
            <a:ext cx="2001863" cy="353772"/>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kern="0" dirty="0">
                <a:solidFill>
                  <a:srgbClr val="FFFFFF"/>
                </a:solidFill>
                <a:latin typeface="Segoe UI Semibold" panose="020B0702040204020203" pitchFamily="34" charset="0"/>
                <a:cs typeface="Segoe UI Semibold" panose="020B0702040204020203" pitchFamily="34" charset="0"/>
              </a:rPr>
              <a:t>Bing Web Search</a:t>
            </a:r>
          </a:p>
        </p:txBody>
      </p:sp>
      <p:sp>
        <p:nvSpPr>
          <p:cNvPr id="137" name="Rectangle 136">
            <a:extLst>
              <a:ext uri="{FF2B5EF4-FFF2-40B4-BE49-F238E27FC236}">
                <a16:creationId xmlns:a16="http://schemas.microsoft.com/office/drawing/2014/main" id="{95F376AF-7BC8-4FD7-A5E5-16EB41ED8177}"/>
              </a:ext>
            </a:extLst>
          </p:cNvPr>
          <p:cNvSpPr/>
          <p:nvPr/>
        </p:nvSpPr>
        <p:spPr bwMode="auto">
          <a:xfrm>
            <a:off x="9055551" y="5530905"/>
            <a:ext cx="2001863" cy="618657"/>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kern="0" dirty="0">
                <a:solidFill>
                  <a:srgbClr val="FFFFFF"/>
                </a:solidFill>
                <a:latin typeface="Segoe UI Semibold" panose="020B0702040204020203" pitchFamily="34" charset="0"/>
                <a:cs typeface="Segoe UI Semibold" panose="020B0702040204020203" pitchFamily="34" charset="0"/>
              </a:rPr>
              <a:t>Bing News Search</a:t>
            </a:r>
          </a:p>
        </p:txBody>
      </p:sp>
      <p:sp>
        <p:nvSpPr>
          <p:cNvPr id="138" name="Rectangle 137">
            <a:extLst>
              <a:ext uri="{FF2B5EF4-FFF2-40B4-BE49-F238E27FC236}">
                <a16:creationId xmlns:a16="http://schemas.microsoft.com/office/drawing/2014/main" id="{F73B702B-A9A8-4826-8EE8-A55953270F10}"/>
              </a:ext>
            </a:extLst>
          </p:cNvPr>
          <p:cNvSpPr/>
          <p:nvPr/>
        </p:nvSpPr>
        <p:spPr bwMode="auto">
          <a:xfrm>
            <a:off x="9055551" y="4995374"/>
            <a:ext cx="2001863" cy="503305"/>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kern="0" dirty="0">
                <a:solidFill>
                  <a:srgbClr val="FFFFFF"/>
                </a:solidFill>
                <a:latin typeface="Segoe UI Semibold" panose="020B0702040204020203" pitchFamily="34" charset="0"/>
                <a:cs typeface="Segoe UI Semibold" panose="020B0702040204020203" pitchFamily="34" charset="0"/>
              </a:rPr>
              <a:t>Bing Entity Search</a:t>
            </a:r>
          </a:p>
        </p:txBody>
      </p:sp>
      <p:sp>
        <p:nvSpPr>
          <p:cNvPr id="139" name="Rectangle 138">
            <a:extLst>
              <a:ext uri="{FF2B5EF4-FFF2-40B4-BE49-F238E27FC236}">
                <a16:creationId xmlns:a16="http://schemas.microsoft.com/office/drawing/2014/main" id="{92CB713E-E9F0-4FEF-A778-BB625DCC8BFE}"/>
              </a:ext>
            </a:extLst>
          </p:cNvPr>
          <p:cNvSpPr/>
          <p:nvPr/>
        </p:nvSpPr>
        <p:spPr bwMode="auto">
          <a:xfrm>
            <a:off x="9055551" y="4525323"/>
            <a:ext cx="2001863" cy="443493"/>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kern="0" dirty="0">
                <a:solidFill>
                  <a:srgbClr val="FFFFFF"/>
                </a:solidFill>
                <a:latin typeface="Segoe UI Semibold" panose="020B0702040204020203" pitchFamily="34" charset="0"/>
                <a:cs typeface="Segoe UI Semibold" panose="020B0702040204020203" pitchFamily="34" charset="0"/>
              </a:rPr>
              <a:t>Bing Visual Search</a:t>
            </a:r>
          </a:p>
        </p:txBody>
      </p:sp>
      <p:sp>
        <p:nvSpPr>
          <p:cNvPr id="140" name="Rectangle 139">
            <a:extLst>
              <a:ext uri="{FF2B5EF4-FFF2-40B4-BE49-F238E27FC236}">
                <a16:creationId xmlns:a16="http://schemas.microsoft.com/office/drawing/2014/main" id="{C99DD61F-8AED-4E76-BA7D-BF7ED325EE63}"/>
              </a:ext>
            </a:extLst>
          </p:cNvPr>
          <p:cNvSpPr/>
          <p:nvPr/>
        </p:nvSpPr>
        <p:spPr bwMode="auto">
          <a:xfrm>
            <a:off x="9064145" y="3883326"/>
            <a:ext cx="2001863" cy="605589"/>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kern="0" dirty="0">
                <a:solidFill>
                  <a:srgbClr val="FFFFFF"/>
                </a:solidFill>
                <a:latin typeface="Segoe UI Semibold" panose="020B0702040204020203" pitchFamily="34" charset="0"/>
                <a:cs typeface="Segoe UI Semibold" panose="020B0702040204020203" pitchFamily="34" charset="0"/>
              </a:rPr>
              <a:t>Bing Local Business Search</a:t>
            </a:r>
          </a:p>
        </p:txBody>
      </p:sp>
      <p:sp>
        <p:nvSpPr>
          <p:cNvPr id="141" name="Rectangle 140">
            <a:extLst>
              <a:ext uri="{FF2B5EF4-FFF2-40B4-BE49-F238E27FC236}">
                <a16:creationId xmlns:a16="http://schemas.microsoft.com/office/drawing/2014/main" id="{9CC44F5B-D058-4E99-B842-56BB4E05344E}"/>
              </a:ext>
            </a:extLst>
          </p:cNvPr>
          <p:cNvSpPr/>
          <p:nvPr/>
        </p:nvSpPr>
        <p:spPr bwMode="auto">
          <a:xfrm>
            <a:off x="9064146" y="3044928"/>
            <a:ext cx="2001863" cy="383417"/>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kern="0" dirty="0">
                <a:solidFill>
                  <a:srgbClr val="FFFFFF"/>
                </a:solidFill>
                <a:latin typeface="Segoe UI Semibold" panose="020B0702040204020203" pitchFamily="34" charset="0"/>
                <a:cs typeface="Segoe UI Semibold" panose="020B0702040204020203" pitchFamily="34" charset="0"/>
              </a:rPr>
              <a:t>Bing Video Search</a:t>
            </a:r>
          </a:p>
        </p:txBody>
      </p:sp>
      <p:sp>
        <p:nvSpPr>
          <p:cNvPr id="142" name="Rectangle 141">
            <a:extLst>
              <a:ext uri="{FF2B5EF4-FFF2-40B4-BE49-F238E27FC236}">
                <a16:creationId xmlns:a16="http://schemas.microsoft.com/office/drawing/2014/main" id="{18A60FFB-2763-4FE4-80BA-0B01F1263F35}"/>
              </a:ext>
            </a:extLst>
          </p:cNvPr>
          <p:cNvSpPr/>
          <p:nvPr/>
        </p:nvSpPr>
        <p:spPr bwMode="auto">
          <a:xfrm>
            <a:off x="9064146" y="3463360"/>
            <a:ext cx="2001863" cy="383417"/>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kern="0" dirty="0">
                <a:solidFill>
                  <a:srgbClr val="FFFFFF"/>
                </a:solidFill>
                <a:latin typeface="Segoe UI Semibold" panose="020B0702040204020203" pitchFamily="34" charset="0"/>
                <a:cs typeface="Segoe UI Semibold" panose="020B0702040204020203" pitchFamily="34" charset="0"/>
              </a:rPr>
              <a:t>Bing Image Search</a:t>
            </a:r>
          </a:p>
        </p:txBody>
      </p:sp>
      <p:sp>
        <p:nvSpPr>
          <p:cNvPr id="143" name="Rectangle 142">
            <a:extLst>
              <a:ext uri="{FF2B5EF4-FFF2-40B4-BE49-F238E27FC236}">
                <a16:creationId xmlns:a16="http://schemas.microsoft.com/office/drawing/2014/main" id="{767AD4FE-5C8E-4B0E-ACBB-E53F1F639D6B}"/>
              </a:ext>
            </a:extLst>
          </p:cNvPr>
          <p:cNvSpPr/>
          <p:nvPr/>
        </p:nvSpPr>
        <p:spPr bwMode="auto">
          <a:xfrm>
            <a:off x="9030005" y="2666136"/>
            <a:ext cx="2001863" cy="353772"/>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1600" kern="0" dirty="0">
                <a:solidFill>
                  <a:srgbClr val="FFFFFF"/>
                </a:solidFill>
                <a:latin typeface="Segoe UI Semibold" panose="020B0702040204020203" pitchFamily="34" charset="0"/>
                <a:cs typeface="Segoe UI Semibold" panose="020B0702040204020203" pitchFamily="34" charset="0"/>
              </a:rPr>
              <a:t>Bing Custom Search</a:t>
            </a:r>
          </a:p>
        </p:txBody>
      </p:sp>
      <p:sp>
        <p:nvSpPr>
          <p:cNvPr id="144" name="Rectangle 143">
            <a:extLst>
              <a:ext uri="{FF2B5EF4-FFF2-40B4-BE49-F238E27FC236}">
                <a16:creationId xmlns:a16="http://schemas.microsoft.com/office/drawing/2014/main" id="{7BDE81B9-CCAD-4539-BF49-99A0A3EECC9F}"/>
              </a:ext>
            </a:extLst>
          </p:cNvPr>
          <p:cNvSpPr/>
          <p:nvPr/>
        </p:nvSpPr>
        <p:spPr bwMode="auto">
          <a:xfrm>
            <a:off x="6841249" y="3085413"/>
            <a:ext cx="2001863" cy="798839"/>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2000" kern="0" dirty="0">
                <a:solidFill>
                  <a:srgbClr val="FFFFFF"/>
                </a:solidFill>
                <a:latin typeface="Segoe UI Semibold" panose="020B0702040204020203" pitchFamily="34" charset="0"/>
                <a:cs typeface="Segoe UI Semibold" panose="020B0702040204020203" pitchFamily="34" charset="0"/>
              </a:rPr>
              <a:t>Personaliser</a:t>
            </a:r>
          </a:p>
        </p:txBody>
      </p:sp>
      <p:sp>
        <p:nvSpPr>
          <p:cNvPr id="145" name="Rectangle 144">
            <a:extLst>
              <a:ext uri="{FF2B5EF4-FFF2-40B4-BE49-F238E27FC236}">
                <a16:creationId xmlns:a16="http://schemas.microsoft.com/office/drawing/2014/main" id="{ED89A1D7-29E4-4F92-AEE4-E1776FCBAE0A}"/>
              </a:ext>
            </a:extLst>
          </p:cNvPr>
          <p:cNvSpPr/>
          <p:nvPr/>
        </p:nvSpPr>
        <p:spPr bwMode="auto">
          <a:xfrm>
            <a:off x="6853201" y="3927603"/>
            <a:ext cx="2001863" cy="798839"/>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2000" kern="0" dirty="0">
                <a:solidFill>
                  <a:srgbClr val="FFFFFF"/>
                </a:solidFill>
                <a:latin typeface="Segoe UI Semibold" panose="020B0702040204020203" pitchFamily="34" charset="0"/>
                <a:cs typeface="Segoe UI Semibold" panose="020B0702040204020203" pitchFamily="34" charset="0"/>
              </a:rPr>
              <a:t>Anomaly Detector</a:t>
            </a:r>
          </a:p>
        </p:txBody>
      </p:sp>
      <p:sp>
        <p:nvSpPr>
          <p:cNvPr id="146" name="Rectangle 145">
            <a:extLst>
              <a:ext uri="{FF2B5EF4-FFF2-40B4-BE49-F238E27FC236}">
                <a16:creationId xmlns:a16="http://schemas.microsoft.com/office/drawing/2014/main" id="{43DFFCC5-98EF-4F04-8DE9-9069373F9601}"/>
              </a:ext>
            </a:extLst>
          </p:cNvPr>
          <p:cNvSpPr/>
          <p:nvPr/>
        </p:nvSpPr>
        <p:spPr bwMode="auto">
          <a:xfrm>
            <a:off x="393201" y="5794291"/>
            <a:ext cx="2001863" cy="707893"/>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2000" kern="0" dirty="0">
                <a:solidFill>
                  <a:srgbClr val="FFFFFF"/>
                </a:solidFill>
                <a:latin typeface="Segoe UI Semibold" panose="020B0702040204020203" pitchFamily="34" charset="0"/>
                <a:cs typeface="Segoe UI Semibold" panose="020B0702040204020203" pitchFamily="34" charset="0"/>
              </a:rPr>
              <a:t>Form Recognizer</a:t>
            </a:r>
          </a:p>
        </p:txBody>
      </p:sp>
      <p:pic>
        <p:nvPicPr>
          <p:cNvPr id="147" name="Picture 146">
            <a:extLst>
              <a:ext uri="{FF2B5EF4-FFF2-40B4-BE49-F238E27FC236}">
                <a16:creationId xmlns:a16="http://schemas.microsoft.com/office/drawing/2014/main" id="{E3899637-BB60-44C3-B498-2CFDA98D3ECE}"/>
              </a:ext>
            </a:extLst>
          </p:cNvPr>
          <p:cNvPicPr>
            <a:picLocks noChangeAspect="1"/>
          </p:cNvPicPr>
          <p:nvPr/>
        </p:nvPicPr>
        <p:blipFill>
          <a:blip r:embed="rId7"/>
          <a:stretch>
            <a:fillRect/>
          </a:stretch>
        </p:blipFill>
        <p:spPr>
          <a:xfrm>
            <a:off x="6833298" y="1524432"/>
            <a:ext cx="2029640" cy="691376"/>
          </a:xfrm>
          <a:prstGeom prst="rect">
            <a:avLst/>
          </a:prstGeom>
        </p:spPr>
      </p:pic>
      <p:sp>
        <p:nvSpPr>
          <p:cNvPr id="148" name="TextBox 147">
            <a:extLst>
              <a:ext uri="{FF2B5EF4-FFF2-40B4-BE49-F238E27FC236}">
                <a16:creationId xmlns:a16="http://schemas.microsoft.com/office/drawing/2014/main" id="{769FA4CB-4B5C-4915-8C25-BCEFCD66CA89}"/>
              </a:ext>
            </a:extLst>
          </p:cNvPr>
          <p:cNvSpPr txBox="1"/>
          <p:nvPr/>
        </p:nvSpPr>
        <p:spPr>
          <a:xfrm flipH="1">
            <a:off x="7510955" y="1656902"/>
            <a:ext cx="1324205" cy="461665"/>
          </a:xfrm>
          <a:prstGeom prst="rect">
            <a:avLst/>
          </a:prstGeom>
          <a:noFill/>
        </p:spPr>
        <p:txBody>
          <a:bodyPr wrap="square" rtlCol="0">
            <a:spAutoFit/>
          </a:bodyPr>
          <a:lstStyle/>
          <a:p>
            <a:r>
              <a:rPr lang="en-IN" sz="2400" dirty="0">
                <a:solidFill>
                  <a:schemeClr val="bg1"/>
                </a:solidFill>
              </a:rPr>
              <a:t>Decision</a:t>
            </a:r>
            <a:endParaRPr lang="en-IN" dirty="0">
              <a:solidFill>
                <a:schemeClr val="bg1"/>
              </a:solidFill>
            </a:endParaRPr>
          </a:p>
        </p:txBody>
      </p:sp>
      <p:sp>
        <p:nvSpPr>
          <p:cNvPr id="149" name="Rectangle 148">
            <a:extLst>
              <a:ext uri="{FF2B5EF4-FFF2-40B4-BE49-F238E27FC236}">
                <a16:creationId xmlns:a16="http://schemas.microsoft.com/office/drawing/2014/main" id="{F38A44E1-B34F-451F-9928-E0D894DF966D}"/>
              </a:ext>
            </a:extLst>
          </p:cNvPr>
          <p:cNvSpPr/>
          <p:nvPr/>
        </p:nvSpPr>
        <p:spPr bwMode="auto">
          <a:xfrm>
            <a:off x="4746624" y="5743847"/>
            <a:ext cx="2001863" cy="798839"/>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2000" kern="0" dirty="0">
                <a:solidFill>
                  <a:srgbClr val="FFFFFF"/>
                </a:solidFill>
                <a:latin typeface="Segoe UI Semibold" panose="020B0702040204020203" pitchFamily="34" charset="0"/>
                <a:cs typeface="Segoe UI Semibold" panose="020B0702040204020203" pitchFamily="34" charset="0"/>
              </a:rPr>
              <a:t>Language Understanding</a:t>
            </a:r>
          </a:p>
        </p:txBody>
      </p:sp>
      <p:sp>
        <p:nvSpPr>
          <p:cNvPr id="150" name="Rectangle 149">
            <a:extLst>
              <a:ext uri="{FF2B5EF4-FFF2-40B4-BE49-F238E27FC236}">
                <a16:creationId xmlns:a16="http://schemas.microsoft.com/office/drawing/2014/main" id="{5A4D48D8-BB44-4438-A91A-5FBC24DEA1A8}"/>
              </a:ext>
            </a:extLst>
          </p:cNvPr>
          <p:cNvSpPr/>
          <p:nvPr/>
        </p:nvSpPr>
        <p:spPr bwMode="auto">
          <a:xfrm>
            <a:off x="9064145" y="6181788"/>
            <a:ext cx="2001863" cy="618657"/>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kern="0" dirty="0">
                <a:solidFill>
                  <a:srgbClr val="FFFFFF"/>
                </a:solidFill>
                <a:latin typeface="Segoe UI Semibold" panose="020B0702040204020203" pitchFamily="34" charset="0"/>
                <a:cs typeface="Segoe UI Semibold" panose="020B0702040204020203" pitchFamily="34" charset="0"/>
              </a:rPr>
              <a:t>Bing Auto Suggest</a:t>
            </a:r>
          </a:p>
        </p:txBody>
      </p:sp>
      <p:sp>
        <p:nvSpPr>
          <p:cNvPr id="4" name="TextBox 3">
            <a:extLst>
              <a:ext uri="{FF2B5EF4-FFF2-40B4-BE49-F238E27FC236}">
                <a16:creationId xmlns:a16="http://schemas.microsoft.com/office/drawing/2014/main" id="{E271A318-60C6-4958-8DD5-BDA9456B4E66}"/>
              </a:ext>
            </a:extLst>
          </p:cNvPr>
          <p:cNvSpPr txBox="1"/>
          <p:nvPr/>
        </p:nvSpPr>
        <p:spPr>
          <a:xfrm>
            <a:off x="238539" y="820791"/>
            <a:ext cx="8471671" cy="523220"/>
          </a:xfrm>
          <a:prstGeom prst="rect">
            <a:avLst/>
          </a:prstGeom>
          <a:noFill/>
        </p:spPr>
        <p:txBody>
          <a:bodyPr wrap="square" rtlCol="0">
            <a:spAutoFit/>
          </a:bodyPr>
          <a:lstStyle/>
          <a:p>
            <a:r>
              <a:rPr lang="en-US" sz="2800" dirty="0">
                <a:solidFill>
                  <a:schemeClr val="accent1"/>
                </a:solidFill>
              </a:rPr>
              <a:t>5 Sections – 25 Modules – 60 APIS</a:t>
            </a:r>
            <a:endParaRPr lang="en-IN" sz="2800" dirty="0">
              <a:solidFill>
                <a:schemeClr val="accent1"/>
              </a:solidFill>
            </a:endParaRPr>
          </a:p>
        </p:txBody>
      </p:sp>
    </p:spTree>
    <p:extLst>
      <p:ext uri="{BB962C8B-B14F-4D97-AF65-F5344CB8AC3E}">
        <p14:creationId xmlns:p14="http://schemas.microsoft.com/office/powerpoint/2010/main" val="900424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400" dirty="0">
                <a:solidFill>
                  <a:schemeClr val="accent1"/>
                </a:solidFill>
              </a:rPr>
              <a:t>Vision – Computer Vision </a:t>
            </a:r>
          </a:p>
          <a:p>
            <a:pPr defTabSz="932563">
              <a:defRPr/>
            </a:pPr>
            <a:r>
              <a:rPr lang="en-US" sz="2800" dirty="0">
                <a:solidFill>
                  <a:schemeClr val="accent1"/>
                </a:solidFill>
              </a:rPr>
              <a:t>Vision APIs make it possible for apps and services to accurately identify and analyse content within images and videos.</a:t>
            </a:r>
          </a:p>
          <a:p>
            <a:pPr defTabSz="932563">
              <a:defRPr/>
            </a:pPr>
            <a:endParaRPr lang="en-US" sz="2800" dirty="0">
              <a:solidFill>
                <a:schemeClr val="accent1"/>
              </a:solidFill>
            </a:endParaRPr>
          </a:p>
          <a:p>
            <a:pPr defTabSz="932563">
              <a:defRPr/>
            </a:pPr>
            <a:r>
              <a:rPr lang="en-US" sz="2800" dirty="0">
                <a:solidFill>
                  <a:schemeClr val="accent1"/>
                </a:solidFill>
              </a:rPr>
              <a:t>1. </a:t>
            </a:r>
            <a:r>
              <a:rPr lang="en-IN" sz="2800" dirty="0">
                <a:solidFill>
                  <a:schemeClr val="accent1"/>
                </a:solidFill>
              </a:rPr>
              <a:t>Computer vision - </a:t>
            </a:r>
            <a:r>
              <a:rPr lang="en-IN" sz="2800" dirty="0">
                <a:solidFill>
                  <a:schemeClr val="tx1"/>
                </a:solidFill>
              </a:rPr>
              <a:t>Extracts the visual content found in an image </a:t>
            </a:r>
            <a:r>
              <a:rPr lang="en-US" sz="2800" dirty="0">
                <a:solidFill>
                  <a:schemeClr val="tx1"/>
                </a:solidFill>
              </a:rPr>
              <a:t>. It has the following mostly used APIs</a:t>
            </a:r>
          </a:p>
          <a:p>
            <a:pPr marL="514350" indent="-514350" defTabSz="932563">
              <a:buAutoNum type="arabicPeriod"/>
              <a:defRPr/>
            </a:pPr>
            <a:endParaRPr lang="en-US" sz="2800" dirty="0">
              <a:solidFill>
                <a:schemeClr val="tx1"/>
              </a:solidFill>
            </a:endParaRPr>
          </a:p>
          <a:p>
            <a:pPr lvl="0"/>
            <a:r>
              <a:rPr lang="en-US" sz="2800" dirty="0">
                <a:solidFill>
                  <a:schemeClr val="tx1"/>
                </a:solidFill>
              </a:rPr>
              <a:t>       a) </a:t>
            </a:r>
            <a:r>
              <a:rPr lang="en-US" sz="2800" dirty="0">
                <a:solidFill>
                  <a:schemeClr val="accent1"/>
                </a:solidFill>
              </a:rPr>
              <a:t>Analyze Image</a:t>
            </a:r>
            <a:r>
              <a:rPr lang="en-US" sz="2800" dirty="0">
                <a:solidFill>
                  <a:schemeClr val="tx1"/>
                </a:solidFill>
              </a:rPr>
              <a:t> – Analyzing Images for insights on the following features </a:t>
            </a:r>
          </a:p>
          <a:p>
            <a:pPr lvl="0"/>
            <a:r>
              <a:rPr lang="en-US" sz="2800" dirty="0">
                <a:solidFill>
                  <a:schemeClr val="tx1"/>
                </a:solidFill>
              </a:rPr>
              <a:t>	</a:t>
            </a:r>
            <a:r>
              <a:rPr lang="en-IN" sz="1600" dirty="0"/>
              <a:t>Tag Visual Features, Detect objects, Detect brands, Categorize an image, Describe an image, Detect Faces, Detect image types, Detect domain specific content,   	Detect the colour scheme, Generate a thumbnail, Get the Area of interest</a:t>
            </a:r>
          </a:p>
          <a:p>
            <a:pPr defTabSz="932563">
              <a:defRPr/>
            </a:pPr>
            <a:endParaRPr lang="en-US" sz="2800" dirty="0">
              <a:solidFill>
                <a:schemeClr val="tx1"/>
              </a:solidFill>
            </a:endParaRPr>
          </a:p>
          <a:p>
            <a:pPr defTabSz="932563">
              <a:defRPr/>
            </a:pPr>
            <a:endParaRPr lang="en-US" sz="2800" dirty="0">
              <a:solidFill>
                <a:schemeClr val="tx1"/>
              </a:solidFill>
            </a:endParaRPr>
          </a:p>
          <a:p>
            <a:pPr lvl="0"/>
            <a:r>
              <a:rPr lang="en-US" sz="2800" dirty="0">
                <a:solidFill>
                  <a:schemeClr val="tx1"/>
                </a:solidFill>
              </a:rPr>
              <a:t>       b) </a:t>
            </a:r>
            <a:r>
              <a:rPr lang="en-US" sz="2800" dirty="0">
                <a:solidFill>
                  <a:schemeClr val="accent1"/>
                </a:solidFill>
              </a:rPr>
              <a:t>OCR</a:t>
            </a:r>
            <a:r>
              <a:rPr lang="en-US" sz="2800" dirty="0">
                <a:solidFill>
                  <a:schemeClr val="tx1"/>
                </a:solidFill>
              </a:rPr>
              <a:t>– Extracting Text From Images </a:t>
            </a:r>
          </a:p>
          <a:p>
            <a:pPr lvl="0"/>
            <a:endParaRPr lang="en-IN" sz="1600" dirty="0"/>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Tree>
    <p:extLst>
      <p:ext uri="{BB962C8B-B14F-4D97-AF65-F5344CB8AC3E}">
        <p14:creationId xmlns:p14="http://schemas.microsoft.com/office/powerpoint/2010/main" val="2029631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400" dirty="0">
                <a:solidFill>
                  <a:schemeClr val="accent1"/>
                </a:solidFill>
              </a:rPr>
              <a:t>Vision – Computer Vision </a:t>
            </a:r>
          </a:p>
          <a:p>
            <a:pPr defTabSz="932563">
              <a:defRPr/>
            </a:pPr>
            <a:r>
              <a:rPr lang="en-US" sz="2800" dirty="0">
                <a:solidFill>
                  <a:schemeClr val="accent1"/>
                </a:solidFill>
              </a:rPr>
              <a:t> APIs  Request / Response</a:t>
            </a: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r>
              <a:rPr lang="en-US" sz="2800" dirty="0">
                <a:solidFill>
                  <a:schemeClr val="accent1"/>
                </a:solidFill>
              </a:rPr>
              <a:t>1.Analyze Image</a:t>
            </a: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r>
              <a:rPr lang="en-US" sz="2800" dirty="0">
                <a:solidFill>
                  <a:schemeClr val="accent1"/>
                </a:solidFill>
              </a:rPr>
              <a:t>2.OCR</a:t>
            </a: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Tree>
    <p:extLst>
      <p:ext uri="{BB962C8B-B14F-4D97-AF65-F5344CB8AC3E}">
        <p14:creationId xmlns:p14="http://schemas.microsoft.com/office/powerpoint/2010/main" val="488006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400" dirty="0">
                <a:solidFill>
                  <a:schemeClr val="accent1"/>
                </a:solidFill>
              </a:rPr>
              <a:t>Vision – Computer Vision </a:t>
            </a:r>
          </a:p>
          <a:p>
            <a:pPr defTabSz="932563">
              <a:defRPr/>
            </a:pPr>
            <a:r>
              <a:rPr lang="en-US" sz="2800" dirty="0">
                <a:solidFill>
                  <a:schemeClr val="accent1"/>
                </a:solidFill>
              </a:rPr>
              <a:t>Demos</a:t>
            </a: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Tree>
    <p:extLst>
      <p:ext uri="{BB962C8B-B14F-4D97-AF65-F5344CB8AC3E}">
        <p14:creationId xmlns:p14="http://schemas.microsoft.com/office/powerpoint/2010/main" val="2923305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400" dirty="0">
                <a:solidFill>
                  <a:schemeClr val="accent1"/>
                </a:solidFill>
              </a:rPr>
              <a:t>Vision – Computer Vision </a:t>
            </a:r>
          </a:p>
          <a:p>
            <a:pPr defTabSz="932563">
              <a:defRPr/>
            </a:pPr>
            <a:r>
              <a:rPr lang="en-US" sz="2800" dirty="0">
                <a:solidFill>
                  <a:schemeClr val="accent1"/>
                </a:solidFill>
              </a:rPr>
              <a:t>Use Cases </a:t>
            </a: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
        <p:nvSpPr>
          <p:cNvPr id="4" name="Rectangle 3">
            <a:extLst>
              <a:ext uri="{FF2B5EF4-FFF2-40B4-BE49-F238E27FC236}">
                <a16:creationId xmlns:a16="http://schemas.microsoft.com/office/drawing/2014/main" id="{9490C84B-3DC4-41F2-9090-F196B6348F53}"/>
              </a:ext>
            </a:extLst>
          </p:cNvPr>
          <p:cNvSpPr/>
          <p:nvPr/>
        </p:nvSpPr>
        <p:spPr>
          <a:xfrm>
            <a:off x="124566" y="1357412"/>
            <a:ext cx="10636194" cy="2893100"/>
          </a:xfrm>
          <a:prstGeom prst="rect">
            <a:avLst/>
          </a:prstGeom>
        </p:spPr>
        <p:txBody>
          <a:bodyPr wrap="square">
            <a:spAutoFit/>
          </a:bodyPr>
          <a:lstStyle/>
          <a:p>
            <a:pPr>
              <a:buFont typeface="Arial" panose="020B0604020202020204" pitchFamily="34" charset="0"/>
              <a:buChar char="•"/>
            </a:pPr>
            <a:r>
              <a:rPr lang="en-US" sz="1600" dirty="0">
                <a:solidFill>
                  <a:srgbClr val="000000"/>
                </a:solidFill>
                <a:latin typeface="Segoe UI" panose="020B0502040204020203" pitchFamily="34" charset="0"/>
              </a:rPr>
              <a:t>Participants / Customers Demographics Identification</a:t>
            </a:r>
          </a:p>
          <a:p>
            <a:pPr>
              <a:buFont typeface="Arial" panose="020B0604020202020204" pitchFamily="34" charset="0"/>
              <a:buChar char="•"/>
            </a:pPr>
            <a:endParaRPr lang="en-US" sz="1600" dirty="0">
              <a:solidFill>
                <a:srgbClr val="000000"/>
              </a:solidFill>
              <a:latin typeface="Segoe UI" panose="020B0502040204020203" pitchFamily="34" charset="0"/>
            </a:endParaRPr>
          </a:p>
          <a:p>
            <a:pPr>
              <a:buFont typeface="Arial" panose="020B0604020202020204" pitchFamily="34" charset="0"/>
              <a:buChar char="•"/>
            </a:pPr>
            <a:r>
              <a:rPr lang="en-US" sz="1600" dirty="0">
                <a:solidFill>
                  <a:srgbClr val="000000"/>
                </a:solidFill>
                <a:latin typeface="Segoe UI" panose="020B0502040204020203" pitchFamily="34" charset="0"/>
              </a:rPr>
              <a:t>Participants / Customers Facial Sentiments Identification</a:t>
            </a:r>
          </a:p>
          <a:p>
            <a:pPr>
              <a:buFont typeface="Arial" panose="020B0604020202020204" pitchFamily="34" charset="0"/>
              <a:buChar char="•"/>
            </a:pPr>
            <a:endParaRPr lang="en-US" sz="1600" dirty="0">
              <a:solidFill>
                <a:srgbClr val="000000"/>
              </a:solidFill>
              <a:latin typeface="Segoe UI" panose="020B0502040204020203" pitchFamily="34" charset="0"/>
            </a:endParaRPr>
          </a:p>
          <a:p>
            <a:pPr>
              <a:buFont typeface="Arial" panose="020B0604020202020204" pitchFamily="34" charset="0"/>
              <a:buChar char="•"/>
            </a:pPr>
            <a:r>
              <a:rPr lang="en-US" sz="1600" dirty="0">
                <a:solidFill>
                  <a:srgbClr val="000000"/>
                </a:solidFill>
                <a:latin typeface="Segoe UI" panose="020B0502040204020203" pitchFamily="34" charset="0"/>
              </a:rPr>
              <a:t> Image Validation Scenarios – Using Describe Image, Tags and Detect Faces</a:t>
            </a:r>
          </a:p>
          <a:p>
            <a:pPr>
              <a:buFont typeface="Arial" panose="020B0604020202020204" pitchFamily="34" charset="0"/>
              <a:buChar char="•"/>
            </a:pPr>
            <a:endParaRPr lang="en-US" sz="1600" dirty="0">
              <a:solidFill>
                <a:srgbClr val="000000"/>
              </a:solidFill>
              <a:latin typeface="Segoe UI" panose="020B0502040204020203" pitchFamily="34" charset="0"/>
            </a:endParaRPr>
          </a:p>
          <a:p>
            <a:pPr>
              <a:buFont typeface="Arial" panose="020B0604020202020204" pitchFamily="34" charset="0"/>
              <a:buChar char="•"/>
            </a:pPr>
            <a:r>
              <a:rPr lang="en-US" sz="1600" dirty="0">
                <a:solidFill>
                  <a:srgbClr val="000000"/>
                </a:solidFill>
                <a:latin typeface="Segoe UI" panose="020B0502040204020203" pitchFamily="34" charset="0"/>
              </a:rPr>
              <a:t>Printed / Hand Written Documents Reading Scenarios</a:t>
            </a:r>
          </a:p>
          <a:p>
            <a:pPr>
              <a:buFont typeface="Arial" panose="020B0604020202020204" pitchFamily="34" charset="0"/>
              <a:buChar char="•"/>
            </a:pPr>
            <a:endParaRPr lang="en-US" sz="1600" dirty="0">
              <a:solidFill>
                <a:srgbClr val="000000"/>
              </a:solidFill>
              <a:latin typeface="Segoe UI" panose="020B0502040204020203" pitchFamily="34" charset="0"/>
            </a:endParaRPr>
          </a:p>
          <a:p>
            <a:pPr lvl="1"/>
            <a:endParaRPr lang="en-US" dirty="0">
              <a:solidFill>
                <a:srgbClr val="000000"/>
              </a:solidFill>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966359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400" dirty="0">
                <a:solidFill>
                  <a:schemeClr val="accent1"/>
                </a:solidFill>
              </a:rPr>
              <a:t>Vision – Computer Vision </a:t>
            </a:r>
          </a:p>
          <a:p>
            <a:pPr defTabSz="932563">
              <a:defRPr/>
            </a:pPr>
            <a:r>
              <a:rPr lang="en-US" sz="2800" dirty="0">
                <a:solidFill>
                  <a:schemeClr val="accent1"/>
                </a:solidFill>
              </a:rPr>
              <a:t>Image Requirements / Limitations / Challenges</a:t>
            </a: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
        <p:nvSpPr>
          <p:cNvPr id="2" name="Rectangle 1">
            <a:extLst>
              <a:ext uri="{FF2B5EF4-FFF2-40B4-BE49-F238E27FC236}">
                <a16:creationId xmlns:a16="http://schemas.microsoft.com/office/drawing/2014/main" id="{9B807480-2233-4412-B066-EC428B09A916}"/>
              </a:ext>
            </a:extLst>
          </p:cNvPr>
          <p:cNvSpPr/>
          <p:nvPr/>
        </p:nvSpPr>
        <p:spPr>
          <a:xfrm>
            <a:off x="124566" y="1257071"/>
            <a:ext cx="10636194" cy="8833187"/>
          </a:xfrm>
          <a:prstGeom prst="rect">
            <a:avLst/>
          </a:prstGeom>
        </p:spPr>
        <p:txBody>
          <a:bodyPr wrap="square">
            <a:spAutoFit/>
          </a:bodyPr>
          <a:lstStyle/>
          <a:p>
            <a:pPr>
              <a:buFont typeface="Arial" panose="020B0604020202020204" pitchFamily="34" charset="0"/>
              <a:buChar char="•"/>
            </a:pPr>
            <a:r>
              <a:rPr lang="en-US" sz="1600" dirty="0">
                <a:solidFill>
                  <a:srgbClr val="000000"/>
                </a:solidFill>
                <a:latin typeface="Segoe UI" panose="020B0502040204020203" pitchFamily="34" charset="0"/>
              </a:rPr>
              <a:t>The image must be presented in JPEG, PNG, GIF, or BMP format</a:t>
            </a:r>
          </a:p>
          <a:p>
            <a:endParaRPr lang="en-US" sz="1600" dirty="0">
              <a:solidFill>
                <a:srgbClr val="000000"/>
              </a:solidFill>
              <a:latin typeface="Segoe UI" panose="020B0502040204020203" pitchFamily="34" charset="0"/>
            </a:endParaRPr>
          </a:p>
          <a:p>
            <a:pPr>
              <a:buFont typeface="Arial" panose="020B0604020202020204" pitchFamily="34" charset="0"/>
              <a:buChar char="•"/>
            </a:pPr>
            <a:r>
              <a:rPr lang="en-US" sz="1600" dirty="0">
                <a:solidFill>
                  <a:srgbClr val="000000"/>
                </a:solidFill>
                <a:latin typeface="Segoe UI" panose="020B0502040204020203" pitchFamily="34" charset="0"/>
              </a:rPr>
              <a:t>The file size of the image must be less than 4 megabytes (MB)</a:t>
            </a:r>
          </a:p>
          <a:p>
            <a:endParaRPr lang="en-US" sz="1600" dirty="0">
              <a:solidFill>
                <a:srgbClr val="000000"/>
              </a:solidFill>
              <a:latin typeface="Segoe UI" panose="020B0502040204020203" pitchFamily="34" charset="0"/>
            </a:endParaRPr>
          </a:p>
          <a:p>
            <a:pPr>
              <a:buFont typeface="Arial" panose="020B0604020202020204" pitchFamily="34" charset="0"/>
              <a:buChar char="•"/>
            </a:pPr>
            <a:r>
              <a:rPr lang="en-US" sz="1600" dirty="0">
                <a:solidFill>
                  <a:srgbClr val="000000"/>
                </a:solidFill>
                <a:latin typeface="Segoe UI" panose="020B0502040204020203" pitchFamily="34" charset="0"/>
              </a:rPr>
              <a:t>The dimensions of the image must be greater than 50 x 50 pixels. </a:t>
            </a:r>
            <a:r>
              <a:rPr lang="en-US" sz="1600" dirty="0" err="1">
                <a:solidFill>
                  <a:srgbClr val="000000"/>
                </a:solidFill>
                <a:latin typeface="Segoe UI" panose="020B0502040204020203" pitchFamily="34" charset="0"/>
              </a:rPr>
              <a:t>Esp</a:t>
            </a:r>
            <a:r>
              <a:rPr lang="en-US" sz="1600" dirty="0">
                <a:solidFill>
                  <a:srgbClr val="000000"/>
                </a:solidFill>
                <a:latin typeface="Segoe UI" panose="020B0502040204020203" pitchFamily="34" charset="0"/>
              </a:rPr>
              <a:t> For better results using OCR, the dimensions of the image must be between 50 x 50 and 4200 x 4200 pixels</a:t>
            </a:r>
          </a:p>
          <a:p>
            <a:endParaRPr lang="en-US" sz="1600" dirty="0">
              <a:solidFill>
                <a:srgbClr val="000000"/>
              </a:solidFill>
              <a:latin typeface="Segoe UI" panose="020B0502040204020203" pitchFamily="34" charset="0"/>
            </a:endParaRPr>
          </a:p>
          <a:p>
            <a:pPr>
              <a:buFont typeface="Arial" panose="020B0604020202020204" pitchFamily="34" charset="0"/>
              <a:buChar char="•"/>
            </a:pPr>
            <a:r>
              <a:rPr lang="en-US" sz="1600" dirty="0">
                <a:solidFill>
                  <a:srgbClr val="000000"/>
                </a:solidFill>
                <a:latin typeface="Segoe UI" panose="020B0502040204020203" pitchFamily="34" charset="0"/>
              </a:rPr>
              <a:t>On Prem Support is provided for OCR feature of Computer Vision API. You can run this API on container and extract text</a:t>
            </a:r>
          </a:p>
          <a:p>
            <a:pPr>
              <a:buFont typeface="Arial" panose="020B0604020202020204" pitchFamily="34" charset="0"/>
              <a:buChar char="•"/>
            </a:pPr>
            <a:endParaRPr lang="en-US" sz="1600" dirty="0">
              <a:solidFill>
                <a:srgbClr val="000000"/>
              </a:solidFill>
              <a:latin typeface="Segoe UI" panose="020B0502040204020203" pitchFamily="34" charset="0"/>
            </a:endParaRPr>
          </a:p>
          <a:p>
            <a:pPr>
              <a:buFont typeface="Arial" panose="020B0604020202020204" pitchFamily="34" charset="0"/>
              <a:buChar char="•"/>
            </a:pPr>
            <a:r>
              <a:rPr lang="en-US" sz="1600" dirty="0">
                <a:solidFill>
                  <a:srgbClr val="000000"/>
                </a:solidFill>
                <a:latin typeface="Segoe UI" panose="020B0502040204020203" pitchFamily="34" charset="0"/>
              </a:rPr>
              <a:t>OCR is not yet optimized for License Plate Reading Use Cases. While Microsoft team is continuously working to improve the same. </a:t>
            </a:r>
          </a:p>
          <a:p>
            <a:pPr>
              <a:buFont typeface="Arial" panose="020B0604020202020204" pitchFamily="34" charset="0"/>
              <a:buChar char="•"/>
            </a:pPr>
            <a:endParaRPr lang="en-US" sz="1600" dirty="0">
              <a:solidFill>
                <a:srgbClr val="000000"/>
              </a:solidFill>
              <a:latin typeface="Segoe UI" panose="020B0502040204020203" pitchFamily="34" charset="0"/>
            </a:endParaRPr>
          </a:p>
          <a:p>
            <a:pPr>
              <a:buFont typeface="Arial" panose="020B0604020202020204" pitchFamily="34" charset="0"/>
              <a:buChar char="•"/>
            </a:pPr>
            <a:r>
              <a:rPr lang="en-US" sz="1600" dirty="0">
                <a:solidFill>
                  <a:srgbClr val="000000"/>
                </a:solidFill>
                <a:latin typeface="Segoe UI" panose="020B0502040204020203" pitchFamily="34" charset="0"/>
              </a:rPr>
              <a:t>While doing Handwritten OCR, crossed over texts are still identified as valid text. Crossed lines are considered just as noise. If you want them to be ignored, you need to put several crossed lines on the text so that they can’t be recognized. </a:t>
            </a:r>
          </a:p>
          <a:p>
            <a:pPr>
              <a:buFont typeface="Arial" panose="020B0604020202020204" pitchFamily="34" charset="0"/>
              <a:buChar char="•"/>
            </a:pPr>
            <a:endParaRPr lang="en-US" sz="1600" dirty="0">
              <a:solidFill>
                <a:srgbClr val="000000"/>
              </a:solidFill>
              <a:latin typeface="Segoe UI" panose="020B0502040204020203" pitchFamily="34" charset="0"/>
            </a:endParaRPr>
          </a:p>
          <a:p>
            <a:pPr>
              <a:buFont typeface="Arial" panose="020B0604020202020204" pitchFamily="34" charset="0"/>
              <a:buChar char="•"/>
            </a:pPr>
            <a:r>
              <a:rPr lang="en-US" sz="1600" dirty="0">
                <a:solidFill>
                  <a:srgbClr val="000000"/>
                </a:solidFill>
                <a:latin typeface="Segoe UI" panose="020B0502040204020203" pitchFamily="34" charset="0"/>
              </a:rPr>
              <a:t>Handwritten OCR recognized text that is oriented up to 30 to 40 degrees. </a:t>
            </a:r>
          </a:p>
          <a:p>
            <a:endParaRPr lang="en-US" sz="1600" dirty="0">
              <a:solidFill>
                <a:srgbClr val="000000"/>
              </a:solidFill>
              <a:latin typeface="Segoe UI" panose="020B0502040204020203" pitchFamily="34" charset="0"/>
            </a:endParaRPr>
          </a:p>
          <a:p>
            <a:pPr>
              <a:buFont typeface="Arial" panose="020B0604020202020204" pitchFamily="34" charset="0"/>
              <a:buChar char="•"/>
            </a:pPr>
            <a:r>
              <a:rPr lang="en-US" sz="1600" dirty="0">
                <a:solidFill>
                  <a:srgbClr val="000000"/>
                </a:solidFill>
                <a:latin typeface="Segoe UI" panose="020B0502040204020203" pitchFamily="34" charset="0"/>
              </a:rPr>
              <a:t> Object Detection and Classification is not yet supported for On Prem / Containers</a:t>
            </a:r>
          </a:p>
          <a:p>
            <a:pPr>
              <a:buFont typeface="Arial" panose="020B0604020202020204" pitchFamily="34" charset="0"/>
              <a:buChar char="•"/>
            </a:pPr>
            <a:endParaRPr lang="en-US" sz="1600" dirty="0">
              <a:solidFill>
                <a:srgbClr val="000000"/>
              </a:solidFill>
              <a:latin typeface="Segoe UI" panose="020B0502040204020203" pitchFamily="34" charset="0"/>
            </a:endParaRPr>
          </a:p>
          <a:p>
            <a:pPr>
              <a:buFont typeface="Arial" panose="020B0604020202020204" pitchFamily="34" charset="0"/>
              <a:buChar char="•"/>
            </a:pPr>
            <a:r>
              <a:rPr lang="en-US" sz="1600" dirty="0">
                <a:solidFill>
                  <a:srgbClr val="000000"/>
                </a:solidFill>
                <a:latin typeface="Segoe UI" panose="020B0502040204020203" pitchFamily="34" charset="0"/>
              </a:rPr>
              <a:t>Age detection using Detect API is not very accurate and consistent yet.</a:t>
            </a: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dirty="0">
              <a:solidFill>
                <a:srgbClr val="000000"/>
              </a:solidFill>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dirty="0">
              <a:solidFill>
                <a:srgbClr val="000000"/>
              </a:solidFill>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dirty="0">
              <a:solidFill>
                <a:srgbClr val="000000"/>
              </a:solidFill>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dirty="0">
              <a:solidFill>
                <a:srgbClr val="000000"/>
              </a:solidFill>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dirty="0">
              <a:solidFill>
                <a:srgbClr val="000000"/>
              </a:solidFill>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1843154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9024" cy="6858000"/>
          </a:xfrm>
          <a:prstGeom prst="rect">
            <a:avLst/>
          </a:prstGeom>
        </p:spPr>
      </p:pic>
      <p:sp>
        <p:nvSpPr>
          <p:cNvPr id="40" name="Rectangle 39"/>
          <p:cNvSpPr/>
          <p:nvPr/>
        </p:nvSpPr>
        <p:spPr>
          <a:xfrm>
            <a:off x="0" y="0"/>
            <a:ext cx="11887200" cy="6629400"/>
          </a:xfrm>
          <a:prstGeom prst="rect">
            <a:avLst/>
          </a:prstGeom>
          <a:gradFill flip="none" rotWithShape="1">
            <a:gsLst>
              <a:gs pos="15000">
                <a:schemeClr val="tx1">
                  <a:alpha val="55000"/>
                </a:schemeClr>
              </a:gs>
              <a:gs pos="56000">
                <a:schemeClr val="tx1">
                  <a:tint val="44500"/>
                  <a:satMod val="160000"/>
                  <a:alpha val="0"/>
                </a:schemeClr>
              </a:gs>
              <a:gs pos="100000">
                <a:schemeClr val="tx1">
                  <a:tint val="23500"/>
                  <a:satMod val="160000"/>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dirty="0">
              <a:solidFill>
                <a:prstClr val="white"/>
              </a:solidFill>
            </a:endParaRPr>
          </a:p>
        </p:txBody>
      </p:sp>
      <p:sp>
        <p:nvSpPr>
          <p:cNvPr id="41" name="Rectangle 40"/>
          <p:cNvSpPr/>
          <p:nvPr/>
        </p:nvSpPr>
        <p:spPr>
          <a:xfrm>
            <a:off x="0" y="0"/>
            <a:ext cx="12192001" cy="6858000"/>
          </a:xfrm>
          <a:prstGeom prst="rect">
            <a:avLst/>
          </a:prstGeom>
          <a:gradFill flip="none" rotWithShape="1">
            <a:gsLst>
              <a:gs pos="15000">
                <a:schemeClr val="bg1">
                  <a:alpha val="93000"/>
                </a:schemeClr>
              </a:gs>
              <a:gs pos="50000">
                <a:schemeClr val="bg1">
                  <a:alpha val="92000"/>
                </a:schemeClr>
              </a:gs>
              <a:gs pos="85000">
                <a:schemeClr val="bg1">
                  <a:alpha val="93000"/>
                </a:schemeClr>
              </a:gs>
            </a:gsLst>
            <a:lin ang="0" scaled="1"/>
            <a:tileRect/>
          </a:gradFill>
          <a:ln w="19050" cap="flat" cmpd="sng" algn="ctr">
            <a:noFill/>
            <a:prstDash val="solid"/>
          </a:ln>
          <a:effectLst/>
        </p:spPr>
        <p:txBody>
          <a:bodyPr lIns="91400" tIns="45698" rIns="91400" bIns="45698" rtlCol="0" anchor="ctr"/>
          <a:lstStyle/>
          <a:p>
            <a:pPr algn="ctr">
              <a:defRPr/>
            </a:pPr>
            <a:endParaRPr lang="en-US" sz="2199" kern="0" dirty="0">
              <a:solidFill>
                <a:srgbClr val="E4DED8"/>
              </a:solidFill>
              <a:latin typeface="Segoe UI Semilight"/>
            </a:endParaRPr>
          </a:p>
        </p:txBody>
      </p:sp>
      <p:sp>
        <p:nvSpPr>
          <p:cNvPr id="43" name="Rectangle 42"/>
          <p:cNvSpPr/>
          <p:nvPr/>
        </p:nvSpPr>
        <p:spPr bwMode="auto">
          <a:xfrm>
            <a:off x="123815" y="3838593"/>
            <a:ext cx="11430000" cy="457200"/>
          </a:xfrm>
          <a:prstGeom prst="rect">
            <a:avLst/>
          </a:prstGeom>
          <a:noFill/>
          <a:ln w="9525">
            <a:noFill/>
            <a:miter lim="800000"/>
            <a:headEnd/>
            <a:tailEnd/>
          </a:ln>
          <a:effectLst/>
        </p:spPr>
        <p:txBody>
          <a:bodyPr lIns="108000" tIns="108000" rIns="108000" bIns="108000" rtlCol="0" anchor="ctr">
            <a:noAutofit/>
          </a:bodyPr>
          <a:lstStyle/>
          <a:p>
            <a:pPr algn="ctr">
              <a:defRPr/>
            </a:pPr>
            <a:r>
              <a:rPr lang="en-US" sz="6000" kern="0" dirty="0">
                <a:solidFill>
                  <a:srgbClr val="00BCF2"/>
                </a:solidFill>
                <a:latin typeface="Segoe UI Light" panose="020B0502040204020203" pitchFamily="34" charset="0"/>
                <a:ea typeface="Verdana" pitchFamily="34" charset="0"/>
                <a:cs typeface="Segoe UI Semilight" panose="020B0402040204020203" pitchFamily="34" charset="0"/>
              </a:rPr>
              <a:t>The RISE of AI</a:t>
            </a:r>
          </a:p>
        </p:txBody>
      </p:sp>
      <p:sp>
        <p:nvSpPr>
          <p:cNvPr id="51"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2</a:t>
            </a:fld>
            <a:endParaRPr lang="en-IN" dirty="0"/>
          </a:p>
        </p:txBody>
      </p:sp>
      <p:pic>
        <p:nvPicPr>
          <p:cNvPr id="1026" name="Picture 2" descr="555x350x1">
            <a:extLst>
              <a:ext uri="{FF2B5EF4-FFF2-40B4-BE49-F238E27FC236}">
                <a16:creationId xmlns:a16="http://schemas.microsoft.com/office/drawing/2014/main" id="{843A0690-BFB6-4934-B48D-E509997CB3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777" y="4363113"/>
            <a:ext cx="1900170" cy="125986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555x350x1">
            <a:extLst>
              <a:ext uri="{FF2B5EF4-FFF2-40B4-BE49-F238E27FC236}">
                <a16:creationId xmlns:a16="http://schemas.microsoft.com/office/drawing/2014/main" id="{B638B4BE-C565-4627-8673-1BB1B66022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027" y="4831557"/>
            <a:ext cx="1824246" cy="120952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555x350x1">
            <a:extLst>
              <a:ext uri="{FF2B5EF4-FFF2-40B4-BE49-F238E27FC236}">
                <a16:creationId xmlns:a16="http://schemas.microsoft.com/office/drawing/2014/main" id="{B3892D02-2856-49DF-8EE0-986CA6184B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7965" y="2289010"/>
            <a:ext cx="2366621" cy="156913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555x350x1">
            <a:extLst>
              <a:ext uri="{FF2B5EF4-FFF2-40B4-BE49-F238E27FC236}">
                <a16:creationId xmlns:a16="http://schemas.microsoft.com/office/drawing/2014/main" id="{D31AD074-FC7A-4A7D-B38E-4F5D30A6B7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4372" y="1504445"/>
            <a:ext cx="2366621" cy="156913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555x350x1">
            <a:extLst>
              <a:ext uri="{FF2B5EF4-FFF2-40B4-BE49-F238E27FC236}">
                <a16:creationId xmlns:a16="http://schemas.microsoft.com/office/drawing/2014/main" id="{A37B37C3-3262-4E37-B584-4A0561793C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081" y="5419878"/>
            <a:ext cx="1824246" cy="120952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555x350x1">
            <a:extLst>
              <a:ext uri="{FF2B5EF4-FFF2-40B4-BE49-F238E27FC236}">
                <a16:creationId xmlns:a16="http://schemas.microsoft.com/office/drawing/2014/main" id="{BDAA012A-C462-4FCF-BEDE-7DB9B74892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0993" y="138850"/>
            <a:ext cx="4093725" cy="271424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555x350x1">
            <a:extLst>
              <a:ext uri="{FF2B5EF4-FFF2-40B4-BE49-F238E27FC236}">
                <a16:creationId xmlns:a16="http://schemas.microsoft.com/office/drawing/2014/main" id="{F6E1E4FC-73DF-4707-8386-8DA711F9A2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0236" y="714756"/>
            <a:ext cx="4093725" cy="2714244"/>
          </a:xfrm>
          <a:prstGeom prst="rect">
            <a:avLst/>
          </a:prstGeom>
          <a:noFill/>
          <a:extLst>
            <a:ext uri="{909E8E84-426E-40DD-AFC4-6F175D3DCCD1}">
              <a14:hiddenFill xmlns:a14="http://schemas.microsoft.com/office/drawing/2010/main">
                <a:solidFill>
                  <a:srgbClr val="FFFFFF"/>
                </a:solidFill>
              </a14:hiddenFill>
            </a:ext>
          </a:extLst>
        </p:spPr>
      </p:pic>
      <p:sp>
        <p:nvSpPr>
          <p:cNvPr id="3" name="Cloud 2">
            <a:extLst>
              <a:ext uri="{FF2B5EF4-FFF2-40B4-BE49-F238E27FC236}">
                <a16:creationId xmlns:a16="http://schemas.microsoft.com/office/drawing/2014/main" id="{242D854E-5448-4436-99F2-829C7C589205}"/>
              </a:ext>
            </a:extLst>
          </p:cNvPr>
          <p:cNvSpPr/>
          <p:nvPr/>
        </p:nvSpPr>
        <p:spPr>
          <a:xfrm>
            <a:off x="264026" y="228600"/>
            <a:ext cx="3236536" cy="1470581"/>
          </a:xfrm>
          <a:prstGeom prst="cloud">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IN"/>
          </a:p>
        </p:txBody>
      </p:sp>
      <p:sp>
        <p:nvSpPr>
          <p:cNvPr id="23" name="Cloud 22">
            <a:extLst>
              <a:ext uri="{FF2B5EF4-FFF2-40B4-BE49-F238E27FC236}">
                <a16:creationId xmlns:a16="http://schemas.microsoft.com/office/drawing/2014/main" id="{50D8768D-906E-43D8-90F9-E15EF93BB555}"/>
              </a:ext>
            </a:extLst>
          </p:cNvPr>
          <p:cNvSpPr/>
          <p:nvPr/>
        </p:nvSpPr>
        <p:spPr>
          <a:xfrm>
            <a:off x="4350864" y="62096"/>
            <a:ext cx="2276179" cy="1064645"/>
          </a:xfrm>
          <a:prstGeom prst="cloud">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17853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400" dirty="0">
                <a:solidFill>
                  <a:schemeClr val="accent1"/>
                </a:solidFill>
              </a:rPr>
              <a:t>Vision – Computer Vision </a:t>
            </a:r>
          </a:p>
          <a:p>
            <a:pPr defTabSz="932563">
              <a:defRPr/>
            </a:pPr>
            <a:r>
              <a:rPr lang="en-US" sz="2800" dirty="0" err="1">
                <a:solidFill>
                  <a:schemeClr val="accent1"/>
                </a:solidFill>
              </a:rPr>
              <a:t>HoL</a:t>
            </a:r>
            <a:endParaRPr lang="en-US" sz="2800" dirty="0">
              <a:solidFill>
                <a:schemeClr val="accent1"/>
              </a:solidFill>
            </a:endParaRP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Tree>
    <p:extLst>
      <p:ext uri="{BB962C8B-B14F-4D97-AF65-F5344CB8AC3E}">
        <p14:creationId xmlns:p14="http://schemas.microsoft.com/office/powerpoint/2010/main" val="2108880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400" dirty="0">
                <a:solidFill>
                  <a:schemeClr val="accent1"/>
                </a:solidFill>
              </a:rPr>
              <a:t>Vision – Custom Vision </a:t>
            </a:r>
            <a:endParaRPr lang="en-US" sz="2800" dirty="0">
              <a:solidFill>
                <a:schemeClr val="accent1"/>
              </a:solidFill>
            </a:endParaRPr>
          </a:p>
          <a:p>
            <a:pPr defTabSz="932563">
              <a:defRPr/>
            </a:pPr>
            <a:endParaRPr lang="en-US" sz="2800" dirty="0">
              <a:solidFill>
                <a:schemeClr val="accent1"/>
              </a:solidFill>
            </a:endParaRPr>
          </a:p>
          <a:p>
            <a:pPr algn="just" defTabSz="932563">
              <a:defRPr/>
            </a:pPr>
            <a:r>
              <a:rPr lang="en-US" sz="2800" dirty="0">
                <a:solidFill>
                  <a:schemeClr val="accent1"/>
                </a:solidFill>
              </a:rPr>
              <a:t>Azure Custom Vision is a cognitive service that lets you build, deploy and improve your own image classifiers. An image classifier is an AI service that applies labels (which represent classes) to images, according to their visual characteristics. Unlike the </a:t>
            </a:r>
            <a:r>
              <a:rPr lang="en-US" sz="2800" dirty="0">
                <a:solidFill>
                  <a:schemeClr val="accent1"/>
                </a:solidFill>
                <a:hlinkClick r:id="rId2">
                  <a:extLst>
                    <a:ext uri="{A12FA001-AC4F-418D-AE19-62706E023703}">
                      <ahyp:hlinkClr xmlns:ahyp="http://schemas.microsoft.com/office/drawing/2018/hyperlinkcolor" val="tx"/>
                    </a:ext>
                  </a:extLst>
                </a:hlinkClick>
              </a:rPr>
              <a:t>Computer Vision</a:t>
            </a:r>
            <a:r>
              <a:rPr lang="en-US" sz="2800" dirty="0">
                <a:solidFill>
                  <a:schemeClr val="accent1"/>
                </a:solidFill>
              </a:rPr>
              <a:t> service, Custom Vision allows you to determine the labels to apply.</a:t>
            </a:r>
          </a:p>
          <a:p>
            <a:pPr algn="just" defTabSz="932563">
              <a:defRPr/>
            </a:pPr>
            <a:endParaRPr lang="en-US" sz="2800" dirty="0">
              <a:solidFill>
                <a:schemeClr val="accent1"/>
              </a:solidFill>
            </a:endParaRPr>
          </a:p>
          <a:p>
            <a:pPr algn="just" defTabSz="932563">
              <a:defRPr/>
            </a:pPr>
            <a:endParaRPr lang="en-US" sz="2800" dirty="0">
              <a:solidFill>
                <a:schemeClr val="accent1"/>
              </a:solidFill>
            </a:endParaRPr>
          </a:p>
          <a:p>
            <a:pPr algn="just" defTabSz="932563">
              <a:defRPr/>
            </a:pPr>
            <a:r>
              <a:rPr lang="en-US" sz="2800" b="1" dirty="0">
                <a:solidFill>
                  <a:schemeClr val="accent1"/>
                </a:solidFill>
              </a:rPr>
              <a:t>Image classification</a:t>
            </a:r>
            <a:r>
              <a:rPr lang="en-US" sz="2800" dirty="0">
                <a:solidFill>
                  <a:schemeClr val="accent1"/>
                </a:solidFill>
              </a:rPr>
              <a:t> </a:t>
            </a:r>
            <a:r>
              <a:rPr lang="en-US" sz="2800" dirty="0">
                <a:solidFill>
                  <a:schemeClr val="tx1"/>
                </a:solidFill>
              </a:rPr>
              <a:t>applies one or more labels to an image</a:t>
            </a:r>
          </a:p>
          <a:p>
            <a:pPr algn="just" defTabSz="932563">
              <a:defRPr/>
            </a:pPr>
            <a:endParaRPr lang="en-US" sz="2800" b="1" dirty="0">
              <a:solidFill>
                <a:schemeClr val="accent1"/>
              </a:solidFill>
            </a:endParaRPr>
          </a:p>
          <a:p>
            <a:pPr algn="just" defTabSz="932563">
              <a:defRPr/>
            </a:pPr>
            <a:r>
              <a:rPr lang="en-US" sz="2800" b="1" dirty="0">
                <a:solidFill>
                  <a:schemeClr val="accent1"/>
                </a:solidFill>
              </a:rPr>
              <a:t>Object detection</a:t>
            </a:r>
            <a:r>
              <a:rPr lang="en-US" sz="2800" dirty="0">
                <a:solidFill>
                  <a:schemeClr val="accent1"/>
                </a:solidFill>
              </a:rPr>
              <a:t> </a:t>
            </a:r>
            <a:r>
              <a:rPr lang="en-US" sz="2800" dirty="0">
                <a:solidFill>
                  <a:schemeClr val="tx1"/>
                </a:solidFill>
              </a:rPr>
              <a:t>is similar, but it also returns the coordinates in the image where the applied label(s) can be found</a:t>
            </a:r>
          </a:p>
          <a:p>
            <a:pPr algn="just" defTabSz="932563">
              <a:defRPr/>
            </a:pPr>
            <a:endParaRPr lang="en-US" sz="2800" dirty="0">
              <a:solidFill>
                <a:schemeClr val="accent1"/>
              </a:solidFill>
            </a:endParaRPr>
          </a:p>
          <a:p>
            <a:pPr algn="just" defTabSz="932563">
              <a:defRPr/>
            </a:pPr>
            <a:endParaRPr lang="en-US" sz="2800" dirty="0">
              <a:solidFill>
                <a:schemeClr val="accent1"/>
              </a:solidFill>
            </a:endParaRPr>
          </a:p>
          <a:p>
            <a:pPr algn="just" defTabSz="932563">
              <a:defRPr/>
            </a:pPr>
            <a:endParaRPr lang="en-US" sz="2800" dirty="0">
              <a:solidFill>
                <a:schemeClr val="accent1"/>
              </a:solidFill>
            </a:endParaRPr>
          </a:p>
          <a:p>
            <a:pPr lvl="0"/>
            <a:endParaRPr lang="en-IN" sz="1600" dirty="0"/>
          </a:p>
          <a:p>
            <a:pPr defTabSz="932563">
              <a:defRPr/>
            </a:pPr>
            <a:endParaRPr lang="en-US" sz="4400" dirty="0">
              <a:solidFill>
                <a:schemeClr val="accent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Tree>
    <p:extLst>
      <p:ext uri="{BB962C8B-B14F-4D97-AF65-F5344CB8AC3E}">
        <p14:creationId xmlns:p14="http://schemas.microsoft.com/office/powerpoint/2010/main" val="3839309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400" dirty="0">
                <a:solidFill>
                  <a:schemeClr val="accent1"/>
                </a:solidFill>
              </a:rPr>
              <a:t>Vision – Custom Vision </a:t>
            </a:r>
          </a:p>
          <a:p>
            <a:pPr defTabSz="932563">
              <a:defRPr/>
            </a:pPr>
            <a:r>
              <a:rPr lang="en-US" sz="2800" dirty="0">
                <a:solidFill>
                  <a:schemeClr val="accent1"/>
                </a:solidFill>
              </a:rPr>
              <a:t> APIs  Request / Response</a:t>
            </a: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r>
              <a:rPr lang="en-US" sz="2800" dirty="0">
                <a:solidFill>
                  <a:schemeClr val="accent1"/>
                </a:solidFill>
              </a:rPr>
              <a:t>1.Training API</a:t>
            </a: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r>
              <a:rPr lang="en-US" sz="2800" dirty="0">
                <a:solidFill>
                  <a:schemeClr val="accent1"/>
                </a:solidFill>
              </a:rPr>
              <a:t>2.Prediction API</a:t>
            </a: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Tree>
    <p:extLst>
      <p:ext uri="{BB962C8B-B14F-4D97-AF65-F5344CB8AC3E}">
        <p14:creationId xmlns:p14="http://schemas.microsoft.com/office/powerpoint/2010/main" val="4030555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400" dirty="0">
                <a:solidFill>
                  <a:schemeClr val="accent1"/>
                </a:solidFill>
              </a:rPr>
              <a:t>Vision – Custom Vision </a:t>
            </a:r>
          </a:p>
          <a:p>
            <a:pPr defTabSz="932563">
              <a:defRPr/>
            </a:pPr>
            <a:r>
              <a:rPr lang="en-US" sz="2800" dirty="0">
                <a:solidFill>
                  <a:schemeClr val="accent1"/>
                </a:solidFill>
              </a:rPr>
              <a:t>Demos</a:t>
            </a: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Tree>
    <p:extLst>
      <p:ext uri="{BB962C8B-B14F-4D97-AF65-F5344CB8AC3E}">
        <p14:creationId xmlns:p14="http://schemas.microsoft.com/office/powerpoint/2010/main" val="1620343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400" dirty="0">
                <a:solidFill>
                  <a:schemeClr val="accent1"/>
                </a:solidFill>
              </a:rPr>
              <a:t>Vision – Custom Vision </a:t>
            </a:r>
          </a:p>
          <a:p>
            <a:pPr defTabSz="932563">
              <a:defRPr/>
            </a:pPr>
            <a:r>
              <a:rPr lang="en-US" sz="2800" dirty="0">
                <a:solidFill>
                  <a:schemeClr val="accent1"/>
                </a:solidFill>
              </a:rPr>
              <a:t>Use Cases </a:t>
            </a: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
        <p:nvSpPr>
          <p:cNvPr id="4" name="Rectangle 3">
            <a:extLst>
              <a:ext uri="{FF2B5EF4-FFF2-40B4-BE49-F238E27FC236}">
                <a16:creationId xmlns:a16="http://schemas.microsoft.com/office/drawing/2014/main" id="{9490C84B-3DC4-41F2-9090-F196B6348F53}"/>
              </a:ext>
            </a:extLst>
          </p:cNvPr>
          <p:cNvSpPr/>
          <p:nvPr/>
        </p:nvSpPr>
        <p:spPr>
          <a:xfrm>
            <a:off x="124566" y="1357412"/>
            <a:ext cx="10636194" cy="3139321"/>
          </a:xfrm>
          <a:prstGeom prst="rect">
            <a:avLst/>
          </a:prstGeom>
        </p:spPr>
        <p:txBody>
          <a:bodyPr wrap="square">
            <a:spAutoFit/>
          </a:bodyPr>
          <a:lstStyle/>
          <a:p>
            <a:pPr>
              <a:buFont typeface="Arial" panose="020B0604020202020204" pitchFamily="34" charset="0"/>
              <a:buChar char="•"/>
            </a:pPr>
            <a:r>
              <a:rPr lang="en-US" sz="1600" dirty="0">
                <a:solidFill>
                  <a:srgbClr val="000000"/>
                </a:solidFill>
                <a:latin typeface="Segoe UI" panose="020B0502040204020203" pitchFamily="34" charset="0"/>
              </a:rPr>
              <a:t> Quality Control Checking</a:t>
            </a:r>
          </a:p>
          <a:p>
            <a:pPr>
              <a:buFont typeface="Arial" panose="020B0604020202020204" pitchFamily="34" charset="0"/>
              <a:buChar char="•"/>
            </a:pPr>
            <a:endParaRPr lang="en-US" sz="1600" dirty="0">
              <a:solidFill>
                <a:srgbClr val="000000"/>
              </a:solidFill>
              <a:latin typeface="Segoe UI" panose="020B0502040204020203" pitchFamily="34" charset="0"/>
            </a:endParaRPr>
          </a:p>
          <a:p>
            <a:pPr>
              <a:buFont typeface="Arial" panose="020B0604020202020204" pitchFamily="34" charset="0"/>
              <a:buChar char="•"/>
            </a:pPr>
            <a:r>
              <a:rPr lang="en-US" sz="1600" dirty="0">
                <a:solidFill>
                  <a:srgbClr val="000000"/>
                </a:solidFill>
                <a:latin typeface="Segoe UI" panose="020B0502040204020203" pitchFamily="34" charset="0"/>
              </a:rPr>
              <a:t>Classification of Events in Video Feeds</a:t>
            </a:r>
          </a:p>
          <a:p>
            <a:pPr>
              <a:buFont typeface="Arial" panose="020B0604020202020204" pitchFamily="34" charset="0"/>
              <a:buChar char="•"/>
            </a:pPr>
            <a:endParaRPr lang="en-US" sz="1600" dirty="0">
              <a:solidFill>
                <a:srgbClr val="000000"/>
              </a:solidFill>
              <a:latin typeface="Segoe UI" panose="020B0502040204020203" pitchFamily="34" charset="0"/>
            </a:endParaRPr>
          </a:p>
          <a:p>
            <a:pPr>
              <a:buFont typeface="Arial" panose="020B0604020202020204" pitchFamily="34" charset="0"/>
              <a:buChar char="•"/>
            </a:pPr>
            <a:r>
              <a:rPr lang="en-US" sz="1600" dirty="0">
                <a:solidFill>
                  <a:srgbClr val="000000"/>
                </a:solidFill>
                <a:latin typeface="Segoe UI" panose="020B0502040204020203" pitchFamily="34" charset="0"/>
              </a:rPr>
              <a:t>Building Gesture Recognition Systems </a:t>
            </a:r>
          </a:p>
          <a:p>
            <a:pPr>
              <a:buFont typeface="Arial" panose="020B0604020202020204" pitchFamily="34" charset="0"/>
              <a:buChar char="•"/>
            </a:pPr>
            <a:endParaRPr lang="en-US" sz="1600" dirty="0">
              <a:solidFill>
                <a:srgbClr val="000000"/>
              </a:solidFill>
              <a:latin typeface="Segoe UI" panose="020B0502040204020203" pitchFamily="34" charset="0"/>
            </a:endParaRPr>
          </a:p>
          <a:p>
            <a:pPr>
              <a:buFont typeface="Arial" panose="020B0604020202020204" pitchFamily="34" charset="0"/>
              <a:buChar char="•"/>
            </a:pPr>
            <a:r>
              <a:rPr lang="en-US" sz="1600" dirty="0">
                <a:solidFill>
                  <a:srgbClr val="000000"/>
                </a:solidFill>
                <a:latin typeface="Segoe UI" panose="020B0502040204020203" pitchFamily="34" charset="0"/>
              </a:rPr>
              <a:t> In-Store / In- Restaurant Analytics and Promotion of Deals</a:t>
            </a:r>
          </a:p>
          <a:p>
            <a:pPr>
              <a:buFont typeface="Arial" panose="020B0604020202020204" pitchFamily="34" charset="0"/>
              <a:buChar char="•"/>
            </a:pPr>
            <a:endParaRPr lang="en-US" sz="1600" dirty="0">
              <a:solidFill>
                <a:srgbClr val="000000"/>
              </a:solidFill>
              <a:latin typeface="Segoe UI" panose="020B0502040204020203" pitchFamily="34" charset="0"/>
            </a:endParaRPr>
          </a:p>
          <a:p>
            <a:pPr>
              <a:buFont typeface="Arial" panose="020B0604020202020204" pitchFamily="34" charset="0"/>
              <a:buChar char="•"/>
            </a:pPr>
            <a:endParaRPr lang="en-US" sz="1600" dirty="0">
              <a:solidFill>
                <a:srgbClr val="000000"/>
              </a:solidFill>
              <a:latin typeface="Segoe UI" panose="020B0502040204020203" pitchFamily="34" charset="0"/>
            </a:endParaRPr>
          </a:p>
          <a:p>
            <a:pPr lvl="1"/>
            <a:endParaRPr lang="en-US" dirty="0">
              <a:solidFill>
                <a:srgbClr val="000000"/>
              </a:solidFill>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664293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400" dirty="0">
                <a:solidFill>
                  <a:schemeClr val="accent1"/>
                </a:solidFill>
              </a:rPr>
              <a:t>Vision – Custom Vision </a:t>
            </a:r>
          </a:p>
          <a:p>
            <a:pPr defTabSz="932563">
              <a:defRPr/>
            </a:pPr>
            <a:r>
              <a:rPr lang="en-US" sz="2800" dirty="0">
                <a:solidFill>
                  <a:schemeClr val="accent1"/>
                </a:solidFill>
              </a:rPr>
              <a:t>Glossary to Remember…</a:t>
            </a: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
        <p:nvSpPr>
          <p:cNvPr id="2" name="Rectangle 1">
            <a:extLst>
              <a:ext uri="{FF2B5EF4-FFF2-40B4-BE49-F238E27FC236}">
                <a16:creationId xmlns:a16="http://schemas.microsoft.com/office/drawing/2014/main" id="{9B807480-2233-4412-B066-EC428B09A916}"/>
              </a:ext>
            </a:extLst>
          </p:cNvPr>
          <p:cNvSpPr/>
          <p:nvPr/>
        </p:nvSpPr>
        <p:spPr>
          <a:xfrm>
            <a:off x="124566" y="1257071"/>
            <a:ext cx="11942868" cy="7848302"/>
          </a:xfrm>
          <a:prstGeom prst="rect">
            <a:avLst/>
          </a:prstGeom>
        </p:spPr>
        <p:txBody>
          <a:bodyPr wrap="square">
            <a:spAutoFit/>
          </a:bodyPr>
          <a:lstStyle/>
          <a:p>
            <a:pPr>
              <a:buFont typeface="Arial" panose="020B0604020202020204" pitchFamily="34" charset="0"/>
              <a:buChar char="•"/>
            </a:pPr>
            <a:r>
              <a:rPr lang="en-US" sz="1600" dirty="0">
                <a:solidFill>
                  <a:srgbClr val="000000"/>
                </a:solidFill>
                <a:latin typeface="Segoe UI" panose="020B0502040204020203" pitchFamily="34" charset="0"/>
              </a:rPr>
              <a:t>Classifier : M</a:t>
            </a:r>
            <a:r>
              <a:rPr lang="en-US" dirty="0"/>
              <a:t>odel you build using Custom Vision Service, by using a few training images</a:t>
            </a:r>
            <a:endParaRPr lang="en-US" sz="1600" dirty="0">
              <a:solidFill>
                <a:srgbClr val="000000"/>
              </a:solidFill>
              <a:latin typeface="Segoe UI" panose="020B0502040204020203" pitchFamily="34" charset="0"/>
            </a:endParaRPr>
          </a:p>
          <a:p>
            <a:endParaRPr lang="en-US" sz="1600" dirty="0">
              <a:solidFill>
                <a:srgbClr val="000000"/>
              </a:solidFill>
              <a:latin typeface="Segoe UI" panose="020B0502040204020203" pitchFamily="34" charset="0"/>
            </a:endParaRPr>
          </a:p>
          <a:p>
            <a:pPr>
              <a:buFont typeface="Arial" panose="020B0604020202020204" pitchFamily="34" charset="0"/>
              <a:buChar char="•"/>
            </a:pPr>
            <a:r>
              <a:rPr lang="en-US" sz="1600" dirty="0">
                <a:solidFill>
                  <a:srgbClr val="000000"/>
                </a:solidFill>
                <a:latin typeface="Segoe UI" panose="020B0502040204020203" pitchFamily="34" charset="0"/>
              </a:rPr>
              <a:t>Domain : O</a:t>
            </a:r>
            <a:r>
              <a:rPr lang="en-US" dirty="0"/>
              <a:t>ptimized model that  classifier for a specific type of object in your images. Ex: </a:t>
            </a:r>
            <a:r>
              <a:rPr lang="en-US" sz="1600" dirty="0">
                <a:solidFill>
                  <a:srgbClr val="000000"/>
                </a:solidFill>
                <a:latin typeface="Segoe UI" panose="020B0502040204020203" pitchFamily="34" charset="0"/>
              </a:rPr>
              <a:t>Food, Retail, Landmark   </a:t>
            </a:r>
          </a:p>
          <a:p>
            <a:r>
              <a:rPr lang="en-US" sz="1600" dirty="0">
                <a:solidFill>
                  <a:srgbClr val="000000"/>
                </a:solidFill>
                <a:latin typeface="Segoe UI" panose="020B0502040204020203" pitchFamily="34" charset="0"/>
              </a:rPr>
              <a:t>General </a:t>
            </a:r>
          </a:p>
          <a:p>
            <a:endParaRPr lang="en-US" sz="1600" dirty="0">
              <a:solidFill>
                <a:srgbClr val="000000"/>
              </a:solidFill>
              <a:latin typeface="Segoe UI" panose="020B0502040204020203" pitchFamily="34" charset="0"/>
            </a:endParaRPr>
          </a:p>
          <a:p>
            <a:pPr>
              <a:buFont typeface="Arial" panose="020B0604020202020204" pitchFamily="34" charset="0"/>
              <a:buChar char="•"/>
            </a:pPr>
            <a:r>
              <a:rPr lang="en-US" sz="1600" dirty="0">
                <a:solidFill>
                  <a:srgbClr val="000000"/>
                </a:solidFill>
                <a:latin typeface="Segoe UI" panose="020B0502040204020203" pitchFamily="34" charset="0"/>
              </a:rPr>
              <a:t>Evaluation : S</a:t>
            </a:r>
            <a:r>
              <a:rPr lang="en-US" dirty="0"/>
              <a:t>ubmit any image for evaluation by using the auto-generated https endpoint after the training of the classifier is completed</a:t>
            </a:r>
            <a:endParaRPr lang="en-US" sz="1600" dirty="0">
              <a:solidFill>
                <a:srgbClr val="000000"/>
              </a:solidFill>
              <a:latin typeface="Segoe UI" panose="020B0502040204020203" pitchFamily="34" charset="0"/>
            </a:endParaRPr>
          </a:p>
          <a:p>
            <a:pPr>
              <a:buFont typeface="Arial" panose="020B0604020202020204" pitchFamily="34" charset="0"/>
              <a:buChar char="•"/>
            </a:pPr>
            <a:endParaRPr lang="en-US" sz="1600" dirty="0">
              <a:solidFill>
                <a:srgbClr val="000000"/>
              </a:solidFill>
              <a:latin typeface="Segoe UI" panose="020B0502040204020203" pitchFamily="34" charset="0"/>
            </a:endParaRPr>
          </a:p>
          <a:p>
            <a:pPr>
              <a:buFont typeface="Arial" panose="020B0604020202020204" pitchFamily="34" charset="0"/>
              <a:buChar char="•"/>
            </a:pPr>
            <a:r>
              <a:rPr lang="en-US" sz="1600" dirty="0">
                <a:solidFill>
                  <a:srgbClr val="000000"/>
                </a:solidFill>
                <a:latin typeface="Segoe UI" panose="020B0502040204020203" pitchFamily="34" charset="0"/>
              </a:rPr>
              <a:t>Iteration : </a:t>
            </a:r>
            <a:r>
              <a:rPr lang="en-US" dirty="0"/>
              <a:t>Every time you Train or re-train your classifier, you create a new iteration of your model. We keep several past iterations to allow you to compare your progress over time. You can delete any iteration you no longer find useful. Remember that deleting an iteration is permanent, and you also delete any images or changes that were unique to that iteration</a:t>
            </a:r>
            <a:endParaRPr lang="en-US" sz="1600" dirty="0">
              <a:solidFill>
                <a:srgbClr val="000000"/>
              </a:solidFill>
              <a:latin typeface="Segoe UI" panose="020B0502040204020203" pitchFamily="34" charset="0"/>
            </a:endParaRPr>
          </a:p>
          <a:p>
            <a:endParaRPr lang="en-US" sz="1600" dirty="0">
              <a:solidFill>
                <a:srgbClr val="000000"/>
              </a:solidFill>
              <a:latin typeface="Segoe UI" panose="020B0502040204020203" pitchFamily="34" charset="0"/>
            </a:endParaRPr>
          </a:p>
          <a:p>
            <a:pPr>
              <a:buFont typeface="Arial" panose="020B0604020202020204" pitchFamily="34" charset="0"/>
              <a:buChar char="•"/>
            </a:pPr>
            <a:r>
              <a:rPr lang="en-US" sz="1600" dirty="0">
                <a:solidFill>
                  <a:srgbClr val="000000"/>
                </a:solidFill>
                <a:latin typeface="Segoe UI" panose="020B0502040204020203" pitchFamily="34" charset="0"/>
              </a:rPr>
              <a:t>Precision : It’s a metric used to measure </a:t>
            </a:r>
            <a:r>
              <a:rPr lang="en-US" dirty="0"/>
              <a:t>how likely is your classifier to correctly classify the image</a:t>
            </a:r>
            <a:endParaRPr lang="en-US" sz="1600" dirty="0">
              <a:solidFill>
                <a:srgbClr val="000000"/>
              </a:solidFill>
              <a:latin typeface="Segoe UI" panose="020B0502040204020203" pitchFamily="34" charset="0"/>
            </a:endParaRPr>
          </a:p>
          <a:p>
            <a:r>
              <a:rPr lang="en-US" sz="1600" dirty="0">
                <a:solidFill>
                  <a:srgbClr val="000000"/>
                </a:solidFill>
                <a:latin typeface="Segoe UI" panose="020B0502040204020203" pitchFamily="34" charset="0"/>
              </a:rPr>
              <a:t> </a:t>
            </a:r>
          </a:p>
          <a:p>
            <a:pPr>
              <a:buFont typeface="Arial" panose="020B0604020202020204" pitchFamily="34" charset="0"/>
              <a:buChar char="•"/>
            </a:pPr>
            <a:r>
              <a:rPr lang="en-US" sz="1600" dirty="0">
                <a:solidFill>
                  <a:srgbClr val="000000"/>
                </a:solidFill>
                <a:latin typeface="Segoe UI" panose="020B0502040204020203" pitchFamily="34" charset="0"/>
              </a:rPr>
              <a:t>Recall :  It’s a metric used to measure o</a:t>
            </a:r>
            <a:r>
              <a:rPr lang="en-US" dirty="0"/>
              <a:t>ut of all images that should have been classified correctly, how many did your classifier identify correctly</a:t>
            </a:r>
            <a:endParaRPr lang="en-US" sz="1600" dirty="0">
              <a:solidFill>
                <a:srgbClr val="000000"/>
              </a:solidFill>
              <a:latin typeface="Segoe UI" panose="020B0502040204020203" pitchFamily="34" charset="0"/>
            </a:endParaRPr>
          </a:p>
          <a:p>
            <a:pPr>
              <a:buFont typeface="Arial" panose="020B0604020202020204" pitchFamily="34" charset="0"/>
              <a:buChar char="•"/>
            </a:pPr>
            <a:endParaRPr lang="en-US" sz="1600" dirty="0">
              <a:solidFill>
                <a:srgbClr val="000000"/>
              </a:solidFill>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dirty="0">
              <a:solidFill>
                <a:srgbClr val="000000"/>
              </a:solidFill>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dirty="0">
              <a:solidFill>
                <a:srgbClr val="000000"/>
              </a:solidFill>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dirty="0">
              <a:solidFill>
                <a:srgbClr val="000000"/>
              </a:solidFill>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dirty="0">
              <a:solidFill>
                <a:srgbClr val="000000"/>
              </a:solidFill>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dirty="0">
              <a:solidFill>
                <a:srgbClr val="000000"/>
              </a:solidFill>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254934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400" dirty="0">
                <a:solidFill>
                  <a:schemeClr val="accent1"/>
                </a:solidFill>
              </a:rPr>
              <a:t>Vision – Custom Vision </a:t>
            </a:r>
          </a:p>
          <a:p>
            <a:pPr defTabSz="932563">
              <a:defRPr/>
            </a:pPr>
            <a:r>
              <a:rPr lang="en-US" sz="2800" dirty="0">
                <a:solidFill>
                  <a:schemeClr val="accent1"/>
                </a:solidFill>
              </a:rPr>
              <a:t>Image Requirements / Limitations / Challenges</a:t>
            </a: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
        <p:nvSpPr>
          <p:cNvPr id="2" name="Rectangle 1">
            <a:extLst>
              <a:ext uri="{FF2B5EF4-FFF2-40B4-BE49-F238E27FC236}">
                <a16:creationId xmlns:a16="http://schemas.microsoft.com/office/drawing/2014/main" id="{9B807480-2233-4412-B066-EC428B09A916}"/>
              </a:ext>
            </a:extLst>
          </p:cNvPr>
          <p:cNvSpPr/>
          <p:nvPr/>
        </p:nvSpPr>
        <p:spPr>
          <a:xfrm>
            <a:off x="124566" y="1121899"/>
            <a:ext cx="11942868" cy="8248412"/>
          </a:xfrm>
          <a:prstGeom prst="rect">
            <a:avLst/>
          </a:prstGeom>
        </p:spPr>
        <p:txBody>
          <a:bodyPr wrap="square">
            <a:spAutoFit/>
          </a:bodyPr>
          <a:lstStyle/>
          <a:p>
            <a:pPr>
              <a:buFont typeface="Arial" panose="020B0604020202020204" pitchFamily="34" charset="0"/>
              <a:buChar char="•"/>
            </a:pPr>
            <a:r>
              <a:rPr lang="en-US" sz="1600" dirty="0">
                <a:solidFill>
                  <a:srgbClr val="000000"/>
                </a:solidFill>
                <a:latin typeface="Segoe UI" panose="020B0502040204020203" pitchFamily="34" charset="0"/>
              </a:rPr>
              <a:t>The image must be presented in JPEG, </a:t>
            </a:r>
            <a:r>
              <a:rPr lang="en-US" sz="1600" dirty="0" err="1">
                <a:solidFill>
                  <a:srgbClr val="000000"/>
                </a:solidFill>
                <a:latin typeface="Segoe UI" panose="020B0502040204020203" pitchFamily="34" charset="0"/>
              </a:rPr>
              <a:t>PNG,or</a:t>
            </a:r>
            <a:r>
              <a:rPr lang="en-US" sz="1600" dirty="0">
                <a:solidFill>
                  <a:srgbClr val="000000"/>
                </a:solidFill>
                <a:latin typeface="Segoe UI" panose="020B0502040204020203" pitchFamily="34" charset="0"/>
              </a:rPr>
              <a:t> BMP format</a:t>
            </a:r>
          </a:p>
          <a:p>
            <a:endParaRPr lang="en-US" sz="1600" dirty="0">
              <a:solidFill>
                <a:srgbClr val="000000"/>
              </a:solidFill>
              <a:latin typeface="Segoe UI" panose="020B0502040204020203" pitchFamily="34" charset="0"/>
            </a:endParaRPr>
          </a:p>
          <a:p>
            <a:pPr>
              <a:buFont typeface="Arial" panose="020B0604020202020204" pitchFamily="34" charset="0"/>
              <a:buChar char="•"/>
            </a:pPr>
            <a:r>
              <a:rPr lang="en-US" sz="1600" dirty="0">
                <a:solidFill>
                  <a:srgbClr val="000000"/>
                </a:solidFill>
                <a:latin typeface="Segoe UI" panose="020B0502040204020203" pitchFamily="34" charset="0"/>
              </a:rPr>
              <a:t>The file size of the image must be less than 6 megabytes (MB) for training and not more than 4 mb for prediction</a:t>
            </a:r>
          </a:p>
          <a:p>
            <a:endParaRPr lang="en-US" sz="1600" dirty="0">
              <a:solidFill>
                <a:srgbClr val="000000"/>
              </a:solidFill>
              <a:latin typeface="Segoe UI" panose="020B0502040204020203" pitchFamily="34" charset="0"/>
            </a:endParaRPr>
          </a:p>
          <a:p>
            <a:pPr>
              <a:buFont typeface="Arial" panose="020B0604020202020204" pitchFamily="34" charset="0"/>
              <a:buChar char="•"/>
            </a:pPr>
            <a:r>
              <a:rPr lang="en-US" sz="1600" dirty="0">
                <a:solidFill>
                  <a:srgbClr val="000000"/>
                </a:solidFill>
                <a:latin typeface="Segoe UI" panose="020B0502040204020203" pitchFamily="34" charset="0"/>
              </a:rPr>
              <a:t>The dimensions of the image should not be less than 256 pixels on the shorter edge. Custom Vision automatically scales image up to this size</a:t>
            </a:r>
          </a:p>
          <a:p>
            <a:endParaRPr lang="en-US" sz="1600" dirty="0">
              <a:solidFill>
                <a:srgbClr val="000000"/>
              </a:solidFill>
              <a:latin typeface="Segoe UI" panose="020B0502040204020203" pitchFamily="34" charset="0"/>
            </a:endParaRPr>
          </a:p>
          <a:p>
            <a:pPr>
              <a:buFont typeface="Arial" panose="020B0604020202020204" pitchFamily="34" charset="0"/>
              <a:buChar char="•"/>
            </a:pPr>
            <a:r>
              <a:rPr lang="en-US" sz="1600" dirty="0">
                <a:solidFill>
                  <a:srgbClr val="000000"/>
                </a:solidFill>
                <a:latin typeface="Segoe UI" panose="020B0502040204020203" pitchFamily="34" charset="0"/>
              </a:rPr>
              <a:t>For better prediction results</a:t>
            </a:r>
          </a:p>
          <a:p>
            <a:pPr>
              <a:buFont typeface="Arial" panose="020B0604020202020204" pitchFamily="34" charset="0"/>
              <a:buChar char="•"/>
            </a:pPr>
            <a:endParaRPr lang="en-US" sz="1600" dirty="0">
              <a:solidFill>
                <a:srgbClr val="000000"/>
              </a:solidFill>
              <a:latin typeface="Segoe UI" panose="020B0502040204020203" pitchFamily="34" charset="0"/>
            </a:endParaRPr>
          </a:p>
          <a:p>
            <a:pPr lvl="1">
              <a:buFont typeface="Arial" panose="020B0604020202020204" pitchFamily="34" charset="0"/>
              <a:buChar char="•"/>
            </a:pPr>
            <a:r>
              <a:rPr lang="en-US" sz="1600" dirty="0">
                <a:solidFill>
                  <a:srgbClr val="000000"/>
                </a:solidFill>
                <a:latin typeface="Segoe UI" panose="020B0502040204020203" pitchFamily="34" charset="0"/>
              </a:rPr>
              <a:t>Data Quantity : </a:t>
            </a:r>
            <a:r>
              <a:rPr lang="en-US" dirty="0"/>
              <a:t>Custom Vision  recommends using at least 50 images per label as a starting point. With fewer images, there's a higher risk of overfitting, and while your performance numbers may suggest good quality, your model may struggle with real-world data.</a:t>
            </a:r>
          </a:p>
          <a:p>
            <a:pPr lvl="1">
              <a:buFont typeface="Arial" panose="020B0604020202020204" pitchFamily="34" charset="0"/>
              <a:buChar char="•"/>
            </a:pPr>
            <a:endParaRPr lang="en-US" sz="1600" dirty="0">
              <a:solidFill>
                <a:srgbClr val="000000"/>
              </a:solidFill>
              <a:latin typeface="Segoe UI" panose="020B0502040204020203" pitchFamily="34" charset="0"/>
            </a:endParaRPr>
          </a:p>
          <a:p>
            <a:pPr lvl="1">
              <a:buFont typeface="Arial" panose="020B0604020202020204" pitchFamily="34" charset="0"/>
              <a:buChar char="•"/>
            </a:pPr>
            <a:r>
              <a:rPr lang="en-US" sz="1600" dirty="0">
                <a:solidFill>
                  <a:srgbClr val="000000"/>
                </a:solidFill>
                <a:latin typeface="Segoe UI" panose="020B0502040204020203" pitchFamily="34" charset="0"/>
              </a:rPr>
              <a:t>Data Balance– A balanced dataset in terms of amount, quality and variety of the data for each label that’s classified. This can be achieved by multiple iterations of your model.</a:t>
            </a:r>
            <a:r>
              <a:rPr lang="en-US" dirty="0"/>
              <a:t> For instance, using 500 images for one label and 50 images for another label makes for an imbalanced training dataset. Maintain at least 1:2 best the most and least trained images. </a:t>
            </a:r>
            <a:endParaRPr lang="en-US" sz="1600" dirty="0">
              <a:solidFill>
                <a:srgbClr val="000000"/>
              </a:solidFill>
              <a:latin typeface="Segoe UI" panose="020B0502040204020203" pitchFamily="34" charset="0"/>
            </a:endParaRPr>
          </a:p>
          <a:p>
            <a:pPr lvl="1">
              <a:buFont typeface="Arial" panose="020B0604020202020204" pitchFamily="34" charset="0"/>
              <a:buChar char="•"/>
            </a:pPr>
            <a:endParaRPr lang="en-US" sz="1600" dirty="0">
              <a:solidFill>
                <a:srgbClr val="000000"/>
              </a:solidFill>
              <a:latin typeface="Segoe UI" panose="020B0502040204020203" pitchFamily="34" charset="0"/>
            </a:endParaRPr>
          </a:p>
          <a:p>
            <a:pPr lvl="1">
              <a:buFont typeface="Arial" panose="020B0604020202020204" pitchFamily="34" charset="0"/>
              <a:buChar char="•"/>
            </a:pPr>
            <a:r>
              <a:rPr lang="en-US" sz="1600" dirty="0">
                <a:solidFill>
                  <a:srgbClr val="000000"/>
                </a:solidFill>
                <a:latin typeface="Segoe UI" panose="020B0502040204020203" pitchFamily="34" charset="0"/>
              </a:rPr>
              <a:t>Avoid overfitting : Classifiers takes even the arbitrary elements / characteristics that the images have in common. Be choosy about the images that you use for training. </a:t>
            </a:r>
            <a:r>
              <a:rPr lang="en-US" dirty="0"/>
              <a:t> For example, if you are creating a classifier for apples vs. citrus, and you've used images of apples in hands and of citrus on white plates, the classifier may give undue importance to hands vs. plates, rather than apples vs. citrus.</a:t>
            </a:r>
            <a:endParaRPr lang="en-US" sz="1600" dirty="0">
              <a:solidFill>
                <a:srgbClr val="000000"/>
              </a:solidFill>
              <a:latin typeface="Segoe UI" panose="020B0502040204020203" pitchFamily="34" charset="0"/>
            </a:endParaRPr>
          </a:p>
          <a:p>
            <a:pPr>
              <a:buFont typeface="Arial" panose="020B0604020202020204" pitchFamily="34" charset="0"/>
              <a:buChar char="•"/>
            </a:pPr>
            <a:endParaRPr lang="en-US" sz="1600" dirty="0">
              <a:solidFill>
                <a:srgbClr val="000000"/>
              </a:solidFill>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dirty="0">
              <a:solidFill>
                <a:srgbClr val="000000"/>
              </a:solidFill>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dirty="0">
              <a:solidFill>
                <a:srgbClr val="000000"/>
              </a:solidFill>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dirty="0">
              <a:solidFill>
                <a:srgbClr val="000000"/>
              </a:solidFill>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901223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400" dirty="0">
                <a:solidFill>
                  <a:schemeClr val="accent1"/>
                </a:solidFill>
              </a:rPr>
              <a:t>Vision – Custom Vision </a:t>
            </a:r>
          </a:p>
          <a:p>
            <a:pPr defTabSz="932563">
              <a:defRPr/>
            </a:pPr>
            <a:r>
              <a:rPr lang="en-US" sz="2800" dirty="0">
                <a:solidFill>
                  <a:schemeClr val="accent1"/>
                </a:solidFill>
              </a:rPr>
              <a:t>Image Requirements / Limitations / Challenges</a:t>
            </a: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
        <p:nvSpPr>
          <p:cNvPr id="2" name="Rectangle 1">
            <a:extLst>
              <a:ext uri="{FF2B5EF4-FFF2-40B4-BE49-F238E27FC236}">
                <a16:creationId xmlns:a16="http://schemas.microsoft.com/office/drawing/2014/main" id="{9B807480-2233-4412-B066-EC428B09A916}"/>
              </a:ext>
            </a:extLst>
          </p:cNvPr>
          <p:cNvSpPr/>
          <p:nvPr/>
        </p:nvSpPr>
        <p:spPr>
          <a:xfrm>
            <a:off x="124566" y="1121899"/>
            <a:ext cx="11942868" cy="6401753"/>
          </a:xfrm>
          <a:prstGeom prst="rect">
            <a:avLst/>
          </a:prstGeom>
        </p:spPr>
        <p:txBody>
          <a:bodyPr wrap="square">
            <a:spAutoFit/>
          </a:bodyPr>
          <a:lstStyle/>
          <a:p>
            <a:endParaRPr lang="en-US" sz="1600" dirty="0">
              <a:solidFill>
                <a:srgbClr val="000000"/>
              </a:solidFill>
              <a:latin typeface="Segoe UI" panose="020B0502040204020203" pitchFamily="34" charset="0"/>
            </a:endParaRPr>
          </a:p>
          <a:p>
            <a:pPr>
              <a:buFont typeface="Arial" panose="020B0604020202020204" pitchFamily="34" charset="0"/>
              <a:buChar char="•"/>
            </a:pPr>
            <a:r>
              <a:rPr lang="en-US" sz="1600" dirty="0">
                <a:solidFill>
                  <a:srgbClr val="000000"/>
                </a:solidFill>
                <a:latin typeface="Segoe UI" panose="020B0502040204020203" pitchFamily="34" charset="0"/>
              </a:rPr>
              <a:t>For better prediction results</a:t>
            </a:r>
          </a:p>
          <a:p>
            <a:pPr>
              <a:buFont typeface="Arial" panose="020B0604020202020204" pitchFamily="34" charset="0"/>
              <a:buChar char="•"/>
            </a:pPr>
            <a:endParaRPr lang="en-US" sz="1600" dirty="0">
              <a:solidFill>
                <a:srgbClr val="000000"/>
              </a:solidFill>
              <a:latin typeface="Segoe UI" panose="020B0502040204020203" pitchFamily="34" charset="0"/>
            </a:endParaRPr>
          </a:p>
          <a:p>
            <a:pPr lvl="1">
              <a:buFont typeface="Arial" panose="020B0604020202020204" pitchFamily="34" charset="0"/>
              <a:buChar char="•"/>
            </a:pPr>
            <a:r>
              <a:rPr lang="en-US" sz="1600" dirty="0">
                <a:solidFill>
                  <a:srgbClr val="000000"/>
                </a:solidFill>
                <a:latin typeface="Segoe UI" panose="020B0502040204020203" pitchFamily="34" charset="0"/>
              </a:rPr>
              <a:t>Training Set Should be Closer to  Real Case Images of Classifier: </a:t>
            </a:r>
            <a:r>
              <a:rPr lang="en-US" dirty="0"/>
              <a:t>Be sure to use images that are representative of what will be submitted to the classifier during normal use. Otherwise, your classifier could learn to make predictions based on arbitrary characteristics that your images have in common. For example if you are building gesture recognition based system and the gesture is to be shown by right hand of the user, make sure all the training set is also based on gestures with right hand. </a:t>
            </a:r>
          </a:p>
          <a:p>
            <a:pPr lvl="1">
              <a:buFont typeface="Arial" panose="020B0604020202020204" pitchFamily="34" charset="0"/>
              <a:buChar char="•"/>
            </a:pPr>
            <a:endParaRPr lang="en-US" sz="1600" dirty="0">
              <a:solidFill>
                <a:srgbClr val="000000"/>
              </a:solidFill>
              <a:latin typeface="Segoe UI" panose="020B0502040204020203" pitchFamily="34" charset="0"/>
            </a:endParaRPr>
          </a:p>
          <a:p>
            <a:pPr lvl="1"/>
            <a:endParaRPr lang="en-US" sz="1600" dirty="0">
              <a:solidFill>
                <a:srgbClr val="000000"/>
              </a:solidFill>
              <a:latin typeface="Segoe UI" panose="020B0502040204020203" pitchFamily="34" charset="0"/>
            </a:endParaRPr>
          </a:p>
          <a:p>
            <a:pPr lvl="1">
              <a:buFont typeface="Arial" panose="020B0604020202020204" pitchFamily="34" charset="0"/>
              <a:buChar char="•"/>
            </a:pPr>
            <a:r>
              <a:rPr lang="en-US" sz="1600" dirty="0">
                <a:solidFill>
                  <a:srgbClr val="000000"/>
                </a:solidFill>
                <a:latin typeface="Segoe UI" panose="020B0502040204020203" pitchFamily="34" charset="0"/>
              </a:rPr>
              <a:t>Always go for Data Variety : Go for Data Variety when you train in terms of </a:t>
            </a:r>
          </a:p>
          <a:p>
            <a:pPr lvl="2">
              <a:buFont typeface="Arial" panose="020B0604020202020204" pitchFamily="34" charset="0"/>
              <a:buChar char="•"/>
            </a:pPr>
            <a:r>
              <a:rPr lang="en-US" sz="1600" dirty="0">
                <a:solidFill>
                  <a:srgbClr val="000000"/>
                </a:solidFill>
                <a:latin typeface="Segoe UI" panose="020B0502040204020203" pitchFamily="34" charset="0"/>
              </a:rPr>
              <a:t>Background </a:t>
            </a:r>
          </a:p>
          <a:p>
            <a:pPr lvl="2">
              <a:buFont typeface="Arial" panose="020B0604020202020204" pitchFamily="34" charset="0"/>
              <a:buChar char="•"/>
            </a:pPr>
            <a:r>
              <a:rPr lang="en-US" sz="1600" dirty="0">
                <a:solidFill>
                  <a:srgbClr val="000000"/>
                </a:solidFill>
                <a:latin typeface="Segoe UI" panose="020B0502040204020203" pitchFamily="34" charset="0"/>
              </a:rPr>
              <a:t>Lighting </a:t>
            </a:r>
          </a:p>
          <a:p>
            <a:pPr lvl="2">
              <a:buFont typeface="Arial" panose="020B0604020202020204" pitchFamily="34" charset="0"/>
              <a:buChar char="•"/>
            </a:pPr>
            <a:r>
              <a:rPr lang="en-US" sz="1600" dirty="0">
                <a:solidFill>
                  <a:srgbClr val="000000"/>
                </a:solidFill>
                <a:latin typeface="Segoe UI" panose="020B0502040204020203" pitchFamily="34" charset="0"/>
              </a:rPr>
              <a:t>Object Size</a:t>
            </a:r>
          </a:p>
          <a:p>
            <a:pPr lvl="2">
              <a:buFont typeface="Arial" panose="020B0604020202020204" pitchFamily="34" charset="0"/>
              <a:buChar char="•"/>
            </a:pPr>
            <a:r>
              <a:rPr lang="en-US" sz="1600" dirty="0">
                <a:solidFill>
                  <a:srgbClr val="000000"/>
                </a:solidFill>
                <a:latin typeface="Segoe UI" panose="020B0502040204020203" pitchFamily="34" charset="0"/>
              </a:rPr>
              <a:t>Camera Angle</a:t>
            </a:r>
          </a:p>
          <a:p>
            <a:pPr lvl="2">
              <a:buFont typeface="Arial" panose="020B0604020202020204" pitchFamily="34" charset="0"/>
              <a:buChar char="•"/>
            </a:pPr>
            <a:r>
              <a:rPr lang="en-US" sz="1600" dirty="0">
                <a:solidFill>
                  <a:srgbClr val="000000"/>
                </a:solidFill>
                <a:latin typeface="Segoe UI" panose="020B0502040204020203" pitchFamily="34" charset="0"/>
              </a:rPr>
              <a:t> Different Style</a:t>
            </a: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dirty="0">
              <a:solidFill>
                <a:srgbClr val="000000"/>
              </a:solidFill>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dirty="0">
              <a:solidFill>
                <a:srgbClr val="000000"/>
              </a:solidFill>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dirty="0">
              <a:solidFill>
                <a:srgbClr val="000000"/>
              </a:solidFill>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527642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400" dirty="0">
                <a:solidFill>
                  <a:schemeClr val="accent1"/>
                </a:solidFill>
              </a:rPr>
              <a:t>Vision – Custom Vision </a:t>
            </a:r>
          </a:p>
          <a:p>
            <a:pPr defTabSz="932563">
              <a:defRPr/>
            </a:pPr>
            <a:r>
              <a:rPr lang="en-US" sz="2800" dirty="0" err="1">
                <a:solidFill>
                  <a:schemeClr val="accent1"/>
                </a:solidFill>
              </a:rPr>
              <a:t>HoL</a:t>
            </a:r>
            <a:endParaRPr lang="en-US" sz="2800" dirty="0">
              <a:solidFill>
                <a:schemeClr val="accent1"/>
              </a:solidFill>
            </a:endParaRP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Tree>
    <p:extLst>
      <p:ext uri="{BB962C8B-B14F-4D97-AF65-F5344CB8AC3E}">
        <p14:creationId xmlns:p14="http://schemas.microsoft.com/office/powerpoint/2010/main" val="2191153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400" dirty="0">
                <a:solidFill>
                  <a:schemeClr val="accent1"/>
                </a:solidFill>
              </a:rPr>
              <a:t>Vision – Video Indexer</a:t>
            </a:r>
          </a:p>
          <a:p>
            <a:pPr defTabSz="932563">
              <a:defRPr/>
            </a:pPr>
            <a:endParaRPr lang="en-US" sz="4400" dirty="0">
              <a:solidFill>
                <a:schemeClr val="accent1"/>
              </a:solidFill>
            </a:endParaRPr>
          </a:p>
          <a:p>
            <a:pPr defTabSz="932563">
              <a:defRPr/>
            </a:pPr>
            <a:r>
              <a:rPr lang="en-IN" sz="4000" dirty="0">
                <a:solidFill>
                  <a:schemeClr val="accent1"/>
                </a:solidFill>
              </a:rPr>
              <a:t>Azure Video Indexer is a cloud application built on Azure Media Analytics, Azure Search, Cognitive Services (such as the Face API, Microsoft Translator, the Computer Vision API, and Custom Speech Service). It enables you to extract the insights from your videos using Video Indexer</a:t>
            </a:r>
            <a:endParaRPr lang="en-US" sz="2000" dirty="0">
              <a:solidFill>
                <a:schemeClr val="accent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Tree>
    <p:extLst>
      <p:ext uri="{BB962C8B-B14F-4D97-AF65-F5344CB8AC3E}">
        <p14:creationId xmlns:p14="http://schemas.microsoft.com/office/powerpoint/2010/main" val="1075444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9024" cy="6858000"/>
          </a:xfrm>
          <a:prstGeom prst="rect">
            <a:avLst/>
          </a:prstGeom>
        </p:spPr>
      </p:pic>
      <p:sp>
        <p:nvSpPr>
          <p:cNvPr id="40" name="Rectangle 39"/>
          <p:cNvSpPr/>
          <p:nvPr/>
        </p:nvSpPr>
        <p:spPr>
          <a:xfrm>
            <a:off x="0" y="0"/>
            <a:ext cx="11887200" cy="6629400"/>
          </a:xfrm>
          <a:prstGeom prst="rect">
            <a:avLst/>
          </a:prstGeom>
          <a:gradFill flip="none" rotWithShape="1">
            <a:gsLst>
              <a:gs pos="15000">
                <a:schemeClr val="tx1">
                  <a:alpha val="55000"/>
                </a:schemeClr>
              </a:gs>
              <a:gs pos="56000">
                <a:schemeClr val="tx1">
                  <a:tint val="44500"/>
                  <a:satMod val="160000"/>
                  <a:alpha val="0"/>
                </a:schemeClr>
              </a:gs>
              <a:gs pos="100000">
                <a:schemeClr val="tx1">
                  <a:tint val="23500"/>
                  <a:satMod val="160000"/>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dirty="0">
              <a:solidFill>
                <a:prstClr val="white"/>
              </a:solidFill>
            </a:endParaRPr>
          </a:p>
        </p:txBody>
      </p:sp>
      <p:sp>
        <p:nvSpPr>
          <p:cNvPr id="41" name="Rectangle 40"/>
          <p:cNvSpPr/>
          <p:nvPr/>
        </p:nvSpPr>
        <p:spPr>
          <a:xfrm>
            <a:off x="0" y="0"/>
            <a:ext cx="12192001" cy="6858000"/>
          </a:xfrm>
          <a:prstGeom prst="rect">
            <a:avLst/>
          </a:prstGeom>
          <a:gradFill flip="none" rotWithShape="1">
            <a:gsLst>
              <a:gs pos="15000">
                <a:schemeClr val="bg1">
                  <a:alpha val="93000"/>
                </a:schemeClr>
              </a:gs>
              <a:gs pos="50000">
                <a:schemeClr val="bg1">
                  <a:alpha val="92000"/>
                </a:schemeClr>
              </a:gs>
              <a:gs pos="85000">
                <a:schemeClr val="bg1">
                  <a:alpha val="93000"/>
                </a:schemeClr>
              </a:gs>
            </a:gsLst>
            <a:lin ang="0" scaled="1"/>
            <a:tileRect/>
          </a:gradFill>
          <a:ln w="19050" cap="flat" cmpd="sng" algn="ctr">
            <a:noFill/>
            <a:prstDash val="solid"/>
          </a:ln>
          <a:effectLst/>
        </p:spPr>
        <p:txBody>
          <a:bodyPr lIns="91400" tIns="45698" rIns="91400" bIns="45698" rtlCol="0" anchor="ctr"/>
          <a:lstStyle/>
          <a:p>
            <a:pPr algn="ctr">
              <a:defRPr/>
            </a:pPr>
            <a:endParaRPr lang="en-US" sz="2199" kern="0" dirty="0">
              <a:solidFill>
                <a:srgbClr val="E4DED8"/>
              </a:solidFill>
              <a:latin typeface="Segoe UI Semilight"/>
            </a:endParaRPr>
          </a:p>
        </p:txBody>
      </p:sp>
      <p:sp>
        <p:nvSpPr>
          <p:cNvPr id="18" name="Title 1">
            <a:extLst>
              <a:ext uri="{FF2B5EF4-FFF2-40B4-BE49-F238E27FC236}">
                <a16:creationId xmlns:a16="http://schemas.microsoft.com/office/drawing/2014/main" id="{3256E783-868A-404B-B1BA-EA85F7B0CABD}"/>
              </a:ext>
            </a:extLst>
          </p:cNvPr>
          <p:cNvSpPr txBox="1">
            <a:spLocks/>
          </p:cNvSpPr>
          <p:nvPr/>
        </p:nvSpPr>
        <p:spPr>
          <a:xfrm>
            <a:off x="124566" y="69335"/>
            <a:ext cx="12067434" cy="817769"/>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The Rise of AI</a:t>
            </a:r>
            <a:endParaRPr lang="en-IN" sz="4400" dirty="0">
              <a:solidFill>
                <a:srgbClr val="0070C0"/>
              </a:solidFill>
            </a:endParaRPr>
          </a:p>
        </p:txBody>
      </p:sp>
      <p:sp>
        <p:nvSpPr>
          <p:cNvPr id="2" name="Arrow: Right 1">
            <a:extLst>
              <a:ext uri="{FF2B5EF4-FFF2-40B4-BE49-F238E27FC236}">
                <a16:creationId xmlns:a16="http://schemas.microsoft.com/office/drawing/2014/main" id="{1475F946-6803-4F55-A700-120EE9794750}"/>
              </a:ext>
            </a:extLst>
          </p:cNvPr>
          <p:cNvSpPr/>
          <p:nvPr/>
        </p:nvSpPr>
        <p:spPr>
          <a:xfrm>
            <a:off x="304800" y="887104"/>
            <a:ext cx="3475348" cy="1366886"/>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latin typeface="Segoe UI" panose="020B0502040204020203" pitchFamily="34" charset="0"/>
                <a:cs typeface="Segoe UI" panose="020B0502040204020203" pitchFamily="34" charset="0"/>
              </a:rPr>
              <a:t>I would like to order some food </a:t>
            </a:r>
            <a:endParaRPr lang="en-IN" dirty="0">
              <a:latin typeface="Segoe UI" panose="020B0502040204020203" pitchFamily="34" charset="0"/>
              <a:cs typeface="Segoe UI" panose="020B0502040204020203" pitchFamily="34" charset="0"/>
            </a:endParaRPr>
          </a:p>
        </p:txBody>
      </p:sp>
      <p:sp>
        <p:nvSpPr>
          <p:cNvPr id="4" name="Flowchart: Card 3">
            <a:extLst>
              <a:ext uri="{FF2B5EF4-FFF2-40B4-BE49-F238E27FC236}">
                <a16:creationId xmlns:a16="http://schemas.microsoft.com/office/drawing/2014/main" id="{7D7A45C8-422A-4526-B3B4-7C9CC288D440}"/>
              </a:ext>
            </a:extLst>
          </p:cNvPr>
          <p:cNvSpPr/>
          <p:nvPr/>
        </p:nvSpPr>
        <p:spPr>
          <a:xfrm>
            <a:off x="8286161" y="165953"/>
            <a:ext cx="3601039" cy="2464125"/>
          </a:xfrm>
          <a:prstGeom prst="flowChartPunchedCard">
            <a:avLst/>
          </a:prstGeom>
          <a:noFill/>
          <a:ln w="47625">
            <a:prstDash val="sysDash"/>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28 Years Old, Female</a:t>
            </a:r>
          </a:p>
          <a:p>
            <a:pPr algn="ctr"/>
            <a:r>
              <a:rPr lang="en-US" dirty="0"/>
              <a:t>Language – English</a:t>
            </a:r>
          </a:p>
          <a:p>
            <a:pPr algn="ctr"/>
            <a:r>
              <a:rPr lang="en-US" dirty="0"/>
              <a:t>Sentiment – Neutral</a:t>
            </a:r>
          </a:p>
          <a:p>
            <a:pPr algn="ctr"/>
            <a:r>
              <a:rPr lang="en-US" dirty="0"/>
              <a:t>Seen Before – Yes (Voice, Face)</a:t>
            </a:r>
          </a:p>
          <a:p>
            <a:pPr algn="ctr"/>
            <a:r>
              <a:rPr lang="en-US" dirty="0"/>
              <a:t>Context – Good Places to Eat</a:t>
            </a:r>
          </a:p>
          <a:p>
            <a:pPr algn="ctr"/>
            <a:endParaRPr lang="en-IN" dirty="0"/>
          </a:p>
        </p:txBody>
      </p:sp>
      <p:sp>
        <p:nvSpPr>
          <p:cNvPr id="5" name="Arrow: Pentagon 4">
            <a:extLst>
              <a:ext uri="{FF2B5EF4-FFF2-40B4-BE49-F238E27FC236}">
                <a16:creationId xmlns:a16="http://schemas.microsoft.com/office/drawing/2014/main" id="{0F697CA4-9D99-46B5-9AB9-765BA05538ED}"/>
              </a:ext>
            </a:extLst>
          </p:cNvPr>
          <p:cNvSpPr/>
          <p:nvPr/>
        </p:nvSpPr>
        <p:spPr>
          <a:xfrm>
            <a:off x="304800" y="2091370"/>
            <a:ext cx="3563332" cy="1960777"/>
          </a:xfrm>
          <a:prstGeom prst="homePlate">
            <a:avLst/>
          </a:prstGeom>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lt1"/>
                </a:solidFill>
                <a:latin typeface="Segoe UI" panose="020B0502040204020203" pitchFamily="34" charset="0"/>
                <a:cs typeface="Segoe UI" panose="020B0502040204020203" pitchFamily="34" charset="0"/>
              </a:rPr>
              <a:t>Hey, Good to See you back…</a:t>
            </a:r>
          </a:p>
          <a:p>
            <a:pPr algn="ctr"/>
            <a:r>
              <a:rPr lang="en-US" dirty="0">
                <a:solidFill>
                  <a:schemeClr val="lt1"/>
                </a:solidFill>
                <a:latin typeface="Segoe UI" panose="020B0502040204020203" pitchFamily="34" charset="0"/>
                <a:cs typeface="Segoe UI" panose="020B0502040204020203" pitchFamily="34" charset="0"/>
              </a:rPr>
              <a:t>Would you like to checkout the new Italian Restaurant in the city and try out </a:t>
            </a:r>
            <a:r>
              <a:rPr lang="en-US" dirty="0">
                <a:latin typeface="Segoe UI" panose="020B0502040204020203" pitchFamily="34" charset="0"/>
                <a:cs typeface="Segoe UI" panose="020B0502040204020203" pitchFamily="34" charset="0"/>
              </a:rPr>
              <a:t>“Pepperoni </a:t>
            </a:r>
            <a:r>
              <a:rPr lang="en-US" dirty="0">
                <a:solidFill>
                  <a:schemeClr val="lt1"/>
                </a:solidFill>
                <a:latin typeface="Segoe UI" panose="020B0502040204020203" pitchFamily="34" charset="0"/>
                <a:cs typeface="Segoe UI" panose="020B0502040204020203" pitchFamily="34" charset="0"/>
              </a:rPr>
              <a:t>Pizza” there ?</a:t>
            </a:r>
            <a:endParaRPr lang="en-IN" dirty="0">
              <a:solidFill>
                <a:schemeClr val="lt1"/>
              </a:solidFill>
              <a:latin typeface="Segoe UI" panose="020B0502040204020203" pitchFamily="34" charset="0"/>
              <a:cs typeface="Segoe UI" panose="020B0502040204020203" pitchFamily="34" charset="0"/>
            </a:endParaRPr>
          </a:p>
        </p:txBody>
      </p:sp>
      <p:sp>
        <p:nvSpPr>
          <p:cNvPr id="24" name="Flowchart: Card 23">
            <a:extLst>
              <a:ext uri="{FF2B5EF4-FFF2-40B4-BE49-F238E27FC236}">
                <a16:creationId xmlns:a16="http://schemas.microsoft.com/office/drawing/2014/main" id="{8741490F-CF32-4B96-B1A2-17DD38D00020}"/>
              </a:ext>
            </a:extLst>
          </p:cNvPr>
          <p:cNvSpPr/>
          <p:nvPr/>
        </p:nvSpPr>
        <p:spPr>
          <a:xfrm>
            <a:off x="8177949" y="3894666"/>
            <a:ext cx="3601039" cy="1062085"/>
          </a:xfrm>
          <a:prstGeom prst="flowChartPunchedCard">
            <a:avLst/>
          </a:prstGeom>
          <a:noFill/>
          <a:ln w="47625">
            <a:prstDash val="sysDash"/>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Search</a:t>
            </a:r>
          </a:p>
          <a:p>
            <a:pPr algn="ctr"/>
            <a:r>
              <a:rPr lang="en-US" dirty="0"/>
              <a:t>Sentiment (face, text, voice)</a:t>
            </a:r>
          </a:p>
          <a:p>
            <a:pPr algn="ctr"/>
            <a:r>
              <a:rPr lang="en-US" dirty="0"/>
              <a:t>recommendations</a:t>
            </a:r>
            <a:endParaRPr lang="en-IN" dirty="0"/>
          </a:p>
        </p:txBody>
      </p:sp>
      <p:sp>
        <p:nvSpPr>
          <p:cNvPr id="25" name="Arrow: Pentagon 24">
            <a:extLst>
              <a:ext uri="{FF2B5EF4-FFF2-40B4-BE49-F238E27FC236}">
                <a16:creationId xmlns:a16="http://schemas.microsoft.com/office/drawing/2014/main" id="{15957463-21CF-4273-985A-ADD3242358FF}"/>
              </a:ext>
            </a:extLst>
          </p:cNvPr>
          <p:cNvSpPr/>
          <p:nvPr/>
        </p:nvSpPr>
        <p:spPr>
          <a:xfrm>
            <a:off x="307943" y="4169126"/>
            <a:ext cx="3563332" cy="741764"/>
          </a:xfrm>
          <a:prstGeom prst="homePlate">
            <a:avLst/>
          </a:prstGeom>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lt1"/>
                </a:solidFill>
                <a:latin typeface="Segoe UI" panose="020B0502040204020203" pitchFamily="34" charset="0"/>
                <a:cs typeface="Segoe UI" panose="020B0502040204020203" pitchFamily="34" charset="0"/>
              </a:rPr>
              <a:t>Search</a:t>
            </a:r>
            <a:endParaRPr lang="en-IN" dirty="0">
              <a:solidFill>
                <a:schemeClr val="lt1"/>
              </a:solidFill>
              <a:latin typeface="Segoe UI" panose="020B0502040204020203" pitchFamily="34" charset="0"/>
              <a:cs typeface="Segoe UI" panose="020B0502040204020203" pitchFamily="34" charset="0"/>
            </a:endParaRPr>
          </a:p>
        </p:txBody>
      </p:sp>
      <p:sp>
        <p:nvSpPr>
          <p:cNvPr id="26" name="Arrow: Pentagon 25">
            <a:extLst>
              <a:ext uri="{FF2B5EF4-FFF2-40B4-BE49-F238E27FC236}">
                <a16:creationId xmlns:a16="http://schemas.microsoft.com/office/drawing/2014/main" id="{C426D758-9980-4863-BD79-B18CB794E34E}"/>
              </a:ext>
            </a:extLst>
          </p:cNvPr>
          <p:cNvSpPr/>
          <p:nvPr/>
        </p:nvSpPr>
        <p:spPr>
          <a:xfrm>
            <a:off x="260808" y="5177846"/>
            <a:ext cx="3563332" cy="741764"/>
          </a:xfrm>
          <a:prstGeom prst="homePlate">
            <a:avLst/>
          </a:prstGeom>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lt1"/>
                </a:solidFill>
                <a:latin typeface="Segoe UI" panose="020B0502040204020203" pitchFamily="34" charset="0"/>
                <a:cs typeface="Segoe UI" panose="020B0502040204020203" pitchFamily="34" charset="0"/>
              </a:rPr>
              <a:t>Sounds Good, Book It !</a:t>
            </a:r>
            <a:endParaRPr lang="en-IN" dirty="0">
              <a:solidFill>
                <a:schemeClr val="lt1"/>
              </a:solidFill>
              <a:latin typeface="Segoe UI" panose="020B0502040204020203" pitchFamily="34" charset="0"/>
              <a:cs typeface="Segoe UI" panose="020B0502040204020203" pitchFamily="34" charset="0"/>
            </a:endParaRPr>
          </a:p>
        </p:txBody>
      </p:sp>
      <p:sp>
        <p:nvSpPr>
          <p:cNvPr id="28" name="Flowchart: Card 27">
            <a:extLst>
              <a:ext uri="{FF2B5EF4-FFF2-40B4-BE49-F238E27FC236}">
                <a16:creationId xmlns:a16="http://schemas.microsoft.com/office/drawing/2014/main" id="{242E795E-FC73-49FB-AE98-233CC70D8A3B}"/>
              </a:ext>
            </a:extLst>
          </p:cNvPr>
          <p:cNvSpPr/>
          <p:nvPr/>
        </p:nvSpPr>
        <p:spPr>
          <a:xfrm>
            <a:off x="8177948" y="5310750"/>
            <a:ext cx="3601039" cy="1062085"/>
          </a:xfrm>
          <a:prstGeom prst="flowChartPunchedCard">
            <a:avLst/>
          </a:prstGeom>
          <a:noFill/>
          <a:ln w="47625">
            <a:prstDash val="sysDash"/>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Book</a:t>
            </a:r>
          </a:p>
          <a:p>
            <a:pPr algn="ctr"/>
            <a:r>
              <a:rPr lang="en-US" dirty="0"/>
              <a:t>Sentiment (face </a:t>
            </a:r>
            <a:r>
              <a:rPr lang="en-US" dirty="0">
                <a:sym typeface="Wingdings" panose="05000000000000000000" pitchFamily="2" charset="2"/>
              </a:rPr>
              <a:t> Happy)</a:t>
            </a:r>
            <a:endParaRPr lang="en-US" dirty="0"/>
          </a:p>
          <a:p>
            <a:pPr algn="ctr"/>
            <a:r>
              <a:rPr lang="en-US" dirty="0"/>
              <a:t>Context – Italian Restaurant Booking</a:t>
            </a:r>
            <a:endParaRPr lang="en-IN" dirty="0"/>
          </a:p>
        </p:txBody>
      </p:sp>
      <p:sp>
        <p:nvSpPr>
          <p:cNvPr id="29" name="Flowchart: Card 28">
            <a:extLst>
              <a:ext uri="{FF2B5EF4-FFF2-40B4-BE49-F238E27FC236}">
                <a16:creationId xmlns:a16="http://schemas.microsoft.com/office/drawing/2014/main" id="{635D2790-7286-4741-8C5A-5ABEF755E7AA}"/>
              </a:ext>
            </a:extLst>
          </p:cNvPr>
          <p:cNvSpPr/>
          <p:nvPr/>
        </p:nvSpPr>
        <p:spPr>
          <a:xfrm>
            <a:off x="4014053" y="5572502"/>
            <a:ext cx="3601039" cy="1062085"/>
          </a:xfrm>
          <a:prstGeom prst="flowChartPunchedCard">
            <a:avLst/>
          </a:prstGeom>
          <a:noFill/>
          <a:ln w="47625">
            <a:prstDash val="sysDash"/>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I am Glad that I am able to help you today. Have a good day !</a:t>
            </a:r>
            <a:endParaRPr lang="en-IN" dirty="0"/>
          </a:p>
        </p:txBody>
      </p:sp>
      <p:grpSp>
        <p:nvGrpSpPr>
          <p:cNvPr id="30" name="Group 29">
            <a:extLst>
              <a:ext uri="{FF2B5EF4-FFF2-40B4-BE49-F238E27FC236}">
                <a16:creationId xmlns:a16="http://schemas.microsoft.com/office/drawing/2014/main" id="{110BDC5C-997C-4311-8622-7E874A40FD28}"/>
              </a:ext>
            </a:extLst>
          </p:cNvPr>
          <p:cNvGrpSpPr/>
          <p:nvPr/>
        </p:nvGrpSpPr>
        <p:grpSpPr>
          <a:xfrm>
            <a:off x="4290693" y="422219"/>
            <a:ext cx="2735999" cy="4691943"/>
            <a:chOff x="152326" y="1529018"/>
            <a:chExt cx="2735999" cy="4691943"/>
          </a:xfrm>
        </p:grpSpPr>
        <p:sp>
          <p:nvSpPr>
            <p:cNvPr id="31" name="Rectangle 1091">
              <a:extLst>
                <a:ext uri="{FF2B5EF4-FFF2-40B4-BE49-F238E27FC236}">
                  <a16:creationId xmlns:a16="http://schemas.microsoft.com/office/drawing/2014/main" id="{02325FD1-51EF-4419-82BE-A4592E20EC9A}"/>
                </a:ext>
              </a:extLst>
            </p:cNvPr>
            <p:cNvSpPr>
              <a:spLocks noChangeArrowheads="1"/>
            </p:cNvSpPr>
            <p:nvPr/>
          </p:nvSpPr>
          <p:spPr bwMode="auto">
            <a:xfrm>
              <a:off x="1027938" y="3414839"/>
              <a:ext cx="286564" cy="2396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1092">
              <a:extLst>
                <a:ext uri="{FF2B5EF4-FFF2-40B4-BE49-F238E27FC236}">
                  <a16:creationId xmlns:a16="http://schemas.microsoft.com/office/drawing/2014/main" id="{CD0CEFB5-033D-44D3-8028-9A1875071C63}"/>
                </a:ext>
              </a:extLst>
            </p:cNvPr>
            <p:cNvSpPr>
              <a:spLocks/>
            </p:cNvSpPr>
            <p:nvPr/>
          </p:nvSpPr>
          <p:spPr bwMode="auto">
            <a:xfrm>
              <a:off x="1027938" y="3489457"/>
              <a:ext cx="286564" cy="135670"/>
            </a:xfrm>
            <a:custGeom>
              <a:avLst/>
              <a:gdLst>
                <a:gd name="T0" fmla="*/ 126 w 126"/>
                <a:gd name="T1" fmla="*/ 22 h 60"/>
                <a:gd name="T2" fmla="*/ 0 w 126"/>
                <a:gd name="T3" fmla="*/ 0 h 60"/>
                <a:gd name="T4" fmla="*/ 126 w 126"/>
                <a:gd name="T5" fmla="*/ 60 h 60"/>
                <a:gd name="T6" fmla="*/ 126 w 126"/>
                <a:gd name="T7" fmla="*/ 22 h 60"/>
              </a:gdLst>
              <a:ahLst/>
              <a:cxnLst>
                <a:cxn ang="0">
                  <a:pos x="T0" y="T1"/>
                </a:cxn>
                <a:cxn ang="0">
                  <a:pos x="T2" y="T3"/>
                </a:cxn>
                <a:cxn ang="0">
                  <a:pos x="T4" y="T5"/>
                </a:cxn>
                <a:cxn ang="0">
                  <a:pos x="T6" y="T7"/>
                </a:cxn>
              </a:cxnLst>
              <a:rect l="0" t="0" r="r" b="b"/>
              <a:pathLst>
                <a:path w="126" h="60">
                  <a:moveTo>
                    <a:pt x="126" y="22"/>
                  </a:moveTo>
                  <a:lnTo>
                    <a:pt x="0" y="0"/>
                  </a:lnTo>
                  <a:lnTo>
                    <a:pt x="126" y="60"/>
                  </a:lnTo>
                  <a:lnTo>
                    <a:pt x="126" y="22"/>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1093">
              <a:extLst>
                <a:ext uri="{FF2B5EF4-FFF2-40B4-BE49-F238E27FC236}">
                  <a16:creationId xmlns:a16="http://schemas.microsoft.com/office/drawing/2014/main" id="{7588FFDA-C798-4750-B61C-1F140404DA92}"/>
                </a:ext>
              </a:extLst>
            </p:cNvPr>
            <p:cNvSpPr>
              <a:spLocks/>
            </p:cNvSpPr>
            <p:nvPr/>
          </p:nvSpPr>
          <p:spPr bwMode="auto">
            <a:xfrm>
              <a:off x="891478" y="2761358"/>
              <a:ext cx="914274" cy="834374"/>
            </a:xfrm>
            <a:custGeom>
              <a:avLst/>
              <a:gdLst>
                <a:gd name="T0" fmla="*/ 7 w 186"/>
                <a:gd name="T1" fmla="*/ 69 h 171"/>
                <a:gd name="T2" fmla="*/ 94 w 186"/>
                <a:gd name="T3" fmla="*/ 8 h 171"/>
                <a:gd name="T4" fmla="*/ 163 w 186"/>
                <a:gd name="T5" fmla="*/ 19 h 171"/>
                <a:gd name="T6" fmla="*/ 172 w 186"/>
                <a:gd name="T7" fmla="*/ 86 h 171"/>
                <a:gd name="T8" fmla="*/ 186 w 186"/>
                <a:gd name="T9" fmla="*/ 105 h 171"/>
                <a:gd name="T10" fmla="*/ 182 w 186"/>
                <a:gd name="T11" fmla="*/ 121 h 171"/>
                <a:gd name="T12" fmla="*/ 165 w 186"/>
                <a:gd name="T13" fmla="*/ 117 h 171"/>
                <a:gd name="T14" fmla="*/ 155 w 186"/>
                <a:gd name="T15" fmla="*/ 171 h 171"/>
                <a:gd name="T16" fmla="*/ 68 w 186"/>
                <a:gd name="T17" fmla="*/ 156 h 171"/>
                <a:gd name="T18" fmla="*/ 67 w 186"/>
                <a:gd name="T19" fmla="*/ 156 h 171"/>
                <a:gd name="T20" fmla="*/ 7 w 186"/>
                <a:gd name="T21" fmla="*/ 6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6" h="171">
                  <a:moveTo>
                    <a:pt x="7" y="69"/>
                  </a:moveTo>
                  <a:cubicBezTo>
                    <a:pt x="14" y="28"/>
                    <a:pt x="53" y="0"/>
                    <a:pt x="94" y="8"/>
                  </a:cubicBezTo>
                  <a:cubicBezTo>
                    <a:pt x="163" y="19"/>
                    <a:pt x="163" y="19"/>
                    <a:pt x="163" y="19"/>
                  </a:cubicBezTo>
                  <a:cubicBezTo>
                    <a:pt x="163" y="19"/>
                    <a:pt x="171" y="83"/>
                    <a:pt x="172" y="86"/>
                  </a:cubicBezTo>
                  <a:cubicBezTo>
                    <a:pt x="173" y="95"/>
                    <a:pt x="178" y="101"/>
                    <a:pt x="186" y="105"/>
                  </a:cubicBezTo>
                  <a:cubicBezTo>
                    <a:pt x="182" y="121"/>
                    <a:pt x="182" y="121"/>
                    <a:pt x="182" y="121"/>
                  </a:cubicBezTo>
                  <a:cubicBezTo>
                    <a:pt x="165" y="117"/>
                    <a:pt x="165" y="117"/>
                    <a:pt x="165" y="117"/>
                  </a:cubicBezTo>
                  <a:cubicBezTo>
                    <a:pt x="155" y="171"/>
                    <a:pt x="155" y="171"/>
                    <a:pt x="155" y="171"/>
                  </a:cubicBezTo>
                  <a:cubicBezTo>
                    <a:pt x="68" y="156"/>
                    <a:pt x="68" y="156"/>
                    <a:pt x="68" y="156"/>
                  </a:cubicBezTo>
                  <a:cubicBezTo>
                    <a:pt x="67" y="156"/>
                    <a:pt x="67" y="156"/>
                    <a:pt x="67" y="156"/>
                  </a:cubicBezTo>
                  <a:cubicBezTo>
                    <a:pt x="27" y="148"/>
                    <a:pt x="0" y="109"/>
                    <a:pt x="7" y="6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094">
              <a:extLst>
                <a:ext uri="{FF2B5EF4-FFF2-40B4-BE49-F238E27FC236}">
                  <a16:creationId xmlns:a16="http://schemas.microsoft.com/office/drawing/2014/main" id="{7A0CA858-A733-4E01-A2C0-30E70F3C425E}"/>
                </a:ext>
              </a:extLst>
            </p:cNvPr>
            <p:cNvSpPr>
              <a:spLocks/>
            </p:cNvSpPr>
            <p:nvPr/>
          </p:nvSpPr>
          <p:spPr bwMode="auto">
            <a:xfrm>
              <a:off x="832345" y="2664127"/>
              <a:ext cx="914274" cy="893165"/>
            </a:xfrm>
            <a:custGeom>
              <a:avLst/>
              <a:gdLst>
                <a:gd name="T0" fmla="*/ 76 w 186"/>
                <a:gd name="T1" fmla="*/ 6 h 183"/>
                <a:gd name="T2" fmla="*/ 139 w 186"/>
                <a:gd name="T3" fmla="*/ 17 h 183"/>
                <a:gd name="T4" fmla="*/ 162 w 186"/>
                <a:gd name="T5" fmla="*/ 0 h 183"/>
                <a:gd name="T6" fmla="*/ 159 w 186"/>
                <a:gd name="T7" fmla="*/ 20 h 183"/>
                <a:gd name="T8" fmla="*/ 186 w 186"/>
                <a:gd name="T9" fmla="*/ 0 h 183"/>
                <a:gd name="T10" fmla="*/ 179 w 186"/>
                <a:gd name="T11" fmla="*/ 42 h 183"/>
                <a:gd name="T12" fmla="*/ 135 w 186"/>
                <a:gd name="T13" fmla="*/ 76 h 183"/>
                <a:gd name="T14" fmla="*/ 124 w 186"/>
                <a:gd name="T15" fmla="*/ 137 h 183"/>
                <a:gd name="T16" fmla="*/ 103 w 186"/>
                <a:gd name="T17" fmla="*/ 134 h 183"/>
                <a:gd name="T18" fmla="*/ 108 w 186"/>
                <a:gd name="T19" fmla="*/ 110 h 183"/>
                <a:gd name="T20" fmla="*/ 48 w 186"/>
                <a:gd name="T21" fmla="*/ 170 h 183"/>
                <a:gd name="T22" fmla="*/ 0 w 186"/>
                <a:gd name="T23" fmla="*/ 183 h 183"/>
                <a:gd name="T24" fmla="*/ 28 w 186"/>
                <a:gd name="T25" fmla="*/ 40 h 183"/>
                <a:gd name="T26" fmla="*/ 76 w 186"/>
                <a:gd name="T27" fmla="*/ 6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6" h="183">
                  <a:moveTo>
                    <a:pt x="76" y="6"/>
                  </a:moveTo>
                  <a:cubicBezTo>
                    <a:pt x="139" y="17"/>
                    <a:pt x="139" y="17"/>
                    <a:pt x="139" y="17"/>
                  </a:cubicBezTo>
                  <a:cubicBezTo>
                    <a:pt x="162" y="0"/>
                    <a:pt x="162" y="0"/>
                    <a:pt x="162" y="0"/>
                  </a:cubicBezTo>
                  <a:cubicBezTo>
                    <a:pt x="159" y="20"/>
                    <a:pt x="159" y="20"/>
                    <a:pt x="159" y="20"/>
                  </a:cubicBezTo>
                  <a:cubicBezTo>
                    <a:pt x="186" y="0"/>
                    <a:pt x="186" y="0"/>
                    <a:pt x="186" y="0"/>
                  </a:cubicBezTo>
                  <a:cubicBezTo>
                    <a:pt x="179" y="42"/>
                    <a:pt x="179" y="42"/>
                    <a:pt x="179" y="42"/>
                  </a:cubicBezTo>
                  <a:cubicBezTo>
                    <a:pt x="176" y="63"/>
                    <a:pt x="156" y="77"/>
                    <a:pt x="135" y="76"/>
                  </a:cubicBezTo>
                  <a:cubicBezTo>
                    <a:pt x="124" y="137"/>
                    <a:pt x="124" y="137"/>
                    <a:pt x="124" y="137"/>
                  </a:cubicBezTo>
                  <a:cubicBezTo>
                    <a:pt x="103" y="134"/>
                    <a:pt x="103" y="134"/>
                    <a:pt x="103" y="134"/>
                  </a:cubicBezTo>
                  <a:cubicBezTo>
                    <a:pt x="108" y="110"/>
                    <a:pt x="108" y="110"/>
                    <a:pt x="108" y="110"/>
                  </a:cubicBezTo>
                  <a:cubicBezTo>
                    <a:pt x="48" y="170"/>
                    <a:pt x="48" y="170"/>
                    <a:pt x="48" y="170"/>
                  </a:cubicBezTo>
                  <a:cubicBezTo>
                    <a:pt x="0" y="183"/>
                    <a:pt x="0" y="183"/>
                    <a:pt x="0" y="183"/>
                  </a:cubicBezTo>
                  <a:cubicBezTo>
                    <a:pt x="28" y="40"/>
                    <a:pt x="28" y="40"/>
                    <a:pt x="28" y="40"/>
                  </a:cubicBezTo>
                  <a:cubicBezTo>
                    <a:pt x="31" y="17"/>
                    <a:pt x="52" y="1"/>
                    <a:pt x="76" y="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1095">
              <a:extLst>
                <a:ext uri="{FF2B5EF4-FFF2-40B4-BE49-F238E27FC236}">
                  <a16:creationId xmlns:a16="http://schemas.microsoft.com/office/drawing/2014/main" id="{659C11B0-1C04-4E83-BFF8-71B2656ABF4E}"/>
                </a:ext>
              </a:extLst>
            </p:cNvPr>
            <p:cNvSpPr>
              <a:spLocks/>
            </p:cNvSpPr>
            <p:nvPr/>
          </p:nvSpPr>
          <p:spPr bwMode="auto">
            <a:xfrm>
              <a:off x="1255368" y="3055311"/>
              <a:ext cx="127360" cy="223858"/>
            </a:xfrm>
            <a:custGeom>
              <a:avLst/>
              <a:gdLst>
                <a:gd name="T0" fmla="*/ 26 w 26"/>
                <a:gd name="T1" fmla="*/ 2 h 46"/>
                <a:gd name="T2" fmla="*/ 18 w 26"/>
                <a:gd name="T3" fmla="*/ 46 h 46"/>
                <a:gd name="T4" fmla="*/ 2 w 26"/>
                <a:gd name="T5" fmla="*/ 20 h 46"/>
                <a:gd name="T6" fmla="*/ 26 w 26"/>
                <a:gd name="T7" fmla="*/ 2 h 46"/>
              </a:gdLst>
              <a:ahLst/>
              <a:cxnLst>
                <a:cxn ang="0">
                  <a:pos x="T0" y="T1"/>
                </a:cxn>
                <a:cxn ang="0">
                  <a:pos x="T2" y="T3"/>
                </a:cxn>
                <a:cxn ang="0">
                  <a:pos x="T4" y="T5"/>
                </a:cxn>
                <a:cxn ang="0">
                  <a:pos x="T6" y="T7"/>
                </a:cxn>
              </a:cxnLst>
              <a:rect l="0" t="0" r="r" b="b"/>
              <a:pathLst>
                <a:path w="26" h="46">
                  <a:moveTo>
                    <a:pt x="26" y="2"/>
                  </a:moveTo>
                  <a:cubicBezTo>
                    <a:pt x="18" y="46"/>
                    <a:pt x="18" y="46"/>
                    <a:pt x="18" y="46"/>
                  </a:cubicBezTo>
                  <a:cubicBezTo>
                    <a:pt x="8" y="43"/>
                    <a:pt x="0" y="32"/>
                    <a:pt x="2" y="20"/>
                  </a:cubicBezTo>
                  <a:cubicBezTo>
                    <a:pt x="3" y="8"/>
                    <a:pt x="15" y="0"/>
                    <a:pt x="26"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096">
              <a:extLst>
                <a:ext uri="{FF2B5EF4-FFF2-40B4-BE49-F238E27FC236}">
                  <a16:creationId xmlns:a16="http://schemas.microsoft.com/office/drawing/2014/main" id="{5FC4D4EC-0F51-4549-A3FA-FCD795FD7A0C}"/>
                </a:ext>
              </a:extLst>
            </p:cNvPr>
            <p:cNvSpPr>
              <a:spLocks/>
            </p:cNvSpPr>
            <p:nvPr/>
          </p:nvSpPr>
          <p:spPr bwMode="auto">
            <a:xfrm>
              <a:off x="1027938" y="4730845"/>
              <a:ext cx="1603391" cy="375355"/>
            </a:xfrm>
            <a:custGeom>
              <a:avLst/>
              <a:gdLst>
                <a:gd name="T0" fmla="*/ 288 w 326"/>
                <a:gd name="T1" fmla="*/ 0 h 77"/>
                <a:gd name="T2" fmla="*/ 326 w 326"/>
                <a:gd name="T3" fmla="*/ 39 h 77"/>
                <a:gd name="T4" fmla="*/ 288 w 326"/>
                <a:gd name="T5" fmla="*/ 77 h 77"/>
                <a:gd name="T6" fmla="*/ 39 w 326"/>
                <a:gd name="T7" fmla="*/ 77 h 77"/>
                <a:gd name="T8" fmla="*/ 0 w 326"/>
                <a:gd name="T9" fmla="*/ 39 h 77"/>
                <a:gd name="T10" fmla="*/ 0 w 326"/>
                <a:gd name="T11" fmla="*/ 0 h 77"/>
                <a:gd name="T12" fmla="*/ 288 w 326"/>
                <a:gd name="T13" fmla="*/ 0 h 77"/>
              </a:gdLst>
              <a:ahLst/>
              <a:cxnLst>
                <a:cxn ang="0">
                  <a:pos x="T0" y="T1"/>
                </a:cxn>
                <a:cxn ang="0">
                  <a:pos x="T2" y="T3"/>
                </a:cxn>
                <a:cxn ang="0">
                  <a:pos x="T4" y="T5"/>
                </a:cxn>
                <a:cxn ang="0">
                  <a:pos x="T6" y="T7"/>
                </a:cxn>
                <a:cxn ang="0">
                  <a:pos x="T8" y="T9"/>
                </a:cxn>
                <a:cxn ang="0">
                  <a:pos x="T10" y="T11"/>
                </a:cxn>
                <a:cxn ang="0">
                  <a:pos x="T12" y="T13"/>
                </a:cxn>
              </a:cxnLst>
              <a:rect l="0" t="0" r="r" b="b"/>
              <a:pathLst>
                <a:path w="326" h="77">
                  <a:moveTo>
                    <a:pt x="288" y="0"/>
                  </a:moveTo>
                  <a:cubicBezTo>
                    <a:pt x="309" y="0"/>
                    <a:pt x="326" y="17"/>
                    <a:pt x="326" y="39"/>
                  </a:cubicBezTo>
                  <a:cubicBezTo>
                    <a:pt x="326" y="60"/>
                    <a:pt x="309" y="77"/>
                    <a:pt x="288" y="77"/>
                  </a:cubicBezTo>
                  <a:cubicBezTo>
                    <a:pt x="39" y="77"/>
                    <a:pt x="39" y="77"/>
                    <a:pt x="39" y="77"/>
                  </a:cubicBezTo>
                  <a:cubicBezTo>
                    <a:pt x="17" y="77"/>
                    <a:pt x="0" y="60"/>
                    <a:pt x="0" y="39"/>
                  </a:cubicBezTo>
                  <a:cubicBezTo>
                    <a:pt x="0" y="0"/>
                    <a:pt x="0" y="0"/>
                    <a:pt x="0" y="0"/>
                  </a:cubicBezTo>
                  <a:lnTo>
                    <a:pt x="288" y="0"/>
                  </a:lnTo>
                  <a:close/>
                </a:path>
              </a:pathLst>
            </a:custGeom>
            <a:solidFill>
              <a:srgbClr val="028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1097">
              <a:extLst>
                <a:ext uri="{FF2B5EF4-FFF2-40B4-BE49-F238E27FC236}">
                  <a16:creationId xmlns:a16="http://schemas.microsoft.com/office/drawing/2014/main" id="{0F4F0857-F498-4958-9518-4B5BA308EF96}"/>
                </a:ext>
              </a:extLst>
            </p:cNvPr>
            <p:cNvSpPr>
              <a:spLocks/>
            </p:cNvSpPr>
            <p:nvPr/>
          </p:nvSpPr>
          <p:spPr bwMode="auto">
            <a:xfrm>
              <a:off x="1027938" y="3625129"/>
              <a:ext cx="482156" cy="1105716"/>
            </a:xfrm>
            <a:custGeom>
              <a:avLst/>
              <a:gdLst>
                <a:gd name="T0" fmla="*/ 29 w 98"/>
                <a:gd name="T1" fmla="*/ 0 h 226"/>
                <a:gd name="T2" fmla="*/ 98 w 98"/>
                <a:gd name="T3" fmla="*/ 113 h 226"/>
                <a:gd name="T4" fmla="*/ 98 w 98"/>
                <a:gd name="T5" fmla="*/ 226 h 226"/>
                <a:gd name="T6" fmla="*/ 0 w 98"/>
                <a:gd name="T7" fmla="*/ 226 h 226"/>
                <a:gd name="T8" fmla="*/ 0 w 98"/>
                <a:gd name="T9" fmla="*/ 0 h 226"/>
                <a:gd name="T10" fmla="*/ 29 w 98"/>
                <a:gd name="T11" fmla="*/ 0 h 226"/>
              </a:gdLst>
              <a:ahLst/>
              <a:cxnLst>
                <a:cxn ang="0">
                  <a:pos x="T0" y="T1"/>
                </a:cxn>
                <a:cxn ang="0">
                  <a:pos x="T2" y="T3"/>
                </a:cxn>
                <a:cxn ang="0">
                  <a:pos x="T4" y="T5"/>
                </a:cxn>
                <a:cxn ang="0">
                  <a:pos x="T6" y="T7"/>
                </a:cxn>
                <a:cxn ang="0">
                  <a:pos x="T8" y="T9"/>
                </a:cxn>
                <a:cxn ang="0">
                  <a:pos x="T10" y="T11"/>
                </a:cxn>
              </a:cxnLst>
              <a:rect l="0" t="0" r="r" b="b"/>
              <a:pathLst>
                <a:path w="98" h="226">
                  <a:moveTo>
                    <a:pt x="29" y="0"/>
                  </a:moveTo>
                  <a:cubicBezTo>
                    <a:pt x="89" y="0"/>
                    <a:pt x="98" y="69"/>
                    <a:pt x="98" y="113"/>
                  </a:cubicBezTo>
                  <a:cubicBezTo>
                    <a:pt x="98" y="226"/>
                    <a:pt x="98" y="226"/>
                    <a:pt x="98" y="226"/>
                  </a:cubicBezTo>
                  <a:cubicBezTo>
                    <a:pt x="0" y="226"/>
                    <a:pt x="0" y="226"/>
                    <a:pt x="0" y="226"/>
                  </a:cubicBezTo>
                  <a:cubicBezTo>
                    <a:pt x="0" y="0"/>
                    <a:pt x="0" y="0"/>
                    <a:pt x="0" y="0"/>
                  </a:cubicBezTo>
                  <a:cubicBezTo>
                    <a:pt x="0" y="0"/>
                    <a:pt x="26" y="0"/>
                    <a:pt x="29" y="0"/>
                  </a:cubicBezTo>
                  <a:close/>
                </a:path>
              </a:pathLst>
            </a:custGeom>
            <a:solidFill>
              <a:srgbClr val="2272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1098">
              <a:extLst>
                <a:ext uri="{FF2B5EF4-FFF2-40B4-BE49-F238E27FC236}">
                  <a16:creationId xmlns:a16="http://schemas.microsoft.com/office/drawing/2014/main" id="{646AABC6-22AA-4E69-BB7B-B09EF63DD759}"/>
                </a:ext>
              </a:extLst>
            </p:cNvPr>
            <p:cNvSpPr>
              <a:spLocks/>
            </p:cNvSpPr>
            <p:nvPr/>
          </p:nvSpPr>
          <p:spPr bwMode="auto">
            <a:xfrm>
              <a:off x="2292456" y="5942837"/>
              <a:ext cx="591321" cy="269080"/>
            </a:xfrm>
            <a:custGeom>
              <a:avLst/>
              <a:gdLst>
                <a:gd name="T0" fmla="*/ 61 w 120"/>
                <a:gd name="T1" fmla="*/ 0 h 55"/>
                <a:gd name="T2" fmla="*/ 120 w 120"/>
                <a:gd name="T3" fmla="*/ 55 h 55"/>
                <a:gd name="T4" fmla="*/ 61 w 120"/>
                <a:gd name="T5" fmla="*/ 55 h 55"/>
                <a:gd name="T6" fmla="*/ 0 w 120"/>
                <a:gd name="T7" fmla="*/ 55 h 55"/>
                <a:gd name="T8" fmla="*/ 0 w 120"/>
                <a:gd name="T9" fmla="*/ 0 h 55"/>
                <a:gd name="T10" fmla="*/ 61 w 120"/>
                <a:gd name="T11" fmla="*/ 0 h 55"/>
              </a:gdLst>
              <a:ahLst/>
              <a:cxnLst>
                <a:cxn ang="0">
                  <a:pos x="T0" y="T1"/>
                </a:cxn>
                <a:cxn ang="0">
                  <a:pos x="T2" y="T3"/>
                </a:cxn>
                <a:cxn ang="0">
                  <a:pos x="T4" y="T5"/>
                </a:cxn>
                <a:cxn ang="0">
                  <a:pos x="T6" y="T7"/>
                </a:cxn>
                <a:cxn ang="0">
                  <a:pos x="T8" y="T9"/>
                </a:cxn>
                <a:cxn ang="0">
                  <a:pos x="T10" y="T11"/>
                </a:cxn>
              </a:cxnLst>
              <a:rect l="0" t="0" r="r" b="b"/>
              <a:pathLst>
                <a:path w="120" h="55">
                  <a:moveTo>
                    <a:pt x="61" y="0"/>
                  </a:moveTo>
                  <a:cubicBezTo>
                    <a:pt x="92" y="0"/>
                    <a:pt x="117" y="23"/>
                    <a:pt x="120" y="55"/>
                  </a:cubicBezTo>
                  <a:cubicBezTo>
                    <a:pt x="61" y="55"/>
                    <a:pt x="61" y="55"/>
                    <a:pt x="61" y="55"/>
                  </a:cubicBezTo>
                  <a:cubicBezTo>
                    <a:pt x="0" y="55"/>
                    <a:pt x="0" y="55"/>
                    <a:pt x="0" y="55"/>
                  </a:cubicBezTo>
                  <a:cubicBezTo>
                    <a:pt x="0" y="0"/>
                    <a:pt x="0" y="0"/>
                    <a:pt x="0" y="0"/>
                  </a:cubicBezTo>
                  <a:lnTo>
                    <a:pt x="61" y="0"/>
                  </a:lnTo>
                  <a:close/>
                </a:path>
              </a:pathLst>
            </a:custGeom>
            <a:solidFill>
              <a:srgbClr val="D2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Rectangle 1099">
              <a:extLst>
                <a:ext uri="{FF2B5EF4-FFF2-40B4-BE49-F238E27FC236}">
                  <a16:creationId xmlns:a16="http://schemas.microsoft.com/office/drawing/2014/main" id="{F34D8A6E-D9D3-4FE5-B425-D019FF0770C6}"/>
                </a:ext>
              </a:extLst>
            </p:cNvPr>
            <p:cNvSpPr>
              <a:spLocks noChangeArrowheads="1"/>
            </p:cNvSpPr>
            <p:nvPr/>
          </p:nvSpPr>
          <p:spPr bwMode="auto">
            <a:xfrm>
              <a:off x="2224226" y="4911738"/>
              <a:ext cx="407102" cy="1089888"/>
            </a:xfrm>
            <a:prstGeom prst="rect">
              <a:avLst/>
            </a:prstGeom>
            <a:solidFill>
              <a:srgbClr val="028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1100">
              <a:extLst>
                <a:ext uri="{FF2B5EF4-FFF2-40B4-BE49-F238E27FC236}">
                  <a16:creationId xmlns:a16="http://schemas.microsoft.com/office/drawing/2014/main" id="{A7AA8581-74A5-4ECC-987E-7C12D6019A67}"/>
                </a:ext>
              </a:extLst>
            </p:cNvPr>
            <p:cNvSpPr>
              <a:spLocks/>
            </p:cNvSpPr>
            <p:nvPr/>
          </p:nvSpPr>
          <p:spPr bwMode="auto">
            <a:xfrm>
              <a:off x="1510092" y="5567480"/>
              <a:ext cx="220608" cy="395706"/>
            </a:xfrm>
            <a:custGeom>
              <a:avLst/>
              <a:gdLst>
                <a:gd name="T0" fmla="*/ 97 w 97"/>
                <a:gd name="T1" fmla="*/ 175 h 175"/>
                <a:gd name="T2" fmla="*/ 0 w 97"/>
                <a:gd name="T3" fmla="*/ 175 h 175"/>
                <a:gd name="T4" fmla="*/ 11 w 97"/>
                <a:gd name="T5" fmla="*/ 0 h 175"/>
                <a:gd name="T6" fmla="*/ 89 w 97"/>
                <a:gd name="T7" fmla="*/ 0 h 175"/>
                <a:gd name="T8" fmla="*/ 97 w 97"/>
                <a:gd name="T9" fmla="*/ 175 h 175"/>
              </a:gdLst>
              <a:ahLst/>
              <a:cxnLst>
                <a:cxn ang="0">
                  <a:pos x="T0" y="T1"/>
                </a:cxn>
                <a:cxn ang="0">
                  <a:pos x="T2" y="T3"/>
                </a:cxn>
                <a:cxn ang="0">
                  <a:pos x="T4" y="T5"/>
                </a:cxn>
                <a:cxn ang="0">
                  <a:pos x="T6" y="T7"/>
                </a:cxn>
                <a:cxn ang="0">
                  <a:pos x="T8" y="T9"/>
                </a:cxn>
              </a:cxnLst>
              <a:rect l="0" t="0" r="r" b="b"/>
              <a:pathLst>
                <a:path w="97" h="175">
                  <a:moveTo>
                    <a:pt x="97" y="175"/>
                  </a:moveTo>
                  <a:lnTo>
                    <a:pt x="0" y="175"/>
                  </a:lnTo>
                  <a:lnTo>
                    <a:pt x="11" y="0"/>
                  </a:lnTo>
                  <a:lnTo>
                    <a:pt x="89" y="0"/>
                  </a:lnTo>
                  <a:lnTo>
                    <a:pt x="97" y="175"/>
                  </a:lnTo>
                  <a:close/>
                </a:path>
              </a:pathLst>
            </a:custGeom>
            <a:solidFill>
              <a:srgbClr val="595A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1101">
              <a:extLst>
                <a:ext uri="{FF2B5EF4-FFF2-40B4-BE49-F238E27FC236}">
                  <a16:creationId xmlns:a16="http://schemas.microsoft.com/office/drawing/2014/main" id="{F4437222-4761-49A1-8527-A357127CC5E5}"/>
                </a:ext>
              </a:extLst>
            </p:cNvPr>
            <p:cNvSpPr>
              <a:spLocks/>
            </p:cNvSpPr>
            <p:nvPr/>
          </p:nvSpPr>
          <p:spPr bwMode="auto">
            <a:xfrm>
              <a:off x="1564673" y="5219259"/>
              <a:ext cx="113716" cy="420579"/>
            </a:xfrm>
            <a:custGeom>
              <a:avLst/>
              <a:gdLst>
                <a:gd name="T0" fmla="*/ 50 w 50"/>
                <a:gd name="T1" fmla="*/ 186 h 186"/>
                <a:gd name="T2" fmla="*/ 0 w 50"/>
                <a:gd name="T3" fmla="*/ 186 h 186"/>
                <a:gd name="T4" fmla="*/ 2 w 50"/>
                <a:gd name="T5" fmla="*/ 0 h 186"/>
                <a:gd name="T6" fmla="*/ 43 w 50"/>
                <a:gd name="T7" fmla="*/ 0 h 186"/>
                <a:gd name="T8" fmla="*/ 50 w 50"/>
                <a:gd name="T9" fmla="*/ 186 h 186"/>
              </a:gdLst>
              <a:ahLst/>
              <a:cxnLst>
                <a:cxn ang="0">
                  <a:pos x="T0" y="T1"/>
                </a:cxn>
                <a:cxn ang="0">
                  <a:pos x="T2" y="T3"/>
                </a:cxn>
                <a:cxn ang="0">
                  <a:pos x="T4" y="T5"/>
                </a:cxn>
                <a:cxn ang="0">
                  <a:pos x="T6" y="T7"/>
                </a:cxn>
                <a:cxn ang="0">
                  <a:pos x="T8" y="T9"/>
                </a:cxn>
              </a:cxnLst>
              <a:rect l="0" t="0" r="r" b="b"/>
              <a:pathLst>
                <a:path w="50" h="186">
                  <a:moveTo>
                    <a:pt x="50" y="186"/>
                  </a:moveTo>
                  <a:lnTo>
                    <a:pt x="0" y="186"/>
                  </a:lnTo>
                  <a:lnTo>
                    <a:pt x="2" y="0"/>
                  </a:lnTo>
                  <a:lnTo>
                    <a:pt x="43" y="0"/>
                  </a:lnTo>
                  <a:lnTo>
                    <a:pt x="50" y="186"/>
                  </a:lnTo>
                  <a:close/>
                </a:path>
              </a:pathLst>
            </a:custGeom>
            <a:solidFill>
              <a:srgbClr val="595A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1102">
              <a:extLst>
                <a:ext uri="{FF2B5EF4-FFF2-40B4-BE49-F238E27FC236}">
                  <a16:creationId xmlns:a16="http://schemas.microsoft.com/office/drawing/2014/main" id="{3428A9E0-6DD7-468A-92CE-258D7C0C05EC}"/>
                </a:ext>
              </a:extLst>
            </p:cNvPr>
            <p:cNvSpPr>
              <a:spLocks noChangeArrowheads="1"/>
            </p:cNvSpPr>
            <p:nvPr/>
          </p:nvSpPr>
          <p:spPr bwMode="auto">
            <a:xfrm>
              <a:off x="875557" y="5972231"/>
              <a:ext cx="236529" cy="248730"/>
            </a:xfrm>
            <a:prstGeom prst="ellipse">
              <a:avLst/>
            </a:prstGeom>
            <a:solidFill>
              <a:srgbClr val="595A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Oval 1103">
              <a:extLst>
                <a:ext uri="{FF2B5EF4-FFF2-40B4-BE49-F238E27FC236}">
                  <a16:creationId xmlns:a16="http://schemas.microsoft.com/office/drawing/2014/main" id="{7A530B4E-F7B3-4FE8-A3FA-D5ECED7A4FC4}"/>
                </a:ext>
              </a:extLst>
            </p:cNvPr>
            <p:cNvSpPr>
              <a:spLocks noChangeArrowheads="1"/>
            </p:cNvSpPr>
            <p:nvPr/>
          </p:nvSpPr>
          <p:spPr bwMode="auto">
            <a:xfrm>
              <a:off x="1996795" y="5972231"/>
              <a:ext cx="241078" cy="239685"/>
            </a:xfrm>
            <a:prstGeom prst="ellipse">
              <a:avLst/>
            </a:prstGeom>
            <a:solidFill>
              <a:srgbClr val="595A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1104">
              <a:extLst>
                <a:ext uri="{FF2B5EF4-FFF2-40B4-BE49-F238E27FC236}">
                  <a16:creationId xmlns:a16="http://schemas.microsoft.com/office/drawing/2014/main" id="{B8150A71-F636-43C5-81C5-A95A538B2046}"/>
                </a:ext>
              </a:extLst>
            </p:cNvPr>
            <p:cNvSpPr>
              <a:spLocks/>
            </p:cNvSpPr>
            <p:nvPr/>
          </p:nvSpPr>
          <p:spPr bwMode="auto">
            <a:xfrm>
              <a:off x="998371" y="5777769"/>
              <a:ext cx="1112140" cy="178633"/>
            </a:xfrm>
            <a:custGeom>
              <a:avLst/>
              <a:gdLst>
                <a:gd name="T0" fmla="*/ 226 w 226"/>
                <a:gd name="T1" fmla="*/ 37 h 37"/>
                <a:gd name="T2" fmla="*/ 197 w 226"/>
                <a:gd name="T3" fmla="*/ 17 h 37"/>
                <a:gd name="T4" fmla="*/ 113 w 226"/>
                <a:gd name="T5" fmla="*/ 0 h 37"/>
                <a:gd name="T6" fmla="*/ 29 w 226"/>
                <a:gd name="T7" fmla="*/ 17 h 37"/>
                <a:gd name="T8" fmla="*/ 0 w 226"/>
                <a:gd name="T9" fmla="*/ 37 h 37"/>
                <a:gd name="T10" fmla="*/ 226 w 226"/>
                <a:gd name="T11" fmla="*/ 37 h 37"/>
              </a:gdLst>
              <a:ahLst/>
              <a:cxnLst>
                <a:cxn ang="0">
                  <a:pos x="T0" y="T1"/>
                </a:cxn>
                <a:cxn ang="0">
                  <a:pos x="T2" y="T3"/>
                </a:cxn>
                <a:cxn ang="0">
                  <a:pos x="T4" y="T5"/>
                </a:cxn>
                <a:cxn ang="0">
                  <a:pos x="T6" y="T7"/>
                </a:cxn>
                <a:cxn ang="0">
                  <a:pos x="T8" y="T9"/>
                </a:cxn>
                <a:cxn ang="0">
                  <a:pos x="T10" y="T11"/>
                </a:cxn>
              </a:cxnLst>
              <a:rect l="0" t="0" r="r" b="b"/>
              <a:pathLst>
                <a:path w="226" h="37">
                  <a:moveTo>
                    <a:pt x="226" y="37"/>
                  </a:moveTo>
                  <a:cubicBezTo>
                    <a:pt x="220" y="25"/>
                    <a:pt x="210" y="20"/>
                    <a:pt x="197" y="17"/>
                  </a:cubicBezTo>
                  <a:cubicBezTo>
                    <a:pt x="113" y="0"/>
                    <a:pt x="113" y="0"/>
                    <a:pt x="113" y="0"/>
                  </a:cubicBezTo>
                  <a:cubicBezTo>
                    <a:pt x="29" y="17"/>
                    <a:pt x="29" y="17"/>
                    <a:pt x="29" y="17"/>
                  </a:cubicBezTo>
                  <a:cubicBezTo>
                    <a:pt x="16" y="20"/>
                    <a:pt x="5" y="25"/>
                    <a:pt x="0" y="37"/>
                  </a:cubicBezTo>
                  <a:lnTo>
                    <a:pt x="226" y="37"/>
                  </a:lnTo>
                  <a:close/>
                </a:path>
              </a:pathLst>
            </a:custGeom>
            <a:solidFill>
              <a:srgbClr val="595A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1105">
              <a:extLst>
                <a:ext uri="{FF2B5EF4-FFF2-40B4-BE49-F238E27FC236}">
                  <a16:creationId xmlns:a16="http://schemas.microsoft.com/office/drawing/2014/main" id="{D1E5813C-35CE-4A8E-AFAD-AD01EAABBA8B}"/>
                </a:ext>
              </a:extLst>
            </p:cNvPr>
            <p:cNvSpPr>
              <a:spLocks noChangeArrowheads="1"/>
            </p:cNvSpPr>
            <p:nvPr/>
          </p:nvSpPr>
          <p:spPr bwMode="auto">
            <a:xfrm>
              <a:off x="998371" y="5956403"/>
              <a:ext cx="113716" cy="142454"/>
            </a:xfrm>
            <a:prstGeom prst="rect">
              <a:avLst/>
            </a:prstGeom>
            <a:solidFill>
              <a:srgbClr val="595A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Rectangle 1106">
              <a:extLst>
                <a:ext uri="{FF2B5EF4-FFF2-40B4-BE49-F238E27FC236}">
                  <a16:creationId xmlns:a16="http://schemas.microsoft.com/office/drawing/2014/main" id="{F75F29AA-2466-4A06-AC89-4F2CDD61223C}"/>
                </a:ext>
              </a:extLst>
            </p:cNvPr>
            <p:cNvSpPr>
              <a:spLocks noChangeArrowheads="1"/>
            </p:cNvSpPr>
            <p:nvPr/>
          </p:nvSpPr>
          <p:spPr bwMode="auto">
            <a:xfrm>
              <a:off x="1996795" y="5956403"/>
              <a:ext cx="113716" cy="128887"/>
            </a:xfrm>
            <a:prstGeom prst="rect">
              <a:avLst/>
            </a:prstGeom>
            <a:solidFill>
              <a:srgbClr val="595A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1107">
              <a:extLst>
                <a:ext uri="{FF2B5EF4-FFF2-40B4-BE49-F238E27FC236}">
                  <a16:creationId xmlns:a16="http://schemas.microsoft.com/office/drawing/2014/main" id="{3498AAE9-FE23-430B-8C04-D1A7FE4C8EE0}"/>
                </a:ext>
              </a:extLst>
            </p:cNvPr>
            <p:cNvSpPr>
              <a:spLocks/>
            </p:cNvSpPr>
            <p:nvPr/>
          </p:nvSpPr>
          <p:spPr bwMode="auto">
            <a:xfrm>
              <a:off x="1466880" y="5972231"/>
              <a:ext cx="68230" cy="248730"/>
            </a:xfrm>
            <a:custGeom>
              <a:avLst/>
              <a:gdLst>
                <a:gd name="T0" fmla="*/ 14 w 14"/>
                <a:gd name="T1" fmla="*/ 48 h 51"/>
                <a:gd name="T2" fmla="*/ 11 w 14"/>
                <a:gd name="T3" fmla="*/ 51 h 51"/>
                <a:gd name="T4" fmla="*/ 3 w 14"/>
                <a:gd name="T5" fmla="*/ 51 h 51"/>
                <a:gd name="T6" fmla="*/ 0 w 14"/>
                <a:gd name="T7" fmla="*/ 48 h 51"/>
                <a:gd name="T8" fmla="*/ 0 w 14"/>
                <a:gd name="T9" fmla="*/ 2 h 51"/>
                <a:gd name="T10" fmla="*/ 3 w 14"/>
                <a:gd name="T11" fmla="*/ 0 h 51"/>
                <a:gd name="T12" fmla="*/ 11 w 14"/>
                <a:gd name="T13" fmla="*/ 0 h 51"/>
                <a:gd name="T14" fmla="*/ 14 w 14"/>
                <a:gd name="T15" fmla="*/ 2 h 51"/>
                <a:gd name="T16" fmla="*/ 14 w 14"/>
                <a:gd name="T17"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51">
                  <a:moveTo>
                    <a:pt x="14" y="48"/>
                  </a:moveTo>
                  <a:cubicBezTo>
                    <a:pt x="14" y="50"/>
                    <a:pt x="13" y="51"/>
                    <a:pt x="11" y="51"/>
                  </a:cubicBezTo>
                  <a:cubicBezTo>
                    <a:pt x="3" y="51"/>
                    <a:pt x="3" y="51"/>
                    <a:pt x="3" y="51"/>
                  </a:cubicBezTo>
                  <a:cubicBezTo>
                    <a:pt x="2" y="51"/>
                    <a:pt x="0" y="50"/>
                    <a:pt x="0" y="48"/>
                  </a:cubicBezTo>
                  <a:cubicBezTo>
                    <a:pt x="0" y="2"/>
                    <a:pt x="0" y="2"/>
                    <a:pt x="0" y="2"/>
                  </a:cubicBezTo>
                  <a:cubicBezTo>
                    <a:pt x="0" y="1"/>
                    <a:pt x="2" y="0"/>
                    <a:pt x="3" y="0"/>
                  </a:cubicBezTo>
                  <a:cubicBezTo>
                    <a:pt x="11" y="0"/>
                    <a:pt x="11" y="0"/>
                    <a:pt x="11" y="0"/>
                  </a:cubicBezTo>
                  <a:cubicBezTo>
                    <a:pt x="13" y="0"/>
                    <a:pt x="14" y="1"/>
                    <a:pt x="14" y="2"/>
                  </a:cubicBezTo>
                  <a:lnTo>
                    <a:pt x="14" y="48"/>
                  </a:lnTo>
                  <a:close/>
                </a:path>
              </a:pathLst>
            </a:custGeom>
            <a:solidFill>
              <a:srgbClr val="595A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1108">
              <a:extLst>
                <a:ext uri="{FF2B5EF4-FFF2-40B4-BE49-F238E27FC236}">
                  <a16:creationId xmlns:a16="http://schemas.microsoft.com/office/drawing/2014/main" id="{7A2DEBEA-B670-453D-9866-DB886834E5A7}"/>
                </a:ext>
              </a:extLst>
            </p:cNvPr>
            <p:cNvSpPr>
              <a:spLocks/>
            </p:cNvSpPr>
            <p:nvPr/>
          </p:nvSpPr>
          <p:spPr bwMode="auto">
            <a:xfrm>
              <a:off x="1589692" y="5972231"/>
              <a:ext cx="59132" cy="248730"/>
            </a:xfrm>
            <a:custGeom>
              <a:avLst/>
              <a:gdLst>
                <a:gd name="T0" fmla="*/ 12 w 12"/>
                <a:gd name="T1" fmla="*/ 48 h 51"/>
                <a:gd name="T2" fmla="*/ 9 w 12"/>
                <a:gd name="T3" fmla="*/ 51 h 51"/>
                <a:gd name="T4" fmla="*/ 3 w 12"/>
                <a:gd name="T5" fmla="*/ 51 h 51"/>
                <a:gd name="T6" fmla="*/ 0 w 12"/>
                <a:gd name="T7" fmla="*/ 48 h 51"/>
                <a:gd name="T8" fmla="*/ 0 w 12"/>
                <a:gd name="T9" fmla="*/ 2 h 51"/>
                <a:gd name="T10" fmla="*/ 3 w 12"/>
                <a:gd name="T11" fmla="*/ 0 h 51"/>
                <a:gd name="T12" fmla="*/ 9 w 12"/>
                <a:gd name="T13" fmla="*/ 0 h 51"/>
                <a:gd name="T14" fmla="*/ 12 w 12"/>
                <a:gd name="T15" fmla="*/ 2 h 51"/>
                <a:gd name="T16" fmla="*/ 12 w 12"/>
                <a:gd name="T17"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51">
                  <a:moveTo>
                    <a:pt x="12" y="48"/>
                  </a:moveTo>
                  <a:cubicBezTo>
                    <a:pt x="12" y="50"/>
                    <a:pt x="11" y="51"/>
                    <a:pt x="9" y="51"/>
                  </a:cubicBezTo>
                  <a:cubicBezTo>
                    <a:pt x="3" y="51"/>
                    <a:pt x="3" y="51"/>
                    <a:pt x="3" y="51"/>
                  </a:cubicBezTo>
                  <a:cubicBezTo>
                    <a:pt x="1" y="51"/>
                    <a:pt x="0" y="50"/>
                    <a:pt x="0" y="48"/>
                  </a:cubicBezTo>
                  <a:cubicBezTo>
                    <a:pt x="0" y="2"/>
                    <a:pt x="0" y="2"/>
                    <a:pt x="0" y="2"/>
                  </a:cubicBezTo>
                  <a:cubicBezTo>
                    <a:pt x="0" y="1"/>
                    <a:pt x="1" y="0"/>
                    <a:pt x="3" y="0"/>
                  </a:cubicBezTo>
                  <a:cubicBezTo>
                    <a:pt x="9" y="0"/>
                    <a:pt x="9" y="0"/>
                    <a:pt x="9" y="0"/>
                  </a:cubicBezTo>
                  <a:cubicBezTo>
                    <a:pt x="11" y="0"/>
                    <a:pt x="12" y="1"/>
                    <a:pt x="12" y="2"/>
                  </a:cubicBezTo>
                  <a:lnTo>
                    <a:pt x="12" y="48"/>
                  </a:lnTo>
                  <a:close/>
                </a:path>
              </a:pathLst>
            </a:custGeom>
            <a:solidFill>
              <a:srgbClr val="595A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Rectangle 1109">
              <a:extLst>
                <a:ext uri="{FF2B5EF4-FFF2-40B4-BE49-F238E27FC236}">
                  <a16:creationId xmlns:a16="http://schemas.microsoft.com/office/drawing/2014/main" id="{CF131069-D190-45BD-98BA-45F00A36AB12}"/>
                </a:ext>
              </a:extLst>
            </p:cNvPr>
            <p:cNvSpPr>
              <a:spLocks noChangeArrowheads="1"/>
            </p:cNvSpPr>
            <p:nvPr/>
          </p:nvSpPr>
          <p:spPr bwMode="auto">
            <a:xfrm>
              <a:off x="1505543" y="5804904"/>
              <a:ext cx="113716" cy="332393"/>
            </a:xfrm>
            <a:prstGeom prst="rect">
              <a:avLst/>
            </a:prstGeom>
            <a:solidFill>
              <a:srgbClr val="595A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1110">
              <a:extLst>
                <a:ext uri="{FF2B5EF4-FFF2-40B4-BE49-F238E27FC236}">
                  <a16:creationId xmlns:a16="http://schemas.microsoft.com/office/drawing/2014/main" id="{72A2C9A5-F99E-4B50-ABED-B944EE56E92A}"/>
                </a:ext>
              </a:extLst>
            </p:cNvPr>
            <p:cNvSpPr>
              <a:spLocks/>
            </p:cNvSpPr>
            <p:nvPr/>
          </p:nvSpPr>
          <p:spPr bwMode="auto">
            <a:xfrm>
              <a:off x="1269014" y="5151424"/>
              <a:ext cx="702764" cy="97231"/>
            </a:xfrm>
            <a:custGeom>
              <a:avLst/>
              <a:gdLst>
                <a:gd name="T0" fmla="*/ 143 w 143"/>
                <a:gd name="T1" fmla="*/ 10 h 20"/>
                <a:gd name="T2" fmla="*/ 134 w 143"/>
                <a:gd name="T3" fmla="*/ 20 h 20"/>
                <a:gd name="T4" fmla="*/ 9 w 143"/>
                <a:gd name="T5" fmla="*/ 20 h 20"/>
                <a:gd name="T6" fmla="*/ 0 w 143"/>
                <a:gd name="T7" fmla="*/ 10 h 20"/>
                <a:gd name="T8" fmla="*/ 9 w 143"/>
                <a:gd name="T9" fmla="*/ 0 h 20"/>
                <a:gd name="T10" fmla="*/ 134 w 143"/>
                <a:gd name="T11" fmla="*/ 0 h 20"/>
                <a:gd name="T12" fmla="*/ 143 w 143"/>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143" h="20">
                  <a:moveTo>
                    <a:pt x="143" y="10"/>
                  </a:moveTo>
                  <a:cubicBezTo>
                    <a:pt x="143" y="15"/>
                    <a:pt x="138" y="20"/>
                    <a:pt x="134" y="20"/>
                  </a:cubicBezTo>
                  <a:cubicBezTo>
                    <a:pt x="9" y="20"/>
                    <a:pt x="9" y="20"/>
                    <a:pt x="9" y="20"/>
                  </a:cubicBezTo>
                  <a:cubicBezTo>
                    <a:pt x="3" y="20"/>
                    <a:pt x="0" y="15"/>
                    <a:pt x="0" y="10"/>
                  </a:cubicBezTo>
                  <a:cubicBezTo>
                    <a:pt x="0" y="4"/>
                    <a:pt x="3" y="0"/>
                    <a:pt x="9" y="0"/>
                  </a:cubicBezTo>
                  <a:cubicBezTo>
                    <a:pt x="134" y="0"/>
                    <a:pt x="134" y="0"/>
                    <a:pt x="134" y="0"/>
                  </a:cubicBezTo>
                  <a:cubicBezTo>
                    <a:pt x="138" y="0"/>
                    <a:pt x="143" y="4"/>
                    <a:pt x="143" y="1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1111">
              <a:extLst>
                <a:ext uri="{FF2B5EF4-FFF2-40B4-BE49-F238E27FC236}">
                  <a16:creationId xmlns:a16="http://schemas.microsoft.com/office/drawing/2014/main" id="{247579FA-AA76-4DBD-A8FF-B4E593DB6A60}"/>
                </a:ext>
              </a:extLst>
            </p:cNvPr>
            <p:cNvSpPr>
              <a:spLocks/>
            </p:cNvSpPr>
            <p:nvPr/>
          </p:nvSpPr>
          <p:spPr bwMode="auto">
            <a:xfrm>
              <a:off x="930141" y="5092633"/>
              <a:ext cx="1366863" cy="97231"/>
            </a:xfrm>
            <a:custGeom>
              <a:avLst/>
              <a:gdLst>
                <a:gd name="T0" fmla="*/ 0 w 278"/>
                <a:gd name="T1" fmla="*/ 0 h 20"/>
                <a:gd name="T2" fmla="*/ 0 w 278"/>
                <a:gd name="T3" fmla="*/ 0 h 20"/>
                <a:gd name="T4" fmla="*/ 21 w 278"/>
                <a:gd name="T5" fmla="*/ 20 h 20"/>
                <a:gd name="T6" fmla="*/ 258 w 278"/>
                <a:gd name="T7" fmla="*/ 20 h 20"/>
                <a:gd name="T8" fmla="*/ 278 w 278"/>
                <a:gd name="T9" fmla="*/ 0 h 20"/>
                <a:gd name="T10" fmla="*/ 0 w 278"/>
                <a:gd name="T11" fmla="*/ 0 h 20"/>
              </a:gdLst>
              <a:ahLst/>
              <a:cxnLst>
                <a:cxn ang="0">
                  <a:pos x="T0" y="T1"/>
                </a:cxn>
                <a:cxn ang="0">
                  <a:pos x="T2" y="T3"/>
                </a:cxn>
                <a:cxn ang="0">
                  <a:pos x="T4" y="T5"/>
                </a:cxn>
                <a:cxn ang="0">
                  <a:pos x="T6" y="T7"/>
                </a:cxn>
                <a:cxn ang="0">
                  <a:pos x="T8" y="T9"/>
                </a:cxn>
                <a:cxn ang="0">
                  <a:pos x="T10" y="T11"/>
                </a:cxn>
              </a:cxnLst>
              <a:rect l="0" t="0" r="r" b="b"/>
              <a:pathLst>
                <a:path w="278" h="20">
                  <a:moveTo>
                    <a:pt x="0" y="0"/>
                  </a:moveTo>
                  <a:cubicBezTo>
                    <a:pt x="0" y="0"/>
                    <a:pt x="0" y="0"/>
                    <a:pt x="0" y="0"/>
                  </a:cubicBezTo>
                  <a:cubicBezTo>
                    <a:pt x="0" y="11"/>
                    <a:pt x="9" y="20"/>
                    <a:pt x="21" y="20"/>
                  </a:cubicBezTo>
                  <a:cubicBezTo>
                    <a:pt x="258" y="20"/>
                    <a:pt x="258" y="20"/>
                    <a:pt x="258" y="20"/>
                  </a:cubicBezTo>
                  <a:cubicBezTo>
                    <a:pt x="269" y="20"/>
                    <a:pt x="278" y="11"/>
                    <a:pt x="278" y="0"/>
                  </a:cubicBezTo>
                  <a:lnTo>
                    <a:pt x="0" y="0"/>
                  </a:lnTo>
                  <a:close/>
                </a:path>
              </a:pathLst>
            </a:custGeom>
            <a:solidFill>
              <a:srgbClr val="595A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1112">
              <a:extLst>
                <a:ext uri="{FF2B5EF4-FFF2-40B4-BE49-F238E27FC236}">
                  <a16:creationId xmlns:a16="http://schemas.microsoft.com/office/drawing/2014/main" id="{93BE2B43-3CAE-4076-AAF5-AF5BC70DBCD9}"/>
                </a:ext>
              </a:extLst>
            </p:cNvPr>
            <p:cNvSpPr>
              <a:spLocks/>
            </p:cNvSpPr>
            <p:nvPr/>
          </p:nvSpPr>
          <p:spPr bwMode="auto">
            <a:xfrm>
              <a:off x="832345" y="3611561"/>
              <a:ext cx="97796" cy="1202947"/>
            </a:xfrm>
            <a:custGeom>
              <a:avLst/>
              <a:gdLst>
                <a:gd name="T0" fmla="*/ 20 w 20"/>
                <a:gd name="T1" fmla="*/ 0 h 246"/>
                <a:gd name="T2" fmla="*/ 20 w 20"/>
                <a:gd name="T3" fmla="*/ 0 h 246"/>
                <a:gd name="T4" fmla="*/ 0 w 20"/>
                <a:gd name="T5" fmla="*/ 21 h 246"/>
                <a:gd name="T6" fmla="*/ 0 w 20"/>
                <a:gd name="T7" fmla="*/ 226 h 246"/>
                <a:gd name="T8" fmla="*/ 20 w 20"/>
                <a:gd name="T9" fmla="*/ 246 h 246"/>
                <a:gd name="T10" fmla="*/ 20 w 20"/>
                <a:gd name="T11" fmla="*/ 0 h 246"/>
              </a:gdLst>
              <a:ahLst/>
              <a:cxnLst>
                <a:cxn ang="0">
                  <a:pos x="T0" y="T1"/>
                </a:cxn>
                <a:cxn ang="0">
                  <a:pos x="T2" y="T3"/>
                </a:cxn>
                <a:cxn ang="0">
                  <a:pos x="T4" y="T5"/>
                </a:cxn>
                <a:cxn ang="0">
                  <a:pos x="T6" y="T7"/>
                </a:cxn>
                <a:cxn ang="0">
                  <a:pos x="T8" y="T9"/>
                </a:cxn>
                <a:cxn ang="0">
                  <a:pos x="T10" y="T11"/>
                </a:cxn>
              </a:cxnLst>
              <a:rect l="0" t="0" r="r" b="b"/>
              <a:pathLst>
                <a:path w="20" h="246">
                  <a:moveTo>
                    <a:pt x="20" y="0"/>
                  </a:moveTo>
                  <a:cubicBezTo>
                    <a:pt x="20" y="0"/>
                    <a:pt x="20" y="0"/>
                    <a:pt x="20" y="0"/>
                  </a:cubicBezTo>
                  <a:cubicBezTo>
                    <a:pt x="9" y="0"/>
                    <a:pt x="0" y="9"/>
                    <a:pt x="0" y="21"/>
                  </a:cubicBezTo>
                  <a:cubicBezTo>
                    <a:pt x="0" y="226"/>
                    <a:pt x="0" y="226"/>
                    <a:pt x="0" y="226"/>
                  </a:cubicBezTo>
                  <a:cubicBezTo>
                    <a:pt x="0" y="237"/>
                    <a:pt x="9" y="246"/>
                    <a:pt x="20" y="246"/>
                  </a:cubicBezTo>
                  <a:lnTo>
                    <a:pt x="20" y="0"/>
                  </a:lnTo>
                  <a:close/>
                </a:path>
              </a:pathLst>
            </a:custGeom>
            <a:solidFill>
              <a:srgbClr val="595A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1113">
              <a:extLst>
                <a:ext uri="{FF2B5EF4-FFF2-40B4-BE49-F238E27FC236}">
                  <a16:creationId xmlns:a16="http://schemas.microsoft.com/office/drawing/2014/main" id="{DF7B7E86-5117-431D-AD83-B039426C2A58}"/>
                </a:ext>
              </a:extLst>
            </p:cNvPr>
            <p:cNvSpPr>
              <a:spLocks/>
            </p:cNvSpPr>
            <p:nvPr/>
          </p:nvSpPr>
          <p:spPr bwMode="auto">
            <a:xfrm>
              <a:off x="761842" y="4280870"/>
              <a:ext cx="705037" cy="1022053"/>
            </a:xfrm>
            <a:custGeom>
              <a:avLst/>
              <a:gdLst>
                <a:gd name="T0" fmla="*/ 143 w 143"/>
                <a:gd name="T1" fmla="*/ 209 h 209"/>
                <a:gd name="T2" fmla="*/ 33 w 143"/>
                <a:gd name="T3" fmla="*/ 209 h 209"/>
                <a:gd name="T4" fmla="*/ 0 w 143"/>
                <a:gd name="T5" fmla="*/ 176 h 209"/>
                <a:gd name="T6" fmla="*/ 0 w 143"/>
                <a:gd name="T7" fmla="*/ 0 h 209"/>
                <a:gd name="T8" fmla="*/ 15 w 143"/>
                <a:gd name="T9" fmla="*/ 0 h 209"/>
                <a:gd name="T10" fmla="*/ 15 w 143"/>
                <a:gd name="T11" fmla="*/ 176 h 209"/>
                <a:gd name="T12" fmla="*/ 33 w 143"/>
                <a:gd name="T13" fmla="*/ 194 h 209"/>
                <a:gd name="T14" fmla="*/ 143 w 143"/>
                <a:gd name="T15" fmla="*/ 194 h 209"/>
                <a:gd name="T16" fmla="*/ 143 w 143"/>
                <a:gd name="T17"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209">
                  <a:moveTo>
                    <a:pt x="143" y="209"/>
                  </a:moveTo>
                  <a:cubicBezTo>
                    <a:pt x="33" y="209"/>
                    <a:pt x="33" y="209"/>
                    <a:pt x="33" y="209"/>
                  </a:cubicBezTo>
                  <a:cubicBezTo>
                    <a:pt x="15" y="209"/>
                    <a:pt x="0" y="194"/>
                    <a:pt x="0" y="176"/>
                  </a:cubicBezTo>
                  <a:cubicBezTo>
                    <a:pt x="0" y="0"/>
                    <a:pt x="0" y="0"/>
                    <a:pt x="0" y="0"/>
                  </a:cubicBezTo>
                  <a:cubicBezTo>
                    <a:pt x="15" y="0"/>
                    <a:pt x="15" y="0"/>
                    <a:pt x="15" y="0"/>
                  </a:cubicBezTo>
                  <a:cubicBezTo>
                    <a:pt x="15" y="176"/>
                    <a:pt x="15" y="176"/>
                    <a:pt x="15" y="176"/>
                  </a:cubicBezTo>
                  <a:cubicBezTo>
                    <a:pt x="15" y="187"/>
                    <a:pt x="23" y="194"/>
                    <a:pt x="33" y="194"/>
                  </a:cubicBezTo>
                  <a:cubicBezTo>
                    <a:pt x="143" y="194"/>
                    <a:pt x="143" y="194"/>
                    <a:pt x="143" y="194"/>
                  </a:cubicBezTo>
                  <a:lnTo>
                    <a:pt x="143" y="209"/>
                  </a:lnTo>
                  <a:close/>
                </a:path>
              </a:pathLst>
            </a:custGeom>
            <a:solidFill>
              <a:srgbClr val="595A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1114">
              <a:extLst>
                <a:ext uri="{FF2B5EF4-FFF2-40B4-BE49-F238E27FC236}">
                  <a16:creationId xmlns:a16="http://schemas.microsoft.com/office/drawing/2014/main" id="{DDF8A3F0-FEB5-483A-8787-ACC76B41CC30}"/>
                </a:ext>
              </a:extLst>
            </p:cNvPr>
            <p:cNvSpPr>
              <a:spLocks/>
            </p:cNvSpPr>
            <p:nvPr/>
          </p:nvSpPr>
          <p:spPr bwMode="auto">
            <a:xfrm>
              <a:off x="1298581" y="5287097"/>
              <a:ext cx="168299" cy="158283"/>
            </a:xfrm>
            <a:custGeom>
              <a:avLst/>
              <a:gdLst>
                <a:gd name="T0" fmla="*/ 0 w 34"/>
                <a:gd name="T1" fmla="*/ 0 h 32"/>
                <a:gd name="T2" fmla="*/ 0 w 34"/>
                <a:gd name="T3" fmla="*/ 17 h 32"/>
                <a:gd name="T4" fmla="*/ 13 w 34"/>
                <a:gd name="T5" fmla="*/ 32 h 32"/>
                <a:gd name="T6" fmla="*/ 21 w 34"/>
                <a:gd name="T7" fmla="*/ 32 h 32"/>
                <a:gd name="T8" fmla="*/ 34 w 34"/>
                <a:gd name="T9" fmla="*/ 17 h 32"/>
                <a:gd name="T10" fmla="*/ 34 w 34"/>
                <a:gd name="T11" fmla="*/ 0 h 32"/>
                <a:gd name="T12" fmla="*/ 0 w 3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34" h="32">
                  <a:moveTo>
                    <a:pt x="0" y="0"/>
                  </a:moveTo>
                  <a:cubicBezTo>
                    <a:pt x="0" y="17"/>
                    <a:pt x="0" y="17"/>
                    <a:pt x="0" y="17"/>
                  </a:cubicBezTo>
                  <a:cubicBezTo>
                    <a:pt x="0" y="25"/>
                    <a:pt x="5" y="32"/>
                    <a:pt x="13" y="32"/>
                  </a:cubicBezTo>
                  <a:cubicBezTo>
                    <a:pt x="21" y="32"/>
                    <a:pt x="21" y="32"/>
                    <a:pt x="21" y="32"/>
                  </a:cubicBezTo>
                  <a:cubicBezTo>
                    <a:pt x="28" y="32"/>
                    <a:pt x="34" y="25"/>
                    <a:pt x="34" y="17"/>
                  </a:cubicBezTo>
                  <a:cubicBezTo>
                    <a:pt x="34" y="0"/>
                    <a:pt x="34" y="0"/>
                    <a:pt x="34" y="0"/>
                  </a:cubicBezTo>
                  <a:lnTo>
                    <a:pt x="0" y="0"/>
                  </a:lnTo>
                  <a:close/>
                </a:path>
              </a:pathLst>
            </a:custGeom>
            <a:solidFill>
              <a:srgbClr val="595A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1115">
              <a:extLst>
                <a:ext uri="{FF2B5EF4-FFF2-40B4-BE49-F238E27FC236}">
                  <a16:creationId xmlns:a16="http://schemas.microsoft.com/office/drawing/2014/main" id="{462520F1-4B44-49A4-8457-A67212D1F985}"/>
                </a:ext>
              </a:extLst>
            </p:cNvPr>
            <p:cNvSpPr>
              <a:spLocks/>
            </p:cNvSpPr>
            <p:nvPr/>
          </p:nvSpPr>
          <p:spPr bwMode="auto">
            <a:xfrm>
              <a:off x="679967" y="4183640"/>
              <a:ext cx="152379" cy="185417"/>
            </a:xfrm>
            <a:custGeom>
              <a:avLst/>
              <a:gdLst>
                <a:gd name="T0" fmla="*/ 31 w 31"/>
                <a:gd name="T1" fmla="*/ 0 h 38"/>
                <a:gd name="T2" fmla="*/ 15 w 31"/>
                <a:gd name="T3" fmla="*/ 0 h 38"/>
                <a:gd name="T4" fmla="*/ 0 w 31"/>
                <a:gd name="T5" fmla="*/ 16 h 38"/>
                <a:gd name="T6" fmla="*/ 0 w 31"/>
                <a:gd name="T7" fmla="*/ 23 h 38"/>
                <a:gd name="T8" fmla="*/ 15 w 31"/>
                <a:gd name="T9" fmla="*/ 38 h 38"/>
                <a:gd name="T10" fmla="*/ 31 w 31"/>
                <a:gd name="T11" fmla="*/ 38 h 38"/>
                <a:gd name="T12" fmla="*/ 31 w 31"/>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31" h="38">
                  <a:moveTo>
                    <a:pt x="31" y="0"/>
                  </a:moveTo>
                  <a:cubicBezTo>
                    <a:pt x="15" y="0"/>
                    <a:pt x="15" y="0"/>
                    <a:pt x="15" y="0"/>
                  </a:cubicBezTo>
                  <a:cubicBezTo>
                    <a:pt x="7" y="0"/>
                    <a:pt x="0" y="7"/>
                    <a:pt x="0" y="16"/>
                  </a:cubicBezTo>
                  <a:cubicBezTo>
                    <a:pt x="0" y="23"/>
                    <a:pt x="0" y="23"/>
                    <a:pt x="0" y="23"/>
                  </a:cubicBezTo>
                  <a:cubicBezTo>
                    <a:pt x="0" y="31"/>
                    <a:pt x="7" y="38"/>
                    <a:pt x="15" y="38"/>
                  </a:cubicBezTo>
                  <a:cubicBezTo>
                    <a:pt x="31" y="38"/>
                    <a:pt x="31" y="38"/>
                    <a:pt x="31" y="38"/>
                  </a:cubicBezTo>
                  <a:lnTo>
                    <a:pt x="31" y="0"/>
                  </a:lnTo>
                  <a:close/>
                </a:path>
              </a:pathLst>
            </a:custGeom>
            <a:solidFill>
              <a:srgbClr val="595A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1116">
              <a:extLst>
                <a:ext uri="{FF2B5EF4-FFF2-40B4-BE49-F238E27FC236}">
                  <a16:creationId xmlns:a16="http://schemas.microsoft.com/office/drawing/2014/main" id="{0F72C2DA-165E-4CF7-B300-B7B360B4F872}"/>
                </a:ext>
              </a:extLst>
            </p:cNvPr>
            <p:cNvSpPr>
              <a:spLocks/>
            </p:cNvSpPr>
            <p:nvPr/>
          </p:nvSpPr>
          <p:spPr bwMode="auto">
            <a:xfrm>
              <a:off x="1707956" y="4663010"/>
              <a:ext cx="702764" cy="67835"/>
            </a:xfrm>
            <a:custGeom>
              <a:avLst/>
              <a:gdLst>
                <a:gd name="T0" fmla="*/ 309 w 309"/>
                <a:gd name="T1" fmla="*/ 0 h 30"/>
                <a:gd name="T2" fmla="*/ 0 w 309"/>
                <a:gd name="T3" fmla="*/ 17 h 30"/>
                <a:gd name="T4" fmla="*/ 0 w 309"/>
                <a:gd name="T5" fmla="*/ 30 h 30"/>
                <a:gd name="T6" fmla="*/ 309 w 309"/>
                <a:gd name="T7" fmla="*/ 30 h 30"/>
                <a:gd name="T8" fmla="*/ 309 w 309"/>
                <a:gd name="T9" fmla="*/ 0 h 30"/>
              </a:gdLst>
              <a:ahLst/>
              <a:cxnLst>
                <a:cxn ang="0">
                  <a:pos x="T0" y="T1"/>
                </a:cxn>
                <a:cxn ang="0">
                  <a:pos x="T2" y="T3"/>
                </a:cxn>
                <a:cxn ang="0">
                  <a:pos x="T4" y="T5"/>
                </a:cxn>
                <a:cxn ang="0">
                  <a:pos x="T6" y="T7"/>
                </a:cxn>
                <a:cxn ang="0">
                  <a:pos x="T8" y="T9"/>
                </a:cxn>
              </a:cxnLst>
              <a:rect l="0" t="0" r="r" b="b"/>
              <a:pathLst>
                <a:path w="309" h="30">
                  <a:moveTo>
                    <a:pt x="309" y="0"/>
                  </a:moveTo>
                  <a:lnTo>
                    <a:pt x="0" y="17"/>
                  </a:lnTo>
                  <a:lnTo>
                    <a:pt x="0" y="30"/>
                  </a:lnTo>
                  <a:lnTo>
                    <a:pt x="309" y="30"/>
                  </a:lnTo>
                  <a:lnTo>
                    <a:pt x="309" y="0"/>
                  </a:lnTo>
                  <a:close/>
                </a:path>
              </a:pathLst>
            </a:cu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117">
              <a:extLst>
                <a:ext uri="{FF2B5EF4-FFF2-40B4-BE49-F238E27FC236}">
                  <a16:creationId xmlns:a16="http://schemas.microsoft.com/office/drawing/2014/main" id="{65E28A4A-D6A3-4D58-8833-6EBC11EC336D}"/>
                </a:ext>
              </a:extLst>
            </p:cNvPr>
            <p:cNvSpPr>
              <a:spLocks/>
            </p:cNvSpPr>
            <p:nvPr/>
          </p:nvSpPr>
          <p:spPr bwMode="auto">
            <a:xfrm>
              <a:off x="2394800" y="4002746"/>
              <a:ext cx="236529" cy="682877"/>
            </a:xfrm>
            <a:custGeom>
              <a:avLst/>
              <a:gdLst>
                <a:gd name="T0" fmla="*/ 24 w 104"/>
                <a:gd name="T1" fmla="*/ 302 h 302"/>
                <a:gd name="T2" fmla="*/ 104 w 104"/>
                <a:gd name="T3" fmla="*/ 6 h 302"/>
                <a:gd name="T4" fmla="*/ 96 w 104"/>
                <a:gd name="T5" fmla="*/ 0 h 302"/>
                <a:gd name="T6" fmla="*/ 0 w 104"/>
                <a:gd name="T7" fmla="*/ 296 h 302"/>
                <a:gd name="T8" fmla="*/ 24 w 104"/>
                <a:gd name="T9" fmla="*/ 302 h 302"/>
              </a:gdLst>
              <a:ahLst/>
              <a:cxnLst>
                <a:cxn ang="0">
                  <a:pos x="T0" y="T1"/>
                </a:cxn>
                <a:cxn ang="0">
                  <a:pos x="T2" y="T3"/>
                </a:cxn>
                <a:cxn ang="0">
                  <a:pos x="T4" y="T5"/>
                </a:cxn>
                <a:cxn ang="0">
                  <a:pos x="T6" y="T7"/>
                </a:cxn>
                <a:cxn ang="0">
                  <a:pos x="T8" y="T9"/>
                </a:cxn>
              </a:cxnLst>
              <a:rect l="0" t="0" r="r" b="b"/>
              <a:pathLst>
                <a:path w="104" h="302">
                  <a:moveTo>
                    <a:pt x="24" y="302"/>
                  </a:moveTo>
                  <a:lnTo>
                    <a:pt x="104" y="6"/>
                  </a:lnTo>
                  <a:lnTo>
                    <a:pt x="96" y="0"/>
                  </a:lnTo>
                  <a:lnTo>
                    <a:pt x="0" y="296"/>
                  </a:lnTo>
                  <a:lnTo>
                    <a:pt x="24" y="302"/>
                  </a:lnTo>
                  <a:close/>
                </a:path>
              </a:pathLst>
            </a:cu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Oval 1118">
              <a:extLst>
                <a:ext uri="{FF2B5EF4-FFF2-40B4-BE49-F238E27FC236}">
                  <a16:creationId xmlns:a16="http://schemas.microsoft.com/office/drawing/2014/main" id="{9E442CAA-AE17-4894-9D78-7D9BF7D35D75}"/>
                </a:ext>
              </a:extLst>
            </p:cNvPr>
            <p:cNvSpPr>
              <a:spLocks noChangeArrowheads="1"/>
            </p:cNvSpPr>
            <p:nvPr/>
          </p:nvSpPr>
          <p:spPr bwMode="auto">
            <a:xfrm>
              <a:off x="2365233" y="4647183"/>
              <a:ext cx="84149" cy="83664"/>
            </a:xfrm>
            <a:prstGeom prst="ellipse">
              <a:avLst/>
            </a:pr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1119">
              <a:extLst>
                <a:ext uri="{FF2B5EF4-FFF2-40B4-BE49-F238E27FC236}">
                  <a16:creationId xmlns:a16="http://schemas.microsoft.com/office/drawing/2014/main" id="{C540DF2E-4A49-4B56-8919-B634BE1AA3ED}"/>
                </a:ext>
              </a:extLst>
            </p:cNvPr>
            <p:cNvSpPr>
              <a:spLocks/>
            </p:cNvSpPr>
            <p:nvPr/>
          </p:nvSpPr>
          <p:spPr bwMode="auto">
            <a:xfrm>
              <a:off x="1087069" y="3767583"/>
              <a:ext cx="227431" cy="963262"/>
            </a:xfrm>
            <a:custGeom>
              <a:avLst/>
              <a:gdLst>
                <a:gd name="T0" fmla="*/ 0 w 46"/>
                <a:gd name="T1" fmla="*/ 173 h 197"/>
                <a:gd name="T2" fmla="*/ 23 w 46"/>
                <a:gd name="T3" fmla="*/ 197 h 197"/>
                <a:gd name="T4" fmla="*/ 46 w 46"/>
                <a:gd name="T5" fmla="*/ 173 h 197"/>
                <a:gd name="T6" fmla="*/ 46 w 46"/>
                <a:gd name="T7" fmla="*/ 24 h 197"/>
                <a:gd name="T8" fmla="*/ 23 w 46"/>
                <a:gd name="T9" fmla="*/ 0 h 197"/>
                <a:gd name="T10" fmla="*/ 0 w 46"/>
                <a:gd name="T11" fmla="*/ 24 h 197"/>
                <a:gd name="T12" fmla="*/ 0 w 46"/>
                <a:gd name="T13" fmla="*/ 173 h 197"/>
              </a:gdLst>
              <a:ahLst/>
              <a:cxnLst>
                <a:cxn ang="0">
                  <a:pos x="T0" y="T1"/>
                </a:cxn>
                <a:cxn ang="0">
                  <a:pos x="T2" y="T3"/>
                </a:cxn>
                <a:cxn ang="0">
                  <a:pos x="T4" y="T5"/>
                </a:cxn>
                <a:cxn ang="0">
                  <a:pos x="T6" y="T7"/>
                </a:cxn>
                <a:cxn ang="0">
                  <a:pos x="T8" y="T9"/>
                </a:cxn>
                <a:cxn ang="0">
                  <a:pos x="T10" y="T11"/>
                </a:cxn>
                <a:cxn ang="0">
                  <a:pos x="T12" y="T13"/>
                </a:cxn>
              </a:cxnLst>
              <a:rect l="0" t="0" r="r" b="b"/>
              <a:pathLst>
                <a:path w="46" h="197">
                  <a:moveTo>
                    <a:pt x="0" y="173"/>
                  </a:moveTo>
                  <a:cubicBezTo>
                    <a:pt x="0" y="187"/>
                    <a:pt x="10" y="197"/>
                    <a:pt x="23" y="197"/>
                  </a:cubicBezTo>
                  <a:cubicBezTo>
                    <a:pt x="36" y="197"/>
                    <a:pt x="46" y="187"/>
                    <a:pt x="46" y="173"/>
                  </a:cubicBezTo>
                  <a:cubicBezTo>
                    <a:pt x="46" y="24"/>
                    <a:pt x="46" y="24"/>
                    <a:pt x="46" y="24"/>
                  </a:cubicBezTo>
                  <a:cubicBezTo>
                    <a:pt x="46" y="11"/>
                    <a:pt x="36" y="0"/>
                    <a:pt x="23" y="0"/>
                  </a:cubicBezTo>
                  <a:cubicBezTo>
                    <a:pt x="10" y="0"/>
                    <a:pt x="0" y="11"/>
                    <a:pt x="0" y="24"/>
                  </a:cubicBezTo>
                  <a:lnTo>
                    <a:pt x="0" y="173"/>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1120">
              <a:extLst>
                <a:ext uri="{FF2B5EF4-FFF2-40B4-BE49-F238E27FC236}">
                  <a16:creationId xmlns:a16="http://schemas.microsoft.com/office/drawing/2014/main" id="{F177CA2F-FE43-4ECD-AB20-12F20B74ED99}"/>
                </a:ext>
              </a:extLst>
            </p:cNvPr>
            <p:cNvSpPr>
              <a:spLocks/>
            </p:cNvSpPr>
            <p:nvPr/>
          </p:nvSpPr>
          <p:spPr bwMode="auto">
            <a:xfrm>
              <a:off x="1087069" y="4491160"/>
              <a:ext cx="884708" cy="239685"/>
            </a:xfrm>
            <a:custGeom>
              <a:avLst/>
              <a:gdLst>
                <a:gd name="T0" fmla="*/ 23 w 180"/>
                <a:gd name="T1" fmla="*/ 0 h 49"/>
                <a:gd name="T2" fmla="*/ 0 w 180"/>
                <a:gd name="T3" fmla="*/ 25 h 49"/>
                <a:gd name="T4" fmla="*/ 23 w 180"/>
                <a:gd name="T5" fmla="*/ 49 h 49"/>
                <a:gd name="T6" fmla="*/ 156 w 180"/>
                <a:gd name="T7" fmla="*/ 49 h 49"/>
                <a:gd name="T8" fmla="*/ 180 w 180"/>
                <a:gd name="T9" fmla="*/ 25 h 49"/>
                <a:gd name="T10" fmla="*/ 156 w 180"/>
                <a:gd name="T11" fmla="*/ 0 h 49"/>
                <a:gd name="T12" fmla="*/ 23 w 180"/>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180" h="49">
                  <a:moveTo>
                    <a:pt x="23" y="0"/>
                  </a:moveTo>
                  <a:cubicBezTo>
                    <a:pt x="10" y="0"/>
                    <a:pt x="0" y="12"/>
                    <a:pt x="0" y="25"/>
                  </a:cubicBezTo>
                  <a:cubicBezTo>
                    <a:pt x="0" y="39"/>
                    <a:pt x="10" y="49"/>
                    <a:pt x="23" y="49"/>
                  </a:cubicBezTo>
                  <a:cubicBezTo>
                    <a:pt x="156" y="49"/>
                    <a:pt x="156" y="49"/>
                    <a:pt x="156" y="49"/>
                  </a:cubicBezTo>
                  <a:cubicBezTo>
                    <a:pt x="170" y="49"/>
                    <a:pt x="180" y="39"/>
                    <a:pt x="180" y="25"/>
                  </a:cubicBezTo>
                  <a:cubicBezTo>
                    <a:pt x="180" y="12"/>
                    <a:pt x="170" y="0"/>
                    <a:pt x="156" y="0"/>
                  </a:cubicBezTo>
                  <a:lnTo>
                    <a:pt x="23"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1121">
              <a:extLst>
                <a:ext uri="{FF2B5EF4-FFF2-40B4-BE49-F238E27FC236}">
                  <a16:creationId xmlns:a16="http://schemas.microsoft.com/office/drawing/2014/main" id="{081D2AAB-884D-40F4-A966-CB42E6A037D5}"/>
                </a:ext>
              </a:extLst>
            </p:cNvPr>
            <p:cNvSpPr>
              <a:spLocks/>
            </p:cNvSpPr>
            <p:nvPr/>
          </p:nvSpPr>
          <p:spPr bwMode="auto">
            <a:xfrm>
              <a:off x="1619258" y="4491160"/>
              <a:ext cx="466233" cy="239685"/>
            </a:xfrm>
            <a:custGeom>
              <a:avLst/>
              <a:gdLst>
                <a:gd name="T0" fmla="*/ 0 w 95"/>
                <a:gd name="T1" fmla="*/ 49 h 49"/>
                <a:gd name="T2" fmla="*/ 95 w 95"/>
                <a:gd name="T3" fmla="*/ 49 h 49"/>
                <a:gd name="T4" fmla="*/ 48 w 95"/>
                <a:gd name="T5" fmla="*/ 0 h 49"/>
                <a:gd name="T6" fmla="*/ 0 w 95"/>
                <a:gd name="T7" fmla="*/ 49 h 49"/>
              </a:gdLst>
              <a:ahLst/>
              <a:cxnLst>
                <a:cxn ang="0">
                  <a:pos x="T0" y="T1"/>
                </a:cxn>
                <a:cxn ang="0">
                  <a:pos x="T2" y="T3"/>
                </a:cxn>
                <a:cxn ang="0">
                  <a:pos x="T4" y="T5"/>
                </a:cxn>
                <a:cxn ang="0">
                  <a:pos x="T6" y="T7"/>
                </a:cxn>
              </a:cxnLst>
              <a:rect l="0" t="0" r="r" b="b"/>
              <a:pathLst>
                <a:path w="95" h="49">
                  <a:moveTo>
                    <a:pt x="0" y="49"/>
                  </a:moveTo>
                  <a:cubicBezTo>
                    <a:pt x="95" y="49"/>
                    <a:pt x="95" y="49"/>
                    <a:pt x="95" y="49"/>
                  </a:cubicBezTo>
                  <a:cubicBezTo>
                    <a:pt x="95" y="22"/>
                    <a:pt x="74" y="0"/>
                    <a:pt x="48" y="0"/>
                  </a:cubicBezTo>
                  <a:cubicBezTo>
                    <a:pt x="22" y="0"/>
                    <a:pt x="0" y="22"/>
                    <a:pt x="0" y="4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1122">
              <a:extLst>
                <a:ext uri="{FF2B5EF4-FFF2-40B4-BE49-F238E27FC236}">
                  <a16:creationId xmlns:a16="http://schemas.microsoft.com/office/drawing/2014/main" id="{2CD1F543-ECF4-4157-88D8-78CA724900B4}"/>
                </a:ext>
              </a:extLst>
            </p:cNvPr>
            <p:cNvSpPr>
              <a:spLocks noChangeArrowheads="1"/>
            </p:cNvSpPr>
            <p:nvPr/>
          </p:nvSpPr>
          <p:spPr bwMode="auto">
            <a:xfrm>
              <a:off x="1619258" y="4491160"/>
              <a:ext cx="111442" cy="239685"/>
            </a:xfrm>
            <a:prstGeom prst="rect">
              <a:avLst/>
            </a:prstGeom>
            <a:solidFill>
              <a:srgbClr val="595A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1123">
              <a:extLst>
                <a:ext uri="{FF2B5EF4-FFF2-40B4-BE49-F238E27FC236}">
                  <a16:creationId xmlns:a16="http://schemas.microsoft.com/office/drawing/2014/main" id="{359D6603-BB61-48CA-A7E5-B68E5DA6195A}"/>
                </a:ext>
              </a:extLst>
            </p:cNvPr>
            <p:cNvSpPr>
              <a:spLocks noChangeArrowheads="1"/>
            </p:cNvSpPr>
            <p:nvPr/>
          </p:nvSpPr>
          <p:spPr bwMode="auto">
            <a:xfrm>
              <a:off x="1027938" y="3767582"/>
              <a:ext cx="295661" cy="445453"/>
            </a:xfrm>
            <a:prstGeom prst="rect">
              <a:avLst/>
            </a:prstGeom>
            <a:solidFill>
              <a:srgbClr val="227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Oval 1124">
              <a:extLst>
                <a:ext uri="{FF2B5EF4-FFF2-40B4-BE49-F238E27FC236}">
                  <a16:creationId xmlns:a16="http://schemas.microsoft.com/office/drawing/2014/main" id="{4A2DD3F1-D5BA-4EBF-8454-21F01A869C9E}"/>
                </a:ext>
              </a:extLst>
            </p:cNvPr>
            <p:cNvSpPr>
              <a:spLocks noChangeArrowheads="1"/>
            </p:cNvSpPr>
            <p:nvPr/>
          </p:nvSpPr>
          <p:spPr bwMode="auto">
            <a:xfrm>
              <a:off x="1594241" y="3107317"/>
              <a:ext cx="54584" cy="74620"/>
            </a:xfrm>
            <a:prstGeom prst="ellipse">
              <a:avLst/>
            </a:prstGeom>
            <a:solidFill>
              <a:srgbClr val="6A6A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1130">
              <a:extLst>
                <a:ext uri="{FF2B5EF4-FFF2-40B4-BE49-F238E27FC236}">
                  <a16:creationId xmlns:a16="http://schemas.microsoft.com/office/drawing/2014/main" id="{F113BADD-4248-479F-9494-C650E21AB42E}"/>
                </a:ext>
              </a:extLst>
            </p:cNvPr>
            <p:cNvSpPr>
              <a:spLocks noEditPoints="1"/>
            </p:cNvSpPr>
            <p:nvPr/>
          </p:nvSpPr>
          <p:spPr bwMode="auto">
            <a:xfrm>
              <a:off x="993822" y="1562932"/>
              <a:ext cx="161477" cy="162806"/>
            </a:xfrm>
            <a:custGeom>
              <a:avLst/>
              <a:gdLst>
                <a:gd name="T0" fmla="*/ 31 w 33"/>
                <a:gd name="T1" fmla="*/ 31 h 33"/>
                <a:gd name="T2" fmla="*/ 28 w 33"/>
                <a:gd name="T3" fmla="*/ 33 h 33"/>
                <a:gd name="T4" fmla="*/ 25 w 33"/>
                <a:gd name="T5" fmla="*/ 32 h 33"/>
                <a:gd name="T6" fmla="*/ 23 w 33"/>
                <a:gd name="T7" fmla="*/ 28 h 33"/>
                <a:gd name="T8" fmla="*/ 25 w 33"/>
                <a:gd name="T9" fmla="*/ 25 h 33"/>
                <a:gd name="T10" fmla="*/ 28 w 33"/>
                <a:gd name="T11" fmla="*/ 23 h 33"/>
                <a:gd name="T12" fmla="*/ 32 w 33"/>
                <a:gd name="T13" fmla="*/ 25 h 33"/>
                <a:gd name="T14" fmla="*/ 33 w 33"/>
                <a:gd name="T15" fmla="*/ 28 h 33"/>
                <a:gd name="T16" fmla="*/ 31 w 33"/>
                <a:gd name="T17" fmla="*/ 31 h 33"/>
                <a:gd name="T18" fmla="*/ 7 w 33"/>
                <a:gd name="T19" fmla="*/ 0 h 33"/>
                <a:gd name="T20" fmla="*/ 25 w 33"/>
                <a:gd name="T21" fmla="*/ 20 h 33"/>
                <a:gd name="T22" fmla="*/ 20 w 33"/>
                <a:gd name="T23" fmla="*/ 25 h 33"/>
                <a:gd name="T24" fmla="*/ 0 w 33"/>
                <a:gd name="T25" fmla="*/ 6 h 33"/>
                <a:gd name="T26" fmla="*/ 7 w 33"/>
                <a:gd name="T2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33">
                  <a:moveTo>
                    <a:pt x="31" y="31"/>
                  </a:moveTo>
                  <a:cubicBezTo>
                    <a:pt x="30" y="32"/>
                    <a:pt x="29" y="33"/>
                    <a:pt x="28" y="33"/>
                  </a:cubicBezTo>
                  <a:cubicBezTo>
                    <a:pt x="27" y="33"/>
                    <a:pt x="25" y="33"/>
                    <a:pt x="25" y="32"/>
                  </a:cubicBezTo>
                  <a:cubicBezTo>
                    <a:pt x="24" y="31"/>
                    <a:pt x="23" y="30"/>
                    <a:pt x="23" y="28"/>
                  </a:cubicBezTo>
                  <a:cubicBezTo>
                    <a:pt x="23" y="27"/>
                    <a:pt x="24" y="26"/>
                    <a:pt x="25" y="25"/>
                  </a:cubicBezTo>
                  <a:cubicBezTo>
                    <a:pt x="26" y="24"/>
                    <a:pt x="27" y="24"/>
                    <a:pt x="28" y="23"/>
                  </a:cubicBezTo>
                  <a:cubicBezTo>
                    <a:pt x="30" y="23"/>
                    <a:pt x="31" y="24"/>
                    <a:pt x="32" y="25"/>
                  </a:cubicBezTo>
                  <a:cubicBezTo>
                    <a:pt x="33" y="26"/>
                    <a:pt x="33" y="27"/>
                    <a:pt x="33" y="28"/>
                  </a:cubicBezTo>
                  <a:cubicBezTo>
                    <a:pt x="33" y="29"/>
                    <a:pt x="32" y="30"/>
                    <a:pt x="31" y="31"/>
                  </a:cubicBezTo>
                  <a:close/>
                  <a:moveTo>
                    <a:pt x="7" y="0"/>
                  </a:moveTo>
                  <a:cubicBezTo>
                    <a:pt x="25" y="20"/>
                    <a:pt x="25" y="20"/>
                    <a:pt x="25" y="20"/>
                  </a:cubicBezTo>
                  <a:cubicBezTo>
                    <a:pt x="20" y="25"/>
                    <a:pt x="20" y="25"/>
                    <a:pt x="20" y="25"/>
                  </a:cubicBezTo>
                  <a:cubicBezTo>
                    <a:pt x="0" y="6"/>
                    <a:pt x="0" y="6"/>
                    <a:pt x="0" y="6"/>
                  </a:cubicBezTo>
                  <a:lnTo>
                    <a:pt x="7" y="0"/>
                  </a:lnTo>
                  <a:close/>
                </a:path>
              </a:pathLst>
            </a:custGeom>
            <a:solidFill>
              <a:srgbClr val="0733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1131">
              <a:extLst>
                <a:ext uri="{FF2B5EF4-FFF2-40B4-BE49-F238E27FC236}">
                  <a16:creationId xmlns:a16="http://schemas.microsoft.com/office/drawing/2014/main" id="{C3AB3519-1B8E-4FCE-958F-18CDAEF2388F}"/>
                </a:ext>
              </a:extLst>
            </p:cNvPr>
            <p:cNvSpPr>
              <a:spLocks noEditPoints="1"/>
            </p:cNvSpPr>
            <p:nvPr/>
          </p:nvSpPr>
          <p:spPr bwMode="auto">
            <a:xfrm>
              <a:off x="1848964" y="2189278"/>
              <a:ext cx="172848" cy="146976"/>
            </a:xfrm>
            <a:custGeom>
              <a:avLst/>
              <a:gdLst>
                <a:gd name="T0" fmla="*/ 1 w 35"/>
                <a:gd name="T1" fmla="*/ 28 h 30"/>
                <a:gd name="T2" fmla="*/ 0 w 35"/>
                <a:gd name="T3" fmla="*/ 24 h 30"/>
                <a:gd name="T4" fmla="*/ 2 w 35"/>
                <a:gd name="T5" fmla="*/ 21 h 30"/>
                <a:gd name="T6" fmla="*/ 5 w 35"/>
                <a:gd name="T7" fmla="*/ 20 h 30"/>
                <a:gd name="T8" fmla="*/ 9 w 35"/>
                <a:gd name="T9" fmla="*/ 22 h 30"/>
                <a:gd name="T10" fmla="*/ 10 w 35"/>
                <a:gd name="T11" fmla="*/ 26 h 30"/>
                <a:gd name="T12" fmla="*/ 8 w 35"/>
                <a:gd name="T13" fmla="*/ 29 h 30"/>
                <a:gd name="T14" fmla="*/ 5 w 35"/>
                <a:gd name="T15" fmla="*/ 30 h 30"/>
                <a:gd name="T16" fmla="*/ 1 w 35"/>
                <a:gd name="T17" fmla="*/ 28 h 30"/>
                <a:gd name="T18" fmla="*/ 35 w 35"/>
                <a:gd name="T19" fmla="*/ 7 h 30"/>
                <a:gd name="T20" fmla="*/ 14 w 35"/>
                <a:gd name="T21" fmla="*/ 23 h 30"/>
                <a:gd name="T22" fmla="*/ 9 w 35"/>
                <a:gd name="T23" fmla="*/ 17 h 30"/>
                <a:gd name="T24" fmla="*/ 30 w 35"/>
                <a:gd name="T25" fmla="*/ 0 h 30"/>
                <a:gd name="T26" fmla="*/ 35 w 35"/>
                <a:gd name="T27" fmla="*/ 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0">
                  <a:moveTo>
                    <a:pt x="1" y="28"/>
                  </a:moveTo>
                  <a:cubicBezTo>
                    <a:pt x="1" y="27"/>
                    <a:pt x="0" y="26"/>
                    <a:pt x="0" y="24"/>
                  </a:cubicBezTo>
                  <a:cubicBezTo>
                    <a:pt x="0" y="23"/>
                    <a:pt x="1" y="22"/>
                    <a:pt x="2" y="21"/>
                  </a:cubicBezTo>
                  <a:cubicBezTo>
                    <a:pt x="3" y="20"/>
                    <a:pt x="4" y="20"/>
                    <a:pt x="5" y="20"/>
                  </a:cubicBezTo>
                  <a:cubicBezTo>
                    <a:pt x="7" y="21"/>
                    <a:pt x="8" y="21"/>
                    <a:pt x="9" y="22"/>
                  </a:cubicBezTo>
                  <a:cubicBezTo>
                    <a:pt x="9" y="24"/>
                    <a:pt x="10" y="25"/>
                    <a:pt x="10" y="26"/>
                  </a:cubicBezTo>
                  <a:cubicBezTo>
                    <a:pt x="10" y="27"/>
                    <a:pt x="9" y="28"/>
                    <a:pt x="8" y="29"/>
                  </a:cubicBezTo>
                  <a:cubicBezTo>
                    <a:pt x="7" y="30"/>
                    <a:pt x="6" y="30"/>
                    <a:pt x="5" y="30"/>
                  </a:cubicBezTo>
                  <a:cubicBezTo>
                    <a:pt x="3" y="30"/>
                    <a:pt x="2" y="29"/>
                    <a:pt x="1" y="28"/>
                  </a:cubicBezTo>
                  <a:close/>
                  <a:moveTo>
                    <a:pt x="35" y="7"/>
                  </a:moveTo>
                  <a:cubicBezTo>
                    <a:pt x="14" y="23"/>
                    <a:pt x="14" y="23"/>
                    <a:pt x="14" y="23"/>
                  </a:cubicBezTo>
                  <a:cubicBezTo>
                    <a:pt x="9" y="17"/>
                    <a:pt x="9" y="17"/>
                    <a:pt x="9" y="17"/>
                  </a:cubicBezTo>
                  <a:cubicBezTo>
                    <a:pt x="30" y="0"/>
                    <a:pt x="30" y="0"/>
                    <a:pt x="30" y="0"/>
                  </a:cubicBezTo>
                  <a:lnTo>
                    <a:pt x="35" y="7"/>
                  </a:lnTo>
                  <a:close/>
                </a:path>
              </a:pathLst>
            </a:custGeom>
            <a:solidFill>
              <a:srgbClr val="0733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1132">
              <a:extLst>
                <a:ext uri="{FF2B5EF4-FFF2-40B4-BE49-F238E27FC236}">
                  <a16:creationId xmlns:a16="http://schemas.microsoft.com/office/drawing/2014/main" id="{CB6099ED-E2E6-4AA1-B30E-39410A6D9DF2}"/>
                </a:ext>
              </a:extLst>
            </p:cNvPr>
            <p:cNvSpPr>
              <a:spLocks noEditPoints="1"/>
            </p:cNvSpPr>
            <p:nvPr/>
          </p:nvSpPr>
          <p:spPr bwMode="auto">
            <a:xfrm>
              <a:off x="748196" y="2295553"/>
              <a:ext cx="191043" cy="104014"/>
            </a:xfrm>
            <a:custGeom>
              <a:avLst/>
              <a:gdLst>
                <a:gd name="T0" fmla="*/ 39 w 39"/>
                <a:gd name="T1" fmla="*/ 17 h 21"/>
                <a:gd name="T2" fmla="*/ 36 w 39"/>
                <a:gd name="T3" fmla="*/ 20 h 21"/>
                <a:gd name="T4" fmla="*/ 33 w 39"/>
                <a:gd name="T5" fmla="*/ 20 h 21"/>
                <a:gd name="T6" fmla="*/ 30 w 39"/>
                <a:gd name="T7" fmla="*/ 18 h 21"/>
                <a:gd name="T8" fmla="*/ 30 w 39"/>
                <a:gd name="T9" fmla="*/ 14 h 21"/>
                <a:gd name="T10" fmla="*/ 33 w 39"/>
                <a:gd name="T11" fmla="*/ 11 h 21"/>
                <a:gd name="T12" fmla="*/ 36 w 39"/>
                <a:gd name="T13" fmla="*/ 11 h 21"/>
                <a:gd name="T14" fmla="*/ 39 w 39"/>
                <a:gd name="T15" fmla="*/ 13 h 21"/>
                <a:gd name="T16" fmla="*/ 39 w 39"/>
                <a:gd name="T17" fmla="*/ 17 h 21"/>
                <a:gd name="T18" fmla="*/ 3 w 39"/>
                <a:gd name="T19" fmla="*/ 0 h 21"/>
                <a:gd name="T20" fmla="*/ 28 w 39"/>
                <a:gd name="T21" fmla="*/ 10 h 21"/>
                <a:gd name="T22" fmla="*/ 26 w 39"/>
                <a:gd name="T23" fmla="*/ 16 h 21"/>
                <a:gd name="T24" fmla="*/ 0 w 39"/>
                <a:gd name="T25" fmla="*/ 8 h 21"/>
                <a:gd name="T26" fmla="*/ 3 w 39"/>
                <a:gd name="T2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21">
                  <a:moveTo>
                    <a:pt x="39" y="17"/>
                  </a:moveTo>
                  <a:cubicBezTo>
                    <a:pt x="38" y="18"/>
                    <a:pt x="38" y="19"/>
                    <a:pt x="36" y="20"/>
                  </a:cubicBezTo>
                  <a:cubicBezTo>
                    <a:pt x="35" y="20"/>
                    <a:pt x="34" y="21"/>
                    <a:pt x="33" y="20"/>
                  </a:cubicBezTo>
                  <a:cubicBezTo>
                    <a:pt x="32" y="20"/>
                    <a:pt x="31" y="19"/>
                    <a:pt x="30" y="18"/>
                  </a:cubicBezTo>
                  <a:cubicBezTo>
                    <a:pt x="30" y="17"/>
                    <a:pt x="30" y="15"/>
                    <a:pt x="30" y="14"/>
                  </a:cubicBezTo>
                  <a:cubicBezTo>
                    <a:pt x="31" y="13"/>
                    <a:pt x="32" y="12"/>
                    <a:pt x="33" y="11"/>
                  </a:cubicBezTo>
                  <a:cubicBezTo>
                    <a:pt x="34" y="10"/>
                    <a:pt x="35" y="10"/>
                    <a:pt x="36" y="11"/>
                  </a:cubicBezTo>
                  <a:cubicBezTo>
                    <a:pt x="37" y="11"/>
                    <a:pt x="38" y="12"/>
                    <a:pt x="39" y="13"/>
                  </a:cubicBezTo>
                  <a:cubicBezTo>
                    <a:pt x="39" y="14"/>
                    <a:pt x="39" y="15"/>
                    <a:pt x="39" y="17"/>
                  </a:cubicBezTo>
                  <a:close/>
                  <a:moveTo>
                    <a:pt x="3" y="0"/>
                  </a:moveTo>
                  <a:cubicBezTo>
                    <a:pt x="28" y="10"/>
                    <a:pt x="28" y="10"/>
                    <a:pt x="28" y="10"/>
                  </a:cubicBezTo>
                  <a:cubicBezTo>
                    <a:pt x="26" y="16"/>
                    <a:pt x="26" y="16"/>
                    <a:pt x="26" y="16"/>
                  </a:cubicBezTo>
                  <a:cubicBezTo>
                    <a:pt x="0" y="8"/>
                    <a:pt x="0" y="8"/>
                    <a:pt x="0" y="8"/>
                  </a:cubicBezTo>
                  <a:lnTo>
                    <a:pt x="3" y="0"/>
                  </a:lnTo>
                  <a:close/>
                </a:path>
              </a:pathLst>
            </a:custGeom>
            <a:solidFill>
              <a:srgbClr val="0733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1133">
              <a:extLst>
                <a:ext uri="{FF2B5EF4-FFF2-40B4-BE49-F238E27FC236}">
                  <a16:creationId xmlns:a16="http://schemas.microsoft.com/office/drawing/2014/main" id="{5C502922-5800-4ABC-88E8-D0D17141ED0D}"/>
                </a:ext>
              </a:extLst>
            </p:cNvPr>
            <p:cNvSpPr>
              <a:spLocks/>
            </p:cNvSpPr>
            <p:nvPr/>
          </p:nvSpPr>
          <p:spPr bwMode="auto">
            <a:xfrm>
              <a:off x="211458" y="2453835"/>
              <a:ext cx="757346" cy="287169"/>
            </a:xfrm>
            <a:custGeom>
              <a:avLst/>
              <a:gdLst>
                <a:gd name="T0" fmla="*/ 154 w 154"/>
                <a:gd name="T1" fmla="*/ 6 h 59"/>
                <a:gd name="T2" fmla="*/ 73 w 154"/>
                <a:gd name="T3" fmla="*/ 0 h 59"/>
                <a:gd name="T4" fmla="*/ 24 w 154"/>
                <a:gd name="T5" fmla="*/ 5 h 59"/>
                <a:gd name="T6" fmla="*/ 7 w 154"/>
                <a:gd name="T7" fmla="*/ 13 h 59"/>
                <a:gd name="T8" fmla="*/ 0 w 154"/>
                <a:gd name="T9" fmla="*/ 27 h 59"/>
                <a:gd name="T10" fmla="*/ 5 w 154"/>
                <a:gd name="T11" fmla="*/ 41 h 59"/>
                <a:gd name="T12" fmla="*/ 19 w 154"/>
                <a:gd name="T13" fmla="*/ 59 h 59"/>
                <a:gd name="T14" fmla="*/ 22 w 154"/>
                <a:gd name="T15" fmla="*/ 56 h 59"/>
                <a:gd name="T16" fmla="*/ 9 w 154"/>
                <a:gd name="T17" fmla="*/ 39 h 59"/>
                <a:gd name="T18" fmla="*/ 4 w 154"/>
                <a:gd name="T19" fmla="*/ 27 h 59"/>
                <a:gd name="T20" fmla="*/ 10 w 154"/>
                <a:gd name="T21" fmla="*/ 16 h 59"/>
                <a:gd name="T22" fmla="*/ 35 w 154"/>
                <a:gd name="T23" fmla="*/ 6 h 59"/>
                <a:gd name="T24" fmla="*/ 73 w 154"/>
                <a:gd name="T25" fmla="*/ 4 h 59"/>
                <a:gd name="T26" fmla="*/ 128 w 154"/>
                <a:gd name="T27" fmla="*/ 7 h 59"/>
                <a:gd name="T28" fmla="*/ 146 w 154"/>
                <a:gd name="T29" fmla="*/ 9 h 59"/>
                <a:gd name="T30" fmla="*/ 153 w 154"/>
                <a:gd name="T31" fmla="*/ 10 h 59"/>
                <a:gd name="T32" fmla="*/ 154 w 154"/>
                <a:gd name="T33"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59">
                  <a:moveTo>
                    <a:pt x="154" y="6"/>
                  </a:moveTo>
                  <a:cubicBezTo>
                    <a:pt x="154" y="6"/>
                    <a:pt x="113" y="0"/>
                    <a:pt x="73" y="0"/>
                  </a:cubicBezTo>
                  <a:cubicBezTo>
                    <a:pt x="55" y="0"/>
                    <a:pt x="37" y="1"/>
                    <a:pt x="24" y="5"/>
                  </a:cubicBezTo>
                  <a:cubicBezTo>
                    <a:pt x="17" y="7"/>
                    <a:pt x="11" y="9"/>
                    <a:pt x="7" y="13"/>
                  </a:cubicBezTo>
                  <a:cubicBezTo>
                    <a:pt x="3" y="16"/>
                    <a:pt x="0" y="21"/>
                    <a:pt x="0" y="27"/>
                  </a:cubicBezTo>
                  <a:cubicBezTo>
                    <a:pt x="0" y="31"/>
                    <a:pt x="2" y="36"/>
                    <a:pt x="5" y="41"/>
                  </a:cubicBezTo>
                  <a:cubicBezTo>
                    <a:pt x="8" y="47"/>
                    <a:pt x="13" y="52"/>
                    <a:pt x="19" y="59"/>
                  </a:cubicBezTo>
                  <a:cubicBezTo>
                    <a:pt x="22" y="56"/>
                    <a:pt x="22" y="56"/>
                    <a:pt x="22" y="56"/>
                  </a:cubicBezTo>
                  <a:cubicBezTo>
                    <a:pt x="16" y="50"/>
                    <a:pt x="11" y="44"/>
                    <a:pt x="9" y="39"/>
                  </a:cubicBezTo>
                  <a:cubicBezTo>
                    <a:pt x="6" y="34"/>
                    <a:pt x="4" y="30"/>
                    <a:pt x="4" y="27"/>
                  </a:cubicBezTo>
                  <a:cubicBezTo>
                    <a:pt x="5" y="22"/>
                    <a:pt x="6" y="19"/>
                    <a:pt x="10" y="16"/>
                  </a:cubicBezTo>
                  <a:cubicBezTo>
                    <a:pt x="15" y="11"/>
                    <a:pt x="24" y="8"/>
                    <a:pt x="35" y="6"/>
                  </a:cubicBezTo>
                  <a:cubicBezTo>
                    <a:pt x="47" y="4"/>
                    <a:pt x="60" y="4"/>
                    <a:pt x="73" y="4"/>
                  </a:cubicBezTo>
                  <a:cubicBezTo>
                    <a:pt x="93" y="4"/>
                    <a:pt x="113" y="5"/>
                    <a:pt x="128" y="7"/>
                  </a:cubicBezTo>
                  <a:cubicBezTo>
                    <a:pt x="136" y="7"/>
                    <a:pt x="142" y="8"/>
                    <a:pt x="146" y="9"/>
                  </a:cubicBezTo>
                  <a:cubicBezTo>
                    <a:pt x="151" y="9"/>
                    <a:pt x="153" y="10"/>
                    <a:pt x="153" y="10"/>
                  </a:cubicBezTo>
                  <a:lnTo>
                    <a:pt x="154" y="6"/>
                  </a:lnTo>
                  <a:close/>
                </a:path>
              </a:pathLst>
            </a:custGeom>
            <a:solidFill>
              <a:srgbClr val="2272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1134">
              <a:extLst>
                <a:ext uri="{FF2B5EF4-FFF2-40B4-BE49-F238E27FC236}">
                  <a16:creationId xmlns:a16="http://schemas.microsoft.com/office/drawing/2014/main" id="{9A8F95E0-EDAD-46E1-A75E-8A0B59F1F72D}"/>
                </a:ext>
              </a:extLst>
            </p:cNvPr>
            <p:cNvSpPr>
              <a:spLocks/>
            </p:cNvSpPr>
            <p:nvPr/>
          </p:nvSpPr>
          <p:spPr bwMode="auto">
            <a:xfrm>
              <a:off x="220556" y="2071698"/>
              <a:ext cx="905178" cy="307520"/>
            </a:xfrm>
            <a:custGeom>
              <a:avLst/>
              <a:gdLst>
                <a:gd name="T0" fmla="*/ 184 w 184"/>
                <a:gd name="T1" fmla="*/ 61 h 63"/>
                <a:gd name="T2" fmla="*/ 164 w 184"/>
                <a:gd name="T3" fmla="*/ 30 h 63"/>
                <a:gd name="T4" fmla="*/ 82 w 184"/>
                <a:gd name="T5" fmla="*/ 0 h 63"/>
                <a:gd name="T6" fmla="*/ 0 w 184"/>
                <a:gd name="T7" fmla="*/ 16 h 63"/>
                <a:gd name="T8" fmla="*/ 1 w 184"/>
                <a:gd name="T9" fmla="*/ 19 h 63"/>
                <a:gd name="T10" fmla="*/ 82 w 184"/>
                <a:gd name="T11" fmla="*/ 4 h 63"/>
                <a:gd name="T12" fmla="*/ 161 w 184"/>
                <a:gd name="T13" fmla="*/ 33 h 63"/>
                <a:gd name="T14" fmla="*/ 176 w 184"/>
                <a:gd name="T15" fmla="*/ 53 h 63"/>
                <a:gd name="T16" fmla="*/ 179 w 184"/>
                <a:gd name="T17" fmla="*/ 60 h 63"/>
                <a:gd name="T18" fmla="*/ 180 w 184"/>
                <a:gd name="T19" fmla="*/ 62 h 63"/>
                <a:gd name="T20" fmla="*/ 180 w 184"/>
                <a:gd name="T21" fmla="*/ 62 h 63"/>
                <a:gd name="T22" fmla="*/ 180 w 184"/>
                <a:gd name="T23" fmla="*/ 63 h 63"/>
                <a:gd name="T24" fmla="*/ 184 w 184"/>
                <a:gd name="T25"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4" h="63">
                  <a:moveTo>
                    <a:pt x="184" y="61"/>
                  </a:moveTo>
                  <a:cubicBezTo>
                    <a:pt x="184" y="61"/>
                    <a:pt x="179" y="46"/>
                    <a:pt x="164" y="30"/>
                  </a:cubicBezTo>
                  <a:cubicBezTo>
                    <a:pt x="149" y="15"/>
                    <a:pt x="123" y="0"/>
                    <a:pt x="82" y="0"/>
                  </a:cubicBezTo>
                  <a:cubicBezTo>
                    <a:pt x="59" y="0"/>
                    <a:pt x="32" y="4"/>
                    <a:pt x="0" y="16"/>
                  </a:cubicBezTo>
                  <a:cubicBezTo>
                    <a:pt x="1" y="19"/>
                    <a:pt x="1" y="19"/>
                    <a:pt x="1" y="19"/>
                  </a:cubicBezTo>
                  <a:cubicBezTo>
                    <a:pt x="33" y="8"/>
                    <a:pt x="60" y="4"/>
                    <a:pt x="82" y="4"/>
                  </a:cubicBezTo>
                  <a:cubicBezTo>
                    <a:pt x="122" y="4"/>
                    <a:pt x="147" y="18"/>
                    <a:pt x="161" y="33"/>
                  </a:cubicBezTo>
                  <a:cubicBezTo>
                    <a:pt x="168" y="41"/>
                    <a:pt x="173" y="48"/>
                    <a:pt x="176" y="53"/>
                  </a:cubicBezTo>
                  <a:cubicBezTo>
                    <a:pt x="178" y="56"/>
                    <a:pt x="179" y="59"/>
                    <a:pt x="179" y="60"/>
                  </a:cubicBezTo>
                  <a:cubicBezTo>
                    <a:pt x="180" y="61"/>
                    <a:pt x="180" y="62"/>
                    <a:pt x="180" y="62"/>
                  </a:cubicBezTo>
                  <a:cubicBezTo>
                    <a:pt x="180" y="62"/>
                    <a:pt x="180" y="62"/>
                    <a:pt x="180" y="62"/>
                  </a:cubicBezTo>
                  <a:cubicBezTo>
                    <a:pt x="180" y="63"/>
                    <a:pt x="180" y="63"/>
                    <a:pt x="180" y="63"/>
                  </a:cubicBezTo>
                  <a:lnTo>
                    <a:pt x="184" y="61"/>
                  </a:lnTo>
                  <a:close/>
                </a:path>
              </a:pathLst>
            </a:custGeom>
            <a:solidFill>
              <a:srgbClr val="2272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135">
              <a:extLst>
                <a:ext uri="{FF2B5EF4-FFF2-40B4-BE49-F238E27FC236}">
                  <a16:creationId xmlns:a16="http://schemas.microsoft.com/office/drawing/2014/main" id="{11F3025C-3D3C-4753-872A-2269B52EF987}"/>
                </a:ext>
              </a:extLst>
            </p:cNvPr>
            <p:cNvSpPr>
              <a:spLocks/>
            </p:cNvSpPr>
            <p:nvPr/>
          </p:nvSpPr>
          <p:spPr bwMode="auto">
            <a:xfrm>
              <a:off x="545783" y="1626246"/>
              <a:ext cx="777815" cy="605995"/>
            </a:xfrm>
            <a:custGeom>
              <a:avLst/>
              <a:gdLst>
                <a:gd name="T0" fmla="*/ 155 w 158"/>
                <a:gd name="T1" fmla="*/ 124 h 124"/>
                <a:gd name="T2" fmla="*/ 158 w 158"/>
                <a:gd name="T3" fmla="*/ 112 h 124"/>
                <a:gd name="T4" fmla="*/ 141 w 158"/>
                <a:gd name="T5" fmla="*/ 79 h 124"/>
                <a:gd name="T6" fmla="*/ 62 w 158"/>
                <a:gd name="T7" fmla="*/ 41 h 124"/>
                <a:gd name="T8" fmla="*/ 62 w 158"/>
                <a:gd name="T9" fmla="*/ 41 h 124"/>
                <a:gd name="T10" fmla="*/ 12 w 158"/>
                <a:gd name="T11" fmla="*/ 14 h 124"/>
                <a:gd name="T12" fmla="*/ 5 w 158"/>
                <a:gd name="T13" fmla="*/ 4 h 124"/>
                <a:gd name="T14" fmla="*/ 4 w 158"/>
                <a:gd name="T15" fmla="*/ 1 h 124"/>
                <a:gd name="T16" fmla="*/ 4 w 158"/>
                <a:gd name="T17" fmla="*/ 0 h 124"/>
                <a:gd name="T18" fmla="*/ 4 w 158"/>
                <a:gd name="T19" fmla="*/ 0 h 124"/>
                <a:gd name="T20" fmla="*/ 4 w 158"/>
                <a:gd name="T21" fmla="*/ 0 h 124"/>
                <a:gd name="T22" fmla="*/ 0 w 158"/>
                <a:gd name="T23" fmla="*/ 1 h 124"/>
                <a:gd name="T24" fmla="*/ 9 w 158"/>
                <a:gd name="T25" fmla="*/ 17 h 124"/>
                <a:gd name="T26" fmla="*/ 61 w 158"/>
                <a:gd name="T27" fmla="*/ 45 h 124"/>
                <a:gd name="T28" fmla="*/ 61 w 158"/>
                <a:gd name="T29" fmla="*/ 45 h 124"/>
                <a:gd name="T30" fmla="*/ 138 w 158"/>
                <a:gd name="T31" fmla="*/ 82 h 124"/>
                <a:gd name="T32" fmla="*/ 154 w 158"/>
                <a:gd name="T33" fmla="*/ 112 h 124"/>
                <a:gd name="T34" fmla="*/ 153 w 158"/>
                <a:gd name="T35" fmla="*/ 119 h 124"/>
                <a:gd name="T36" fmla="*/ 152 w 158"/>
                <a:gd name="T37" fmla="*/ 121 h 124"/>
                <a:gd name="T38" fmla="*/ 152 w 158"/>
                <a:gd name="T39" fmla="*/ 122 h 124"/>
                <a:gd name="T40" fmla="*/ 152 w 158"/>
                <a:gd name="T41" fmla="*/ 122 h 124"/>
                <a:gd name="T42" fmla="*/ 152 w 158"/>
                <a:gd name="T43" fmla="*/ 122 h 124"/>
                <a:gd name="T44" fmla="*/ 153 w 158"/>
                <a:gd name="T45" fmla="*/ 122 h 124"/>
                <a:gd name="T46" fmla="*/ 152 w 158"/>
                <a:gd name="T47" fmla="*/ 122 h 124"/>
                <a:gd name="T48" fmla="*/ 152 w 158"/>
                <a:gd name="T49" fmla="*/ 122 h 124"/>
                <a:gd name="T50" fmla="*/ 153 w 158"/>
                <a:gd name="T51" fmla="*/ 122 h 124"/>
                <a:gd name="T52" fmla="*/ 152 w 158"/>
                <a:gd name="T53" fmla="*/ 122 h 124"/>
                <a:gd name="T54" fmla="*/ 155 w 158"/>
                <a:gd name="T55"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8" h="124">
                  <a:moveTo>
                    <a:pt x="155" y="124"/>
                  </a:moveTo>
                  <a:cubicBezTo>
                    <a:pt x="156" y="124"/>
                    <a:pt x="158" y="119"/>
                    <a:pt x="158" y="112"/>
                  </a:cubicBezTo>
                  <a:cubicBezTo>
                    <a:pt x="158" y="103"/>
                    <a:pt x="155" y="92"/>
                    <a:pt x="141" y="79"/>
                  </a:cubicBezTo>
                  <a:cubicBezTo>
                    <a:pt x="127" y="66"/>
                    <a:pt x="103" y="53"/>
                    <a:pt x="62" y="41"/>
                  </a:cubicBezTo>
                  <a:cubicBezTo>
                    <a:pt x="62" y="41"/>
                    <a:pt x="62" y="41"/>
                    <a:pt x="62" y="41"/>
                  </a:cubicBezTo>
                  <a:cubicBezTo>
                    <a:pt x="34" y="32"/>
                    <a:pt x="19" y="22"/>
                    <a:pt x="12" y="14"/>
                  </a:cubicBezTo>
                  <a:cubicBezTo>
                    <a:pt x="8" y="10"/>
                    <a:pt x="6" y="6"/>
                    <a:pt x="5" y="4"/>
                  </a:cubicBezTo>
                  <a:cubicBezTo>
                    <a:pt x="4" y="3"/>
                    <a:pt x="4" y="2"/>
                    <a:pt x="4" y="1"/>
                  </a:cubicBezTo>
                  <a:cubicBezTo>
                    <a:pt x="4" y="0"/>
                    <a:pt x="4" y="0"/>
                    <a:pt x="4" y="0"/>
                  </a:cubicBezTo>
                  <a:cubicBezTo>
                    <a:pt x="4" y="0"/>
                    <a:pt x="4" y="0"/>
                    <a:pt x="4" y="0"/>
                  </a:cubicBezTo>
                  <a:cubicBezTo>
                    <a:pt x="4" y="0"/>
                    <a:pt x="4" y="0"/>
                    <a:pt x="4" y="0"/>
                  </a:cubicBezTo>
                  <a:cubicBezTo>
                    <a:pt x="0" y="1"/>
                    <a:pt x="0" y="1"/>
                    <a:pt x="0" y="1"/>
                  </a:cubicBezTo>
                  <a:cubicBezTo>
                    <a:pt x="0" y="1"/>
                    <a:pt x="1" y="8"/>
                    <a:pt x="9" y="17"/>
                  </a:cubicBezTo>
                  <a:cubicBezTo>
                    <a:pt x="17" y="25"/>
                    <a:pt x="33" y="36"/>
                    <a:pt x="61" y="45"/>
                  </a:cubicBezTo>
                  <a:cubicBezTo>
                    <a:pt x="61" y="45"/>
                    <a:pt x="61" y="45"/>
                    <a:pt x="61" y="45"/>
                  </a:cubicBezTo>
                  <a:cubicBezTo>
                    <a:pt x="102" y="57"/>
                    <a:pt x="125" y="70"/>
                    <a:pt x="138" y="82"/>
                  </a:cubicBezTo>
                  <a:cubicBezTo>
                    <a:pt x="151" y="94"/>
                    <a:pt x="154" y="104"/>
                    <a:pt x="154" y="112"/>
                  </a:cubicBezTo>
                  <a:cubicBezTo>
                    <a:pt x="154" y="115"/>
                    <a:pt x="154" y="117"/>
                    <a:pt x="153" y="119"/>
                  </a:cubicBezTo>
                  <a:cubicBezTo>
                    <a:pt x="153" y="120"/>
                    <a:pt x="153" y="121"/>
                    <a:pt x="152" y="121"/>
                  </a:cubicBezTo>
                  <a:cubicBezTo>
                    <a:pt x="152" y="122"/>
                    <a:pt x="152" y="122"/>
                    <a:pt x="152" y="122"/>
                  </a:cubicBezTo>
                  <a:cubicBezTo>
                    <a:pt x="152" y="122"/>
                    <a:pt x="152" y="122"/>
                    <a:pt x="152" y="122"/>
                  </a:cubicBezTo>
                  <a:cubicBezTo>
                    <a:pt x="152" y="122"/>
                    <a:pt x="152" y="122"/>
                    <a:pt x="152" y="122"/>
                  </a:cubicBezTo>
                  <a:cubicBezTo>
                    <a:pt x="153" y="122"/>
                    <a:pt x="153" y="122"/>
                    <a:pt x="153" y="122"/>
                  </a:cubicBezTo>
                  <a:cubicBezTo>
                    <a:pt x="152" y="122"/>
                    <a:pt x="152" y="122"/>
                    <a:pt x="152" y="122"/>
                  </a:cubicBezTo>
                  <a:cubicBezTo>
                    <a:pt x="152" y="122"/>
                    <a:pt x="152" y="122"/>
                    <a:pt x="152" y="122"/>
                  </a:cubicBezTo>
                  <a:cubicBezTo>
                    <a:pt x="153" y="122"/>
                    <a:pt x="153" y="122"/>
                    <a:pt x="153" y="122"/>
                  </a:cubicBezTo>
                  <a:cubicBezTo>
                    <a:pt x="152" y="122"/>
                    <a:pt x="152" y="122"/>
                    <a:pt x="152" y="122"/>
                  </a:cubicBezTo>
                  <a:lnTo>
                    <a:pt x="155" y="124"/>
                  </a:lnTo>
                  <a:close/>
                </a:path>
              </a:pathLst>
            </a:custGeom>
            <a:solidFill>
              <a:srgbClr val="2272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136">
              <a:extLst>
                <a:ext uri="{FF2B5EF4-FFF2-40B4-BE49-F238E27FC236}">
                  <a16:creationId xmlns:a16="http://schemas.microsoft.com/office/drawing/2014/main" id="{ECC0BFFE-4F6D-46B2-9643-8BAC37782073}"/>
                </a:ext>
              </a:extLst>
            </p:cNvPr>
            <p:cNvSpPr>
              <a:spLocks/>
            </p:cNvSpPr>
            <p:nvPr/>
          </p:nvSpPr>
          <p:spPr bwMode="auto">
            <a:xfrm>
              <a:off x="1471429" y="1529018"/>
              <a:ext cx="300210" cy="757495"/>
            </a:xfrm>
            <a:custGeom>
              <a:avLst/>
              <a:gdLst>
                <a:gd name="T0" fmla="*/ 10 w 61"/>
                <a:gd name="T1" fmla="*/ 154 h 155"/>
                <a:gd name="T2" fmla="*/ 9 w 61"/>
                <a:gd name="T3" fmla="*/ 148 h 155"/>
                <a:gd name="T4" fmla="*/ 4 w 61"/>
                <a:gd name="T5" fmla="*/ 81 h 155"/>
                <a:gd name="T6" fmla="*/ 10 w 61"/>
                <a:gd name="T7" fmla="*/ 28 h 155"/>
                <a:gd name="T8" fmla="*/ 19 w 61"/>
                <a:gd name="T9" fmla="*/ 11 h 155"/>
                <a:gd name="T10" fmla="*/ 32 w 61"/>
                <a:gd name="T11" fmla="*/ 4 h 155"/>
                <a:gd name="T12" fmla="*/ 33 w 61"/>
                <a:gd name="T13" fmla="*/ 4 h 155"/>
                <a:gd name="T14" fmla="*/ 33 w 61"/>
                <a:gd name="T15" fmla="*/ 2 h 155"/>
                <a:gd name="T16" fmla="*/ 32 w 61"/>
                <a:gd name="T17" fmla="*/ 4 h 155"/>
                <a:gd name="T18" fmla="*/ 53 w 61"/>
                <a:gd name="T19" fmla="*/ 14 h 155"/>
                <a:gd name="T20" fmla="*/ 57 w 61"/>
                <a:gd name="T21" fmla="*/ 25 h 155"/>
                <a:gd name="T22" fmla="*/ 56 w 61"/>
                <a:gd name="T23" fmla="*/ 30 h 155"/>
                <a:gd name="T24" fmla="*/ 56 w 61"/>
                <a:gd name="T25" fmla="*/ 32 h 155"/>
                <a:gd name="T26" fmla="*/ 56 w 61"/>
                <a:gd name="T27" fmla="*/ 32 h 155"/>
                <a:gd name="T28" fmla="*/ 56 w 61"/>
                <a:gd name="T29" fmla="*/ 32 h 155"/>
                <a:gd name="T30" fmla="*/ 60 w 61"/>
                <a:gd name="T31" fmla="*/ 34 h 155"/>
                <a:gd name="T32" fmla="*/ 61 w 61"/>
                <a:gd name="T33" fmla="*/ 25 h 155"/>
                <a:gd name="T34" fmla="*/ 56 w 61"/>
                <a:gd name="T35" fmla="*/ 11 h 155"/>
                <a:gd name="T36" fmla="*/ 33 w 61"/>
                <a:gd name="T37" fmla="*/ 0 h 155"/>
                <a:gd name="T38" fmla="*/ 33 w 61"/>
                <a:gd name="T39" fmla="*/ 0 h 155"/>
                <a:gd name="T40" fmla="*/ 33 w 61"/>
                <a:gd name="T41" fmla="*/ 0 h 155"/>
                <a:gd name="T42" fmla="*/ 32 w 61"/>
                <a:gd name="T43" fmla="*/ 0 h 155"/>
                <a:gd name="T44" fmla="*/ 16 w 61"/>
                <a:gd name="T45" fmla="*/ 8 h 155"/>
                <a:gd name="T46" fmla="*/ 3 w 61"/>
                <a:gd name="T47" fmla="*/ 39 h 155"/>
                <a:gd name="T48" fmla="*/ 0 w 61"/>
                <a:gd name="T49" fmla="*/ 81 h 155"/>
                <a:gd name="T50" fmla="*/ 6 w 61"/>
                <a:gd name="T51" fmla="*/ 155 h 155"/>
                <a:gd name="T52" fmla="*/ 10 w 61"/>
                <a:gd name="T53" fmla="*/ 15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155">
                  <a:moveTo>
                    <a:pt x="10" y="154"/>
                  </a:moveTo>
                  <a:cubicBezTo>
                    <a:pt x="10" y="154"/>
                    <a:pt x="9" y="152"/>
                    <a:pt x="9" y="148"/>
                  </a:cubicBezTo>
                  <a:cubicBezTo>
                    <a:pt x="7" y="136"/>
                    <a:pt x="4" y="109"/>
                    <a:pt x="4" y="81"/>
                  </a:cubicBezTo>
                  <a:cubicBezTo>
                    <a:pt x="4" y="62"/>
                    <a:pt x="6" y="42"/>
                    <a:pt x="10" y="28"/>
                  </a:cubicBezTo>
                  <a:cubicBezTo>
                    <a:pt x="12" y="21"/>
                    <a:pt x="15" y="15"/>
                    <a:pt x="19" y="11"/>
                  </a:cubicBezTo>
                  <a:cubicBezTo>
                    <a:pt x="23" y="7"/>
                    <a:pt x="27" y="4"/>
                    <a:pt x="32" y="4"/>
                  </a:cubicBezTo>
                  <a:cubicBezTo>
                    <a:pt x="33" y="4"/>
                    <a:pt x="33" y="4"/>
                    <a:pt x="33" y="4"/>
                  </a:cubicBezTo>
                  <a:cubicBezTo>
                    <a:pt x="33" y="2"/>
                    <a:pt x="33" y="2"/>
                    <a:pt x="33" y="2"/>
                  </a:cubicBezTo>
                  <a:cubicBezTo>
                    <a:pt x="32" y="4"/>
                    <a:pt x="32" y="4"/>
                    <a:pt x="32" y="4"/>
                  </a:cubicBezTo>
                  <a:cubicBezTo>
                    <a:pt x="43" y="6"/>
                    <a:pt x="49" y="10"/>
                    <a:pt x="53" y="14"/>
                  </a:cubicBezTo>
                  <a:cubicBezTo>
                    <a:pt x="56" y="17"/>
                    <a:pt x="57" y="22"/>
                    <a:pt x="57" y="25"/>
                  </a:cubicBezTo>
                  <a:cubicBezTo>
                    <a:pt x="57" y="27"/>
                    <a:pt x="57" y="29"/>
                    <a:pt x="56" y="30"/>
                  </a:cubicBezTo>
                  <a:cubicBezTo>
                    <a:pt x="56" y="31"/>
                    <a:pt x="56" y="32"/>
                    <a:pt x="56" y="32"/>
                  </a:cubicBezTo>
                  <a:cubicBezTo>
                    <a:pt x="56" y="32"/>
                    <a:pt x="56" y="32"/>
                    <a:pt x="56" y="32"/>
                  </a:cubicBezTo>
                  <a:cubicBezTo>
                    <a:pt x="56" y="32"/>
                    <a:pt x="56" y="32"/>
                    <a:pt x="56" y="32"/>
                  </a:cubicBezTo>
                  <a:cubicBezTo>
                    <a:pt x="60" y="34"/>
                    <a:pt x="60" y="34"/>
                    <a:pt x="60" y="34"/>
                  </a:cubicBezTo>
                  <a:cubicBezTo>
                    <a:pt x="60" y="34"/>
                    <a:pt x="61" y="30"/>
                    <a:pt x="61" y="25"/>
                  </a:cubicBezTo>
                  <a:cubicBezTo>
                    <a:pt x="61" y="21"/>
                    <a:pt x="60" y="16"/>
                    <a:pt x="56" y="11"/>
                  </a:cubicBezTo>
                  <a:cubicBezTo>
                    <a:pt x="52" y="6"/>
                    <a:pt x="45" y="2"/>
                    <a:pt x="33" y="0"/>
                  </a:cubicBezTo>
                  <a:cubicBezTo>
                    <a:pt x="33" y="0"/>
                    <a:pt x="33" y="0"/>
                    <a:pt x="33" y="0"/>
                  </a:cubicBezTo>
                  <a:cubicBezTo>
                    <a:pt x="33" y="0"/>
                    <a:pt x="33" y="0"/>
                    <a:pt x="33" y="0"/>
                  </a:cubicBezTo>
                  <a:cubicBezTo>
                    <a:pt x="32" y="0"/>
                    <a:pt x="32" y="0"/>
                    <a:pt x="32" y="0"/>
                  </a:cubicBezTo>
                  <a:cubicBezTo>
                    <a:pt x="26" y="0"/>
                    <a:pt x="20" y="3"/>
                    <a:pt x="16" y="8"/>
                  </a:cubicBezTo>
                  <a:cubicBezTo>
                    <a:pt x="10" y="15"/>
                    <a:pt x="6" y="26"/>
                    <a:pt x="3" y="39"/>
                  </a:cubicBezTo>
                  <a:cubicBezTo>
                    <a:pt x="1" y="52"/>
                    <a:pt x="0" y="67"/>
                    <a:pt x="0" y="81"/>
                  </a:cubicBezTo>
                  <a:cubicBezTo>
                    <a:pt x="0" y="119"/>
                    <a:pt x="6" y="155"/>
                    <a:pt x="6" y="155"/>
                  </a:cubicBezTo>
                  <a:lnTo>
                    <a:pt x="10" y="154"/>
                  </a:lnTo>
                  <a:close/>
                </a:path>
              </a:pathLst>
            </a:custGeom>
            <a:solidFill>
              <a:srgbClr val="2272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137">
              <a:extLst>
                <a:ext uri="{FF2B5EF4-FFF2-40B4-BE49-F238E27FC236}">
                  <a16:creationId xmlns:a16="http://schemas.microsoft.com/office/drawing/2014/main" id="{71633728-F553-4E6E-B8CA-89D2DFE5071A}"/>
                </a:ext>
              </a:extLst>
            </p:cNvPr>
            <p:cNvSpPr>
              <a:spLocks/>
            </p:cNvSpPr>
            <p:nvPr/>
          </p:nvSpPr>
          <p:spPr bwMode="auto">
            <a:xfrm>
              <a:off x="1696585" y="1587809"/>
              <a:ext cx="457137" cy="737144"/>
            </a:xfrm>
            <a:custGeom>
              <a:avLst/>
              <a:gdLst>
                <a:gd name="T0" fmla="*/ 3 w 93"/>
                <a:gd name="T1" fmla="*/ 151 h 151"/>
                <a:gd name="T2" fmla="*/ 4 w 93"/>
                <a:gd name="T3" fmla="*/ 150 h 151"/>
                <a:gd name="T4" fmla="*/ 19 w 93"/>
                <a:gd name="T5" fmla="*/ 109 h 151"/>
                <a:gd name="T6" fmla="*/ 71 w 93"/>
                <a:gd name="T7" fmla="*/ 51 h 151"/>
                <a:gd name="T8" fmla="*/ 71 w 93"/>
                <a:gd name="T9" fmla="*/ 51 h 151"/>
                <a:gd name="T10" fmla="*/ 71 w 93"/>
                <a:gd name="T11" fmla="*/ 51 h 151"/>
                <a:gd name="T12" fmla="*/ 93 w 93"/>
                <a:gd name="T13" fmla="*/ 14 h 151"/>
                <a:gd name="T14" fmla="*/ 90 w 93"/>
                <a:gd name="T15" fmla="*/ 0 h 151"/>
                <a:gd name="T16" fmla="*/ 87 w 93"/>
                <a:gd name="T17" fmla="*/ 2 h 151"/>
                <a:gd name="T18" fmla="*/ 87 w 93"/>
                <a:gd name="T19" fmla="*/ 2 h 151"/>
                <a:gd name="T20" fmla="*/ 89 w 93"/>
                <a:gd name="T21" fmla="*/ 14 h 151"/>
                <a:gd name="T22" fmla="*/ 68 w 93"/>
                <a:gd name="T23" fmla="*/ 48 h 151"/>
                <a:gd name="T24" fmla="*/ 70 w 93"/>
                <a:gd name="T25" fmla="*/ 49 h 151"/>
                <a:gd name="T26" fmla="*/ 69 w 93"/>
                <a:gd name="T27" fmla="*/ 48 h 151"/>
                <a:gd name="T28" fmla="*/ 14 w 93"/>
                <a:gd name="T29" fmla="*/ 112 h 151"/>
                <a:gd name="T30" fmla="*/ 0 w 93"/>
                <a:gd name="T31" fmla="*/ 150 h 151"/>
                <a:gd name="T32" fmla="*/ 3 w 93"/>
                <a:gd name="T33"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151">
                  <a:moveTo>
                    <a:pt x="3" y="151"/>
                  </a:moveTo>
                  <a:cubicBezTo>
                    <a:pt x="3" y="151"/>
                    <a:pt x="4" y="151"/>
                    <a:pt x="4" y="150"/>
                  </a:cubicBezTo>
                  <a:cubicBezTo>
                    <a:pt x="5" y="147"/>
                    <a:pt x="9" y="129"/>
                    <a:pt x="19" y="109"/>
                  </a:cubicBezTo>
                  <a:cubicBezTo>
                    <a:pt x="30" y="89"/>
                    <a:pt x="46" y="66"/>
                    <a:pt x="71" y="51"/>
                  </a:cubicBezTo>
                  <a:cubicBezTo>
                    <a:pt x="71" y="51"/>
                    <a:pt x="71" y="51"/>
                    <a:pt x="71" y="51"/>
                  </a:cubicBezTo>
                  <a:cubicBezTo>
                    <a:pt x="71" y="51"/>
                    <a:pt x="71" y="51"/>
                    <a:pt x="71" y="51"/>
                  </a:cubicBezTo>
                  <a:cubicBezTo>
                    <a:pt x="89" y="38"/>
                    <a:pt x="93" y="24"/>
                    <a:pt x="93" y="14"/>
                  </a:cubicBezTo>
                  <a:cubicBezTo>
                    <a:pt x="93" y="6"/>
                    <a:pt x="90" y="0"/>
                    <a:pt x="90" y="0"/>
                  </a:cubicBezTo>
                  <a:cubicBezTo>
                    <a:pt x="87" y="2"/>
                    <a:pt x="87" y="2"/>
                    <a:pt x="87" y="2"/>
                  </a:cubicBezTo>
                  <a:cubicBezTo>
                    <a:pt x="87" y="2"/>
                    <a:pt x="87" y="2"/>
                    <a:pt x="87" y="2"/>
                  </a:cubicBezTo>
                  <a:cubicBezTo>
                    <a:pt x="87" y="3"/>
                    <a:pt x="89" y="7"/>
                    <a:pt x="89" y="14"/>
                  </a:cubicBezTo>
                  <a:cubicBezTo>
                    <a:pt x="89" y="23"/>
                    <a:pt x="86" y="35"/>
                    <a:pt x="68" y="48"/>
                  </a:cubicBezTo>
                  <a:cubicBezTo>
                    <a:pt x="70" y="49"/>
                    <a:pt x="70" y="49"/>
                    <a:pt x="70" y="49"/>
                  </a:cubicBezTo>
                  <a:cubicBezTo>
                    <a:pt x="69" y="48"/>
                    <a:pt x="69" y="48"/>
                    <a:pt x="69" y="48"/>
                  </a:cubicBezTo>
                  <a:cubicBezTo>
                    <a:pt x="41" y="65"/>
                    <a:pt x="24" y="90"/>
                    <a:pt x="14" y="112"/>
                  </a:cubicBezTo>
                  <a:cubicBezTo>
                    <a:pt x="3" y="133"/>
                    <a:pt x="0" y="150"/>
                    <a:pt x="0" y="150"/>
                  </a:cubicBezTo>
                  <a:lnTo>
                    <a:pt x="3" y="151"/>
                  </a:lnTo>
                  <a:close/>
                </a:path>
              </a:pathLst>
            </a:custGeom>
            <a:solidFill>
              <a:srgbClr val="2272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138">
              <a:extLst>
                <a:ext uri="{FF2B5EF4-FFF2-40B4-BE49-F238E27FC236}">
                  <a16:creationId xmlns:a16="http://schemas.microsoft.com/office/drawing/2014/main" id="{D536D85C-3DA7-46E5-B787-F8E2295CAB61}"/>
                </a:ext>
              </a:extLst>
            </p:cNvPr>
            <p:cNvSpPr>
              <a:spLocks/>
            </p:cNvSpPr>
            <p:nvPr/>
          </p:nvSpPr>
          <p:spPr bwMode="auto">
            <a:xfrm>
              <a:off x="1839866" y="2239028"/>
              <a:ext cx="930194" cy="248730"/>
            </a:xfrm>
            <a:custGeom>
              <a:avLst/>
              <a:gdLst>
                <a:gd name="T0" fmla="*/ 3 w 189"/>
                <a:gd name="T1" fmla="*/ 51 h 51"/>
                <a:gd name="T2" fmla="*/ 3 w 189"/>
                <a:gd name="T3" fmla="*/ 51 h 51"/>
                <a:gd name="T4" fmla="*/ 127 w 189"/>
                <a:gd name="T5" fmla="*/ 4 h 51"/>
                <a:gd name="T6" fmla="*/ 186 w 189"/>
                <a:gd name="T7" fmla="*/ 12 h 51"/>
                <a:gd name="T8" fmla="*/ 186 w 189"/>
                <a:gd name="T9" fmla="*/ 10 h 51"/>
                <a:gd name="T10" fmla="*/ 184 w 189"/>
                <a:gd name="T11" fmla="*/ 11 h 51"/>
                <a:gd name="T12" fmla="*/ 185 w 189"/>
                <a:gd name="T13" fmla="*/ 12 h 51"/>
                <a:gd name="T14" fmla="*/ 189 w 189"/>
                <a:gd name="T15" fmla="*/ 10 h 51"/>
                <a:gd name="T16" fmla="*/ 188 w 189"/>
                <a:gd name="T17" fmla="*/ 8 h 51"/>
                <a:gd name="T18" fmla="*/ 187 w 189"/>
                <a:gd name="T19" fmla="*/ 8 h 51"/>
                <a:gd name="T20" fmla="*/ 187 w 189"/>
                <a:gd name="T21" fmla="*/ 8 h 51"/>
                <a:gd name="T22" fmla="*/ 127 w 189"/>
                <a:gd name="T23" fmla="*/ 0 h 51"/>
                <a:gd name="T24" fmla="*/ 0 w 189"/>
                <a:gd name="T25" fmla="*/ 48 h 51"/>
                <a:gd name="T26" fmla="*/ 3 w 189"/>
                <a:gd name="T2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9" h="51">
                  <a:moveTo>
                    <a:pt x="3" y="51"/>
                  </a:moveTo>
                  <a:cubicBezTo>
                    <a:pt x="3" y="51"/>
                    <a:pt x="3" y="51"/>
                    <a:pt x="3" y="51"/>
                  </a:cubicBezTo>
                  <a:cubicBezTo>
                    <a:pt x="6" y="48"/>
                    <a:pt x="48" y="4"/>
                    <a:pt x="127" y="4"/>
                  </a:cubicBezTo>
                  <a:cubicBezTo>
                    <a:pt x="145" y="4"/>
                    <a:pt x="164" y="6"/>
                    <a:pt x="186" y="12"/>
                  </a:cubicBezTo>
                  <a:cubicBezTo>
                    <a:pt x="186" y="10"/>
                    <a:pt x="186" y="10"/>
                    <a:pt x="186" y="10"/>
                  </a:cubicBezTo>
                  <a:cubicBezTo>
                    <a:pt x="184" y="11"/>
                    <a:pt x="184" y="11"/>
                    <a:pt x="184" y="11"/>
                  </a:cubicBezTo>
                  <a:cubicBezTo>
                    <a:pt x="185" y="12"/>
                    <a:pt x="185" y="12"/>
                    <a:pt x="185" y="12"/>
                  </a:cubicBezTo>
                  <a:cubicBezTo>
                    <a:pt x="189" y="10"/>
                    <a:pt x="189" y="10"/>
                    <a:pt x="189" y="10"/>
                  </a:cubicBezTo>
                  <a:cubicBezTo>
                    <a:pt x="188" y="8"/>
                    <a:pt x="188" y="8"/>
                    <a:pt x="188" y="8"/>
                  </a:cubicBezTo>
                  <a:cubicBezTo>
                    <a:pt x="187" y="8"/>
                    <a:pt x="187" y="8"/>
                    <a:pt x="187" y="8"/>
                  </a:cubicBezTo>
                  <a:cubicBezTo>
                    <a:pt x="187" y="8"/>
                    <a:pt x="187" y="8"/>
                    <a:pt x="187" y="8"/>
                  </a:cubicBezTo>
                  <a:cubicBezTo>
                    <a:pt x="165" y="2"/>
                    <a:pt x="145" y="0"/>
                    <a:pt x="127" y="0"/>
                  </a:cubicBezTo>
                  <a:cubicBezTo>
                    <a:pt x="44" y="0"/>
                    <a:pt x="0" y="48"/>
                    <a:pt x="0" y="48"/>
                  </a:cubicBezTo>
                  <a:lnTo>
                    <a:pt x="3" y="51"/>
                  </a:lnTo>
                  <a:close/>
                </a:path>
              </a:pathLst>
            </a:custGeom>
            <a:solidFill>
              <a:srgbClr val="2272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1139">
              <a:extLst>
                <a:ext uri="{FF2B5EF4-FFF2-40B4-BE49-F238E27FC236}">
                  <a16:creationId xmlns:a16="http://schemas.microsoft.com/office/drawing/2014/main" id="{711A4444-F382-4E7C-A055-7525E8DF079E}"/>
                </a:ext>
              </a:extLst>
            </p:cNvPr>
            <p:cNvSpPr>
              <a:spLocks/>
            </p:cNvSpPr>
            <p:nvPr/>
          </p:nvSpPr>
          <p:spPr bwMode="auto">
            <a:xfrm>
              <a:off x="1949034" y="2447056"/>
              <a:ext cx="918823" cy="128887"/>
            </a:xfrm>
            <a:custGeom>
              <a:avLst/>
              <a:gdLst>
                <a:gd name="T0" fmla="*/ 0 w 187"/>
                <a:gd name="T1" fmla="*/ 25 h 26"/>
                <a:gd name="T2" fmla="*/ 8 w 187"/>
                <a:gd name="T3" fmla="*/ 26 h 26"/>
                <a:gd name="T4" fmla="*/ 143 w 187"/>
                <a:gd name="T5" fmla="*/ 4 h 26"/>
                <a:gd name="T6" fmla="*/ 142 w 187"/>
                <a:gd name="T7" fmla="*/ 3 h 26"/>
                <a:gd name="T8" fmla="*/ 143 w 187"/>
                <a:gd name="T9" fmla="*/ 5 h 26"/>
                <a:gd name="T10" fmla="*/ 143 w 187"/>
                <a:gd name="T11" fmla="*/ 4 h 26"/>
                <a:gd name="T12" fmla="*/ 152 w 187"/>
                <a:gd name="T13" fmla="*/ 4 h 26"/>
                <a:gd name="T14" fmla="*/ 168 w 187"/>
                <a:gd name="T15" fmla="*/ 7 h 26"/>
                <a:gd name="T16" fmla="*/ 183 w 187"/>
                <a:gd name="T17" fmla="*/ 23 h 26"/>
                <a:gd name="T18" fmla="*/ 187 w 187"/>
                <a:gd name="T19" fmla="*/ 21 h 26"/>
                <a:gd name="T20" fmla="*/ 170 w 187"/>
                <a:gd name="T21" fmla="*/ 4 h 26"/>
                <a:gd name="T22" fmla="*/ 152 w 187"/>
                <a:gd name="T23" fmla="*/ 0 h 26"/>
                <a:gd name="T24" fmla="*/ 142 w 187"/>
                <a:gd name="T25" fmla="*/ 1 h 26"/>
                <a:gd name="T26" fmla="*/ 142 w 187"/>
                <a:gd name="T27" fmla="*/ 1 h 26"/>
                <a:gd name="T28" fmla="*/ 142 w 187"/>
                <a:gd name="T29" fmla="*/ 1 h 26"/>
                <a:gd name="T30" fmla="*/ 8 w 187"/>
                <a:gd name="T31" fmla="*/ 22 h 26"/>
                <a:gd name="T32" fmla="*/ 1 w 187"/>
                <a:gd name="T33" fmla="*/ 21 h 26"/>
                <a:gd name="T34" fmla="*/ 0 w 187"/>
                <a:gd name="T35"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26">
                  <a:moveTo>
                    <a:pt x="0" y="25"/>
                  </a:moveTo>
                  <a:cubicBezTo>
                    <a:pt x="0" y="25"/>
                    <a:pt x="3" y="26"/>
                    <a:pt x="8" y="26"/>
                  </a:cubicBezTo>
                  <a:cubicBezTo>
                    <a:pt x="31" y="25"/>
                    <a:pt x="96" y="24"/>
                    <a:pt x="143" y="4"/>
                  </a:cubicBezTo>
                  <a:cubicBezTo>
                    <a:pt x="142" y="3"/>
                    <a:pt x="142" y="3"/>
                    <a:pt x="142" y="3"/>
                  </a:cubicBezTo>
                  <a:cubicBezTo>
                    <a:pt x="143" y="5"/>
                    <a:pt x="143" y="5"/>
                    <a:pt x="143" y="5"/>
                  </a:cubicBezTo>
                  <a:cubicBezTo>
                    <a:pt x="143" y="4"/>
                    <a:pt x="143" y="4"/>
                    <a:pt x="143" y="4"/>
                  </a:cubicBezTo>
                  <a:cubicBezTo>
                    <a:pt x="144" y="4"/>
                    <a:pt x="147" y="4"/>
                    <a:pt x="152" y="4"/>
                  </a:cubicBezTo>
                  <a:cubicBezTo>
                    <a:pt x="157" y="4"/>
                    <a:pt x="163" y="4"/>
                    <a:pt x="168" y="7"/>
                  </a:cubicBezTo>
                  <a:cubicBezTo>
                    <a:pt x="174" y="10"/>
                    <a:pt x="179" y="15"/>
                    <a:pt x="183" y="23"/>
                  </a:cubicBezTo>
                  <a:cubicBezTo>
                    <a:pt x="187" y="21"/>
                    <a:pt x="187" y="21"/>
                    <a:pt x="187" y="21"/>
                  </a:cubicBezTo>
                  <a:cubicBezTo>
                    <a:pt x="183" y="12"/>
                    <a:pt x="177" y="7"/>
                    <a:pt x="170" y="4"/>
                  </a:cubicBezTo>
                  <a:cubicBezTo>
                    <a:pt x="164" y="0"/>
                    <a:pt x="157" y="0"/>
                    <a:pt x="152" y="0"/>
                  </a:cubicBezTo>
                  <a:cubicBezTo>
                    <a:pt x="146" y="0"/>
                    <a:pt x="142" y="1"/>
                    <a:pt x="142" y="1"/>
                  </a:cubicBezTo>
                  <a:cubicBezTo>
                    <a:pt x="142" y="1"/>
                    <a:pt x="142" y="1"/>
                    <a:pt x="142" y="1"/>
                  </a:cubicBezTo>
                  <a:cubicBezTo>
                    <a:pt x="142" y="1"/>
                    <a:pt x="142" y="1"/>
                    <a:pt x="142" y="1"/>
                  </a:cubicBezTo>
                  <a:cubicBezTo>
                    <a:pt x="96" y="20"/>
                    <a:pt x="30" y="22"/>
                    <a:pt x="8" y="22"/>
                  </a:cubicBezTo>
                  <a:cubicBezTo>
                    <a:pt x="3" y="22"/>
                    <a:pt x="1" y="21"/>
                    <a:pt x="1" y="21"/>
                  </a:cubicBezTo>
                  <a:lnTo>
                    <a:pt x="0" y="25"/>
                  </a:lnTo>
                  <a:close/>
                </a:path>
              </a:pathLst>
            </a:custGeom>
            <a:solidFill>
              <a:srgbClr val="2272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1140">
              <a:extLst>
                <a:ext uri="{FF2B5EF4-FFF2-40B4-BE49-F238E27FC236}">
                  <a16:creationId xmlns:a16="http://schemas.microsoft.com/office/drawing/2014/main" id="{817636E9-271D-4C52-BB2A-B202F2F17834}"/>
                </a:ext>
              </a:extLst>
            </p:cNvPr>
            <p:cNvSpPr>
              <a:spLocks/>
            </p:cNvSpPr>
            <p:nvPr/>
          </p:nvSpPr>
          <p:spPr bwMode="auto">
            <a:xfrm>
              <a:off x="2817823" y="2512630"/>
              <a:ext cx="70502" cy="97231"/>
            </a:xfrm>
            <a:custGeom>
              <a:avLst/>
              <a:gdLst>
                <a:gd name="T0" fmla="*/ 0 w 31"/>
                <a:gd name="T1" fmla="*/ 15 h 43"/>
                <a:gd name="T2" fmla="*/ 24 w 31"/>
                <a:gd name="T3" fmla="*/ 0 h 43"/>
                <a:gd name="T4" fmla="*/ 31 w 31"/>
                <a:gd name="T5" fmla="*/ 43 h 43"/>
                <a:gd name="T6" fmla="*/ 0 w 31"/>
                <a:gd name="T7" fmla="*/ 15 h 43"/>
              </a:gdLst>
              <a:ahLst/>
              <a:cxnLst>
                <a:cxn ang="0">
                  <a:pos x="T0" y="T1"/>
                </a:cxn>
                <a:cxn ang="0">
                  <a:pos x="T2" y="T3"/>
                </a:cxn>
                <a:cxn ang="0">
                  <a:pos x="T4" y="T5"/>
                </a:cxn>
                <a:cxn ang="0">
                  <a:pos x="T6" y="T7"/>
                </a:cxn>
              </a:cxnLst>
              <a:rect l="0" t="0" r="r" b="b"/>
              <a:pathLst>
                <a:path w="31" h="43">
                  <a:moveTo>
                    <a:pt x="0" y="15"/>
                  </a:moveTo>
                  <a:lnTo>
                    <a:pt x="24" y="0"/>
                  </a:lnTo>
                  <a:lnTo>
                    <a:pt x="31" y="43"/>
                  </a:lnTo>
                  <a:lnTo>
                    <a:pt x="0" y="15"/>
                  </a:lnTo>
                  <a:close/>
                </a:path>
              </a:pathLst>
            </a:custGeom>
            <a:solidFill>
              <a:srgbClr val="2272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1141">
              <a:extLst>
                <a:ext uri="{FF2B5EF4-FFF2-40B4-BE49-F238E27FC236}">
                  <a16:creationId xmlns:a16="http://schemas.microsoft.com/office/drawing/2014/main" id="{89A0E96B-C53C-4CBF-9E22-84BB480379DB}"/>
                </a:ext>
              </a:extLst>
            </p:cNvPr>
            <p:cNvSpPr>
              <a:spLocks/>
            </p:cNvSpPr>
            <p:nvPr/>
          </p:nvSpPr>
          <p:spPr bwMode="auto">
            <a:xfrm>
              <a:off x="2720027" y="2252595"/>
              <a:ext cx="88698" cy="63313"/>
            </a:xfrm>
            <a:custGeom>
              <a:avLst/>
              <a:gdLst>
                <a:gd name="T0" fmla="*/ 0 w 39"/>
                <a:gd name="T1" fmla="*/ 28 h 28"/>
                <a:gd name="T2" fmla="*/ 0 w 39"/>
                <a:gd name="T3" fmla="*/ 0 h 28"/>
                <a:gd name="T4" fmla="*/ 39 w 39"/>
                <a:gd name="T5" fmla="*/ 19 h 28"/>
                <a:gd name="T6" fmla="*/ 0 w 39"/>
                <a:gd name="T7" fmla="*/ 28 h 28"/>
              </a:gdLst>
              <a:ahLst/>
              <a:cxnLst>
                <a:cxn ang="0">
                  <a:pos x="T0" y="T1"/>
                </a:cxn>
                <a:cxn ang="0">
                  <a:pos x="T2" y="T3"/>
                </a:cxn>
                <a:cxn ang="0">
                  <a:pos x="T4" y="T5"/>
                </a:cxn>
                <a:cxn ang="0">
                  <a:pos x="T6" y="T7"/>
                </a:cxn>
              </a:cxnLst>
              <a:rect l="0" t="0" r="r" b="b"/>
              <a:pathLst>
                <a:path w="39" h="28">
                  <a:moveTo>
                    <a:pt x="0" y="28"/>
                  </a:moveTo>
                  <a:lnTo>
                    <a:pt x="0" y="0"/>
                  </a:lnTo>
                  <a:lnTo>
                    <a:pt x="39" y="19"/>
                  </a:lnTo>
                  <a:lnTo>
                    <a:pt x="0" y="28"/>
                  </a:lnTo>
                  <a:close/>
                </a:path>
              </a:pathLst>
            </a:custGeom>
            <a:solidFill>
              <a:srgbClr val="2272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1142">
              <a:extLst>
                <a:ext uri="{FF2B5EF4-FFF2-40B4-BE49-F238E27FC236}">
                  <a16:creationId xmlns:a16="http://schemas.microsoft.com/office/drawing/2014/main" id="{E2A7E42B-C492-45AC-BCE2-45AB6D2C158F}"/>
                </a:ext>
              </a:extLst>
            </p:cNvPr>
            <p:cNvSpPr>
              <a:spLocks/>
            </p:cNvSpPr>
            <p:nvPr/>
          </p:nvSpPr>
          <p:spPr bwMode="auto">
            <a:xfrm>
              <a:off x="2094590" y="1538060"/>
              <a:ext cx="75051" cy="99492"/>
            </a:xfrm>
            <a:custGeom>
              <a:avLst/>
              <a:gdLst>
                <a:gd name="T0" fmla="*/ 33 w 33"/>
                <a:gd name="T1" fmla="*/ 24 h 44"/>
                <a:gd name="T2" fmla="*/ 11 w 33"/>
                <a:gd name="T3" fmla="*/ 44 h 44"/>
                <a:gd name="T4" fmla="*/ 0 w 33"/>
                <a:gd name="T5" fmla="*/ 0 h 44"/>
                <a:gd name="T6" fmla="*/ 33 w 33"/>
                <a:gd name="T7" fmla="*/ 24 h 44"/>
              </a:gdLst>
              <a:ahLst/>
              <a:cxnLst>
                <a:cxn ang="0">
                  <a:pos x="T0" y="T1"/>
                </a:cxn>
                <a:cxn ang="0">
                  <a:pos x="T2" y="T3"/>
                </a:cxn>
                <a:cxn ang="0">
                  <a:pos x="T4" y="T5"/>
                </a:cxn>
                <a:cxn ang="0">
                  <a:pos x="T6" y="T7"/>
                </a:cxn>
              </a:cxnLst>
              <a:rect l="0" t="0" r="r" b="b"/>
              <a:pathLst>
                <a:path w="33" h="44">
                  <a:moveTo>
                    <a:pt x="33" y="24"/>
                  </a:moveTo>
                  <a:lnTo>
                    <a:pt x="11" y="44"/>
                  </a:lnTo>
                  <a:lnTo>
                    <a:pt x="0" y="0"/>
                  </a:lnTo>
                  <a:lnTo>
                    <a:pt x="33" y="24"/>
                  </a:lnTo>
                  <a:close/>
                </a:path>
              </a:pathLst>
            </a:custGeom>
            <a:solidFill>
              <a:srgbClr val="2272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1143">
              <a:extLst>
                <a:ext uri="{FF2B5EF4-FFF2-40B4-BE49-F238E27FC236}">
                  <a16:creationId xmlns:a16="http://schemas.microsoft.com/office/drawing/2014/main" id="{2B4CB91A-CF02-4698-9A8A-1741D5AE101A}"/>
                </a:ext>
              </a:extLst>
            </p:cNvPr>
            <p:cNvSpPr>
              <a:spLocks/>
            </p:cNvSpPr>
            <p:nvPr/>
          </p:nvSpPr>
          <p:spPr bwMode="auto">
            <a:xfrm>
              <a:off x="520766" y="1553892"/>
              <a:ext cx="63681" cy="88186"/>
            </a:xfrm>
            <a:custGeom>
              <a:avLst/>
              <a:gdLst>
                <a:gd name="T0" fmla="*/ 28 w 28"/>
                <a:gd name="T1" fmla="*/ 37 h 39"/>
                <a:gd name="T2" fmla="*/ 0 w 28"/>
                <a:gd name="T3" fmla="*/ 39 h 39"/>
                <a:gd name="T4" fmla="*/ 15 w 28"/>
                <a:gd name="T5" fmla="*/ 0 h 39"/>
                <a:gd name="T6" fmla="*/ 28 w 28"/>
                <a:gd name="T7" fmla="*/ 37 h 39"/>
              </a:gdLst>
              <a:ahLst/>
              <a:cxnLst>
                <a:cxn ang="0">
                  <a:pos x="T0" y="T1"/>
                </a:cxn>
                <a:cxn ang="0">
                  <a:pos x="T2" y="T3"/>
                </a:cxn>
                <a:cxn ang="0">
                  <a:pos x="T4" y="T5"/>
                </a:cxn>
                <a:cxn ang="0">
                  <a:pos x="T6" y="T7"/>
                </a:cxn>
              </a:cxnLst>
              <a:rect l="0" t="0" r="r" b="b"/>
              <a:pathLst>
                <a:path w="28" h="39">
                  <a:moveTo>
                    <a:pt x="28" y="37"/>
                  </a:moveTo>
                  <a:lnTo>
                    <a:pt x="0" y="39"/>
                  </a:lnTo>
                  <a:lnTo>
                    <a:pt x="15" y="0"/>
                  </a:lnTo>
                  <a:lnTo>
                    <a:pt x="28" y="37"/>
                  </a:lnTo>
                  <a:close/>
                </a:path>
              </a:pathLst>
            </a:custGeom>
            <a:solidFill>
              <a:srgbClr val="2272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144">
              <a:extLst>
                <a:ext uri="{FF2B5EF4-FFF2-40B4-BE49-F238E27FC236}">
                  <a16:creationId xmlns:a16="http://schemas.microsoft.com/office/drawing/2014/main" id="{AC0DA30C-6CD6-4ED7-B980-BE3DF68B0DA0}"/>
                </a:ext>
              </a:extLst>
            </p:cNvPr>
            <p:cNvSpPr>
              <a:spLocks/>
            </p:cNvSpPr>
            <p:nvPr/>
          </p:nvSpPr>
          <p:spPr bwMode="auto">
            <a:xfrm>
              <a:off x="152326" y="2121446"/>
              <a:ext cx="97796" cy="63313"/>
            </a:xfrm>
            <a:custGeom>
              <a:avLst/>
              <a:gdLst>
                <a:gd name="T0" fmla="*/ 37 w 43"/>
                <a:gd name="T1" fmla="*/ 0 h 28"/>
                <a:gd name="T2" fmla="*/ 43 w 43"/>
                <a:gd name="T3" fmla="*/ 28 h 28"/>
                <a:gd name="T4" fmla="*/ 0 w 43"/>
                <a:gd name="T5" fmla="*/ 17 h 28"/>
                <a:gd name="T6" fmla="*/ 37 w 43"/>
                <a:gd name="T7" fmla="*/ 0 h 28"/>
              </a:gdLst>
              <a:ahLst/>
              <a:cxnLst>
                <a:cxn ang="0">
                  <a:pos x="T0" y="T1"/>
                </a:cxn>
                <a:cxn ang="0">
                  <a:pos x="T2" y="T3"/>
                </a:cxn>
                <a:cxn ang="0">
                  <a:pos x="T4" y="T5"/>
                </a:cxn>
                <a:cxn ang="0">
                  <a:pos x="T6" y="T7"/>
                </a:cxn>
              </a:cxnLst>
              <a:rect l="0" t="0" r="r" b="b"/>
              <a:pathLst>
                <a:path w="43" h="28">
                  <a:moveTo>
                    <a:pt x="37" y="0"/>
                  </a:moveTo>
                  <a:lnTo>
                    <a:pt x="43" y="28"/>
                  </a:lnTo>
                  <a:lnTo>
                    <a:pt x="0" y="17"/>
                  </a:lnTo>
                  <a:lnTo>
                    <a:pt x="37" y="0"/>
                  </a:lnTo>
                  <a:close/>
                </a:path>
              </a:pathLst>
            </a:custGeom>
            <a:solidFill>
              <a:srgbClr val="2272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1145">
              <a:extLst>
                <a:ext uri="{FF2B5EF4-FFF2-40B4-BE49-F238E27FC236}">
                  <a16:creationId xmlns:a16="http://schemas.microsoft.com/office/drawing/2014/main" id="{3439B642-C908-4BF7-9EC1-0293723C9504}"/>
                </a:ext>
              </a:extLst>
            </p:cNvPr>
            <p:cNvSpPr>
              <a:spLocks/>
            </p:cNvSpPr>
            <p:nvPr/>
          </p:nvSpPr>
          <p:spPr bwMode="auto">
            <a:xfrm>
              <a:off x="291060" y="2698042"/>
              <a:ext cx="77327" cy="97231"/>
            </a:xfrm>
            <a:custGeom>
              <a:avLst/>
              <a:gdLst>
                <a:gd name="T0" fmla="*/ 0 w 34"/>
                <a:gd name="T1" fmla="*/ 19 h 43"/>
                <a:gd name="T2" fmla="*/ 21 w 34"/>
                <a:gd name="T3" fmla="*/ 0 h 43"/>
                <a:gd name="T4" fmla="*/ 34 w 34"/>
                <a:gd name="T5" fmla="*/ 43 h 43"/>
                <a:gd name="T6" fmla="*/ 0 w 34"/>
                <a:gd name="T7" fmla="*/ 19 h 43"/>
              </a:gdLst>
              <a:ahLst/>
              <a:cxnLst>
                <a:cxn ang="0">
                  <a:pos x="T0" y="T1"/>
                </a:cxn>
                <a:cxn ang="0">
                  <a:pos x="T2" y="T3"/>
                </a:cxn>
                <a:cxn ang="0">
                  <a:pos x="T4" y="T5"/>
                </a:cxn>
                <a:cxn ang="0">
                  <a:pos x="T6" y="T7"/>
                </a:cxn>
              </a:cxnLst>
              <a:rect l="0" t="0" r="r" b="b"/>
              <a:pathLst>
                <a:path w="34" h="43">
                  <a:moveTo>
                    <a:pt x="0" y="19"/>
                  </a:moveTo>
                  <a:lnTo>
                    <a:pt x="21" y="0"/>
                  </a:lnTo>
                  <a:lnTo>
                    <a:pt x="34" y="43"/>
                  </a:lnTo>
                  <a:lnTo>
                    <a:pt x="0" y="19"/>
                  </a:lnTo>
                  <a:close/>
                </a:path>
              </a:pathLst>
            </a:custGeom>
            <a:solidFill>
              <a:srgbClr val="2272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1146">
              <a:extLst>
                <a:ext uri="{FF2B5EF4-FFF2-40B4-BE49-F238E27FC236}">
                  <a16:creationId xmlns:a16="http://schemas.microsoft.com/office/drawing/2014/main" id="{00CCA4F4-D977-4A8D-8294-4E1CBC0FC8E9}"/>
                </a:ext>
              </a:extLst>
            </p:cNvPr>
            <p:cNvSpPr>
              <a:spLocks/>
            </p:cNvSpPr>
            <p:nvPr/>
          </p:nvSpPr>
          <p:spPr bwMode="auto">
            <a:xfrm>
              <a:off x="1730709" y="1671509"/>
              <a:ext cx="65956" cy="92708"/>
            </a:xfrm>
            <a:custGeom>
              <a:avLst/>
              <a:gdLst>
                <a:gd name="T0" fmla="*/ 0 w 29"/>
                <a:gd name="T1" fmla="*/ 0 h 41"/>
                <a:gd name="T2" fmla="*/ 29 w 29"/>
                <a:gd name="T3" fmla="*/ 4 h 41"/>
                <a:gd name="T4" fmla="*/ 3 w 29"/>
                <a:gd name="T5" fmla="*/ 41 h 41"/>
                <a:gd name="T6" fmla="*/ 0 w 29"/>
                <a:gd name="T7" fmla="*/ 0 h 41"/>
              </a:gdLst>
              <a:ahLst/>
              <a:cxnLst>
                <a:cxn ang="0">
                  <a:pos x="T0" y="T1"/>
                </a:cxn>
                <a:cxn ang="0">
                  <a:pos x="T2" y="T3"/>
                </a:cxn>
                <a:cxn ang="0">
                  <a:pos x="T4" y="T5"/>
                </a:cxn>
                <a:cxn ang="0">
                  <a:pos x="T6" y="T7"/>
                </a:cxn>
              </a:cxnLst>
              <a:rect l="0" t="0" r="r" b="b"/>
              <a:pathLst>
                <a:path w="29" h="41">
                  <a:moveTo>
                    <a:pt x="0" y="0"/>
                  </a:moveTo>
                  <a:lnTo>
                    <a:pt x="29" y="4"/>
                  </a:lnTo>
                  <a:lnTo>
                    <a:pt x="3" y="41"/>
                  </a:lnTo>
                  <a:lnTo>
                    <a:pt x="0" y="0"/>
                  </a:lnTo>
                  <a:close/>
                </a:path>
              </a:pathLst>
            </a:custGeom>
            <a:solidFill>
              <a:srgbClr val="2272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Rectangle 86">
              <a:extLst>
                <a:ext uri="{FF2B5EF4-FFF2-40B4-BE49-F238E27FC236}">
                  <a16:creationId xmlns:a16="http://schemas.microsoft.com/office/drawing/2014/main" id="{AE90DA5F-FB6F-4099-8C84-FB0991150581}"/>
                </a:ext>
              </a:extLst>
            </p:cNvPr>
            <p:cNvSpPr/>
            <p:nvPr/>
          </p:nvSpPr>
          <p:spPr>
            <a:xfrm>
              <a:off x="1097278" y="1571186"/>
              <a:ext cx="447823" cy="487506"/>
            </a:xfrm>
            <a:prstGeom prst="rect">
              <a:avLst/>
            </a:prstGeom>
          </p:spPr>
          <p:txBody>
            <a:bodyPr wrap="square" lIns="90001" rIns="90001" anchor="ctr" anchorCtr="0">
              <a:spAutoFit/>
            </a:bodyPr>
            <a:lstStyle/>
            <a:p>
              <a:pPr algn="ctr">
                <a:lnSpc>
                  <a:spcPct val="107000"/>
                </a:lnSpc>
                <a:spcBef>
                  <a:spcPts val="600"/>
                </a:spcBef>
              </a:pPr>
              <a:r>
                <a:rPr lang="en-IN" sz="2400" dirty="0">
                  <a:solidFill>
                    <a:srgbClr val="073350"/>
                  </a:solidFill>
                  <a:latin typeface="Segoe UI Semibold" panose="020B0702040204020203" pitchFamily="34" charset="0"/>
                  <a:ea typeface="Calibri" panose="020F0502020204030204" pitchFamily="34" charset="0"/>
                  <a:cs typeface="Segoe UI Semilight" panose="020B0402040204020203" pitchFamily="34" charset="0"/>
                </a:rPr>
                <a:t>?</a:t>
              </a:r>
            </a:p>
          </p:txBody>
        </p:sp>
        <p:sp>
          <p:nvSpPr>
            <p:cNvPr id="88" name="Rectangle 87">
              <a:extLst>
                <a:ext uri="{FF2B5EF4-FFF2-40B4-BE49-F238E27FC236}">
                  <a16:creationId xmlns:a16="http://schemas.microsoft.com/office/drawing/2014/main" id="{285A2444-5A7C-4D18-BE2C-A0908334E01C}"/>
                </a:ext>
              </a:extLst>
            </p:cNvPr>
            <p:cNvSpPr/>
            <p:nvPr/>
          </p:nvSpPr>
          <p:spPr>
            <a:xfrm rot="1856963">
              <a:off x="2107806" y="1625112"/>
              <a:ext cx="447823" cy="487506"/>
            </a:xfrm>
            <a:prstGeom prst="rect">
              <a:avLst/>
            </a:prstGeom>
          </p:spPr>
          <p:txBody>
            <a:bodyPr wrap="square" lIns="90001" rIns="90001" anchor="ctr" anchorCtr="0">
              <a:spAutoFit/>
            </a:bodyPr>
            <a:lstStyle/>
            <a:p>
              <a:pPr algn="ctr">
                <a:lnSpc>
                  <a:spcPct val="107000"/>
                </a:lnSpc>
                <a:spcBef>
                  <a:spcPts val="600"/>
                </a:spcBef>
              </a:pPr>
              <a:r>
                <a:rPr lang="en-IN" sz="2400" dirty="0">
                  <a:solidFill>
                    <a:srgbClr val="073350"/>
                  </a:solidFill>
                  <a:latin typeface="Segoe UI Semibold" panose="020B0702040204020203" pitchFamily="34" charset="0"/>
                  <a:ea typeface="Calibri" panose="020F0502020204030204" pitchFamily="34" charset="0"/>
                  <a:cs typeface="Segoe UI Semilight" panose="020B0402040204020203" pitchFamily="34" charset="0"/>
                </a:rPr>
                <a:t>?</a:t>
              </a:r>
            </a:p>
          </p:txBody>
        </p:sp>
        <p:sp>
          <p:nvSpPr>
            <p:cNvPr id="89" name="Rectangle 88">
              <a:extLst>
                <a:ext uri="{FF2B5EF4-FFF2-40B4-BE49-F238E27FC236}">
                  <a16:creationId xmlns:a16="http://schemas.microsoft.com/office/drawing/2014/main" id="{73D2CCC2-4C1A-4296-88DF-47772DEA7E41}"/>
                </a:ext>
              </a:extLst>
            </p:cNvPr>
            <p:cNvSpPr/>
            <p:nvPr/>
          </p:nvSpPr>
          <p:spPr>
            <a:xfrm rot="3281011">
              <a:off x="2344612" y="2466828"/>
              <a:ext cx="447823" cy="487506"/>
            </a:xfrm>
            <a:prstGeom prst="rect">
              <a:avLst/>
            </a:prstGeom>
          </p:spPr>
          <p:txBody>
            <a:bodyPr wrap="square" lIns="90001" rIns="90001" anchor="ctr" anchorCtr="0">
              <a:spAutoFit/>
            </a:bodyPr>
            <a:lstStyle/>
            <a:p>
              <a:pPr algn="ctr">
                <a:lnSpc>
                  <a:spcPct val="107000"/>
                </a:lnSpc>
                <a:spcBef>
                  <a:spcPts val="600"/>
                </a:spcBef>
              </a:pPr>
              <a:r>
                <a:rPr lang="en-IN" sz="2400" dirty="0">
                  <a:solidFill>
                    <a:srgbClr val="073350"/>
                  </a:solidFill>
                  <a:latin typeface="Segoe UI Semibold" panose="020B0702040204020203" pitchFamily="34" charset="0"/>
                  <a:ea typeface="Calibri" panose="020F0502020204030204" pitchFamily="34" charset="0"/>
                  <a:cs typeface="Segoe UI Semilight" panose="020B0402040204020203" pitchFamily="34" charset="0"/>
                </a:rPr>
                <a:t>?</a:t>
              </a:r>
            </a:p>
          </p:txBody>
        </p:sp>
        <p:sp>
          <p:nvSpPr>
            <p:cNvPr id="90" name="Rectangle 89">
              <a:extLst>
                <a:ext uri="{FF2B5EF4-FFF2-40B4-BE49-F238E27FC236}">
                  <a16:creationId xmlns:a16="http://schemas.microsoft.com/office/drawing/2014/main" id="{3DDE383C-87CC-401D-A2F9-99DFF10743B4}"/>
                </a:ext>
              </a:extLst>
            </p:cNvPr>
            <p:cNvSpPr/>
            <p:nvPr/>
          </p:nvSpPr>
          <p:spPr>
            <a:xfrm rot="19838123">
              <a:off x="907362" y="1929912"/>
              <a:ext cx="447823" cy="487506"/>
            </a:xfrm>
            <a:prstGeom prst="rect">
              <a:avLst/>
            </a:prstGeom>
          </p:spPr>
          <p:txBody>
            <a:bodyPr wrap="square" lIns="90001" rIns="90001" anchor="ctr" anchorCtr="0">
              <a:spAutoFit/>
            </a:bodyPr>
            <a:lstStyle/>
            <a:p>
              <a:pPr algn="ctr">
                <a:lnSpc>
                  <a:spcPct val="107000"/>
                </a:lnSpc>
                <a:spcBef>
                  <a:spcPts val="600"/>
                </a:spcBef>
              </a:pPr>
              <a:r>
                <a:rPr lang="en-IN" sz="2400" dirty="0">
                  <a:solidFill>
                    <a:srgbClr val="073350"/>
                  </a:solidFill>
                  <a:latin typeface="Segoe UI Semibold" panose="020B0702040204020203" pitchFamily="34" charset="0"/>
                  <a:ea typeface="Calibri" panose="020F0502020204030204" pitchFamily="34" charset="0"/>
                  <a:cs typeface="Segoe UI Semilight" panose="020B0402040204020203" pitchFamily="34" charset="0"/>
                </a:rPr>
                <a:t>?</a:t>
              </a:r>
            </a:p>
          </p:txBody>
        </p:sp>
        <p:sp>
          <p:nvSpPr>
            <p:cNvPr id="91" name="Rectangle 90">
              <a:extLst>
                <a:ext uri="{FF2B5EF4-FFF2-40B4-BE49-F238E27FC236}">
                  <a16:creationId xmlns:a16="http://schemas.microsoft.com/office/drawing/2014/main" id="{25FA4318-DA53-488E-A37C-4BD5BEAD6605}"/>
                </a:ext>
              </a:extLst>
            </p:cNvPr>
            <p:cNvSpPr/>
            <p:nvPr/>
          </p:nvSpPr>
          <p:spPr>
            <a:xfrm rot="16862467">
              <a:off x="553325" y="2405869"/>
              <a:ext cx="447823" cy="487506"/>
            </a:xfrm>
            <a:prstGeom prst="rect">
              <a:avLst/>
            </a:prstGeom>
          </p:spPr>
          <p:txBody>
            <a:bodyPr wrap="square" lIns="90001" rIns="90001" anchor="ctr" anchorCtr="0">
              <a:spAutoFit/>
            </a:bodyPr>
            <a:lstStyle/>
            <a:p>
              <a:pPr algn="ctr">
                <a:lnSpc>
                  <a:spcPct val="107000"/>
                </a:lnSpc>
                <a:spcBef>
                  <a:spcPts val="600"/>
                </a:spcBef>
              </a:pPr>
              <a:r>
                <a:rPr lang="en-IN" sz="2400" dirty="0">
                  <a:solidFill>
                    <a:srgbClr val="073350"/>
                  </a:solidFill>
                  <a:latin typeface="Segoe UI Semibold" panose="020B0702040204020203" pitchFamily="34" charset="0"/>
                  <a:ea typeface="Calibri" panose="020F0502020204030204" pitchFamily="34" charset="0"/>
                  <a:cs typeface="Segoe UI Semilight" panose="020B0402040204020203" pitchFamily="34" charset="0"/>
                </a:rPr>
                <a:t>?</a:t>
              </a:r>
            </a:p>
          </p:txBody>
        </p:sp>
      </p:grpSp>
    </p:spTree>
    <p:extLst>
      <p:ext uri="{BB962C8B-B14F-4D97-AF65-F5344CB8AC3E}">
        <p14:creationId xmlns:p14="http://schemas.microsoft.com/office/powerpoint/2010/main" val="1256795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ppt_x"/>
                                          </p:val>
                                        </p:tav>
                                        <p:tav tm="100000">
                                          <p:val>
                                            <p:strVal val="#ppt_x"/>
                                          </p:val>
                                        </p:tav>
                                      </p:tavLst>
                                    </p:anim>
                                    <p:anim calcmode="lin" valueType="num">
                                      <p:cBhvr additive="base">
                                        <p:cTn id="3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ppt_x"/>
                                          </p:val>
                                        </p:tav>
                                        <p:tav tm="100000">
                                          <p:val>
                                            <p:strVal val="#ppt_x"/>
                                          </p:val>
                                        </p:tav>
                                      </p:tavLst>
                                    </p:anim>
                                    <p:anim calcmode="lin" valueType="num">
                                      <p:cBhvr additive="base">
                                        <p:cTn id="4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500" fill="hold"/>
                                        <p:tgtEl>
                                          <p:spTgt spid="29"/>
                                        </p:tgtEl>
                                        <p:attrNameLst>
                                          <p:attrName>ppt_x</p:attrName>
                                        </p:attrNameLst>
                                      </p:cBhvr>
                                      <p:tavLst>
                                        <p:tav tm="0">
                                          <p:val>
                                            <p:strVal val="#ppt_x"/>
                                          </p:val>
                                        </p:tav>
                                        <p:tav tm="100000">
                                          <p:val>
                                            <p:strVal val="#ppt_x"/>
                                          </p:val>
                                        </p:tav>
                                      </p:tavLst>
                                    </p:anim>
                                    <p:anim calcmode="lin" valueType="num">
                                      <p:cBhvr additive="base">
                                        <p:cTn id="5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24" grpId="0" animBg="1"/>
      <p:bldP spid="25" grpId="0" animBg="1"/>
      <p:bldP spid="26" grpId="0" animBg="1"/>
      <p:bldP spid="28" grpId="0" animBg="1"/>
      <p:bldP spid="2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400" dirty="0">
                <a:solidFill>
                  <a:schemeClr val="accent1"/>
                </a:solidFill>
              </a:rPr>
              <a:t>Vision – Video Indexer</a:t>
            </a:r>
          </a:p>
          <a:p>
            <a:pPr defTabSz="932563">
              <a:defRPr/>
            </a:pPr>
            <a:r>
              <a:rPr lang="en-US" sz="2800" dirty="0">
                <a:solidFill>
                  <a:schemeClr val="accent1"/>
                </a:solidFill>
              </a:rPr>
              <a:t> APIs  Request / Response</a:t>
            </a: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Tree>
    <p:extLst>
      <p:ext uri="{BB962C8B-B14F-4D97-AF65-F5344CB8AC3E}">
        <p14:creationId xmlns:p14="http://schemas.microsoft.com/office/powerpoint/2010/main" val="5730895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400" dirty="0">
                <a:solidFill>
                  <a:schemeClr val="accent1"/>
                </a:solidFill>
              </a:rPr>
              <a:t>Vision – Video Indexer</a:t>
            </a:r>
          </a:p>
          <a:p>
            <a:pPr defTabSz="932563">
              <a:defRPr/>
            </a:pPr>
            <a:r>
              <a:rPr lang="en-US" sz="2800" dirty="0">
                <a:solidFill>
                  <a:schemeClr val="accent1"/>
                </a:solidFill>
              </a:rPr>
              <a:t>Demos</a:t>
            </a: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Tree>
    <p:extLst>
      <p:ext uri="{BB962C8B-B14F-4D97-AF65-F5344CB8AC3E}">
        <p14:creationId xmlns:p14="http://schemas.microsoft.com/office/powerpoint/2010/main" val="142529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400" dirty="0">
                <a:solidFill>
                  <a:schemeClr val="accent1"/>
                </a:solidFill>
              </a:rPr>
              <a:t>Vision – Video Indexer</a:t>
            </a:r>
          </a:p>
          <a:p>
            <a:pPr defTabSz="932563">
              <a:defRPr/>
            </a:pPr>
            <a:r>
              <a:rPr lang="en-US" sz="2800" dirty="0">
                <a:solidFill>
                  <a:schemeClr val="accent1"/>
                </a:solidFill>
              </a:rPr>
              <a:t>Use Cases </a:t>
            </a: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
        <p:nvSpPr>
          <p:cNvPr id="4" name="Rectangle 3">
            <a:extLst>
              <a:ext uri="{FF2B5EF4-FFF2-40B4-BE49-F238E27FC236}">
                <a16:creationId xmlns:a16="http://schemas.microsoft.com/office/drawing/2014/main" id="{9490C84B-3DC4-41F2-9090-F196B6348F53}"/>
              </a:ext>
            </a:extLst>
          </p:cNvPr>
          <p:cNvSpPr/>
          <p:nvPr/>
        </p:nvSpPr>
        <p:spPr>
          <a:xfrm>
            <a:off x="124566" y="1357412"/>
            <a:ext cx="10636194" cy="5355312"/>
          </a:xfrm>
          <a:prstGeom prst="rect">
            <a:avLst/>
          </a:prstGeom>
        </p:spPr>
        <p:txBody>
          <a:bodyPr wrap="square">
            <a:spAutoFit/>
          </a:bodyPr>
          <a:lstStyle/>
          <a:p>
            <a:pPr>
              <a:buFont typeface="Arial" panose="020B0604020202020204" pitchFamily="34" charset="0"/>
              <a:buChar char="•"/>
            </a:pPr>
            <a:r>
              <a:rPr lang="en-US" dirty="0">
                <a:solidFill>
                  <a:srgbClr val="000000"/>
                </a:solidFill>
                <a:latin typeface="Segoe UI" panose="020B0502040204020203" pitchFamily="34" charset="0"/>
              </a:rPr>
              <a:t>Fining out moments from a Video where a particular person talking particular keywords. Such searches are required for news agencies, educational institutions , broad-casters and entertainment content owners</a:t>
            </a:r>
          </a:p>
          <a:p>
            <a:pPr lvl="1">
              <a:buFont typeface="Arial" panose="020B0604020202020204" pitchFamily="34" charset="0"/>
              <a:buChar char="•"/>
            </a:pPr>
            <a:r>
              <a:rPr lang="en-US" b="0" i="0" dirty="0">
                <a:solidFill>
                  <a:srgbClr val="000000"/>
                </a:solidFill>
                <a:effectLst/>
                <a:latin typeface="Segoe UI" panose="020B0502040204020203" pitchFamily="34" charset="0"/>
              </a:rPr>
              <a:t>For </a:t>
            </a:r>
            <a:r>
              <a:rPr lang="en-US" dirty="0">
                <a:solidFill>
                  <a:srgbClr val="000000"/>
                </a:solidFill>
                <a:latin typeface="Segoe UI" panose="020B0502040204020203" pitchFamily="34" charset="0"/>
              </a:rPr>
              <a:t>example creating “Highlights” video from match recording video</a:t>
            </a:r>
          </a:p>
          <a:p>
            <a:pPr lvl="1">
              <a:buFont typeface="Arial" panose="020B0604020202020204" pitchFamily="34" charset="0"/>
              <a:buChar char="•"/>
            </a:pPr>
            <a:r>
              <a:rPr lang="en-US" b="0" i="0" dirty="0">
                <a:solidFill>
                  <a:srgbClr val="000000"/>
                </a:solidFill>
                <a:effectLst/>
                <a:latin typeface="Segoe UI" panose="020B0502040204020203" pitchFamily="34" charset="0"/>
              </a:rPr>
              <a:t>Creating “Trailer Ad Videos” </a:t>
            </a:r>
            <a:endParaRPr lang="en-US" dirty="0">
              <a:solidFill>
                <a:srgbClr val="000000"/>
              </a:solidFill>
              <a:latin typeface="Segoe UI" panose="020B0502040204020203" pitchFamily="34" charset="0"/>
            </a:endParaRPr>
          </a:p>
          <a:p>
            <a:pPr lvl="1">
              <a:buFont typeface="Arial" panose="020B0604020202020204" pitchFamily="34" charset="0"/>
              <a:buChar char="•"/>
            </a:pPr>
            <a:endParaRPr lang="en-US" b="0" i="0" dirty="0">
              <a:solidFill>
                <a:srgbClr val="000000"/>
              </a:solidFill>
              <a:effectLst/>
              <a:latin typeface="Segoe UI" panose="020B0502040204020203" pitchFamily="34" charset="0"/>
            </a:endParaRPr>
          </a:p>
          <a:p>
            <a:pPr lvl="1"/>
            <a:endParaRPr lang="en-US" b="0" i="0" dirty="0">
              <a:solidFill>
                <a:srgbClr val="000000"/>
              </a:solidFill>
              <a:effectLst/>
              <a:latin typeface="Segoe UI" panose="020B0502040204020203" pitchFamily="34" charset="0"/>
            </a:endParaRPr>
          </a:p>
          <a:p>
            <a:pPr marL="0" lvl="1" indent="-285750">
              <a:buFont typeface="Arial" panose="020B0604020202020204" pitchFamily="34" charset="0"/>
              <a:buChar char="•"/>
            </a:pPr>
            <a:r>
              <a:rPr lang="en-US" dirty="0">
                <a:solidFill>
                  <a:srgbClr val="000000"/>
                </a:solidFill>
                <a:latin typeface="Segoe UI" panose="020B0502040204020203" pitchFamily="34" charset="0"/>
              </a:rPr>
              <a:t>Monetization – Video Indexer can help improve the value of videos. As an example, industries that rely on ad revenue (for example, news media, social media, etc.), can deliver more relevant ads by using the extracted insights as additional signals to the ad server (presenting a sports shoe ad is more relevant in the middle of a football match vs. a swimming competition)</a:t>
            </a:r>
          </a:p>
          <a:p>
            <a:pPr marL="0" lvl="1" indent="-285750">
              <a:buFont typeface="Arial" panose="020B0604020202020204" pitchFamily="34" charset="0"/>
              <a:buChar char="•"/>
            </a:pPr>
            <a:endParaRPr lang="en-US" dirty="0">
              <a:solidFill>
                <a:srgbClr val="000000"/>
              </a:solidFill>
              <a:latin typeface="Segoe UI" panose="020B0502040204020203" pitchFamily="34" charset="0"/>
            </a:endParaRPr>
          </a:p>
          <a:p>
            <a:pPr marL="0" lvl="1" indent="-285750">
              <a:buFont typeface="Arial" panose="020B0604020202020204" pitchFamily="34" charset="0"/>
              <a:buChar char="•"/>
            </a:pPr>
            <a:r>
              <a:rPr lang="en-US" dirty="0">
                <a:solidFill>
                  <a:srgbClr val="000000"/>
                </a:solidFill>
                <a:latin typeface="Segoe UI" panose="020B0502040204020203" pitchFamily="34" charset="0"/>
              </a:rPr>
              <a:t>User engagement – Video insights can be used to improve user engagement by positioning the relevant video moments to users. As an example, consider an educational video that explains spheres for the first 30 minutes and pyramids in the next 30 minutes. A student reading about pyramids would benefit more if the video is positioned starting from the 30-minute marker.</a:t>
            </a:r>
          </a:p>
          <a:p>
            <a:pPr marL="0" lvl="1" indent="-285750">
              <a:buFont typeface="Arial" panose="020B0604020202020204" pitchFamily="34" charset="0"/>
              <a:buChar char="•"/>
            </a:pPr>
            <a:endParaRPr lang="en-US" dirty="0">
              <a:solidFill>
                <a:srgbClr val="000000"/>
              </a:solidFill>
              <a:latin typeface="Segoe UI" panose="020B0502040204020203" pitchFamily="34" charset="0"/>
            </a:endParaRPr>
          </a:p>
          <a:p>
            <a:pPr marL="0" lvl="1" indent="-285750">
              <a:buFont typeface="Arial" panose="020B0604020202020204" pitchFamily="34" charset="0"/>
              <a:buChar char="•"/>
            </a:pPr>
            <a:endParaRPr lang="en-US" dirty="0">
              <a:solidFill>
                <a:srgbClr val="000000"/>
              </a:solidFill>
              <a:latin typeface="Segoe UI" panose="020B0502040204020203" pitchFamily="34" charset="0"/>
            </a:endParaRPr>
          </a:p>
          <a:p>
            <a:pPr marL="0" lvl="1" indent="-285750">
              <a:buFont typeface="Arial" panose="020B0604020202020204" pitchFamily="34" charset="0"/>
              <a:buChar char="•"/>
            </a:pPr>
            <a:endParaRPr lang="en-US" dirty="0">
              <a:solidFill>
                <a:srgbClr val="000000"/>
              </a:solidFill>
              <a:latin typeface="Segoe UI" panose="020B0502040204020203" pitchFamily="34" charset="0"/>
            </a:endParaRPr>
          </a:p>
        </p:txBody>
      </p:sp>
    </p:spTree>
    <p:extLst>
      <p:ext uri="{BB962C8B-B14F-4D97-AF65-F5344CB8AC3E}">
        <p14:creationId xmlns:p14="http://schemas.microsoft.com/office/powerpoint/2010/main" val="4504132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400" dirty="0">
                <a:solidFill>
                  <a:schemeClr val="accent1"/>
                </a:solidFill>
              </a:rPr>
              <a:t>Vision – Form Recognizer(Preview)</a:t>
            </a:r>
          </a:p>
          <a:p>
            <a:pPr defTabSz="932563">
              <a:defRPr/>
            </a:pPr>
            <a:endParaRPr lang="en-US" sz="4400" dirty="0">
              <a:solidFill>
                <a:schemeClr val="accent1"/>
              </a:solidFill>
            </a:endParaRPr>
          </a:p>
          <a:p>
            <a:pPr defTabSz="932563">
              <a:defRPr/>
            </a:pPr>
            <a:r>
              <a:rPr lang="en-US" sz="3600" dirty="0">
                <a:solidFill>
                  <a:schemeClr val="accent1"/>
                </a:solidFill>
              </a:rPr>
              <a:t>Azure Form Recognizer is a cognitive service that uses machine learning technology to identify and extract key-value pairs and table data from form documents. It then outputs structured data that includes the relationships in the original file. You can call your custom Form Recognizer model using a simple REST API in order to reduce complexity and easily integrate it into your workflow or application</a:t>
            </a:r>
            <a:r>
              <a:rPr lang="en-US" sz="100" dirty="0">
                <a:solidFill>
                  <a:schemeClr val="accent1"/>
                </a:solidFill>
              </a:rPr>
              <a:t>. </a:t>
            </a:r>
            <a:endParaRPr lang="en-IN" sz="100" dirty="0">
              <a:solidFill>
                <a:schemeClr val="accent1"/>
              </a:solidFill>
            </a:endParaRPr>
          </a:p>
        </p:txBody>
      </p:sp>
    </p:spTree>
    <p:extLst>
      <p:ext uri="{BB962C8B-B14F-4D97-AF65-F5344CB8AC3E}">
        <p14:creationId xmlns:p14="http://schemas.microsoft.com/office/powerpoint/2010/main" val="30141078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400" dirty="0">
                <a:solidFill>
                  <a:schemeClr val="accent1"/>
                </a:solidFill>
              </a:rPr>
              <a:t>Vision – Form Recognizer(Preview)</a:t>
            </a:r>
          </a:p>
          <a:p>
            <a:pPr defTabSz="932563">
              <a:defRPr/>
            </a:pPr>
            <a:r>
              <a:rPr lang="en-US" sz="2800" dirty="0">
                <a:solidFill>
                  <a:schemeClr val="accent1"/>
                </a:solidFill>
              </a:rPr>
              <a:t> APIs  Request / Response</a:t>
            </a: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Tree>
    <p:extLst>
      <p:ext uri="{BB962C8B-B14F-4D97-AF65-F5344CB8AC3E}">
        <p14:creationId xmlns:p14="http://schemas.microsoft.com/office/powerpoint/2010/main" val="22617642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400" dirty="0">
                <a:solidFill>
                  <a:schemeClr val="accent1"/>
                </a:solidFill>
              </a:rPr>
              <a:t>Vision – Form Recognizer(Preview)</a:t>
            </a:r>
          </a:p>
          <a:p>
            <a:pPr defTabSz="932563">
              <a:defRPr/>
            </a:pPr>
            <a:r>
              <a:rPr lang="en-US" sz="2800" dirty="0">
                <a:solidFill>
                  <a:schemeClr val="accent1"/>
                </a:solidFill>
              </a:rPr>
              <a:t>Demos</a:t>
            </a: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Tree>
    <p:extLst>
      <p:ext uri="{BB962C8B-B14F-4D97-AF65-F5344CB8AC3E}">
        <p14:creationId xmlns:p14="http://schemas.microsoft.com/office/powerpoint/2010/main" val="10609234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400" dirty="0">
                <a:solidFill>
                  <a:schemeClr val="accent1"/>
                </a:solidFill>
              </a:rPr>
              <a:t>Vision – Form Recognizer(Preview)</a:t>
            </a:r>
          </a:p>
          <a:p>
            <a:pPr defTabSz="932563">
              <a:defRPr/>
            </a:pPr>
            <a:r>
              <a:rPr lang="en-US" sz="2800" dirty="0">
                <a:solidFill>
                  <a:schemeClr val="accent1"/>
                </a:solidFill>
              </a:rPr>
              <a:t>Image Requirements / Limitations / Challenges</a:t>
            </a: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
        <p:nvSpPr>
          <p:cNvPr id="2" name="Rectangle 1">
            <a:extLst>
              <a:ext uri="{FF2B5EF4-FFF2-40B4-BE49-F238E27FC236}">
                <a16:creationId xmlns:a16="http://schemas.microsoft.com/office/drawing/2014/main" id="{9B807480-2233-4412-B066-EC428B09A916}"/>
              </a:ext>
            </a:extLst>
          </p:cNvPr>
          <p:cNvSpPr/>
          <p:nvPr/>
        </p:nvSpPr>
        <p:spPr>
          <a:xfrm>
            <a:off x="124566" y="1121899"/>
            <a:ext cx="11942868" cy="7263527"/>
          </a:xfrm>
          <a:prstGeom prst="rect">
            <a:avLst/>
          </a:prstGeom>
        </p:spPr>
        <p:txBody>
          <a:bodyPr wrap="square">
            <a:spAutoFit/>
          </a:bodyPr>
          <a:lstStyle/>
          <a:p>
            <a:r>
              <a:rPr lang="en-US" b="1" dirty="0"/>
              <a:t>Form Recognizer works on input documents that meet the following requirements:</a:t>
            </a:r>
          </a:p>
          <a:p>
            <a:endParaRPr lang="en-US" dirty="0"/>
          </a:p>
          <a:p>
            <a:r>
              <a:rPr lang="en-US" dirty="0"/>
              <a:t>JPG, PNG, or PDF format (text or scanned). Text embedded PDFs are preferable because there is no possibility of error in character extraction and location.</a:t>
            </a:r>
          </a:p>
          <a:p>
            <a:r>
              <a:rPr lang="en-US" dirty="0"/>
              <a:t>File size must be less than 4 megabytes (MB)</a:t>
            </a:r>
          </a:p>
          <a:p>
            <a:r>
              <a:rPr lang="en-US" dirty="0"/>
              <a:t>For images, dimensions must be between 50x50 and 4200x4200 pixels</a:t>
            </a:r>
          </a:p>
          <a:p>
            <a:r>
              <a:rPr lang="en-US" dirty="0"/>
              <a:t>If scanned from paper documents, forms should be high-quality scans</a:t>
            </a:r>
          </a:p>
          <a:p>
            <a:r>
              <a:rPr lang="en-US" dirty="0"/>
              <a:t>Must use the Latin alphabet (English characters)</a:t>
            </a:r>
          </a:p>
          <a:p>
            <a:r>
              <a:rPr lang="en-US" dirty="0"/>
              <a:t>Printed data (not handwritten)</a:t>
            </a:r>
          </a:p>
          <a:p>
            <a:r>
              <a:rPr lang="en-US" dirty="0"/>
              <a:t>Must contain keys and values</a:t>
            </a:r>
          </a:p>
          <a:p>
            <a:r>
              <a:rPr lang="en-US" dirty="0"/>
              <a:t>Keys can appear above or to the left of the values, but not below or to the right.</a:t>
            </a:r>
          </a:p>
          <a:p>
            <a:endParaRPr lang="en-US" dirty="0"/>
          </a:p>
          <a:p>
            <a:r>
              <a:rPr lang="en-US" b="1" dirty="0"/>
              <a:t>Additionally, Form Recognizer does not yet support the following types of input data:</a:t>
            </a:r>
          </a:p>
          <a:p>
            <a:endParaRPr lang="en-US" dirty="0"/>
          </a:p>
          <a:p>
            <a:r>
              <a:rPr lang="en-US" dirty="0"/>
              <a:t>Complex tables (nested tables, merged headers or cells, and so on)</a:t>
            </a:r>
          </a:p>
          <a:p>
            <a:r>
              <a:rPr lang="en-US" dirty="0"/>
              <a:t>Checkboxes or radio buttons</a:t>
            </a:r>
          </a:p>
          <a:p>
            <a:r>
              <a:rPr lang="en-US" dirty="0"/>
              <a:t>PDF documents longer than 50 pages</a:t>
            </a:r>
          </a:p>
          <a:p>
            <a:endParaRPr lang="en-US" sz="1600" dirty="0">
              <a:solidFill>
                <a:srgbClr val="000000"/>
              </a:solidFill>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dirty="0">
              <a:solidFill>
                <a:srgbClr val="000000"/>
              </a:solidFill>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dirty="0">
              <a:solidFill>
                <a:srgbClr val="000000"/>
              </a:solidFill>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dirty="0">
              <a:solidFill>
                <a:srgbClr val="000000"/>
              </a:solidFill>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4930253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400" dirty="0">
                <a:solidFill>
                  <a:schemeClr val="accent1"/>
                </a:solidFill>
              </a:rPr>
              <a:t>Vision – Form Recognizer(Preview)</a:t>
            </a:r>
          </a:p>
          <a:p>
            <a:pPr defTabSz="932563">
              <a:defRPr/>
            </a:pPr>
            <a:r>
              <a:rPr lang="en-US" sz="2800" dirty="0">
                <a:solidFill>
                  <a:schemeClr val="accent1"/>
                </a:solidFill>
              </a:rPr>
              <a:t>Use Cases </a:t>
            </a: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
        <p:nvSpPr>
          <p:cNvPr id="4" name="Rectangle 3">
            <a:extLst>
              <a:ext uri="{FF2B5EF4-FFF2-40B4-BE49-F238E27FC236}">
                <a16:creationId xmlns:a16="http://schemas.microsoft.com/office/drawing/2014/main" id="{9490C84B-3DC4-41F2-9090-F196B6348F53}"/>
              </a:ext>
            </a:extLst>
          </p:cNvPr>
          <p:cNvSpPr/>
          <p:nvPr/>
        </p:nvSpPr>
        <p:spPr>
          <a:xfrm>
            <a:off x="124566" y="1357412"/>
            <a:ext cx="10636194" cy="2585323"/>
          </a:xfrm>
          <a:prstGeom prst="rect">
            <a:avLst/>
          </a:prstGeom>
        </p:spPr>
        <p:txBody>
          <a:bodyPr wrap="square">
            <a:spAutoFit/>
          </a:bodyPr>
          <a:lstStyle/>
          <a:p>
            <a:pPr>
              <a:buFont typeface="Arial" panose="020B0604020202020204" pitchFamily="34" charset="0"/>
              <a:buChar char="•"/>
            </a:pPr>
            <a:r>
              <a:rPr lang="en-US" dirty="0">
                <a:solidFill>
                  <a:srgbClr val="000000"/>
                </a:solidFill>
                <a:latin typeface="Segoe UI" panose="020B0502040204020203" pitchFamily="34" charset="0"/>
              </a:rPr>
              <a:t> All use-cases fall around “Robotic Process Automation” which automates extraction of data from forms and move it the back end LOB system for further analysis.</a:t>
            </a:r>
          </a:p>
          <a:p>
            <a:pPr>
              <a:buFont typeface="Arial" panose="020B0604020202020204" pitchFamily="34" charset="0"/>
              <a:buChar char="•"/>
            </a:pPr>
            <a:endParaRPr lang="en-US" dirty="0">
              <a:solidFill>
                <a:srgbClr val="000000"/>
              </a:solidFill>
              <a:latin typeface="Segoe UI" panose="020B0502040204020203" pitchFamily="34" charset="0"/>
            </a:endParaRPr>
          </a:p>
          <a:p>
            <a:pPr indent="-285750">
              <a:buFont typeface="Arial" panose="020B0604020202020204" pitchFamily="34" charset="0"/>
              <a:buChar char="•"/>
            </a:pPr>
            <a:r>
              <a:rPr lang="en-US" dirty="0">
                <a:solidFill>
                  <a:srgbClr val="000000"/>
                </a:solidFill>
                <a:latin typeface="Segoe UI" panose="020B0502040204020203" pitchFamily="34" charset="0"/>
              </a:rPr>
              <a:t>This laborious, time-consuming, and error-prone process is generally handled by a bunch of SMEs.</a:t>
            </a:r>
          </a:p>
          <a:p>
            <a:pPr indent="-285750">
              <a:buFont typeface="Arial" panose="020B0604020202020204" pitchFamily="34" charset="0"/>
              <a:buChar char="•"/>
            </a:pPr>
            <a:endParaRPr lang="en-US" dirty="0">
              <a:solidFill>
                <a:srgbClr val="000000"/>
              </a:solidFill>
              <a:latin typeface="Segoe UI" panose="020B0502040204020203" pitchFamily="34" charset="0"/>
            </a:endParaRPr>
          </a:p>
          <a:p>
            <a:pPr indent="-285750">
              <a:buFont typeface="Arial" panose="020B0604020202020204" pitchFamily="34" charset="0"/>
              <a:buChar char="•"/>
            </a:pPr>
            <a:r>
              <a:rPr lang="en-US" dirty="0">
                <a:solidFill>
                  <a:srgbClr val="000000"/>
                </a:solidFill>
                <a:latin typeface="Segoe UI" panose="020B0502040204020203" pitchFamily="34" charset="0"/>
              </a:rPr>
              <a:t>With Form Recognizer, now SMEs can spend more time on higher-value activities and the whole process of Extracting data and integrating the same with any </a:t>
            </a:r>
            <a:r>
              <a:rPr lang="en-US" dirty="0" err="1">
                <a:solidFill>
                  <a:srgbClr val="000000"/>
                </a:solidFill>
                <a:latin typeface="Segoe UI" panose="020B0502040204020203" pitchFamily="34" charset="0"/>
              </a:rPr>
              <a:t>LoB</a:t>
            </a:r>
            <a:r>
              <a:rPr lang="en-US" dirty="0">
                <a:solidFill>
                  <a:srgbClr val="000000"/>
                </a:solidFill>
                <a:latin typeface="Segoe UI" panose="020B0502040204020203" pitchFamily="34" charset="0"/>
              </a:rPr>
              <a:t> applications can be done very easily and effectively using Form Recognizers  </a:t>
            </a:r>
          </a:p>
          <a:p>
            <a:pPr marL="0" lvl="1" indent="-285750">
              <a:buFont typeface="Arial" panose="020B0604020202020204" pitchFamily="34" charset="0"/>
              <a:buChar char="•"/>
            </a:pPr>
            <a:endParaRPr lang="en-US" dirty="0">
              <a:solidFill>
                <a:srgbClr val="000000"/>
              </a:solidFill>
              <a:latin typeface="Segoe UI" panose="020B0502040204020203" pitchFamily="34" charset="0"/>
            </a:endParaRPr>
          </a:p>
        </p:txBody>
      </p:sp>
    </p:spTree>
    <p:extLst>
      <p:ext uri="{BB962C8B-B14F-4D97-AF65-F5344CB8AC3E}">
        <p14:creationId xmlns:p14="http://schemas.microsoft.com/office/powerpoint/2010/main" val="26523520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400" dirty="0">
                <a:solidFill>
                  <a:schemeClr val="accent1"/>
                </a:solidFill>
              </a:rPr>
              <a:t>Vision – Face</a:t>
            </a:r>
            <a:endParaRPr lang="en-US" sz="2800" dirty="0">
              <a:solidFill>
                <a:schemeClr val="accent1"/>
              </a:solidFill>
            </a:endParaRPr>
          </a:p>
          <a:p>
            <a:pPr defTabSz="932563">
              <a:defRPr/>
            </a:pPr>
            <a:endParaRPr lang="en-US" sz="2800" dirty="0">
              <a:solidFill>
                <a:schemeClr val="accent1"/>
              </a:solidFill>
            </a:endParaRPr>
          </a:p>
          <a:p>
            <a:pPr algn="just" defTabSz="932563">
              <a:defRPr/>
            </a:pPr>
            <a:r>
              <a:rPr lang="en-US" sz="2800" dirty="0">
                <a:solidFill>
                  <a:schemeClr val="accent1"/>
                </a:solidFill>
              </a:rPr>
              <a:t>The Azure Face API is a cognitive service that provides algorithms for detecting, recognizing, and analyzing human faces in images. The ability to process human face information is important in many different software scenarios, such as security, natural user interface, image content analysis and management, mobile apps, and robotics. The following are the mostly used APIs</a:t>
            </a:r>
          </a:p>
          <a:p>
            <a:pPr marL="514350" indent="-514350" algn="just" defTabSz="932563">
              <a:buFont typeface="+mj-lt"/>
              <a:buAutoNum type="arabicPeriod"/>
              <a:defRPr/>
            </a:pPr>
            <a:endParaRPr lang="en-US" sz="2800" dirty="0">
              <a:solidFill>
                <a:schemeClr val="tx1"/>
              </a:solidFill>
            </a:endParaRPr>
          </a:p>
          <a:p>
            <a:pPr marL="514350" indent="-514350" algn="just" defTabSz="932563">
              <a:buFont typeface="+mj-lt"/>
              <a:buAutoNum type="arabicPeriod"/>
              <a:defRPr/>
            </a:pPr>
            <a:r>
              <a:rPr lang="en-US" sz="2800" dirty="0">
                <a:solidFill>
                  <a:schemeClr val="tx1"/>
                </a:solidFill>
              </a:rPr>
              <a:t>Face Detection</a:t>
            </a:r>
          </a:p>
          <a:p>
            <a:pPr marL="514350" indent="-514350" algn="just" defTabSz="932563">
              <a:buFont typeface="+mj-lt"/>
              <a:buAutoNum type="arabicPeriod"/>
              <a:defRPr/>
            </a:pPr>
            <a:r>
              <a:rPr lang="en-US" sz="2800" dirty="0">
                <a:solidFill>
                  <a:schemeClr val="tx1"/>
                </a:solidFill>
              </a:rPr>
              <a:t>Face Verification</a:t>
            </a:r>
          </a:p>
          <a:p>
            <a:pPr marL="514350" indent="-514350" algn="just" defTabSz="932563">
              <a:buFont typeface="+mj-lt"/>
              <a:buAutoNum type="arabicPeriod"/>
              <a:defRPr/>
            </a:pPr>
            <a:r>
              <a:rPr lang="en-US" sz="2800" dirty="0">
                <a:solidFill>
                  <a:schemeClr val="tx1"/>
                </a:solidFill>
              </a:rPr>
              <a:t>Finding Similar Faces</a:t>
            </a:r>
          </a:p>
          <a:p>
            <a:pPr algn="just" defTabSz="932563">
              <a:defRPr/>
            </a:pPr>
            <a:endParaRPr lang="en-US" sz="2800" dirty="0">
              <a:solidFill>
                <a:schemeClr val="accent1"/>
              </a:solidFill>
            </a:endParaRPr>
          </a:p>
          <a:p>
            <a:pPr algn="just" defTabSz="932563">
              <a:defRPr/>
            </a:pPr>
            <a:endParaRPr lang="en-US" sz="2800" dirty="0">
              <a:solidFill>
                <a:schemeClr val="accent1"/>
              </a:solidFill>
            </a:endParaRPr>
          </a:p>
          <a:p>
            <a:pPr algn="just" defTabSz="932563">
              <a:defRPr/>
            </a:pPr>
            <a:endParaRPr lang="en-US" sz="2800" dirty="0">
              <a:solidFill>
                <a:schemeClr val="accent1"/>
              </a:solidFill>
            </a:endParaRPr>
          </a:p>
          <a:p>
            <a:pPr lvl="0"/>
            <a:endParaRPr lang="en-IN" sz="1600" dirty="0"/>
          </a:p>
          <a:p>
            <a:pPr defTabSz="932563">
              <a:defRPr/>
            </a:pPr>
            <a:endParaRPr lang="en-US" sz="4400" dirty="0">
              <a:solidFill>
                <a:schemeClr val="accent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Tree>
    <p:extLst>
      <p:ext uri="{BB962C8B-B14F-4D97-AF65-F5344CB8AC3E}">
        <p14:creationId xmlns:p14="http://schemas.microsoft.com/office/powerpoint/2010/main" val="4149829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400" dirty="0">
                <a:solidFill>
                  <a:schemeClr val="accent1"/>
                </a:solidFill>
              </a:rPr>
              <a:t>Vision – Face </a:t>
            </a:r>
          </a:p>
          <a:p>
            <a:pPr defTabSz="932563">
              <a:defRPr/>
            </a:pPr>
            <a:r>
              <a:rPr lang="en-US" sz="2800" dirty="0">
                <a:solidFill>
                  <a:schemeClr val="accent1"/>
                </a:solidFill>
              </a:rPr>
              <a:t>Flow of APIs for Facial Verification / Recognition</a:t>
            </a: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Tree>
    <p:extLst>
      <p:ext uri="{BB962C8B-B14F-4D97-AF65-F5344CB8AC3E}">
        <p14:creationId xmlns:p14="http://schemas.microsoft.com/office/powerpoint/2010/main" val="1543674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9024" cy="6858000"/>
          </a:xfrm>
          <a:prstGeom prst="rect">
            <a:avLst/>
          </a:prstGeom>
        </p:spPr>
      </p:pic>
      <p:sp>
        <p:nvSpPr>
          <p:cNvPr id="40" name="Rectangle 39"/>
          <p:cNvSpPr/>
          <p:nvPr/>
        </p:nvSpPr>
        <p:spPr>
          <a:xfrm>
            <a:off x="0" y="0"/>
            <a:ext cx="11887200" cy="6629400"/>
          </a:xfrm>
          <a:prstGeom prst="rect">
            <a:avLst/>
          </a:prstGeom>
          <a:gradFill flip="none" rotWithShape="1">
            <a:gsLst>
              <a:gs pos="15000">
                <a:schemeClr val="tx1">
                  <a:alpha val="55000"/>
                </a:schemeClr>
              </a:gs>
              <a:gs pos="56000">
                <a:schemeClr val="tx1">
                  <a:tint val="44500"/>
                  <a:satMod val="160000"/>
                  <a:alpha val="0"/>
                </a:schemeClr>
              </a:gs>
              <a:gs pos="100000">
                <a:schemeClr val="tx1">
                  <a:tint val="23500"/>
                  <a:satMod val="160000"/>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dirty="0">
              <a:solidFill>
                <a:prstClr val="white"/>
              </a:solidFill>
            </a:endParaRPr>
          </a:p>
        </p:txBody>
      </p:sp>
      <p:sp>
        <p:nvSpPr>
          <p:cNvPr id="41" name="Rectangle 40"/>
          <p:cNvSpPr/>
          <p:nvPr/>
        </p:nvSpPr>
        <p:spPr>
          <a:xfrm>
            <a:off x="0" y="0"/>
            <a:ext cx="12192001" cy="6858000"/>
          </a:xfrm>
          <a:prstGeom prst="rect">
            <a:avLst/>
          </a:prstGeom>
          <a:gradFill flip="none" rotWithShape="1">
            <a:gsLst>
              <a:gs pos="15000">
                <a:schemeClr val="bg1">
                  <a:alpha val="93000"/>
                </a:schemeClr>
              </a:gs>
              <a:gs pos="50000">
                <a:schemeClr val="bg1">
                  <a:alpha val="92000"/>
                </a:schemeClr>
              </a:gs>
              <a:gs pos="85000">
                <a:schemeClr val="bg1">
                  <a:alpha val="93000"/>
                </a:schemeClr>
              </a:gs>
            </a:gsLst>
            <a:lin ang="0" scaled="1"/>
            <a:tileRect/>
          </a:gradFill>
          <a:ln w="19050" cap="flat" cmpd="sng" algn="ctr">
            <a:noFill/>
            <a:prstDash val="solid"/>
          </a:ln>
          <a:effectLst/>
        </p:spPr>
        <p:txBody>
          <a:bodyPr lIns="91400" tIns="45698" rIns="91400" bIns="45698" rtlCol="0" anchor="ctr"/>
          <a:lstStyle/>
          <a:p>
            <a:pPr algn="ctr">
              <a:defRPr/>
            </a:pPr>
            <a:endParaRPr lang="en-US" sz="2199" kern="0" dirty="0">
              <a:solidFill>
                <a:srgbClr val="E4DED8"/>
              </a:solidFill>
              <a:latin typeface="Segoe UI Semilight"/>
            </a:endParaRPr>
          </a:p>
        </p:txBody>
      </p:sp>
      <p:sp>
        <p:nvSpPr>
          <p:cNvPr id="51"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4</a:t>
            </a:fld>
            <a:endParaRPr lang="en-IN" dirty="0"/>
          </a:p>
        </p:txBody>
      </p:sp>
      <p:sp>
        <p:nvSpPr>
          <p:cNvPr id="22" name="Rectangle 21">
            <a:extLst>
              <a:ext uri="{FF2B5EF4-FFF2-40B4-BE49-F238E27FC236}">
                <a16:creationId xmlns:a16="http://schemas.microsoft.com/office/drawing/2014/main" id="{F2767662-E83C-47F3-B3F7-00A12C2DB47C}"/>
              </a:ext>
            </a:extLst>
          </p:cNvPr>
          <p:cNvSpPr/>
          <p:nvPr/>
        </p:nvSpPr>
        <p:spPr bwMode="auto">
          <a:xfrm>
            <a:off x="1894789" y="2810366"/>
            <a:ext cx="10294235" cy="1237268"/>
          </a:xfrm>
          <a:prstGeom prst="rect">
            <a:avLst/>
          </a:prstGeom>
          <a:noFill/>
          <a:ln w="9525">
            <a:noFill/>
            <a:miter lim="800000"/>
            <a:headEnd/>
            <a:tailEnd/>
          </a:ln>
          <a:effectLst/>
        </p:spPr>
        <p:txBody>
          <a:bodyPr lIns="108000" tIns="108000" rIns="108000" bIns="108000" rtlCol="0" anchor="ctr">
            <a:noAutofit/>
          </a:bodyPr>
          <a:lstStyle/>
          <a:p>
            <a:pPr defTabSz="914225">
              <a:spcAft>
                <a:spcPts val="600"/>
              </a:spcAft>
              <a:defRPr/>
            </a:pPr>
            <a:r>
              <a:rPr lang="en-US" sz="6000" kern="0" dirty="0">
                <a:solidFill>
                  <a:schemeClr val="accent1">
                    <a:lumMod val="60000"/>
                    <a:lumOff val="40000"/>
                  </a:schemeClr>
                </a:solidFill>
                <a:cs typeface="Segoe UI Semilight" panose="020B0402040204020203" pitchFamily="34" charset="0"/>
              </a:rPr>
              <a:t>The What, How and Why of Cognitive Services</a:t>
            </a:r>
          </a:p>
        </p:txBody>
      </p:sp>
    </p:spTree>
    <p:extLst>
      <p:ext uri="{BB962C8B-B14F-4D97-AF65-F5344CB8AC3E}">
        <p14:creationId xmlns:p14="http://schemas.microsoft.com/office/powerpoint/2010/main" val="18984777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400" dirty="0">
                <a:solidFill>
                  <a:schemeClr val="accent1"/>
                </a:solidFill>
              </a:rPr>
              <a:t>Vision – Face API</a:t>
            </a:r>
          </a:p>
          <a:p>
            <a:pPr defTabSz="932563">
              <a:defRPr/>
            </a:pPr>
            <a:r>
              <a:rPr lang="en-US" sz="2800" dirty="0">
                <a:solidFill>
                  <a:schemeClr val="accent1"/>
                </a:solidFill>
              </a:rPr>
              <a:t>Demos</a:t>
            </a: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Tree>
    <p:extLst>
      <p:ext uri="{BB962C8B-B14F-4D97-AF65-F5344CB8AC3E}">
        <p14:creationId xmlns:p14="http://schemas.microsoft.com/office/powerpoint/2010/main" val="26077187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400" dirty="0">
                <a:solidFill>
                  <a:schemeClr val="accent1"/>
                </a:solidFill>
              </a:rPr>
              <a:t>Vision – Face API</a:t>
            </a:r>
          </a:p>
          <a:p>
            <a:pPr defTabSz="932563">
              <a:defRPr/>
            </a:pPr>
            <a:r>
              <a:rPr lang="en-US" sz="2800" dirty="0">
                <a:solidFill>
                  <a:schemeClr val="accent1"/>
                </a:solidFill>
              </a:rPr>
              <a:t>Use Cases </a:t>
            </a: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
        <p:nvSpPr>
          <p:cNvPr id="4" name="Rectangle 3">
            <a:extLst>
              <a:ext uri="{FF2B5EF4-FFF2-40B4-BE49-F238E27FC236}">
                <a16:creationId xmlns:a16="http://schemas.microsoft.com/office/drawing/2014/main" id="{9490C84B-3DC4-41F2-9090-F196B6348F53}"/>
              </a:ext>
            </a:extLst>
          </p:cNvPr>
          <p:cNvSpPr/>
          <p:nvPr/>
        </p:nvSpPr>
        <p:spPr>
          <a:xfrm>
            <a:off x="124566" y="1357412"/>
            <a:ext cx="10636194" cy="1908215"/>
          </a:xfrm>
          <a:prstGeom prst="rect">
            <a:avLst/>
          </a:prstGeom>
        </p:spPr>
        <p:txBody>
          <a:bodyPr wrap="square">
            <a:spAutoFit/>
          </a:bodyPr>
          <a:lstStyle/>
          <a:p>
            <a:pPr>
              <a:buFont typeface="Arial" panose="020B0604020202020204" pitchFamily="34" charset="0"/>
              <a:buChar char="•"/>
            </a:pPr>
            <a:r>
              <a:rPr lang="en-US" sz="1600" dirty="0">
                <a:solidFill>
                  <a:srgbClr val="000000"/>
                </a:solidFill>
                <a:latin typeface="Segoe UI" panose="020B0502040204020203" pitchFamily="34" charset="0"/>
              </a:rPr>
              <a:t> Facial Recognition Based Attendance Systems</a:t>
            </a:r>
          </a:p>
          <a:p>
            <a:pPr>
              <a:buFont typeface="Arial" panose="020B0604020202020204" pitchFamily="34" charset="0"/>
              <a:buChar char="•"/>
            </a:pPr>
            <a:endParaRPr lang="en-US" sz="1600" dirty="0">
              <a:solidFill>
                <a:srgbClr val="000000"/>
              </a:solidFill>
              <a:latin typeface="Segoe UI" panose="020B0502040204020203" pitchFamily="34" charset="0"/>
            </a:endParaRPr>
          </a:p>
          <a:p>
            <a:pPr>
              <a:buFont typeface="Arial" panose="020B0604020202020204" pitchFamily="34" charset="0"/>
              <a:buChar char="•"/>
            </a:pPr>
            <a:r>
              <a:rPr lang="en-US" sz="1600" dirty="0">
                <a:solidFill>
                  <a:srgbClr val="000000"/>
                </a:solidFill>
                <a:latin typeface="Segoe UI" panose="020B0502040204020203" pitchFamily="34" charset="0"/>
              </a:rPr>
              <a:t> Facial Recognition Based Access Control System</a:t>
            </a:r>
          </a:p>
          <a:p>
            <a:pPr>
              <a:buFont typeface="Arial" panose="020B0604020202020204" pitchFamily="34" charset="0"/>
              <a:buChar char="•"/>
            </a:pPr>
            <a:endParaRPr lang="en-US" sz="1600" dirty="0">
              <a:solidFill>
                <a:srgbClr val="000000"/>
              </a:solidFill>
              <a:latin typeface="Segoe UI" panose="020B0502040204020203" pitchFamily="34" charset="0"/>
            </a:endParaRPr>
          </a:p>
          <a:p>
            <a:pPr lvl="1"/>
            <a:endParaRPr lang="en-US" dirty="0">
              <a:solidFill>
                <a:srgbClr val="000000"/>
              </a:solidFill>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572770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400" dirty="0">
                <a:solidFill>
                  <a:schemeClr val="accent1"/>
                </a:solidFill>
              </a:rPr>
              <a:t>Vision – FACE API</a:t>
            </a:r>
          </a:p>
          <a:p>
            <a:pPr defTabSz="932563">
              <a:defRPr/>
            </a:pPr>
            <a:r>
              <a:rPr lang="en-US" sz="2800" dirty="0">
                <a:solidFill>
                  <a:schemeClr val="accent1"/>
                </a:solidFill>
              </a:rPr>
              <a:t>Image Requirements / Limitations / Challenges</a:t>
            </a: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
        <p:nvSpPr>
          <p:cNvPr id="2" name="Rectangle 1">
            <a:extLst>
              <a:ext uri="{FF2B5EF4-FFF2-40B4-BE49-F238E27FC236}">
                <a16:creationId xmlns:a16="http://schemas.microsoft.com/office/drawing/2014/main" id="{9B807480-2233-4412-B066-EC428B09A916}"/>
              </a:ext>
            </a:extLst>
          </p:cNvPr>
          <p:cNvSpPr/>
          <p:nvPr/>
        </p:nvSpPr>
        <p:spPr>
          <a:xfrm>
            <a:off x="124566" y="1121899"/>
            <a:ext cx="11942868" cy="7817525"/>
          </a:xfrm>
          <a:prstGeom prst="rect">
            <a:avLst/>
          </a:prstGeom>
        </p:spPr>
        <p:txBody>
          <a:bodyPr wrap="square">
            <a:spAutoFit/>
          </a:bodyPr>
          <a:lstStyle/>
          <a:p>
            <a:endParaRPr lang="en-US" sz="1600" dirty="0">
              <a:solidFill>
                <a:srgbClr val="000000"/>
              </a:solidFill>
              <a:latin typeface="Segoe UI" panose="020B0502040204020203" pitchFamily="34" charset="0"/>
            </a:endParaRPr>
          </a:p>
          <a:p>
            <a:pPr marL="742950" lvl="1" indent="-285750">
              <a:buFont typeface="Arial" panose="020B0604020202020204" pitchFamily="34" charset="0"/>
              <a:buChar char="•"/>
            </a:pPr>
            <a:r>
              <a:rPr lang="en-US" dirty="0">
                <a:solidFill>
                  <a:srgbClr val="000000"/>
                </a:solidFill>
                <a:latin typeface="Segoe UI" panose="020B0502040204020203" pitchFamily="34" charset="0"/>
              </a:rPr>
              <a:t>Avoid Obstructions blocking one or both eyes – Hands Blocking Eyes or Wearing Sun Glasses </a:t>
            </a:r>
          </a:p>
          <a:p>
            <a:pPr lvl="1"/>
            <a:endParaRPr lang="en-US" dirty="0">
              <a:solidFill>
                <a:srgbClr val="000000"/>
              </a:solidFill>
              <a:latin typeface="Segoe UI" panose="020B0502040204020203" pitchFamily="34" charset="0"/>
            </a:endParaRPr>
          </a:p>
          <a:p>
            <a:pPr marL="742950" lvl="1" indent="-285750">
              <a:buFont typeface="Arial" panose="020B0604020202020204" pitchFamily="34" charset="0"/>
              <a:buChar char="•"/>
            </a:pPr>
            <a:r>
              <a:rPr lang="en-US" dirty="0">
                <a:solidFill>
                  <a:srgbClr val="000000"/>
                </a:solidFill>
                <a:latin typeface="Segoe UI" panose="020B0502040204020203" pitchFamily="34" charset="0"/>
              </a:rPr>
              <a:t>Avoid Harsh lighting – Flashing lights  or Severe lights in the background</a:t>
            </a:r>
          </a:p>
          <a:p>
            <a:pPr marL="742950" lvl="1" indent="-285750">
              <a:buFont typeface="Arial" panose="020B0604020202020204" pitchFamily="34" charset="0"/>
              <a:buChar char="•"/>
            </a:pPr>
            <a:endParaRPr lang="en-US" dirty="0">
              <a:solidFill>
                <a:srgbClr val="000000"/>
              </a:solidFill>
              <a:latin typeface="Segoe UI" panose="020B0502040204020203" pitchFamily="34" charset="0"/>
            </a:endParaRPr>
          </a:p>
          <a:p>
            <a:pPr marL="742950" lvl="1" indent="-285750">
              <a:buFont typeface="Arial" panose="020B0604020202020204" pitchFamily="34" charset="0"/>
              <a:buChar char="•"/>
            </a:pPr>
            <a:r>
              <a:rPr lang="en-US" dirty="0">
                <a:solidFill>
                  <a:srgbClr val="000000"/>
                </a:solidFill>
                <a:latin typeface="Segoe UI" panose="020B0502040204020203" pitchFamily="34" charset="0"/>
              </a:rPr>
              <a:t>Avoid drastic changes in hair style or in Facial hair</a:t>
            </a:r>
          </a:p>
          <a:p>
            <a:pPr marL="742950" lvl="1" indent="-285750">
              <a:buFont typeface="Arial" panose="020B0604020202020204" pitchFamily="34" charset="0"/>
              <a:buChar char="•"/>
            </a:pPr>
            <a:endParaRPr lang="en-US" dirty="0">
              <a:solidFill>
                <a:srgbClr val="000000"/>
              </a:solidFill>
              <a:latin typeface="Segoe UI" panose="020B0502040204020203" pitchFamily="34" charset="0"/>
            </a:endParaRPr>
          </a:p>
          <a:p>
            <a:pPr marL="742950" lvl="1" indent="-285750">
              <a:buFont typeface="Arial" panose="020B0604020202020204" pitchFamily="34" charset="0"/>
              <a:buChar char="•"/>
            </a:pPr>
            <a:r>
              <a:rPr lang="en-US" dirty="0">
                <a:solidFill>
                  <a:srgbClr val="000000"/>
                </a:solidFill>
                <a:latin typeface="Segoe UI" panose="020B0502040204020203" pitchFamily="34" charset="0"/>
              </a:rPr>
              <a:t>Avoid using very old photos for training. Changes due to aging will not be identified by PCA</a:t>
            </a:r>
          </a:p>
          <a:p>
            <a:pPr marL="742950" lvl="1" indent="-285750">
              <a:buFont typeface="Arial" panose="020B0604020202020204" pitchFamily="34" charset="0"/>
              <a:buChar char="•"/>
            </a:pPr>
            <a:endParaRPr lang="en-US" dirty="0">
              <a:solidFill>
                <a:srgbClr val="000000"/>
              </a:solidFill>
              <a:latin typeface="Segoe UI" panose="020B0502040204020203" pitchFamily="34" charset="0"/>
            </a:endParaRPr>
          </a:p>
          <a:p>
            <a:pPr marL="742950" lvl="1" indent="-285750">
              <a:buFont typeface="Arial" panose="020B0604020202020204" pitchFamily="34" charset="0"/>
              <a:buChar char="•"/>
            </a:pPr>
            <a:r>
              <a:rPr lang="en-US" dirty="0">
                <a:solidFill>
                  <a:srgbClr val="000000"/>
                </a:solidFill>
                <a:latin typeface="Segoe UI" panose="020B0502040204020203" pitchFamily="34" charset="0"/>
              </a:rPr>
              <a:t>Avoid extreme facial expression during Training… Like Laughing out Aloud or Screaming etc. PCA fails to handle extreme emotions in similar faces</a:t>
            </a:r>
          </a:p>
          <a:p>
            <a:pPr marL="742950" lvl="1" indent="-285750">
              <a:buFont typeface="Arial" panose="020B0604020202020204" pitchFamily="34" charset="0"/>
              <a:buChar char="•"/>
            </a:pPr>
            <a:endParaRPr lang="en-US" dirty="0">
              <a:solidFill>
                <a:srgbClr val="000000"/>
              </a:solidFill>
              <a:latin typeface="Segoe UI" panose="020B0502040204020203" pitchFamily="34" charset="0"/>
            </a:endParaRPr>
          </a:p>
          <a:p>
            <a:pPr marL="742950" lvl="1" indent="-285750">
              <a:buFont typeface="Arial" panose="020B0604020202020204" pitchFamily="34" charset="0"/>
              <a:buChar char="•"/>
            </a:pPr>
            <a:r>
              <a:rPr lang="en-US" dirty="0">
                <a:solidFill>
                  <a:srgbClr val="000000"/>
                </a:solidFill>
                <a:latin typeface="Segoe UI" panose="020B0502040204020203" pitchFamily="34" charset="0"/>
              </a:rPr>
              <a:t>Train images formats of types PNG, JPG, GIF or BMP. Other formats are not allowed</a:t>
            </a:r>
          </a:p>
          <a:p>
            <a:pPr marL="742950" lvl="1" indent="-285750">
              <a:buFont typeface="Arial" panose="020B0604020202020204" pitchFamily="34" charset="0"/>
              <a:buChar char="•"/>
            </a:pPr>
            <a:endParaRPr lang="en-US" dirty="0">
              <a:solidFill>
                <a:srgbClr val="000000"/>
              </a:solidFill>
              <a:latin typeface="Segoe UI" panose="020B0502040204020203" pitchFamily="34" charset="0"/>
            </a:endParaRPr>
          </a:p>
          <a:p>
            <a:pPr marL="742950" lvl="1" indent="-285750">
              <a:buFont typeface="Arial" panose="020B0604020202020204" pitchFamily="34" charset="0"/>
              <a:buChar char="•"/>
            </a:pPr>
            <a:r>
              <a:rPr lang="en-US" dirty="0">
                <a:solidFill>
                  <a:srgbClr val="000000"/>
                </a:solidFill>
                <a:latin typeface="Segoe UI" panose="020B0502040204020203" pitchFamily="34" charset="0"/>
              </a:rPr>
              <a:t>Avoid uploading image files which are beyond 4 MB size. Max size for a Training image is 4 MB</a:t>
            </a:r>
          </a:p>
          <a:p>
            <a:pPr marL="742950" lvl="1" indent="-285750">
              <a:buFont typeface="Arial" panose="020B0604020202020204" pitchFamily="34" charset="0"/>
              <a:buChar char="•"/>
            </a:pPr>
            <a:endParaRPr lang="en-US" dirty="0">
              <a:solidFill>
                <a:srgbClr val="000000"/>
              </a:solidFill>
              <a:latin typeface="Segoe UI" panose="020B0502040204020203" pitchFamily="34" charset="0"/>
            </a:endParaRPr>
          </a:p>
          <a:p>
            <a:pPr marL="742950" lvl="1" indent="-285750">
              <a:buFont typeface="Arial" panose="020B0604020202020204" pitchFamily="34" charset="0"/>
              <a:buChar char="•"/>
            </a:pPr>
            <a:r>
              <a:rPr lang="en-US" dirty="0">
                <a:solidFill>
                  <a:srgbClr val="000000"/>
                </a:solidFill>
                <a:latin typeface="Segoe UI" panose="020B0502040204020203" pitchFamily="34" charset="0"/>
              </a:rPr>
              <a:t>The detectable face size range is 36x36 to 4096x4096 pixels. Faces out of this range will not be detected. Optimal Face Size to consider for Training is 200x200 pixels</a:t>
            </a:r>
          </a:p>
          <a:p>
            <a:pPr marL="742950" lvl="1" indent="-285750">
              <a:buFont typeface="Arial" panose="020B0604020202020204" pitchFamily="34" charset="0"/>
              <a:buChar char="•"/>
            </a:pPr>
            <a:endParaRPr lang="en-US" dirty="0">
              <a:solidFill>
                <a:srgbClr val="000000"/>
              </a:solidFill>
              <a:latin typeface="Segoe UI" panose="020B0502040204020203" pitchFamily="34" charset="0"/>
            </a:endParaRPr>
          </a:p>
          <a:p>
            <a:pPr marL="742950" lvl="1" indent="-285750">
              <a:buFont typeface="Arial" panose="020B0604020202020204" pitchFamily="34" charset="0"/>
              <a:buChar char="•"/>
            </a:pPr>
            <a:r>
              <a:rPr lang="en-US" dirty="0">
                <a:solidFill>
                  <a:srgbClr val="000000"/>
                </a:solidFill>
                <a:latin typeface="Segoe UI" panose="020B0502040204020203" pitchFamily="34" charset="0"/>
              </a:rPr>
              <a:t>Make sure face image used for training is having around 100 pixels between the two eyes</a:t>
            </a:r>
          </a:p>
          <a:p>
            <a:pPr lvl="1"/>
            <a:endParaRPr lang="en-US" b="0"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dirty="0">
              <a:solidFill>
                <a:srgbClr val="000000"/>
              </a:solidFill>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dirty="0">
              <a:solidFill>
                <a:srgbClr val="000000"/>
              </a:solidFill>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dirty="0">
              <a:solidFill>
                <a:srgbClr val="000000"/>
              </a:solidFill>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2198949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400" dirty="0">
                <a:solidFill>
                  <a:schemeClr val="accent1"/>
                </a:solidFill>
              </a:rPr>
              <a:t>Vision – FACE API</a:t>
            </a:r>
          </a:p>
          <a:p>
            <a:pPr defTabSz="932563">
              <a:defRPr/>
            </a:pPr>
            <a:r>
              <a:rPr lang="en-US" sz="2800" dirty="0">
                <a:solidFill>
                  <a:schemeClr val="accent1"/>
                </a:solidFill>
              </a:rPr>
              <a:t>Building Blocks</a:t>
            </a: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
        <p:nvSpPr>
          <p:cNvPr id="2" name="Rectangle 1">
            <a:extLst>
              <a:ext uri="{FF2B5EF4-FFF2-40B4-BE49-F238E27FC236}">
                <a16:creationId xmlns:a16="http://schemas.microsoft.com/office/drawing/2014/main" id="{9B807480-2233-4412-B066-EC428B09A916}"/>
              </a:ext>
            </a:extLst>
          </p:cNvPr>
          <p:cNvSpPr/>
          <p:nvPr/>
        </p:nvSpPr>
        <p:spPr>
          <a:xfrm>
            <a:off x="124566" y="1121899"/>
            <a:ext cx="11942868" cy="5878532"/>
          </a:xfrm>
          <a:prstGeom prst="rect">
            <a:avLst/>
          </a:prstGeom>
        </p:spPr>
        <p:txBody>
          <a:bodyPr wrap="square">
            <a:spAutoFit/>
          </a:bodyPr>
          <a:lstStyle/>
          <a:p>
            <a:endParaRPr lang="en-US" sz="1600" dirty="0">
              <a:solidFill>
                <a:srgbClr val="000000"/>
              </a:solidFill>
              <a:latin typeface="Segoe UI" panose="020B0502040204020203" pitchFamily="34" charset="0"/>
            </a:endParaRPr>
          </a:p>
          <a:p>
            <a:pPr eaLnBrk="0" fontAlgn="base" hangingPunct="0">
              <a:spcBef>
                <a:spcPct val="0"/>
              </a:spcBef>
              <a:spcAft>
                <a:spcPct val="0"/>
              </a:spcAft>
            </a:pPr>
            <a:r>
              <a:rPr lang="en-US" b="1" dirty="0"/>
              <a:t>Device Validation</a:t>
            </a:r>
            <a:r>
              <a:rPr lang="en-US" dirty="0"/>
              <a:t>: Device Infra requirements validation – </a:t>
            </a:r>
            <a:r>
              <a:rPr lang="en-US" b="1" dirty="0">
                <a:solidFill>
                  <a:schemeClr val="accent1"/>
                </a:solidFill>
              </a:rPr>
              <a:t>Camera Pixel Size, OS Minimum Version </a:t>
            </a:r>
            <a:r>
              <a:rPr lang="en-US" dirty="0"/>
              <a:t>as per the Face Recognition Guidelines</a:t>
            </a:r>
          </a:p>
          <a:p>
            <a:pPr lvl="1"/>
            <a:endParaRPr lang="en-US" dirty="0">
              <a:solidFill>
                <a:srgbClr val="000000"/>
              </a:solidFill>
              <a:latin typeface="Segoe UI" panose="020B0502040204020203" pitchFamily="34" charset="0"/>
            </a:endParaRPr>
          </a:p>
          <a:p>
            <a:pPr eaLnBrk="0" fontAlgn="base" hangingPunct="0">
              <a:spcBef>
                <a:spcPct val="0"/>
              </a:spcBef>
              <a:spcAft>
                <a:spcPct val="0"/>
              </a:spcAft>
            </a:pPr>
            <a:r>
              <a:rPr lang="en-US" b="1" dirty="0"/>
              <a:t>Object Filtering</a:t>
            </a:r>
            <a:r>
              <a:rPr lang="en-US" dirty="0"/>
              <a:t>: Removal of Objects that reduces the Accuracy of Face Detection – Removal of </a:t>
            </a:r>
            <a:r>
              <a:rPr lang="en-US" b="1" dirty="0">
                <a:solidFill>
                  <a:schemeClr val="accent1"/>
                </a:solidFill>
              </a:rPr>
              <a:t>Flashy Lights</a:t>
            </a:r>
            <a:r>
              <a:rPr lang="en-US" dirty="0"/>
              <a:t> in the back-ground, Removal of </a:t>
            </a:r>
            <a:r>
              <a:rPr lang="en-US" b="1" dirty="0">
                <a:solidFill>
                  <a:schemeClr val="accent1"/>
                </a:solidFill>
              </a:rPr>
              <a:t>Sun Glasses</a:t>
            </a:r>
            <a:r>
              <a:rPr lang="en-US" dirty="0"/>
              <a:t>, Avoiding Images with Darkness</a:t>
            </a:r>
          </a:p>
          <a:p>
            <a:pPr marL="742950" lvl="1" indent="-285750">
              <a:buFont typeface="Arial" panose="020B0604020202020204" pitchFamily="34" charset="0"/>
              <a:buChar char="•"/>
            </a:pPr>
            <a:endParaRPr lang="en-US" dirty="0">
              <a:solidFill>
                <a:srgbClr val="000000"/>
              </a:solidFill>
              <a:latin typeface="Segoe UI" panose="020B0502040204020203" pitchFamily="34" charset="0"/>
            </a:endParaRPr>
          </a:p>
          <a:p>
            <a:pPr lvl="0" eaLnBrk="0" fontAlgn="base" hangingPunct="0">
              <a:spcBef>
                <a:spcPct val="0"/>
              </a:spcBef>
              <a:spcAft>
                <a:spcPct val="0"/>
              </a:spcAft>
            </a:pPr>
            <a:r>
              <a:rPr lang="en-US" b="1" dirty="0"/>
              <a:t>Image Validation </a:t>
            </a:r>
            <a:r>
              <a:rPr lang="en-US" dirty="0"/>
              <a:t>: Validates the Image with respect to FACE Recognition Guidelines – </a:t>
            </a:r>
            <a:r>
              <a:rPr lang="en-US" b="1" dirty="0">
                <a:solidFill>
                  <a:schemeClr val="accent1"/>
                </a:solidFill>
              </a:rPr>
              <a:t>Face Availability, Face Visibility, More number of Faces, Face Image Guidelines ( Min Pixel, Max Pixel, Optimal </a:t>
            </a:r>
            <a:r>
              <a:rPr lang="en-US" b="1" dirty="0" err="1">
                <a:solidFill>
                  <a:schemeClr val="accent1"/>
                </a:solidFill>
              </a:rPr>
              <a:t>Pixes</a:t>
            </a:r>
            <a:r>
              <a:rPr lang="en-US" b="1" dirty="0">
                <a:solidFill>
                  <a:schemeClr val="accent1"/>
                </a:solidFill>
              </a:rPr>
              <a:t>, Pixel Distance Between Eyes)</a:t>
            </a:r>
            <a:r>
              <a:rPr lang="en-US" dirty="0"/>
              <a:t>, Face Angle and Head Orientation</a:t>
            </a:r>
          </a:p>
          <a:p>
            <a:pPr lvl="0" eaLnBrk="0" fontAlgn="base" hangingPunct="0">
              <a:spcBef>
                <a:spcPct val="0"/>
              </a:spcBef>
              <a:spcAft>
                <a:spcPct val="0"/>
              </a:spcAft>
            </a:pPr>
            <a:endParaRPr lang="en-US" b="1" dirty="0"/>
          </a:p>
          <a:p>
            <a:pPr lvl="0" eaLnBrk="0" fontAlgn="base" hangingPunct="0">
              <a:spcBef>
                <a:spcPct val="0"/>
              </a:spcBef>
              <a:spcAft>
                <a:spcPct val="0"/>
              </a:spcAft>
            </a:pPr>
            <a:r>
              <a:rPr lang="en-US" b="1" dirty="0"/>
              <a:t>Fake / Real Image Detection </a:t>
            </a:r>
            <a:r>
              <a:rPr lang="en-US" dirty="0"/>
              <a:t>: One of the biggest Security problem with Facial recognition systems is to identify whether the “Face” being used for registration / verification is for real or fake. We do not have any APIs or Model to check Real Vs Fake. WE have build our own model to identify “Real Vs Fake” and see the demo for the same - </a:t>
            </a:r>
            <a:r>
              <a:rPr lang="en-US" dirty="0">
                <a:hlinkClick r:id="rId2"/>
              </a:rPr>
              <a:t>Link</a:t>
            </a:r>
            <a:r>
              <a:rPr lang="en-US" dirty="0"/>
              <a:t> </a:t>
            </a:r>
          </a:p>
          <a:p>
            <a:pPr lvl="0" eaLnBrk="0" fontAlgn="base" hangingPunct="0">
              <a:spcBef>
                <a:spcPct val="0"/>
              </a:spcBef>
              <a:spcAft>
                <a:spcPct val="0"/>
              </a:spcAft>
            </a:pPr>
            <a:endParaRPr lang="en-US" b="1" dirty="0"/>
          </a:p>
          <a:p>
            <a:pPr lvl="0" eaLnBrk="0" fontAlgn="base" hangingPunct="0">
              <a:spcBef>
                <a:spcPct val="0"/>
              </a:spcBef>
              <a:spcAft>
                <a:spcPct val="0"/>
              </a:spcAft>
            </a:pPr>
            <a:r>
              <a:rPr lang="en-US" b="1" dirty="0"/>
              <a:t>Additional Layer of Liveliness Detection using Gestures : </a:t>
            </a:r>
            <a:r>
              <a:rPr lang="en-US" dirty="0"/>
              <a:t>It is always a best practice to ask the user to show some gestures before verification just to make sure liveliness of the user is always checked. Generally gestures like “Smile”, “Eye Blinking”</a:t>
            </a:r>
            <a:r>
              <a:rPr lang="en-US" b="1" dirty="0"/>
              <a:t> </a:t>
            </a:r>
          </a:p>
          <a:p>
            <a:pPr lvl="0" eaLnBrk="0" fontAlgn="base" hangingPunct="0">
              <a:spcBef>
                <a:spcPct val="0"/>
              </a:spcBef>
              <a:spcAft>
                <a:spcPct val="0"/>
              </a:spcAft>
            </a:pPr>
            <a:r>
              <a:rPr lang="en-US" dirty="0"/>
              <a:t>Are used to check the liveliness of the user. </a:t>
            </a:r>
            <a:endParaRPr lang="en-US"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dirty="0">
              <a:solidFill>
                <a:srgbClr val="000000"/>
              </a:solidFill>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581443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Image result for Human icon">
            <a:extLst>
              <a:ext uri="{FF2B5EF4-FFF2-40B4-BE49-F238E27FC236}">
                <a16:creationId xmlns:a16="http://schemas.microsoft.com/office/drawing/2014/main" id="{62E4401F-23B7-479B-920E-A1C0B7B25D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35760"/>
            <a:ext cx="1076960" cy="107696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BFD99570-5315-40D9-821C-324E6FDE1084}"/>
              </a:ext>
            </a:extLst>
          </p:cNvPr>
          <p:cNvGrpSpPr/>
          <p:nvPr/>
        </p:nvGrpSpPr>
        <p:grpSpPr>
          <a:xfrm>
            <a:off x="1073616" y="57804"/>
            <a:ext cx="2709247" cy="1149658"/>
            <a:chOff x="946877" y="66039"/>
            <a:chExt cx="3078480" cy="1393498"/>
          </a:xfrm>
        </p:grpSpPr>
        <p:pic>
          <p:nvPicPr>
            <p:cNvPr id="4" name="Picture 6" descr="Image result for ios phone">
              <a:extLst>
                <a:ext uri="{FF2B5EF4-FFF2-40B4-BE49-F238E27FC236}">
                  <a16:creationId xmlns:a16="http://schemas.microsoft.com/office/drawing/2014/main" id="{B2A45AE9-FEAC-4969-AC27-6C45296E24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8720" y="156937"/>
              <a:ext cx="671374" cy="8951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Related image">
              <a:extLst>
                <a:ext uri="{FF2B5EF4-FFF2-40B4-BE49-F238E27FC236}">
                  <a16:creationId xmlns:a16="http://schemas.microsoft.com/office/drawing/2014/main" id="{3C308B23-2FD6-4D9B-A89D-20C3F68775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5723" y="166464"/>
              <a:ext cx="500788" cy="8856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Image result for desktop">
              <a:extLst>
                <a:ext uri="{FF2B5EF4-FFF2-40B4-BE49-F238E27FC236}">
                  <a16:creationId xmlns:a16="http://schemas.microsoft.com/office/drawing/2014/main" id="{A66F8708-8BE5-4AAB-A549-2D27EE8827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2140" y="66039"/>
              <a:ext cx="683010" cy="107696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948B3CB-C2C7-4602-BFA3-7E26E986BFC5}"/>
                </a:ext>
              </a:extLst>
            </p:cNvPr>
            <p:cNvSpPr txBox="1"/>
            <p:nvPr/>
          </p:nvSpPr>
          <p:spPr>
            <a:xfrm>
              <a:off x="946877" y="1059427"/>
              <a:ext cx="3078480" cy="400110"/>
            </a:xfrm>
            <a:prstGeom prst="rect">
              <a:avLst/>
            </a:prstGeom>
            <a:noFill/>
          </p:spPr>
          <p:txBody>
            <a:bodyPr wrap="square" rtlCol="0">
              <a:spAutoFit/>
            </a:bodyPr>
            <a:lstStyle/>
            <a:p>
              <a:pPr algn="ctr"/>
              <a:r>
                <a:rPr lang="en-US" sz="2000" b="1" dirty="0"/>
                <a:t>Channels</a:t>
              </a:r>
              <a:endParaRPr lang="en-IN" sz="2000" b="1" dirty="0"/>
            </a:p>
          </p:txBody>
        </p:sp>
      </p:grpSp>
      <p:grpSp>
        <p:nvGrpSpPr>
          <p:cNvPr id="8" name="Group 7">
            <a:extLst>
              <a:ext uri="{FF2B5EF4-FFF2-40B4-BE49-F238E27FC236}">
                <a16:creationId xmlns:a16="http://schemas.microsoft.com/office/drawing/2014/main" id="{A04887CC-6228-4156-9228-44E66C5A7980}"/>
              </a:ext>
            </a:extLst>
          </p:cNvPr>
          <p:cNvGrpSpPr/>
          <p:nvPr/>
        </p:nvGrpSpPr>
        <p:grpSpPr>
          <a:xfrm>
            <a:off x="1073616" y="1711202"/>
            <a:ext cx="2577167" cy="1153161"/>
            <a:chOff x="997677" y="1681479"/>
            <a:chExt cx="3078480" cy="1441511"/>
          </a:xfrm>
        </p:grpSpPr>
        <p:sp>
          <p:nvSpPr>
            <p:cNvPr id="9" name="Rectangle 8">
              <a:extLst>
                <a:ext uri="{FF2B5EF4-FFF2-40B4-BE49-F238E27FC236}">
                  <a16:creationId xmlns:a16="http://schemas.microsoft.com/office/drawing/2014/main" id="{5D6F529F-360F-4537-A0DD-BF7EB917F741}"/>
                </a:ext>
              </a:extLst>
            </p:cNvPr>
            <p:cNvSpPr/>
            <p:nvPr/>
          </p:nvSpPr>
          <p:spPr>
            <a:xfrm>
              <a:off x="1841548" y="1681479"/>
              <a:ext cx="1405260" cy="10769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8" descr="Image result for smiley face icon">
              <a:extLst>
                <a:ext uri="{FF2B5EF4-FFF2-40B4-BE49-F238E27FC236}">
                  <a16:creationId xmlns:a16="http://schemas.microsoft.com/office/drawing/2014/main" id="{BCCDB15E-ECBA-4BCC-B48A-D9B2B8E131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3938" y="1816922"/>
              <a:ext cx="885638" cy="88563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AC95F7C-D387-4700-ACB1-94DE093D0E38}"/>
                </a:ext>
              </a:extLst>
            </p:cNvPr>
            <p:cNvSpPr txBox="1"/>
            <p:nvPr/>
          </p:nvSpPr>
          <p:spPr>
            <a:xfrm>
              <a:off x="997677" y="2722880"/>
              <a:ext cx="3078480" cy="400110"/>
            </a:xfrm>
            <a:prstGeom prst="rect">
              <a:avLst/>
            </a:prstGeom>
            <a:noFill/>
          </p:spPr>
          <p:txBody>
            <a:bodyPr wrap="square" rtlCol="0">
              <a:spAutoFit/>
            </a:bodyPr>
            <a:lstStyle/>
            <a:p>
              <a:pPr algn="ctr"/>
              <a:r>
                <a:rPr lang="en-US" sz="2000" b="1" dirty="0"/>
                <a:t>Face Captured</a:t>
              </a:r>
              <a:endParaRPr lang="en-IN" sz="2000" b="1" dirty="0"/>
            </a:p>
          </p:txBody>
        </p:sp>
      </p:grpSp>
      <p:cxnSp>
        <p:nvCxnSpPr>
          <p:cNvPr id="12" name="Straight Arrow Connector 11">
            <a:extLst>
              <a:ext uri="{FF2B5EF4-FFF2-40B4-BE49-F238E27FC236}">
                <a16:creationId xmlns:a16="http://schemas.microsoft.com/office/drawing/2014/main" id="{BD5BFF23-07CB-47AD-BA8B-7550511F667C}"/>
              </a:ext>
            </a:extLst>
          </p:cNvPr>
          <p:cNvCxnSpPr>
            <a:stCxn id="2" idx="3"/>
          </p:cNvCxnSpPr>
          <p:nvPr/>
        </p:nvCxnSpPr>
        <p:spPr>
          <a:xfrm>
            <a:off x="1076960" y="2174240"/>
            <a:ext cx="57682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3BA7154-BD1C-4CDF-A2DD-ED5D66993B9C}"/>
              </a:ext>
            </a:extLst>
          </p:cNvPr>
          <p:cNvSpPr txBox="1"/>
          <p:nvPr/>
        </p:nvSpPr>
        <p:spPr>
          <a:xfrm>
            <a:off x="4535550" y="289772"/>
            <a:ext cx="3743960" cy="369332"/>
          </a:xfrm>
          <a:prstGeom prst="rect">
            <a:avLst/>
          </a:prstGeom>
          <a:noFill/>
          <a:ln w="25400">
            <a:solidFill>
              <a:schemeClr val="accent1"/>
            </a:solidFill>
          </a:ln>
        </p:spPr>
        <p:txBody>
          <a:bodyPr wrap="square" rtlCol="0">
            <a:spAutoFit/>
          </a:bodyPr>
          <a:lstStyle/>
          <a:p>
            <a:pPr algn="ctr"/>
            <a:r>
              <a:rPr lang="en-US" dirty="0"/>
              <a:t>Device Validation</a:t>
            </a:r>
            <a:endParaRPr lang="en-IN" dirty="0"/>
          </a:p>
        </p:txBody>
      </p:sp>
      <p:grpSp>
        <p:nvGrpSpPr>
          <p:cNvPr id="14" name="Group 13">
            <a:extLst>
              <a:ext uri="{FF2B5EF4-FFF2-40B4-BE49-F238E27FC236}">
                <a16:creationId xmlns:a16="http://schemas.microsoft.com/office/drawing/2014/main" id="{8FAF1DCE-8680-40CE-A0B8-568E307ADA32}"/>
              </a:ext>
            </a:extLst>
          </p:cNvPr>
          <p:cNvGrpSpPr/>
          <p:nvPr/>
        </p:nvGrpSpPr>
        <p:grpSpPr>
          <a:xfrm>
            <a:off x="2956488" y="474438"/>
            <a:ext cx="1579062" cy="1697145"/>
            <a:chOff x="2956488" y="474438"/>
            <a:chExt cx="1579062" cy="1697145"/>
          </a:xfrm>
        </p:grpSpPr>
        <p:cxnSp>
          <p:nvCxnSpPr>
            <p:cNvPr id="15" name="Straight Connector 14">
              <a:extLst>
                <a:ext uri="{FF2B5EF4-FFF2-40B4-BE49-F238E27FC236}">
                  <a16:creationId xmlns:a16="http://schemas.microsoft.com/office/drawing/2014/main" id="{7C6DA7D7-1FE5-4439-9E33-5DDA06077EAC}"/>
                </a:ext>
              </a:extLst>
            </p:cNvPr>
            <p:cNvCxnSpPr>
              <a:cxnSpLocks/>
            </p:cNvCxnSpPr>
            <p:nvPr/>
          </p:nvCxnSpPr>
          <p:spPr>
            <a:xfrm>
              <a:off x="2956488" y="2156728"/>
              <a:ext cx="1071629" cy="14202"/>
            </a:xfrm>
            <a:prstGeom prst="line">
              <a:avLst/>
            </a:prstGeom>
            <a:ln w="2540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E111AAD4-96FD-47E2-8673-6D3A614A70BD}"/>
                </a:ext>
              </a:extLst>
            </p:cNvPr>
            <p:cNvCxnSpPr>
              <a:cxnSpLocks/>
            </p:cNvCxnSpPr>
            <p:nvPr/>
          </p:nvCxnSpPr>
          <p:spPr>
            <a:xfrm flipV="1">
              <a:off x="4017959" y="612937"/>
              <a:ext cx="4286" cy="1558646"/>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CAA9583C-57BA-425B-95E8-281BE00106D4}"/>
                </a:ext>
              </a:extLst>
            </p:cNvPr>
            <p:cNvCxnSpPr>
              <a:cxnSpLocks/>
              <a:endCxn id="13" idx="1"/>
            </p:cNvCxnSpPr>
            <p:nvPr/>
          </p:nvCxnSpPr>
          <p:spPr>
            <a:xfrm flipV="1">
              <a:off x="4037387" y="474438"/>
              <a:ext cx="498163" cy="1471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11F88CF2-AE6C-4B07-BDCC-FEDE8DCDD4C4}"/>
              </a:ext>
            </a:extLst>
          </p:cNvPr>
          <p:cNvGrpSpPr/>
          <p:nvPr/>
        </p:nvGrpSpPr>
        <p:grpSpPr>
          <a:xfrm>
            <a:off x="4526280" y="659104"/>
            <a:ext cx="3743960" cy="963369"/>
            <a:chOff x="4526280" y="659104"/>
            <a:chExt cx="3743960" cy="963369"/>
          </a:xfrm>
        </p:grpSpPr>
        <p:sp>
          <p:nvSpPr>
            <p:cNvPr id="19" name="TextBox 18">
              <a:extLst>
                <a:ext uri="{FF2B5EF4-FFF2-40B4-BE49-F238E27FC236}">
                  <a16:creationId xmlns:a16="http://schemas.microsoft.com/office/drawing/2014/main" id="{8DB5C67A-C62C-4EB3-8237-FE1F6B5EF409}"/>
                </a:ext>
              </a:extLst>
            </p:cNvPr>
            <p:cNvSpPr txBox="1"/>
            <p:nvPr/>
          </p:nvSpPr>
          <p:spPr>
            <a:xfrm>
              <a:off x="4526280" y="1253141"/>
              <a:ext cx="3743960" cy="369332"/>
            </a:xfrm>
            <a:prstGeom prst="rect">
              <a:avLst/>
            </a:prstGeom>
            <a:noFill/>
            <a:ln w="25400">
              <a:solidFill>
                <a:schemeClr val="accent1"/>
              </a:solidFill>
            </a:ln>
          </p:spPr>
          <p:txBody>
            <a:bodyPr wrap="square" rtlCol="0">
              <a:spAutoFit/>
            </a:bodyPr>
            <a:lstStyle/>
            <a:p>
              <a:pPr algn="ctr"/>
              <a:r>
                <a:rPr lang="en-US" dirty="0"/>
                <a:t>Image Validation</a:t>
              </a:r>
              <a:endParaRPr lang="en-IN" dirty="0"/>
            </a:p>
          </p:txBody>
        </p:sp>
        <p:cxnSp>
          <p:nvCxnSpPr>
            <p:cNvPr id="20" name="Straight Arrow Connector 19">
              <a:extLst>
                <a:ext uri="{FF2B5EF4-FFF2-40B4-BE49-F238E27FC236}">
                  <a16:creationId xmlns:a16="http://schemas.microsoft.com/office/drawing/2014/main" id="{90F78BE5-AFF2-4C12-9FDC-6255BB0F1A94}"/>
                </a:ext>
              </a:extLst>
            </p:cNvPr>
            <p:cNvCxnSpPr>
              <a:cxnSpLocks/>
              <a:stCxn id="13" idx="2"/>
              <a:endCxn id="19" idx="0"/>
            </p:cNvCxnSpPr>
            <p:nvPr/>
          </p:nvCxnSpPr>
          <p:spPr>
            <a:xfrm flipH="1">
              <a:off x="6398260" y="659104"/>
              <a:ext cx="9270" cy="5940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AE792D8-4486-4756-998F-FF56EF6270AF}"/>
                </a:ext>
              </a:extLst>
            </p:cNvPr>
            <p:cNvSpPr txBox="1"/>
            <p:nvPr/>
          </p:nvSpPr>
          <p:spPr>
            <a:xfrm>
              <a:off x="6619047" y="906340"/>
              <a:ext cx="587607" cy="369332"/>
            </a:xfrm>
            <a:prstGeom prst="rect">
              <a:avLst/>
            </a:prstGeom>
            <a:noFill/>
          </p:spPr>
          <p:txBody>
            <a:bodyPr wrap="square" rtlCol="0">
              <a:spAutoFit/>
            </a:bodyPr>
            <a:lstStyle/>
            <a:p>
              <a:pPr algn="ctr"/>
              <a:r>
                <a:rPr lang="en-US" dirty="0"/>
                <a:t>Yes</a:t>
              </a:r>
              <a:endParaRPr lang="en-IN" dirty="0"/>
            </a:p>
          </p:txBody>
        </p:sp>
      </p:grpSp>
      <p:grpSp>
        <p:nvGrpSpPr>
          <p:cNvPr id="22" name="Group 21">
            <a:extLst>
              <a:ext uri="{FF2B5EF4-FFF2-40B4-BE49-F238E27FC236}">
                <a16:creationId xmlns:a16="http://schemas.microsoft.com/office/drawing/2014/main" id="{73638670-884C-44B0-9011-A18A62E966A6}"/>
              </a:ext>
            </a:extLst>
          </p:cNvPr>
          <p:cNvGrpSpPr/>
          <p:nvPr/>
        </p:nvGrpSpPr>
        <p:grpSpPr>
          <a:xfrm>
            <a:off x="4526280" y="1890794"/>
            <a:ext cx="3743960" cy="766167"/>
            <a:chOff x="4526280" y="1890794"/>
            <a:chExt cx="3743960" cy="766167"/>
          </a:xfrm>
        </p:grpSpPr>
        <p:grpSp>
          <p:nvGrpSpPr>
            <p:cNvPr id="23" name="Group 22">
              <a:extLst>
                <a:ext uri="{FF2B5EF4-FFF2-40B4-BE49-F238E27FC236}">
                  <a16:creationId xmlns:a16="http://schemas.microsoft.com/office/drawing/2014/main" id="{65BCD64A-111B-4395-892E-46A0FD318E67}"/>
                </a:ext>
              </a:extLst>
            </p:cNvPr>
            <p:cNvGrpSpPr/>
            <p:nvPr/>
          </p:nvGrpSpPr>
          <p:grpSpPr>
            <a:xfrm>
              <a:off x="4526280" y="1931784"/>
              <a:ext cx="3743960" cy="725177"/>
              <a:chOff x="4526280" y="1931784"/>
              <a:chExt cx="3743960" cy="725177"/>
            </a:xfrm>
          </p:grpSpPr>
          <p:sp>
            <p:nvSpPr>
              <p:cNvPr id="25" name="TextBox 24">
                <a:extLst>
                  <a:ext uri="{FF2B5EF4-FFF2-40B4-BE49-F238E27FC236}">
                    <a16:creationId xmlns:a16="http://schemas.microsoft.com/office/drawing/2014/main" id="{B0E08D34-9094-41ED-AE97-99FB912C023B}"/>
                  </a:ext>
                </a:extLst>
              </p:cNvPr>
              <p:cNvSpPr txBox="1"/>
              <p:nvPr/>
            </p:nvSpPr>
            <p:spPr>
              <a:xfrm>
                <a:off x="4526280" y="2287629"/>
                <a:ext cx="3743960" cy="369332"/>
              </a:xfrm>
              <a:prstGeom prst="rect">
                <a:avLst/>
              </a:prstGeom>
              <a:noFill/>
              <a:ln w="25400">
                <a:solidFill>
                  <a:schemeClr val="accent1"/>
                </a:solidFill>
              </a:ln>
            </p:spPr>
            <p:txBody>
              <a:bodyPr wrap="square" rtlCol="0">
                <a:spAutoFit/>
              </a:bodyPr>
              <a:lstStyle/>
              <a:p>
                <a:pPr algn="ctr"/>
                <a:r>
                  <a:rPr lang="en-US" dirty="0"/>
                  <a:t>Object Filtering</a:t>
                </a:r>
                <a:endParaRPr lang="en-IN" dirty="0"/>
              </a:p>
            </p:txBody>
          </p:sp>
          <p:cxnSp>
            <p:nvCxnSpPr>
              <p:cNvPr id="26" name="Straight Arrow Connector 25">
                <a:extLst>
                  <a:ext uri="{FF2B5EF4-FFF2-40B4-BE49-F238E27FC236}">
                    <a16:creationId xmlns:a16="http://schemas.microsoft.com/office/drawing/2014/main" id="{7EEDCF00-653D-4C54-BBAA-C92308609AB2}"/>
                  </a:ext>
                </a:extLst>
              </p:cNvPr>
              <p:cNvCxnSpPr>
                <a:cxnSpLocks/>
              </p:cNvCxnSpPr>
              <p:nvPr/>
            </p:nvCxnSpPr>
            <p:spPr>
              <a:xfrm>
                <a:off x="6398260" y="1931784"/>
                <a:ext cx="0" cy="3170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1B2D89C8-B6C9-4C8E-B5ED-69D6B2FCC386}"/>
                </a:ext>
              </a:extLst>
            </p:cNvPr>
            <p:cNvSpPr txBox="1"/>
            <p:nvPr/>
          </p:nvSpPr>
          <p:spPr>
            <a:xfrm>
              <a:off x="6636153" y="1890794"/>
              <a:ext cx="587607" cy="369332"/>
            </a:xfrm>
            <a:prstGeom prst="rect">
              <a:avLst/>
            </a:prstGeom>
            <a:noFill/>
          </p:spPr>
          <p:txBody>
            <a:bodyPr wrap="square" rtlCol="0">
              <a:spAutoFit/>
            </a:bodyPr>
            <a:lstStyle/>
            <a:p>
              <a:pPr algn="ctr"/>
              <a:r>
                <a:rPr lang="en-US" dirty="0"/>
                <a:t>Yes</a:t>
              </a:r>
              <a:endParaRPr lang="en-IN" dirty="0"/>
            </a:p>
          </p:txBody>
        </p:sp>
      </p:grpSp>
      <p:grpSp>
        <p:nvGrpSpPr>
          <p:cNvPr id="27" name="Group 26">
            <a:extLst>
              <a:ext uri="{FF2B5EF4-FFF2-40B4-BE49-F238E27FC236}">
                <a16:creationId xmlns:a16="http://schemas.microsoft.com/office/drawing/2014/main" id="{7AA3999B-7AA2-424C-BDB1-9B8657C0374D}"/>
              </a:ext>
            </a:extLst>
          </p:cNvPr>
          <p:cNvGrpSpPr/>
          <p:nvPr/>
        </p:nvGrpSpPr>
        <p:grpSpPr>
          <a:xfrm>
            <a:off x="4526280" y="2958612"/>
            <a:ext cx="3743960" cy="786121"/>
            <a:chOff x="4526280" y="2958612"/>
            <a:chExt cx="3743960" cy="786121"/>
          </a:xfrm>
        </p:grpSpPr>
        <p:sp>
          <p:nvSpPr>
            <p:cNvPr id="28" name="TextBox 27">
              <a:extLst>
                <a:ext uri="{FF2B5EF4-FFF2-40B4-BE49-F238E27FC236}">
                  <a16:creationId xmlns:a16="http://schemas.microsoft.com/office/drawing/2014/main" id="{3A1AF07C-CAA4-4C54-B4D5-7A9292E260E2}"/>
                </a:ext>
              </a:extLst>
            </p:cNvPr>
            <p:cNvSpPr txBox="1"/>
            <p:nvPr/>
          </p:nvSpPr>
          <p:spPr>
            <a:xfrm>
              <a:off x="4526280" y="3375401"/>
              <a:ext cx="3743960" cy="369332"/>
            </a:xfrm>
            <a:prstGeom prst="rect">
              <a:avLst/>
            </a:prstGeom>
            <a:noFill/>
            <a:ln w="25400">
              <a:solidFill>
                <a:schemeClr val="accent4">
                  <a:lumMod val="60000"/>
                  <a:lumOff val="40000"/>
                </a:schemeClr>
              </a:solidFill>
            </a:ln>
          </p:spPr>
          <p:txBody>
            <a:bodyPr wrap="square" rtlCol="0">
              <a:spAutoFit/>
            </a:bodyPr>
            <a:lstStyle/>
            <a:p>
              <a:pPr algn="ctr"/>
              <a:r>
                <a:rPr lang="en-US" dirty="0"/>
                <a:t>Fake or Real Image </a:t>
              </a:r>
              <a:r>
                <a:rPr lang="en-US" dirty="0" err="1"/>
                <a:t>Chking</a:t>
              </a:r>
              <a:r>
                <a:rPr lang="en-US" dirty="0"/>
                <a:t> ?</a:t>
              </a:r>
              <a:endParaRPr lang="en-IN" dirty="0"/>
            </a:p>
          </p:txBody>
        </p:sp>
        <p:cxnSp>
          <p:nvCxnSpPr>
            <p:cNvPr id="29" name="Straight Arrow Connector 28">
              <a:extLst>
                <a:ext uri="{FF2B5EF4-FFF2-40B4-BE49-F238E27FC236}">
                  <a16:creationId xmlns:a16="http://schemas.microsoft.com/office/drawing/2014/main" id="{076FC7B3-87DD-4EEB-B52B-E258DDC8581B}"/>
                </a:ext>
              </a:extLst>
            </p:cNvPr>
            <p:cNvCxnSpPr>
              <a:cxnSpLocks/>
            </p:cNvCxnSpPr>
            <p:nvPr/>
          </p:nvCxnSpPr>
          <p:spPr>
            <a:xfrm>
              <a:off x="6388100" y="2984760"/>
              <a:ext cx="0" cy="3170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CD5F49C-15CD-431F-BBD5-7068932A918F}"/>
                </a:ext>
              </a:extLst>
            </p:cNvPr>
            <p:cNvSpPr txBox="1"/>
            <p:nvPr/>
          </p:nvSpPr>
          <p:spPr>
            <a:xfrm>
              <a:off x="6636152" y="2958612"/>
              <a:ext cx="587607" cy="369332"/>
            </a:xfrm>
            <a:prstGeom prst="rect">
              <a:avLst/>
            </a:prstGeom>
            <a:noFill/>
          </p:spPr>
          <p:txBody>
            <a:bodyPr wrap="square" rtlCol="0">
              <a:spAutoFit/>
            </a:bodyPr>
            <a:lstStyle/>
            <a:p>
              <a:pPr algn="ctr"/>
              <a:r>
                <a:rPr lang="en-US" dirty="0"/>
                <a:t>Yes</a:t>
              </a:r>
              <a:endParaRPr lang="en-IN" dirty="0"/>
            </a:p>
          </p:txBody>
        </p:sp>
      </p:grpSp>
      <p:grpSp>
        <p:nvGrpSpPr>
          <p:cNvPr id="31" name="Group 30">
            <a:extLst>
              <a:ext uri="{FF2B5EF4-FFF2-40B4-BE49-F238E27FC236}">
                <a16:creationId xmlns:a16="http://schemas.microsoft.com/office/drawing/2014/main" id="{532AAE52-36CD-407B-BD63-C40694F06EBF}"/>
              </a:ext>
            </a:extLst>
          </p:cNvPr>
          <p:cNvGrpSpPr/>
          <p:nvPr/>
        </p:nvGrpSpPr>
        <p:grpSpPr>
          <a:xfrm>
            <a:off x="4225674" y="5184583"/>
            <a:ext cx="5781923" cy="1146889"/>
            <a:chOff x="4225674" y="5184583"/>
            <a:chExt cx="5781923" cy="1146889"/>
          </a:xfrm>
        </p:grpSpPr>
        <p:cxnSp>
          <p:nvCxnSpPr>
            <p:cNvPr id="32" name="Straight Connector 31">
              <a:extLst>
                <a:ext uri="{FF2B5EF4-FFF2-40B4-BE49-F238E27FC236}">
                  <a16:creationId xmlns:a16="http://schemas.microsoft.com/office/drawing/2014/main" id="{CACC6802-D5CD-404B-A4B9-D48645C2F694}"/>
                </a:ext>
              </a:extLst>
            </p:cNvPr>
            <p:cNvCxnSpPr>
              <a:cxnSpLocks/>
            </p:cNvCxnSpPr>
            <p:nvPr/>
          </p:nvCxnSpPr>
          <p:spPr>
            <a:xfrm>
              <a:off x="4225674" y="5968520"/>
              <a:ext cx="811146"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885E666-8E3B-4095-BFE1-F93A3C2B1362}"/>
                </a:ext>
              </a:extLst>
            </p:cNvPr>
            <p:cNvCxnSpPr>
              <a:cxnSpLocks/>
            </p:cNvCxnSpPr>
            <p:nvPr/>
          </p:nvCxnSpPr>
          <p:spPr>
            <a:xfrm>
              <a:off x="5044440" y="5604715"/>
              <a:ext cx="0" cy="726757"/>
            </a:xfrm>
            <a:prstGeom prst="line">
              <a:avLst/>
            </a:prstGeom>
            <a:ln w="25400"/>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15B03588-3DB7-4003-9450-BC34E4310C12}"/>
                </a:ext>
              </a:extLst>
            </p:cNvPr>
            <p:cNvCxnSpPr>
              <a:cxnSpLocks/>
            </p:cNvCxnSpPr>
            <p:nvPr/>
          </p:nvCxnSpPr>
          <p:spPr>
            <a:xfrm>
              <a:off x="5036820" y="5616971"/>
              <a:ext cx="191262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0DC00C9-EBC3-4869-97BF-94476CF5373B}"/>
                </a:ext>
              </a:extLst>
            </p:cNvPr>
            <p:cNvSpPr txBox="1"/>
            <p:nvPr/>
          </p:nvSpPr>
          <p:spPr>
            <a:xfrm>
              <a:off x="6957060" y="5329410"/>
              <a:ext cx="3050537" cy="646331"/>
            </a:xfrm>
            <a:prstGeom prst="rect">
              <a:avLst/>
            </a:prstGeom>
            <a:noFill/>
            <a:ln w="25400">
              <a:solidFill>
                <a:srgbClr val="92D050"/>
              </a:solidFill>
            </a:ln>
          </p:spPr>
          <p:txBody>
            <a:bodyPr wrap="square" rtlCol="0">
              <a:spAutoFit/>
            </a:bodyPr>
            <a:lstStyle/>
            <a:p>
              <a:pPr algn="ctr"/>
              <a:r>
                <a:rPr lang="en-US" dirty="0"/>
                <a:t>Registration / Verification Done Successfully </a:t>
              </a:r>
            </a:p>
          </p:txBody>
        </p:sp>
        <p:sp>
          <p:nvSpPr>
            <p:cNvPr id="36" name="TextBox 35">
              <a:extLst>
                <a:ext uri="{FF2B5EF4-FFF2-40B4-BE49-F238E27FC236}">
                  <a16:creationId xmlns:a16="http://schemas.microsoft.com/office/drawing/2014/main" id="{A7468F44-81F4-4117-A676-91A3B327937A}"/>
                </a:ext>
              </a:extLst>
            </p:cNvPr>
            <p:cNvSpPr txBox="1"/>
            <p:nvPr/>
          </p:nvSpPr>
          <p:spPr>
            <a:xfrm>
              <a:off x="5703137" y="5184583"/>
              <a:ext cx="587607" cy="369332"/>
            </a:xfrm>
            <a:prstGeom prst="rect">
              <a:avLst/>
            </a:prstGeom>
            <a:noFill/>
          </p:spPr>
          <p:txBody>
            <a:bodyPr wrap="square" rtlCol="0">
              <a:spAutoFit/>
            </a:bodyPr>
            <a:lstStyle/>
            <a:p>
              <a:pPr algn="ctr"/>
              <a:r>
                <a:rPr lang="en-US" dirty="0"/>
                <a:t>Yes</a:t>
              </a:r>
              <a:endParaRPr lang="en-IN" dirty="0"/>
            </a:p>
          </p:txBody>
        </p:sp>
      </p:grpSp>
      <p:grpSp>
        <p:nvGrpSpPr>
          <p:cNvPr id="37" name="Group 36">
            <a:extLst>
              <a:ext uri="{FF2B5EF4-FFF2-40B4-BE49-F238E27FC236}">
                <a16:creationId xmlns:a16="http://schemas.microsoft.com/office/drawing/2014/main" id="{B112351D-C4BA-44B4-A732-F7626D5880BF}"/>
              </a:ext>
            </a:extLst>
          </p:cNvPr>
          <p:cNvGrpSpPr/>
          <p:nvPr/>
        </p:nvGrpSpPr>
        <p:grpSpPr>
          <a:xfrm>
            <a:off x="8279510" y="193377"/>
            <a:ext cx="2817725" cy="762422"/>
            <a:chOff x="8259452" y="173681"/>
            <a:chExt cx="2817725" cy="762422"/>
          </a:xfrm>
        </p:grpSpPr>
        <p:cxnSp>
          <p:nvCxnSpPr>
            <p:cNvPr id="38" name="Straight Arrow Connector 37">
              <a:extLst>
                <a:ext uri="{FF2B5EF4-FFF2-40B4-BE49-F238E27FC236}">
                  <a16:creationId xmlns:a16="http://schemas.microsoft.com/office/drawing/2014/main" id="{5A386F26-4FD9-478F-BCFF-9CE0B9F3D317}"/>
                </a:ext>
              </a:extLst>
            </p:cNvPr>
            <p:cNvCxnSpPr/>
            <p:nvPr/>
          </p:nvCxnSpPr>
          <p:spPr>
            <a:xfrm>
              <a:off x="8270240" y="593498"/>
              <a:ext cx="57682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20A5404-1778-4DBE-B019-2AB7D08E2342}"/>
                </a:ext>
              </a:extLst>
            </p:cNvPr>
            <p:cNvSpPr txBox="1"/>
            <p:nvPr/>
          </p:nvSpPr>
          <p:spPr>
            <a:xfrm>
              <a:off x="8847060" y="289772"/>
              <a:ext cx="2230117" cy="646331"/>
            </a:xfrm>
            <a:prstGeom prst="rect">
              <a:avLst/>
            </a:prstGeom>
            <a:noFill/>
            <a:ln w="25400">
              <a:solidFill>
                <a:schemeClr val="accent1"/>
              </a:solidFill>
            </a:ln>
          </p:spPr>
          <p:txBody>
            <a:bodyPr wrap="square" rtlCol="0">
              <a:spAutoFit/>
            </a:bodyPr>
            <a:lstStyle/>
            <a:p>
              <a:pPr algn="ctr"/>
              <a:r>
                <a:rPr lang="en-US" dirty="0"/>
                <a:t>Show Notification to User &amp; Retry</a:t>
              </a:r>
              <a:endParaRPr lang="en-IN" dirty="0"/>
            </a:p>
          </p:txBody>
        </p:sp>
        <p:sp>
          <p:nvSpPr>
            <p:cNvPr id="40" name="TextBox 39">
              <a:extLst>
                <a:ext uri="{FF2B5EF4-FFF2-40B4-BE49-F238E27FC236}">
                  <a16:creationId xmlns:a16="http://schemas.microsoft.com/office/drawing/2014/main" id="{E7D19314-24A9-4675-8306-FB22DAA41C39}"/>
                </a:ext>
              </a:extLst>
            </p:cNvPr>
            <p:cNvSpPr txBox="1"/>
            <p:nvPr/>
          </p:nvSpPr>
          <p:spPr>
            <a:xfrm>
              <a:off x="8259452" y="173681"/>
              <a:ext cx="587607" cy="369332"/>
            </a:xfrm>
            <a:prstGeom prst="rect">
              <a:avLst/>
            </a:prstGeom>
            <a:noFill/>
          </p:spPr>
          <p:txBody>
            <a:bodyPr wrap="square" rtlCol="0">
              <a:spAutoFit/>
            </a:bodyPr>
            <a:lstStyle/>
            <a:p>
              <a:pPr algn="ctr"/>
              <a:r>
                <a:rPr lang="en-US" dirty="0"/>
                <a:t>No</a:t>
              </a:r>
              <a:endParaRPr lang="en-IN" dirty="0"/>
            </a:p>
          </p:txBody>
        </p:sp>
      </p:grpSp>
      <p:grpSp>
        <p:nvGrpSpPr>
          <p:cNvPr id="41" name="Group 40">
            <a:extLst>
              <a:ext uri="{FF2B5EF4-FFF2-40B4-BE49-F238E27FC236}">
                <a16:creationId xmlns:a16="http://schemas.microsoft.com/office/drawing/2014/main" id="{A6896766-69E0-4214-B64F-01A2DEF58A19}"/>
              </a:ext>
            </a:extLst>
          </p:cNvPr>
          <p:cNvGrpSpPr/>
          <p:nvPr/>
        </p:nvGrpSpPr>
        <p:grpSpPr>
          <a:xfrm>
            <a:off x="8252026" y="1116154"/>
            <a:ext cx="2825150" cy="737639"/>
            <a:chOff x="8252026" y="1116154"/>
            <a:chExt cx="2825150" cy="737639"/>
          </a:xfrm>
        </p:grpSpPr>
        <p:cxnSp>
          <p:nvCxnSpPr>
            <p:cNvPr id="42" name="Straight Arrow Connector 41">
              <a:extLst>
                <a:ext uri="{FF2B5EF4-FFF2-40B4-BE49-F238E27FC236}">
                  <a16:creationId xmlns:a16="http://schemas.microsoft.com/office/drawing/2014/main" id="{E2898035-04F5-4009-8906-33A6A4A1C86E}"/>
                </a:ext>
              </a:extLst>
            </p:cNvPr>
            <p:cNvCxnSpPr/>
            <p:nvPr/>
          </p:nvCxnSpPr>
          <p:spPr>
            <a:xfrm>
              <a:off x="8270239" y="1560204"/>
              <a:ext cx="57682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F20591AC-CE64-47E1-901A-0AEF3BE4542B}"/>
                </a:ext>
              </a:extLst>
            </p:cNvPr>
            <p:cNvSpPr txBox="1"/>
            <p:nvPr/>
          </p:nvSpPr>
          <p:spPr>
            <a:xfrm>
              <a:off x="8847059" y="1207462"/>
              <a:ext cx="2230117" cy="646331"/>
            </a:xfrm>
            <a:prstGeom prst="rect">
              <a:avLst/>
            </a:prstGeom>
            <a:noFill/>
            <a:ln w="25400">
              <a:solidFill>
                <a:schemeClr val="accent1"/>
              </a:solidFill>
            </a:ln>
          </p:spPr>
          <p:txBody>
            <a:bodyPr wrap="square" rtlCol="0">
              <a:spAutoFit/>
            </a:bodyPr>
            <a:lstStyle/>
            <a:p>
              <a:pPr algn="ctr"/>
              <a:r>
                <a:rPr lang="en-US" dirty="0"/>
                <a:t>Show Notification to User &amp; Retry</a:t>
              </a:r>
              <a:endParaRPr lang="en-IN" dirty="0"/>
            </a:p>
          </p:txBody>
        </p:sp>
        <p:sp>
          <p:nvSpPr>
            <p:cNvPr id="44" name="TextBox 43">
              <a:extLst>
                <a:ext uri="{FF2B5EF4-FFF2-40B4-BE49-F238E27FC236}">
                  <a16:creationId xmlns:a16="http://schemas.microsoft.com/office/drawing/2014/main" id="{0C017C0F-D4E4-4797-A9CE-E6F49BCA4CD2}"/>
                </a:ext>
              </a:extLst>
            </p:cNvPr>
            <p:cNvSpPr txBox="1"/>
            <p:nvPr/>
          </p:nvSpPr>
          <p:spPr>
            <a:xfrm>
              <a:off x="8252026" y="1116154"/>
              <a:ext cx="587607" cy="369332"/>
            </a:xfrm>
            <a:prstGeom prst="rect">
              <a:avLst/>
            </a:prstGeom>
            <a:noFill/>
          </p:spPr>
          <p:txBody>
            <a:bodyPr wrap="square" rtlCol="0">
              <a:spAutoFit/>
            </a:bodyPr>
            <a:lstStyle/>
            <a:p>
              <a:pPr algn="ctr"/>
              <a:r>
                <a:rPr lang="en-US" dirty="0"/>
                <a:t>No</a:t>
              </a:r>
              <a:endParaRPr lang="en-IN" dirty="0"/>
            </a:p>
          </p:txBody>
        </p:sp>
      </p:grpSp>
      <p:grpSp>
        <p:nvGrpSpPr>
          <p:cNvPr id="45" name="Group 44">
            <a:extLst>
              <a:ext uri="{FF2B5EF4-FFF2-40B4-BE49-F238E27FC236}">
                <a16:creationId xmlns:a16="http://schemas.microsoft.com/office/drawing/2014/main" id="{607A92BB-8FCF-4C2B-AFBB-D5175ED566F4}"/>
              </a:ext>
            </a:extLst>
          </p:cNvPr>
          <p:cNvGrpSpPr/>
          <p:nvPr/>
        </p:nvGrpSpPr>
        <p:grpSpPr>
          <a:xfrm>
            <a:off x="8270238" y="2193079"/>
            <a:ext cx="2806938" cy="686329"/>
            <a:chOff x="8270238" y="2193079"/>
            <a:chExt cx="2806938" cy="686329"/>
          </a:xfrm>
        </p:grpSpPr>
        <p:cxnSp>
          <p:nvCxnSpPr>
            <p:cNvPr id="46" name="Straight Arrow Connector 45">
              <a:extLst>
                <a:ext uri="{FF2B5EF4-FFF2-40B4-BE49-F238E27FC236}">
                  <a16:creationId xmlns:a16="http://schemas.microsoft.com/office/drawing/2014/main" id="{A2010EEC-B345-4878-ABA0-CD36BA72AD63}"/>
                </a:ext>
              </a:extLst>
            </p:cNvPr>
            <p:cNvCxnSpPr/>
            <p:nvPr/>
          </p:nvCxnSpPr>
          <p:spPr>
            <a:xfrm>
              <a:off x="8270239" y="2597272"/>
              <a:ext cx="57682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8A100A82-B9A9-4E24-90C3-50000B6D312B}"/>
                </a:ext>
              </a:extLst>
            </p:cNvPr>
            <p:cNvSpPr txBox="1"/>
            <p:nvPr/>
          </p:nvSpPr>
          <p:spPr>
            <a:xfrm>
              <a:off x="8847059" y="2233077"/>
              <a:ext cx="2230117" cy="646331"/>
            </a:xfrm>
            <a:prstGeom prst="rect">
              <a:avLst/>
            </a:prstGeom>
            <a:noFill/>
            <a:ln w="25400">
              <a:solidFill>
                <a:schemeClr val="accent1"/>
              </a:solidFill>
            </a:ln>
          </p:spPr>
          <p:txBody>
            <a:bodyPr wrap="square" rtlCol="0">
              <a:spAutoFit/>
            </a:bodyPr>
            <a:lstStyle/>
            <a:p>
              <a:pPr algn="ctr"/>
              <a:r>
                <a:rPr lang="en-US" dirty="0"/>
                <a:t>Show Notification to User &amp; Retry</a:t>
              </a:r>
              <a:endParaRPr lang="en-IN" dirty="0"/>
            </a:p>
          </p:txBody>
        </p:sp>
        <p:sp>
          <p:nvSpPr>
            <p:cNvPr id="48" name="TextBox 47">
              <a:extLst>
                <a:ext uri="{FF2B5EF4-FFF2-40B4-BE49-F238E27FC236}">
                  <a16:creationId xmlns:a16="http://schemas.microsoft.com/office/drawing/2014/main" id="{0CCB849D-4B4E-4ACA-9012-1CD37D01CD0B}"/>
                </a:ext>
              </a:extLst>
            </p:cNvPr>
            <p:cNvSpPr txBox="1"/>
            <p:nvPr/>
          </p:nvSpPr>
          <p:spPr>
            <a:xfrm>
              <a:off x="8270238" y="2193079"/>
              <a:ext cx="587607" cy="369332"/>
            </a:xfrm>
            <a:prstGeom prst="rect">
              <a:avLst/>
            </a:prstGeom>
            <a:noFill/>
          </p:spPr>
          <p:txBody>
            <a:bodyPr wrap="square" rtlCol="0">
              <a:spAutoFit/>
            </a:bodyPr>
            <a:lstStyle/>
            <a:p>
              <a:pPr algn="ctr"/>
              <a:r>
                <a:rPr lang="en-US" dirty="0"/>
                <a:t>No</a:t>
              </a:r>
              <a:endParaRPr lang="en-IN" dirty="0"/>
            </a:p>
          </p:txBody>
        </p:sp>
      </p:grpSp>
      <p:sp>
        <p:nvSpPr>
          <p:cNvPr id="49" name="TextBox 48">
            <a:extLst>
              <a:ext uri="{FF2B5EF4-FFF2-40B4-BE49-F238E27FC236}">
                <a16:creationId xmlns:a16="http://schemas.microsoft.com/office/drawing/2014/main" id="{0B84C80D-F81B-4EA0-9617-D28A4CFA6449}"/>
              </a:ext>
            </a:extLst>
          </p:cNvPr>
          <p:cNvSpPr txBox="1"/>
          <p:nvPr/>
        </p:nvSpPr>
        <p:spPr>
          <a:xfrm>
            <a:off x="8892542" y="4630591"/>
            <a:ext cx="2230116" cy="646331"/>
          </a:xfrm>
          <a:prstGeom prst="rect">
            <a:avLst/>
          </a:prstGeom>
          <a:noFill/>
          <a:ln w="25400">
            <a:solidFill>
              <a:schemeClr val="accent4">
                <a:lumMod val="60000"/>
                <a:lumOff val="40000"/>
              </a:schemeClr>
            </a:solidFill>
          </a:ln>
        </p:spPr>
        <p:txBody>
          <a:bodyPr wrap="square" rtlCol="0">
            <a:spAutoFit/>
          </a:bodyPr>
          <a:lstStyle/>
          <a:p>
            <a:pPr algn="ctr"/>
            <a:r>
              <a:rPr lang="en-US" dirty="0"/>
              <a:t>Show Notification to User &amp; Retry</a:t>
            </a:r>
            <a:endParaRPr lang="en-IN" dirty="0"/>
          </a:p>
        </p:txBody>
      </p:sp>
      <p:grpSp>
        <p:nvGrpSpPr>
          <p:cNvPr id="50" name="Group 49">
            <a:extLst>
              <a:ext uri="{FF2B5EF4-FFF2-40B4-BE49-F238E27FC236}">
                <a16:creationId xmlns:a16="http://schemas.microsoft.com/office/drawing/2014/main" id="{C156F08F-D1C1-4DEF-8054-106B6AE8F036}"/>
              </a:ext>
            </a:extLst>
          </p:cNvPr>
          <p:cNvGrpSpPr/>
          <p:nvPr/>
        </p:nvGrpSpPr>
        <p:grpSpPr>
          <a:xfrm>
            <a:off x="5044440" y="6064730"/>
            <a:ext cx="4963157" cy="684593"/>
            <a:chOff x="5044440" y="6064730"/>
            <a:chExt cx="4963157" cy="684593"/>
          </a:xfrm>
        </p:grpSpPr>
        <p:cxnSp>
          <p:nvCxnSpPr>
            <p:cNvPr id="51" name="Straight Arrow Connector 50">
              <a:extLst>
                <a:ext uri="{FF2B5EF4-FFF2-40B4-BE49-F238E27FC236}">
                  <a16:creationId xmlns:a16="http://schemas.microsoft.com/office/drawing/2014/main" id="{17E6A473-2AD7-45A3-AE11-3A6A19BFA356}"/>
                </a:ext>
              </a:extLst>
            </p:cNvPr>
            <p:cNvCxnSpPr>
              <a:cxnSpLocks/>
            </p:cNvCxnSpPr>
            <p:nvPr/>
          </p:nvCxnSpPr>
          <p:spPr>
            <a:xfrm>
              <a:off x="5044440" y="6330817"/>
              <a:ext cx="191262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5E77F00C-8377-4D2B-B6A1-37C1A24C46A6}"/>
                </a:ext>
              </a:extLst>
            </p:cNvPr>
            <p:cNvSpPr txBox="1"/>
            <p:nvPr/>
          </p:nvSpPr>
          <p:spPr>
            <a:xfrm>
              <a:off x="6957060" y="6064730"/>
              <a:ext cx="3050537" cy="646331"/>
            </a:xfrm>
            <a:prstGeom prst="rect">
              <a:avLst/>
            </a:prstGeom>
            <a:noFill/>
            <a:ln w="25400">
              <a:solidFill>
                <a:srgbClr val="92D050"/>
              </a:solidFill>
            </a:ln>
          </p:spPr>
          <p:txBody>
            <a:bodyPr wrap="square" rtlCol="0">
              <a:spAutoFit/>
            </a:bodyPr>
            <a:lstStyle/>
            <a:p>
              <a:pPr algn="ctr"/>
              <a:r>
                <a:rPr lang="en-US" dirty="0"/>
                <a:t>Show Notification to</a:t>
              </a:r>
            </a:p>
            <a:p>
              <a:pPr algn="ctr"/>
              <a:r>
                <a:rPr lang="en-US" dirty="0"/>
                <a:t>User to follow Gesture</a:t>
              </a:r>
              <a:endParaRPr lang="en-IN" dirty="0"/>
            </a:p>
          </p:txBody>
        </p:sp>
        <p:sp>
          <p:nvSpPr>
            <p:cNvPr id="53" name="TextBox 52">
              <a:extLst>
                <a:ext uri="{FF2B5EF4-FFF2-40B4-BE49-F238E27FC236}">
                  <a16:creationId xmlns:a16="http://schemas.microsoft.com/office/drawing/2014/main" id="{6288125C-96E0-4CAB-9CB3-B8D7BA9ACF11}"/>
                </a:ext>
              </a:extLst>
            </p:cNvPr>
            <p:cNvSpPr txBox="1"/>
            <p:nvPr/>
          </p:nvSpPr>
          <p:spPr>
            <a:xfrm>
              <a:off x="5685998" y="6379991"/>
              <a:ext cx="587607" cy="369332"/>
            </a:xfrm>
            <a:prstGeom prst="rect">
              <a:avLst/>
            </a:prstGeom>
            <a:noFill/>
          </p:spPr>
          <p:txBody>
            <a:bodyPr wrap="square" rtlCol="0">
              <a:spAutoFit/>
            </a:bodyPr>
            <a:lstStyle/>
            <a:p>
              <a:pPr algn="ctr"/>
              <a:r>
                <a:rPr lang="en-US" dirty="0"/>
                <a:t>No</a:t>
              </a:r>
              <a:endParaRPr lang="en-IN" dirty="0"/>
            </a:p>
          </p:txBody>
        </p:sp>
      </p:grpSp>
      <p:grpSp>
        <p:nvGrpSpPr>
          <p:cNvPr id="54" name="Group 53">
            <a:extLst>
              <a:ext uri="{FF2B5EF4-FFF2-40B4-BE49-F238E27FC236}">
                <a16:creationId xmlns:a16="http://schemas.microsoft.com/office/drawing/2014/main" id="{C6F14607-B45D-4E4F-9E10-CDBE1B7AECC1}"/>
              </a:ext>
            </a:extLst>
          </p:cNvPr>
          <p:cNvGrpSpPr/>
          <p:nvPr/>
        </p:nvGrpSpPr>
        <p:grpSpPr>
          <a:xfrm>
            <a:off x="461394" y="4630592"/>
            <a:ext cx="3764280" cy="1384095"/>
            <a:chOff x="461394" y="4630592"/>
            <a:chExt cx="3764280" cy="1384095"/>
          </a:xfrm>
        </p:grpSpPr>
        <p:sp>
          <p:nvSpPr>
            <p:cNvPr id="55" name="TextBox 54">
              <a:extLst>
                <a:ext uri="{FF2B5EF4-FFF2-40B4-BE49-F238E27FC236}">
                  <a16:creationId xmlns:a16="http://schemas.microsoft.com/office/drawing/2014/main" id="{41BBCBB8-BA19-4EA0-8C7A-2863B565F68D}"/>
                </a:ext>
              </a:extLst>
            </p:cNvPr>
            <p:cNvSpPr txBox="1"/>
            <p:nvPr/>
          </p:nvSpPr>
          <p:spPr>
            <a:xfrm>
              <a:off x="481714" y="4630592"/>
              <a:ext cx="3743960" cy="646331"/>
            </a:xfrm>
            <a:prstGeom prst="rect">
              <a:avLst/>
            </a:prstGeom>
            <a:noFill/>
            <a:ln w="25400">
              <a:solidFill>
                <a:srgbClr val="92D050"/>
              </a:solidFill>
            </a:ln>
          </p:spPr>
          <p:txBody>
            <a:bodyPr wrap="square" rtlCol="0">
              <a:spAutoFit/>
            </a:bodyPr>
            <a:lstStyle/>
            <a:p>
              <a:pPr algn="ctr"/>
              <a:r>
                <a:rPr lang="en-US" dirty="0"/>
                <a:t>Liveliness Detection Using Gesture</a:t>
              </a:r>
            </a:p>
            <a:p>
              <a:pPr algn="ctr"/>
              <a:r>
                <a:rPr lang="en-US" dirty="0"/>
                <a:t>Show the Gesture</a:t>
              </a:r>
              <a:endParaRPr lang="en-IN" dirty="0"/>
            </a:p>
          </p:txBody>
        </p:sp>
        <p:sp>
          <p:nvSpPr>
            <p:cNvPr id="56" name="TextBox 55">
              <a:extLst>
                <a:ext uri="{FF2B5EF4-FFF2-40B4-BE49-F238E27FC236}">
                  <a16:creationId xmlns:a16="http://schemas.microsoft.com/office/drawing/2014/main" id="{AE478325-7A01-4B12-A3FE-E45B6925595A}"/>
                </a:ext>
              </a:extLst>
            </p:cNvPr>
            <p:cNvSpPr txBox="1"/>
            <p:nvPr/>
          </p:nvSpPr>
          <p:spPr>
            <a:xfrm>
              <a:off x="461394" y="5645355"/>
              <a:ext cx="3743960" cy="369332"/>
            </a:xfrm>
            <a:prstGeom prst="rect">
              <a:avLst/>
            </a:prstGeom>
            <a:noFill/>
            <a:ln w="25400">
              <a:solidFill>
                <a:srgbClr val="92D050"/>
              </a:solidFill>
            </a:ln>
          </p:spPr>
          <p:txBody>
            <a:bodyPr wrap="square" rtlCol="0">
              <a:spAutoFit/>
            </a:bodyPr>
            <a:lstStyle/>
            <a:p>
              <a:pPr algn="ctr"/>
              <a:r>
                <a:rPr lang="en-US" dirty="0"/>
                <a:t>Valid Gesture ?</a:t>
              </a:r>
              <a:endParaRPr lang="en-IN" dirty="0"/>
            </a:p>
          </p:txBody>
        </p:sp>
        <p:cxnSp>
          <p:nvCxnSpPr>
            <p:cNvPr id="57" name="Straight Arrow Connector 56">
              <a:extLst>
                <a:ext uri="{FF2B5EF4-FFF2-40B4-BE49-F238E27FC236}">
                  <a16:creationId xmlns:a16="http://schemas.microsoft.com/office/drawing/2014/main" id="{46CE3C9F-42F5-49B7-BB5F-D46B509CFFE5}"/>
                </a:ext>
              </a:extLst>
            </p:cNvPr>
            <p:cNvCxnSpPr>
              <a:cxnSpLocks/>
            </p:cNvCxnSpPr>
            <p:nvPr/>
          </p:nvCxnSpPr>
          <p:spPr>
            <a:xfrm>
              <a:off x="2333374" y="5307402"/>
              <a:ext cx="0" cy="3170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0878A2C3-6A6F-4670-A993-76D19FEA98AC}"/>
              </a:ext>
            </a:extLst>
          </p:cNvPr>
          <p:cNvGrpSpPr/>
          <p:nvPr/>
        </p:nvGrpSpPr>
        <p:grpSpPr>
          <a:xfrm>
            <a:off x="2323846" y="3744733"/>
            <a:ext cx="7674226" cy="884642"/>
            <a:chOff x="2333371" y="3744733"/>
            <a:chExt cx="7674226" cy="884642"/>
          </a:xfrm>
        </p:grpSpPr>
        <p:cxnSp>
          <p:nvCxnSpPr>
            <p:cNvPr id="62" name="Straight Arrow Connector 61">
              <a:extLst>
                <a:ext uri="{FF2B5EF4-FFF2-40B4-BE49-F238E27FC236}">
                  <a16:creationId xmlns:a16="http://schemas.microsoft.com/office/drawing/2014/main" id="{CBA9B475-6578-4156-803F-A0F1F812941D}"/>
                </a:ext>
              </a:extLst>
            </p:cNvPr>
            <p:cNvCxnSpPr>
              <a:cxnSpLocks/>
            </p:cNvCxnSpPr>
            <p:nvPr/>
          </p:nvCxnSpPr>
          <p:spPr>
            <a:xfrm>
              <a:off x="2333371" y="4387903"/>
              <a:ext cx="0" cy="2414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9847880-2C58-4447-8837-CE18F73662FA}"/>
                </a:ext>
              </a:extLst>
            </p:cNvPr>
            <p:cNvCxnSpPr>
              <a:cxnSpLocks/>
            </p:cNvCxnSpPr>
            <p:nvPr/>
          </p:nvCxnSpPr>
          <p:spPr>
            <a:xfrm>
              <a:off x="10007597" y="4387903"/>
              <a:ext cx="0" cy="2414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4ECA01A3-7DA8-41E9-9DA4-C376828D49C1}"/>
                </a:ext>
              </a:extLst>
            </p:cNvPr>
            <p:cNvSpPr txBox="1"/>
            <p:nvPr/>
          </p:nvSpPr>
          <p:spPr>
            <a:xfrm>
              <a:off x="4182492" y="4067972"/>
              <a:ext cx="587607" cy="369332"/>
            </a:xfrm>
            <a:prstGeom prst="rect">
              <a:avLst/>
            </a:prstGeom>
            <a:noFill/>
          </p:spPr>
          <p:txBody>
            <a:bodyPr wrap="square" rtlCol="0">
              <a:spAutoFit/>
            </a:bodyPr>
            <a:lstStyle/>
            <a:p>
              <a:pPr algn="ctr"/>
              <a:r>
                <a:rPr lang="en-US" dirty="0"/>
                <a:t>Yes</a:t>
              </a:r>
              <a:endParaRPr lang="en-IN" dirty="0"/>
            </a:p>
          </p:txBody>
        </p:sp>
        <p:cxnSp>
          <p:nvCxnSpPr>
            <p:cNvPr id="65" name="Straight Connector 64">
              <a:extLst>
                <a:ext uri="{FF2B5EF4-FFF2-40B4-BE49-F238E27FC236}">
                  <a16:creationId xmlns:a16="http://schemas.microsoft.com/office/drawing/2014/main" id="{C2CF6892-43DA-4AB9-AA3C-75C670C237AE}"/>
                </a:ext>
              </a:extLst>
            </p:cNvPr>
            <p:cNvCxnSpPr>
              <a:cxnSpLocks/>
              <a:stCxn id="28" idx="2"/>
            </p:cNvCxnSpPr>
            <p:nvPr/>
          </p:nvCxnSpPr>
          <p:spPr>
            <a:xfrm flipH="1">
              <a:off x="6398257" y="3744733"/>
              <a:ext cx="9528" cy="643170"/>
            </a:xfrm>
            <a:prstGeom prst="line">
              <a:avLst/>
            </a:prstGeom>
            <a:ln w="25400"/>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1973E829-57A4-471C-849D-F6DEC25313F6}"/>
                </a:ext>
              </a:extLst>
            </p:cNvPr>
            <p:cNvCxnSpPr>
              <a:cxnSpLocks/>
            </p:cNvCxnSpPr>
            <p:nvPr/>
          </p:nvCxnSpPr>
          <p:spPr>
            <a:xfrm>
              <a:off x="2333371" y="4387903"/>
              <a:ext cx="7674226" cy="0"/>
            </a:xfrm>
            <a:prstGeom prst="line">
              <a:avLst/>
            </a:prstGeom>
            <a:ln w="25400"/>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id="{1A3C48EF-D573-4811-8C9D-48F5A478F2F2}"/>
                </a:ext>
              </a:extLst>
            </p:cNvPr>
            <p:cNvSpPr txBox="1"/>
            <p:nvPr/>
          </p:nvSpPr>
          <p:spPr>
            <a:xfrm>
              <a:off x="7791831" y="4048747"/>
              <a:ext cx="587607" cy="369332"/>
            </a:xfrm>
            <a:prstGeom prst="rect">
              <a:avLst/>
            </a:prstGeom>
            <a:noFill/>
          </p:spPr>
          <p:txBody>
            <a:bodyPr wrap="square" rtlCol="0">
              <a:spAutoFit/>
            </a:bodyPr>
            <a:lstStyle/>
            <a:p>
              <a:pPr algn="ctr"/>
              <a:r>
                <a:rPr lang="en-US" dirty="0"/>
                <a:t>No</a:t>
              </a:r>
              <a:endParaRPr lang="en-IN" dirty="0"/>
            </a:p>
          </p:txBody>
        </p:sp>
      </p:grpSp>
    </p:spTree>
    <p:extLst>
      <p:ext uri="{BB962C8B-B14F-4D97-AF65-F5344CB8AC3E}">
        <p14:creationId xmlns:p14="http://schemas.microsoft.com/office/powerpoint/2010/main" val="146452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400" dirty="0">
                <a:solidFill>
                  <a:schemeClr val="accent1"/>
                </a:solidFill>
              </a:rPr>
              <a:t>Vision – Face API</a:t>
            </a:r>
          </a:p>
          <a:p>
            <a:pPr defTabSz="932563">
              <a:defRPr/>
            </a:pPr>
            <a:r>
              <a:rPr lang="en-US" sz="2800" dirty="0" err="1">
                <a:solidFill>
                  <a:schemeClr val="accent1"/>
                </a:solidFill>
              </a:rPr>
              <a:t>HoL</a:t>
            </a:r>
            <a:endParaRPr lang="en-US" sz="2800" dirty="0">
              <a:solidFill>
                <a:schemeClr val="accent1"/>
              </a:solidFill>
            </a:endParaRP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Tree>
    <p:extLst>
      <p:ext uri="{BB962C8B-B14F-4D97-AF65-F5344CB8AC3E}">
        <p14:creationId xmlns:p14="http://schemas.microsoft.com/office/powerpoint/2010/main" val="11044071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400" dirty="0">
                <a:solidFill>
                  <a:schemeClr val="accent1"/>
                </a:solidFill>
              </a:rPr>
              <a:t>Speech – Speech Services</a:t>
            </a:r>
            <a:endParaRPr lang="en-US" sz="2800" dirty="0">
              <a:solidFill>
                <a:schemeClr val="accent1"/>
              </a:solidFill>
            </a:endParaRPr>
          </a:p>
          <a:p>
            <a:pPr defTabSz="932563">
              <a:defRPr/>
            </a:pPr>
            <a:endParaRPr lang="en-US" sz="2800" dirty="0">
              <a:solidFill>
                <a:schemeClr val="accent1"/>
              </a:solidFill>
            </a:endParaRPr>
          </a:p>
          <a:p>
            <a:r>
              <a:rPr lang="en-US" sz="2800" dirty="0">
                <a:solidFill>
                  <a:schemeClr val="accent1"/>
                </a:solidFill>
              </a:rPr>
              <a:t>Enabling Ears to your app or service. Convert spoken language into text or produce natural sounding speech from text using standard (or customizable) voice fonts. </a:t>
            </a:r>
          </a:p>
          <a:p>
            <a:br>
              <a:rPr lang="en-US" dirty="0"/>
            </a:br>
            <a:endParaRPr lang="en-US" sz="2800" dirty="0">
              <a:solidFill>
                <a:schemeClr val="accent1"/>
              </a:solidFill>
            </a:endParaRPr>
          </a:p>
          <a:p>
            <a:pPr marL="457200" indent="-457200">
              <a:buFont typeface="Arial" panose="020B0604020202020204" pitchFamily="34" charset="0"/>
              <a:buChar char="•"/>
            </a:pPr>
            <a:r>
              <a:rPr lang="en-US" sz="2800" b="1" dirty="0">
                <a:solidFill>
                  <a:schemeClr val="tx1"/>
                </a:solidFill>
              </a:rPr>
              <a:t>Speech to Text – Converts spoken audio to text for intuitive interaction</a:t>
            </a:r>
          </a:p>
          <a:p>
            <a:pPr marL="457200" indent="-457200">
              <a:buFont typeface="Arial" panose="020B0604020202020204" pitchFamily="34" charset="0"/>
              <a:buChar char="•"/>
            </a:pPr>
            <a:endParaRPr lang="en-US" sz="2800" b="1" dirty="0">
              <a:solidFill>
                <a:schemeClr val="tx1"/>
              </a:solidFill>
            </a:endParaRPr>
          </a:p>
          <a:p>
            <a:pPr marL="457200" indent="-457200">
              <a:buFont typeface="Arial" panose="020B0604020202020204" pitchFamily="34" charset="0"/>
              <a:buChar char="•"/>
            </a:pPr>
            <a:r>
              <a:rPr lang="en-US" sz="2800" b="1" dirty="0">
                <a:solidFill>
                  <a:schemeClr val="tx1"/>
                </a:solidFill>
              </a:rPr>
              <a:t>Text to Speech – Give natural voice to your apps</a:t>
            </a:r>
          </a:p>
          <a:p>
            <a:pPr marL="457200" indent="-457200">
              <a:buFont typeface="Arial" panose="020B0604020202020204" pitchFamily="34" charset="0"/>
              <a:buChar char="•"/>
            </a:pPr>
            <a:endParaRPr lang="en-US" sz="2800" b="1" dirty="0">
              <a:solidFill>
                <a:schemeClr val="tx1"/>
              </a:solidFill>
            </a:endParaRPr>
          </a:p>
          <a:p>
            <a:pPr marL="457200" indent="-457200">
              <a:buFont typeface="Arial" panose="020B0604020202020204" pitchFamily="34" charset="0"/>
              <a:buChar char="•"/>
            </a:pPr>
            <a:r>
              <a:rPr lang="en-IN" sz="2800" b="1" dirty="0">
                <a:solidFill>
                  <a:schemeClr val="tx1"/>
                </a:solidFill>
              </a:rPr>
              <a:t>Speech Translation</a:t>
            </a:r>
          </a:p>
          <a:p>
            <a:endParaRPr lang="en-US" sz="2800" b="1" dirty="0">
              <a:solidFill>
                <a:schemeClr val="accent1"/>
              </a:solidFill>
            </a:endParaRPr>
          </a:p>
        </p:txBody>
      </p:sp>
    </p:spTree>
    <p:extLst>
      <p:ext uri="{BB962C8B-B14F-4D97-AF65-F5344CB8AC3E}">
        <p14:creationId xmlns:p14="http://schemas.microsoft.com/office/powerpoint/2010/main" val="38099655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400" dirty="0">
                <a:solidFill>
                  <a:schemeClr val="accent1"/>
                </a:solidFill>
              </a:rPr>
              <a:t>Speech – Speech Services</a:t>
            </a:r>
          </a:p>
          <a:p>
            <a:pPr defTabSz="932563">
              <a:defRPr/>
            </a:pPr>
            <a:r>
              <a:rPr lang="en-US" sz="2800" dirty="0">
                <a:solidFill>
                  <a:schemeClr val="accent1"/>
                </a:solidFill>
              </a:rPr>
              <a:t>Demos</a:t>
            </a: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Tree>
    <p:extLst>
      <p:ext uri="{BB962C8B-B14F-4D97-AF65-F5344CB8AC3E}">
        <p14:creationId xmlns:p14="http://schemas.microsoft.com/office/powerpoint/2010/main" val="3558158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400" dirty="0">
                <a:solidFill>
                  <a:schemeClr val="accent1"/>
                </a:solidFill>
              </a:rPr>
              <a:t>Speech – Speaker Recognition</a:t>
            </a:r>
            <a:endParaRPr lang="en-US" sz="2800" dirty="0">
              <a:solidFill>
                <a:schemeClr val="accent1"/>
              </a:solidFill>
            </a:endParaRPr>
          </a:p>
          <a:p>
            <a:pPr defTabSz="932563">
              <a:defRPr/>
            </a:pPr>
            <a:endParaRPr lang="en-US" sz="2800" dirty="0">
              <a:solidFill>
                <a:schemeClr val="accent1"/>
              </a:solidFill>
            </a:endParaRPr>
          </a:p>
          <a:p>
            <a:br>
              <a:rPr lang="en-US" dirty="0"/>
            </a:br>
            <a:endParaRPr lang="en-US" sz="2800" dirty="0">
              <a:solidFill>
                <a:schemeClr val="accent1"/>
              </a:solidFill>
            </a:endParaRPr>
          </a:p>
          <a:p>
            <a:pPr marL="457200" indent="-457200">
              <a:buFont typeface="Arial" panose="020B0604020202020204" pitchFamily="34" charset="0"/>
              <a:buChar char="•"/>
            </a:pPr>
            <a:r>
              <a:rPr lang="en-US" sz="2800" b="1" dirty="0">
                <a:solidFill>
                  <a:schemeClr val="accent5"/>
                </a:solidFill>
              </a:rPr>
              <a:t>Speech Verification </a:t>
            </a:r>
            <a:r>
              <a:rPr lang="en-US" sz="2800" b="1" dirty="0">
                <a:solidFill>
                  <a:schemeClr val="tx1"/>
                </a:solidFill>
              </a:rPr>
              <a:t>– Use your voice for verification. The API can be used to power applications with an intelligent verification tool. If the speaker claims to be of a certain identity use voice to verify this claim.</a:t>
            </a:r>
          </a:p>
          <a:p>
            <a:pPr marL="457200" indent="-457200">
              <a:buFont typeface="Arial" panose="020B0604020202020204" pitchFamily="34" charset="0"/>
              <a:buChar char="•"/>
            </a:pPr>
            <a:endParaRPr lang="en-US" sz="2800" b="1" dirty="0">
              <a:solidFill>
                <a:schemeClr val="accent5"/>
              </a:solidFill>
            </a:endParaRPr>
          </a:p>
          <a:p>
            <a:pPr marL="457200" indent="-457200">
              <a:buFont typeface="Arial" panose="020B0604020202020204" pitchFamily="34" charset="0"/>
              <a:buChar char="•"/>
            </a:pPr>
            <a:r>
              <a:rPr lang="en-IN" sz="2800" b="1" dirty="0">
                <a:solidFill>
                  <a:schemeClr val="accent5"/>
                </a:solidFill>
              </a:rPr>
              <a:t>Speaker Identification </a:t>
            </a:r>
            <a:r>
              <a:rPr lang="en-US" sz="2800" b="1" dirty="0">
                <a:solidFill>
                  <a:schemeClr val="tx1"/>
                </a:solidFill>
              </a:rPr>
              <a:t>–entify who is speaking. The API can be used to determine the identity of an unknown speaker. Input audio of the unknown speaker is paired against a group of selected speakers, and in the case there is a match found, the speaker’s identity is returned.</a:t>
            </a:r>
            <a:endParaRPr lang="en-IN" sz="2800" b="1" dirty="0">
              <a:solidFill>
                <a:schemeClr val="tx1"/>
              </a:solidFill>
            </a:endParaRPr>
          </a:p>
          <a:p>
            <a:endParaRPr lang="en-US" sz="2800" b="1" dirty="0">
              <a:solidFill>
                <a:schemeClr val="accent1"/>
              </a:solidFill>
            </a:endParaRPr>
          </a:p>
        </p:txBody>
      </p:sp>
    </p:spTree>
    <p:extLst>
      <p:ext uri="{BB962C8B-B14F-4D97-AF65-F5344CB8AC3E}">
        <p14:creationId xmlns:p14="http://schemas.microsoft.com/office/powerpoint/2010/main" val="11509676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400" dirty="0">
                <a:solidFill>
                  <a:schemeClr val="accent1"/>
                </a:solidFill>
              </a:rPr>
              <a:t>Speech – Speaker Identification</a:t>
            </a:r>
          </a:p>
          <a:p>
            <a:pPr defTabSz="932563">
              <a:defRPr/>
            </a:pPr>
            <a:r>
              <a:rPr lang="en-US" sz="2800" dirty="0">
                <a:solidFill>
                  <a:schemeClr val="accent1"/>
                </a:solidFill>
              </a:rPr>
              <a:t>Flow of APIs</a:t>
            </a:r>
          </a:p>
          <a:p>
            <a:pPr defTabSz="932563">
              <a:defRPr/>
            </a:pPr>
            <a:endParaRPr lang="en-US" sz="2800" dirty="0">
              <a:solidFill>
                <a:schemeClr val="accent1"/>
              </a:solidFill>
            </a:endParaRPr>
          </a:p>
          <a:p>
            <a:pPr defTabSz="932563">
              <a:defRPr/>
            </a:pPr>
            <a:endParaRPr lang="en-US" sz="2800" dirty="0">
              <a:solidFill>
                <a:schemeClr val="accent1"/>
              </a:solidFill>
            </a:endParaRPr>
          </a:p>
          <a:p>
            <a:pPr marL="514350" indent="-514350" defTabSz="932563">
              <a:buAutoNum type="arabicPeriod"/>
              <a:defRPr/>
            </a:pPr>
            <a:r>
              <a:rPr lang="en-US" sz="2800" dirty="0">
                <a:solidFill>
                  <a:schemeClr val="accent1"/>
                </a:solidFill>
              </a:rPr>
              <a:t>Create Identification Profile</a:t>
            </a:r>
          </a:p>
          <a:p>
            <a:pPr marL="514350" indent="-514350" defTabSz="932563">
              <a:buAutoNum type="arabicPeriod"/>
              <a:defRPr/>
            </a:pPr>
            <a:r>
              <a:rPr lang="en-US" sz="2800" dirty="0">
                <a:solidFill>
                  <a:schemeClr val="accent1"/>
                </a:solidFill>
              </a:rPr>
              <a:t>Create Identification Enrollment</a:t>
            </a:r>
          </a:p>
          <a:p>
            <a:pPr marL="514350" indent="-514350" defTabSz="932563">
              <a:buAutoNum type="arabicPeriod"/>
              <a:defRPr/>
            </a:pPr>
            <a:r>
              <a:rPr lang="en-US" sz="2800" dirty="0">
                <a:solidFill>
                  <a:schemeClr val="accent1"/>
                </a:solidFill>
              </a:rPr>
              <a:t>Speaker Identification</a:t>
            </a: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r>
              <a:rPr lang="en-IN" sz="2800" dirty="0">
                <a:hlinkClick r:id="rId2"/>
              </a:rPr>
              <a:t>https://westus.dev.cognitive.microsoft.com/docs/services/563309b6778daf02acc0a508/operations/5645c3271984551c84ec6797</a:t>
            </a:r>
            <a:endParaRPr lang="en-US" sz="2800" dirty="0">
              <a:solidFill>
                <a:schemeClr val="accent1"/>
              </a:solidFill>
            </a:endParaRPr>
          </a:p>
          <a:p>
            <a:pPr defTabSz="932563">
              <a:defRPr/>
            </a:pPr>
            <a:endParaRPr lang="en-US" sz="2800" dirty="0">
              <a:solidFill>
                <a:schemeClr val="accent1"/>
              </a:solidFill>
            </a:endParaRP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Tree>
    <p:extLst>
      <p:ext uri="{BB962C8B-B14F-4D97-AF65-F5344CB8AC3E}">
        <p14:creationId xmlns:p14="http://schemas.microsoft.com/office/powerpoint/2010/main" val="2568797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9024" cy="6858000"/>
          </a:xfrm>
          <a:prstGeom prst="rect">
            <a:avLst/>
          </a:prstGeom>
        </p:spPr>
      </p:pic>
      <p:sp>
        <p:nvSpPr>
          <p:cNvPr id="40" name="Rectangle 39"/>
          <p:cNvSpPr/>
          <p:nvPr/>
        </p:nvSpPr>
        <p:spPr>
          <a:xfrm>
            <a:off x="0" y="0"/>
            <a:ext cx="11887200" cy="6629400"/>
          </a:xfrm>
          <a:prstGeom prst="rect">
            <a:avLst/>
          </a:prstGeom>
          <a:gradFill flip="none" rotWithShape="1">
            <a:gsLst>
              <a:gs pos="15000">
                <a:schemeClr val="tx1">
                  <a:alpha val="55000"/>
                </a:schemeClr>
              </a:gs>
              <a:gs pos="56000">
                <a:schemeClr val="tx1">
                  <a:tint val="44500"/>
                  <a:satMod val="160000"/>
                  <a:alpha val="0"/>
                </a:schemeClr>
              </a:gs>
              <a:gs pos="100000">
                <a:schemeClr val="tx1">
                  <a:tint val="23500"/>
                  <a:satMod val="160000"/>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dirty="0">
              <a:solidFill>
                <a:prstClr val="white"/>
              </a:solidFill>
            </a:endParaRPr>
          </a:p>
        </p:txBody>
      </p:sp>
      <p:sp>
        <p:nvSpPr>
          <p:cNvPr id="41" name="Rectangle 40"/>
          <p:cNvSpPr/>
          <p:nvPr/>
        </p:nvSpPr>
        <p:spPr>
          <a:xfrm>
            <a:off x="0" y="0"/>
            <a:ext cx="12192001" cy="6858000"/>
          </a:xfrm>
          <a:prstGeom prst="rect">
            <a:avLst/>
          </a:prstGeom>
          <a:gradFill flip="none" rotWithShape="1">
            <a:gsLst>
              <a:gs pos="15000">
                <a:schemeClr val="bg1">
                  <a:alpha val="93000"/>
                </a:schemeClr>
              </a:gs>
              <a:gs pos="50000">
                <a:schemeClr val="bg1">
                  <a:alpha val="92000"/>
                </a:schemeClr>
              </a:gs>
              <a:gs pos="85000">
                <a:schemeClr val="bg1">
                  <a:alpha val="93000"/>
                </a:schemeClr>
              </a:gs>
            </a:gsLst>
            <a:lin ang="0" scaled="1"/>
            <a:tileRect/>
          </a:gradFill>
          <a:ln w="19050" cap="flat" cmpd="sng" algn="ctr">
            <a:noFill/>
            <a:prstDash val="solid"/>
          </a:ln>
          <a:effectLst/>
        </p:spPr>
        <p:txBody>
          <a:bodyPr lIns="91400" tIns="45698" rIns="91400" bIns="45698" rtlCol="0" anchor="ctr"/>
          <a:lstStyle/>
          <a:p>
            <a:pPr>
              <a:defRPr/>
            </a:pPr>
            <a:endParaRPr lang="en-US" sz="2800" kern="0" dirty="0">
              <a:solidFill>
                <a:srgbClr val="E4DED8"/>
              </a:solidFill>
              <a:latin typeface="Segoe UI Semilight"/>
            </a:endParaRPr>
          </a:p>
        </p:txBody>
      </p:sp>
      <p:sp>
        <p:nvSpPr>
          <p:cNvPr id="51"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5</a:t>
            </a:fld>
            <a:endParaRPr lang="en-IN" dirty="0"/>
          </a:p>
        </p:txBody>
      </p:sp>
      <p:sp>
        <p:nvSpPr>
          <p:cNvPr id="2" name="TextBox 1">
            <a:extLst>
              <a:ext uri="{FF2B5EF4-FFF2-40B4-BE49-F238E27FC236}">
                <a16:creationId xmlns:a16="http://schemas.microsoft.com/office/drawing/2014/main" id="{467772FD-0A81-4CBB-B3BE-1D4EECA01F0C}"/>
              </a:ext>
            </a:extLst>
          </p:cNvPr>
          <p:cNvSpPr txBox="1"/>
          <p:nvPr/>
        </p:nvSpPr>
        <p:spPr>
          <a:xfrm>
            <a:off x="66502" y="1438102"/>
            <a:ext cx="11887200" cy="4524315"/>
          </a:xfrm>
          <a:prstGeom prst="rect">
            <a:avLst/>
          </a:prstGeom>
          <a:noFill/>
        </p:spPr>
        <p:txBody>
          <a:bodyPr wrap="square" rtlCol="0">
            <a:spAutoFit/>
          </a:bodyPr>
          <a:lstStyle/>
          <a:p>
            <a:r>
              <a:rPr lang="en-US" sz="2400" dirty="0"/>
              <a:t>Azure Cognitive Services are APIs, SDKs, and services available to help developers build intelligent applications without having direct AI or data science skills or knowledge. Azure Cognitive Services enable developers to easily add cognitive features into their applications.</a:t>
            </a:r>
          </a:p>
          <a:p>
            <a:endParaRPr lang="en-US" sz="2400" dirty="0"/>
          </a:p>
          <a:p>
            <a:r>
              <a:rPr lang="en-US" sz="2400" dirty="0"/>
              <a:t>A set of Machine Learning Algorithms bundled and provided as simple RESTful APIs  hiding all the complexities behind the scene</a:t>
            </a:r>
          </a:p>
          <a:p>
            <a:endParaRPr lang="en-US" sz="2400" dirty="0"/>
          </a:p>
          <a:p>
            <a:r>
              <a:rPr lang="en-US" sz="2400" dirty="0"/>
              <a:t>The goal of Azure Cognitive Services is to help developers create applications that can </a:t>
            </a:r>
            <a:r>
              <a:rPr lang="en-US" sz="2400" b="1" dirty="0"/>
              <a:t>see, hear, speak, understand, and even begin to reason.</a:t>
            </a:r>
            <a:r>
              <a:rPr lang="en-US" sz="2400" dirty="0"/>
              <a:t> </a:t>
            </a:r>
          </a:p>
          <a:p>
            <a:endParaRPr lang="en-US" sz="2400" dirty="0"/>
          </a:p>
          <a:p>
            <a:endParaRPr lang="en-US" sz="2400" dirty="0"/>
          </a:p>
          <a:p>
            <a:r>
              <a:rPr lang="en-US" sz="2400" dirty="0"/>
              <a:t>It’s a way to quickly build “</a:t>
            </a:r>
            <a:r>
              <a:rPr lang="en-US" sz="2400" b="1" u="sng" dirty="0"/>
              <a:t>Eyes and Ears</a:t>
            </a:r>
            <a:r>
              <a:rPr lang="en-US" sz="2400" dirty="0"/>
              <a:t>” to your applications !!</a:t>
            </a:r>
            <a:endParaRPr lang="en-IN" sz="2400" dirty="0"/>
          </a:p>
        </p:txBody>
      </p:sp>
    </p:spTree>
    <p:extLst>
      <p:ext uri="{BB962C8B-B14F-4D97-AF65-F5344CB8AC3E}">
        <p14:creationId xmlns:p14="http://schemas.microsoft.com/office/powerpoint/2010/main" val="10826196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400" dirty="0">
                <a:solidFill>
                  <a:schemeClr val="accent1"/>
                </a:solidFill>
              </a:rPr>
              <a:t>Speech – Speaker Verification</a:t>
            </a:r>
          </a:p>
          <a:p>
            <a:pPr defTabSz="932563">
              <a:defRPr/>
            </a:pPr>
            <a:r>
              <a:rPr lang="en-US" sz="2800" dirty="0">
                <a:solidFill>
                  <a:schemeClr val="accent1"/>
                </a:solidFill>
              </a:rPr>
              <a:t>Flow of APIs</a:t>
            </a:r>
          </a:p>
          <a:p>
            <a:pPr defTabSz="932563">
              <a:defRPr/>
            </a:pPr>
            <a:endParaRPr lang="en-US" sz="2800" dirty="0">
              <a:solidFill>
                <a:schemeClr val="accent1"/>
              </a:solidFill>
            </a:endParaRPr>
          </a:p>
          <a:p>
            <a:pPr defTabSz="932563">
              <a:defRPr/>
            </a:pPr>
            <a:endParaRPr lang="en-US" sz="2800" dirty="0">
              <a:solidFill>
                <a:schemeClr val="accent1"/>
              </a:solidFill>
            </a:endParaRPr>
          </a:p>
          <a:p>
            <a:pPr marL="514350" indent="-514350" defTabSz="932563">
              <a:buAutoNum type="arabicPeriod"/>
              <a:defRPr/>
            </a:pPr>
            <a:r>
              <a:rPr lang="en-US" sz="2800" dirty="0">
                <a:solidFill>
                  <a:schemeClr val="accent1"/>
                </a:solidFill>
              </a:rPr>
              <a:t>Create Verification Profile</a:t>
            </a:r>
          </a:p>
          <a:p>
            <a:pPr marL="514350" indent="-514350" defTabSz="932563">
              <a:buAutoNum type="arabicPeriod"/>
              <a:defRPr/>
            </a:pPr>
            <a:r>
              <a:rPr lang="en-US" sz="2800" dirty="0">
                <a:solidFill>
                  <a:schemeClr val="accent1"/>
                </a:solidFill>
              </a:rPr>
              <a:t>Create Verification Enrollment</a:t>
            </a:r>
          </a:p>
          <a:p>
            <a:pPr defTabSz="932563">
              <a:defRPr/>
            </a:pPr>
            <a:r>
              <a:rPr lang="en-US" sz="2800" dirty="0">
                <a:solidFill>
                  <a:schemeClr val="accent1"/>
                </a:solidFill>
              </a:rPr>
              <a:t>         </a:t>
            </a:r>
            <a:r>
              <a:rPr lang="en-US" sz="2000" dirty="0">
                <a:solidFill>
                  <a:schemeClr val="accent1"/>
                </a:solidFill>
              </a:rPr>
              <a:t>           Enrollment can happen only with predefined phrases. This list can be seen by  calling  the API Verification Phrases</a:t>
            </a:r>
          </a:p>
          <a:p>
            <a:pPr defTabSz="932563">
              <a:defRPr/>
            </a:pPr>
            <a:r>
              <a:rPr lang="en-US" sz="2000" dirty="0">
                <a:solidFill>
                  <a:schemeClr val="accent1"/>
                </a:solidFill>
              </a:rPr>
              <a:t>                         For Verification, we need to do Enrollment of the same Phrase for 3 times with states -  </a:t>
            </a:r>
            <a:r>
              <a:rPr lang="en-IN" sz="2000" dirty="0">
                <a:solidFill>
                  <a:schemeClr val="accent1"/>
                </a:solidFill>
              </a:rPr>
              <a:t>Enrolling, Training, Enrolled</a:t>
            </a:r>
            <a:endParaRPr lang="en-US" sz="2000" dirty="0">
              <a:solidFill>
                <a:schemeClr val="accent1"/>
              </a:solidFill>
            </a:endParaRPr>
          </a:p>
          <a:p>
            <a:pPr marL="971550" lvl="1" indent="-514350" defTabSz="932563">
              <a:buAutoNum type="arabicPeriod"/>
              <a:defRPr/>
            </a:pPr>
            <a:endParaRPr lang="en-US" sz="100" dirty="0">
              <a:solidFill>
                <a:schemeClr val="accent1"/>
              </a:solidFill>
            </a:endParaRPr>
          </a:p>
          <a:p>
            <a:pPr marL="971550" lvl="1" indent="-514350" defTabSz="932563">
              <a:buAutoNum type="arabicPeriod"/>
              <a:defRPr/>
            </a:pPr>
            <a:endParaRPr lang="en-US" sz="100" dirty="0">
              <a:solidFill>
                <a:schemeClr val="accent1"/>
              </a:solidFill>
            </a:endParaRPr>
          </a:p>
          <a:p>
            <a:pPr defTabSz="932563">
              <a:defRPr/>
            </a:pPr>
            <a:r>
              <a:rPr lang="en-US" sz="2800" dirty="0">
                <a:solidFill>
                  <a:schemeClr val="accent1"/>
                </a:solidFill>
              </a:rPr>
              <a:t>3.     Speaker Verification</a:t>
            </a: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r>
              <a:rPr lang="en-IN" sz="2800" dirty="0">
                <a:hlinkClick r:id="rId2"/>
              </a:rPr>
              <a:t>https://westus.dev.cognitive.microsoft.com/docs/services/563309b6778daf02acc0a508/operations/5645c3271984551c84ec6797</a:t>
            </a:r>
            <a:endParaRPr lang="en-US" sz="2800" dirty="0">
              <a:solidFill>
                <a:schemeClr val="accent1"/>
              </a:solidFill>
            </a:endParaRPr>
          </a:p>
          <a:p>
            <a:pPr defTabSz="932563">
              <a:defRPr/>
            </a:pPr>
            <a:endParaRPr lang="en-US" sz="2800" dirty="0">
              <a:solidFill>
                <a:schemeClr val="accent1"/>
              </a:solidFill>
            </a:endParaRP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Tree>
    <p:extLst>
      <p:ext uri="{BB962C8B-B14F-4D97-AF65-F5344CB8AC3E}">
        <p14:creationId xmlns:p14="http://schemas.microsoft.com/office/powerpoint/2010/main" val="26162404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400" dirty="0">
                <a:solidFill>
                  <a:schemeClr val="accent1"/>
                </a:solidFill>
              </a:rPr>
              <a:t>Speaker Recognition</a:t>
            </a:r>
          </a:p>
          <a:p>
            <a:pPr defTabSz="932563">
              <a:defRPr/>
            </a:pPr>
            <a:r>
              <a:rPr lang="en-US" sz="2800" dirty="0">
                <a:solidFill>
                  <a:schemeClr val="accent1"/>
                </a:solidFill>
              </a:rPr>
              <a:t>Demos</a:t>
            </a: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Tree>
    <p:extLst>
      <p:ext uri="{BB962C8B-B14F-4D97-AF65-F5344CB8AC3E}">
        <p14:creationId xmlns:p14="http://schemas.microsoft.com/office/powerpoint/2010/main" val="41774935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400" dirty="0">
                <a:solidFill>
                  <a:schemeClr val="accent1"/>
                </a:solidFill>
              </a:rPr>
              <a:t>Speech</a:t>
            </a:r>
          </a:p>
          <a:p>
            <a:pPr defTabSz="932563">
              <a:defRPr/>
            </a:pPr>
            <a:r>
              <a:rPr lang="en-US" sz="2800" dirty="0">
                <a:solidFill>
                  <a:schemeClr val="accent1"/>
                </a:solidFill>
              </a:rPr>
              <a:t>Use Cases </a:t>
            </a: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
        <p:nvSpPr>
          <p:cNvPr id="4" name="Rectangle 3">
            <a:extLst>
              <a:ext uri="{FF2B5EF4-FFF2-40B4-BE49-F238E27FC236}">
                <a16:creationId xmlns:a16="http://schemas.microsoft.com/office/drawing/2014/main" id="{9490C84B-3DC4-41F2-9090-F196B6348F53}"/>
              </a:ext>
            </a:extLst>
          </p:cNvPr>
          <p:cNvSpPr/>
          <p:nvPr/>
        </p:nvSpPr>
        <p:spPr>
          <a:xfrm>
            <a:off x="124566" y="1357412"/>
            <a:ext cx="10636194" cy="3385542"/>
          </a:xfrm>
          <a:prstGeom prst="rect">
            <a:avLst/>
          </a:prstGeom>
        </p:spPr>
        <p:txBody>
          <a:bodyPr wrap="square">
            <a:spAutoFit/>
          </a:bodyPr>
          <a:lstStyle/>
          <a:p>
            <a:pPr>
              <a:buFont typeface="Arial" panose="020B0604020202020204" pitchFamily="34" charset="0"/>
              <a:buChar char="•"/>
            </a:pPr>
            <a:r>
              <a:rPr lang="en-US" sz="1600" dirty="0">
                <a:solidFill>
                  <a:srgbClr val="000000"/>
                </a:solidFill>
                <a:latin typeface="Segoe UI" panose="020B0502040204020203" pitchFamily="34" charset="0"/>
              </a:rPr>
              <a:t> Building Voice Command Based Applications</a:t>
            </a:r>
          </a:p>
          <a:p>
            <a:pPr>
              <a:buFont typeface="Arial" panose="020B0604020202020204" pitchFamily="34" charset="0"/>
              <a:buChar char="•"/>
            </a:pPr>
            <a:endParaRPr lang="en-US" sz="1600" dirty="0">
              <a:solidFill>
                <a:srgbClr val="000000"/>
              </a:solidFill>
              <a:latin typeface="Segoe UI" panose="020B0502040204020203" pitchFamily="34" charset="0"/>
            </a:endParaRPr>
          </a:p>
          <a:p>
            <a:pPr>
              <a:buFont typeface="Arial" panose="020B0604020202020204" pitchFamily="34" charset="0"/>
              <a:buChar char="•"/>
            </a:pPr>
            <a:r>
              <a:rPr lang="en-US" sz="1600" dirty="0">
                <a:solidFill>
                  <a:srgbClr val="000000"/>
                </a:solidFill>
                <a:latin typeface="Segoe UI" panose="020B0502040204020203" pitchFamily="34" charset="0"/>
              </a:rPr>
              <a:t> Generating Conversation Transcript</a:t>
            </a:r>
          </a:p>
          <a:p>
            <a:pPr>
              <a:buFont typeface="Arial" panose="020B0604020202020204" pitchFamily="34" charset="0"/>
              <a:buChar char="•"/>
            </a:pPr>
            <a:endParaRPr lang="en-US" sz="1600" dirty="0">
              <a:solidFill>
                <a:srgbClr val="000000"/>
              </a:solidFill>
              <a:latin typeface="Segoe UI" panose="020B0502040204020203" pitchFamily="34" charset="0"/>
            </a:endParaRPr>
          </a:p>
          <a:p>
            <a:pPr>
              <a:buFont typeface="Arial" panose="020B0604020202020204" pitchFamily="34" charset="0"/>
              <a:buChar char="•"/>
            </a:pPr>
            <a:r>
              <a:rPr lang="en-US" sz="1600" dirty="0">
                <a:solidFill>
                  <a:srgbClr val="000000"/>
                </a:solidFill>
                <a:latin typeface="Segoe UI" panose="020B0502040204020203" pitchFamily="34" charset="0"/>
              </a:rPr>
              <a:t> Call center Log Analytics and Scoring of DSAT , CSAT</a:t>
            </a:r>
          </a:p>
          <a:p>
            <a:pPr>
              <a:buFont typeface="Arial" panose="020B0604020202020204" pitchFamily="34" charset="0"/>
              <a:buChar char="•"/>
            </a:pPr>
            <a:endParaRPr lang="en-US" sz="1600" dirty="0">
              <a:solidFill>
                <a:srgbClr val="000000"/>
              </a:solidFill>
              <a:latin typeface="Segoe UI" panose="020B0502040204020203" pitchFamily="34" charset="0"/>
            </a:endParaRPr>
          </a:p>
          <a:p>
            <a:endParaRPr lang="en-US" sz="1600" dirty="0">
              <a:solidFill>
                <a:srgbClr val="000000"/>
              </a:solidFill>
              <a:latin typeface="Segoe UI" panose="020B0502040204020203" pitchFamily="34" charset="0"/>
            </a:endParaRPr>
          </a:p>
          <a:p>
            <a:pPr>
              <a:buFont typeface="Arial" panose="020B0604020202020204" pitchFamily="34" charset="0"/>
              <a:buChar char="•"/>
            </a:pPr>
            <a:endParaRPr lang="en-US" sz="1600" dirty="0">
              <a:solidFill>
                <a:srgbClr val="000000"/>
              </a:solidFill>
              <a:latin typeface="Segoe UI" panose="020B0502040204020203" pitchFamily="34" charset="0"/>
            </a:endParaRPr>
          </a:p>
          <a:p>
            <a:pPr>
              <a:buFont typeface="Arial" panose="020B0604020202020204" pitchFamily="34" charset="0"/>
              <a:buChar char="•"/>
            </a:pPr>
            <a:endParaRPr lang="en-US" sz="1600" dirty="0">
              <a:solidFill>
                <a:srgbClr val="000000"/>
              </a:solidFill>
              <a:latin typeface="Segoe UI" panose="020B0502040204020203" pitchFamily="34" charset="0"/>
            </a:endParaRPr>
          </a:p>
          <a:p>
            <a:pPr>
              <a:buFont typeface="Arial" panose="020B0604020202020204" pitchFamily="34" charset="0"/>
              <a:buChar char="•"/>
            </a:pPr>
            <a:endParaRPr lang="en-US" sz="1600" dirty="0">
              <a:solidFill>
                <a:srgbClr val="000000"/>
              </a:solidFill>
              <a:latin typeface="Segoe UI" panose="020B0502040204020203" pitchFamily="34" charset="0"/>
            </a:endParaRPr>
          </a:p>
          <a:p>
            <a:pPr lvl="1"/>
            <a:endParaRPr lang="en-US" dirty="0">
              <a:solidFill>
                <a:srgbClr val="000000"/>
              </a:solidFill>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3474060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400" dirty="0">
                <a:solidFill>
                  <a:schemeClr val="accent1"/>
                </a:solidFill>
              </a:rPr>
              <a:t>Speech</a:t>
            </a:r>
          </a:p>
          <a:p>
            <a:pPr defTabSz="932563">
              <a:defRPr/>
            </a:pPr>
            <a:r>
              <a:rPr lang="en-US" sz="2800" dirty="0">
                <a:solidFill>
                  <a:schemeClr val="accent1"/>
                </a:solidFill>
              </a:rPr>
              <a:t>Audio Requirements / Limitations / Challenges</a:t>
            </a: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
        <p:nvSpPr>
          <p:cNvPr id="2" name="Rectangle 1">
            <a:extLst>
              <a:ext uri="{FF2B5EF4-FFF2-40B4-BE49-F238E27FC236}">
                <a16:creationId xmlns:a16="http://schemas.microsoft.com/office/drawing/2014/main" id="{9B807480-2233-4412-B066-EC428B09A916}"/>
              </a:ext>
            </a:extLst>
          </p:cNvPr>
          <p:cNvSpPr/>
          <p:nvPr/>
        </p:nvSpPr>
        <p:spPr>
          <a:xfrm>
            <a:off x="124566" y="1720415"/>
            <a:ext cx="11942868" cy="6032421"/>
          </a:xfrm>
          <a:prstGeom prst="rect">
            <a:avLst/>
          </a:prstGeom>
        </p:spPr>
        <p:txBody>
          <a:bodyPr wrap="square">
            <a:spAutoFit/>
          </a:bodyPr>
          <a:lstStyle/>
          <a:p>
            <a:pPr>
              <a:buFont typeface="Arial" panose="020B0604020202020204" pitchFamily="34" charset="0"/>
              <a:buChar char="•"/>
            </a:pPr>
            <a:r>
              <a:rPr lang="en-US" sz="1600" dirty="0">
                <a:solidFill>
                  <a:srgbClr val="000000"/>
                </a:solidFill>
                <a:latin typeface="Segoe UI" panose="020B0502040204020203" pitchFamily="34" charset="0"/>
              </a:rPr>
              <a:t> Audio Files for Speaker Verification and Identification should meeting the following requirements</a:t>
            </a:r>
          </a:p>
          <a:p>
            <a:pPr>
              <a:buFont typeface="Arial" panose="020B0604020202020204" pitchFamily="34" charset="0"/>
              <a:buChar char="•"/>
            </a:pPr>
            <a:endParaRPr lang="en-US" sz="1600" dirty="0">
              <a:solidFill>
                <a:srgbClr val="000000"/>
              </a:solidFill>
              <a:latin typeface="Segoe UI" panose="020B0502040204020203" pitchFamily="34" charset="0"/>
            </a:endParaRPr>
          </a:p>
          <a:p>
            <a:pPr>
              <a:buFont typeface="Arial" panose="020B0604020202020204" pitchFamily="34" charset="0"/>
              <a:buChar char="•"/>
            </a:pPr>
            <a:endParaRPr lang="en-US" sz="1600" dirty="0">
              <a:solidFill>
                <a:srgbClr val="000000"/>
              </a:solidFill>
              <a:latin typeface="Segoe UI" panose="020B0502040204020203" pitchFamily="34" charset="0"/>
            </a:endParaRPr>
          </a:p>
          <a:p>
            <a:pPr>
              <a:buFont typeface="Arial" panose="020B0604020202020204" pitchFamily="34" charset="0"/>
              <a:buChar char="•"/>
            </a:pPr>
            <a:endParaRPr lang="en-US" sz="1600" dirty="0">
              <a:solidFill>
                <a:srgbClr val="000000"/>
              </a:solidFill>
              <a:latin typeface="Segoe UI" panose="020B0502040204020203" pitchFamily="34" charset="0"/>
            </a:endParaRPr>
          </a:p>
          <a:p>
            <a:pPr>
              <a:buFont typeface="Arial" panose="020B0604020202020204" pitchFamily="34" charset="0"/>
              <a:buChar char="•"/>
            </a:pPr>
            <a:endParaRPr lang="en-US" sz="1600" dirty="0">
              <a:solidFill>
                <a:srgbClr val="000000"/>
              </a:solidFill>
              <a:latin typeface="Segoe UI" panose="020B0502040204020203" pitchFamily="34" charset="0"/>
            </a:endParaRPr>
          </a:p>
          <a:p>
            <a:pPr>
              <a:buFont typeface="Arial" panose="020B0604020202020204" pitchFamily="34" charset="0"/>
              <a:buChar char="•"/>
            </a:pPr>
            <a:endParaRPr lang="en-US" sz="1600" dirty="0">
              <a:solidFill>
                <a:srgbClr val="000000"/>
              </a:solidFill>
              <a:latin typeface="Segoe UI" panose="020B0502040204020203" pitchFamily="34" charset="0"/>
            </a:endParaRPr>
          </a:p>
          <a:p>
            <a:pPr>
              <a:buFont typeface="Arial" panose="020B0604020202020204" pitchFamily="34" charset="0"/>
              <a:buChar char="•"/>
            </a:pPr>
            <a:endParaRPr lang="en-US" sz="1600" dirty="0">
              <a:solidFill>
                <a:srgbClr val="000000"/>
              </a:solidFill>
              <a:latin typeface="Segoe UI" panose="020B0502040204020203" pitchFamily="34" charset="0"/>
            </a:endParaRPr>
          </a:p>
          <a:p>
            <a:pPr>
              <a:buFont typeface="Arial" panose="020B0604020202020204" pitchFamily="34" charset="0"/>
              <a:buChar char="•"/>
            </a:pPr>
            <a:endParaRPr lang="en-US" sz="1600" dirty="0">
              <a:solidFill>
                <a:srgbClr val="000000"/>
              </a:solidFill>
              <a:latin typeface="Segoe UI" panose="020B0502040204020203" pitchFamily="34" charset="0"/>
            </a:endParaRPr>
          </a:p>
          <a:p>
            <a:pPr>
              <a:buFont typeface="Arial" panose="020B0604020202020204" pitchFamily="34" charset="0"/>
              <a:buChar char="•"/>
            </a:pPr>
            <a:endParaRPr lang="en-US" sz="1600" dirty="0">
              <a:solidFill>
                <a:srgbClr val="000000"/>
              </a:solidFill>
              <a:latin typeface="Segoe UI" panose="020B0502040204020203" pitchFamily="34" charset="0"/>
            </a:endParaRPr>
          </a:p>
          <a:p>
            <a:pPr>
              <a:buFont typeface="Arial" panose="020B0604020202020204" pitchFamily="34" charset="0"/>
              <a:buChar char="•"/>
            </a:pPr>
            <a:endParaRPr lang="en-US" sz="1600" dirty="0">
              <a:solidFill>
                <a:srgbClr val="000000"/>
              </a:solidFill>
              <a:latin typeface="Segoe UI" panose="020B0502040204020203" pitchFamily="34" charset="0"/>
            </a:endParaRPr>
          </a:p>
          <a:p>
            <a:pPr>
              <a:buFont typeface="Arial" panose="020B0604020202020204" pitchFamily="34" charset="0"/>
              <a:buChar char="•"/>
            </a:pPr>
            <a:endParaRPr lang="en-US" sz="1600" dirty="0">
              <a:solidFill>
                <a:srgbClr val="000000"/>
              </a:solidFill>
              <a:latin typeface="Segoe UI" panose="020B0502040204020203" pitchFamily="34" charset="0"/>
            </a:endParaRPr>
          </a:p>
          <a:p>
            <a:pPr>
              <a:buFont typeface="Arial" panose="020B0604020202020204" pitchFamily="34" charset="0"/>
              <a:buChar char="•"/>
            </a:pPr>
            <a:endParaRPr lang="en-US" sz="1600" dirty="0">
              <a:solidFill>
                <a:srgbClr val="000000"/>
              </a:solidFill>
              <a:latin typeface="Segoe UI" panose="020B0502040204020203" pitchFamily="34" charset="0"/>
            </a:endParaRPr>
          </a:p>
          <a:p>
            <a:pPr>
              <a:buFont typeface="Arial" panose="020B0604020202020204" pitchFamily="34" charset="0"/>
              <a:buChar char="•"/>
            </a:pPr>
            <a:r>
              <a:rPr lang="en-US" sz="1600" dirty="0">
                <a:solidFill>
                  <a:srgbClr val="000000"/>
                </a:solidFill>
                <a:latin typeface="Segoe UI" panose="020B0502040204020203" pitchFamily="34" charset="0"/>
              </a:rPr>
              <a:t> Use this as Step Up Authentication and not as the Primary Authentication Mechanism.</a:t>
            </a:r>
          </a:p>
          <a:p>
            <a:endParaRPr lang="en-US" sz="1600" dirty="0">
              <a:solidFill>
                <a:srgbClr val="000000"/>
              </a:solidFill>
              <a:latin typeface="Segoe UI" panose="020B0502040204020203" pitchFamily="34" charset="0"/>
            </a:endParaRPr>
          </a:p>
          <a:p>
            <a:endParaRPr lang="en-US" sz="1600" dirty="0">
              <a:solidFill>
                <a:srgbClr val="000000"/>
              </a:solidFill>
              <a:latin typeface="Segoe UI" panose="020B0502040204020203" pitchFamily="34" charset="0"/>
            </a:endParaRPr>
          </a:p>
          <a:p>
            <a:r>
              <a:rPr lang="en-US" sz="1600" dirty="0">
                <a:solidFill>
                  <a:srgbClr val="000000"/>
                </a:solidFill>
                <a:latin typeface="Segoe UI" panose="020B0502040204020203" pitchFamily="34" charset="0"/>
              </a:rPr>
              <a:t>		</a:t>
            </a:r>
          </a:p>
          <a:p>
            <a:endParaRPr lang="en-US" sz="1600" dirty="0">
              <a:solidFill>
                <a:srgbClr val="000000"/>
              </a:solidFill>
              <a:latin typeface="Segoe UI" panose="020B0502040204020203" pitchFamily="34" charset="0"/>
            </a:endParaRPr>
          </a:p>
          <a:p>
            <a:endParaRPr lang="en-US" sz="1600" dirty="0">
              <a:solidFill>
                <a:srgbClr val="000000"/>
              </a:solidFill>
              <a:latin typeface="Segoe UI" panose="020B0502040204020203" pitchFamily="34" charset="0"/>
            </a:endParaRPr>
          </a:p>
          <a:p>
            <a:endParaRPr lang="en-US" sz="1600" dirty="0">
              <a:solidFill>
                <a:srgbClr val="000000"/>
              </a:solidFill>
              <a:latin typeface="Segoe UI" panose="020B0502040204020203" pitchFamily="34" charset="0"/>
            </a:endParaRPr>
          </a:p>
          <a:p>
            <a:endParaRPr lang="en-US" sz="1600" dirty="0">
              <a:solidFill>
                <a:srgbClr val="000000"/>
              </a:solidFill>
              <a:latin typeface="Segoe UI" panose="020B0502040204020203" pitchFamily="34" charset="0"/>
            </a:endParaRPr>
          </a:p>
          <a:p>
            <a:endParaRPr lang="en-US" sz="1600" dirty="0">
              <a:solidFill>
                <a:srgbClr val="000000"/>
              </a:solidFill>
              <a:latin typeface="Segoe UI" panose="020B0502040204020203" pitchFamily="34" charset="0"/>
            </a:endParaRPr>
          </a:p>
          <a:p>
            <a:endParaRPr lang="en-US" sz="1600" dirty="0">
              <a:solidFill>
                <a:srgbClr val="000000"/>
              </a:solidFill>
              <a:latin typeface="Segoe UI" panose="020B0502040204020203" pitchFamily="34" charset="0"/>
            </a:endParaRPr>
          </a:p>
          <a:p>
            <a:endParaRPr lang="en-US" sz="1600" dirty="0">
              <a:solidFill>
                <a:srgbClr val="000000"/>
              </a:solidFill>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p:txBody>
      </p:sp>
      <p:graphicFrame>
        <p:nvGraphicFramePr>
          <p:cNvPr id="4" name="Table 3">
            <a:extLst>
              <a:ext uri="{FF2B5EF4-FFF2-40B4-BE49-F238E27FC236}">
                <a16:creationId xmlns:a16="http://schemas.microsoft.com/office/drawing/2014/main" id="{32E6B68F-1ACC-4AD7-A6F3-4BE32218C4F1}"/>
              </a:ext>
            </a:extLst>
          </p:cNvPr>
          <p:cNvGraphicFramePr>
            <a:graphicFrameLocks noGrp="1"/>
          </p:cNvGraphicFramePr>
          <p:nvPr>
            <p:extLst>
              <p:ext uri="{D42A27DB-BD31-4B8C-83A1-F6EECF244321}">
                <p14:modId xmlns:p14="http://schemas.microsoft.com/office/powerpoint/2010/main" val="1840334053"/>
              </p:ext>
            </p:extLst>
          </p:nvPr>
        </p:nvGraphicFramePr>
        <p:xfrm>
          <a:off x="430806" y="2489200"/>
          <a:ext cx="6360622" cy="1879600"/>
        </p:xfrm>
        <a:graphic>
          <a:graphicData uri="http://schemas.openxmlformats.org/drawingml/2006/table">
            <a:tbl>
              <a:tblPr/>
              <a:tblGrid>
                <a:gridCol w="3180311">
                  <a:extLst>
                    <a:ext uri="{9D8B030D-6E8A-4147-A177-3AD203B41FA5}">
                      <a16:colId xmlns:a16="http://schemas.microsoft.com/office/drawing/2014/main" val="3346485022"/>
                    </a:ext>
                  </a:extLst>
                </a:gridCol>
                <a:gridCol w="3180311">
                  <a:extLst>
                    <a:ext uri="{9D8B030D-6E8A-4147-A177-3AD203B41FA5}">
                      <a16:colId xmlns:a16="http://schemas.microsoft.com/office/drawing/2014/main" val="971752774"/>
                    </a:ext>
                  </a:extLst>
                </a:gridCol>
              </a:tblGrid>
              <a:tr h="182398">
                <a:tc>
                  <a:txBody>
                    <a:bodyPr/>
                    <a:lstStyle/>
                    <a:p>
                      <a:pPr algn="l" fontAlgn="t"/>
                      <a:r>
                        <a:rPr lang="en-IN">
                          <a:effectLst/>
                        </a:rPr>
                        <a:t>Container</a:t>
                      </a:r>
                    </a:p>
                  </a:txBody>
                  <a:tcPr marL="50800" marR="50800" marT="50800" marB="50800">
                    <a:lnL>
                      <a:noFill/>
                    </a:lnL>
                    <a:lnR>
                      <a:noFill/>
                    </a:lnR>
                    <a:lnT>
                      <a:noFill/>
                    </a:lnT>
                    <a:lnB w="6350" cap="flat" cmpd="sng" algn="ctr">
                      <a:solidFill>
                        <a:srgbClr val="DDDDDD"/>
                      </a:solidFill>
                      <a:prstDash val="solid"/>
                      <a:round/>
                      <a:headEnd type="none" w="med" len="med"/>
                      <a:tailEnd type="none" w="med" len="med"/>
                    </a:lnB>
                  </a:tcPr>
                </a:tc>
                <a:tc>
                  <a:txBody>
                    <a:bodyPr/>
                    <a:lstStyle/>
                    <a:p>
                      <a:pPr fontAlgn="t"/>
                      <a:r>
                        <a:rPr lang="en-IN">
                          <a:effectLst/>
                        </a:rPr>
                        <a:t>WAV</a:t>
                      </a:r>
                    </a:p>
                  </a:txBody>
                  <a:tcPr marL="50800" marR="50800" marT="50800" marB="50800">
                    <a:lnL>
                      <a:noFill/>
                    </a:lnL>
                    <a:lnR>
                      <a:noFill/>
                    </a:lnR>
                    <a:lnT>
                      <a:noFill/>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96518948"/>
                  </a:ext>
                </a:extLst>
              </a:tr>
              <a:tr h="182398">
                <a:tc>
                  <a:txBody>
                    <a:bodyPr/>
                    <a:lstStyle/>
                    <a:p>
                      <a:pPr algn="l" fontAlgn="t"/>
                      <a:r>
                        <a:rPr lang="en-IN">
                          <a:effectLst/>
                        </a:rPr>
                        <a:t>Encoding</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IN">
                          <a:effectLst/>
                        </a:rPr>
                        <a:t>PCM</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26166627"/>
                  </a:ext>
                </a:extLst>
              </a:tr>
              <a:tr h="182398">
                <a:tc>
                  <a:txBody>
                    <a:bodyPr/>
                    <a:lstStyle/>
                    <a:p>
                      <a:pPr algn="l" fontAlgn="t"/>
                      <a:r>
                        <a:rPr lang="en-IN">
                          <a:effectLst/>
                        </a:rPr>
                        <a:t>Rate</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IN">
                          <a:effectLst/>
                        </a:rPr>
                        <a:t>16K</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24529324"/>
                  </a:ext>
                </a:extLst>
              </a:tr>
              <a:tr h="182398">
                <a:tc>
                  <a:txBody>
                    <a:bodyPr/>
                    <a:lstStyle/>
                    <a:p>
                      <a:pPr algn="l" fontAlgn="t"/>
                      <a:r>
                        <a:rPr lang="en-IN">
                          <a:effectLst/>
                        </a:rPr>
                        <a:t>Sample Format</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IN">
                          <a:effectLst/>
                        </a:rPr>
                        <a:t>16 bit</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38643577"/>
                  </a:ext>
                </a:extLst>
              </a:tr>
              <a:tr h="182398">
                <a:tc>
                  <a:txBody>
                    <a:bodyPr/>
                    <a:lstStyle/>
                    <a:p>
                      <a:pPr algn="l" fontAlgn="t"/>
                      <a:r>
                        <a:rPr lang="en-IN">
                          <a:effectLst/>
                        </a:rPr>
                        <a:t>Channels</a:t>
                      </a:r>
                    </a:p>
                  </a:txBody>
                  <a:tcPr marL="50800" marR="50800" marT="50800" marB="50800">
                    <a:lnL>
                      <a:noFill/>
                    </a:lnL>
                    <a:lnR>
                      <a:noFill/>
                    </a:lnR>
                    <a:lnT w="6350" cap="flat" cmpd="sng" algn="ctr">
                      <a:solidFill>
                        <a:srgbClr val="DDDDDD"/>
                      </a:solidFill>
                      <a:prstDash val="solid"/>
                      <a:round/>
                      <a:headEnd type="none" w="med" len="med"/>
                      <a:tailEnd type="none" w="med" len="med"/>
                    </a:lnT>
                    <a:lnB>
                      <a:noFill/>
                    </a:lnB>
                    <a:solidFill>
                      <a:srgbClr val="F5F5F5"/>
                    </a:solidFill>
                  </a:tcPr>
                </a:tc>
                <a:tc>
                  <a:txBody>
                    <a:bodyPr/>
                    <a:lstStyle/>
                    <a:p>
                      <a:pPr fontAlgn="t"/>
                      <a:r>
                        <a:rPr lang="en-IN" dirty="0">
                          <a:effectLst/>
                        </a:rPr>
                        <a:t>Mono</a:t>
                      </a:r>
                    </a:p>
                  </a:txBody>
                  <a:tcPr marL="50800" marR="50800" marT="50800" marB="50800">
                    <a:lnL>
                      <a:noFill/>
                    </a:lnL>
                    <a:lnR>
                      <a:noFill/>
                    </a:lnR>
                    <a:lnT w="6350" cap="flat" cmpd="sng" algn="ctr">
                      <a:solidFill>
                        <a:srgbClr val="DDDDDD"/>
                      </a:solidFill>
                      <a:prstDash val="solid"/>
                      <a:round/>
                      <a:headEnd type="none" w="med" len="med"/>
                      <a:tailEnd type="none" w="med" len="med"/>
                    </a:lnT>
                    <a:lnB>
                      <a:noFill/>
                    </a:lnB>
                    <a:solidFill>
                      <a:srgbClr val="F5F5F5"/>
                    </a:solidFill>
                  </a:tcPr>
                </a:tc>
                <a:extLst>
                  <a:ext uri="{0D108BD9-81ED-4DB2-BD59-A6C34878D82A}">
                    <a16:rowId xmlns:a16="http://schemas.microsoft.com/office/drawing/2014/main" val="3920152481"/>
                  </a:ext>
                </a:extLst>
              </a:tr>
            </a:tbl>
          </a:graphicData>
        </a:graphic>
      </p:graphicFrame>
      <p:sp>
        <p:nvSpPr>
          <p:cNvPr id="5" name="Rectangle 1">
            <a:extLst>
              <a:ext uri="{FF2B5EF4-FFF2-40B4-BE49-F238E27FC236}">
                <a16:creationId xmlns:a16="http://schemas.microsoft.com/office/drawing/2014/main" id="{2C7AB9A4-4DB4-4D30-8C99-9C7E3A7C99A9}"/>
              </a:ext>
            </a:extLst>
          </p:cNvPr>
          <p:cNvSpPr>
            <a:spLocks noChangeArrowheads="1"/>
          </p:cNvSpPr>
          <p:nvPr/>
        </p:nvSpPr>
        <p:spPr bwMode="auto">
          <a:xfrm>
            <a:off x="838200" y="1174580"/>
            <a:ext cx="737463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rgbClr val="505050"/>
              </a:solidFill>
              <a:effectLst/>
              <a:latin typeface="wf_segoe-ui_normal"/>
            </a:endParaRPr>
          </a:p>
          <a:p>
            <a:pPr marL="0" marR="0" lvl="0" indent="0" algn="l" defTabSz="914400" rtl="0" eaLnBrk="0" fontAlgn="base" latinLnBrk="0" hangingPunct="0">
              <a:lnSpc>
                <a:spcPct val="100000"/>
              </a:lnSpc>
              <a:spcBef>
                <a:spcPct val="0"/>
              </a:spcBef>
              <a:spcAft>
                <a:spcPct val="0"/>
              </a:spcAft>
              <a:buClrTx/>
              <a:buSzTx/>
              <a:buFontTx/>
              <a:buChar char="•"/>
              <a:tabLst/>
            </a:pPr>
            <a:br>
              <a:rPr kumimoji="0" lang="en-US" altLang="en-US" sz="1000" b="0" i="0" u="none" strike="noStrike" cap="none" normalizeH="0" baseline="0">
                <a:ln>
                  <a:noFill/>
                </a:ln>
                <a:solidFill>
                  <a:srgbClr val="505050"/>
                </a:solidFill>
                <a:effectLst/>
                <a:latin typeface="wf_segoe-ui_normal"/>
              </a:rPr>
            </a:br>
            <a:endParaRPr kumimoji="0" lang="en-US" altLang="en-US" sz="1000" b="0" i="0" u="none" strike="noStrike" cap="none" normalizeH="0" baseline="0">
              <a:ln>
                <a:noFill/>
              </a:ln>
              <a:solidFill>
                <a:srgbClr val="505050"/>
              </a:solidFill>
              <a:effectLst/>
              <a:latin typeface="wf_segoe-ui_norma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97871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400" dirty="0">
                <a:solidFill>
                  <a:schemeClr val="accent1"/>
                </a:solidFill>
              </a:rPr>
              <a:t>Vision – Custom Vision </a:t>
            </a:r>
          </a:p>
          <a:p>
            <a:pPr defTabSz="932563">
              <a:defRPr/>
            </a:pPr>
            <a:r>
              <a:rPr lang="en-US" sz="2800" dirty="0" err="1">
                <a:solidFill>
                  <a:schemeClr val="accent1"/>
                </a:solidFill>
              </a:rPr>
              <a:t>HoL</a:t>
            </a:r>
            <a:endParaRPr lang="en-US" sz="2800" dirty="0">
              <a:solidFill>
                <a:schemeClr val="accent1"/>
              </a:solidFill>
            </a:endParaRP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Tree>
    <p:extLst>
      <p:ext uri="{BB962C8B-B14F-4D97-AF65-F5344CB8AC3E}">
        <p14:creationId xmlns:p14="http://schemas.microsoft.com/office/powerpoint/2010/main" val="2074029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9024" cy="6858000"/>
          </a:xfrm>
          <a:prstGeom prst="rect">
            <a:avLst/>
          </a:prstGeom>
        </p:spPr>
      </p:pic>
      <p:sp>
        <p:nvSpPr>
          <p:cNvPr id="40" name="Rectangle 39"/>
          <p:cNvSpPr/>
          <p:nvPr/>
        </p:nvSpPr>
        <p:spPr>
          <a:xfrm>
            <a:off x="0" y="0"/>
            <a:ext cx="11887200" cy="6629400"/>
          </a:xfrm>
          <a:prstGeom prst="rect">
            <a:avLst/>
          </a:prstGeom>
          <a:gradFill flip="none" rotWithShape="1">
            <a:gsLst>
              <a:gs pos="15000">
                <a:schemeClr val="tx1">
                  <a:alpha val="55000"/>
                </a:schemeClr>
              </a:gs>
              <a:gs pos="56000">
                <a:schemeClr val="tx1">
                  <a:tint val="44500"/>
                  <a:satMod val="160000"/>
                  <a:alpha val="0"/>
                </a:schemeClr>
              </a:gs>
              <a:gs pos="100000">
                <a:schemeClr val="tx1">
                  <a:tint val="23500"/>
                  <a:satMod val="160000"/>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dirty="0">
              <a:solidFill>
                <a:prstClr val="white"/>
              </a:solidFill>
            </a:endParaRPr>
          </a:p>
        </p:txBody>
      </p:sp>
      <p:sp>
        <p:nvSpPr>
          <p:cNvPr id="41" name="Rectangle 40"/>
          <p:cNvSpPr/>
          <p:nvPr/>
        </p:nvSpPr>
        <p:spPr>
          <a:xfrm>
            <a:off x="0" y="0"/>
            <a:ext cx="12192001" cy="6858000"/>
          </a:xfrm>
          <a:prstGeom prst="rect">
            <a:avLst/>
          </a:prstGeom>
          <a:gradFill flip="none" rotWithShape="1">
            <a:gsLst>
              <a:gs pos="15000">
                <a:schemeClr val="bg1">
                  <a:alpha val="93000"/>
                </a:schemeClr>
              </a:gs>
              <a:gs pos="50000">
                <a:schemeClr val="bg1">
                  <a:alpha val="92000"/>
                </a:schemeClr>
              </a:gs>
              <a:gs pos="85000">
                <a:schemeClr val="bg1">
                  <a:alpha val="93000"/>
                </a:schemeClr>
              </a:gs>
            </a:gsLst>
            <a:lin ang="0" scaled="1"/>
            <a:tileRect/>
          </a:gradFill>
          <a:ln w="19050" cap="flat" cmpd="sng" algn="ctr">
            <a:noFill/>
            <a:prstDash val="solid"/>
          </a:ln>
          <a:effectLst/>
        </p:spPr>
        <p:txBody>
          <a:bodyPr lIns="91400" tIns="45698" rIns="91400" bIns="45698" rtlCol="0" anchor="ctr"/>
          <a:lstStyle/>
          <a:p>
            <a:pPr>
              <a:defRPr/>
            </a:pPr>
            <a:endParaRPr lang="en-US" sz="2800" kern="0" dirty="0">
              <a:solidFill>
                <a:srgbClr val="E4DED8"/>
              </a:solidFill>
              <a:latin typeface="Segoe UI Semilight"/>
            </a:endParaRPr>
          </a:p>
        </p:txBody>
      </p:sp>
      <p:sp>
        <p:nvSpPr>
          <p:cNvPr id="51"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6</a:t>
            </a:fld>
            <a:endParaRPr lang="en-IN" dirty="0"/>
          </a:p>
        </p:txBody>
      </p:sp>
      <p:sp>
        <p:nvSpPr>
          <p:cNvPr id="2" name="TextBox 1">
            <a:extLst>
              <a:ext uri="{FF2B5EF4-FFF2-40B4-BE49-F238E27FC236}">
                <a16:creationId xmlns:a16="http://schemas.microsoft.com/office/drawing/2014/main" id="{467772FD-0A81-4CBB-B3BE-1D4EECA01F0C}"/>
              </a:ext>
            </a:extLst>
          </p:cNvPr>
          <p:cNvSpPr txBox="1"/>
          <p:nvPr/>
        </p:nvSpPr>
        <p:spPr>
          <a:xfrm>
            <a:off x="66502" y="1438102"/>
            <a:ext cx="11887200" cy="3785652"/>
          </a:xfrm>
          <a:prstGeom prst="rect">
            <a:avLst/>
          </a:prstGeom>
          <a:noFill/>
        </p:spPr>
        <p:txBody>
          <a:bodyPr wrap="square" rtlCol="0">
            <a:spAutoFit/>
          </a:bodyPr>
          <a:lstStyle/>
          <a:p>
            <a:r>
              <a:rPr lang="en-US" sz="2400" dirty="0"/>
              <a:t>Working with Cognitive Services in SILOs is very simple and easy. You just need to know what is the API/SDK, what are the input parameters to be passed and what is output JSON structure…</a:t>
            </a:r>
          </a:p>
          <a:p>
            <a:endParaRPr lang="en-US" sz="2400" dirty="0"/>
          </a:p>
          <a:p>
            <a:endParaRPr lang="en-US" sz="2400" dirty="0"/>
          </a:p>
          <a:p>
            <a:r>
              <a:rPr lang="en-US" sz="2400" dirty="0"/>
              <a:t>But the complexity lies in</a:t>
            </a:r>
          </a:p>
          <a:p>
            <a:endParaRPr lang="en-US" sz="2400" dirty="0"/>
          </a:p>
          <a:p>
            <a:pPr marL="457200" indent="-457200">
              <a:buAutoNum type="arabicPeriod"/>
            </a:pPr>
            <a:r>
              <a:rPr lang="en-US" sz="2400" dirty="0"/>
              <a:t>When to pick which API / SDK ?</a:t>
            </a:r>
          </a:p>
          <a:p>
            <a:pPr marL="457200" indent="-457200">
              <a:buAutoNum type="arabicPeriod"/>
            </a:pPr>
            <a:r>
              <a:rPr lang="en-US" sz="2400" dirty="0"/>
              <a:t>How to integrate Many Cognitive Service API together to build an End-to-End use-case ?</a:t>
            </a:r>
          </a:p>
          <a:p>
            <a:pPr marL="457200" indent="-457200">
              <a:buAutoNum type="arabicPeriod"/>
            </a:pPr>
            <a:r>
              <a:rPr lang="en-US" sz="2400" dirty="0"/>
              <a:t>What are the best practices associated with each APIs ?</a:t>
            </a:r>
          </a:p>
          <a:p>
            <a:pPr marL="457200" indent="-457200">
              <a:buAutoNum type="arabicPeriod"/>
            </a:pPr>
            <a:r>
              <a:rPr lang="en-US" sz="2400" dirty="0"/>
              <a:t>What are the limitations and work-arounds for the same. </a:t>
            </a:r>
            <a:endParaRPr lang="en-IN" sz="2400" dirty="0"/>
          </a:p>
        </p:txBody>
      </p:sp>
    </p:spTree>
    <p:extLst>
      <p:ext uri="{BB962C8B-B14F-4D97-AF65-F5344CB8AC3E}">
        <p14:creationId xmlns:p14="http://schemas.microsoft.com/office/powerpoint/2010/main" val="634180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C0FEF-F47F-41AF-840B-E22D7752B179}"/>
              </a:ext>
            </a:extLst>
          </p:cNvPr>
          <p:cNvSpPr txBox="1">
            <a:spLocks/>
          </p:cNvSpPr>
          <p:nvPr/>
        </p:nvSpPr>
        <p:spPr>
          <a:xfrm>
            <a:off x="124566" y="69335"/>
            <a:ext cx="12067434" cy="817769"/>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Data to Wisdom Pyramid</a:t>
            </a:r>
            <a:endParaRPr lang="en-IN" sz="4400" dirty="0">
              <a:solidFill>
                <a:srgbClr val="0070C0"/>
              </a:solidFill>
            </a:endParaRPr>
          </a:p>
        </p:txBody>
      </p:sp>
      <p:sp>
        <p:nvSpPr>
          <p:cNvPr id="3" name="Rectangle 2">
            <a:extLst>
              <a:ext uri="{FF2B5EF4-FFF2-40B4-BE49-F238E27FC236}">
                <a16:creationId xmlns:a16="http://schemas.microsoft.com/office/drawing/2014/main" id="{FF79BC70-025E-4753-88F9-148EC72D3F4B}"/>
              </a:ext>
            </a:extLst>
          </p:cNvPr>
          <p:cNvSpPr/>
          <p:nvPr/>
        </p:nvSpPr>
        <p:spPr>
          <a:xfrm>
            <a:off x="1443163" y="3760964"/>
            <a:ext cx="5001370" cy="75537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Data</a:t>
            </a:r>
            <a:endParaRPr lang="en-IN" dirty="0"/>
          </a:p>
        </p:txBody>
      </p:sp>
      <p:sp>
        <p:nvSpPr>
          <p:cNvPr id="5" name="Rectangle 4">
            <a:extLst>
              <a:ext uri="{FF2B5EF4-FFF2-40B4-BE49-F238E27FC236}">
                <a16:creationId xmlns:a16="http://schemas.microsoft.com/office/drawing/2014/main" id="{535C8005-0A93-4A85-BE24-E5CEB71550DD}"/>
              </a:ext>
            </a:extLst>
          </p:cNvPr>
          <p:cNvSpPr/>
          <p:nvPr/>
        </p:nvSpPr>
        <p:spPr>
          <a:xfrm>
            <a:off x="1661822" y="2975105"/>
            <a:ext cx="4579953" cy="75537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Information</a:t>
            </a:r>
            <a:endParaRPr lang="en-IN" dirty="0"/>
          </a:p>
        </p:txBody>
      </p:sp>
      <p:sp>
        <p:nvSpPr>
          <p:cNvPr id="6" name="Rectangle 5">
            <a:extLst>
              <a:ext uri="{FF2B5EF4-FFF2-40B4-BE49-F238E27FC236}">
                <a16:creationId xmlns:a16="http://schemas.microsoft.com/office/drawing/2014/main" id="{C7F15533-7E64-472A-B107-53911A9049DC}"/>
              </a:ext>
            </a:extLst>
          </p:cNvPr>
          <p:cNvSpPr/>
          <p:nvPr/>
        </p:nvSpPr>
        <p:spPr>
          <a:xfrm>
            <a:off x="1916264" y="2189243"/>
            <a:ext cx="4071068" cy="755374"/>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Knowledge</a:t>
            </a:r>
            <a:endParaRPr lang="en-IN" dirty="0"/>
          </a:p>
        </p:txBody>
      </p:sp>
      <p:sp>
        <p:nvSpPr>
          <p:cNvPr id="7" name="Rectangle 6">
            <a:extLst>
              <a:ext uri="{FF2B5EF4-FFF2-40B4-BE49-F238E27FC236}">
                <a16:creationId xmlns:a16="http://schemas.microsoft.com/office/drawing/2014/main" id="{533BD246-7045-4F62-98C1-7F485370403E}"/>
              </a:ext>
            </a:extLst>
          </p:cNvPr>
          <p:cNvSpPr/>
          <p:nvPr/>
        </p:nvSpPr>
        <p:spPr>
          <a:xfrm>
            <a:off x="2254193" y="1397698"/>
            <a:ext cx="3458817" cy="755374"/>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Wisdom</a:t>
            </a:r>
            <a:endParaRPr lang="en-IN" dirty="0"/>
          </a:p>
        </p:txBody>
      </p:sp>
      <p:sp>
        <p:nvSpPr>
          <p:cNvPr id="8" name="Arrow: Pentagon 7">
            <a:extLst>
              <a:ext uri="{FF2B5EF4-FFF2-40B4-BE49-F238E27FC236}">
                <a16:creationId xmlns:a16="http://schemas.microsoft.com/office/drawing/2014/main" id="{4B53DA6A-42BC-4906-A04D-62129A4ABC8E}"/>
              </a:ext>
            </a:extLst>
          </p:cNvPr>
          <p:cNvSpPr/>
          <p:nvPr/>
        </p:nvSpPr>
        <p:spPr>
          <a:xfrm>
            <a:off x="6480317" y="3768914"/>
            <a:ext cx="962107" cy="755373"/>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a:t>Raw</a:t>
            </a:r>
            <a:endParaRPr lang="en-IN" sz="1200" dirty="0"/>
          </a:p>
        </p:txBody>
      </p:sp>
      <p:sp>
        <p:nvSpPr>
          <p:cNvPr id="9" name="Arrow: Pentagon 8">
            <a:extLst>
              <a:ext uri="{FF2B5EF4-FFF2-40B4-BE49-F238E27FC236}">
                <a16:creationId xmlns:a16="http://schemas.microsoft.com/office/drawing/2014/main" id="{E2224EEC-B9BC-4DD4-9852-537306826897}"/>
              </a:ext>
            </a:extLst>
          </p:cNvPr>
          <p:cNvSpPr/>
          <p:nvPr/>
        </p:nvSpPr>
        <p:spPr>
          <a:xfrm>
            <a:off x="6259005" y="2983059"/>
            <a:ext cx="962107" cy="755373"/>
          </a:xfrm>
          <a:prstGeom prst="homePlat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dirty="0"/>
              <a:t>Meaning</a:t>
            </a:r>
            <a:endParaRPr lang="en-IN" sz="1200" dirty="0"/>
          </a:p>
        </p:txBody>
      </p:sp>
      <p:sp>
        <p:nvSpPr>
          <p:cNvPr id="10" name="Arrow: Pentagon 9">
            <a:extLst>
              <a:ext uri="{FF2B5EF4-FFF2-40B4-BE49-F238E27FC236}">
                <a16:creationId xmlns:a16="http://schemas.microsoft.com/office/drawing/2014/main" id="{F9E6F25E-B27F-466D-BD0B-D6A36FE778A2}"/>
              </a:ext>
            </a:extLst>
          </p:cNvPr>
          <p:cNvSpPr/>
          <p:nvPr/>
        </p:nvSpPr>
        <p:spPr>
          <a:xfrm>
            <a:off x="6005887" y="2197209"/>
            <a:ext cx="962107" cy="755373"/>
          </a:xfrm>
          <a:prstGeom prst="homePlat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200" dirty="0"/>
              <a:t>Context</a:t>
            </a:r>
            <a:endParaRPr lang="en-IN" sz="1200" dirty="0"/>
          </a:p>
        </p:txBody>
      </p:sp>
      <p:sp>
        <p:nvSpPr>
          <p:cNvPr id="11" name="Arrow: Pentagon 10">
            <a:extLst>
              <a:ext uri="{FF2B5EF4-FFF2-40B4-BE49-F238E27FC236}">
                <a16:creationId xmlns:a16="http://schemas.microsoft.com/office/drawing/2014/main" id="{40FE8D65-1777-46C7-8D86-909C2A45BF85}"/>
              </a:ext>
            </a:extLst>
          </p:cNvPr>
          <p:cNvSpPr/>
          <p:nvPr/>
        </p:nvSpPr>
        <p:spPr>
          <a:xfrm>
            <a:off x="5727591" y="1410024"/>
            <a:ext cx="962107" cy="755373"/>
          </a:xfrm>
          <a:prstGeom prst="homePlat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Applied</a:t>
            </a:r>
            <a:endParaRPr lang="en-IN" sz="1200" dirty="0"/>
          </a:p>
        </p:txBody>
      </p:sp>
      <p:sp>
        <p:nvSpPr>
          <p:cNvPr id="12" name="Rectangle: Top Corners One Rounded and One Snipped 11">
            <a:extLst>
              <a:ext uri="{FF2B5EF4-FFF2-40B4-BE49-F238E27FC236}">
                <a16:creationId xmlns:a16="http://schemas.microsoft.com/office/drawing/2014/main" id="{82F98789-DC03-40B2-B7A8-BBEBF7E007EE}"/>
              </a:ext>
            </a:extLst>
          </p:cNvPr>
          <p:cNvSpPr/>
          <p:nvPr/>
        </p:nvSpPr>
        <p:spPr>
          <a:xfrm>
            <a:off x="7442424" y="3808673"/>
            <a:ext cx="2321781" cy="683812"/>
          </a:xfrm>
          <a:prstGeom prst="snip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dirty="0"/>
              <a:t>Red, 192.222.234.234, Lat:, Lon :</a:t>
            </a:r>
            <a:endParaRPr lang="en-IN" sz="1400" dirty="0"/>
          </a:p>
        </p:txBody>
      </p:sp>
      <p:sp>
        <p:nvSpPr>
          <p:cNvPr id="13" name="Rectangle: Top Corners One Rounded and One Snipped 12">
            <a:extLst>
              <a:ext uri="{FF2B5EF4-FFF2-40B4-BE49-F238E27FC236}">
                <a16:creationId xmlns:a16="http://schemas.microsoft.com/office/drawing/2014/main" id="{3CF7C2D5-2603-47AA-A17B-8E313A076CB8}"/>
              </a:ext>
            </a:extLst>
          </p:cNvPr>
          <p:cNvSpPr/>
          <p:nvPr/>
        </p:nvSpPr>
        <p:spPr>
          <a:xfrm>
            <a:off x="7205206" y="3006910"/>
            <a:ext cx="2321781" cy="683812"/>
          </a:xfrm>
          <a:prstGeom prst="snip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dirty="0"/>
              <a:t>North Facing Traffic Light is on. George + Pitt </a:t>
            </a:r>
            <a:r>
              <a:rPr lang="en-US" sz="1400" dirty="0" err="1"/>
              <a:t>Strert</a:t>
            </a:r>
            <a:r>
              <a:rPr lang="en-US" sz="1400" dirty="0"/>
              <a:t> Jn </a:t>
            </a:r>
            <a:endParaRPr lang="en-IN" sz="1400" dirty="0"/>
          </a:p>
        </p:txBody>
      </p:sp>
      <p:sp>
        <p:nvSpPr>
          <p:cNvPr id="14" name="Rectangle: Top Corners One Rounded and One Snipped 13">
            <a:extLst>
              <a:ext uri="{FF2B5EF4-FFF2-40B4-BE49-F238E27FC236}">
                <a16:creationId xmlns:a16="http://schemas.microsoft.com/office/drawing/2014/main" id="{A250F714-1160-4D2B-9296-E3FD731FC35A}"/>
              </a:ext>
            </a:extLst>
          </p:cNvPr>
          <p:cNvSpPr/>
          <p:nvPr/>
        </p:nvSpPr>
        <p:spPr>
          <a:xfrm>
            <a:off x="6983894" y="2165393"/>
            <a:ext cx="2321781" cy="683812"/>
          </a:xfrm>
          <a:prstGeom prst="snip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dirty="0"/>
              <a:t>Traffic Light that I am driving toward has just turned Red</a:t>
            </a:r>
            <a:endParaRPr lang="en-IN" sz="1400" dirty="0"/>
          </a:p>
        </p:txBody>
      </p:sp>
      <p:sp>
        <p:nvSpPr>
          <p:cNvPr id="15" name="Rectangle: Top Corners One Rounded and One Snipped 14">
            <a:extLst>
              <a:ext uri="{FF2B5EF4-FFF2-40B4-BE49-F238E27FC236}">
                <a16:creationId xmlns:a16="http://schemas.microsoft.com/office/drawing/2014/main" id="{BED0EBE0-8335-4451-A42B-2C71C932A6BB}"/>
              </a:ext>
            </a:extLst>
          </p:cNvPr>
          <p:cNvSpPr/>
          <p:nvPr/>
        </p:nvSpPr>
        <p:spPr>
          <a:xfrm>
            <a:off x="6698972" y="1403391"/>
            <a:ext cx="2321781" cy="683812"/>
          </a:xfrm>
          <a:prstGeom prst="snip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a:t>I better stop my car </a:t>
            </a:r>
            <a:r>
              <a:rPr lang="en-IN" sz="1400" dirty="0"/>
              <a:t>!</a:t>
            </a:r>
            <a:endParaRPr lang="en-US" sz="1400" dirty="0"/>
          </a:p>
        </p:txBody>
      </p:sp>
      <p:sp>
        <p:nvSpPr>
          <p:cNvPr id="16" name="TextBox 15">
            <a:extLst>
              <a:ext uri="{FF2B5EF4-FFF2-40B4-BE49-F238E27FC236}">
                <a16:creationId xmlns:a16="http://schemas.microsoft.com/office/drawing/2014/main" id="{E2813B29-6EAC-40E5-AD1E-3209957B74F5}"/>
              </a:ext>
            </a:extLst>
          </p:cNvPr>
          <p:cNvSpPr txBox="1"/>
          <p:nvPr/>
        </p:nvSpPr>
        <p:spPr>
          <a:xfrm>
            <a:off x="1252289" y="4987186"/>
            <a:ext cx="10001839" cy="1200329"/>
          </a:xfrm>
          <a:prstGeom prst="rect">
            <a:avLst/>
          </a:prstGeom>
          <a:noFill/>
        </p:spPr>
        <p:txBody>
          <a:bodyPr wrap="square" rtlCol="0">
            <a:spAutoFit/>
          </a:bodyPr>
          <a:lstStyle/>
          <a:p>
            <a:r>
              <a:rPr lang="en-US" dirty="0"/>
              <a:t>AI + ML tools / techniques provide best &amp; desirable results when they are applied at the top two layers of solution landscape / lifecycle</a:t>
            </a:r>
          </a:p>
          <a:p>
            <a:endParaRPr lang="en-US" dirty="0"/>
          </a:p>
          <a:p>
            <a:r>
              <a:rPr lang="en-US" dirty="0"/>
              <a:t>If they are applied at the bottom two layers its called “Natural Stupidity” </a:t>
            </a:r>
          </a:p>
        </p:txBody>
      </p:sp>
    </p:spTree>
    <p:extLst>
      <p:ext uri="{BB962C8B-B14F-4D97-AF65-F5344CB8AC3E}">
        <p14:creationId xmlns:p14="http://schemas.microsoft.com/office/powerpoint/2010/main" val="2912226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34B8C21-472C-43AD-8B9F-5964D09AB204}" type="slidenum">
              <a:rPr lang="en-IN" smtClean="0"/>
              <a:pPr/>
              <a:t>8</a:t>
            </a:fld>
            <a:endParaRPr lang="en-IN" dirty="0"/>
          </a:p>
        </p:txBody>
      </p:sp>
      <p:sp>
        <p:nvSpPr>
          <p:cNvPr id="3" name="Title 1"/>
          <p:cNvSpPr txBox="1">
            <a:spLocks/>
          </p:cNvSpPr>
          <p:nvPr/>
        </p:nvSpPr>
        <p:spPr>
          <a:xfrm>
            <a:off x="124566" y="69335"/>
            <a:ext cx="12067434" cy="817769"/>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Cortana Intelligence Suite </a:t>
            </a:r>
            <a:r>
              <a:rPr sz="4400" dirty="0">
                <a:solidFill>
                  <a:srgbClr val="505050">
                    <a:lumMod val="50000"/>
                  </a:srgbClr>
                </a:solidFill>
              </a:rPr>
              <a:t>| </a:t>
            </a:r>
            <a:r>
              <a:rPr lang="en-IN" sz="4400" dirty="0">
                <a:solidFill>
                  <a:srgbClr val="0070C0"/>
                </a:solidFill>
              </a:rPr>
              <a:t>Overview</a:t>
            </a:r>
          </a:p>
        </p:txBody>
      </p:sp>
      <p:grpSp>
        <p:nvGrpSpPr>
          <p:cNvPr id="481" name="Group 480"/>
          <p:cNvGrpSpPr/>
          <p:nvPr/>
        </p:nvGrpSpPr>
        <p:grpSpPr>
          <a:xfrm>
            <a:off x="9588714" y="1303125"/>
            <a:ext cx="2241039" cy="4615293"/>
            <a:chOff x="9588714" y="1666194"/>
            <a:chExt cx="2241039" cy="4615293"/>
          </a:xfrm>
        </p:grpSpPr>
        <p:sp>
          <p:nvSpPr>
            <p:cNvPr id="482" name="Rectangle 481"/>
            <p:cNvSpPr/>
            <p:nvPr/>
          </p:nvSpPr>
          <p:spPr>
            <a:xfrm>
              <a:off x="10329146" y="5953575"/>
              <a:ext cx="1500607" cy="327912"/>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Action</a:t>
              </a:r>
            </a:p>
          </p:txBody>
        </p:sp>
        <p:sp>
          <p:nvSpPr>
            <p:cNvPr id="483" name="Freeform 482"/>
            <p:cNvSpPr/>
            <p:nvPr/>
          </p:nvSpPr>
          <p:spPr bwMode="auto">
            <a:xfrm flipH="1">
              <a:off x="9588714" y="1666194"/>
              <a:ext cx="123857" cy="4199169"/>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484" name="TextBox 483"/>
            <p:cNvSpPr txBox="1"/>
            <p:nvPr/>
          </p:nvSpPr>
          <p:spPr>
            <a:xfrm>
              <a:off x="10381650" y="1978779"/>
              <a:ext cx="1090058" cy="4616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People</a:t>
              </a:r>
            </a:p>
          </p:txBody>
        </p:sp>
        <p:sp>
          <p:nvSpPr>
            <p:cNvPr id="485" name="TextBox 484"/>
            <p:cNvSpPr txBox="1"/>
            <p:nvPr/>
          </p:nvSpPr>
          <p:spPr>
            <a:xfrm>
              <a:off x="10650440" y="5204331"/>
              <a:ext cx="868271" cy="332399"/>
            </a:xfrm>
            <a:prstGeom prst="rect">
              <a:avLst/>
            </a:prstGeom>
            <a:noFill/>
          </p:spPr>
          <p:txBody>
            <a:bodyPr wrap="square" lIns="0" tIns="0" rIns="0" bIns="0"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Automated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Systems</a:t>
              </a:r>
            </a:p>
          </p:txBody>
        </p:sp>
        <p:grpSp>
          <p:nvGrpSpPr>
            <p:cNvPr id="486" name="Group 485"/>
            <p:cNvGrpSpPr/>
            <p:nvPr/>
          </p:nvGrpSpPr>
          <p:grpSpPr>
            <a:xfrm>
              <a:off x="9984119" y="2016920"/>
              <a:ext cx="377227" cy="385340"/>
              <a:chOff x="6112510" y="6954657"/>
              <a:chExt cx="1181100" cy="1206500"/>
            </a:xfrm>
            <a:solidFill>
              <a:srgbClr val="0078D7"/>
            </a:solidFill>
          </p:grpSpPr>
          <p:sp>
            <p:nvSpPr>
              <p:cNvPr id="504" name="Freeform 5"/>
              <p:cNvSpPr>
                <a:spLocks noEditPoints="1"/>
              </p:cNvSpPr>
              <p:nvPr/>
            </p:nvSpPr>
            <p:spPr bwMode="auto">
              <a:xfrm>
                <a:off x="6233160" y="6954657"/>
                <a:ext cx="485775" cy="482600"/>
              </a:xfrm>
              <a:custGeom>
                <a:avLst/>
                <a:gdLst>
                  <a:gd name="T0" fmla="*/ 154 w 306"/>
                  <a:gd name="T1" fmla="*/ 304 h 304"/>
                  <a:gd name="T2" fmla="*/ 122 w 306"/>
                  <a:gd name="T3" fmla="*/ 302 h 304"/>
                  <a:gd name="T4" fmla="*/ 94 w 306"/>
                  <a:gd name="T5" fmla="*/ 292 h 304"/>
                  <a:gd name="T6" fmla="*/ 68 w 306"/>
                  <a:gd name="T7" fmla="*/ 278 h 304"/>
                  <a:gd name="T8" fmla="*/ 46 w 306"/>
                  <a:gd name="T9" fmla="*/ 260 h 304"/>
                  <a:gd name="T10" fmla="*/ 26 w 306"/>
                  <a:gd name="T11" fmla="*/ 238 h 304"/>
                  <a:gd name="T12" fmla="*/ 12 w 306"/>
                  <a:gd name="T13" fmla="*/ 212 h 304"/>
                  <a:gd name="T14" fmla="*/ 4 w 306"/>
                  <a:gd name="T15" fmla="*/ 182 h 304"/>
                  <a:gd name="T16" fmla="*/ 0 w 306"/>
                  <a:gd name="T17" fmla="*/ 152 h 304"/>
                  <a:gd name="T18" fmla="*/ 2 w 306"/>
                  <a:gd name="T19" fmla="*/ 136 h 304"/>
                  <a:gd name="T20" fmla="*/ 8 w 306"/>
                  <a:gd name="T21" fmla="*/ 106 h 304"/>
                  <a:gd name="T22" fmla="*/ 20 w 306"/>
                  <a:gd name="T23" fmla="*/ 80 h 304"/>
                  <a:gd name="T24" fmla="*/ 36 w 306"/>
                  <a:gd name="T25" fmla="*/ 56 h 304"/>
                  <a:gd name="T26" fmla="*/ 56 w 306"/>
                  <a:gd name="T27" fmla="*/ 34 h 304"/>
                  <a:gd name="T28" fmla="*/ 80 w 306"/>
                  <a:gd name="T29" fmla="*/ 18 h 304"/>
                  <a:gd name="T30" fmla="*/ 108 w 306"/>
                  <a:gd name="T31" fmla="*/ 6 h 304"/>
                  <a:gd name="T32" fmla="*/ 138 w 306"/>
                  <a:gd name="T33" fmla="*/ 0 h 304"/>
                  <a:gd name="T34" fmla="*/ 154 w 306"/>
                  <a:gd name="T35" fmla="*/ 0 h 304"/>
                  <a:gd name="T36" fmla="*/ 184 w 306"/>
                  <a:gd name="T37" fmla="*/ 2 h 304"/>
                  <a:gd name="T38" fmla="*/ 212 w 306"/>
                  <a:gd name="T39" fmla="*/ 12 h 304"/>
                  <a:gd name="T40" fmla="*/ 238 w 306"/>
                  <a:gd name="T41" fmla="*/ 26 h 304"/>
                  <a:gd name="T42" fmla="*/ 260 w 306"/>
                  <a:gd name="T43" fmla="*/ 44 h 304"/>
                  <a:gd name="T44" fmla="*/ 280 w 306"/>
                  <a:gd name="T45" fmla="*/ 66 h 304"/>
                  <a:gd name="T46" fmla="*/ 294 w 306"/>
                  <a:gd name="T47" fmla="*/ 92 h 304"/>
                  <a:gd name="T48" fmla="*/ 302 w 306"/>
                  <a:gd name="T49" fmla="*/ 122 h 304"/>
                  <a:gd name="T50" fmla="*/ 306 w 306"/>
                  <a:gd name="T51" fmla="*/ 152 h 304"/>
                  <a:gd name="T52" fmla="*/ 304 w 306"/>
                  <a:gd name="T53" fmla="*/ 168 h 304"/>
                  <a:gd name="T54" fmla="*/ 298 w 306"/>
                  <a:gd name="T55" fmla="*/ 198 h 304"/>
                  <a:gd name="T56" fmla="*/ 288 w 306"/>
                  <a:gd name="T57" fmla="*/ 224 h 304"/>
                  <a:gd name="T58" fmla="*/ 270 w 306"/>
                  <a:gd name="T59" fmla="*/ 248 h 304"/>
                  <a:gd name="T60" fmla="*/ 250 w 306"/>
                  <a:gd name="T61" fmla="*/ 270 h 304"/>
                  <a:gd name="T62" fmla="*/ 226 w 306"/>
                  <a:gd name="T63" fmla="*/ 286 h 304"/>
                  <a:gd name="T64" fmla="*/ 198 w 306"/>
                  <a:gd name="T65" fmla="*/ 298 h 304"/>
                  <a:gd name="T66" fmla="*/ 168 w 306"/>
                  <a:gd name="T67" fmla="*/ 304 h 304"/>
                  <a:gd name="T68" fmla="*/ 154 w 306"/>
                  <a:gd name="T69" fmla="*/ 304 h 304"/>
                  <a:gd name="T70" fmla="*/ 154 w 306"/>
                  <a:gd name="T71" fmla="*/ 28 h 304"/>
                  <a:gd name="T72" fmla="*/ 128 w 306"/>
                  <a:gd name="T73" fmla="*/ 30 h 304"/>
                  <a:gd name="T74" fmla="*/ 104 w 306"/>
                  <a:gd name="T75" fmla="*/ 38 h 304"/>
                  <a:gd name="T76" fmla="*/ 66 w 306"/>
                  <a:gd name="T77" fmla="*/ 64 h 304"/>
                  <a:gd name="T78" fmla="*/ 38 w 306"/>
                  <a:gd name="T79" fmla="*/ 104 h 304"/>
                  <a:gd name="T80" fmla="*/ 32 w 306"/>
                  <a:gd name="T81" fmla="*/ 128 h 304"/>
                  <a:gd name="T82" fmla="*/ 28 w 306"/>
                  <a:gd name="T83" fmla="*/ 152 h 304"/>
                  <a:gd name="T84" fmla="*/ 30 w 306"/>
                  <a:gd name="T85" fmla="*/ 164 h 304"/>
                  <a:gd name="T86" fmla="*/ 34 w 306"/>
                  <a:gd name="T87" fmla="*/ 190 h 304"/>
                  <a:gd name="T88" fmla="*/ 50 w 306"/>
                  <a:gd name="T89" fmla="*/ 222 h 304"/>
                  <a:gd name="T90" fmla="*/ 84 w 306"/>
                  <a:gd name="T91" fmla="*/ 256 h 304"/>
                  <a:gd name="T92" fmla="*/ 116 w 306"/>
                  <a:gd name="T93" fmla="*/ 270 h 304"/>
                  <a:gd name="T94" fmla="*/ 140 w 306"/>
                  <a:gd name="T95" fmla="*/ 276 h 304"/>
                  <a:gd name="T96" fmla="*/ 154 w 306"/>
                  <a:gd name="T97" fmla="*/ 276 h 304"/>
                  <a:gd name="T98" fmla="*/ 178 w 306"/>
                  <a:gd name="T99" fmla="*/ 274 h 304"/>
                  <a:gd name="T100" fmla="*/ 202 w 306"/>
                  <a:gd name="T101" fmla="*/ 266 h 304"/>
                  <a:gd name="T102" fmla="*/ 242 w 306"/>
                  <a:gd name="T103" fmla="*/ 240 h 304"/>
                  <a:gd name="T104" fmla="*/ 268 w 306"/>
                  <a:gd name="T105" fmla="*/ 200 h 304"/>
                  <a:gd name="T106" fmla="*/ 274 w 306"/>
                  <a:gd name="T107" fmla="*/ 178 h 304"/>
                  <a:gd name="T108" fmla="*/ 278 w 306"/>
                  <a:gd name="T109" fmla="*/ 152 h 304"/>
                  <a:gd name="T110" fmla="*/ 276 w 306"/>
                  <a:gd name="T111" fmla="*/ 140 h 304"/>
                  <a:gd name="T112" fmla="*/ 272 w 306"/>
                  <a:gd name="T113" fmla="*/ 116 h 304"/>
                  <a:gd name="T114" fmla="*/ 256 w 306"/>
                  <a:gd name="T115" fmla="*/ 82 h 304"/>
                  <a:gd name="T116" fmla="*/ 222 w 306"/>
                  <a:gd name="T117" fmla="*/ 50 h 304"/>
                  <a:gd name="T118" fmla="*/ 190 w 306"/>
                  <a:gd name="T119" fmla="*/ 34 h 304"/>
                  <a:gd name="T120" fmla="*/ 166 w 306"/>
                  <a:gd name="T121" fmla="*/ 28 h 304"/>
                  <a:gd name="T122" fmla="*/ 154 w 306"/>
                  <a:gd name="T123" fmla="*/ 28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6" h="304">
                    <a:moveTo>
                      <a:pt x="154" y="304"/>
                    </a:moveTo>
                    <a:lnTo>
                      <a:pt x="154" y="304"/>
                    </a:lnTo>
                    <a:lnTo>
                      <a:pt x="138" y="304"/>
                    </a:lnTo>
                    <a:lnTo>
                      <a:pt x="122" y="302"/>
                    </a:lnTo>
                    <a:lnTo>
                      <a:pt x="108" y="298"/>
                    </a:lnTo>
                    <a:lnTo>
                      <a:pt x="94" y="292"/>
                    </a:lnTo>
                    <a:lnTo>
                      <a:pt x="80" y="286"/>
                    </a:lnTo>
                    <a:lnTo>
                      <a:pt x="68" y="278"/>
                    </a:lnTo>
                    <a:lnTo>
                      <a:pt x="56" y="270"/>
                    </a:lnTo>
                    <a:lnTo>
                      <a:pt x="46" y="260"/>
                    </a:lnTo>
                    <a:lnTo>
                      <a:pt x="36" y="248"/>
                    </a:lnTo>
                    <a:lnTo>
                      <a:pt x="26" y="238"/>
                    </a:lnTo>
                    <a:lnTo>
                      <a:pt x="20" y="224"/>
                    </a:lnTo>
                    <a:lnTo>
                      <a:pt x="12" y="212"/>
                    </a:lnTo>
                    <a:lnTo>
                      <a:pt x="8" y="198"/>
                    </a:lnTo>
                    <a:lnTo>
                      <a:pt x="4" y="182"/>
                    </a:lnTo>
                    <a:lnTo>
                      <a:pt x="2" y="168"/>
                    </a:lnTo>
                    <a:lnTo>
                      <a:pt x="0" y="152"/>
                    </a:lnTo>
                    <a:lnTo>
                      <a:pt x="0" y="152"/>
                    </a:lnTo>
                    <a:lnTo>
                      <a:pt x="2" y="136"/>
                    </a:lnTo>
                    <a:lnTo>
                      <a:pt x="4" y="122"/>
                    </a:lnTo>
                    <a:lnTo>
                      <a:pt x="8" y="106"/>
                    </a:lnTo>
                    <a:lnTo>
                      <a:pt x="12" y="92"/>
                    </a:lnTo>
                    <a:lnTo>
                      <a:pt x="20" y="80"/>
                    </a:lnTo>
                    <a:lnTo>
                      <a:pt x="26" y="66"/>
                    </a:lnTo>
                    <a:lnTo>
                      <a:pt x="36" y="56"/>
                    </a:lnTo>
                    <a:lnTo>
                      <a:pt x="46" y="44"/>
                    </a:lnTo>
                    <a:lnTo>
                      <a:pt x="56" y="34"/>
                    </a:lnTo>
                    <a:lnTo>
                      <a:pt x="68" y="26"/>
                    </a:lnTo>
                    <a:lnTo>
                      <a:pt x="80" y="18"/>
                    </a:lnTo>
                    <a:lnTo>
                      <a:pt x="94" y="12"/>
                    </a:lnTo>
                    <a:lnTo>
                      <a:pt x="108" y="6"/>
                    </a:lnTo>
                    <a:lnTo>
                      <a:pt x="122" y="2"/>
                    </a:lnTo>
                    <a:lnTo>
                      <a:pt x="138" y="0"/>
                    </a:lnTo>
                    <a:lnTo>
                      <a:pt x="154" y="0"/>
                    </a:lnTo>
                    <a:lnTo>
                      <a:pt x="154" y="0"/>
                    </a:lnTo>
                    <a:lnTo>
                      <a:pt x="168" y="0"/>
                    </a:lnTo>
                    <a:lnTo>
                      <a:pt x="184" y="2"/>
                    </a:lnTo>
                    <a:lnTo>
                      <a:pt x="198" y="6"/>
                    </a:lnTo>
                    <a:lnTo>
                      <a:pt x="212" y="12"/>
                    </a:lnTo>
                    <a:lnTo>
                      <a:pt x="226" y="18"/>
                    </a:lnTo>
                    <a:lnTo>
                      <a:pt x="238" y="26"/>
                    </a:lnTo>
                    <a:lnTo>
                      <a:pt x="250" y="34"/>
                    </a:lnTo>
                    <a:lnTo>
                      <a:pt x="260" y="44"/>
                    </a:lnTo>
                    <a:lnTo>
                      <a:pt x="270" y="56"/>
                    </a:lnTo>
                    <a:lnTo>
                      <a:pt x="280" y="66"/>
                    </a:lnTo>
                    <a:lnTo>
                      <a:pt x="288" y="80"/>
                    </a:lnTo>
                    <a:lnTo>
                      <a:pt x="294" y="92"/>
                    </a:lnTo>
                    <a:lnTo>
                      <a:pt x="298" y="106"/>
                    </a:lnTo>
                    <a:lnTo>
                      <a:pt x="302" y="122"/>
                    </a:lnTo>
                    <a:lnTo>
                      <a:pt x="304" y="136"/>
                    </a:lnTo>
                    <a:lnTo>
                      <a:pt x="306" y="152"/>
                    </a:lnTo>
                    <a:lnTo>
                      <a:pt x="306" y="152"/>
                    </a:lnTo>
                    <a:lnTo>
                      <a:pt x="304" y="168"/>
                    </a:lnTo>
                    <a:lnTo>
                      <a:pt x="302" y="182"/>
                    </a:lnTo>
                    <a:lnTo>
                      <a:pt x="298" y="198"/>
                    </a:lnTo>
                    <a:lnTo>
                      <a:pt x="294" y="212"/>
                    </a:lnTo>
                    <a:lnTo>
                      <a:pt x="288" y="224"/>
                    </a:lnTo>
                    <a:lnTo>
                      <a:pt x="280" y="238"/>
                    </a:lnTo>
                    <a:lnTo>
                      <a:pt x="270" y="248"/>
                    </a:lnTo>
                    <a:lnTo>
                      <a:pt x="260" y="260"/>
                    </a:lnTo>
                    <a:lnTo>
                      <a:pt x="250" y="270"/>
                    </a:lnTo>
                    <a:lnTo>
                      <a:pt x="238" y="278"/>
                    </a:lnTo>
                    <a:lnTo>
                      <a:pt x="226" y="286"/>
                    </a:lnTo>
                    <a:lnTo>
                      <a:pt x="212" y="292"/>
                    </a:lnTo>
                    <a:lnTo>
                      <a:pt x="198" y="298"/>
                    </a:lnTo>
                    <a:lnTo>
                      <a:pt x="184" y="302"/>
                    </a:lnTo>
                    <a:lnTo>
                      <a:pt x="168" y="304"/>
                    </a:lnTo>
                    <a:lnTo>
                      <a:pt x="154" y="304"/>
                    </a:lnTo>
                    <a:lnTo>
                      <a:pt x="154" y="304"/>
                    </a:lnTo>
                    <a:close/>
                    <a:moveTo>
                      <a:pt x="154" y="28"/>
                    </a:moveTo>
                    <a:lnTo>
                      <a:pt x="154" y="28"/>
                    </a:lnTo>
                    <a:lnTo>
                      <a:pt x="140" y="28"/>
                    </a:lnTo>
                    <a:lnTo>
                      <a:pt x="128" y="30"/>
                    </a:lnTo>
                    <a:lnTo>
                      <a:pt x="116" y="34"/>
                    </a:lnTo>
                    <a:lnTo>
                      <a:pt x="104" y="38"/>
                    </a:lnTo>
                    <a:lnTo>
                      <a:pt x="84" y="50"/>
                    </a:lnTo>
                    <a:lnTo>
                      <a:pt x="66" y="64"/>
                    </a:lnTo>
                    <a:lnTo>
                      <a:pt x="50" y="82"/>
                    </a:lnTo>
                    <a:lnTo>
                      <a:pt x="38" y="104"/>
                    </a:lnTo>
                    <a:lnTo>
                      <a:pt x="34" y="116"/>
                    </a:lnTo>
                    <a:lnTo>
                      <a:pt x="32" y="128"/>
                    </a:lnTo>
                    <a:lnTo>
                      <a:pt x="30" y="140"/>
                    </a:lnTo>
                    <a:lnTo>
                      <a:pt x="28" y="152"/>
                    </a:lnTo>
                    <a:lnTo>
                      <a:pt x="28" y="152"/>
                    </a:lnTo>
                    <a:lnTo>
                      <a:pt x="30" y="164"/>
                    </a:lnTo>
                    <a:lnTo>
                      <a:pt x="32" y="178"/>
                    </a:lnTo>
                    <a:lnTo>
                      <a:pt x="34" y="190"/>
                    </a:lnTo>
                    <a:lnTo>
                      <a:pt x="38" y="200"/>
                    </a:lnTo>
                    <a:lnTo>
                      <a:pt x="50" y="222"/>
                    </a:lnTo>
                    <a:lnTo>
                      <a:pt x="66" y="240"/>
                    </a:lnTo>
                    <a:lnTo>
                      <a:pt x="84" y="256"/>
                    </a:lnTo>
                    <a:lnTo>
                      <a:pt x="104" y="266"/>
                    </a:lnTo>
                    <a:lnTo>
                      <a:pt x="116" y="270"/>
                    </a:lnTo>
                    <a:lnTo>
                      <a:pt x="128" y="274"/>
                    </a:lnTo>
                    <a:lnTo>
                      <a:pt x="140" y="276"/>
                    </a:lnTo>
                    <a:lnTo>
                      <a:pt x="154" y="276"/>
                    </a:lnTo>
                    <a:lnTo>
                      <a:pt x="154" y="276"/>
                    </a:lnTo>
                    <a:lnTo>
                      <a:pt x="166" y="276"/>
                    </a:lnTo>
                    <a:lnTo>
                      <a:pt x="178" y="274"/>
                    </a:lnTo>
                    <a:lnTo>
                      <a:pt x="190" y="270"/>
                    </a:lnTo>
                    <a:lnTo>
                      <a:pt x="202" y="266"/>
                    </a:lnTo>
                    <a:lnTo>
                      <a:pt x="222" y="256"/>
                    </a:lnTo>
                    <a:lnTo>
                      <a:pt x="242" y="240"/>
                    </a:lnTo>
                    <a:lnTo>
                      <a:pt x="256" y="222"/>
                    </a:lnTo>
                    <a:lnTo>
                      <a:pt x="268" y="200"/>
                    </a:lnTo>
                    <a:lnTo>
                      <a:pt x="272" y="190"/>
                    </a:lnTo>
                    <a:lnTo>
                      <a:pt x="274" y="178"/>
                    </a:lnTo>
                    <a:lnTo>
                      <a:pt x="276" y="164"/>
                    </a:lnTo>
                    <a:lnTo>
                      <a:pt x="278" y="152"/>
                    </a:lnTo>
                    <a:lnTo>
                      <a:pt x="278" y="152"/>
                    </a:lnTo>
                    <a:lnTo>
                      <a:pt x="276" y="140"/>
                    </a:lnTo>
                    <a:lnTo>
                      <a:pt x="274" y="128"/>
                    </a:lnTo>
                    <a:lnTo>
                      <a:pt x="272" y="116"/>
                    </a:lnTo>
                    <a:lnTo>
                      <a:pt x="268" y="104"/>
                    </a:lnTo>
                    <a:lnTo>
                      <a:pt x="256" y="82"/>
                    </a:lnTo>
                    <a:lnTo>
                      <a:pt x="242" y="64"/>
                    </a:lnTo>
                    <a:lnTo>
                      <a:pt x="222" y="50"/>
                    </a:lnTo>
                    <a:lnTo>
                      <a:pt x="202" y="38"/>
                    </a:lnTo>
                    <a:lnTo>
                      <a:pt x="190" y="34"/>
                    </a:lnTo>
                    <a:lnTo>
                      <a:pt x="178" y="30"/>
                    </a:lnTo>
                    <a:lnTo>
                      <a:pt x="166" y="28"/>
                    </a:lnTo>
                    <a:lnTo>
                      <a:pt x="154" y="28"/>
                    </a:lnTo>
                    <a:lnTo>
                      <a:pt x="15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505" name="Freeform 6"/>
              <p:cNvSpPr>
                <a:spLocks noEditPoints="1"/>
              </p:cNvSpPr>
              <p:nvPr/>
            </p:nvSpPr>
            <p:spPr bwMode="auto">
              <a:xfrm>
                <a:off x="6112510" y="7481707"/>
                <a:ext cx="727075" cy="679450"/>
              </a:xfrm>
              <a:custGeom>
                <a:avLst/>
                <a:gdLst>
                  <a:gd name="T0" fmla="*/ 0 w 458"/>
                  <a:gd name="T1" fmla="*/ 428 h 428"/>
                  <a:gd name="T2" fmla="*/ 16 w 458"/>
                  <a:gd name="T3" fmla="*/ 210 h 428"/>
                  <a:gd name="T4" fmla="*/ 22 w 458"/>
                  <a:gd name="T5" fmla="*/ 166 h 428"/>
                  <a:gd name="T6" fmla="*/ 36 w 458"/>
                  <a:gd name="T7" fmla="*/ 126 h 428"/>
                  <a:gd name="T8" fmla="*/ 56 w 458"/>
                  <a:gd name="T9" fmla="*/ 90 h 428"/>
                  <a:gd name="T10" fmla="*/ 82 w 458"/>
                  <a:gd name="T11" fmla="*/ 60 h 428"/>
                  <a:gd name="T12" fmla="*/ 112 w 458"/>
                  <a:gd name="T13" fmla="*/ 34 h 428"/>
                  <a:gd name="T14" fmla="*/ 148 w 458"/>
                  <a:gd name="T15" fmla="*/ 16 h 428"/>
                  <a:gd name="T16" fmla="*/ 186 w 458"/>
                  <a:gd name="T17" fmla="*/ 4 h 428"/>
                  <a:gd name="T18" fmla="*/ 226 w 458"/>
                  <a:gd name="T19" fmla="*/ 0 h 428"/>
                  <a:gd name="T20" fmla="*/ 248 w 458"/>
                  <a:gd name="T21" fmla="*/ 0 h 428"/>
                  <a:gd name="T22" fmla="*/ 286 w 458"/>
                  <a:gd name="T23" fmla="*/ 8 h 428"/>
                  <a:gd name="T24" fmla="*/ 322 w 458"/>
                  <a:gd name="T25" fmla="*/ 24 h 428"/>
                  <a:gd name="T26" fmla="*/ 356 w 458"/>
                  <a:gd name="T27" fmla="*/ 48 h 428"/>
                  <a:gd name="T28" fmla="*/ 384 w 458"/>
                  <a:gd name="T29" fmla="*/ 76 h 428"/>
                  <a:gd name="T30" fmla="*/ 408 w 458"/>
                  <a:gd name="T31" fmla="*/ 108 h 428"/>
                  <a:gd name="T32" fmla="*/ 424 w 458"/>
                  <a:gd name="T33" fmla="*/ 146 h 428"/>
                  <a:gd name="T34" fmla="*/ 436 w 458"/>
                  <a:gd name="T35" fmla="*/ 188 h 428"/>
                  <a:gd name="T36" fmla="*/ 458 w 458"/>
                  <a:gd name="T37" fmla="*/ 428 h 428"/>
                  <a:gd name="T38" fmla="*/ 428 w 458"/>
                  <a:gd name="T39" fmla="*/ 400 h 428"/>
                  <a:gd name="T40" fmla="*/ 410 w 458"/>
                  <a:gd name="T41" fmla="*/ 212 h 428"/>
                  <a:gd name="T42" fmla="*/ 404 w 458"/>
                  <a:gd name="T43" fmla="*/ 174 h 428"/>
                  <a:gd name="T44" fmla="*/ 392 w 458"/>
                  <a:gd name="T45" fmla="*/ 140 h 428"/>
                  <a:gd name="T46" fmla="*/ 374 w 458"/>
                  <a:gd name="T47" fmla="*/ 108 h 428"/>
                  <a:gd name="T48" fmla="*/ 352 w 458"/>
                  <a:gd name="T49" fmla="*/ 82 h 428"/>
                  <a:gd name="T50" fmla="*/ 324 w 458"/>
                  <a:gd name="T51" fmla="*/ 58 h 428"/>
                  <a:gd name="T52" fmla="*/ 294 w 458"/>
                  <a:gd name="T53" fmla="*/ 42 h 428"/>
                  <a:gd name="T54" fmla="*/ 262 w 458"/>
                  <a:gd name="T55" fmla="*/ 32 h 428"/>
                  <a:gd name="T56" fmla="*/ 226 w 458"/>
                  <a:gd name="T57" fmla="*/ 28 h 428"/>
                  <a:gd name="T58" fmla="*/ 208 w 458"/>
                  <a:gd name="T59" fmla="*/ 28 h 428"/>
                  <a:gd name="T60" fmla="*/ 174 w 458"/>
                  <a:gd name="T61" fmla="*/ 36 h 428"/>
                  <a:gd name="T62" fmla="*/ 142 w 458"/>
                  <a:gd name="T63" fmla="*/ 50 h 428"/>
                  <a:gd name="T64" fmla="*/ 114 w 458"/>
                  <a:gd name="T65" fmla="*/ 68 h 428"/>
                  <a:gd name="T66" fmla="*/ 90 w 458"/>
                  <a:gd name="T67" fmla="*/ 94 h 428"/>
                  <a:gd name="T68" fmla="*/ 70 w 458"/>
                  <a:gd name="T69" fmla="*/ 122 h 428"/>
                  <a:gd name="T70" fmla="*/ 54 w 458"/>
                  <a:gd name="T71" fmla="*/ 156 h 428"/>
                  <a:gd name="T72" fmla="*/ 46 w 458"/>
                  <a:gd name="T73" fmla="*/ 192 h 428"/>
                  <a:gd name="T74" fmla="*/ 30 w 458"/>
                  <a:gd name="T75" fmla="*/ 40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8" h="428">
                    <a:moveTo>
                      <a:pt x="458" y="428"/>
                    </a:moveTo>
                    <a:lnTo>
                      <a:pt x="0" y="428"/>
                    </a:lnTo>
                    <a:lnTo>
                      <a:pt x="16" y="210"/>
                    </a:lnTo>
                    <a:lnTo>
                      <a:pt x="16" y="210"/>
                    </a:lnTo>
                    <a:lnTo>
                      <a:pt x="18" y="188"/>
                    </a:lnTo>
                    <a:lnTo>
                      <a:pt x="22" y="166"/>
                    </a:lnTo>
                    <a:lnTo>
                      <a:pt x="28" y="146"/>
                    </a:lnTo>
                    <a:lnTo>
                      <a:pt x="36" y="126"/>
                    </a:lnTo>
                    <a:lnTo>
                      <a:pt x="46" y="108"/>
                    </a:lnTo>
                    <a:lnTo>
                      <a:pt x="56" y="90"/>
                    </a:lnTo>
                    <a:lnTo>
                      <a:pt x="68" y="74"/>
                    </a:lnTo>
                    <a:lnTo>
                      <a:pt x="82" y="60"/>
                    </a:lnTo>
                    <a:lnTo>
                      <a:pt x="98" y="46"/>
                    </a:lnTo>
                    <a:lnTo>
                      <a:pt x="112" y="34"/>
                    </a:lnTo>
                    <a:lnTo>
                      <a:pt x="130" y="24"/>
                    </a:lnTo>
                    <a:lnTo>
                      <a:pt x="148" y="16"/>
                    </a:lnTo>
                    <a:lnTo>
                      <a:pt x="166" y="8"/>
                    </a:lnTo>
                    <a:lnTo>
                      <a:pt x="186" y="4"/>
                    </a:lnTo>
                    <a:lnTo>
                      <a:pt x="206" y="0"/>
                    </a:lnTo>
                    <a:lnTo>
                      <a:pt x="226" y="0"/>
                    </a:lnTo>
                    <a:lnTo>
                      <a:pt x="226" y="0"/>
                    </a:lnTo>
                    <a:lnTo>
                      <a:pt x="248" y="0"/>
                    </a:lnTo>
                    <a:lnTo>
                      <a:pt x="268" y="4"/>
                    </a:lnTo>
                    <a:lnTo>
                      <a:pt x="286" y="8"/>
                    </a:lnTo>
                    <a:lnTo>
                      <a:pt x="306" y="16"/>
                    </a:lnTo>
                    <a:lnTo>
                      <a:pt x="322" y="24"/>
                    </a:lnTo>
                    <a:lnTo>
                      <a:pt x="340" y="36"/>
                    </a:lnTo>
                    <a:lnTo>
                      <a:pt x="356" y="48"/>
                    </a:lnTo>
                    <a:lnTo>
                      <a:pt x="370" y="60"/>
                    </a:lnTo>
                    <a:lnTo>
                      <a:pt x="384" y="76"/>
                    </a:lnTo>
                    <a:lnTo>
                      <a:pt x="396" y="92"/>
                    </a:lnTo>
                    <a:lnTo>
                      <a:pt x="408" y="108"/>
                    </a:lnTo>
                    <a:lnTo>
                      <a:pt x="418" y="128"/>
                    </a:lnTo>
                    <a:lnTo>
                      <a:pt x="424" y="146"/>
                    </a:lnTo>
                    <a:lnTo>
                      <a:pt x="432" y="168"/>
                    </a:lnTo>
                    <a:lnTo>
                      <a:pt x="436" y="188"/>
                    </a:lnTo>
                    <a:lnTo>
                      <a:pt x="438" y="210"/>
                    </a:lnTo>
                    <a:lnTo>
                      <a:pt x="458" y="428"/>
                    </a:lnTo>
                    <a:close/>
                    <a:moveTo>
                      <a:pt x="30" y="400"/>
                    </a:moveTo>
                    <a:lnTo>
                      <a:pt x="428" y="400"/>
                    </a:lnTo>
                    <a:lnTo>
                      <a:pt x="410" y="212"/>
                    </a:lnTo>
                    <a:lnTo>
                      <a:pt x="410" y="212"/>
                    </a:lnTo>
                    <a:lnTo>
                      <a:pt x="408" y="194"/>
                    </a:lnTo>
                    <a:lnTo>
                      <a:pt x="404" y="174"/>
                    </a:lnTo>
                    <a:lnTo>
                      <a:pt x="398" y="156"/>
                    </a:lnTo>
                    <a:lnTo>
                      <a:pt x="392" y="140"/>
                    </a:lnTo>
                    <a:lnTo>
                      <a:pt x="384" y="124"/>
                    </a:lnTo>
                    <a:lnTo>
                      <a:pt x="374" y="108"/>
                    </a:lnTo>
                    <a:lnTo>
                      <a:pt x="364" y="94"/>
                    </a:lnTo>
                    <a:lnTo>
                      <a:pt x="352" y="82"/>
                    </a:lnTo>
                    <a:lnTo>
                      <a:pt x="338" y="70"/>
                    </a:lnTo>
                    <a:lnTo>
                      <a:pt x="324" y="58"/>
                    </a:lnTo>
                    <a:lnTo>
                      <a:pt x="310" y="50"/>
                    </a:lnTo>
                    <a:lnTo>
                      <a:pt x="294" y="42"/>
                    </a:lnTo>
                    <a:lnTo>
                      <a:pt x="278" y="36"/>
                    </a:lnTo>
                    <a:lnTo>
                      <a:pt x="262" y="32"/>
                    </a:lnTo>
                    <a:lnTo>
                      <a:pt x="244" y="28"/>
                    </a:lnTo>
                    <a:lnTo>
                      <a:pt x="226" y="28"/>
                    </a:lnTo>
                    <a:lnTo>
                      <a:pt x="226" y="28"/>
                    </a:lnTo>
                    <a:lnTo>
                      <a:pt x="208" y="28"/>
                    </a:lnTo>
                    <a:lnTo>
                      <a:pt x="192" y="32"/>
                    </a:lnTo>
                    <a:lnTo>
                      <a:pt x="174" y="36"/>
                    </a:lnTo>
                    <a:lnTo>
                      <a:pt x="158" y="42"/>
                    </a:lnTo>
                    <a:lnTo>
                      <a:pt x="142" y="50"/>
                    </a:lnTo>
                    <a:lnTo>
                      <a:pt x="128" y="58"/>
                    </a:lnTo>
                    <a:lnTo>
                      <a:pt x="114" y="68"/>
                    </a:lnTo>
                    <a:lnTo>
                      <a:pt x="102" y="80"/>
                    </a:lnTo>
                    <a:lnTo>
                      <a:pt x="90" y="94"/>
                    </a:lnTo>
                    <a:lnTo>
                      <a:pt x="80" y="108"/>
                    </a:lnTo>
                    <a:lnTo>
                      <a:pt x="70" y="122"/>
                    </a:lnTo>
                    <a:lnTo>
                      <a:pt x="62" y="138"/>
                    </a:lnTo>
                    <a:lnTo>
                      <a:pt x="54" y="156"/>
                    </a:lnTo>
                    <a:lnTo>
                      <a:pt x="50" y="174"/>
                    </a:lnTo>
                    <a:lnTo>
                      <a:pt x="46" y="192"/>
                    </a:lnTo>
                    <a:lnTo>
                      <a:pt x="44" y="212"/>
                    </a:lnTo>
                    <a:lnTo>
                      <a:pt x="30" y="4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506" name="Freeform 7"/>
              <p:cNvSpPr>
                <a:spLocks noEditPoints="1"/>
              </p:cNvSpPr>
              <p:nvPr/>
            </p:nvSpPr>
            <p:spPr bwMode="auto">
              <a:xfrm>
                <a:off x="6826885" y="7173732"/>
                <a:ext cx="374650" cy="374650"/>
              </a:xfrm>
              <a:custGeom>
                <a:avLst/>
                <a:gdLst>
                  <a:gd name="T0" fmla="*/ 118 w 236"/>
                  <a:gd name="T1" fmla="*/ 236 h 236"/>
                  <a:gd name="T2" fmla="*/ 94 w 236"/>
                  <a:gd name="T3" fmla="*/ 234 h 236"/>
                  <a:gd name="T4" fmla="*/ 52 w 236"/>
                  <a:gd name="T5" fmla="*/ 216 h 236"/>
                  <a:gd name="T6" fmla="*/ 20 w 236"/>
                  <a:gd name="T7" fmla="*/ 184 h 236"/>
                  <a:gd name="T8" fmla="*/ 2 w 236"/>
                  <a:gd name="T9" fmla="*/ 142 h 236"/>
                  <a:gd name="T10" fmla="*/ 0 w 236"/>
                  <a:gd name="T11" fmla="*/ 118 h 236"/>
                  <a:gd name="T12" fmla="*/ 2 w 236"/>
                  <a:gd name="T13" fmla="*/ 106 h 236"/>
                  <a:gd name="T14" fmla="*/ 10 w 236"/>
                  <a:gd name="T15" fmla="*/ 72 h 236"/>
                  <a:gd name="T16" fmla="*/ 34 w 236"/>
                  <a:gd name="T17" fmla="*/ 34 h 236"/>
                  <a:gd name="T18" fmla="*/ 72 w 236"/>
                  <a:gd name="T19" fmla="*/ 10 h 236"/>
                  <a:gd name="T20" fmla="*/ 106 w 236"/>
                  <a:gd name="T21" fmla="*/ 0 h 236"/>
                  <a:gd name="T22" fmla="*/ 118 w 236"/>
                  <a:gd name="T23" fmla="*/ 0 h 236"/>
                  <a:gd name="T24" fmla="*/ 142 w 236"/>
                  <a:gd name="T25" fmla="*/ 2 h 236"/>
                  <a:gd name="T26" fmla="*/ 184 w 236"/>
                  <a:gd name="T27" fmla="*/ 20 h 236"/>
                  <a:gd name="T28" fmla="*/ 216 w 236"/>
                  <a:gd name="T29" fmla="*/ 52 h 236"/>
                  <a:gd name="T30" fmla="*/ 234 w 236"/>
                  <a:gd name="T31" fmla="*/ 94 h 236"/>
                  <a:gd name="T32" fmla="*/ 236 w 236"/>
                  <a:gd name="T33" fmla="*/ 118 h 236"/>
                  <a:gd name="T34" fmla="*/ 236 w 236"/>
                  <a:gd name="T35" fmla="*/ 130 h 236"/>
                  <a:gd name="T36" fmla="*/ 226 w 236"/>
                  <a:gd name="T37" fmla="*/ 164 h 236"/>
                  <a:gd name="T38" fmla="*/ 202 w 236"/>
                  <a:gd name="T39" fmla="*/ 200 h 236"/>
                  <a:gd name="T40" fmla="*/ 164 w 236"/>
                  <a:gd name="T41" fmla="*/ 226 h 236"/>
                  <a:gd name="T42" fmla="*/ 130 w 236"/>
                  <a:gd name="T43" fmla="*/ 234 h 236"/>
                  <a:gd name="T44" fmla="*/ 118 w 236"/>
                  <a:gd name="T45" fmla="*/ 236 h 236"/>
                  <a:gd name="T46" fmla="*/ 118 w 236"/>
                  <a:gd name="T47" fmla="*/ 28 h 236"/>
                  <a:gd name="T48" fmla="*/ 84 w 236"/>
                  <a:gd name="T49" fmla="*/ 36 h 236"/>
                  <a:gd name="T50" fmla="*/ 54 w 236"/>
                  <a:gd name="T51" fmla="*/ 54 h 236"/>
                  <a:gd name="T52" fmla="*/ 36 w 236"/>
                  <a:gd name="T53" fmla="*/ 82 h 236"/>
                  <a:gd name="T54" fmla="*/ 28 w 236"/>
                  <a:gd name="T55" fmla="*/ 118 h 236"/>
                  <a:gd name="T56" fmla="*/ 30 w 236"/>
                  <a:gd name="T57" fmla="*/ 136 h 236"/>
                  <a:gd name="T58" fmla="*/ 44 w 236"/>
                  <a:gd name="T59" fmla="*/ 168 h 236"/>
                  <a:gd name="T60" fmla="*/ 68 w 236"/>
                  <a:gd name="T61" fmla="*/ 192 h 236"/>
                  <a:gd name="T62" fmla="*/ 100 w 236"/>
                  <a:gd name="T63" fmla="*/ 206 h 236"/>
                  <a:gd name="T64" fmla="*/ 118 w 236"/>
                  <a:gd name="T65" fmla="*/ 208 h 236"/>
                  <a:gd name="T66" fmla="*/ 154 w 236"/>
                  <a:gd name="T67" fmla="*/ 200 h 236"/>
                  <a:gd name="T68" fmla="*/ 182 w 236"/>
                  <a:gd name="T69" fmla="*/ 182 h 236"/>
                  <a:gd name="T70" fmla="*/ 200 w 236"/>
                  <a:gd name="T71" fmla="*/ 152 h 236"/>
                  <a:gd name="T72" fmla="*/ 208 w 236"/>
                  <a:gd name="T73" fmla="*/ 118 h 236"/>
                  <a:gd name="T74" fmla="*/ 206 w 236"/>
                  <a:gd name="T75" fmla="*/ 100 h 236"/>
                  <a:gd name="T76" fmla="*/ 192 w 236"/>
                  <a:gd name="T77" fmla="*/ 68 h 236"/>
                  <a:gd name="T78" fmla="*/ 168 w 236"/>
                  <a:gd name="T79" fmla="*/ 44 h 236"/>
                  <a:gd name="T80" fmla="*/ 136 w 236"/>
                  <a:gd name="T81" fmla="*/ 30 h 236"/>
                  <a:gd name="T82" fmla="*/ 118 w 236"/>
                  <a:gd name="T83" fmla="*/ 2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236"/>
                    </a:moveTo>
                    <a:lnTo>
                      <a:pt x="118" y="236"/>
                    </a:lnTo>
                    <a:lnTo>
                      <a:pt x="106" y="234"/>
                    </a:lnTo>
                    <a:lnTo>
                      <a:pt x="94" y="234"/>
                    </a:lnTo>
                    <a:lnTo>
                      <a:pt x="72" y="226"/>
                    </a:lnTo>
                    <a:lnTo>
                      <a:pt x="52" y="216"/>
                    </a:lnTo>
                    <a:lnTo>
                      <a:pt x="34" y="200"/>
                    </a:lnTo>
                    <a:lnTo>
                      <a:pt x="20" y="184"/>
                    </a:lnTo>
                    <a:lnTo>
                      <a:pt x="10" y="164"/>
                    </a:lnTo>
                    <a:lnTo>
                      <a:pt x="2" y="142"/>
                    </a:lnTo>
                    <a:lnTo>
                      <a:pt x="2" y="130"/>
                    </a:lnTo>
                    <a:lnTo>
                      <a:pt x="0" y="118"/>
                    </a:lnTo>
                    <a:lnTo>
                      <a:pt x="0" y="118"/>
                    </a:lnTo>
                    <a:lnTo>
                      <a:pt x="2" y="106"/>
                    </a:lnTo>
                    <a:lnTo>
                      <a:pt x="2" y="94"/>
                    </a:lnTo>
                    <a:lnTo>
                      <a:pt x="10" y="72"/>
                    </a:lnTo>
                    <a:lnTo>
                      <a:pt x="20" y="52"/>
                    </a:lnTo>
                    <a:lnTo>
                      <a:pt x="34" y="34"/>
                    </a:lnTo>
                    <a:lnTo>
                      <a:pt x="52" y="20"/>
                    </a:lnTo>
                    <a:lnTo>
                      <a:pt x="72" y="10"/>
                    </a:lnTo>
                    <a:lnTo>
                      <a:pt x="94" y="2"/>
                    </a:lnTo>
                    <a:lnTo>
                      <a:pt x="106" y="0"/>
                    </a:lnTo>
                    <a:lnTo>
                      <a:pt x="118" y="0"/>
                    </a:lnTo>
                    <a:lnTo>
                      <a:pt x="118" y="0"/>
                    </a:lnTo>
                    <a:lnTo>
                      <a:pt x="130" y="0"/>
                    </a:lnTo>
                    <a:lnTo>
                      <a:pt x="142" y="2"/>
                    </a:lnTo>
                    <a:lnTo>
                      <a:pt x="164" y="10"/>
                    </a:lnTo>
                    <a:lnTo>
                      <a:pt x="184" y="20"/>
                    </a:lnTo>
                    <a:lnTo>
                      <a:pt x="202" y="34"/>
                    </a:lnTo>
                    <a:lnTo>
                      <a:pt x="216" y="52"/>
                    </a:lnTo>
                    <a:lnTo>
                      <a:pt x="226" y="72"/>
                    </a:lnTo>
                    <a:lnTo>
                      <a:pt x="234" y="94"/>
                    </a:lnTo>
                    <a:lnTo>
                      <a:pt x="236" y="106"/>
                    </a:lnTo>
                    <a:lnTo>
                      <a:pt x="236" y="118"/>
                    </a:lnTo>
                    <a:lnTo>
                      <a:pt x="236" y="118"/>
                    </a:lnTo>
                    <a:lnTo>
                      <a:pt x="236" y="130"/>
                    </a:lnTo>
                    <a:lnTo>
                      <a:pt x="234" y="142"/>
                    </a:lnTo>
                    <a:lnTo>
                      <a:pt x="226" y="164"/>
                    </a:lnTo>
                    <a:lnTo>
                      <a:pt x="216" y="184"/>
                    </a:lnTo>
                    <a:lnTo>
                      <a:pt x="202" y="200"/>
                    </a:lnTo>
                    <a:lnTo>
                      <a:pt x="184" y="216"/>
                    </a:lnTo>
                    <a:lnTo>
                      <a:pt x="164" y="226"/>
                    </a:lnTo>
                    <a:lnTo>
                      <a:pt x="142" y="234"/>
                    </a:lnTo>
                    <a:lnTo>
                      <a:pt x="130" y="234"/>
                    </a:lnTo>
                    <a:lnTo>
                      <a:pt x="118" y="236"/>
                    </a:lnTo>
                    <a:lnTo>
                      <a:pt x="118" y="236"/>
                    </a:lnTo>
                    <a:close/>
                    <a:moveTo>
                      <a:pt x="118" y="28"/>
                    </a:moveTo>
                    <a:lnTo>
                      <a:pt x="118" y="28"/>
                    </a:lnTo>
                    <a:lnTo>
                      <a:pt x="100" y="30"/>
                    </a:lnTo>
                    <a:lnTo>
                      <a:pt x="84" y="36"/>
                    </a:lnTo>
                    <a:lnTo>
                      <a:pt x="68" y="44"/>
                    </a:lnTo>
                    <a:lnTo>
                      <a:pt x="54" y="54"/>
                    </a:lnTo>
                    <a:lnTo>
                      <a:pt x="44" y="68"/>
                    </a:lnTo>
                    <a:lnTo>
                      <a:pt x="36" y="82"/>
                    </a:lnTo>
                    <a:lnTo>
                      <a:pt x="30" y="100"/>
                    </a:lnTo>
                    <a:lnTo>
                      <a:pt x="28" y="118"/>
                    </a:lnTo>
                    <a:lnTo>
                      <a:pt x="28" y="118"/>
                    </a:lnTo>
                    <a:lnTo>
                      <a:pt x="30" y="136"/>
                    </a:lnTo>
                    <a:lnTo>
                      <a:pt x="36" y="152"/>
                    </a:lnTo>
                    <a:lnTo>
                      <a:pt x="44" y="168"/>
                    </a:lnTo>
                    <a:lnTo>
                      <a:pt x="54" y="182"/>
                    </a:lnTo>
                    <a:lnTo>
                      <a:pt x="68" y="192"/>
                    </a:lnTo>
                    <a:lnTo>
                      <a:pt x="84" y="200"/>
                    </a:lnTo>
                    <a:lnTo>
                      <a:pt x="100" y="206"/>
                    </a:lnTo>
                    <a:lnTo>
                      <a:pt x="118" y="208"/>
                    </a:lnTo>
                    <a:lnTo>
                      <a:pt x="118" y="208"/>
                    </a:lnTo>
                    <a:lnTo>
                      <a:pt x="136" y="206"/>
                    </a:lnTo>
                    <a:lnTo>
                      <a:pt x="154" y="200"/>
                    </a:lnTo>
                    <a:lnTo>
                      <a:pt x="168" y="192"/>
                    </a:lnTo>
                    <a:lnTo>
                      <a:pt x="182" y="182"/>
                    </a:lnTo>
                    <a:lnTo>
                      <a:pt x="192" y="168"/>
                    </a:lnTo>
                    <a:lnTo>
                      <a:pt x="200" y="152"/>
                    </a:lnTo>
                    <a:lnTo>
                      <a:pt x="206" y="136"/>
                    </a:lnTo>
                    <a:lnTo>
                      <a:pt x="208" y="118"/>
                    </a:lnTo>
                    <a:lnTo>
                      <a:pt x="208" y="118"/>
                    </a:lnTo>
                    <a:lnTo>
                      <a:pt x="206" y="100"/>
                    </a:lnTo>
                    <a:lnTo>
                      <a:pt x="200" y="82"/>
                    </a:lnTo>
                    <a:lnTo>
                      <a:pt x="192" y="68"/>
                    </a:lnTo>
                    <a:lnTo>
                      <a:pt x="182" y="54"/>
                    </a:lnTo>
                    <a:lnTo>
                      <a:pt x="168" y="44"/>
                    </a:lnTo>
                    <a:lnTo>
                      <a:pt x="154" y="36"/>
                    </a:lnTo>
                    <a:lnTo>
                      <a:pt x="136" y="30"/>
                    </a:lnTo>
                    <a:lnTo>
                      <a:pt x="118" y="28"/>
                    </a:lnTo>
                    <a:lnTo>
                      <a:pt x="118"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507" name="Freeform 8"/>
              <p:cNvSpPr>
                <a:spLocks noEditPoints="1"/>
              </p:cNvSpPr>
              <p:nvPr/>
            </p:nvSpPr>
            <p:spPr bwMode="auto">
              <a:xfrm>
                <a:off x="6817360" y="7567432"/>
                <a:ext cx="476250" cy="523875"/>
              </a:xfrm>
              <a:custGeom>
                <a:avLst/>
                <a:gdLst>
                  <a:gd name="T0" fmla="*/ 46 w 300"/>
                  <a:gd name="T1" fmla="*/ 330 h 330"/>
                  <a:gd name="T2" fmla="*/ 32 w 300"/>
                  <a:gd name="T3" fmla="*/ 158 h 330"/>
                  <a:gd name="T4" fmla="*/ 22 w 300"/>
                  <a:gd name="T5" fmla="*/ 114 h 330"/>
                  <a:gd name="T6" fmla="*/ 4 w 300"/>
                  <a:gd name="T7" fmla="*/ 70 h 330"/>
                  <a:gd name="T8" fmla="*/ 6 w 300"/>
                  <a:gd name="T9" fmla="*/ 54 h 330"/>
                  <a:gd name="T10" fmla="*/ 18 w 300"/>
                  <a:gd name="T11" fmla="*/ 42 h 330"/>
                  <a:gd name="T12" fmla="*/ 44 w 300"/>
                  <a:gd name="T13" fmla="*/ 22 h 330"/>
                  <a:gd name="T14" fmla="*/ 74 w 300"/>
                  <a:gd name="T15" fmla="*/ 8 h 330"/>
                  <a:gd name="T16" fmla="*/ 106 w 300"/>
                  <a:gd name="T17" fmla="*/ 2 h 330"/>
                  <a:gd name="T18" fmla="*/ 122 w 300"/>
                  <a:gd name="T19" fmla="*/ 0 h 330"/>
                  <a:gd name="T20" fmla="*/ 154 w 300"/>
                  <a:gd name="T21" fmla="*/ 4 h 330"/>
                  <a:gd name="T22" fmla="*/ 182 w 300"/>
                  <a:gd name="T23" fmla="*/ 14 h 330"/>
                  <a:gd name="T24" fmla="*/ 210 w 300"/>
                  <a:gd name="T25" fmla="*/ 28 h 330"/>
                  <a:gd name="T26" fmla="*/ 232 w 300"/>
                  <a:gd name="T27" fmla="*/ 48 h 330"/>
                  <a:gd name="T28" fmla="*/ 252 w 300"/>
                  <a:gd name="T29" fmla="*/ 72 h 330"/>
                  <a:gd name="T30" fmla="*/ 268 w 300"/>
                  <a:gd name="T31" fmla="*/ 98 h 330"/>
                  <a:gd name="T32" fmla="*/ 280 w 300"/>
                  <a:gd name="T33" fmla="*/ 130 h 330"/>
                  <a:gd name="T34" fmla="*/ 284 w 300"/>
                  <a:gd name="T35" fmla="*/ 162 h 330"/>
                  <a:gd name="T36" fmla="*/ 72 w 300"/>
                  <a:gd name="T37" fmla="*/ 302 h 330"/>
                  <a:gd name="T38" fmla="*/ 256 w 300"/>
                  <a:gd name="T39" fmla="*/ 164 h 330"/>
                  <a:gd name="T40" fmla="*/ 252 w 300"/>
                  <a:gd name="T41" fmla="*/ 140 h 330"/>
                  <a:gd name="T42" fmla="*/ 232 w 300"/>
                  <a:gd name="T43" fmla="*/ 92 h 330"/>
                  <a:gd name="T44" fmla="*/ 208 w 300"/>
                  <a:gd name="T45" fmla="*/ 62 h 330"/>
                  <a:gd name="T46" fmla="*/ 188 w 300"/>
                  <a:gd name="T47" fmla="*/ 46 h 330"/>
                  <a:gd name="T48" fmla="*/ 164 w 300"/>
                  <a:gd name="T49" fmla="*/ 36 h 330"/>
                  <a:gd name="T50" fmla="*/ 136 w 300"/>
                  <a:gd name="T51" fmla="*/ 30 h 330"/>
                  <a:gd name="T52" fmla="*/ 122 w 300"/>
                  <a:gd name="T53" fmla="*/ 28 h 330"/>
                  <a:gd name="T54" fmla="*/ 98 w 300"/>
                  <a:gd name="T55" fmla="*/ 32 h 330"/>
                  <a:gd name="T56" fmla="*/ 52 w 300"/>
                  <a:gd name="T57" fmla="*/ 50 h 330"/>
                  <a:gd name="T58" fmla="*/ 34 w 300"/>
                  <a:gd name="T59" fmla="*/ 66 h 330"/>
                  <a:gd name="T60" fmla="*/ 52 w 300"/>
                  <a:gd name="T61" fmla="*/ 110 h 330"/>
                  <a:gd name="T62" fmla="*/ 60 w 300"/>
                  <a:gd name="T63" fmla="*/ 156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 h="330">
                    <a:moveTo>
                      <a:pt x="300" y="330"/>
                    </a:moveTo>
                    <a:lnTo>
                      <a:pt x="46" y="330"/>
                    </a:lnTo>
                    <a:lnTo>
                      <a:pt x="32" y="158"/>
                    </a:lnTo>
                    <a:lnTo>
                      <a:pt x="32" y="158"/>
                    </a:lnTo>
                    <a:lnTo>
                      <a:pt x="28" y="136"/>
                    </a:lnTo>
                    <a:lnTo>
                      <a:pt x="22" y="114"/>
                    </a:lnTo>
                    <a:lnTo>
                      <a:pt x="14" y="92"/>
                    </a:lnTo>
                    <a:lnTo>
                      <a:pt x="4" y="70"/>
                    </a:lnTo>
                    <a:lnTo>
                      <a:pt x="0" y="62"/>
                    </a:lnTo>
                    <a:lnTo>
                      <a:pt x="6" y="54"/>
                    </a:lnTo>
                    <a:lnTo>
                      <a:pt x="6" y="54"/>
                    </a:lnTo>
                    <a:lnTo>
                      <a:pt x="18" y="42"/>
                    </a:lnTo>
                    <a:lnTo>
                      <a:pt x="30" y="32"/>
                    </a:lnTo>
                    <a:lnTo>
                      <a:pt x="44" y="22"/>
                    </a:lnTo>
                    <a:lnTo>
                      <a:pt x="58" y="14"/>
                    </a:lnTo>
                    <a:lnTo>
                      <a:pt x="74" y="8"/>
                    </a:lnTo>
                    <a:lnTo>
                      <a:pt x="90" y="4"/>
                    </a:lnTo>
                    <a:lnTo>
                      <a:pt x="106" y="2"/>
                    </a:lnTo>
                    <a:lnTo>
                      <a:pt x="122" y="0"/>
                    </a:lnTo>
                    <a:lnTo>
                      <a:pt x="122" y="0"/>
                    </a:lnTo>
                    <a:lnTo>
                      <a:pt x="138" y="2"/>
                    </a:lnTo>
                    <a:lnTo>
                      <a:pt x="154" y="4"/>
                    </a:lnTo>
                    <a:lnTo>
                      <a:pt x="168" y="8"/>
                    </a:lnTo>
                    <a:lnTo>
                      <a:pt x="182" y="14"/>
                    </a:lnTo>
                    <a:lnTo>
                      <a:pt x="196" y="20"/>
                    </a:lnTo>
                    <a:lnTo>
                      <a:pt x="210" y="28"/>
                    </a:lnTo>
                    <a:lnTo>
                      <a:pt x="222" y="38"/>
                    </a:lnTo>
                    <a:lnTo>
                      <a:pt x="232" y="48"/>
                    </a:lnTo>
                    <a:lnTo>
                      <a:pt x="244" y="58"/>
                    </a:lnTo>
                    <a:lnTo>
                      <a:pt x="252" y="72"/>
                    </a:lnTo>
                    <a:lnTo>
                      <a:pt x="260" y="84"/>
                    </a:lnTo>
                    <a:lnTo>
                      <a:pt x="268" y="98"/>
                    </a:lnTo>
                    <a:lnTo>
                      <a:pt x="274" y="114"/>
                    </a:lnTo>
                    <a:lnTo>
                      <a:pt x="280" y="130"/>
                    </a:lnTo>
                    <a:lnTo>
                      <a:pt x="282" y="146"/>
                    </a:lnTo>
                    <a:lnTo>
                      <a:pt x="284" y="162"/>
                    </a:lnTo>
                    <a:lnTo>
                      <a:pt x="300" y="330"/>
                    </a:lnTo>
                    <a:close/>
                    <a:moveTo>
                      <a:pt x="72" y="302"/>
                    </a:moveTo>
                    <a:lnTo>
                      <a:pt x="268" y="302"/>
                    </a:lnTo>
                    <a:lnTo>
                      <a:pt x="256" y="164"/>
                    </a:lnTo>
                    <a:lnTo>
                      <a:pt x="256" y="164"/>
                    </a:lnTo>
                    <a:lnTo>
                      <a:pt x="252" y="140"/>
                    </a:lnTo>
                    <a:lnTo>
                      <a:pt x="244" y="114"/>
                    </a:lnTo>
                    <a:lnTo>
                      <a:pt x="232" y="92"/>
                    </a:lnTo>
                    <a:lnTo>
                      <a:pt x="216" y="72"/>
                    </a:lnTo>
                    <a:lnTo>
                      <a:pt x="208" y="62"/>
                    </a:lnTo>
                    <a:lnTo>
                      <a:pt x="198" y="54"/>
                    </a:lnTo>
                    <a:lnTo>
                      <a:pt x="188" y="46"/>
                    </a:lnTo>
                    <a:lnTo>
                      <a:pt x="176" y="40"/>
                    </a:lnTo>
                    <a:lnTo>
                      <a:pt x="164" y="36"/>
                    </a:lnTo>
                    <a:lnTo>
                      <a:pt x="150" y="32"/>
                    </a:lnTo>
                    <a:lnTo>
                      <a:pt x="136" y="30"/>
                    </a:lnTo>
                    <a:lnTo>
                      <a:pt x="122" y="28"/>
                    </a:lnTo>
                    <a:lnTo>
                      <a:pt x="122" y="28"/>
                    </a:lnTo>
                    <a:lnTo>
                      <a:pt x="110" y="30"/>
                    </a:lnTo>
                    <a:lnTo>
                      <a:pt x="98" y="32"/>
                    </a:lnTo>
                    <a:lnTo>
                      <a:pt x="74" y="38"/>
                    </a:lnTo>
                    <a:lnTo>
                      <a:pt x="52" y="50"/>
                    </a:lnTo>
                    <a:lnTo>
                      <a:pt x="34" y="66"/>
                    </a:lnTo>
                    <a:lnTo>
                      <a:pt x="34" y="66"/>
                    </a:lnTo>
                    <a:lnTo>
                      <a:pt x="44" y="88"/>
                    </a:lnTo>
                    <a:lnTo>
                      <a:pt x="52" y="110"/>
                    </a:lnTo>
                    <a:lnTo>
                      <a:pt x="56" y="132"/>
                    </a:lnTo>
                    <a:lnTo>
                      <a:pt x="60" y="156"/>
                    </a:lnTo>
                    <a:lnTo>
                      <a:pt x="72" y="3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487" name="Group 486"/>
            <p:cNvGrpSpPr/>
            <p:nvPr/>
          </p:nvGrpSpPr>
          <p:grpSpPr>
            <a:xfrm>
              <a:off x="10034296" y="5129436"/>
              <a:ext cx="385751" cy="482188"/>
              <a:chOff x="2954338" y="6831013"/>
              <a:chExt cx="1041400" cy="1301750"/>
            </a:xfrm>
            <a:solidFill>
              <a:srgbClr val="0078D7"/>
            </a:solidFill>
          </p:grpSpPr>
          <p:sp>
            <p:nvSpPr>
              <p:cNvPr id="502" name="Freeform 36"/>
              <p:cNvSpPr>
                <a:spLocks noEditPoints="1"/>
              </p:cNvSpPr>
              <p:nvPr/>
            </p:nvSpPr>
            <p:spPr bwMode="auto">
              <a:xfrm>
                <a:off x="3195638" y="7329488"/>
                <a:ext cx="390525" cy="393700"/>
              </a:xfrm>
              <a:custGeom>
                <a:avLst/>
                <a:gdLst>
                  <a:gd name="T0" fmla="*/ 122 w 246"/>
                  <a:gd name="T1" fmla="*/ 248 h 248"/>
                  <a:gd name="T2" fmla="*/ 98 w 246"/>
                  <a:gd name="T3" fmla="*/ 244 h 248"/>
                  <a:gd name="T4" fmla="*/ 74 w 246"/>
                  <a:gd name="T5" fmla="*/ 238 h 248"/>
                  <a:gd name="T6" fmla="*/ 36 w 246"/>
                  <a:gd name="T7" fmla="*/ 210 h 248"/>
                  <a:gd name="T8" fmla="*/ 8 w 246"/>
                  <a:gd name="T9" fmla="*/ 172 h 248"/>
                  <a:gd name="T10" fmla="*/ 2 w 246"/>
                  <a:gd name="T11" fmla="*/ 148 h 248"/>
                  <a:gd name="T12" fmla="*/ 0 w 246"/>
                  <a:gd name="T13" fmla="*/ 124 h 248"/>
                  <a:gd name="T14" fmla="*/ 0 w 246"/>
                  <a:gd name="T15" fmla="*/ 112 h 248"/>
                  <a:gd name="T16" fmla="*/ 4 w 246"/>
                  <a:gd name="T17" fmla="*/ 88 h 248"/>
                  <a:gd name="T18" fmla="*/ 20 w 246"/>
                  <a:gd name="T19" fmla="*/ 56 h 248"/>
                  <a:gd name="T20" fmla="*/ 54 w 246"/>
                  <a:gd name="T21" fmla="*/ 22 h 248"/>
                  <a:gd name="T22" fmla="*/ 86 w 246"/>
                  <a:gd name="T23" fmla="*/ 6 h 248"/>
                  <a:gd name="T24" fmla="*/ 110 w 246"/>
                  <a:gd name="T25" fmla="*/ 2 h 248"/>
                  <a:gd name="T26" fmla="*/ 122 w 246"/>
                  <a:gd name="T27" fmla="*/ 0 h 248"/>
                  <a:gd name="T28" fmla="*/ 148 w 246"/>
                  <a:gd name="T29" fmla="*/ 4 h 248"/>
                  <a:gd name="T30" fmla="*/ 170 w 246"/>
                  <a:gd name="T31" fmla="*/ 10 h 248"/>
                  <a:gd name="T32" fmla="*/ 210 w 246"/>
                  <a:gd name="T33" fmla="*/ 36 h 248"/>
                  <a:gd name="T34" fmla="*/ 236 w 246"/>
                  <a:gd name="T35" fmla="*/ 76 h 248"/>
                  <a:gd name="T36" fmla="*/ 242 w 246"/>
                  <a:gd name="T37" fmla="*/ 100 h 248"/>
                  <a:gd name="T38" fmla="*/ 246 w 246"/>
                  <a:gd name="T39" fmla="*/ 124 h 248"/>
                  <a:gd name="T40" fmla="*/ 244 w 246"/>
                  <a:gd name="T41" fmla="*/ 136 h 248"/>
                  <a:gd name="T42" fmla="*/ 240 w 246"/>
                  <a:gd name="T43" fmla="*/ 160 h 248"/>
                  <a:gd name="T44" fmla="*/ 224 w 246"/>
                  <a:gd name="T45" fmla="*/ 192 h 248"/>
                  <a:gd name="T46" fmla="*/ 192 w 246"/>
                  <a:gd name="T47" fmla="*/ 226 h 248"/>
                  <a:gd name="T48" fmla="*/ 158 w 246"/>
                  <a:gd name="T49" fmla="*/ 242 h 248"/>
                  <a:gd name="T50" fmla="*/ 134 w 246"/>
                  <a:gd name="T51" fmla="*/ 246 h 248"/>
                  <a:gd name="T52" fmla="*/ 122 w 246"/>
                  <a:gd name="T53" fmla="*/ 248 h 248"/>
                  <a:gd name="T54" fmla="*/ 122 w 246"/>
                  <a:gd name="T55" fmla="*/ 28 h 248"/>
                  <a:gd name="T56" fmla="*/ 86 w 246"/>
                  <a:gd name="T57" fmla="*/ 36 h 248"/>
                  <a:gd name="T58" fmla="*/ 56 w 246"/>
                  <a:gd name="T59" fmla="*/ 56 h 248"/>
                  <a:gd name="T60" fmla="*/ 34 w 246"/>
                  <a:gd name="T61" fmla="*/ 86 h 248"/>
                  <a:gd name="T62" fmla="*/ 28 w 246"/>
                  <a:gd name="T63" fmla="*/ 124 h 248"/>
                  <a:gd name="T64" fmla="*/ 30 w 246"/>
                  <a:gd name="T65" fmla="*/ 144 h 248"/>
                  <a:gd name="T66" fmla="*/ 44 w 246"/>
                  <a:gd name="T67" fmla="*/ 178 h 248"/>
                  <a:gd name="T68" fmla="*/ 70 w 246"/>
                  <a:gd name="T69" fmla="*/ 202 h 248"/>
                  <a:gd name="T70" fmla="*/ 104 w 246"/>
                  <a:gd name="T71" fmla="*/ 218 h 248"/>
                  <a:gd name="T72" fmla="*/ 122 w 246"/>
                  <a:gd name="T73" fmla="*/ 220 h 248"/>
                  <a:gd name="T74" fmla="*/ 160 w 246"/>
                  <a:gd name="T75" fmla="*/ 212 h 248"/>
                  <a:gd name="T76" fmla="*/ 190 w 246"/>
                  <a:gd name="T77" fmla="*/ 192 h 248"/>
                  <a:gd name="T78" fmla="*/ 210 w 246"/>
                  <a:gd name="T79" fmla="*/ 160 h 248"/>
                  <a:gd name="T80" fmla="*/ 218 w 246"/>
                  <a:gd name="T81" fmla="*/ 124 h 248"/>
                  <a:gd name="T82" fmla="*/ 216 w 246"/>
                  <a:gd name="T83" fmla="*/ 104 h 248"/>
                  <a:gd name="T84" fmla="*/ 202 w 246"/>
                  <a:gd name="T85" fmla="*/ 70 h 248"/>
                  <a:gd name="T86" fmla="*/ 176 w 246"/>
                  <a:gd name="T87" fmla="*/ 46 h 248"/>
                  <a:gd name="T88" fmla="*/ 142 w 246"/>
                  <a:gd name="T89" fmla="*/ 30 h 248"/>
                  <a:gd name="T90" fmla="*/ 122 w 246"/>
                  <a:gd name="T91" fmla="*/ 2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248">
                    <a:moveTo>
                      <a:pt x="122" y="248"/>
                    </a:moveTo>
                    <a:lnTo>
                      <a:pt x="122" y="248"/>
                    </a:lnTo>
                    <a:lnTo>
                      <a:pt x="110" y="246"/>
                    </a:lnTo>
                    <a:lnTo>
                      <a:pt x="98" y="244"/>
                    </a:lnTo>
                    <a:lnTo>
                      <a:pt x="86" y="242"/>
                    </a:lnTo>
                    <a:lnTo>
                      <a:pt x="74" y="238"/>
                    </a:lnTo>
                    <a:lnTo>
                      <a:pt x="54" y="226"/>
                    </a:lnTo>
                    <a:lnTo>
                      <a:pt x="36" y="210"/>
                    </a:lnTo>
                    <a:lnTo>
                      <a:pt x="20" y="192"/>
                    </a:lnTo>
                    <a:lnTo>
                      <a:pt x="8" y="172"/>
                    </a:lnTo>
                    <a:lnTo>
                      <a:pt x="4" y="160"/>
                    </a:lnTo>
                    <a:lnTo>
                      <a:pt x="2" y="148"/>
                    </a:lnTo>
                    <a:lnTo>
                      <a:pt x="0" y="136"/>
                    </a:lnTo>
                    <a:lnTo>
                      <a:pt x="0" y="124"/>
                    </a:lnTo>
                    <a:lnTo>
                      <a:pt x="0" y="124"/>
                    </a:lnTo>
                    <a:lnTo>
                      <a:pt x="0" y="112"/>
                    </a:lnTo>
                    <a:lnTo>
                      <a:pt x="2" y="100"/>
                    </a:lnTo>
                    <a:lnTo>
                      <a:pt x="4" y="88"/>
                    </a:lnTo>
                    <a:lnTo>
                      <a:pt x="8" y="76"/>
                    </a:lnTo>
                    <a:lnTo>
                      <a:pt x="20" y="56"/>
                    </a:lnTo>
                    <a:lnTo>
                      <a:pt x="36" y="36"/>
                    </a:lnTo>
                    <a:lnTo>
                      <a:pt x="54" y="22"/>
                    </a:lnTo>
                    <a:lnTo>
                      <a:pt x="74" y="10"/>
                    </a:lnTo>
                    <a:lnTo>
                      <a:pt x="86" y="6"/>
                    </a:lnTo>
                    <a:lnTo>
                      <a:pt x="98" y="4"/>
                    </a:lnTo>
                    <a:lnTo>
                      <a:pt x="110" y="2"/>
                    </a:lnTo>
                    <a:lnTo>
                      <a:pt x="122" y="0"/>
                    </a:lnTo>
                    <a:lnTo>
                      <a:pt x="122" y="0"/>
                    </a:lnTo>
                    <a:lnTo>
                      <a:pt x="134" y="2"/>
                    </a:lnTo>
                    <a:lnTo>
                      <a:pt x="148" y="4"/>
                    </a:lnTo>
                    <a:lnTo>
                      <a:pt x="158" y="6"/>
                    </a:lnTo>
                    <a:lnTo>
                      <a:pt x="170" y="10"/>
                    </a:lnTo>
                    <a:lnTo>
                      <a:pt x="192" y="22"/>
                    </a:lnTo>
                    <a:lnTo>
                      <a:pt x="210" y="36"/>
                    </a:lnTo>
                    <a:lnTo>
                      <a:pt x="224" y="56"/>
                    </a:lnTo>
                    <a:lnTo>
                      <a:pt x="236" y="76"/>
                    </a:lnTo>
                    <a:lnTo>
                      <a:pt x="240" y="88"/>
                    </a:lnTo>
                    <a:lnTo>
                      <a:pt x="242" y="100"/>
                    </a:lnTo>
                    <a:lnTo>
                      <a:pt x="244" y="112"/>
                    </a:lnTo>
                    <a:lnTo>
                      <a:pt x="246" y="124"/>
                    </a:lnTo>
                    <a:lnTo>
                      <a:pt x="246" y="124"/>
                    </a:lnTo>
                    <a:lnTo>
                      <a:pt x="244" y="136"/>
                    </a:lnTo>
                    <a:lnTo>
                      <a:pt x="242" y="148"/>
                    </a:lnTo>
                    <a:lnTo>
                      <a:pt x="240" y="160"/>
                    </a:lnTo>
                    <a:lnTo>
                      <a:pt x="236" y="172"/>
                    </a:lnTo>
                    <a:lnTo>
                      <a:pt x="224" y="192"/>
                    </a:lnTo>
                    <a:lnTo>
                      <a:pt x="210" y="210"/>
                    </a:lnTo>
                    <a:lnTo>
                      <a:pt x="192" y="226"/>
                    </a:lnTo>
                    <a:lnTo>
                      <a:pt x="170" y="238"/>
                    </a:lnTo>
                    <a:lnTo>
                      <a:pt x="158" y="242"/>
                    </a:lnTo>
                    <a:lnTo>
                      <a:pt x="148" y="244"/>
                    </a:lnTo>
                    <a:lnTo>
                      <a:pt x="134" y="246"/>
                    </a:lnTo>
                    <a:lnTo>
                      <a:pt x="122" y="248"/>
                    </a:lnTo>
                    <a:lnTo>
                      <a:pt x="122" y="248"/>
                    </a:lnTo>
                    <a:close/>
                    <a:moveTo>
                      <a:pt x="122" y="28"/>
                    </a:moveTo>
                    <a:lnTo>
                      <a:pt x="122" y="28"/>
                    </a:lnTo>
                    <a:lnTo>
                      <a:pt x="104" y="30"/>
                    </a:lnTo>
                    <a:lnTo>
                      <a:pt x="86" y="36"/>
                    </a:lnTo>
                    <a:lnTo>
                      <a:pt x="70" y="46"/>
                    </a:lnTo>
                    <a:lnTo>
                      <a:pt x="56" y="56"/>
                    </a:lnTo>
                    <a:lnTo>
                      <a:pt x="44" y="70"/>
                    </a:lnTo>
                    <a:lnTo>
                      <a:pt x="34" y="86"/>
                    </a:lnTo>
                    <a:lnTo>
                      <a:pt x="30" y="104"/>
                    </a:lnTo>
                    <a:lnTo>
                      <a:pt x="28" y="124"/>
                    </a:lnTo>
                    <a:lnTo>
                      <a:pt x="28" y="124"/>
                    </a:lnTo>
                    <a:lnTo>
                      <a:pt x="30" y="144"/>
                    </a:lnTo>
                    <a:lnTo>
                      <a:pt x="34" y="160"/>
                    </a:lnTo>
                    <a:lnTo>
                      <a:pt x="44" y="178"/>
                    </a:lnTo>
                    <a:lnTo>
                      <a:pt x="56" y="192"/>
                    </a:lnTo>
                    <a:lnTo>
                      <a:pt x="70" y="202"/>
                    </a:lnTo>
                    <a:lnTo>
                      <a:pt x="86" y="212"/>
                    </a:lnTo>
                    <a:lnTo>
                      <a:pt x="104" y="218"/>
                    </a:lnTo>
                    <a:lnTo>
                      <a:pt x="122" y="220"/>
                    </a:lnTo>
                    <a:lnTo>
                      <a:pt x="122" y="220"/>
                    </a:lnTo>
                    <a:lnTo>
                      <a:pt x="142" y="218"/>
                    </a:lnTo>
                    <a:lnTo>
                      <a:pt x="160" y="212"/>
                    </a:lnTo>
                    <a:lnTo>
                      <a:pt x="176" y="202"/>
                    </a:lnTo>
                    <a:lnTo>
                      <a:pt x="190" y="192"/>
                    </a:lnTo>
                    <a:lnTo>
                      <a:pt x="202" y="178"/>
                    </a:lnTo>
                    <a:lnTo>
                      <a:pt x="210" y="160"/>
                    </a:lnTo>
                    <a:lnTo>
                      <a:pt x="216" y="144"/>
                    </a:lnTo>
                    <a:lnTo>
                      <a:pt x="218" y="124"/>
                    </a:lnTo>
                    <a:lnTo>
                      <a:pt x="218" y="124"/>
                    </a:lnTo>
                    <a:lnTo>
                      <a:pt x="216" y="104"/>
                    </a:lnTo>
                    <a:lnTo>
                      <a:pt x="210" y="86"/>
                    </a:lnTo>
                    <a:lnTo>
                      <a:pt x="202" y="70"/>
                    </a:lnTo>
                    <a:lnTo>
                      <a:pt x="190" y="56"/>
                    </a:lnTo>
                    <a:lnTo>
                      <a:pt x="176" y="46"/>
                    </a:lnTo>
                    <a:lnTo>
                      <a:pt x="160" y="36"/>
                    </a:lnTo>
                    <a:lnTo>
                      <a:pt x="142" y="30"/>
                    </a:lnTo>
                    <a:lnTo>
                      <a:pt x="122" y="28"/>
                    </a:lnTo>
                    <a:lnTo>
                      <a:pt x="122" y="28"/>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503" name="Freeform 37"/>
              <p:cNvSpPr>
                <a:spLocks/>
              </p:cNvSpPr>
              <p:nvPr/>
            </p:nvSpPr>
            <p:spPr bwMode="auto">
              <a:xfrm>
                <a:off x="2954338" y="6831013"/>
                <a:ext cx="1041400" cy="1301750"/>
              </a:xfrm>
              <a:custGeom>
                <a:avLst/>
                <a:gdLst>
                  <a:gd name="T0" fmla="*/ 114 w 656"/>
                  <a:gd name="T1" fmla="*/ 784 h 820"/>
                  <a:gd name="T2" fmla="*/ 80 w 656"/>
                  <a:gd name="T3" fmla="*/ 760 h 820"/>
                  <a:gd name="T4" fmla="*/ 172 w 656"/>
                  <a:gd name="T5" fmla="*/ 608 h 820"/>
                  <a:gd name="T6" fmla="*/ 238 w 656"/>
                  <a:gd name="T7" fmla="*/ 672 h 820"/>
                  <a:gd name="T8" fmla="*/ 300 w 656"/>
                  <a:gd name="T9" fmla="*/ 684 h 820"/>
                  <a:gd name="T10" fmla="*/ 328 w 656"/>
                  <a:gd name="T11" fmla="*/ 628 h 820"/>
                  <a:gd name="T12" fmla="*/ 416 w 656"/>
                  <a:gd name="T13" fmla="*/ 630 h 820"/>
                  <a:gd name="T14" fmla="*/ 466 w 656"/>
                  <a:gd name="T15" fmla="*/ 592 h 820"/>
                  <a:gd name="T16" fmla="*/ 446 w 656"/>
                  <a:gd name="T17" fmla="*/ 536 h 820"/>
                  <a:gd name="T18" fmla="*/ 512 w 656"/>
                  <a:gd name="T19" fmla="*/ 474 h 820"/>
                  <a:gd name="T20" fmla="*/ 518 w 656"/>
                  <a:gd name="T21" fmla="*/ 406 h 820"/>
                  <a:gd name="T22" fmla="*/ 464 w 656"/>
                  <a:gd name="T23" fmla="*/ 386 h 820"/>
                  <a:gd name="T24" fmla="*/ 466 w 656"/>
                  <a:gd name="T25" fmla="*/ 296 h 820"/>
                  <a:gd name="T26" fmla="*/ 424 w 656"/>
                  <a:gd name="T27" fmla="*/ 244 h 820"/>
                  <a:gd name="T28" fmla="*/ 372 w 656"/>
                  <a:gd name="T29" fmla="*/ 266 h 820"/>
                  <a:gd name="T30" fmla="*/ 310 w 656"/>
                  <a:gd name="T31" fmla="*/ 200 h 820"/>
                  <a:gd name="T32" fmla="*/ 240 w 656"/>
                  <a:gd name="T33" fmla="*/ 198 h 820"/>
                  <a:gd name="T34" fmla="*/ 198 w 656"/>
                  <a:gd name="T35" fmla="*/ 256 h 820"/>
                  <a:gd name="T36" fmla="*/ 128 w 656"/>
                  <a:gd name="T37" fmla="*/ 244 h 820"/>
                  <a:gd name="T38" fmla="*/ 82 w 656"/>
                  <a:gd name="T39" fmla="*/ 296 h 820"/>
                  <a:gd name="T40" fmla="*/ 84 w 656"/>
                  <a:gd name="T41" fmla="*/ 386 h 820"/>
                  <a:gd name="T42" fmla="*/ 32 w 656"/>
                  <a:gd name="T43" fmla="*/ 406 h 820"/>
                  <a:gd name="T44" fmla="*/ 38 w 656"/>
                  <a:gd name="T45" fmla="*/ 474 h 820"/>
                  <a:gd name="T46" fmla="*/ 102 w 656"/>
                  <a:gd name="T47" fmla="*/ 536 h 820"/>
                  <a:gd name="T48" fmla="*/ 78 w 656"/>
                  <a:gd name="T49" fmla="*/ 550 h 820"/>
                  <a:gd name="T50" fmla="*/ 10 w 656"/>
                  <a:gd name="T51" fmla="*/ 488 h 820"/>
                  <a:gd name="T52" fmla="*/ 6 w 656"/>
                  <a:gd name="T53" fmla="*/ 394 h 820"/>
                  <a:gd name="T54" fmla="*/ 74 w 656"/>
                  <a:gd name="T55" fmla="*/ 334 h 820"/>
                  <a:gd name="T56" fmla="*/ 60 w 656"/>
                  <a:gd name="T57" fmla="*/ 264 h 820"/>
                  <a:gd name="T58" fmla="*/ 138 w 656"/>
                  <a:gd name="T59" fmla="*/ 218 h 820"/>
                  <a:gd name="T60" fmla="*/ 212 w 656"/>
                  <a:gd name="T61" fmla="*/ 192 h 820"/>
                  <a:gd name="T62" fmla="*/ 296 w 656"/>
                  <a:gd name="T63" fmla="*/ 164 h 820"/>
                  <a:gd name="T64" fmla="*/ 342 w 656"/>
                  <a:gd name="T65" fmla="*/ 222 h 820"/>
                  <a:gd name="T66" fmla="*/ 426 w 656"/>
                  <a:gd name="T67" fmla="*/ 216 h 820"/>
                  <a:gd name="T68" fmla="*/ 494 w 656"/>
                  <a:gd name="T69" fmla="*/ 278 h 820"/>
                  <a:gd name="T70" fmla="*/ 490 w 656"/>
                  <a:gd name="T71" fmla="*/ 370 h 820"/>
                  <a:gd name="T72" fmla="*/ 548 w 656"/>
                  <a:gd name="T73" fmla="*/ 410 h 820"/>
                  <a:gd name="T74" fmla="*/ 528 w 656"/>
                  <a:gd name="T75" fmla="*/ 498 h 820"/>
                  <a:gd name="T76" fmla="*/ 492 w 656"/>
                  <a:gd name="T77" fmla="*/ 568 h 820"/>
                  <a:gd name="T78" fmla="*/ 452 w 656"/>
                  <a:gd name="T79" fmla="*/ 646 h 820"/>
                  <a:gd name="T80" fmla="*/ 398 w 656"/>
                  <a:gd name="T81" fmla="*/ 652 h 820"/>
                  <a:gd name="T82" fmla="*/ 330 w 656"/>
                  <a:gd name="T83" fmla="*/ 696 h 820"/>
                  <a:gd name="T84" fmla="*/ 238 w 656"/>
                  <a:gd name="T85" fmla="*/ 710 h 820"/>
                  <a:gd name="T86" fmla="*/ 176 w 656"/>
                  <a:gd name="T87" fmla="*/ 640 h 820"/>
                  <a:gd name="T88" fmla="*/ 232 w 656"/>
                  <a:gd name="T89" fmla="*/ 788 h 820"/>
                  <a:gd name="T90" fmla="*/ 472 w 656"/>
                  <a:gd name="T91" fmla="*/ 730 h 820"/>
                  <a:gd name="T92" fmla="*/ 626 w 656"/>
                  <a:gd name="T93" fmla="*/ 474 h 820"/>
                  <a:gd name="T94" fmla="*/ 546 w 656"/>
                  <a:gd name="T95" fmla="*/ 214 h 820"/>
                  <a:gd name="T96" fmla="*/ 274 w 656"/>
                  <a:gd name="T97" fmla="*/ 84 h 820"/>
                  <a:gd name="T98" fmla="*/ 186 w 656"/>
                  <a:gd name="T99" fmla="*/ 170 h 820"/>
                  <a:gd name="T100" fmla="*/ 30 w 656"/>
                  <a:gd name="T101" fmla="*/ 136 h 820"/>
                  <a:gd name="T102" fmla="*/ 124 w 656"/>
                  <a:gd name="T103" fmla="*/ 2 h 820"/>
                  <a:gd name="T104" fmla="*/ 130 w 656"/>
                  <a:gd name="T105" fmla="*/ 100 h 820"/>
                  <a:gd name="T106" fmla="*/ 240 w 656"/>
                  <a:gd name="T107" fmla="*/ 58 h 820"/>
                  <a:gd name="T108" fmla="*/ 516 w 656"/>
                  <a:gd name="T109" fmla="*/ 144 h 820"/>
                  <a:gd name="T110" fmla="*/ 656 w 656"/>
                  <a:gd name="T111" fmla="*/ 438 h 820"/>
                  <a:gd name="T112" fmla="*/ 544 w 656"/>
                  <a:gd name="T113" fmla="*/ 708 h 820"/>
                  <a:gd name="T114" fmla="*/ 274 w 656"/>
                  <a:gd name="T115" fmla="*/ 820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6" h="820">
                    <a:moveTo>
                      <a:pt x="274" y="820"/>
                    </a:moveTo>
                    <a:lnTo>
                      <a:pt x="274" y="820"/>
                    </a:lnTo>
                    <a:lnTo>
                      <a:pt x="250" y="818"/>
                    </a:lnTo>
                    <a:lnTo>
                      <a:pt x="228" y="816"/>
                    </a:lnTo>
                    <a:lnTo>
                      <a:pt x="204" y="812"/>
                    </a:lnTo>
                    <a:lnTo>
                      <a:pt x="182" y="808"/>
                    </a:lnTo>
                    <a:lnTo>
                      <a:pt x="158" y="802"/>
                    </a:lnTo>
                    <a:lnTo>
                      <a:pt x="136" y="794"/>
                    </a:lnTo>
                    <a:lnTo>
                      <a:pt x="114" y="784"/>
                    </a:lnTo>
                    <a:lnTo>
                      <a:pt x="94" y="774"/>
                    </a:lnTo>
                    <a:lnTo>
                      <a:pt x="94" y="774"/>
                    </a:lnTo>
                    <a:lnTo>
                      <a:pt x="88" y="770"/>
                    </a:lnTo>
                    <a:lnTo>
                      <a:pt x="88" y="770"/>
                    </a:lnTo>
                    <a:lnTo>
                      <a:pt x="86" y="768"/>
                    </a:lnTo>
                    <a:lnTo>
                      <a:pt x="86" y="768"/>
                    </a:lnTo>
                    <a:lnTo>
                      <a:pt x="82" y="766"/>
                    </a:lnTo>
                    <a:lnTo>
                      <a:pt x="80" y="760"/>
                    </a:lnTo>
                    <a:lnTo>
                      <a:pt x="80" y="760"/>
                    </a:lnTo>
                    <a:lnTo>
                      <a:pt x="80" y="754"/>
                    </a:lnTo>
                    <a:lnTo>
                      <a:pt x="82" y="750"/>
                    </a:lnTo>
                    <a:lnTo>
                      <a:pt x="94" y="730"/>
                    </a:lnTo>
                    <a:lnTo>
                      <a:pt x="158" y="616"/>
                    </a:lnTo>
                    <a:lnTo>
                      <a:pt x="158" y="616"/>
                    </a:lnTo>
                    <a:lnTo>
                      <a:pt x="162" y="612"/>
                    </a:lnTo>
                    <a:lnTo>
                      <a:pt x="166" y="608"/>
                    </a:lnTo>
                    <a:lnTo>
                      <a:pt x="166" y="608"/>
                    </a:lnTo>
                    <a:lnTo>
                      <a:pt x="172" y="608"/>
                    </a:lnTo>
                    <a:lnTo>
                      <a:pt x="176" y="610"/>
                    </a:lnTo>
                    <a:lnTo>
                      <a:pt x="176" y="610"/>
                    </a:lnTo>
                    <a:lnTo>
                      <a:pt x="198" y="620"/>
                    </a:lnTo>
                    <a:lnTo>
                      <a:pt x="222" y="628"/>
                    </a:lnTo>
                    <a:lnTo>
                      <a:pt x="222" y="628"/>
                    </a:lnTo>
                    <a:lnTo>
                      <a:pt x="228" y="632"/>
                    </a:lnTo>
                    <a:lnTo>
                      <a:pt x="232" y="638"/>
                    </a:lnTo>
                    <a:lnTo>
                      <a:pt x="238" y="672"/>
                    </a:lnTo>
                    <a:lnTo>
                      <a:pt x="238" y="672"/>
                    </a:lnTo>
                    <a:lnTo>
                      <a:pt x="238" y="674"/>
                    </a:lnTo>
                    <a:lnTo>
                      <a:pt x="238" y="674"/>
                    </a:lnTo>
                    <a:lnTo>
                      <a:pt x="240" y="678"/>
                    </a:lnTo>
                    <a:lnTo>
                      <a:pt x="244" y="680"/>
                    </a:lnTo>
                    <a:lnTo>
                      <a:pt x="248" y="684"/>
                    </a:lnTo>
                    <a:lnTo>
                      <a:pt x="252" y="684"/>
                    </a:lnTo>
                    <a:lnTo>
                      <a:pt x="296" y="684"/>
                    </a:lnTo>
                    <a:lnTo>
                      <a:pt x="296" y="684"/>
                    </a:lnTo>
                    <a:lnTo>
                      <a:pt x="300" y="684"/>
                    </a:lnTo>
                    <a:lnTo>
                      <a:pt x="306" y="680"/>
                    </a:lnTo>
                    <a:lnTo>
                      <a:pt x="308" y="678"/>
                    </a:lnTo>
                    <a:lnTo>
                      <a:pt x="310" y="674"/>
                    </a:lnTo>
                    <a:lnTo>
                      <a:pt x="310" y="674"/>
                    </a:lnTo>
                    <a:lnTo>
                      <a:pt x="310" y="672"/>
                    </a:lnTo>
                    <a:lnTo>
                      <a:pt x="318" y="638"/>
                    </a:lnTo>
                    <a:lnTo>
                      <a:pt x="318" y="638"/>
                    </a:lnTo>
                    <a:lnTo>
                      <a:pt x="320" y="632"/>
                    </a:lnTo>
                    <a:lnTo>
                      <a:pt x="328" y="628"/>
                    </a:lnTo>
                    <a:lnTo>
                      <a:pt x="328" y="628"/>
                    </a:lnTo>
                    <a:lnTo>
                      <a:pt x="350" y="620"/>
                    </a:lnTo>
                    <a:lnTo>
                      <a:pt x="372" y="610"/>
                    </a:lnTo>
                    <a:lnTo>
                      <a:pt x="372" y="610"/>
                    </a:lnTo>
                    <a:lnTo>
                      <a:pt x="380" y="608"/>
                    </a:lnTo>
                    <a:lnTo>
                      <a:pt x="386" y="610"/>
                    </a:lnTo>
                    <a:lnTo>
                      <a:pt x="414" y="628"/>
                    </a:lnTo>
                    <a:lnTo>
                      <a:pt x="414" y="628"/>
                    </a:lnTo>
                    <a:lnTo>
                      <a:pt x="416" y="630"/>
                    </a:lnTo>
                    <a:lnTo>
                      <a:pt x="416" y="630"/>
                    </a:lnTo>
                    <a:lnTo>
                      <a:pt x="420" y="632"/>
                    </a:lnTo>
                    <a:lnTo>
                      <a:pt x="424" y="632"/>
                    </a:lnTo>
                    <a:lnTo>
                      <a:pt x="424" y="632"/>
                    </a:lnTo>
                    <a:lnTo>
                      <a:pt x="428" y="630"/>
                    </a:lnTo>
                    <a:lnTo>
                      <a:pt x="434" y="628"/>
                    </a:lnTo>
                    <a:lnTo>
                      <a:pt x="464" y="596"/>
                    </a:lnTo>
                    <a:lnTo>
                      <a:pt x="464" y="596"/>
                    </a:lnTo>
                    <a:lnTo>
                      <a:pt x="466" y="592"/>
                    </a:lnTo>
                    <a:lnTo>
                      <a:pt x="468" y="588"/>
                    </a:lnTo>
                    <a:lnTo>
                      <a:pt x="468" y="584"/>
                    </a:lnTo>
                    <a:lnTo>
                      <a:pt x="466" y="580"/>
                    </a:lnTo>
                    <a:lnTo>
                      <a:pt x="466" y="580"/>
                    </a:lnTo>
                    <a:lnTo>
                      <a:pt x="466" y="578"/>
                    </a:lnTo>
                    <a:lnTo>
                      <a:pt x="446" y="550"/>
                    </a:lnTo>
                    <a:lnTo>
                      <a:pt x="446" y="550"/>
                    </a:lnTo>
                    <a:lnTo>
                      <a:pt x="444" y="542"/>
                    </a:lnTo>
                    <a:lnTo>
                      <a:pt x="446" y="536"/>
                    </a:lnTo>
                    <a:lnTo>
                      <a:pt x="446" y="536"/>
                    </a:lnTo>
                    <a:lnTo>
                      <a:pt x="456" y="514"/>
                    </a:lnTo>
                    <a:lnTo>
                      <a:pt x="464" y="490"/>
                    </a:lnTo>
                    <a:lnTo>
                      <a:pt x="464" y="490"/>
                    </a:lnTo>
                    <a:lnTo>
                      <a:pt x="468" y="484"/>
                    </a:lnTo>
                    <a:lnTo>
                      <a:pt x="476" y="480"/>
                    </a:lnTo>
                    <a:lnTo>
                      <a:pt x="508" y="474"/>
                    </a:lnTo>
                    <a:lnTo>
                      <a:pt x="508" y="474"/>
                    </a:lnTo>
                    <a:lnTo>
                      <a:pt x="512" y="474"/>
                    </a:lnTo>
                    <a:lnTo>
                      <a:pt x="512" y="474"/>
                    </a:lnTo>
                    <a:lnTo>
                      <a:pt x="514" y="472"/>
                    </a:lnTo>
                    <a:lnTo>
                      <a:pt x="518" y="468"/>
                    </a:lnTo>
                    <a:lnTo>
                      <a:pt x="520" y="464"/>
                    </a:lnTo>
                    <a:lnTo>
                      <a:pt x="520" y="460"/>
                    </a:lnTo>
                    <a:lnTo>
                      <a:pt x="520" y="416"/>
                    </a:lnTo>
                    <a:lnTo>
                      <a:pt x="520" y="416"/>
                    </a:lnTo>
                    <a:lnTo>
                      <a:pt x="520" y="412"/>
                    </a:lnTo>
                    <a:lnTo>
                      <a:pt x="518" y="406"/>
                    </a:lnTo>
                    <a:lnTo>
                      <a:pt x="514" y="404"/>
                    </a:lnTo>
                    <a:lnTo>
                      <a:pt x="512" y="402"/>
                    </a:lnTo>
                    <a:lnTo>
                      <a:pt x="512" y="402"/>
                    </a:lnTo>
                    <a:lnTo>
                      <a:pt x="508" y="402"/>
                    </a:lnTo>
                    <a:lnTo>
                      <a:pt x="476" y="396"/>
                    </a:lnTo>
                    <a:lnTo>
                      <a:pt x="476" y="396"/>
                    </a:lnTo>
                    <a:lnTo>
                      <a:pt x="468" y="392"/>
                    </a:lnTo>
                    <a:lnTo>
                      <a:pt x="464" y="386"/>
                    </a:lnTo>
                    <a:lnTo>
                      <a:pt x="464" y="386"/>
                    </a:lnTo>
                    <a:lnTo>
                      <a:pt x="456" y="362"/>
                    </a:lnTo>
                    <a:lnTo>
                      <a:pt x="446" y="340"/>
                    </a:lnTo>
                    <a:lnTo>
                      <a:pt x="446" y="340"/>
                    </a:lnTo>
                    <a:lnTo>
                      <a:pt x="444" y="334"/>
                    </a:lnTo>
                    <a:lnTo>
                      <a:pt x="446" y="326"/>
                    </a:lnTo>
                    <a:lnTo>
                      <a:pt x="466" y="298"/>
                    </a:lnTo>
                    <a:lnTo>
                      <a:pt x="466" y="298"/>
                    </a:lnTo>
                    <a:lnTo>
                      <a:pt x="466" y="296"/>
                    </a:lnTo>
                    <a:lnTo>
                      <a:pt x="466" y="296"/>
                    </a:lnTo>
                    <a:lnTo>
                      <a:pt x="468" y="292"/>
                    </a:lnTo>
                    <a:lnTo>
                      <a:pt x="468" y="288"/>
                    </a:lnTo>
                    <a:lnTo>
                      <a:pt x="466" y="284"/>
                    </a:lnTo>
                    <a:lnTo>
                      <a:pt x="464" y="280"/>
                    </a:lnTo>
                    <a:lnTo>
                      <a:pt x="434" y="248"/>
                    </a:lnTo>
                    <a:lnTo>
                      <a:pt x="434" y="248"/>
                    </a:lnTo>
                    <a:lnTo>
                      <a:pt x="428" y="246"/>
                    </a:lnTo>
                    <a:lnTo>
                      <a:pt x="424" y="244"/>
                    </a:lnTo>
                    <a:lnTo>
                      <a:pt x="424" y="244"/>
                    </a:lnTo>
                    <a:lnTo>
                      <a:pt x="420" y="244"/>
                    </a:lnTo>
                    <a:lnTo>
                      <a:pt x="416" y="246"/>
                    </a:lnTo>
                    <a:lnTo>
                      <a:pt x="416" y="246"/>
                    </a:lnTo>
                    <a:lnTo>
                      <a:pt x="414" y="248"/>
                    </a:lnTo>
                    <a:lnTo>
                      <a:pt x="386" y="266"/>
                    </a:lnTo>
                    <a:lnTo>
                      <a:pt x="386" y="266"/>
                    </a:lnTo>
                    <a:lnTo>
                      <a:pt x="380" y="268"/>
                    </a:lnTo>
                    <a:lnTo>
                      <a:pt x="372" y="266"/>
                    </a:lnTo>
                    <a:lnTo>
                      <a:pt x="372" y="266"/>
                    </a:lnTo>
                    <a:lnTo>
                      <a:pt x="350" y="256"/>
                    </a:lnTo>
                    <a:lnTo>
                      <a:pt x="328" y="248"/>
                    </a:lnTo>
                    <a:lnTo>
                      <a:pt x="328" y="248"/>
                    </a:lnTo>
                    <a:lnTo>
                      <a:pt x="320" y="244"/>
                    </a:lnTo>
                    <a:lnTo>
                      <a:pt x="318" y="236"/>
                    </a:lnTo>
                    <a:lnTo>
                      <a:pt x="310" y="204"/>
                    </a:lnTo>
                    <a:lnTo>
                      <a:pt x="310" y="204"/>
                    </a:lnTo>
                    <a:lnTo>
                      <a:pt x="310" y="200"/>
                    </a:lnTo>
                    <a:lnTo>
                      <a:pt x="310" y="200"/>
                    </a:lnTo>
                    <a:lnTo>
                      <a:pt x="308" y="198"/>
                    </a:lnTo>
                    <a:lnTo>
                      <a:pt x="306" y="196"/>
                    </a:lnTo>
                    <a:lnTo>
                      <a:pt x="300" y="192"/>
                    </a:lnTo>
                    <a:lnTo>
                      <a:pt x="296" y="192"/>
                    </a:lnTo>
                    <a:lnTo>
                      <a:pt x="254" y="192"/>
                    </a:lnTo>
                    <a:lnTo>
                      <a:pt x="254" y="192"/>
                    </a:lnTo>
                    <a:lnTo>
                      <a:pt x="248" y="192"/>
                    </a:lnTo>
                    <a:lnTo>
                      <a:pt x="244" y="196"/>
                    </a:lnTo>
                    <a:lnTo>
                      <a:pt x="240" y="198"/>
                    </a:lnTo>
                    <a:lnTo>
                      <a:pt x="238" y="200"/>
                    </a:lnTo>
                    <a:lnTo>
                      <a:pt x="238" y="200"/>
                    </a:lnTo>
                    <a:lnTo>
                      <a:pt x="238" y="204"/>
                    </a:lnTo>
                    <a:lnTo>
                      <a:pt x="232" y="236"/>
                    </a:lnTo>
                    <a:lnTo>
                      <a:pt x="232" y="236"/>
                    </a:lnTo>
                    <a:lnTo>
                      <a:pt x="228" y="244"/>
                    </a:lnTo>
                    <a:lnTo>
                      <a:pt x="222" y="248"/>
                    </a:lnTo>
                    <a:lnTo>
                      <a:pt x="222" y="248"/>
                    </a:lnTo>
                    <a:lnTo>
                      <a:pt x="198" y="256"/>
                    </a:lnTo>
                    <a:lnTo>
                      <a:pt x="176" y="266"/>
                    </a:lnTo>
                    <a:lnTo>
                      <a:pt x="176" y="266"/>
                    </a:lnTo>
                    <a:lnTo>
                      <a:pt x="170" y="268"/>
                    </a:lnTo>
                    <a:lnTo>
                      <a:pt x="162" y="266"/>
                    </a:lnTo>
                    <a:lnTo>
                      <a:pt x="134" y="248"/>
                    </a:lnTo>
                    <a:lnTo>
                      <a:pt x="134" y="248"/>
                    </a:lnTo>
                    <a:lnTo>
                      <a:pt x="132" y="246"/>
                    </a:lnTo>
                    <a:lnTo>
                      <a:pt x="132" y="246"/>
                    </a:lnTo>
                    <a:lnTo>
                      <a:pt x="128" y="244"/>
                    </a:lnTo>
                    <a:lnTo>
                      <a:pt x="124" y="244"/>
                    </a:lnTo>
                    <a:lnTo>
                      <a:pt x="120" y="246"/>
                    </a:lnTo>
                    <a:lnTo>
                      <a:pt x="116" y="248"/>
                    </a:lnTo>
                    <a:lnTo>
                      <a:pt x="86" y="278"/>
                    </a:lnTo>
                    <a:lnTo>
                      <a:pt x="86" y="278"/>
                    </a:lnTo>
                    <a:lnTo>
                      <a:pt x="82" y="284"/>
                    </a:lnTo>
                    <a:lnTo>
                      <a:pt x="80" y="288"/>
                    </a:lnTo>
                    <a:lnTo>
                      <a:pt x="80" y="292"/>
                    </a:lnTo>
                    <a:lnTo>
                      <a:pt x="82" y="296"/>
                    </a:lnTo>
                    <a:lnTo>
                      <a:pt x="82" y="296"/>
                    </a:lnTo>
                    <a:lnTo>
                      <a:pt x="84" y="298"/>
                    </a:lnTo>
                    <a:lnTo>
                      <a:pt x="102" y="326"/>
                    </a:lnTo>
                    <a:lnTo>
                      <a:pt x="102" y="326"/>
                    </a:lnTo>
                    <a:lnTo>
                      <a:pt x="104" y="334"/>
                    </a:lnTo>
                    <a:lnTo>
                      <a:pt x="102" y="340"/>
                    </a:lnTo>
                    <a:lnTo>
                      <a:pt x="102" y="340"/>
                    </a:lnTo>
                    <a:lnTo>
                      <a:pt x="92" y="362"/>
                    </a:lnTo>
                    <a:lnTo>
                      <a:pt x="84" y="386"/>
                    </a:lnTo>
                    <a:lnTo>
                      <a:pt x="84" y="386"/>
                    </a:lnTo>
                    <a:lnTo>
                      <a:pt x="80" y="392"/>
                    </a:lnTo>
                    <a:lnTo>
                      <a:pt x="74" y="396"/>
                    </a:lnTo>
                    <a:lnTo>
                      <a:pt x="40" y="402"/>
                    </a:lnTo>
                    <a:lnTo>
                      <a:pt x="40" y="402"/>
                    </a:lnTo>
                    <a:lnTo>
                      <a:pt x="38" y="402"/>
                    </a:lnTo>
                    <a:lnTo>
                      <a:pt x="38" y="402"/>
                    </a:lnTo>
                    <a:lnTo>
                      <a:pt x="34" y="404"/>
                    </a:lnTo>
                    <a:lnTo>
                      <a:pt x="32" y="406"/>
                    </a:lnTo>
                    <a:lnTo>
                      <a:pt x="30" y="412"/>
                    </a:lnTo>
                    <a:lnTo>
                      <a:pt x="28" y="416"/>
                    </a:lnTo>
                    <a:lnTo>
                      <a:pt x="28" y="460"/>
                    </a:lnTo>
                    <a:lnTo>
                      <a:pt x="28" y="460"/>
                    </a:lnTo>
                    <a:lnTo>
                      <a:pt x="30" y="464"/>
                    </a:lnTo>
                    <a:lnTo>
                      <a:pt x="32" y="468"/>
                    </a:lnTo>
                    <a:lnTo>
                      <a:pt x="34" y="472"/>
                    </a:lnTo>
                    <a:lnTo>
                      <a:pt x="38" y="474"/>
                    </a:lnTo>
                    <a:lnTo>
                      <a:pt x="38" y="474"/>
                    </a:lnTo>
                    <a:lnTo>
                      <a:pt x="40" y="474"/>
                    </a:lnTo>
                    <a:lnTo>
                      <a:pt x="74" y="480"/>
                    </a:lnTo>
                    <a:lnTo>
                      <a:pt x="74" y="480"/>
                    </a:lnTo>
                    <a:lnTo>
                      <a:pt x="80" y="484"/>
                    </a:lnTo>
                    <a:lnTo>
                      <a:pt x="84" y="490"/>
                    </a:lnTo>
                    <a:lnTo>
                      <a:pt x="84" y="490"/>
                    </a:lnTo>
                    <a:lnTo>
                      <a:pt x="92" y="514"/>
                    </a:lnTo>
                    <a:lnTo>
                      <a:pt x="102" y="536"/>
                    </a:lnTo>
                    <a:lnTo>
                      <a:pt x="102" y="536"/>
                    </a:lnTo>
                    <a:lnTo>
                      <a:pt x="104" y="540"/>
                    </a:lnTo>
                    <a:lnTo>
                      <a:pt x="104" y="546"/>
                    </a:lnTo>
                    <a:lnTo>
                      <a:pt x="102" y="550"/>
                    </a:lnTo>
                    <a:lnTo>
                      <a:pt x="98" y="554"/>
                    </a:lnTo>
                    <a:lnTo>
                      <a:pt x="98" y="554"/>
                    </a:lnTo>
                    <a:lnTo>
                      <a:pt x="92" y="556"/>
                    </a:lnTo>
                    <a:lnTo>
                      <a:pt x="86" y="556"/>
                    </a:lnTo>
                    <a:lnTo>
                      <a:pt x="82" y="554"/>
                    </a:lnTo>
                    <a:lnTo>
                      <a:pt x="78" y="550"/>
                    </a:lnTo>
                    <a:lnTo>
                      <a:pt x="78" y="550"/>
                    </a:lnTo>
                    <a:lnTo>
                      <a:pt x="68" y="528"/>
                    </a:lnTo>
                    <a:lnTo>
                      <a:pt x="60" y="506"/>
                    </a:lnTo>
                    <a:lnTo>
                      <a:pt x="36" y="502"/>
                    </a:lnTo>
                    <a:lnTo>
                      <a:pt x="36" y="502"/>
                    </a:lnTo>
                    <a:lnTo>
                      <a:pt x="28" y="500"/>
                    </a:lnTo>
                    <a:lnTo>
                      <a:pt x="22" y="496"/>
                    </a:lnTo>
                    <a:lnTo>
                      <a:pt x="16" y="492"/>
                    </a:lnTo>
                    <a:lnTo>
                      <a:pt x="10" y="488"/>
                    </a:lnTo>
                    <a:lnTo>
                      <a:pt x="6" y="480"/>
                    </a:lnTo>
                    <a:lnTo>
                      <a:pt x="2" y="474"/>
                    </a:lnTo>
                    <a:lnTo>
                      <a:pt x="0" y="466"/>
                    </a:lnTo>
                    <a:lnTo>
                      <a:pt x="0" y="460"/>
                    </a:lnTo>
                    <a:lnTo>
                      <a:pt x="0" y="416"/>
                    </a:lnTo>
                    <a:lnTo>
                      <a:pt x="0" y="416"/>
                    </a:lnTo>
                    <a:lnTo>
                      <a:pt x="0" y="410"/>
                    </a:lnTo>
                    <a:lnTo>
                      <a:pt x="2" y="402"/>
                    </a:lnTo>
                    <a:lnTo>
                      <a:pt x="6" y="394"/>
                    </a:lnTo>
                    <a:lnTo>
                      <a:pt x="10" y="388"/>
                    </a:lnTo>
                    <a:lnTo>
                      <a:pt x="16" y="384"/>
                    </a:lnTo>
                    <a:lnTo>
                      <a:pt x="22" y="378"/>
                    </a:lnTo>
                    <a:lnTo>
                      <a:pt x="28" y="376"/>
                    </a:lnTo>
                    <a:lnTo>
                      <a:pt x="36" y="374"/>
                    </a:lnTo>
                    <a:lnTo>
                      <a:pt x="60" y="370"/>
                    </a:lnTo>
                    <a:lnTo>
                      <a:pt x="60" y="370"/>
                    </a:lnTo>
                    <a:lnTo>
                      <a:pt x="66" y="352"/>
                    </a:lnTo>
                    <a:lnTo>
                      <a:pt x="74" y="334"/>
                    </a:lnTo>
                    <a:lnTo>
                      <a:pt x="60" y="314"/>
                    </a:lnTo>
                    <a:lnTo>
                      <a:pt x="60" y="314"/>
                    </a:lnTo>
                    <a:lnTo>
                      <a:pt x="56" y="308"/>
                    </a:lnTo>
                    <a:lnTo>
                      <a:pt x="54" y="300"/>
                    </a:lnTo>
                    <a:lnTo>
                      <a:pt x="52" y="294"/>
                    </a:lnTo>
                    <a:lnTo>
                      <a:pt x="52" y="286"/>
                    </a:lnTo>
                    <a:lnTo>
                      <a:pt x="54" y="278"/>
                    </a:lnTo>
                    <a:lnTo>
                      <a:pt x="56" y="272"/>
                    </a:lnTo>
                    <a:lnTo>
                      <a:pt x="60" y="264"/>
                    </a:lnTo>
                    <a:lnTo>
                      <a:pt x="66" y="260"/>
                    </a:lnTo>
                    <a:lnTo>
                      <a:pt x="96" y="228"/>
                    </a:lnTo>
                    <a:lnTo>
                      <a:pt x="96" y="228"/>
                    </a:lnTo>
                    <a:lnTo>
                      <a:pt x="102" y="224"/>
                    </a:lnTo>
                    <a:lnTo>
                      <a:pt x="108" y="220"/>
                    </a:lnTo>
                    <a:lnTo>
                      <a:pt x="114" y="218"/>
                    </a:lnTo>
                    <a:lnTo>
                      <a:pt x="122" y="216"/>
                    </a:lnTo>
                    <a:lnTo>
                      <a:pt x="130" y="216"/>
                    </a:lnTo>
                    <a:lnTo>
                      <a:pt x="138" y="218"/>
                    </a:lnTo>
                    <a:lnTo>
                      <a:pt x="144" y="220"/>
                    </a:lnTo>
                    <a:lnTo>
                      <a:pt x="150" y="224"/>
                    </a:lnTo>
                    <a:lnTo>
                      <a:pt x="170" y="238"/>
                    </a:lnTo>
                    <a:lnTo>
                      <a:pt x="170" y="238"/>
                    </a:lnTo>
                    <a:lnTo>
                      <a:pt x="188" y="230"/>
                    </a:lnTo>
                    <a:lnTo>
                      <a:pt x="206" y="222"/>
                    </a:lnTo>
                    <a:lnTo>
                      <a:pt x="210" y="200"/>
                    </a:lnTo>
                    <a:lnTo>
                      <a:pt x="210" y="200"/>
                    </a:lnTo>
                    <a:lnTo>
                      <a:pt x="212" y="192"/>
                    </a:lnTo>
                    <a:lnTo>
                      <a:pt x="216" y="186"/>
                    </a:lnTo>
                    <a:lnTo>
                      <a:pt x="220" y="180"/>
                    </a:lnTo>
                    <a:lnTo>
                      <a:pt x="226" y="174"/>
                    </a:lnTo>
                    <a:lnTo>
                      <a:pt x="232" y="170"/>
                    </a:lnTo>
                    <a:lnTo>
                      <a:pt x="238" y="166"/>
                    </a:lnTo>
                    <a:lnTo>
                      <a:pt x="246" y="164"/>
                    </a:lnTo>
                    <a:lnTo>
                      <a:pt x="254" y="164"/>
                    </a:lnTo>
                    <a:lnTo>
                      <a:pt x="296" y="164"/>
                    </a:lnTo>
                    <a:lnTo>
                      <a:pt x="296" y="164"/>
                    </a:lnTo>
                    <a:lnTo>
                      <a:pt x="304" y="164"/>
                    </a:lnTo>
                    <a:lnTo>
                      <a:pt x="310" y="166"/>
                    </a:lnTo>
                    <a:lnTo>
                      <a:pt x="318" y="170"/>
                    </a:lnTo>
                    <a:lnTo>
                      <a:pt x="324" y="174"/>
                    </a:lnTo>
                    <a:lnTo>
                      <a:pt x="330" y="180"/>
                    </a:lnTo>
                    <a:lnTo>
                      <a:pt x="334" y="186"/>
                    </a:lnTo>
                    <a:lnTo>
                      <a:pt x="336" y="192"/>
                    </a:lnTo>
                    <a:lnTo>
                      <a:pt x="338" y="200"/>
                    </a:lnTo>
                    <a:lnTo>
                      <a:pt x="342" y="222"/>
                    </a:lnTo>
                    <a:lnTo>
                      <a:pt x="342" y="222"/>
                    </a:lnTo>
                    <a:lnTo>
                      <a:pt x="360" y="230"/>
                    </a:lnTo>
                    <a:lnTo>
                      <a:pt x="378" y="238"/>
                    </a:lnTo>
                    <a:lnTo>
                      <a:pt x="398" y="224"/>
                    </a:lnTo>
                    <a:lnTo>
                      <a:pt x="398" y="224"/>
                    </a:lnTo>
                    <a:lnTo>
                      <a:pt x="404" y="220"/>
                    </a:lnTo>
                    <a:lnTo>
                      <a:pt x="412" y="218"/>
                    </a:lnTo>
                    <a:lnTo>
                      <a:pt x="418" y="216"/>
                    </a:lnTo>
                    <a:lnTo>
                      <a:pt x="426" y="216"/>
                    </a:lnTo>
                    <a:lnTo>
                      <a:pt x="426" y="216"/>
                    </a:lnTo>
                    <a:lnTo>
                      <a:pt x="442" y="220"/>
                    </a:lnTo>
                    <a:lnTo>
                      <a:pt x="448" y="224"/>
                    </a:lnTo>
                    <a:lnTo>
                      <a:pt x="454" y="230"/>
                    </a:lnTo>
                    <a:lnTo>
                      <a:pt x="484" y="260"/>
                    </a:lnTo>
                    <a:lnTo>
                      <a:pt x="484" y="260"/>
                    </a:lnTo>
                    <a:lnTo>
                      <a:pt x="488" y="264"/>
                    </a:lnTo>
                    <a:lnTo>
                      <a:pt x="492" y="272"/>
                    </a:lnTo>
                    <a:lnTo>
                      <a:pt x="494" y="278"/>
                    </a:lnTo>
                    <a:lnTo>
                      <a:pt x="496" y="286"/>
                    </a:lnTo>
                    <a:lnTo>
                      <a:pt x="496" y="294"/>
                    </a:lnTo>
                    <a:lnTo>
                      <a:pt x="494" y="300"/>
                    </a:lnTo>
                    <a:lnTo>
                      <a:pt x="492" y="308"/>
                    </a:lnTo>
                    <a:lnTo>
                      <a:pt x="488" y="314"/>
                    </a:lnTo>
                    <a:lnTo>
                      <a:pt x="474" y="334"/>
                    </a:lnTo>
                    <a:lnTo>
                      <a:pt x="474" y="334"/>
                    </a:lnTo>
                    <a:lnTo>
                      <a:pt x="482" y="352"/>
                    </a:lnTo>
                    <a:lnTo>
                      <a:pt x="490" y="370"/>
                    </a:lnTo>
                    <a:lnTo>
                      <a:pt x="512" y="374"/>
                    </a:lnTo>
                    <a:lnTo>
                      <a:pt x="512" y="374"/>
                    </a:lnTo>
                    <a:lnTo>
                      <a:pt x="520" y="376"/>
                    </a:lnTo>
                    <a:lnTo>
                      <a:pt x="528" y="378"/>
                    </a:lnTo>
                    <a:lnTo>
                      <a:pt x="534" y="384"/>
                    </a:lnTo>
                    <a:lnTo>
                      <a:pt x="538" y="388"/>
                    </a:lnTo>
                    <a:lnTo>
                      <a:pt x="542" y="396"/>
                    </a:lnTo>
                    <a:lnTo>
                      <a:pt x="546" y="402"/>
                    </a:lnTo>
                    <a:lnTo>
                      <a:pt x="548" y="410"/>
                    </a:lnTo>
                    <a:lnTo>
                      <a:pt x="548" y="416"/>
                    </a:lnTo>
                    <a:lnTo>
                      <a:pt x="548" y="460"/>
                    </a:lnTo>
                    <a:lnTo>
                      <a:pt x="548" y="460"/>
                    </a:lnTo>
                    <a:lnTo>
                      <a:pt x="548" y="466"/>
                    </a:lnTo>
                    <a:lnTo>
                      <a:pt x="546" y="474"/>
                    </a:lnTo>
                    <a:lnTo>
                      <a:pt x="542" y="480"/>
                    </a:lnTo>
                    <a:lnTo>
                      <a:pt x="538" y="488"/>
                    </a:lnTo>
                    <a:lnTo>
                      <a:pt x="534" y="492"/>
                    </a:lnTo>
                    <a:lnTo>
                      <a:pt x="528" y="498"/>
                    </a:lnTo>
                    <a:lnTo>
                      <a:pt x="520" y="500"/>
                    </a:lnTo>
                    <a:lnTo>
                      <a:pt x="512" y="502"/>
                    </a:lnTo>
                    <a:lnTo>
                      <a:pt x="490" y="506"/>
                    </a:lnTo>
                    <a:lnTo>
                      <a:pt x="490" y="506"/>
                    </a:lnTo>
                    <a:lnTo>
                      <a:pt x="482" y="524"/>
                    </a:lnTo>
                    <a:lnTo>
                      <a:pt x="474" y="542"/>
                    </a:lnTo>
                    <a:lnTo>
                      <a:pt x="488" y="562"/>
                    </a:lnTo>
                    <a:lnTo>
                      <a:pt x="488" y="562"/>
                    </a:lnTo>
                    <a:lnTo>
                      <a:pt x="492" y="568"/>
                    </a:lnTo>
                    <a:lnTo>
                      <a:pt x="494" y="574"/>
                    </a:lnTo>
                    <a:lnTo>
                      <a:pt x="496" y="582"/>
                    </a:lnTo>
                    <a:lnTo>
                      <a:pt x="496" y="590"/>
                    </a:lnTo>
                    <a:lnTo>
                      <a:pt x="494" y="598"/>
                    </a:lnTo>
                    <a:lnTo>
                      <a:pt x="492" y="604"/>
                    </a:lnTo>
                    <a:lnTo>
                      <a:pt x="488" y="610"/>
                    </a:lnTo>
                    <a:lnTo>
                      <a:pt x="484" y="616"/>
                    </a:lnTo>
                    <a:lnTo>
                      <a:pt x="452" y="646"/>
                    </a:lnTo>
                    <a:lnTo>
                      <a:pt x="452" y="646"/>
                    </a:lnTo>
                    <a:lnTo>
                      <a:pt x="448" y="652"/>
                    </a:lnTo>
                    <a:lnTo>
                      <a:pt x="442" y="656"/>
                    </a:lnTo>
                    <a:lnTo>
                      <a:pt x="434" y="658"/>
                    </a:lnTo>
                    <a:lnTo>
                      <a:pt x="426" y="660"/>
                    </a:lnTo>
                    <a:lnTo>
                      <a:pt x="426" y="660"/>
                    </a:lnTo>
                    <a:lnTo>
                      <a:pt x="418" y="660"/>
                    </a:lnTo>
                    <a:lnTo>
                      <a:pt x="412" y="658"/>
                    </a:lnTo>
                    <a:lnTo>
                      <a:pt x="404" y="656"/>
                    </a:lnTo>
                    <a:lnTo>
                      <a:pt x="398" y="652"/>
                    </a:lnTo>
                    <a:lnTo>
                      <a:pt x="378" y="638"/>
                    </a:lnTo>
                    <a:lnTo>
                      <a:pt x="378" y="638"/>
                    </a:lnTo>
                    <a:lnTo>
                      <a:pt x="360" y="646"/>
                    </a:lnTo>
                    <a:lnTo>
                      <a:pt x="342" y="652"/>
                    </a:lnTo>
                    <a:lnTo>
                      <a:pt x="338" y="676"/>
                    </a:lnTo>
                    <a:lnTo>
                      <a:pt x="338" y="676"/>
                    </a:lnTo>
                    <a:lnTo>
                      <a:pt x="336" y="684"/>
                    </a:lnTo>
                    <a:lnTo>
                      <a:pt x="334" y="690"/>
                    </a:lnTo>
                    <a:lnTo>
                      <a:pt x="330" y="696"/>
                    </a:lnTo>
                    <a:lnTo>
                      <a:pt x="324" y="702"/>
                    </a:lnTo>
                    <a:lnTo>
                      <a:pt x="318" y="706"/>
                    </a:lnTo>
                    <a:lnTo>
                      <a:pt x="310" y="710"/>
                    </a:lnTo>
                    <a:lnTo>
                      <a:pt x="302" y="712"/>
                    </a:lnTo>
                    <a:lnTo>
                      <a:pt x="296" y="712"/>
                    </a:lnTo>
                    <a:lnTo>
                      <a:pt x="252" y="712"/>
                    </a:lnTo>
                    <a:lnTo>
                      <a:pt x="252" y="712"/>
                    </a:lnTo>
                    <a:lnTo>
                      <a:pt x="246" y="712"/>
                    </a:lnTo>
                    <a:lnTo>
                      <a:pt x="238" y="710"/>
                    </a:lnTo>
                    <a:lnTo>
                      <a:pt x="232" y="706"/>
                    </a:lnTo>
                    <a:lnTo>
                      <a:pt x="226" y="702"/>
                    </a:lnTo>
                    <a:lnTo>
                      <a:pt x="220" y="696"/>
                    </a:lnTo>
                    <a:lnTo>
                      <a:pt x="216" y="690"/>
                    </a:lnTo>
                    <a:lnTo>
                      <a:pt x="212" y="684"/>
                    </a:lnTo>
                    <a:lnTo>
                      <a:pt x="210" y="676"/>
                    </a:lnTo>
                    <a:lnTo>
                      <a:pt x="206" y="652"/>
                    </a:lnTo>
                    <a:lnTo>
                      <a:pt x="206" y="652"/>
                    </a:lnTo>
                    <a:lnTo>
                      <a:pt x="176" y="640"/>
                    </a:lnTo>
                    <a:lnTo>
                      <a:pt x="118" y="744"/>
                    </a:lnTo>
                    <a:lnTo>
                      <a:pt x="112" y="752"/>
                    </a:lnTo>
                    <a:lnTo>
                      <a:pt x="112" y="752"/>
                    </a:lnTo>
                    <a:lnTo>
                      <a:pt x="132" y="762"/>
                    </a:lnTo>
                    <a:lnTo>
                      <a:pt x="150" y="770"/>
                    </a:lnTo>
                    <a:lnTo>
                      <a:pt x="170" y="776"/>
                    </a:lnTo>
                    <a:lnTo>
                      <a:pt x="190" y="782"/>
                    </a:lnTo>
                    <a:lnTo>
                      <a:pt x="212" y="786"/>
                    </a:lnTo>
                    <a:lnTo>
                      <a:pt x="232" y="788"/>
                    </a:lnTo>
                    <a:lnTo>
                      <a:pt x="254" y="790"/>
                    </a:lnTo>
                    <a:lnTo>
                      <a:pt x="274" y="792"/>
                    </a:lnTo>
                    <a:lnTo>
                      <a:pt x="274" y="792"/>
                    </a:lnTo>
                    <a:lnTo>
                      <a:pt x="310" y="790"/>
                    </a:lnTo>
                    <a:lnTo>
                      <a:pt x="346" y="784"/>
                    </a:lnTo>
                    <a:lnTo>
                      <a:pt x="380" y="776"/>
                    </a:lnTo>
                    <a:lnTo>
                      <a:pt x="412" y="764"/>
                    </a:lnTo>
                    <a:lnTo>
                      <a:pt x="442" y="748"/>
                    </a:lnTo>
                    <a:lnTo>
                      <a:pt x="472" y="730"/>
                    </a:lnTo>
                    <a:lnTo>
                      <a:pt x="500" y="710"/>
                    </a:lnTo>
                    <a:lnTo>
                      <a:pt x="524" y="688"/>
                    </a:lnTo>
                    <a:lnTo>
                      <a:pt x="546" y="662"/>
                    </a:lnTo>
                    <a:lnTo>
                      <a:pt x="568" y="636"/>
                    </a:lnTo>
                    <a:lnTo>
                      <a:pt x="586" y="606"/>
                    </a:lnTo>
                    <a:lnTo>
                      <a:pt x="600" y="576"/>
                    </a:lnTo>
                    <a:lnTo>
                      <a:pt x="612" y="542"/>
                    </a:lnTo>
                    <a:lnTo>
                      <a:pt x="620" y="510"/>
                    </a:lnTo>
                    <a:lnTo>
                      <a:pt x="626" y="474"/>
                    </a:lnTo>
                    <a:lnTo>
                      <a:pt x="628" y="438"/>
                    </a:lnTo>
                    <a:lnTo>
                      <a:pt x="628" y="438"/>
                    </a:lnTo>
                    <a:lnTo>
                      <a:pt x="626" y="402"/>
                    </a:lnTo>
                    <a:lnTo>
                      <a:pt x="620" y="366"/>
                    </a:lnTo>
                    <a:lnTo>
                      <a:pt x="612" y="332"/>
                    </a:lnTo>
                    <a:lnTo>
                      <a:pt x="600" y="300"/>
                    </a:lnTo>
                    <a:lnTo>
                      <a:pt x="586" y="270"/>
                    </a:lnTo>
                    <a:lnTo>
                      <a:pt x="568" y="240"/>
                    </a:lnTo>
                    <a:lnTo>
                      <a:pt x="546" y="214"/>
                    </a:lnTo>
                    <a:lnTo>
                      <a:pt x="524" y="188"/>
                    </a:lnTo>
                    <a:lnTo>
                      <a:pt x="500" y="166"/>
                    </a:lnTo>
                    <a:lnTo>
                      <a:pt x="472" y="144"/>
                    </a:lnTo>
                    <a:lnTo>
                      <a:pt x="442" y="128"/>
                    </a:lnTo>
                    <a:lnTo>
                      <a:pt x="412" y="112"/>
                    </a:lnTo>
                    <a:lnTo>
                      <a:pt x="380" y="100"/>
                    </a:lnTo>
                    <a:lnTo>
                      <a:pt x="346" y="92"/>
                    </a:lnTo>
                    <a:lnTo>
                      <a:pt x="310" y="86"/>
                    </a:lnTo>
                    <a:lnTo>
                      <a:pt x="274" y="84"/>
                    </a:lnTo>
                    <a:lnTo>
                      <a:pt x="274" y="84"/>
                    </a:lnTo>
                    <a:lnTo>
                      <a:pt x="246" y="86"/>
                    </a:lnTo>
                    <a:lnTo>
                      <a:pt x="218" y="88"/>
                    </a:lnTo>
                    <a:lnTo>
                      <a:pt x="190" y="94"/>
                    </a:lnTo>
                    <a:lnTo>
                      <a:pt x="162" y="102"/>
                    </a:lnTo>
                    <a:lnTo>
                      <a:pt x="174" y="130"/>
                    </a:lnTo>
                    <a:lnTo>
                      <a:pt x="186" y="164"/>
                    </a:lnTo>
                    <a:lnTo>
                      <a:pt x="186" y="164"/>
                    </a:lnTo>
                    <a:lnTo>
                      <a:pt x="186" y="170"/>
                    </a:lnTo>
                    <a:lnTo>
                      <a:pt x="184" y="178"/>
                    </a:lnTo>
                    <a:lnTo>
                      <a:pt x="184" y="178"/>
                    </a:lnTo>
                    <a:lnTo>
                      <a:pt x="176" y="182"/>
                    </a:lnTo>
                    <a:lnTo>
                      <a:pt x="170" y="182"/>
                    </a:lnTo>
                    <a:lnTo>
                      <a:pt x="40" y="144"/>
                    </a:lnTo>
                    <a:lnTo>
                      <a:pt x="40" y="144"/>
                    </a:lnTo>
                    <a:lnTo>
                      <a:pt x="34" y="142"/>
                    </a:lnTo>
                    <a:lnTo>
                      <a:pt x="30" y="136"/>
                    </a:lnTo>
                    <a:lnTo>
                      <a:pt x="30" y="136"/>
                    </a:lnTo>
                    <a:lnTo>
                      <a:pt x="28" y="130"/>
                    </a:lnTo>
                    <a:lnTo>
                      <a:pt x="32" y="124"/>
                    </a:lnTo>
                    <a:lnTo>
                      <a:pt x="104" y="8"/>
                    </a:lnTo>
                    <a:lnTo>
                      <a:pt x="104" y="8"/>
                    </a:lnTo>
                    <a:lnTo>
                      <a:pt x="108" y="4"/>
                    </a:lnTo>
                    <a:lnTo>
                      <a:pt x="112" y="0"/>
                    </a:lnTo>
                    <a:lnTo>
                      <a:pt x="118" y="0"/>
                    </a:lnTo>
                    <a:lnTo>
                      <a:pt x="124" y="2"/>
                    </a:lnTo>
                    <a:lnTo>
                      <a:pt x="124" y="2"/>
                    </a:lnTo>
                    <a:lnTo>
                      <a:pt x="128" y="6"/>
                    </a:lnTo>
                    <a:lnTo>
                      <a:pt x="130" y="12"/>
                    </a:lnTo>
                    <a:lnTo>
                      <a:pt x="130" y="16"/>
                    </a:lnTo>
                    <a:lnTo>
                      <a:pt x="128" y="22"/>
                    </a:lnTo>
                    <a:lnTo>
                      <a:pt x="64" y="122"/>
                    </a:lnTo>
                    <a:lnTo>
                      <a:pt x="150" y="148"/>
                    </a:lnTo>
                    <a:lnTo>
                      <a:pt x="148" y="140"/>
                    </a:lnTo>
                    <a:lnTo>
                      <a:pt x="130" y="100"/>
                    </a:lnTo>
                    <a:lnTo>
                      <a:pt x="130" y="100"/>
                    </a:lnTo>
                    <a:lnTo>
                      <a:pt x="130" y="94"/>
                    </a:lnTo>
                    <a:lnTo>
                      <a:pt x="130" y="88"/>
                    </a:lnTo>
                    <a:lnTo>
                      <a:pt x="130" y="88"/>
                    </a:lnTo>
                    <a:lnTo>
                      <a:pt x="134" y="84"/>
                    </a:lnTo>
                    <a:lnTo>
                      <a:pt x="138" y="82"/>
                    </a:lnTo>
                    <a:lnTo>
                      <a:pt x="138" y="82"/>
                    </a:lnTo>
                    <a:lnTo>
                      <a:pt x="172" y="70"/>
                    </a:lnTo>
                    <a:lnTo>
                      <a:pt x="206" y="62"/>
                    </a:lnTo>
                    <a:lnTo>
                      <a:pt x="240" y="58"/>
                    </a:lnTo>
                    <a:lnTo>
                      <a:pt x="274" y="56"/>
                    </a:lnTo>
                    <a:lnTo>
                      <a:pt x="274" y="56"/>
                    </a:lnTo>
                    <a:lnTo>
                      <a:pt x="314" y="58"/>
                    </a:lnTo>
                    <a:lnTo>
                      <a:pt x="352" y="64"/>
                    </a:lnTo>
                    <a:lnTo>
                      <a:pt x="388" y="74"/>
                    </a:lnTo>
                    <a:lnTo>
                      <a:pt x="422" y="86"/>
                    </a:lnTo>
                    <a:lnTo>
                      <a:pt x="456" y="102"/>
                    </a:lnTo>
                    <a:lnTo>
                      <a:pt x="488" y="122"/>
                    </a:lnTo>
                    <a:lnTo>
                      <a:pt x="516" y="144"/>
                    </a:lnTo>
                    <a:lnTo>
                      <a:pt x="544" y="168"/>
                    </a:lnTo>
                    <a:lnTo>
                      <a:pt x="568" y="196"/>
                    </a:lnTo>
                    <a:lnTo>
                      <a:pt x="590" y="224"/>
                    </a:lnTo>
                    <a:lnTo>
                      <a:pt x="610" y="256"/>
                    </a:lnTo>
                    <a:lnTo>
                      <a:pt x="626" y="290"/>
                    </a:lnTo>
                    <a:lnTo>
                      <a:pt x="638" y="324"/>
                    </a:lnTo>
                    <a:lnTo>
                      <a:pt x="648" y="362"/>
                    </a:lnTo>
                    <a:lnTo>
                      <a:pt x="654" y="398"/>
                    </a:lnTo>
                    <a:lnTo>
                      <a:pt x="656" y="438"/>
                    </a:lnTo>
                    <a:lnTo>
                      <a:pt x="656" y="438"/>
                    </a:lnTo>
                    <a:lnTo>
                      <a:pt x="654" y="476"/>
                    </a:lnTo>
                    <a:lnTo>
                      <a:pt x="648" y="514"/>
                    </a:lnTo>
                    <a:lnTo>
                      <a:pt x="638" y="552"/>
                    </a:lnTo>
                    <a:lnTo>
                      <a:pt x="626" y="586"/>
                    </a:lnTo>
                    <a:lnTo>
                      <a:pt x="610" y="620"/>
                    </a:lnTo>
                    <a:lnTo>
                      <a:pt x="590" y="652"/>
                    </a:lnTo>
                    <a:lnTo>
                      <a:pt x="568" y="680"/>
                    </a:lnTo>
                    <a:lnTo>
                      <a:pt x="544" y="708"/>
                    </a:lnTo>
                    <a:lnTo>
                      <a:pt x="516" y="732"/>
                    </a:lnTo>
                    <a:lnTo>
                      <a:pt x="488" y="754"/>
                    </a:lnTo>
                    <a:lnTo>
                      <a:pt x="456" y="774"/>
                    </a:lnTo>
                    <a:lnTo>
                      <a:pt x="422" y="790"/>
                    </a:lnTo>
                    <a:lnTo>
                      <a:pt x="388" y="802"/>
                    </a:lnTo>
                    <a:lnTo>
                      <a:pt x="352" y="812"/>
                    </a:lnTo>
                    <a:lnTo>
                      <a:pt x="314" y="818"/>
                    </a:lnTo>
                    <a:lnTo>
                      <a:pt x="274" y="820"/>
                    </a:lnTo>
                    <a:lnTo>
                      <a:pt x="274" y="82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488" name="Group 487"/>
            <p:cNvGrpSpPr/>
            <p:nvPr/>
          </p:nvGrpSpPr>
          <p:grpSpPr>
            <a:xfrm>
              <a:off x="9872701" y="3060921"/>
              <a:ext cx="1878892" cy="1542780"/>
              <a:chOff x="9910801" y="2434267"/>
              <a:chExt cx="1878892" cy="1542780"/>
            </a:xfrm>
          </p:grpSpPr>
          <p:sp>
            <p:nvSpPr>
              <p:cNvPr id="489" name="TextBox 488"/>
              <p:cNvSpPr txBox="1"/>
              <p:nvPr/>
            </p:nvSpPr>
            <p:spPr>
              <a:xfrm>
                <a:off x="9910801" y="3234749"/>
                <a:ext cx="1090058" cy="4616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Apps</a:t>
                </a:r>
              </a:p>
            </p:txBody>
          </p:sp>
          <p:grpSp>
            <p:nvGrpSpPr>
              <p:cNvPr id="490" name="Group 489"/>
              <p:cNvGrpSpPr/>
              <p:nvPr/>
            </p:nvGrpSpPr>
            <p:grpSpPr>
              <a:xfrm>
                <a:off x="10012430" y="2917883"/>
                <a:ext cx="462396" cy="357669"/>
                <a:chOff x="5007615" y="2323753"/>
                <a:chExt cx="649029" cy="502032"/>
              </a:xfrm>
              <a:solidFill>
                <a:srgbClr val="0078D7"/>
              </a:solidFill>
            </p:grpSpPr>
            <p:sp>
              <p:nvSpPr>
                <p:cNvPr id="500" name="Freeform 499"/>
                <p:cNvSpPr>
                  <a:spLocks/>
                </p:cNvSpPr>
                <p:nvPr/>
              </p:nvSpPr>
              <p:spPr bwMode="auto">
                <a:xfrm>
                  <a:off x="5175285" y="2455306"/>
                  <a:ext cx="313688" cy="314768"/>
                </a:xfrm>
                <a:custGeom>
                  <a:avLst/>
                  <a:gdLst>
                    <a:gd name="connsiteX0" fmla="*/ 193673 w 319670"/>
                    <a:gd name="connsiteY0" fmla="*/ 280605 h 320770"/>
                    <a:gd name="connsiteX1" fmla="*/ 165888 w 319670"/>
                    <a:gd name="connsiteY1" fmla="*/ 281661 h 320770"/>
                    <a:gd name="connsiteX2" fmla="*/ 167460 w 319670"/>
                    <a:gd name="connsiteY2" fmla="*/ 307015 h 320770"/>
                    <a:gd name="connsiteX3" fmla="*/ 181091 w 319670"/>
                    <a:gd name="connsiteY3" fmla="*/ 305430 h 320770"/>
                    <a:gd name="connsiteX4" fmla="*/ 193673 w 319670"/>
                    <a:gd name="connsiteY4" fmla="*/ 280605 h 320770"/>
                    <a:gd name="connsiteX5" fmla="*/ 127923 w 319670"/>
                    <a:gd name="connsiteY5" fmla="*/ 280054 h 320770"/>
                    <a:gd name="connsiteX6" fmla="*/ 141657 w 319670"/>
                    <a:gd name="connsiteY6" fmla="*/ 305957 h 320770"/>
                    <a:gd name="connsiteX7" fmla="*/ 154333 w 319670"/>
                    <a:gd name="connsiteY7" fmla="*/ 307015 h 320770"/>
                    <a:gd name="connsiteX8" fmla="*/ 152749 w 319670"/>
                    <a:gd name="connsiteY8" fmla="*/ 281640 h 320770"/>
                    <a:gd name="connsiteX9" fmla="*/ 127923 w 319670"/>
                    <a:gd name="connsiteY9" fmla="*/ 280054 h 320770"/>
                    <a:gd name="connsiteX10" fmla="*/ 226960 w 319670"/>
                    <a:gd name="connsiteY10" fmla="*/ 275378 h 320770"/>
                    <a:gd name="connsiteX11" fmla="*/ 209629 w 319670"/>
                    <a:gd name="connsiteY11" fmla="*/ 278547 h 320770"/>
                    <a:gd name="connsiteX12" fmla="*/ 198075 w 319670"/>
                    <a:gd name="connsiteY12" fmla="*/ 301788 h 320770"/>
                    <a:gd name="connsiteX13" fmla="*/ 204377 w 319670"/>
                    <a:gd name="connsiteY13" fmla="*/ 300203 h 320770"/>
                    <a:gd name="connsiteX14" fmla="*/ 226960 w 319670"/>
                    <a:gd name="connsiteY14" fmla="*/ 275378 h 320770"/>
                    <a:gd name="connsiteX15" fmla="*/ 94911 w 319670"/>
                    <a:gd name="connsiteY15" fmla="*/ 274277 h 320770"/>
                    <a:gd name="connsiteX16" fmla="*/ 120163 w 319670"/>
                    <a:gd name="connsiteY16" fmla="*/ 301828 h 320770"/>
                    <a:gd name="connsiteX17" fmla="*/ 124897 w 319670"/>
                    <a:gd name="connsiteY17" fmla="*/ 302888 h 320770"/>
                    <a:gd name="connsiteX18" fmla="*/ 112797 w 319670"/>
                    <a:gd name="connsiteY18" fmla="*/ 277456 h 320770"/>
                    <a:gd name="connsiteX19" fmla="*/ 94911 w 319670"/>
                    <a:gd name="connsiteY19" fmla="*/ 274277 h 320770"/>
                    <a:gd name="connsiteX20" fmla="*/ 261623 w 319670"/>
                    <a:gd name="connsiteY20" fmla="*/ 266024 h 320770"/>
                    <a:gd name="connsiteX21" fmla="*/ 247511 w 319670"/>
                    <a:gd name="connsiteY21" fmla="*/ 270781 h 320770"/>
                    <a:gd name="connsiteX22" fmla="*/ 235489 w 319670"/>
                    <a:gd name="connsiteY22" fmla="*/ 286107 h 320770"/>
                    <a:gd name="connsiteX23" fmla="*/ 261623 w 319670"/>
                    <a:gd name="connsiteY23" fmla="*/ 266024 h 320770"/>
                    <a:gd name="connsiteX24" fmla="*/ 53646 w 319670"/>
                    <a:gd name="connsiteY24" fmla="*/ 261072 h 320770"/>
                    <a:gd name="connsiteX25" fmla="*/ 90509 w 319670"/>
                    <a:gd name="connsiteY25" fmla="*/ 289683 h 320770"/>
                    <a:gd name="connsiteX26" fmla="*/ 74184 w 319670"/>
                    <a:gd name="connsiteY26" fmla="*/ 268490 h 320770"/>
                    <a:gd name="connsiteX27" fmla="*/ 53646 w 319670"/>
                    <a:gd name="connsiteY27" fmla="*/ 261072 h 320770"/>
                    <a:gd name="connsiteX28" fmla="*/ 213205 w 319670"/>
                    <a:gd name="connsiteY28" fmla="*/ 224209 h 320770"/>
                    <a:gd name="connsiteX29" fmla="*/ 163687 w 319670"/>
                    <a:gd name="connsiteY29" fmla="*/ 228957 h 320770"/>
                    <a:gd name="connsiteX30" fmla="*/ 165267 w 319670"/>
                    <a:gd name="connsiteY30" fmla="*/ 269051 h 320770"/>
                    <a:gd name="connsiteX31" fmla="*/ 200035 w 319670"/>
                    <a:gd name="connsiteY31" fmla="*/ 266413 h 320770"/>
                    <a:gd name="connsiteX32" fmla="*/ 213205 w 319670"/>
                    <a:gd name="connsiteY32" fmla="*/ 224209 h 320770"/>
                    <a:gd name="connsiteX33" fmla="*/ 108941 w 319670"/>
                    <a:gd name="connsiteY33" fmla="*/ 224209 h 320770"/>
                    <a:gd name="connsiteX34" fmla="*/ 122109 w 319670"/>
                    <a:gd name="connsiteY34" fmla="*/ 265864 h 320770"/>
                    <a:gd name="connsiteX35" fmla="*/ 152132 w 319670"/>
                    <a:gd name="connsiteY35" fmla="*/ 268500 h 320770"/>
                    <a:gd name="connsiteX36" fmla="*/ 150552 w 319670"/>
                    <a:gd name="connsiteY36" fmla="*/ 228954 h 320770"/>
                    <a:gd name="connsiteX37" fmla="*/ 108941 w 319670"/>
                    <a:gd name="connsiteY37" fmla="*/ 224209 h 320770"/>
                    <a:gd name="connsiteX38" fmla="*/ 58322 w 319670"/>
                    <a:gd name="connsiteY38" fmla="*/ 209903 h 320770"/>
                    <a:gd name="connsiteX39" fmla="*/ 82669 w 319670"/>
                    <a:gd name="connsiteY39" fmla="*/ 257461 h 320770"/>
                    <a:gd name="connsiteX40" fmla="*/ 107016 w 319670"/>
                    <a:gd name="connsiteY40" fmla="*/ 263273 h 320770"/>
                    <a:gd name="connsiteX41" fmla="*/ 94842 w 319670"/>
                    <a:gd name="connsiteY41" fmla="*/ 221000 h 320770"/>
                    <a:gd name="connsiteX42" fmla="*/ 58322 w 319670"/>
                    <a:gd name="connsiteY42" fmla="*/ 209903 h 320770"/>
                    <a:gd name="connsiteX43" fmla="*/ 264925 w 319670"/>
                    <a:gd name="connsiteY43" fmla="*/ 209078 h 320770"/>
                    <a:gd name="connsiteX44" fmla="*/ 227505 w 319670"/>
                    <a:gd name="connsiteY44" fmla="*/ 221190 h 320770"/>
                    <a:gd name="connsiteX45" fmla="*/ 214856 w 319670"/>
                    <a:gd name="connsiteY45" fmla="*/ 264374 h 320770"/>
                    <a:gd name="connsiteX46" fmla="*/ 239100 w 319670"/>
                    <a:gd name="connsiteY46" fmla="*/ 259634 h 320770"/>
                    <a:gd name="connsiteX47" fmla="*/ 264925 w 319670"/>
                    <a:gd name="connsiteY47" fmla="*/ 209078 h 320770"/>
                    <a:gd name="connsiteX48" fmla="*/ 303989 w 319670"/>
                    <a:gd name="connsiteY48" fmla="*/ 187895 h 320770"/>
                    <a:gd name="connsiteX49" fmla="*/ 280765 w 319670"/>
                    <a:gd name="connsiteY49" fmla="*/ 201624 h 320770"/>
                    <a:gd name="connsiteX50" fmla="*/ 258597 w 319670"/>
                    <a:gd name="connsiteY50" fmla="*/ 253370 h 320770"/>
                    <a:gd name="connsiteX51" fmla="*/ 279710 w 319670"/>
                    <a:gd name="connsiteY51" fmla="*/ 244921 h 320770"/>
                    <a:gd name="connsiteX52" fmla="*/ 303989 w 319670"/>
                    <a:gd name="connsiteY52" fmla="*/ 187895 h 320770"/>
                    <a:gd name="connsiteX53" fmla="*/ 15131 w 319670"/>
                    <a:gd name="connsiteY53" fmla="*/ 186244 h 320770"/>
                    <a:gd name="connsiteX54" fmla="*/ 35764 w 319670"/>
                    <a:gd name="connsiteY54" fmla="*/ 239029 h 320770"/>
                    <a:gd name="connsiteX55" fmla="*/ 63274 w 319670"/>
                    <a:gd name="connsiteY55" fmla="*/ 251169 h 320770"/>
                    <a:gd name="connsiteX56" fmla="*/ 42641 w 319670"/>
                    <a:gd name="connsiteY56" fmla="*/ 202607 h 320770"/>
                    <a:gd name="connsiteX57" fmla="*/ 15131 w 319670"/>
                    <a:gd name="connsiteY57" fmla="*/ 186244 h 320770"/>
                    <a:gd name="connsiteX58" fmla="*/ 220633 w 319670"/>
                    <a:gd name="connsiteY58" fmla="*/ 169463 h 320770"/>
                    <a:gd name="connsiteX59" fmla="*/ 162861 w 319670"/>
                    <a:gd name="connsiteY59" fmla="*/ 176816 h 320770"/>
                    <a:gd name="connsiteX60" fmla="*/ 163386 w 319670"/>
                    <a:gd name="connsiteY60" fmla="*/ 215680 h 320770"/>
                    <a:gd name="connsiteX61" fmla="*/ 216431 w 319670"/>
                    <a:gd name="connsiteY61" fmla="*/ 209903 h 320770"/>
                    <a:gd name="connsiteX62" fmla="*/ 220633 w 319670"/>
                    <a:gd name="connsiteY62" fmla="*/ 169463 h 320770"/>
                    <a:gd name="connsiteX63" fmla="*/ 101513 w 319670"/>
                    <a:gd name="connsiteY63" fmla="*/ 169463 h 320770"/>
                    <a:gd name="connsiteX64" fmla="*/ 105748 w 319670"/>
                    <a:gd name="connsiteY64" fmla="*/ 210428 h 320770"/>
                    <a:gd name="connsiteX65" fmla="*/ 150207 w 319670"/>
                    <a:gd name="connsiteY65" fmla="*/ 215680 h 320770"/>
                    <a:gd name="connsiteX66" fmla="*/ 149678 w 319670"/>
                    <a:gd name="connsiteY66" fmla="*/ 176291 h 320770"/>
                    <a:gd name="connsiteX67" fmla="*/ 101513 w 319670"/>
                    <a:gd name="connsiteY67" fmla="*/ 169463 h 320770"/>
                    <a:gd name="connsiteX68" fmla="*/ 51121 w 319670"/>
                    <a:gd name="connsiteY68" fmla="*/ 149931 h 320770"/>
                    <a:gd name="connsiteX69" fmla="*/ 50069 w 319670"/>
                    <a:gd name="connsiteY69" fmla="*/ 159953 h 320770"/>
                    <a:gd name="connsiteX70" fmla="*/ 53752 w 319670"/>
                    <a:gd name="connsiteY70" fmla="*/ 193713 h 320770"/>
                    <a:gd name="connsiteX71" fmla="*/ 92160 w 319670"/>
                    <a:gd name="connsiteY71" fmla="*/ 207427 h 320770"/>
                    <a:gd name="connsiteX72" fmla="*/ 89003 w 319670"/>
                    <a:gd name="connsiteY72" fmla="*/ 166283 h 320770"/>
                    <a:gd name="connsiteX73" fmla="*/ 51121 w 319670"/>
                    <a:gd name="connsiteY73" fmla="*/ 149931 h 320770"/>
                    <a:gd name="connsiteX74" fmla="*/ 271850 w 319670"/>
                    <a:gd name="connsiteY74" fmla="*/ 148830 h 320770"/>
                    <a:gd name="connsiteX75" fmla="*/ 233420 w 319670"/>
                    <a:gd name="connsiteY75" fmla="*/ 165717 h 320770"/>
                    <a:gd name="connsiteX76" fmla="*/ 230262 w 319670"/>
                    <a:gd name="connsiteY76" fmla="*/ 206877 h 320770"/>
                    <a:gd name="connsiteX77" fmla="*/ 269218 w 319670"/>
                    <a:gd name="connsiteY77" fmla="*/ 193157 h 320770"/>
                    <a:gd name="connsiteX78" fmla="*/ 272903 w 319670"/>
                    <a:gd name="connsiteY78" fmla="*/ 159912 h 320770"/>
                    <a:gd name="connsiteX79" fmla="*/ 271850 w 319670"/>
                    <a:gd name="connsiteY79" fmla="*/ 148830 h 320770"/>
                    <a:gd name="connsiteX80" fmla="*/ 302793 w 319670"/>
                    <a:gd name="connsiteY80" fmla="*/ 126547 h 320770"/>
                    <a:gd name="connsiteX81" fmla="*/ 284431 w 319670"/>
                    <a:gd name="connsiteY81" fmla="*/ 141328 h 320770"/>
                    <a:gd name="connsiteX82" fmla="*/ 286005 w 319670"/>
                    <a:gd name="connsiteY82" fmla="*/ 159805 h 320770"/>
                    <a:gd name="connsiteX83" fmla="*/ 283907 w 319670"/>
                    <a:gd name="connsiteY83" fmla="*/ 185144 h 320770"/>
                    <a:gd name="connsiteX84" fmla="*/ 306465 w 319670"/>
                    <a:gd name="connsiteY84" fmla="*/ 169835 h 320770"/>
                    <a:gd name="connsiteX85" fmla="*/ 306465 w 319670"/>
                    <a:gd name="connsiteY85" fmla="*/ 160333 h 320770"/>
                    <a:gd name="connsiteX86" fmla="*/ 302793 w 319670"/>
                    <a:gd name="connsiteY86" fmla="*/ 126547 h 320770"/>
                    <a:gd name="connsiteX87" fmla="*/ 17427 w 319670"/>
                    <a:gd name="connsiteY87" fmla="*/ 125172 h 320770"/>
                    <a:gd name="connsiteX88" fmla="*/ 13205 w 319670"/>
                    <a:gd name="connsiteY88" fmla="*/ 160446 h 320770"/>
                    <a:gd name="connsiteX89" fmla="*/ 13205 w 319670"/>
                    <a:gd name="connsiteY89" fmla="*/ 168870 h 320770"/>
                    <a:gd name="connsiteX90" fmla="*/ 39065 w 319670"/>
                    <a:gd name="connsiteY90" fmla="*/ 186244 h 320770"/>
                    <a:gd name="connsiteX91" fmla="*/ 36954 w 319670"/>
                    <a:gd name="connsiteY91" fmla="*/ 159920 h 320770"/>
                    <a:gd name="connsiteX92" fmla="*/ 38537 w 319670"/>
                    <a:gd name="connsiteY92" fmla="*/ 142546 h 320770"/>
                    <a:gd name="connsiteX93" fmla="*/ 17427 w 319670"/>
                    <a:gd name="connsiteY93" fmla="*/ 125172 h 320770"/>
                    <a:gd name="connsiteX94" fmla="*/ 215883 w 319670"/>
                    <a:gd name="connsiteY94" fmla="*/ 122420 h 320770"/>
                    <a:gd name="connsiteX95" fmla="*/ 165486 w 319670"/>
                    <a:gd name="connsiteY95" fmla="*/ 128769 h 320770"/>
                    <a:gd name="connsiteX96" fmla="*/ 163386 w 319670"/>
                    <a:gd name="connsiteY96" fmla="*/ 128769 h 320770"/>
                    <a:gd name="connsiteX97" fmla="*/ 162861 w 319670"/>
                    <a:gd name="connsiteY97" fmla="*/ 155221 h 320770"/>
                    <a:gd name="connsiteX98" fmla="*/ 162861 w 319670"/>
                    <a:gd name="connsiteY98" fmla="*/ 163686 h 320770"/>
                    <a:gd name="connsiteX99" fmla="*/ 220083 w 319670"/>
                    <a:gd name="connsiteY99" fmla="*/ 155750 h 320770"/>
                    <a:gd name="connsiteX100" fmla="*/ 215883 w 319670"/>
                    <a:gd name="connsiteY100" fmla="*/ 122420 h 320770"/>
                    <a:gd name="connsiteX101" fmla="*/ 106825 w 319670"/>
                    <a:gd name="connsiteY101" fmla="*/ 120220 h 320770"/>
                    <a:gd name="connsiteX102" fmla="*/ 102064 w 319670"/>
                    <a:gd name="connsiteY102" fmla="*/ 156248 h 320770"/>
                    <a:gd name="connsiteX103" fmla="*/ 149678 w 319670"/>
                    <a:gd name="connsiteY103" fmla="*/ 163136 h 320770"/>
                    <a:gd name="connsiteX104" fmla="*/ 149678 w 319670"/>
                    <a:gd name="connsiteY104" fmla="*/ 155188 h 320770"/>
                    <a:gd name="connsiteX105" fmla="*/ 150207 w 319670"/>
                    <a:gd name="connsiteY105" fmla="*/ 128167 h 320770"/>
                    <a:gd name="connsiteX106" fmla="*/ 106825 w 319670"/>
                    <a:gd name="connsiteY106" fmla="*/ 120220 h 320770"/>
                    <a:gd name="connsiteX107" fmla="*/ 259617 w 319670"/>
                    <a:gd name="connsiteY107" fmla="*/ 103988 h 320770"/>
                    <a:gd name="connsiteX108" fmla="*/ 228611 w 319670"/>
                    <a:gd name="connsiteY108" fmla="*/ 118717 h 320770"/>
                    <a:gd name="connsiteX109" fmla="*/ 233341 w 319670"/>
                    <a:gd name="connsiteY109" fmla="*/ 151856 h 320770"/>
                    <a:gd name="connsiteX110" fmla="*/ 269602 w 319670"/>
                    <a:gd name="connsiteY110" fmla="*/ 135024 h 320770"/>
                    <a:gd name="connsiteX111" fmla="*/ 259617 w 319670"/>
                    <a:gd name="connsiteY111" fmla="*/ 103988 h 320770"/>
                    <a:gd name="connsiteX112" fmla="*/ 65249 w 319670"/>
                    <a:gd name="connsiteY112" fmla="*/ 99862 h 320770"/>
                    <a:gd name="connsiteX113" fmla="*/ 52545 w 319670"/>
                    <a:gd name="connsiteY113" fmla="*/ 136118 h 320770"/>
                    <a:gd name="connsiteX114" fmla="*/ 89068 w 319670"/>
                    <a:gd name="connsiteY114" fmla="*/ 152407 h 320770"/>
                    <a:gd name="connsiteX115" fmla="*/ 94361 w 319670"/>
                    <a:gd name="connsiteY115" fmla="*/ 115625 h 320770"/>
                    <a:gd name="connsiteX116" fmla="*/ 65249 w 319670"/>
                    <a:gd name="connsiteY116" fmla="*/ 99862 h 320770"/>
                    <a:gd name="connsiteX117" fmla="*/ 285381 w 319670"/>
                    <a:gd name="connsiteY117" fmla="*/ 83906 h 320770"/>
                    <a:gd name="connsiteX118" fmla="*/ 270702 w 319670"/>
                    <a:gd name="connsiteY118" fmla="*/ 96554 h 320770"/>
                    <a:gd name="connsiteX119" fmla="*/ 281711 w 319670"/>
                    <a:gd name="connsiteY119" fmla="*/ 127648 h 320770"/>
                    <a:gd name="connsiteX120" fmla="*/ 298487 w 319670"/>
                    <a:gd name="connsiteY120" fmla="*/ 112365 h 320770"/>
                    <a:gd name="connsiteX121" fmla="*/ 285381 w 319670"/>
                    <a:gd name="connsiteY121" fmla="*/ 83906 h 320770"/>
                    <a:gd name="connsiteX122" fmla="*/ 39411 w 319670"/>
                    <a:gd name="connsiteY122" fmla="*/ 75928 h 320770"/>
                    <a:gd name="connsiteX123" fmla="*/ 21458 w 319670"/>
                    <a:gd name="connsiteY123" fmla="*/ 111317 h 320770"/>
                    <a:gd name="connsiteX124" fmla="*/ 40995 w 319670"/>
                    <a:gd name="connsiteY124" fmla="*/ 128748 h 320770"/>
                    <a:gd name="connsiteX125" fmla="*/ 54196 w 319670"/>
                    <a:gd name="connsiteY125" fmla="*/ 91774 h 320770"/>
                    <a:gd name="connsiteX126" fmla="*/ 39411 w 319670"/>
                    <a:gd name="connsiteY126" fmla="*/ 75928 h 320770"/>
                    <a:gd name="connsiteX127" fmla="*/ 201616 w 319670"/>
                    <a:gd name="connsiteY127" fmla="*/ 73452 h 320770"/>
                    <a:gd name="connsiteX128" fmla="*/ 165267 w 319670"/>
                    <a:gd name="connsiteY128" fmla="*/ 78187 h 320770"/>
                    <a:gd name="connsiteX129" fmla="*/ 164740 w 319670"/>
                    <a:gd name="connsiteY129" fmla="*/ 78187 h 320770"/>
                    <a:gd name="connsiteX130" fmla="*/ 163687 w 319670"/>
                    <a:gd name="connsiteY130" fmla="*/ 115543 h 320770"/>
                    <a:gd name="connsiteX131" fmla="*/ 165267 w 319670"/>
                    <a:gd name="connsiteY131" fmla="*/ 115543 h 320770"/>
                    <a:gd name="connsiteX132" fmla="*/ 213205 w 319670"/>
                    <a:gd name="connsiteY132" fmla="*/ 109756 h 320770"/>
                    <a:gd name="connsiteX133" fmla="*/ 201616 w 319670"/>
                    <a:gd name="connsiteY133" fmla="*/ 73452 h 320770"/>
                    <a:gd name="connsiteX134" fmla="*/ 121592 w 319670"/>
                    <a:gd name="connsiteY134" fmla="*/ 70701 h 320770"/>
                    <a:gd name="connsiteX135" fmla="*/ 109491 w 319670"/>
                    <a:gd name="connsiteY135" fmla="*/ 107084 h 320770"/>
                    <a:gd name="connsiteX136" fmla="*/ 150530 w 319670"/>
                    <a:gd name="connsiteY136" fmla="*/ 114993 h 320770"/>
                    <a:gd name="connsiteX137" fmla="*/ 151582 w 319670"/>
                    <a:gd name="connsiteY137" fmla="*/ 77028 h 320770"/>
                    <a:gd name="connsiteX138" fmla="*/ 121592 w 319670"/>
                    <a:gd name="connsiteY138" fmla="*/ 70701 h 320770"/>
                    <a:gd name="connsiteX139" fmla="*/ 233321 w 319670"/>
                    <a:gd name="connsiteY139" fmla="*/ 59697 h 320770"/>
                    <a:gd name="connsiteX140" fmla="*/ 214306 w 319670"/>
                    <a:gd name="connsiteY140" fmla="*/ 69207 h 320770"/>
                    <a:gd name="connsiteX141" fmla="*/ 225926 w 319670"/>
                    <a:gd name="connsiteY141" fmla="*/ 106189 h 320770"/>
                    <a:gd name="connsiteX142" fmla="*/ 253921 w 319670"/>
                    <a:gd name="connsiteY142" fmla="*/ 92453 h 320770"/>
                    <a:gd name="connsiteX143" fmla="*/ 233321 w 319670"/>
                    <a:gd name="connsiteY143" fmla="*/ 59697 h 320770"/>
                    <a:gd name="connsiteX144" fmla="*/ 92595 w 319670"/>
                    <a:gd name="connsiteY144" fmla="*/ 55846 h 320770"/>
                    <a:gd name="connsiteX145" fmla="*/ 70977 w 319670"/>
                    <a:gd name="connsiteY145" fmla="*/ 88088 h 320770"/>
                    <a:gd name="connsiteX146" fmla="*/ 97341 w 319670"/>
                    <a:gd name="connsiteY146" fmla="*/ 102888 h 320770"/>
                    <a:gd name="connsiteX147" fmla="*/ 108941 w 319670"/>
                    <a:gd name="connsiteY147" fmla="*/ 65360 h 320770"/>
                    <a:gd name="connsiteX148" fmla="*/ 92595 w 319670"/>
                    <a:gd name="connsiteY148" fmla="*/ 55846 h 320770"/>
                    <a:gd name="connsiteX149" fmla="*/ 251144 w 319670"/>
                    <a:gd name="connsiteY149" fmla="*/ 44842 h 320770"/>
                    <a:gd name="connsiteX150" fmla="*/ 243742 w 319670"/>
                    <a:gd name="connsiteY150" fmla="*/ 51712 h 320770"/>
                    <a:gd name="connsiteX151" fmla="*/ 264890 w 319670"/>
                    <a:gd name="connsiteY151" fmla="*/ 85007 h 320770"/>
                    <a:gd name="connsiteX152" fmla="*/ 277579 w 319670"/>
                    <a:gd name="connsiteY152" fmla="*/ 72851 h 320770"/>
                    <a:gd name="connsiteX153" fmla="*/ 251144 w 319670"/>
                    <a:gd name="connsiteY153" fmla="*/ 44842 h 320770"/>
                    <a:gd name="connsiteX154" fmla="*/ 75908 w 319670"/>
                    <a:gd name="connsiteY154" fmla="*/ 39614 h 320770"/>
                    <a:gd name="connsiteX155" fmla="*/ 47868 w 319670"/>
                    <a:gd name="connsiteY155" fmla="*/ 65510 h 320770"/>
                    <a:gd name="connsiteX156" fmla="*/ 60565 w 319670"/>
                    <a:gd name="connsiteY156" fmla="*/ 79779 h 320770"/>
                    <a:gd name="connsiteX157" fmla="*/ 82256 w 319670"/>
                    <a:gd name="connsiteY157" fmla="*/ 47013 h 320770"/>
                    <a:gd name="connsiteX158" fmla="*/ 75908 w 319670"/>
                    <a:gd name="connsiteY158" fmla="*/ 39614 h 320770"/>
                    <a:gd name="connsiteX159" fmla="*/ 224484 w 319670"/>
                    <a:gd name="connsiteY159" fmla="*/ 28060 h 320770"/>
                    <a:gd name="connsiteX160" fmla="*/ 236003 w 319670"/>
                    <a:gd name="connsiteY160" fmla="*/ 41815 h 320770"/>
                    <a:gd name="connsiteX161" fmla="*/ 240716 w 319670"/>
                    <a:gd name="connsiteY161" fmla="*/ 37583 h 320770"/>
                    <a:gd name="connsiteX162" fmla="*/ 224484 w 319670"/>
                    <a:gd name="connsiteY162" fmla="*/ 28060 h 320770"/>
                    <a:gd name="connsiteX163" fmla="*/ 101238 w 319670"/>
                    <a:gd name="connsiteY163" fmla="*/ 25309 h 320770"/>
                    <a:gd name="connsiteX164" fmla="*/ 86933 w 319670"/>
                    <a:gd name="connsiteY164" fmla="*/ 32662 h 320770"/>
                    <a:gd name="connsiteX165" fmla="*/ 90642 w 319670"/>
                    <a:gd name="connsiteY165" fmla="*/ 36863 h 320770"/>
                    <a:gd name="connsiteX166" fmla="*/ 101238 w 319670"/>
                    <a:gd name="connsiteY166" fmla="*/ 25309 h 320770"/>
                    <a:gd name="connsiteX167" fmla="*/ 189546 w 319670"/>
                    <a:gd name="connsiteY167" fmla="*/ 16506 h 320770"/>
                    <a:gd name="connsiteX168" fmla="*/ 209532 w 319670"/>
                    <a:gd name="connsiteY168" fmla="*/ 56946 h 320770"/>
                    <a:gd name="connsiteX169" fmla="*/ 225310 w 319670"/>
                    <a:gd name="connsiteY169" fmla="*/ 49068 h 320770"/>
                    <a:gd name="connsiteX170" fmla="*/ 194280 w 319670"/>
                    <a:gd name="connsiteY170" fmla="*/ 17556 h 320770"/>
                    <a:gd name="connsiteX171" fmla="*/ 189546 w 319670"/>
                    <a:gd name="connsiteY171" fmla="*/ 16506 h 320770"/>
                    <a:gd name="connsiteX172" fmla="*/ 132600 w 319670"/>
                    <a:gd name="connsiteY172" fmla="*/ 15955 h 320770"/>
                    <a:gd name="connsiteX173" fmla="*/ 128938 w 319670"/>
                    <a:gd name="connsiteY173" fmla="*/ 16483 h 320770"/>
                    <a:gd name="connsiteX174" fmla="*/ 100688 w 319670"/>
                    <a:gd name="connsiteY174" fmla="*/ 46010 h 320770"/>
                    <a:gd name="connsiteX175" fmla="*/ 114290 w 319670"/>
                    <a:gd name="connsiteY175" fmla="*/ 53920 h 320770"/>
                    <a:gd name="connsiteX176" fmla="*/ 132600 w 319670"/>
                    <a:gd name="connsiteY176" fmla="*/ 15955 h 320770"/>
                    <a:gd name="connsiteX177" fmla="*/ 167974 w 319670"/>
                    <a:gd name="connsiteY177" fmla="*/ 13204 h 320770"/>
                    <a:gd name="connsiteX178" fmla="*/ 165337 w 319670"/>
                    <a:gd name="connsiteY178" fmla="*/ 64924 h 320770"/>
                    <a:gd name="connsiteX179" fmla="*/ 196974 w 319670"/>
                    <a:gd name="connsiteY179" fmla="*/ 60702 h 320770"/>
                    <a:gd name="connsiteX180" fmla="*/ 173247 w 319670"/>
                    <a:gd name="connsiteY180" fmla="*/ 13732 h 320770"/>
                    <a:gd name="connsiteX181" fmla="*/ 167974 w 319670"/>
                    <a:gd name="connsiteY181" fmla="*/ 13204 h 320770"/>
                    <a:gd name="connsiteX182" fmla="*/ 149585 w 319670"/>
                    <a:gd name="connsiteY182" fmla="*/ 13204 h 320770"/>
                    <a:gd name="connsiteX183" fmla="*/ 126273 w 319670"/>
                    <a:gd name="connsiteY183" fmla="*/ 58551 h 320770"/>
                    <a:gd name="connsiteX184" fmla="*/ 152764 w 319670"/>
                    <a:gd name="connsiteY184" fmla="*/ 63823 h 320770"/>
                    <a:gd name="connsiteX185" fmla="*/ 154883 w 319670"/>
                    <a:gd name="connsiteY185" fmla="*/ 13204 h 320770"/>
                    <a:gd name="connsiteX186" fmla="*/ 149585 w 319670"/>
                    <a:gd name="connsiteY186" fmla="*/ 13204 h 320770"/>
                    <a:gd name="connsiteX187" fmla="*/ 160099 w 319670"/>
                    <a:gd name="connsiteY187" fmla="*/ 0 h 320770"/>
                    <a:gd name="connsiteX188" fmla="*/ 248047 w 319670"/>
                    <a:gd name="connsiteY188" fmla="*/ 26906 h 320770"/>
                    <a:gd name="connsiteX189" fmla="*/ 259107 w 319670"/>
                    <a:gd name="connsiteY189" fmla="*/ 34293 h 320770"/>
                    <a:gd name="connsiteX190" fmla="*/ 285965 w 319670"/>
                    <a:gd name="connsiteY190" fmla="*/ 61727 h 320770"/>
                    <a:gd name="connsiteX191" fmla="*/ 293865 w 319670"/>
                    <a:gd name="connsiteY191" fmla="*/ 72806 h 320770"/>
                    <a:gd name="connsiteX192" fmla="*/ 308084 w 319670"/>
                    <a:gd name="connsiteY192" fmla="*/ 100768 h 320770"/>
                    <a:gd name="connsiteX193" fmla="*/ 313350 w 319670"/>
                    <a:gd name="connsiteY193" fmla="*/ 115013 h 320770"/>
                    <a:gd name="connsiteX194" fmla="*/ 319670 w 319670"/>
                    <a:gd name="connsiteY194" fmla="*/ 157747 h 320770"/>
                    <a:gd name="connsiteX195" fmla="*/ 319670 w 319670"/>
                    <a:gd name="connsiteY195" fmla="*/ 160385 h 320770"/>
                    <a:gd name="connsiteX196" fmla="*/ 319144 w 319670"/>
                    <a:gd name="connsiteY196" fmla="*/ 176212 h 320770"/>
                    <a:gd name="connsiteX197" fmla="*/ 302291 w 319670"/>
                    <a:gd name="connsiteY197" fmla="*/ 232664 h 320770"/>
                    <a:gd name="connsiteX198" fmla="*/ 288598 w 319670"/>
                    <a:gd name="connsiteY198" fmla="*/ 254822 h 320770"/>
                    <a:gd name="connsiteX199" fmla="*/ 160099 w 319670"/>
                    <a:gd name="connsiteY199" fmla="*/ 320242 h 320770"/>
                    <a:gd name="connsiteX200" fmla="*/ 159572 w 319670"/>
                    <a:gd name="connsiteY200" fmla="*/ 320242 h 320770"/>
                    <a:gd name="connsiteX201" fmla="*/ 155359 w 319670"/>
                    <a:gd name="connsiteY201" fmla="*/ 320770 h 320770"/>
                    <a:gd name="connsiteX202" fmla="*/ 155359 w 319670"/>
                    <a:gd name="connsiteY202" fmla="*/ 320242 h 320770"/>
                    <a:gd name="connsiteX203" fmla="*/ 26332 w 319670"/>
                    <a:gd name="connsiteY203" fmla="*/ 248491 h 320770"/>
                    <a:gd name="connsiteX204" fmla="*/ 13693 w 319670"/>
                    <a:gd name="connsiteY204" fmla="*/ 225278 h 320770"/>
                    <a:gd name="connsiteX205" fmla="*/ 527 w 319670"/>
                    <a:gd name="connsiteY205" fmla="*/ 174630 h 320770"/>
                    <a:gd name="connsiteX206" fmla="*/ 0 w 319670"/>
                    <a:gd name="connsiteY206" fmla="*/ 160385 h 320770"/>
                    <a:gd name="connsiteX207" fmla="*/ 0 w 319670"/>
                    <a:gd name="connsiteY207" fmla="*/ 156164 h 320770"/>
                    <a:gd name="connsiteX208" fmla="*/ 6847 w 319670"/>
                    <a:gd name="connsiteY208" fmla="*/ 113958 h 320770"/>
                    <a:gd name="connsiteX209" fmla="*/ 12113 w 319670"/>
                    <a:gd name="connsiteY209" fmla="*/ 99185 h 320770"/>
                    <a:gd name="connsiteX210" fmla="*/ 32125 w 319670"/>
                    <a:gd name="connsiteY210" fmla="*/ 64365 h 320770"/>
                    <a:gd name="connsiteX211" fmla="*/ 41078 w 319670"/>
                    <a:gd name="connsiteY211" fmla="*/ 52758 h 320770"/>
                    <a:gd name="connsiteX212" fmla="*/ 68990 w 319670"/>
                    <a:gd name="connsiteY212" fmla="*/ 28489 h 320770"/>
                    <a:gd name="connsiteX213" fmla="*/ 80576 w 319670"/>
                    <a:gd name="connsiteY213" fmla="*/ 21103 h 320770"/>
                    <a:gd name="connsiteX214" fmla="*/ 160099 w 319670"/>
                    <a:gd name="connsiteY214" fmla="*/ 0 h 32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319670" h="320770">
                      <a:moveTo>
                        <a:pt x="193673" y="280605"/>
                      </a:moveTo>
                      <a:cubicBezTo>
                        <a:pt x="184761" y="281133"/>
                        <a:pt x="175324" y="281661"/>
                        <a:pt x="165888" y="281661"/>
                      </a:cubicBezTo>
                      <a:cubicBezTo>
                        <a:pt x="166412" y="292225"/>
                        <a:pt x="166936" y="300676"/>
                        <a:pt x="167460" y="307015"/>
                      </a:cubicBezTo>
                      <a:cubicBezTo>
                        <a:pt x="172179" y="306486"/>
                        <a:pt x="176373" y="305958"/>
                        <a:pt x="181091" y="305430"/>
                      </a:cubicBezTo>
                      <a:cubicBezTo>
                        <a:pt x="183188" y="301733"/>
                        <a:pt x="188430" y="292753"/>
                        <a:pt x="193673" y="280605"/>
                      </a:cubicBezTo>
                      <a:close/>
                      <a:moveTo>
                        <a:pt x="127923" y="280054"/>
                      </a:moveTo>
                      <a:cubicBezTo>
                        <a:pt x="133734" y="293270"/>
                        <a:pt x="139016" y="302257"/>
                        <a:pt x="141657" y="305957"/>
                      </a:cubicBezTo>
                      <a:cubicBezTo>
                        <a:pt x="145882" y="306486"/>
                        <a:pt x="150108" y="307015"/>
                        <a:pt x="154333" y="307015"/>
                      </a:cubicBezTo>
                      <a:cubicBezTo>
                        <a:pt x="153805" y="300671"/>
                        <a:pt x="153277" y="291684"/>
                        <a:pt x="152749" y="281640"/>
                      </a:cubicBezTo>
                      <a:cubicBezTo>
                        <a:pt x="144298" y="281640"/>
                        <a:pt x="135846" y="280583"/>
                        <a:pt x="127923" y="280054"/>
                      </a:cubicBezTo>
                      <a:close/>
                      <a:moveTo>
                        <a:pt x="226960" y="275378"/>
                      </a:moveTo>
                      <a:cubicBezTo>
                        <a:pt x="221183" y="276962"/>
                        <a:pt x="215406" y="277491"/>
                        <a:pt x="209629" y="278547"/>
                      </a:cubicBezTo>
                      <a:cubicBezTo>
                        <a:pt x="205427" y="288055"/>
                        <a:pt x="201226" y="295978"/>
                        <a:pt x="198075" y="301788"/>
                      </a:cubicBezTo>
                      <a:cubicBezTo>
                        <a:pt x="200175" y="301260"/>
                        <a:pt x="202276" y="300731"/>
                        <a:pt x="204377" y="300203"/>
                      </a:cubicBezTo>
                      <a:cubicBezTo>
                        <a:pt x="208053" y="296506"/>
                        <a:pt x="216982" y="288055"/>
                        <a:pt x="226960" y="275378"/>
                      </a:cubicBezTo>
                      <a:close/>
                      <a:moveTo>
                        <a:pt x="94911" y="274277"/>
                      </a:moveTo>
                      <a:cubicBezTo>
                        <a:pt x="107537" y="290172"/>
                        <a:pt x="118584" y="300239"/>
                        <a:pt x="120163" y="301828"/>
                      </a:cubicBezTo>
                      <a:cubicBezTo>
                        <a:pt x="121741" y="302358"/>
                        <a:pt x="123319" y="302358"/>
                        <a:pt x="124897" y="302888"/>
                      </a:cubicBezTo>
                      <a:cubicBezTo>
                        <a:pt x="121215" y="296530"/>
                        <a:pt x="117006" y="288053"/>
                        <a:pt x="112797" y="277456"/>
                      </a:cubicBezTo>
                      <a:cubicBezTo>
                        <a:pt x="106485" y="276927"/>
                        <a:pt x="100698" y="275337"/>
                        <a:pt x="94911" y="274277"/>
                      </a:cubicBezTo>
                      <a:close/>
                      <a:moveTo>
                        <a:pt x="261623" y="266024"/>
                      </a:moveTo>
                      <a:cubicBezTo>
                        <a:pt x="256919" y="267610"/>
                        <a:pt x="252215" y="269195"/>
                        <a:pt x="247511" y="270781"/>
                      </a:cubicBezTo>
                      <a:cubicBezTo>
                        <a:pt x="243329" y="276066"/>
                        <a:pt x="239670" y="281351"/>
                        <a:pt x="235489" y="286107"/>
                      </a:cubicBezTo>
                      <a:cubicBezTo>
                        <a:pt x="244897" y="280294"/>
                        <a:pt x="253783" y="273952"/>
                        <a:pt x="261623" y="266024"/>
                      </a:cubicBezTo>
                      <a:close/>
                      <a:moveTo>
                        <a:pt x="53646" y="261072"/>
                      </a:moveTo>
                      <a:cubicBezTo>
                        <a:pt x="64178" y="272729"/>
                        <a:pt x="76817" y="282266"/>
                        <a:pt x="90509" y="289683"/>
                      </a:cubicBezTo>
                      <a:cubicBezTo>
                        <a:pt x="85243" y="283855"/>
                        <a:pt x="79977" y="276438"/>
                        <a:pt x="74184" y="268490"/>
                      </a:cubicBezTo>
                      <a:cubicBezTo>
                        <a:pt x="66811" y="266371"/>
                        <a:pt x="59965" y="264252"/>
                        <a:pt x="53646" y="261072"/>
                      </a:cubicBezTo>
                      <a:close/>
                      <a:moveTo>
                        <a:pt x="213205" y="224209"/>
                      </a:moveTo>
                      <a:cubicBezTo>
                        <a:pt x="197402" y="226846"/>
                        <a:pt x="180544" y="228429"/>
                        <a:pt x="163687" y="228957"/>
                      </a:cubicBezTo>
                      <a:cubicBezTo>
                        <a:pt x="163687" y="243201"/>
                        <a:pt x="164740" y="256917"/>
                        <a:pt x="165267" y="269051"/>
                      </a:cubicBezTo>
                      <a:cubicBezTo>
                        <a:pt x="176857" y="268523"/>
                        <a:pt x="188446" y="267996"/>
                        <a:pt x="200035" y="266413"/>
                      </a:cubicBezTo>
                      <a:cubicBezTo>
                        <a:pt x="204777" y="254279"/>
                        <a:pt x="209518" y="240035"/>
                        <a:pt x="213205" y="224209"/>
                      </a:cubicBezTo>
                      <a:close/>
                      <a:moveTo>
                        <a:pt x="108941" y="224209"/>
                      </a:moveTo>
                      <a:cubicBezTo>
                        <a:pt x="112628" y="240027"/>
                        <a:pt x="117369" y="253736"/>
                        <a:pt x="122109" y="265864"/>
                      </a:cubicBezTo>
                      <a:cubicBezTo>
                        <a:pt x="131590" y="267446"/>
                        <a:pt x="141598" y="267973"/>
                        <a:pt x="152132" y="268500"/>
                      </a:cubicBezTo>
                      <a:cubicBezTo>
                        <a:pt x="151606" y="256373"/>
                        <a:pt x="151079" y="243191"/>
                        <a:pt x="150552" y="228954"/>
                      </a:cubicBezTo>
                      <a:cubicBezTo>
                        <a:pt x="135804" y="228427"/>
                        <a:pt x="122109" y="226845"/>
                        <a:pt x="108941" y="224209"/>
                      </a:cubicBezTo>
                      <a:close/>
                      <a:moveTo>
                        <a:pt x="58322" y="209903"/>
                      </a:moveTo>
                      <a:cubicBezTo>
                        <a:pt x="64673" y="227869"/>
                        <a:pt x="73671" y="243722"/>
                        <a:pt x="82669" y="257461"/>
                      </a:cubicBezTo>
                      <a:cubicBezTo>
                        <a:pt x="90608" y="260103"/>
                        <a:pt x="98547" y="261688"/>
                        <a:pt x="107016" y="263273"/>
                      </a:cubicBezTo>
                      <a:cubicBezTo>
                        <a:pt x="102252" y="251120"/>
                        <a:pt x="98018" y="236852"/>
                        <a:pt x="94842" y="221000"/>
                      </a:cubicBezTo>
                      <a:cubicBezTo>
                        <a:pt x="82140" y="218358"/>
                        <a:pt x="69966" y="214131"/>
                        <a:pt x="58322" y="209903"/>
                      </a:cubicBezTo>
                      <a:close/>
                      <a:moveTo>
                        <a:pt x="264925" y="209078"/>
                      </a:moveTo>
                      <a:cubicBezTo>
                        <a:pt x="253330" y="213818"/>
                        <a:pt x="240681" y="218031"/>
                        <a:pt x="227505" y="221190"/>
                      </a:cubicBezTo>
                      <a:cubicBezTo>
                        <a:pt x="224343" y="236989"/>
                        <a:pt x="219599" y="251735"/>
                        <a:pt x="214856" y="264374"/>
                      </a:cubicBezTo>
                      <a:cubicBezTo>
                        <a:pt x="223289" y="263320"/>
                        <a:pt x="231194" y="261214"/>
                        <a:pt x="239100" y="259634"/>
                      </a:cubicBezTo>
                      <a:cubicBezTo>
                        <a:pt x="248586" y="245415"/>
                        <a:pt x="258073" y="228037"/>
                        <a:pt x="264925" y="209078"/>
                      </a:cubicBezTo>
                      <a:close/>
                      <a:moveTo>
                        <a:pt x="303989" y="187895"/>
                      </a:moveTo>
                      <a:cubicBezTo>
                        <a:pt x="297128" y="192647"/>
                        <a:pt x="289211" y="197399"/>
                        <a:pt x="280765" y="201624"/>
                      </a:cubicBezTo>
                      <a:cubicBezTo>
                        <a:pt x="275487" y="220632"/>
                        <a:pt x="267570" y="238057"/>
                        <a:pt x="258597" y="253370"/>
                      </a:cubicBezTo>
                      <a:cubicBezTo>
                        <a:pt x="265987" y="250729"/>
                        <a:pt x="273376" y="248089"/>
                        <a:pt x="279710" y="244921"/>
                      </a:cubicBezTo>
                      <a:cubicBezTo>
                        <a:pt x="291850" y="228025"/>
                        <a:pt x="300295" y="209016"/>
                        <a:pt x="303989" y="187895"/>
                      </a:cubicBezTo>
                      <a:close/>
                      <a:moveTo>
                        <a:pt x="15131" y="186244"/>
                      </a:moveTo>
                      <a:cubicBezTo>
                        <a:pt x="18834" y="205247"/>
                        <a:pt x="25712" y="223193"/>
                        <a:pt x="35764" y="239029"/>
                      </a:cubicBezTo>
                      <a:cubicBezTo>
                        <a:pt x="44229" y="243251"/>
                        <a:pt x="53751" y="247474"/>
                        <a:pt x="63274" y="251169"/>
                      </a:cubicBezTo>
                      <a:cubicBezTo>
                        <a:pt x="54810" y="236917"/>
                        <a:pt x="47403" y="220554"/>
                        <a:pt x="42641" y="202607"/>
                      </a:cubicBezTo>
                      <a:cubicBezTo>
                        <a:pt x="32590" y="197857"/>
                        <a:pt x="23596" y="192578"/>
                        <a:pt x="15131" y="186244"/>
                      </a:cubicBezTo>
                      <a:close/>
                      <a:moveTo>
                        <a:pt x="220633" y="169463"/>
                      </a:moveTo>
                      <a:cubicBezTo>
                        <a:pt x="202251" y="174190"/>
                        <a:pt x="182819" y="176291"/>
                        <a:pt x="162861" y="176816"/>
                      </a:cubicBezTo>
                      <a:cubicBezTo>
                        <a:pt x="162861" y="189946"/>
                        <a:pt x="162861" y="203076"/>
                        <a:pt x="163386" y="215680"/>
                      </a:cubicBezTo>
                      <a:cubicBezTo>
                        <a:pt x="181768" y="215680"/>
                        <a:pt x="199625" y="213580"/>
                        <a:pt x="216431" y="209903"/>
                      </a:cubicBezTo>
                      <a:cubicBezTo>
                        <a:pt x="218532" y="197298"/>
                        <a:pt x="220108" y="183643"/>
                        <a:pt x="220633" y="169463"/>
                      </a:cubicBezTo>
                      <a:close/>
                      <a:moveTo>
                        <a:pt x="101513" y="169463"/>
                      </a:moveTo>
                      <a:cubicBezTo>
                        <a:pt x="102043" y="183643"/>
                        <a:pt x="103631" y="197298"/>
                        <a:pt x="105748" y="210428"/>
                      </a:cubicBezTo>
                      <a:cubicBezTo>
                        <a:pt x="120038" y="213054"/>
                        <a:pt x="134858" y="215155"/>
                        <a:pt x="150207" y="215680"/>
                      </a:cubicBezTo>
                      <a:cubicBezTo>
                        <a:pt x="149678" y="203076"/>
                        <a:pt x="149678" y="189946"/>
                        <a:pt x="149678" y="176291"/>
                      </a:cubicBezTo>
                      <a:cubicBezTo>
                        <a:pt x="132741" y="175765"/>
                        <a:pt x="116862" y="173139"/>
                        <a:pt x="101513" y="169463"/>
                      </a:cubicBezTo>
                      <a:close/>
                      <a:moveTo>
                        <a:pt x="51121" y="149931"/>
                      </a:moveTo>
                      <a:cubicBezTo>
                        <a:pt x="50595" y="153623"/>
                        <a:pt x="50069" y="156788"/>
                        <a:pt x="50069" y="159953"/>
                      </a:cubicBezTo>
                      <a:cubicBezTo>
                        <a:pt x="50069" y="171558"/>
                        <a:pt x="51647" y="183163"/>
                        <a:pt x="53752" y="193713"/>
                      </a:cubicBezTo>
                      <a:cubicBezTo>
                        <a:pt x="65853" y="198988"/>
                        <a:pt x="78480" y="203735"/>
                        <a:pt x="92160" y="207427"/>
                      </a:cubicBezTo>
                      <a:cubicBezTo>
                        <a:pt x="90055" y="194240"/>
                        <a:pt x="88477" y="180525"/>
                        <a:pt x="89003" y="166283"/>
                      </a:cubicBezTo>
                      <a:cubicBezTo>
                        <a:pt x="75324" y="161536"/>
                        <a:pt x="62170" y="156261"/>
                        <a:pt x="51121" y="149931"/>
                      </a:cubicBezTo>
                      <a:close/>
                      <a:moveTo>
                        <a:pt x="271850" y="148830"/>
                      </a:moveTo>
                      <a:cubicBezTo>
                        <a:pt x="260269" y="155690"/>
                        <a:pt x="247634" y="161495"/>
                        <a:pt x="233420" y="165717"/>
                      </a:cubicBezTo>
                      <a:cubicBezTo>
                        <a:pt x="233947" y="179965"/>
                        <a:pt x="232367" y="193685"/>
                        <a:pt x="230262" y="206877"/>
                      </a:cubicBezTo>
                      <a:cubicBezTo>
                        <a:pt x="244475" y="203183"/>
                        <a:pt x="257110" y="198434"/>
                        <a:pt x="269218" y="193157"/>
                      </a:cubicBezTo>
                      <a:cubicBezTo>
                        <a:pt x="271850" y="182603"/>
                        <a:pt x="272903" y="171521"/>
                        <a:pt x="272903" y="159912"/>
                      </a:cubicBezTo>
                      <a:cubicBezTo>
                        <a:pt x="272903" y="156218"/>
                        <a:pt x="272376" y="152524"/>
                        <a:pt x="271850" y="148830"/>
                      </a:cubicBezTo>
                      <a:close/>
                      <a:moveTo>
                        <a:pt x="302793" y="126547"/>
                      </a:moveTo>
                      <a:cubicBezTo>
                        <a:pt x="297022" y="131826"/>
                        <a:pt x="290727" y="136577"/>
                        <a:pt x="284431" y="141328"/>
                      </a:cubicBezTo>
                      <a:cubicBezTo>
                        <a:pt x="284956" y="147135"/>
                        <a:pt x="286005" y="153470"/>
                        <a:pt x="286005" y="159805"/>
                      </a:cubicBezTo>
                      <a:cubicBezTo>
                        <a:pt x="286005" y="168251"/>
                        <a:pt x="285481" y="176698"/>
                        <a:pt x="283907" y="185144"/>
                      </a:cubicBezTo>
                      <a:cubicBezTo>
                        <a:pt x="292301" y="180393"/>
                        <a:pt x="299645" y="175642"/>
                        <a:pt x="306465" y="169835"/>
                      </a:cubicBezTo>
                      <a:cubicBezTo>
                        <a:pt x="306465" y="166668"/>
                        <a:pt x="306465" y="163500"/>
                        <a:pt x="306465" y="160333"/>
                      </a:cubicBezTo>
                      <a:cubicBezTo>
                        <a:pt x="306465" y="148719"/>
                        <a:pt x="305416" y="137105"/>
                        <a:pt x="302793" y="126547"/>
                      </a:cubicBezTo>
                      <a:close/>
                      <a:moveTo>
                        <a:pt x="17427" y="125172"/>
                      </a:moveTo>
                      <a:cubicBezTo>
                        <a:pt x="14789" y="136754"/>
                        <a:pt x="13205" y="148337"/>
                        <a:pt x="13205" y="160446"/>
                      </a:cubicBezTo>
                      <a:cubicBezTo>
                        <a:pt x="13205" y="163079"/>
                        <a:pt x="13205" y="165711"/>
                        <a:pt x="13205" y="168870"/>
                      </a:cubicBezTo>
                      <a:cubicBezTo>
                        <a:pt x="21122" y="175188"/>
                        <a:pt x="29565" y="180979"/>
                        <a:pt x="39065" y="186244"/>
                      </a:cubicBezTo>
                      <a:cubicBezTo>
                        <a:pt x="37482" y="177821"/>
                        <a:pt x="36954" y="168870"/>
                        <a:pt x="36954" y="159920"/>
                      </a:cubicBezTo>
                      <a:cubicBezTo>
                        <a:pt x="37482" y="154128"/>
                        <a:pt x="38009" y="148337"/>
                        <a:pt x="38537" y="142546"/>
                      </a:cubicBezTo>
                      <a:cubicBezTo>
                        <a:pt x="30621" y="137281"/>
                        <a:pt x="23760" y="131489"/>
                        <a:pt x="17427" y="125172"/>
                      </a:cubicBezTo>
                      <a:close/>
                      <a:moveTo>
                        <a:pt x="215883" y="122420"/>
                      </a:moveTo>
                      <a:cubicBezTo>
                        <a:pt x="200134" y="126653"/>
                        <a:pt x="183335" y="128769"/>
                        <a:pt x="165486" y="128769"/>
                      </a:cubicBezTo>
                      <a:cubicBezTo>
                        <a:pt x="164961" y="128769"/>
                        <a:pt x="164436" y="128769"/>
                        <a:pt x="163386" y="128769"/>
                      </a:cubicBezTo>
                      <a:cubicBezTo>
                        <a:pt x="163386" y="137763"/>
                        <a:pt x="163386" y="146228"/>
                        <a:pt x="162861" y="155221"/>
                      </a:cubicBezTo>
                      <a:cubicBezTo>
                        <a:pt x="162861" y="157866"/>
                        <a:pt x="162861" y="161041"/>
                        <a:pt x="162861" y="163686"/>
                      </a:cubicBezTo>
                      <a:cubicBezTo>
                        <a:pt x="183335" y="163157"/>
                        <a:pt x="202234" y="160512"/>
                        <a:pt x="220083" y="155750"/>
                      </a:cubicBezTo>
                      <a:cubicBezTo>
                        <a:pt x="219558" y="144640"/>
                        <a:pt x="217983" y="133530"/>
                        <a:pt x="215883" y="122420"/>
                      </a:cubicBezTo>
                      <a:close/>
                      <a:moveTo>
                        <a:pt x="106825" y="120220"/>
                      </a:moveTo>
                      <a:cubicBezTo>
                        <a:pt x="104180" y="131876"/>
                        <a:pt x="102593" y="144062"/>
                        <a:pt x="102064" y="156248"/>
                      </a:cubicBezTo>
                      <a:cubicBezTo>
                        <a:pt x="116877" y="159957"/>
                        <a:pt x="132748" y="162606"/>
                        <a:pt x="149678" y="163136"/>
                      </a:cubicBezTo>
                      <a:cubicBezTo>
                        <a:pt x="149678" y="160487"/>
                        <a:pt x="149678" y="157837"/>
                        <a:pt x="149678" y="155188"/>
                      </a:cubicBezTo>
                      <a:cubicBezTo>
                        <a:pt x="150207" y="146181"/>
                        <a:pt x="150207" y="137174"/>
                        <a:pt x="150207" y="128167"/>
                      </a:cubicBezTo>
                      <a:cubicBezTo>
                        <a:pt x="134864" y="127107"/>
                        <a:pt x="120051" y="124458"/>
                        <a:pt x="106825" y="120220"/>
                      </a:cubicBezTo>
                      <a:close/>
                      <a:moveTo>
                        <a:pt x="259617" y="103988"/>
                      </a:moveTo>
                      <a:cubicBezTo>
                        <a:pt x="250157" y="109775"/>
                        <a:pt x="240173" y="115035"/>
                        <a:pt x="228611" y="118717"/>
                      </a:cubicBezTo>
                      <a:cubicBezTo>
                        <a:pt x="230713" y="129238"/>
                        <a:pt x="232290" y="140810"/>
                        <a:pt x="233341" y="151856"/>
                      </a:cubicBezTo>
                      <a:cubicBezTo>
                        <a:pt x="246479" y="147648"/>
                        <a:pt x="258566" y="141862"/>
                        <a:pt x="269602" y="135024"/>
                      </a:cubicBezTo>
                      <a:cubicBezTo>
                        <a:pt x="267500" y="124503"/>
                        <a:pt x="263821" y="113983"/>
                        <a:pt x="259617" y="103988"/>
                      </a:cubicBezTo>
                      <a:close/>
                      <a:moveTo>
                        <a:pt x="65249" y="99862"/>
                      </a:moveTo>
                      <a:cubicBezTo>
                        <a:pt x="59956" y="111422"/>
                        <a:pt x="55192" y="123507"/>
                        <a:pt x="52545" y="136118"/>
                      </a:cubicBezTo>
                      <a:cubicBezTo>
                        <a:pt x="63661" y="142423"/>
                        <a:pt x="75835" y="148203"/>
                        <a:pt x="89068" y="152407"/>
                      </a:cubicBezTo>
                      <a:cubicBezTo>
                        <a:pt x="90126" y="139796"/>
                        <a:pt x="91714" y="127185"/>
                        <a:pt x="94361" y="115625"/>
                      </a:cubicBezTo>
                      <a:cubicBezTo>
                        <a:pt x="83774" y="111422"/>
                        <a:pt x="73718" y="106167"/>
                        <a:pt x="65249" y="99862"/>
                      </a:cubicBezTo>
                      <a:close/>
                      <a:moveTo>
                        <a:pt x="285381" y="83906"/>
                      </a:moveTo>
                      <a:cubicBezTo>
                        <a:pt x="280663" y="88122"/>
                        <a:pt x="275944" y="92338"/>
                        <a:pt x="270702" y="96554"/>
                      </a:cubicBezTo>
                      <a:cubicBezTo>
                        <a:pt x="275420" y="106567"/>
                        <a:pt x="279090" y="116581"/>
                        <a:pt x="281711" y="127648"/>
                      </a:cubicBezTo>
                      <a:cubicBezTo>
                        <a:pt x="288002" y="122905"/>
                        <a:pt x="293769" y="117635"/>
                        <a:pt x="298487" y="112365"/>
                      </a:cubicBezTo>
                      <a:cubicBezTo>
                        <a:pt x="295342" y="102351"/>
                        <a:pt x="290624" y="92865"/>
                        <a:pt x="285381" y="83906"/>
                      </a:cubicBezTo>
                      <a:close/>
                      <a:moveTo>
                        <a:pt x="39411" y="75928"/>
                      </a:moveTo>
                      <a:cubicBezTo>
                        <a:pt x="32019" y="87020"/>
                        <a:pt x="25683" y="98640"/>
                        <a:pt x="21458" y="111317"/>
                      </a:cubicBezTo>
                      <a:cubicBezTo>
                        <a:pt x="26739" y="117656"/>
                        <a:pt x="33603" y="122938"/>
                        <a:pt x="40995" y="128748"/>
                      </a:cubicBezTo>
                      <a:cubicBezTo>
                        <a:pt x="44163" y="115543"/>
                        <a:pt x="48916" y="103394"/>
                        <a:pt x="54196" y="91774"/>
                      </a:cubicBezTo>
                      <a:cubicBezTo>
                        <a:pt x="48916" y="87020"/>
                        <a:pt x="43635" y="81738"/>
                        <a:pt x="39411" y="75928"/>
                      </a:cubicBezTo>
                      <a:close/>
                      <a:moveTo>
                        <a:pt x="201616" y="73452"/>
                      </a:moveTo>
                      <a:cubicBezTo>
                        <a:pt x="190553" y="76083"/>
                        <a:pt x="178437" y="78187"/>
                        <a:pt x="165267" y="78187"/>
                      </a:cubicBezTo>
                      <a:cubicBezTo>
                        <a:pt x="165267" y="78187"/>
                        <a:pt x="165267" y="78187"/>
                        <a:pt x="164740" y="78187"/>
                      </a:cubicBezTo>
                      <a:cubicBezTo>
                        <a:pt x="164740" y="89762"/>
                        <a:pt x="164214" y="102390"/>
                        <a:pt x="163687" y="115543"/>
                      </a:cubicBezTo>
                      <a:cubicBezTo>
                        <a:pt x="164214" y="115543"/>
                        <a:pt x="164740" y="115543"/>
                        <a:pt x="165267" y="115543"/>
                      </a:cubicBezTo>
                      <a:cubicBezTo>
                        <a:pt x="182125" y="115543"/>
                        <a:pt x="198455" y="113438"/>
                        <a:pt x="213205" y="109756"/>
                      </a:cubicBezTo>
                      <a:cubicBezTo>
                        <a:pt x="210044" y="96602"/>
                        <a:pt x="205830" y="84501"/>
                        <a:pt x="201616" y="73452"/>
                      </a:cubicBezTo>
                      <a:close/>
                      <a:moveTo>
                        <a:pt x="121592" y="70701"/>
                      </a:moveTo>
                      <a:cubicBezTo>
                        <a:pt x="116857" y="81774"/>
                        <a:pt x="113174" y="94429"/>
                        <a:pt x="109491" y="107084"/>
                      </a:cubicBezTo>
                      <a:cubicBezTo>
                        <a:pt x="122119" y="111302"/>
                        <a:pt x="136324" y="113938"/>
                        <a:pt x="150530" y="114993"/>
                      </a:cubicBezTo>
                      <a:cubicBezTo>
                        <a:pt x="151056" y="101811"/>
                        <a:pt x="151582" y="88629"/>
                        <a:pt x="151582" y="77028"/>
                      </a:cubicBezTo>
                      <a:cubicBezTo>
                        <a:pt x="141060" y="75974"/>
                        <a:pt x="131063" y="73865"/>
                        <a:pt x="121592" y="70701"/>
                      </a:cubicBezTo>
                      <a:close/>
                      <a:moveTo>
                        <a:pt x="233321" y="59697"/>
                      </a:moveTo>
                      <a:cubicBezTo>
                        <a:pt x="227511" y="63395"/>
                        <a:pt x="221172" y="66565"/>
                        <a:pt x="214306" y="69207"/>
                      </a:cubicBezTo>
                      <a:cubicBezTo>
                        <a:pt x="218531" y="80302"/>
                        <a:pt x="222757" y="92981"/>
                        <a:pt x="225926" y="106189"/>
                      </a:cubicBezTo>
                      <a:cubicBezTo>
                        <a:pt x="235962" y="102491"/>
                        <a:pt x="245469" y="97736"/>
                        <a:pt x="253921" y="92453"/>
                      </a:cubicBezTo>
                      <a:cubicBezTo>
                        <a:pt x="247582" y="80302"/>
                        <a:pt x="240716" y="69207"/>
                        <a:pt x="233321" y="59697"/>
                      </a:cubicBezTo>
                      <a:close/>
                      <a:moveTo>
                        <a:pt x="92595" y="55846"/>
                      </a:moveTo>
                      <a:cubicBezTo>
                        <a:pt x="85214" y="65360"/>
                        <a:pt x="77832" y="76460"/>
                        <a:pt x="70977" y="88088"/>
                      </a:cubicBezTo>
                      <a:cubicBezTo>
                        <a:pt x="78886" y="93902"/>
                        <a:pt x="87323" y="98660"/>
                        <a:pt x="97341" y="102888"/>
                      </a:cubicBezTo>
                      <a:cubicBezTo>
                        <a:pt x="100505" y="89674"/>
                        <a:pt x="104723" y="76988"/>
                        <a:pt x="108941" y="65360"/>
                      </a:cubicBezTo>
                      <a:cubicBezTo>
                        <a:pt x="103141" y="62717"/>
                        <a:pt x="97341" y="59546"/>
                        <a:pt x="92595" y="55846"/>
                      </a:cubicBezTo>
                      <a:close/>
                      <a:moveTo>
                        <a:pt x="251144" y="44842"/>
                      </a:moveTo>
                      <a:cubicBezTo>
                        <a:pt x="248500" y="47484"/>
                        <a:pt x="246385" y="49598"/>
                        <a:pt x="243742" y="51712"/>
                      </a:cubicBezTo>
                      <a:cubicBezTo>
                        <a:pt x="251144" y="61225"/>
                        <a:pt x="258546" y="72323"/>
                        <a:pt x="264890" y="85007"/>
                      </a:cubicBezTo>
                      <a:cubicBezTo>
                        <a:pt x="269649" y="80779"/>
                        <a:pt x="273878" y="77079"/>
                        <a:pt x="277579" y="72851"/>
                      </a:cubicBezTo>
                      <a:cubicBezTo>
                        <a:pt x="270177" y="62282"/>
                        <a:pt x="261189" y="52769"/>
                        <a:pt x="251144" y="44842"/>
                      </a:cubicBezTo>
                      <a:close/>
                      <a:moveTo>
                        <a:pt x="75908" y="39614"/>
                      </a:moveTo>
                      <a:cubicBezTo>
                        <a:pt x="65327" y="47013"/>
                        <a:pt x="55804" y="55469"/>
                        <a:pt x="47868" y="65510"/>
                      </a:cubicBezTo>
                      <a:cubicBezTo>
                        <a:pt x="51043" y="70795"/>
                        <a:pt x="55804" y="75551"/>
                        <a:pt x="60565" y="79779"/>
                      </a:cubicBezTo>
                      <a:cubicBezTo>
                        <a:pt x="67443" y="67624"/>
                        <a:pt x="74850" y="56526"/>
                        <a:pt x="82256" y="47013"/>
                      </a:cubicBezTo>
                      <a:cubicBezTo>
                        <a:pt x="80140" y="44899"/>
                        <a:pt x="78024" y="42257"/>
                        <a:pt x="75908" y="39614"/>
                      </a:cubicBezTo>
                      <a:close/>
                      <a:moveTo>
                        <a:pt x="224484" y="28060"/>
                      </a:moveTo>
                      <a:cubicBezTo>
                        <a:pt x="228150" y="32293"/>
                        <a:pt x="231815" y="36525"/>
                        <a:pt x="236003" y="41815"/>
                      </a:cubicBezTo>
                      <a:cubicBezTo>
                        <a:pt x="237574" y="40228"/>
                        <a:pt x="239145" y="38641"/>
                        <a:pt x="240716" y="37583"/>
                      </a:cubicBezTo>
                      <a:cubicBezTo>
                        <a:pt x="235480" y="33880"/>
                        <a:pt x="230244" y="31234"/>
                        <a:pt x="224484" y="28060"/>
                      </a:cubicBezTo>
                      <a:close/>
                      <a:moveTo>
                        <a:pt x="101238" y="25309"/>
                      </a:moveTo>
                      <a:cubicBezTo>
                        <a:pt x="95940" y="27410"/>
                        <a:pt x="91172" y="30036"/>
                        <a:pt x="86933" y="32662"/>
                      </a:cubicBezTo>
                      <a:cubicBezTo>
                        <a:pt x="87993" y="34237"/>
                        <a:pt x="89582" y="35288"/>
                        <a:pt x="90642" y="36863"/>
                      </a:cubicBezTo>
                      <a:cubicBezTo>
                        <a:pt x="94350" y="32662"/>
                        <a:pt x="97529" y="28985"/>
                        <a:pt x="101238" y="25309"/>
                      </a:cubicBezTo>
                      <a:close/>
                      <a:moveTo>
                        <a:pt x="189546" y="16506"/>
                      </a:moveTo>
                      <a:cubicBezTo>
                        <a:pt x="195332" y="25959"/>
                        <a:pt x="202695" y="39614"/>
                        <a:pt x="209532" y="56946"/>
                      </a:cubicBezTo>
                      <a:cubicBezTo>
                        <a:pt x="215317" y="54845"/>
                        <a:pt x="220576" y="52219"/>
                        <a:pt x="225310" y="49068"/>
                      </a:cubicBezTo>
                      <a:cubicBezTo>
                        <a:pt x="210584" y="31736"/>
                        <a:pt x="197961" y="20707"/>
                        <a:pt x="194280" y="17556"/>
                      </a:cubicBezTo>
                      <a:cubicBezTo>
                        <a:pt x="192702" y="17031"/>
                        <a:pt x="191124" y="16506"/>
                        <a:pt x="189546" y="16506"/>
                      </a:cubicBezTo>
                      <a:close/>
                      <a:moveTo>
                        <a:pt x="132600" y="15955"/>
                      </a:moveTo>
                      <a:cubicBezTo>
                        <a:pt x="131554" y="15955"/>
                        <a:pt x="130507" y="15955"/>
                        <a:pt x="128938" y="16483"/>
                      </a:cubicBezTo>
                      <a:cubicBezTo>
                        <a:pt x="128938" y="17010"/>
                        <a:pt x="115859" y="27556"/>
                        <a:pt x="100688" y="46010"/>
                      </a:cubicBezTo>
                      <a:cubicBezTo>
                        <a:pt x="104873" y="48647"/>
                        <a:pt x="109058" y="51283"/>
                        <a:pt x="114290" y="53920"/>
                      </a:cubicBezTo>
                      <a:cubicBezTo>
                        <a:pt x="121091" y="37574"/>
                        <a:pt x="127892" y="24919"/>
                        <a:pt x="132600" y="15955"/>
                      </a:cubicBezTo>
                      <a:close/>
                      <a:moveTo>
                        <a:pt x="167974" y="13204"/>
                      </a:moveTo>
                      <a:cubicBezTo>
                        <a:pt x="167447" y="22704"/>
                        <a:pt x="166392" y="40647"/>
                        <a:pt x="165337" y="64924"/>
                      </a:cubicBezTo>
                      <a:cubicBezTo>
                        <a:pt x="176410" y="64924"/>
                        <a:pt x="186956" y="63341"/>
                        <a:pt x="196974" y="60702"/>
                      </a:cubicBezTo>
                      <a:cubicBezTo>
                        <a:pt x="187483" y="38009"/>
                        <a:pt x="177465" y="21121"/>
                        <a:pt x="173247" y="13732"/>
                      </a:cubicBezTo>
                      <a:cubicBezTo>
                        <a:pt x="171665" y="13732"/>
                        <a:pt x="169556" y="13732"/>
                        <a:pt x="167974" y="13204"/>
                      </a:cubicBezTo>
                      <a:close/>
                      <a:moveTo>
                        <a:pt x="149585" y="13204"/>
                      </a:moveTo>
                      <a:cubicBezTo>
                        <a:pt x="145346" y="20059"/>
                        <a:pt x="135810" y="36405"/>
                        <a:pt x="126273" y="58551"/>
                      </a:cubicBezTo>
                      <a:cubicBezTo>
                        <a:pt x="134220" y="61187"/>
                        <a:pt x="143227" y="63296"/>
                        <a:pt x="152764" y="63823"/>
                      </a:cubicBezTo>
                      <a:cubicBezTo>
                        <a:pt x="153294" y="40623"/>
                        <a:pt x="154354" y="22696"/>
                        <a:pt x="154883" y="13204"/>
                      </a:cubicBezTo>
                      <a:cubicBezTo>
                        <a:pt x="153294" y="13204"/>
                        <a:pt x="151175" y="13204"/>
                        <a:pt x="149585" y="13204"/>
                      </a:cubicBezTo>
                      <a:close/>
                      <a:moveTo>
                        <a:pt x="160099" y="0"/>
                      </a:moveTo>
                      <a:cubicBezTo>
                        <a:pt x="192750" y="0"/>
                        <a:pt x="222769" y="10024"/>
                        <a:pt x="248047" y="26906"/>
                      </a:cubicBezTo>
                      <a:cubicBezTo>
                        <a:pt x="251734" y="29017"/>
                        <a:pt x="255420" y="31655"/>
                        <a:pt x="259107" y="34293"/>
                      </a:cubicBezTo>
                      <a:cubicBezTo>
                        <a:pt x="269113" y="42206"/>
                        <a:pt x="278066" y="51703"/>
                        <a:pt x="285965" y="61727"/>
                      </a:cubicBezTo>
                      <a:cubicBezTo>
                        <a:pt x="288598" y="65420"/>
                        <a:pt x="291232" y="69113"/>
                        <a:pt x="293865" y="72806"/>
                      </a:cubicBezTo>
                      <a:cubicBezTo>
                        <a:pt x="299658" y="81775"/>
                        <a:pt x="304398" y="90744"/>
                        <a:pt x="308084" y="100768"/>
                      </a:cubicBezTo>
                      <a:cubicBezTo>
                        <a:pt x="310191" y="105516"/>
                        <a:pt x="311771" y="110264"/>
                        <a:pt x="313350" y="115013"/>
                      </a:cubicBezTo>
                      <a:cubicBezTo>
                        <a:pt x="317564" y="128730"/>
                        <a:pt x="319670" y="142975"/>
                        <a:pt x="319670" y="157747"/>
                      </a:cubicBezTo>
                      <a:cubicBezTo>
                        <a:pt x="319670" y="158275"/>
                        <a:pt x="319670" y="159330"/>
                        <a:pt x="319670" y="160385"/>
                      </a:cubicBezTo>
                      <a:cubicBezTo>
                        <a:pt x="319670" y="165661"/>
                        <a:pt x="319670" y="170937"/>
                        <a:pt x="319144" y="176212"/>
                      </a:cubicBezTo>
                      <a:cubicBezTo>
                        <a:pt x="317037" y="196260"/>
                        <a:pt x="311244" y="215253"/>
                        <a:pt x="302291" y="232664"/>
                      </a:cubicBezTo>
                      <a:cubicBezTo>
                        <a:pt x="298605" y="240577"/>
                        <a:pt x="293865" y="247964"/>
                        <a:pt x="288598" y="254822"/>
                      </a:cubicBezTo>
                      <a:cubicBezTo>
                        <a:pt x="259633" y="294391"/>
                        <a:pt x="212763" y="320242"/>
                        <a:pt x="160099" y="320242"/>
                      </a:cubicBezTo>
                      <a:cubicBezTo>
                        <a:pt x="159572" y="320242"/>
                        <a:pt x="159572" y="320242"/>
                        <a:pt x="159572" y="320242"/>
                      </a:cubicBezTo>
                      <a:cubicBezTo>
                        <a:pt x="159572" y="320242"/>
                        <a:pt x="159572" y="320242"/>
                        <a:pt x="155359" y="320770"/>
                      </a:cubicBezTo>
                      <a:cubicBezTo>
                        <a:pt x="155359" y="320770"/>
                        <a:pt x="155359" y="320242"/>
                        <a:pt x="155359" y="320242"/>
                      </a:cubicBezTo>
                      <a:cubicBezTo>
                        <a:pt x="101642" y="318660"/>
                        <a:pt x="54244" y="290698"/>
                        <a:pt x="26332" y="248491"/>
                      </a:cubicBezTo>
                      <a:cubicBezTo>
                        <a:pt x="21593" y="241105"/>
                        <a:pt x="17379" y="233191"/>
                        <a:pt x="13693" y="225278"/>
                      </a:cubicBezTo>
                      <a:cubicBezTo>
                        <a:pt x="6847" y="209450"/>
                        <a:pt x="2107" y="192567"/>
                        <a:pt x="527" y="174630"/>
                      </a:cubicBezTo>
                      <a:cubicBezTo>
                        <a:pt x="0" y="169881"/>
                        <a:pt x="0" y="165133"/>
                        <a:pt x="0" y="160385"/>
                      </a:cubicBezTo>
                      <a:cubicBezTo>
                        <a:pt x="0" y="158802"/>
                        <a:pt x="0" y="157219"/>
                        <a:pt x="0" y="156164"/>
                      </a:cubicBezTo>
                      <a:cubicBezTo>
                        <a:pt x="527" y="141392"/>
                        <a:pt x="2634" y="127147"/>
                        <a:pt x="6847" y="113958"/>
                      </a:cubicBezTo>
                      <a:cubicBezTo>
                        <a:pt x="8427" y="108682"/>
                        <a:pt x="10006" y="103934"/>
                        <a:pt x="12113" y="99185"/>
                      </a:cubicBezTo>
                      <a:cubicBezTo>
                        <a:pt x="17379" y="86523"/>
                        <a:pt x="23699" y="74916"/>
                        <a:pt x="32125" y="64365"/>
                      </a:cubicBezTo>
                      <a:cubicBezTo>
                        <a:pt x="34758" y="60144"/>
                        <a:pt x="37918" y="56451"/>
                        <a:pt x="41078" y="52758"/>
                      </a:cubicBezTo>
                      <a:cubicBezTo>
                        <a:pt x="49505" y="43789"/>
                        <a:pt x="58984" y="35348"/>
                        <a:pt x="68990" y="28489"/>
                      </a:cubicBezTo>
                      <a:cubicBezTo>
                        <a:pt x="72677" y="25851"/>
                        <a:pt x="76363" y="23213"/>
                        <a:pt x="80576" y="21103"/>
                      </a:cubicBezTo>
                      <a:cubicBezTo>
                        <a:pt x="103748" y="7913"/>
                        <a:pt x="131133" y="0"/>
                        <a:pt x="160099" y="0"/>
                      </a:cubicBez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501" name="Freeform 500"/>
                <p:cNvSpPr>
                  <a:spLocks/>
                </p:cNvSpPr>
                <p:nvPr/>
              </p:nvSpPr>
              <p:spPr bwMode="auto">
                <a:xfrm>
                  <a:off x="5007615" y="2323753"/>
                  <a:ext cx="649029" cy="502032"/>
                </a:xfrm>
                <a:custGeom>
                  <a:avLst/>
                  <a:gdLst>
                    <a:gd name="connsiteX0" fmla="*/ 33287 w 649029"/>
                    <a:gd name="connsiteY0" fmla="*/ 88963 h 502032"/>
                    <a:gd name="connsiteX1" fmla="*/ 21098 w 649029"/>
                    <a:gd name="connsiteY1" fmla="*/ 102250 h 502032"/>
                    <a:gd name="connsiteX2" fmla="*/ 21098 w 649029"/>
                    <a:gd name="connsiteY2" fmla="*/ 467370 h 502032"/>
                    <a:gd name="connsiteX3" fmla="*/ 33287 w 649029"/>
                    <a:gd name="connsiteY3" fmla="*/ 480657 h 502032"/>
                    <a:gd name="connsiteX4" fmla="*/ 615742 w 649029"/>
                    <a:gd name="connsiteY4" fmla="*/ 480657 h 502032"/>
                    <a:gd name="connsiteX5" fmla="*/ 627932 w 649029"/>
                    <a:gd name="connsiteY5" fmla="*/ 467370 h 502032"/>
                    <a:gd name="connsiteX6" fmla="*/ 627932 w 649029"/>
                    <a:gd name="connsiteY6" fmla="*/ 102250 h 502032"/>
                    <a:gd name="connsiteX7" fmla="*/ 615742 w 649029"/>
                    <a:gd name="connsiteY7" fmla="*/ 88963 h 502032"/>
                    <a:gd name="connsiteX8" fmla="*/ 71744 w 649029"/>
                    <a:gd name="connsiteY8" fmla="*/ 21375 h 502032"/>
                    <a:gd name="connsiteX9" fmla="*/ 61676 w 649029"/>
                    <a:gd name="connsiteY9" fmla="*/ 31460 h 502032"/>
                    <a:gd name="connsiteX10" fmla="*/ 61676 w 649029"/>
                    <a:gd name="connsiteY10" fmla="*/ 67588 h 502032"/>
                    <a:gd name="connsiteX11" fmla="*/ 281061 w 649029"/>
                    <a:gd name="connsiteY11" fmla="*/ 67588 h 502032"/>
                    <a:gd name="connsiteX12" fmla="*/ 281061 w 649029"/>
                    <a:gd name="connsiteY12" fmla="*/ 31460 h 502032"/>
                    <a:gd name="connsiteX13" fmla="*/ 270993 w 649029"/>
                    <a:gd name="connsiteY13" fmla="*/ 21375 h 502032"/>
                    <a:gd name="connsiteX14" fmla="*/ 71826 w 649029"/>
                    <a:gd name="connsiteY14" fmla="*/ 0 h 502032"/>
                    <a:gd name="connsiteX15" fmla="*/ 271010 w 649029"/>
                    <a:gd name="connsiteY15" fmla="*/ 0 h 502032"/>
                    <a:gd name="connsiteX16" fmla="*/ 302265 w 649029"/>
                    <a:gd name="connsiteY16" fmla="*/ 31399 h 502032"/>
                    <a:gd name="connsiteX17" fmla="*/ 302265 w 649029"/>
                    <a:gd name="connsiteY17" fmla="*/ 59604 h 502032"/>
                    <a:gd name="connsiteX18" fmla="*/ 614285 w 649029"/>
                    <a:gd name="connsiteY18" fmla="*/ 59604 h 502032"/>
                    <a:gd name="connsiteX19" fmla="*/ 625873 w 649029"/>
                    <a:gd name="connsiteY19" fmla="*/ 64461 h 502032"/>
                    <a:gd name="connsiteX20" fmla="*/ 629657 w 649029"/>
                    <a:gd name="connsiteY20" fmla="*/ 73573 h 502032"/>
                    <a:gd name="connsiteX21" fmla="*/ 639294 w 649029"/>
                    <a:gd name="connsiteY21" fmla="*/ 77692 h 502032"/>
                    <a:gd name="connsiteX22" fmla="*/ 649029 w 649029"/>
                    <a:gd name="connsiteY22" fmla="*/ 102152 h 502032"/>
                    <a:gd name="connsiteX23" fmla="*/ 649029 w 649029"/>
                    <a:gd name="connsiteY23" fmla="*/ 467468 h 502032"/>
                    <a:gd name="connsiteX24" fmla="*/ 615651 w 649029"/>
                    <a:gd name="connsiteY24" fmla="*/ 502032 h 502032"/>
                    <a:gd name="connsiteX25" fmla="*/ 33379 w 649029"/>
                    <a:gd name="connsiteY25" fmla="*/ 502032 h 502032"/>
                    <a:gd name="connsiteX26" fmla="*/ 0 w 649029"/>
                    <a:gd name="connsiteY26" fmla="*/ 467468 h 502032"/>
                    <a:gd name="connsiteX27" fmla="*/ 0 w 649029"/>
                    <a:gd name="connsiteY27" fmla="*/ 102152 h 502032"/>
                    <a:gd name="connsiteX28" fmla="*/ 9735 w 649029"/>
                    <a:gd name="connsiteY28" fmla="*/ 77692 h 502032"/>
                    <a:gd name="connsiteX29" fmla="*/ 19371 w 649029"/>
                    <a:gd name="connsiteY29" fmla="*/ 73574 h 502032"/>
                    <a:gd name="connsiteX30" fmla="*/ 23155 w 649029"/>
                    <a:gd name="connsiteY30" fmla="*/ 64461 h 502032"/>
                    <a:gd name="connsiteX31" fmla="*/ 34744 w 649029"/>
                    <a:gd name="connsiteY31" fmla="*/ 59604 h 502032"/>
                    <a:gd name="connsiteX32" fmla="*/ 40571 w 649029"/>
                    <a:gd name="connsiteY32" fmla="*/ 59604 h 502032"/>
                    <a:gd name="connsiteX33" fmla="*/ 40571 w 649029"/>
                    <a:gd name="connsiteY33" fmla="*/ 31399 h 502032"/>
                    <a:gd name="connsiteX34" fmla="*/ 71826 w 649029"/>
                    <a:gd name="connsiteY34" fmla="*/ 0 h 50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49029" h="502032">
                      <a:moveTo>
                        <a:pt x="33287" y="88963"/>
                      </a:moveTo>
                      <a:cubicBezTo>
                        <a:pt x="26398" y="88963"/>
                        <a:pt x="21098" y="94809"/>
                        <a:pt x="21098" y="102250"/>
                      </a:cubicBezTo>
                      <a:lnTo>
                        <a:pt x="21098" y="467370"/>
                      </a:lnTo>
                      <a:cubicBezTo>
                        <a:pt x="21098" y="474811"/>
                        <a:pt x="26398" y="480657"/>
                        <a:pt x="33287" y="480657"/>
                      </a:cubicBezTo>
                      <a:lnTo>
                        <a:pt x="615742" y="480657"/>
                      </a:lnTo>
                      <a:cubicBezTo>
                        <a:pt x="622632" y="480657"/>
                        <a:pt x="627932" y="474811"/>
                        <a:pt x="627932" y="467370"/>
                      </a:cubicBezTo>
                      <a:lnTo>
                        <a:pt x="627932" y="102250"/>
                      </a:lnTo>
                      <a:cubicBezTo>
                        <a:pt x="627932" y="94809"/>
                        <a:pt x="622632" y="88963"/>
                        <a:pt x="615742" y="88963"/>
                      </a:cubicBezTo>
                      <a:close/>
                      <a:moveTo>
                        <a:pt x="71744" y="21375"/>
                      </a:moveTo>
                      <a:cubicBezTo>
                        <a:pt x="66445" y="21375"/>
                        <a:pt x="61676" y="26152"/>
                        <a:pt x="61676" y="31460"/>
                      </a:cubicBezTo>
                      <a:lnTo>
                        <a:pt x="61676" y="67588"/>
                      </a:lnTo>
                      <a:lnTo>
                        <a:pt x="281061" y="67588"/>
                      </a:lnTo>
                      <a:lnTo>
                        <a:pt x="281061" y="31460"/>
                      </a:lnTo>
                      <a:cubicBezTo>
                        <a:pt x="281061" y="26152"/>
                        <a:pt x="276292" y="21375"/>
                        <a:pt x="270993" y="21375"/>
                      </a:cubicBezTo>
                      <a:close/>
                      <a:moveTo>
                        <a:pt x="71826" y="0"/>
                      </a:moveTo>
                      <a:lnTo>
                        <a:pt x="271010" y="0"/>
                      </a:lnTo>
                      <a:cubicBezTo>
                        <a:pt x="287962" y="0"/>
                        <a:pt x="302265" y="14369"/>
                        <a:pt x="302265" y="31399"/>
                      </a:cubicBezTo>
                      <a:lnTo>
                        <a:pt x="302265" y="59604"/>
                      </a:lnTo>
                      <a:lnTo>
                        <a:pt x="614285" y="59604"/>
                      </a:lnTo>
                      <a:cubicBezTo>
                        <a:pt x="618788" y="59604"/>
                        <a:pt x="622894" y="61467"/>
                        <a:pt x="625873" y="64461"/>
                      </a:cubicBezTo>
                      <a:lnTo>
                        <a:pt x="629657" y="73573"/>
                      </a:lnTo>
                      <a:lnTo>
                        <a:pt x="639294" y="77692"/>
                      </a:lnTo>
                      <a:cubicBezTo>
                        <a:pt x="645320" y="83940"/>
                        <a:pt x="649029" y="92581"/>
                        <a:pt x="649029" y="102152"/>
                      </a:cubicBezTo>
                      <a:lnTo>
                        <a:pt x="649029" y="467468"/>
                      </a:lnTo>
                      <a:cubicBezTo>
                        <a:pt x="649029" y="486611"/>
                        <a:pt x="634194" y="502032"/>
                        <a:pt x="615651" y="502032"/>
                      </a:cubicBezTo>
                      <a:lnTo>
                        <a:pt x="33379" y="502032"/>
                      </a:lnTo>
                      <a:cubicBezTo>
                        <a:pt x="14835" y="502032"/>
                        <a:pt x="0" y="486611"/>
                        <a:pt x="0" y="467468"/>
                      </a:cubicBezTo>
                      <a:lnTo>
                        <a:pt x="0" y="102152"/>
                      </a:lnTo>
                      <a:cubicBezTo>
                        <a:pt x="0" y="92581"/>
                        <a:pt x="3709" y="83940"/>
                        <a:pt x="9735" y="77692"/>
                      </a:cubicBezTo>
                      <a:lnTo>
                        <a:pt x="19371" y="73574"/>
                      </a:lnTo>
                      <a:lnTo>
                        <a:pt x="23155" y="64461"/>
                      </a:lnTo>
                      <a:cubicBezTo>
                        <a:pt x="26135" y="61467"/>
                        <a:pt x="30241" y="59604"/>
                        <a:pt x="34744" y="59604"/>
                      </a:cubicBezTo>
                      <a:lnTo>
                        <a:pt x="40571" y="59604"/>
                      </a:lnTo>
                      <a:lnTo>
                        <a:pt x="40571" y="31399"/>
                      </a:lnTo>
                      <a:cubicBezTo>
                        <a:pt x="40571" y="14369"/>
                        <a:pt x="54344" y="0"/>
                        <a:pt x="718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491" name="Group 490"/>
              <p:cNvGrpSpPr/>
              <p:nvPr/>
            </p:nvGrpSpPr>
            <p:grpSpPr>
              <a:xfrm>
                <a:off x="10486805" y="2434267"/>
                <a:ext cx="1302888" cy="1542780"/>
                <a:chOff x="10486805" y="2923046"/>
                <a:chExt cx="1302888" cy="1542780"/>
              </a:xfrm>
            </p:grpSpPr>
            <p:sp>
              <p:nvSpPr>
                <p:cNvPr id="492" name="Rectangle 491"/>
                <p:cNvSpPr/>
                <p:nvPr/>
              </p:nvSpPr>
              <p:spPr bwMode="auto">
                <a:xfrm>
                  <a:off x="10802824" y="2923046"/>
                  <a:ext cx="986869" cy="1542780"/>
                </a:xfrm>
                <a:prstGeom prst="rect">
                  <a:avLst/>
                </a:prstGeom>
                <a:noFill/>
                <a:ln w="9525" cap="flat" cmpd="sng" algn="ctr">
                  <a:solidFill>
                    <a:srgbClr val="FFFFFF">
                      <a:lumMod val="65000"/>
                    </a:srgbClr>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3" name="TextBox 492"/>
                <p:cNvSpPr txBox="1"/>
                <p:nvPr/>
              </p:nvSpPr>
              <p:spPr>
                <a:xfrm>
                  <a:off x="11212738" y="3022354"/>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Web</a:t>
                  </a:r>
                </a:p>
              </p:txBody>
            </p:sp>
            <p:sp>
              <p:nvSpPr>
                <p:cNvPr id="494" name="TextBox 493"/>
                <p:cNvSpPr txBox="1"/>
                <p:nvPr/>
              </p:nvSpPr>
              <p:spPr>
                <a:xfrm>
                  <a:off x="11212738" y="3571986"/>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Mobile</a:t>
                  </a:r>
                </a:p>
              </p:txBody>
            </p:sp>
            <p:sp>
              <p:nvSpPr>
                <p:cNvPr id="495" name="TextBox 494"/>
                <p:cNvSpPr txBox="1"/>
                <p:nvPr/>
              </p:nvSpPr>
              <p:spPr>
                <a:xfrm>
                  <a:off x="11212738" y="4160203"/>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Bots</a:t>
                  </a:r>
                </a:p>
              </p:txBody>
            </p:sp>
            <p:sp>
              <p:nvSpPr>
                <p:cNvPr id="496" name="Freeform 495"/>
                <p:cNvSpPr>
                  <a:spLocks noChangeArrowheads="1"/>
                </p:cNvSpPr>
                <p:nvPr/>
              </p:nvSpPr>
              <p:spPr bwMode="auto">
                <a:xfrm>
                  <a:off x="10907711" y="3020740"/>
                  <a:ext cx="187689" cy="187689"/>
                </a:xfrm>
                <a:custGeom>
                  <a:avLst/>
                  <a:gdLst>
                    <a:gd name="connsiteX0" fmla="*/ 2240514 w 3214688"/>
                    <a:gd name="connsiteY0" fmla="*/ 2452692 h 3214688"/>
                    <a:gd name="connsiteX1" fmla="*/ 2164154 w 3214688"/>
                    <a:gd name="connsiteY1" fmla="*/ 2577661 h 3214688"/>
                    <a:gd name="connsiteX2" fmla="*/ 2066550 w 3214688"/>
                    <a:gd name="connsiteY2" fmla="*/ 2716118 h 3214688"/>
                    <a:gd name="connsiteX3" fmla="*/ 1754615 w 3214688"/>
                    <a:gd name="connsiteY3" fmla="*/ 3074168 h 3214688"/>
                    <a:gd name="connsiteX4" fmla="*/ 1740871 w 3214688"/>
                    <a:gd name="connsiteY4" fmla="*/ 3087292 h 3214688"/>
                    <a:gd name="connsiteX5" fmla="*/ 1759187 w 3214688"/>
                    <a:gd name="connsiteY5" fmla="*/ 3086367 h 3214688"/>
                    <a:gd name="connsiteX6" fmla="*/ 2552008 w 3214688"/>
                    <a:gd name="connsiteY6" fmla="*/ 2754731 h 3214688"/>
                    <a:gd name="connsiteX7" fmla="*/ 2647815 w 3214688"/>
                    <a:gd name="connsiteY7" fmla="*/ 2667609 h 3214688"/>
                    <a:gd name="connsiteX8" fmla="*/ 2533366 w 3214688"/>
                    <a:gd name="connsiteY8" fmla="*/ 2587696 h 3214688"/>
                    <a:gd name="connsiteX9" fmla="*/ 2342448 w 3214688"/>
                    <a:gd name="connsiteY9" fmla="*/ 2491033 h 3214688"/>
                    <a:gd name="connsiteX10" fmla="*/ 974642 w 3214688"/>
                    <a:gd name="connsiteY10" fmla="*/ 2452516 h 3214688"/>
                    <a:gd name="connsiteX11" fmla="*/ 872242 w 3214688"/>
                    <a:gd name="connsiteY11" fmla="*/ 2491033 h 3214688"/>
                    <a:gd name="connsiteX12" fmla="*/ 681324 w 3214688"/>
                    <a:gd name="connsiteY12" fmla="*/ 2587696 h 3214688"/>
                    <a:gd name="connsiteX13" fmla="*/ 566873 w 3214688"/>
                    <a:gd name="connsiteY13" fmla="*/ 2667611 h 3214688"/>
                    <a:gd name="connsiteX14" fmla="*/ 662678 w 3214688"/>
                    <a:gd name="connsiteY14" fmla="*/ 2754731 h 3214688"/>
                    <a:gd name="connsiteX15" fmla="*/ 1455500 w 3214688"/>
                    <a:gd name="connsiteY15" fmla="*/ 3086367 h 3214688"/>
                    <a:gd name="connsiteX16" fmla="*/ 1473960 w 3214688"/>
                    <a:gd name="connsiteY16" fmla="*/ 3087299 h 3214688"/>
                    <a:gd name="connsiteX17" fmla="*/ 1460208 w 3214688"/>
                    <a:gd name="connsiteY17" fmla="*/ 3074168 h 3214688"/>
                    <a:gd name="connsiteX18" fmla="*/ 1148273 w 3214688"/>
                    <a:gd name="connsiteY18" fmla="*/ 2716118 h 3214688"/>
                    <a:gd name="connsiteX19" fmla="*/ 1050800 w 3214688"/>
                    <a:gd name="connsiteY19" fmla="*/ 2577661 h 3214688"/>
                    <a:gd name="connsiteX20" fmla="*/ 1668463 w 3214688"/>
                    <a:gd name="connsiteY20" fmla="*/ 2349078 h 3214688"/>
                    <a:gd name="connsiteX21" fmla="*/ 1668463 w 3214688"/>
                    <a:gd name="connsiteY21" fmla="*/ 2987045 h 3214688"/>
                    <a:gd name="connsiteX22" fmla="*/ 1686282 w 3214688"/>
                    <a:gd name="connsiteY22" fmla="*/ 2969732 h 3214688"/>
                    <a:gd name="connsiteX23" fmla="*/ 2047573 w 3214688"/>
                    <a:gd name="connsiteY23" fmla="*/ 2532767 h 3214688"/>
                    <a:gd name="connsiteX24" fmla="*/ 2118389 w 3214688"/>
                    <a:gd name="connsiteY24" fmla="*/ 2414793 h 3214688"/>
                    <a:gd name="connsiteX25" fmla="*/ 2062644 w 3214688"/>
                    <a:gd name="connsiteY25" fmla="*/ 2398957 h 3214688"/>
                    <a:gd name="connsiteX26" fmla="*/ 1838838 w 3214688"/>
                    <a:gd name="connsiteY26" fmla="*/ 2359062 h 3214688"/>
                    <a:gd name="connsiteX27" fmla="*/ 1546226 w 3214688"/>
                    <a:gd name="connsiteY27" fmla="*/ 2349078 h 3214688"/>
                    <a:gd name="connsiteX28" fmla="*/ 1375851 w 3214688"/>
                    <a:gd name="connsiteY28" fmla="*/ 2359062 h 3214688"/>
                    <a:gd name="connsiteX29" fmla="*/ 1152046 w 3214688"/>
                    <a:gd name="connsiteY29" fmla="*/ 2398957 h 3214688"/>
                    <a:gd name="connsiteX30" fmla="*/ 1097994 w 3214688"/>
                    <a:gd name="connsiteY30" fmla="*/ 2414312 h 3214688"/>
                    <a:gd name="connsiteX31" fmla="*/ 1168773 w 3214688"/>
                    <a:gd name="connsiteY31" fmla="*/ 2532767 h 3214688"/>
                    <a:gd name="connsiteX32" fmla="*/ 1528675 w 3214688"/>
                    <a:gd name="connsiteY32" fmla="*/ 2969732 h 3214688"/>
                    <a:gd name="connsiteX33" fmla="*/ 1546226 w 3214688"/>
                    <a:gd name="connsiteY33" fmla="*/ 2986822 h 3214688"/>
                    <a:gd name="connsiteX34" fmla="*/ 2486262 w 3214688"/>
                    <a:gd name="connsiteY34" fmla="*/ 1668463 h 3214688"/>
                    <a:gd name="connsiteX35" fmla="*/ 2482389 w 3214688"/>
                    <a:gd name="connsiteY35" fmla="*/ 1744921 h 3214688"/>
                    <a:gd name="connsiteX36" fmla="*/ 2321876 w 3214688"/>
                    <a:gd name="connsiteY36" fmla="*/ 2298467 h 3214688"/>
                    <a:gd name="connsiteX37" fmla="*/ 2297383 w 3214688"/>
                    <a:gd name="connsiteY37" fmla="*/ 2345664 h 3214688"/>
                    <a:gd name="connsiteX38" fmla="*/ 2392218 w 3214688"/>
                    <a:gd name="connsiteY38" fmla="*/ 2381629 h 3214688"/>
                    <a:gd name="connsiteX39" fmla="*/ 2596737 w 3214688"/>
                    <a:gd name="connsiteY39" fmla="*/ 2485449 h 3214688"/>
                    <a:gd name="connsiteX40" fmla="*/ 2730520 w 3214688"/>
                    <a:gd name="connsiteY40" fmla="*/ 2578412 h 3214688"/>
                    <a:gd name="connsiteX41" fmla="*/ 2753323 w 3214688"/>
                    <a:gd name="connsiteY41" fmla="*/ 2553309 h 3214688"/>
                    <a:gd name="connsiteX42" fmla="*/ 3084782 w 3214688"/>
                    <a:gd name="connsiteY42" fmla="*/ 1760063 h 3214688"/>
                    <a:gd name="connsiteX43" fmla="*/ 3089405 w 3214688"/>
                    <a:gd name="connsiteY43" fmla="*/ 1668463 h 3214688"/>
                    <a:gd name="connsiteX44" fmla="*/ 1668463 w 3214688"/>
                    <a:gd name="connsiteY44" fmla="*/ 1668463 h 3214688"/>
                    <a:gd name="connsiteX45" fmla="*/ 1668463 w 3214688"/>
                    <a:gd name="connsiteY45" fmla="*/ 2227749 h 3214688"/>
                    <a:gd name="connsiteX46" fmla="*/ 1854174 w 3214688"/>
                    <a:gd name="connsiteY46" fmla="*/ 2238874 h 3214688"/>
                    <a:gd name="connsiteX47" fmla="*/ 2093075 w 3214688"/>
                    <a:gd name="connsiteY47" fmla="*/ 2282190 h 3214688"/>
                    <a:gd name="connsiteX48" fmla="*/ 2180461 w 3214688"/>
                    <a:gd name="connsiteY48" fmla="*/ 2307322 h 3214688"/>
                    <a:gd name="connsiteX49" fmla="*/ 2223231 w 3214688"/>
                    <a:gd name="connsiteY49" fmla="*/ 2220775 h 3214688"/>
                    <a:gd name="connsiteX50" fmla="*/ 2360202 w 3214688"/>
                    <a:gd name="connsiteY50" fmla="*/ 1739141 h 3214688"/>
                    <a:gd name="connsiteX51" fmla="*/ 2363915 w 3214688"/>
                    <a:gd name="connsiteY51" fmla="*/ 1668463 h 3214688"/>
                    <a:gd name="connsiteX52" fmla="*/ 853934 w 3214688"/>
                    <a:gd name="connsiteY52" fmla="*/ 1668463 h 3214688"/>
                    <a:gd name="connsiteX53" fmla="*/ 857628 w 3214688"/>
                    <a:gd name="connsiteY53" fmla="*/ 1739141 h 3214688"/>
                    <a:gd name="connsiteX54" fmla="*/ 993929 w 3214688"/>
                    <a:gd name="connsiteY54" fmla="*/ 2220775 h 3214688"/>
                    <a:gd name="connsiteX55" fmla="*/ 1036215 w 3214688"/>
                    <a:gd name="connsiteY55" fmla="*/ 2306750 h 3214688"/>
                    <a:gd name="connsiteX56" fmla="*/ 1121614 w 3214688"/>
                    <a:gd name="connsiteY56" fmla="*/ 2282190 h 3214688"/>
                    <a:gd name="connsiteX57" fmla="*/ 1360516 w 3214688"/>
                    <a:gd name="connsiteY57" fmla="*/ 2238874 h 3214688"/>
                    <a:gd name="connsiteX58" fmla="*/ 1546226 w 3214688"/>
                    <a:gd name="connsiteY58" fmla="*/ 2227749 h 3214688"/>
                    <a:gd name="connsiteX59" fmla="*/ 1546226 w 3214688"/>
                    <a:gd name="connsiteY59" fmla="*/ 1668463 h 3214688"/>
                    <a:gd name="connsiteX60" fmla="*/ 125282 w 3214688"/>
                    <a:gd name="connsiteY60" fmla="*/ 1668463 h 3214688"/>
                    <a:gd name="connsiteX61" fmla="*/ 129905 w 3214688"/>
                    <a:gd name="connsiteY61" fmla="*/ 1760063 h 3214688"/>
                    <a:gd name="connsiteX62" fmla="*/ 461363 w 3214688"/>
                    <a:gd name="connsiteY62" fmla="*/ 2553309 h 3214688"/>
                    <a:gd name="connsiteX63" fmla="*/ 484168 w 3214688"/>
                    <a:gd name="connsiteY63" fmla="*/ 2578414 h 3214688"/>
                    <a:gd name="connsiteX64" fmla="*/ 617953 w 3214688"/>
                    <a:gd name="connsiteY64" fmla="*/ 2485449 h 3214688"/>
                    <a:gd name="connsiteX65" fmla="*/ 822472 w 3214688"/>
                    <a:gd name="connsiteY65" fmla="*/ 2381629 h 3214688"/>
                    <a:gd name="connsiteX66" fmla="*/ 918086 w 3214688"/>
                    <a:gd name="connsiteY66" fmla="*/ 2345368 h 3214688"/>
                    <a:gd name="connsiteX67" fmla="*/ 893910 w 3214688"/>
                    <a:gd name="connsiteY67" fmla="*/ 2298467 h 3214688"/>
                    <a:gd name="connsiteX68" fmla="*/ 735344 w 3214688"/>
                    <a:gd name="connsiteY68" fmla="*/ 1744921 h 3214688"/>
                    <a:gd name="connsiteX69" fmla="*/ 731546 w 3214688"/>
                    <a:gd name="connsiteY69" fmla="*/ 1668463 h 3214688"/>
                    <a:gd name="connsiteX70" fmla="*/ 1036436 w 3214688"/>
                    <a:gd name="connsiteY70" fmla="*/ 911460 h 3214688"/>
                    <a:gd name="connsiteX71" fmla="*/ 993929 w 3214688"/>
                    <a:gd name="connsiteY71" fmla="*/ 998077 h 3214688"/>
                    <a:gd name="connsiteX72" fmla="*/ 857628 w 3214688"/>
                    <a:gd name="connsiteY72" fmla="*/ 1481228 h 3214688"/>
                    <a:gd name="connsiteX73" fmla="*/ 854245 w 3214688"/>
                    <a:gd name="connsiteY73" fmla="*/ 1546225 h 3214688"/>
                    <a:gd name="connsiteX74" fmla="*/ 1546226 w 3214688"/>
                    <a:gd name="connsiteY74" fmla="*/ 1546225 h 3214688"/>
                    <a:gd name="connsiteX75" fmla="*/ 1546226 w 3214688"/>
                    <a:gd name="connsiteY75" fmla="*/ 990118 h 3214688"/>
                    <a:gd name="connsiteX76" fmla="*/ 1360255 w 3214688"/>
                    <a:gd name="connsiteY76" fmla="*/ 978989 h 3214688"/>
                    <a:gd name="connsiteX77" fmla="*/ 1120814 w 3214688"/>
                    <a:gd name="connsiteY77" fmla="*/ 935673 h 3214688"/>
                    <a:gd name="connsiteX78" fmla="*/ 2180241 w 3214688"/>
                    <a:gd name="connsiteY78" fmla="*/ 910890 h 3214688"/>
                    <a:gd name="connsiteX79" fmla="*/ 2093876 w 3214688"/>
                    <a:gd name="connsiteY79" fmla="*/ 935673 h 3214688"/>
                    <a:gd name="connsiteX80" fmla="*/ 1854434 w 3214688"/>
                    <a:gd name="connsiteY80" fmla="*/ 978989 h 3214688"/>
                    <a:gd name="connsiteX81" fmla="*/ 1668463 w 3214688"/>
                    <a:gd name="connsiteY81" fmla="*/ 990118 h 3214688"/>
                    <a:gd name="connsiteX82" fmla="*/ 1668463 w 3214688"/>
                    <a:gd name="connsiteY82" fmla="*/ 1546225 h 3214688"/>
                    <a:gd name="connsiteX83" fmla="*/ 2363603 w 3214688"/>
                    <a:gd name="connsiteY83" fmla="*/ 1546225 h 3214688"/>
                    <a:gd name="connsiteX84" fmla="*/ 2360202 w 3214688"/>
                    <a:gd name="connsiteY84" fmla="*/ 1481228 h 3214688"/>
                    <a:gd name="connsiteX85" fmla="*/ 2223231 w 3214688"/>
                    <a:gd name="connsiteY85" fmla="*/ 998077 h 3214688"/>
                    <a:gd name="connsiteX86" fmla="*/ 2731519 w 3214688"/>
                    <a:gd name="connsiteY86" fmla="*/ 638964 h 3214688"/>
                    <a:gd name="connsiteX87" fmla="*/ 2597865 w 3214688"/>
                    <a:gd name="connsiteY87" fmla="*/ 732415 h 3214688"/>
                    <a:gd name="connsiteX88" fmla="*/ 2393553 w 3214688"/>
                    <a:gd name="connsiteY88" fmla="*/ 836234 h 3214688"/>
                    <a:gd name="connsiteX89" fmla="*/ 2297528 w 3214688"/>
                    <a:gd name="connsiteY89" fmla="*/ 872602 h 3214688"/>
                    <a:gd name="connsiteX90" fmla="*/ 2321876 w 3214688"/>
                    <a:gd name="connsiteY90" fmla="*/ 919557 h 3214688"/>
                    <a:gd name="connsiteX91" fmla="*/ 2482389 w 3214688"/>
                    <a:gd name="connsiteY91" fmla="*/ 1474977 h 3214688"/>
                    <a:gd name="connsiteX92" fmla="*/ 2485971 w 3214688"/>
                    <a:gd name="connsiteY92" fmla="*/ 1546225 h 3214688"/>
                    <a:gd name="connsiteX93" fmla="*/ 3089325 w 3214688"/>
                    <a:gd name="connsiteY93" fmla="*/ 1546225 h 3214688"/>
                    <a:gd name="connsiteX94" fmla="*/ 3084782 w 3214688"/>
                    <a:gd name="connsiteY94" fmla="*/ 1456213 h 3214688"/>
                    <a:gd name="connsiteX95" fmla="*/ 2753323 w 3214688"/>
                    <a:gd name="connsiteY95" fmla="*/ 662968 h 3214688"/>
                    <a:gd name="connsiteX96" fmla="*/ 483169 w 3214688"/>
                    <a:gd name="connsiteY96" fmla="*/ 638963 h 3214688"/>
                    <a:gd name="connsiteX97" fmla="*/ 461363 w 3214688"/>
                    <a:gd name="connsiteY97" fmla="*/ 662968 h 3214688"/>
                    <a:gd name="connsiteX98" fmla="*/ 129905 w 3214688"/>
                    <a:gd name="connsiteY98" fmla="*/ 1456213 h 3214688"/>
                    <a:gd name="connsiteX99" fmla="*/ 125362 w 3214688"/>
                    <a:gd name="connsiteY99" fmla="*/ 1546225 h 3214688"/>
                    <a:gd name="connsiteX100" fmla="*/ 731831 w 3214688"/>
                    <a:gd name="connsiteY100" fmla="*/ 1546225 h 3214688"/>
                    <a:gd name="connsiteX101" fmla="*/ 735344 w 3214688"/>
                    <a:gd name="connsiteY101" fmla="*/ 1474977 h 3214688"/>
                    <a:gd name="connsiteX102" fmla="*/ 893910 w 3214688"/>
                    <a:gd name="connsiteY102" fmla="*/ 919557 h 3214688"/>
                    <a:gd name="connsiteX103" fmla="*/ 917942 w 3214688"/>
                    <a:gd name="connsiteY103" fmla="*/ 872897 h 3214688"/>
                    <a:gd name="connsiteX104" fmla="*/ 821137 w 3214688"/>
                    <a:gd name="connsiteY104" fmla="*/ 836234 h 3214688"/>
                    <a:gd name="connsiteX105" fmla="*/ 616825 w 3214688"/>
                    <a:gd name="connsiteY105" fmla="*/ 732415 h 3214688"/>
                    <a:gd name="connsiteX106" fmla="*/ 1546226 w 3214688"/>
                    <a:gd name="connsiteY106" fmla="*/ 231046 h 3214688"/>
                    <a:gd name="connsiteX107" fmla="*/ 1528675 w 3214688"/>
                    <a:gd name="connsiteY107" fmla="*/ 248139 h 3214688"/>
                    <a:gd name="connsiteX108" fmla="*/ 1168773 w 3214688"/>
                    <a:gd name="connsiteY108" fmla="*/ 685478 h 3214688"/>
                    <a:gd name="connsiteX109" fmla="*/ 1098769 w 3214688"/>
                    <a:gd name="connsiteY109" fmla="*/ 802845 h 3214688"/>
                    <a:gd name="connsiteX110" fmla="*/ 1152046 w 3214688"/>
                    <a:gd name="connsiteY110" fmla="*/ 818106 h 3214688"/>
                    <a:gd name="connsiteX111" fmla="*/ 1375851 w 3214688"/>
                    <a:gd name="connsiteY111" fmla="*/ 858541 h 3214688"/>
                    <a:gd name="connsiteX112" fmla="*/ 1546226 w 3214688"/>
                    <a:gd name="connsiteY112" fmla="*/ 868716 h 3214688"/>
                    <a:gd name="connsiteX113" fmla="*/ 1668463 w 3214688"/>
                    <a:gd name="connsiteY113" fmla="*/ 230823 h 3214688"/>
                    <a:gd name="connsiteX114" fmla="*/ 1668463 w 3214688"/>
                    <a:gd name="connsiteY114" fmla="*/ 868716 h 3214688"/>
                    <a:gd name="connsiteX115" fmla="*/ 1838838 w 3214688"/>
                    <a:gd name="connsiteY115" fmla="*/ 858541 h 3214688"/>
                    <a:gd name="connsiteX116" fmla="*/ 2062644 w 3214688"/>
                    <a:gd name="connsiteY116" fmla="*/ 818106 h 3214688"/>
                    <a:gd name="connsiteX117" fmla="*/ 2117610 w 3214688"/>
                    <a:gd name="connsiteY117" fmla="*/ 802362 h 3214688"/>
                    <a:gd name="connsiteX118" fmla="*/ 2047573 w 3214688"/>
                    <a:gd name="connsiteY118" fmla="*/ 685478 h 3214688"/>
                    <a:gd name="connsiteX119" fmla="*/ 1686282 w 3214688"/>
                    <a:gd name="connsiteY119" fmla="*/ 248139 h 3214688"/>
                    <a:gd name="connsiteX120" fmla="*/ 1739116 w 3214688"/>
                    <a:gd name="connsiteY120" fmla="*/ 128896 h 3214688"/>
                    <a:gd name="connsiteX121" fmla="*/ 1754615 w 3214688"/>
                    <a:gd name="connsiteY121" fmla="*/ 143696 h 3214688"/>
                    <a:gd name="connsiteX122" fmla="*/ 2066550 w 3214688"/>
                    <a:gd name="connsiteY122" fmla="*/ 501745 h 3214688"/>
                    <a:gd name="connsiteX123" fmla="*/ 2164154 w 3214688"/>
                    <a:gd name="connsiteY123" fmla="*/ 640209 h 3214688"/>
                    <a:gd name="connsiteX124" fmla="*/ 2239903 w 3214688"/>
                    <a:gd name="connsiteY124" fmla="*/ 764214 h 3214688"/>
                    <a:gd name="connsiteX125" fmla="*/ 2342448 w 3214688"/>
                    <a:gd name="connsiteY125" fmla="*/ 725496 h 3214688"/>
                    <a:gd name="connsiteX126" fmla="*/ 2533366 w 3214688"/>
                    <a:gd name="connsiteY126" fmla="*/ 629040 h 3214688"/>
                    <a:gd name="connsiteX127" fmla="*/ 2648575 w 3214688"/>
                    <a:gd name="connsiteY127" fmla="*/ 549358 h 3214688"/>
                    <a:gd name="connsiteX128" fmla="*/ 2552008 w 3214688"/>
                    <a:gd name="connsiteY128" fmla="*/ 461545 h 3214688"/>
                    <a:gd name="connsiteX129" fmla="*/ 1759187 w 3214688"/>
                    <a:gd name="connsiteY129" fmla="*/ 129910 h 3214688"/>
                    <a:gd name="connsiteX130" fmla="*/ 1475715 w 3214688"/>
                    <a:gd name="connsiteY130" fmla="*/ 128888 h 3214688"/>
                    <a:gd name="connsiteX131" fmla="*/ 1455500 w 3214688"/>
                    <a:gd name="connsiteY131" fmla="*/ 129910 h 3214688"/>
                    <a:gd name="connsiteX132" fmla="*/ 662678 w 3214688"/>
                    <a:gd name="connsiteY132" fmla="*/ 461545 h 3214688"/>
                    <a:gd name="connsiteX133" fmla="*/ 566113 w 3214688"/>
                    <a:gd name="connsiteY133" fmla="*/ 549357 h 3214688"/>
                    <a:gd name="connsiteX134" fmla="*/ 681324 w 3214688"/>
                    <a:gd name="connsiteY134" fmla="*/ 629040 h 3214688"/>
                    <a:gd name="connsiteX135" fmla="*/ 872242 w 3214688"/>
                    <a:gd name="connsiteY135" fmla="*/ 725496 h 3214688"/>
                    <a:gd name="connsiteX136" fmla="*/ 975251 w 3214688"/>
                    <a:gd name="connsiteY136" fmla="*/ 764389 h 3214688"/>
                    <a:gd name="connsiteX137" fmla="*/ 1050800 w 3214688"/>
                    <a:gd name="connsiteY137" fmla="*/ 640209 h 3214688"/>
                    <a:gd name="connsiteX138" fmla="*/ 1148273 w 3214688"/>
                    <a:gd name="connsiteY138" fmla="*/ 501745 h 3214688"/>
                    <a:gd name="connsiteX139" fmla="*/ 1460208 w 3214688"/>
                    <a:gd name="connsiteY139" fmla="*/ 143696 h 3214688"/>
                    <a:gd name="connsiteX140" fmla="*/ 1607344 w 3214688"/>
                    <a:gd name="connsiteY140" fmla="*/ 0 h 3214688"/>
                    <a:gd name="connsiteX141" fmla="*/ 3214688 w 3214688"/>
                    <a:gd name="connsiteY141" fmla="*/ 1607344 h 3214688"/>
                    <a:gd name="connsiteX142" fmla="*/ 1607344 w 3214688"/>
                    <a:gd name="connsiteY142" fmla="*/ 3214688 h 3214688"/>
                    <a:gd name="connsiteX143" fmla="*/ 0 w 3214688"/>
                    <a:gd name="connsiteY143" fmla="*/ 1607344 h 3214688"/>
                    <a:gd name="connsiteX144" fmla="*/ 1607344 w 3214688"/>
                    <a:gd name="connsiteY144" fmla="*/ 0 h 321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3214688" h="3214688">
                      <a:moveTo>
                        <a:pt x="2240514" y="2452692"/>
                      </a:moveTo>
                      <a:lnTo>
                        <a:pt x="2164154" y="2577661"/>
                      </a:lnTo>
                      <a:cubicBezTo>
                        <a:pt x="2133682" y="2623995"/>
                        <a:pt x="2101138" y="2670175"/>
                        <a:pt x="2066550" y="2716118"/>
                      </a:cubicBezTo>
                      <a:cubicBezTo>
                        <a:pt x="1950245" y="2873312"/>
                        <a:pt x="1834903" y="2995905"/>
                        <a:pt x="1754615" y="3074168"/>
                      </a:cubicBezTo>
                      <a:lnTo>
                        <a:pt x="1740871" y="3087292"/>
                      </a:lnTo>
                      <a:lnTo>
                        <a:pt x="1759187" y="3086367"/>
                      </a:lnTo>
                      <a:cubicBezTo>
                        <a:pt x="2058736" y="3055930"/>
                        <a:pt x="2331968" y="2936422"/>
                        <a:pt x="2552008" y="2754731"/>
                      </a:cubicBezTo>
                      <a:lnTo>
                        <a:pt x="2647815" y="2667609"/>
                      </a:lnTo>
                      <a:lnTo>
                        <a:pt x="2533366" y="2587696"/>
                      </a:lnTo>
                      <a:cubicBezTo>
                        <a:pt x="2472930" y="2551687"/>
                        <a:pt x="2409077" y="2519400"/>
                        <a:pt x="2342448" y="2491033"/>
                      </a:cubicBezTo>
                      <a:close/>
                      <a:moveTo>
                        <a:pt x="974642" y="2452516"/>
                      </a:moveTo>
                      <a:lnTo>
                        <a:pt x="872242" y="2491033"/>
                      </a:lnTo>
                      <a:cubicBezTo>
                        <a:pt x="805613" y="2519400"/>
                        <a:pt x="741760" y="2551687"/>
                        <a:pt x="681324" y="2587696"/>
                      </a:cubicBezTo>
                      <a:lnTo>
                        <a:pt x="566873" y="2667611"/>
                      </a:lnTo>
                      <a:lnTo>
                        <a:pt x="662678" y="2754731"/>
                      </a:lnTo>
                      <a:cubicBezTo>
                        <a:pt x="882719" y="2936422"/>
                        <a:pt x="1155951" y="3055930"/>
                        <a:pt x="1455500" y="3086367"/>
                      </a:cubicBezTo>
                      <a:lnTo>
                        <a:pt x="1473960" y="3087299"/>
                      </a:lnTo>
                      <a:lnTo>
                        <a:pt x="1460208" y="3074168"/>
                      </a:lnTo>
                      <a:cubicBezTo>
                        <a:pt x="1379921" y="2995905"/>
                        <a:pt x="1264578" y="2873312"/>
                        <a:pt x="1148273" y="2716118"/>
                      </a:cubicBezTo>
                      <a:cubicBezTo>
                        <a:pt x="1113686" y="2670175"/>
                        <a:pt x="1081189" y="2623995"/>
                        <a:pt x="1050800" y="2577661"/>
                      </a:cubicBezTo>
                      <a:close/>
                      <a:moveTo>
                        <a:pt x="1668463" y="2349078"/>
                      </a:moveTo>
                      <a:lnTo>
                        <a:pt x="1668463" y="2987045"/>
                      </a:lnTo>
                      <a:lnTo>
                        <a:pt x="1686282" y="2969732"/>
                      </a:lnTo>
                      <a:cubicBezTo>
                        <a:pt x="1781612" y="2874931"/>
                        <a:pt x="1920253" y="2723080"/>
                        <a:pt x="2047573" y="2532767"/>
                      </a:cubicBezTo>
                      <a:lnTo>
                        <a:pt x="2118389" y="2414793"/>
                      </a:lnTo>
                      <a:lnTo>
                        <a:pt x="2062644" y="2398957"/>
                      </a:lnTo>
                      <a:cubicBezTo>
                        <a:pt x="1989750" y="2381404"/>
                        <a:pt x="1914935" y="2368039"/>
                        <a:pt x="1838838" y="2359062"/>
                      </a:cubicBezTo>
                      <a:close/>
                      <a:moveTo>
                        <a:pt x="1546226" y="2349078"/>
                      </a:moveTo>
                      <a:lnTo>
                        <a:pt x="1375851" y="2359062"/>
                      </a:lnTo>
                      <a:cubicBezTo>
                        <a:pt x="1299755" y="2368039"/>
                        <a:pt x="1224940" y="2381404"/>
                        <a:pt x="1152046" y="2398957"/>
                      </a:cubicBezTo>
                      <a:lnTo>
                        <a:pt x="1097994" y="2414312"/>
                      </a:lnTo>
                      <a:lnTo>
                        <a:pt x="1168773" y="2532767"/>
                      </a:lnTo>
                      <a:cubicBezTo>
                        <a:pt x="1295523" y="2723080"/>
                        <a:pt x="1433595" y="2874931"/>
                        <a:pt x="1528675" y="2969732"/>
                      </a:cubicBezTo>
                      <a:lnTo>
                        <a:pt x="1546226" y="2986822"/>
                      </a:lnTo>
                      <a:close/>
                      <a:moveTo>
                        <a:pt x="2486262" y="1668463"/>
                      </a:moveTo>
                      <a:lnTo>
                        <a:pt x="2482389" y="1744921"/>
                      </a:lnTo>
                      <a:cubicBezTo>
                        <a:pt x="2464263" y="1925703"/>
                        <a:pt x="2410126" y="2111990"/>
                        <a:pt x="2321876" y="2298467"/>
                      </a:cubicBezTo>
                      <a:lnTo>
                        <a:pt x="2297383" y="2345664"/>
                      </a:lnTo>
                      <a:lnTo>
                        <a:pt x="2392218" y="2381629"/>
                      </a:lnTo>
                      <a:cubicBezTo>
                        <a:pt x="2463528" y="2412174"/>
                        <a:pt x="2531927" y="2446867"/>
                        <a:pt x="2596737" y="2485449"/>
                      </a:cubicBezTo>
                      <a:lnTo>
                        <a:pt x="2730520" y="2578412"/>
                      </a:lnTo>
                      <a:lnTo>
                        <a:pt x="2753323" y="2553309"/>
                      </a:lnTo>
                      <a:cubicBezTo>
                        <a:pt x="2934917" y="2333150"/>
                        <a:pt x="3054361" y="2059772"/>
                        <a:pt x="3084782" y="1760063"/>
                      </a:cubicBezTo>
                      <a:lnTo>
                        <a:pt x="3089405" y="1668463"/>
                      </a:lnTo>
                      <a:close/>
                      <a:moveTo>
                        <a:pt x="1668463" y="1668463"/>
                      </a:moveTo>
                      <a:lnTo>
                        <a:pt x="1668463" y="2227749"/>
                      </a:lnTo>
                      <a:lnTo>
                        <a:pt x="1854174" y="2238874"/>
                      </a:lnTo>
                      <a:cubicBezTo>
                        <a:pt x="1935356" y="2248644"/>
                        <a:pt x="2015217" y="2263170"/>
                        <a:pt x="2093075" y="2282190"/>
                      </a:cubicBezTo>
                      <a:lnTo>
                        <a:pt x="2180461" y="2307322"/>
                      </a:lnTo>
                      <a:lnTo>
                        <a:pt x="2223231" y="2220775"/>
                      </a:lnTo>
                      <a:cubicBezTo>
                        <a:pt x="2291457" y="2071357"/>
                        <a:pt x="2342510" y="1908976"/>
                        <a:pt x="2360202" y="1739141"/>
                      </a:cubicBezTo>
                      <a:lnTo>
                        <a:pt x="2363915" y="1668463"/>
                      </a:lnTo>
                      <a:close/>
                      <a:moveTo>
                        <a:pt x="853934" y="1668463"/>
                      </a:moveTo>
                      <a:lnTo>
                        <a:pt x="857628" y="1739141"/>
                      </a:lnTo>
                      <a:cubicBezTo>
                        <a:pt x="875231" y="1908976"/>
                        <a:pt x="926029" y="2071357"/>
                        <a:pt x="993929" y="2220775"/>
                      </a:cubicBezTo>
                      <a:lnTo>
                        <a:pt x="1036215" y="2306750"/>
                      </a:lnTo>
                      <a:lnTo>
                        <a:pt x="1121614" y="2282190"/>
                      </a:lnTo>
                      <a:cubicBezTo>
                        <a:pt x="1199473" y="2263170"/>
                        <a:pt x="1279334" y="2248644"/>
                        <a:pt x="1360516" y="2238874"/>
                      </a:cubicBezTo>
                      <a:lnTo>
                        <a:pt x="1546226" y="2227749"/>
                      </a:lnTo>
                      <a:lnTo>
                        <a:pt x="1546226" y="1668463"/>
                      </a:lnTo>
                      <a:close/>
                      <a:moveTo>
                        <a:pt x="125282" y="1668463"/>
                      </a:moveTo>
                      <a:lnTo>
                        <a:pt x="129905" y="1760063"/>
                      </a:lnTo>
                      <a:cubicBezTo>
                        <a:pt x="160326" y="2059772"/>
                        <a:pt x="279770" y="2333150"/>
                        <a:pt x="461363" y="2553309"/>
                      </a:cubicBezTo>
                      <a:lnTo>
                        <a:pt x="484168" y="2578414"/>
                      </a:lnTo>
                      <a:lnTo>
                        <a:pt x="617953" y="2485449"/>
                      </a:lnTo>
                      <a:cubicBezTo>
                        <a:pt x="682763" y="2446867"/>
                        <a:pt x="751163" y="2412174"/>
                        <a:pt x="822472" y="2381629"/>
                      </a:cubicBezTo>
                      <a:lnTo>
                        <a:pt x="918086" y="2345368"/>
                      </a:lnTo>
                      <a:lnTo>
                        <a:pt x="893910" y="2298467"/>
                      </a:lnTo>
                      <a:cubicBezTo>
                        <a:pt x="806372" y="2111990"/>
                        <a:pt x="753137" y="1925703"/>
                        <a:pt x="735344" y="1744921"/>
                      </a:cubicBezTo>
                      <a:lnTo>
                        <a:pt x="731546" y="1668463"/>
                      </a:lnTo>
                      <a:close/>
                      <a:moveTo>
                        <a:pt x="1036436" y="911460"/>
                      </a:moveTo>
                      <a:lnTo>
                        <a:pt x="993929" y="998077"/>
                      </a:lnTo>
                      <a:cubicBezTo>
                        <a:pt x="926029" y="1147854"/>
                        <a:pt x="875231" y="1310725"/>
                        <a:pt x="857628" y="1481228"/>
                      </a:cubicBezTo>
                      <a:lnTo>
                        <a:pt x="854245" y="1546225"/>
                      </a:lnTo>
                      <a:lnTo>
                        <a:pt x="1546226" y="1546225"/>
                      </a:lnTo>
                      <a:lnTo>
                        <a:pt x="1546226" y="990118"/>
                      </a:lnTo>
                      <a:lnTo>
                        <a:pt x="1360255" y="978989"/>
                      </a:lnTo>
                      <a:cubicBezTo>
                        <a:pt x="1278920" y="969219"/>
                        <a:pt x="1198859" y="954694"/>
                        <a:pt x="1120814" y="935673"/>
                      </a:cubicBezTo>
                      <a:close/>
                      <a:moveTo>
                        <a:pt x="2180241" y="910890"/>
                      </a:moveTo>
                      <a:lnTo>
                        <a:pt x="2093876" y="935673"/>
                      </a:lnTo>
                      <a:cubicBezTo>
                        <a:pt x="2015831" y="954694"/>
                        <a:pt x="1935770" y="969219"/>
                        <a:pt x="1854434" y="978989"/>
                      </a:cubicBezTo>
                      <a:lnTo>
                        <a:pt x="1668463" y="990118"/>
                      </a:lnTo>
                      <a:lnTo>
                        <a:pt x="1668463" y="1546225"/>
                      </a:lnTo>
                      <a:lnTo>
                        <a:pt x="2363603" y="1546225"/>
                      </a:lnTo>
                      <a:lnTo>
                        <a:pt x="2360202" y="1481228"/>
                      </a:lnTo>
                      <a:cubicBezTo>
                        <a:pt x="2342510" y="1310725"/>
                        <a:pt x="2291457" y="1147854"/>
                        <a:pt x="2223231" y="998077"/>
                      </a:cubicBezTo>
                      <a:close/>
                      <a:moveTo>
                        <a:pt x="2731519" y="638964"/>
                      </a:moveTo>
                      <a:lnTo>
                        <a:pt x="2597865" y="732415"/>
                      </a:lnTo>
                      <a:cubicBezTo>
                        <a:pt x="2533258" y="770996"/>
                        <a:pt x="2464907" y="805689"/>
                        <a:pt x="2393553" y="836234"/>
                      </a:cubicBezTo>
                      <a:lnTo>
                        <a:pt x="2297528" y="872602"/>
                      </a:lnTo>
                      <a:lnTo>
                        <a:pt x="2321876" y="919557"/>
                      </a:lnTo>
                      <a:cubicBezTo>
                        <a:pt x="2410126" y="1106247"/>
                        <a:pt x="2464263" y="1293033"/>
                        <a:pt x="2482389" y="1474977"/>
                      </a:cubicBezTo>
                      <a:lnTo>
                        <a:pt x="2485971" y="1546225"/>
                      </a:lnTo>
                      <a:lnTo>
                        <a:pt x="3089325" y="1546225"/>
                      </a:lnTo>
                      <a:lnTo>
                        <a:pt x="3084782" y="1456213"/>
                      </a:lnTo>
                      <a:cubicBezTo>
                        <a:pt x="3054361" y="1156504"/>
                        <a:pt x="2934917" y="883126"/>
                        <a:pt x="2753323" y="662968"/>
                      </a:cubicBezTo>
                      <a:close/>
                      <a:moveTo>
                        <a:pt x="483169" y="638963"/>
                      </a:moveTo>
                      <a:lnTo>
                        <a:pt x="461363" y="662968"/>
                      </a:lnTo>
                      <a:cubicBezTo>
                        <a:pt x="279770" y="883126"/>
                        <a:pt x="160326" y="1156504"/>
                        <a:pt x="129905" y="1456213"/>
                      </a:cubicBezTo>
                      <a:lnTo>
                        <a:pt x="125362" y="1546225"/>
                      </a:lnTo>
                      <a:lnTo>
                        <a:pt x="731831" y="1546225"/>
                      </a:lnTo>
                      <a:lnTo>
                        <a:pt x="735344" y="1474977"/>
                      </a:lnTo>
                      <a:cubicBezTo>
                        <a:pt x="753137" y="1293033"/>
                        <a:pt x="806372" y="1106247"/>
                        <a:pt x="893910" y="919557"/>
                      </a:cubicBezTo>
                      <a:lnTo>
                        <a:pt x="917942" y="872897"/>
                      </a:lnTo>
                      <a:lnTo>
                        <a:pt x="821137" y="836234"/>
                      </a:lnTo>
                      <a:cubicBezTo>
                        <a:pt x="749783" y="805689"/>
                        <a:pt x="681432" y="770996"/>
                        <a:pt x="616825" y="732415"/>
                      </a:cubicBezTo>
                      <a:close/>
                      <a:moveTo>
                        <a:pt x="1546226" y="231046"/>
                      </a:moveTo>
                      <a:lnTo>
                        <a:pt x="1528675" y="248139"/>
                      </a:lnTo>
                      <a:cubicBezTo>
                        <a:pt x="1433595" y="342957"/>
                        <a:pt x="1295523" y="494880"/>
                        <a:pt x="1168773" y="685478"/>
                      </a:cubicBezTo>
                      <a:lnTo>
                        <a:pt x="1098769" y="802845"/>
                      </a:lnTo>
                      <a:lnTo>
                        <a:pt x="1152046" y="818106"/>
                      </a:lnTo>
                      <a:cubicBezTo>
                        <a:pt x="1224940" y="835846"/>
                        <a:pt x="1299755" y="849411"/>
                        <a:pt x="1375851" y="858541"/>
                      </a:cubicBezTo>
                      <a:lnTo>
                        <a:pt x="1546226" y="868716"/>
                      </a:lnTo>
                      <a:close/>
                      <a:moveTo>
                        <a:pt x="1668463" y="230823"/>
                      </a:moveTo>
                      <a:lnTo>
                        <a:pt x="1668463" y="868716"/>
                      </a:lnTo>
                      <a:lnTo>
                        <a:pt x="1838838" y="858541"/>
                      </a:lnTo>
                      <a:cubicBezTo>
                        <a:pt x="1914935" y="849411"/>
                        <a:pt x="1989750" y="835846"/>
                        <a:pt x="2062644" y="818106"/>
                      </a:cubicBezTo>
                      <a:lnTo>
                        <a:pt x="2117610" y="802362"/>
                      </a:lnTo>
                      <a:lnTo>
                        <a:pt x="2047573" y="685478"/>
                      </a:lnTo>
                      <a:cubicBezTo>
                        <a:pt x="1920253" y="494880"/>
                        <a:pt x="1781612" y="342957"/>
                        <a:pt x="1686282" y="248139"/>
                      </a:cubicBezTo>
                      <a:close/>
                      <a:moveTo>
                        <a:pt x="1739116" y="128896"/>
                      </a:moveTo>
                      <a:lnTo>
                        <a:pt x="1754615" y="143696"/>
                      </a:lnTo>
                      <a:cubicBezTo>
                        <a:pt x="1834903" y="221959"/>
                        <a:pt x="1950245" y="344552"/>
                        <a:pt x="2066550" y="501745"/>
                      </a:cubicBezTo>
                      <a:cubicBezTo>
                        <a:pt x="2101138" y="547688"/>
                        <a:pt x="2133682" y="593868"/>
                        <a:pt x="2164154" y="640209"/>
                      </a:cubicBezTo>
                      <a:lnTo>
                        <a:pt x="2239903" y="764214"/>
                      </a:lnTo>
                      <a:lnTo>
                        <a:pt x="2342448" y="725496"/>
                      </a:lnTo>
                      <a:cubicBezTo>
                        <a:pt x="2409077" y="697086"/>
                        <a:pt x="2472930" y="664847"/>
                        <a:pt x="2533366" y="629040"/>
                      </a:cubicBezTo>
                      <a:lnTo>
                        <a:pt x="2648575" y="549358"/>
                      </a:lnTo>
                      <a:lnTo>
                        <a:pt x="2552008" y="461545"/>
                      </a:lnTo>
                      <a:cubicBezTo>
                        <a:pt x="2331968" y="279855"/>
                        <a:pt x="2058736" y="160347"/>
                        <a:pt x="1759187" y="129910"/>
                      </a:cubicBezTo>
                      <a:close/>
                      <a:moveTo>
                        <a:pt x="1475715" y="128888"/>
                      </a:moveTo>
                      <a:lnTo>
                        <a:pt x="1455500" y="129910"/>
                      </a:lnTo>
                      <a:cubicBezTo>
                        <a:pt x="1155951" y="160347"/>
                        <a:pt x="882719" y="279855"/>
                        <a:pt x="662678" y="461545"/>
                      </a:cubicBezTo>
                      <a:lnTo>
                        <a:pt x="566113" y="549357"/>
                      </a:lnTo>
                      <a:lnTo>
                        <a:pt x="681324" y="629040"/>
                      </a:lnTo>
                      <a:cubicBezTo>
                        <a:pt x="741760" y="664847"/>
                        <a:pt x="805613" y="697086"/>
                        <a:pt x="872242" y="725496"/>
                      </a:cubicBezTo>
                      <a:lnTo>
                        <a:pt x="975251" y="764389"/>
                      </a:lnTo>
                      <a:lnTo>
                        <a:pt x="1050800" y="640209"/>
                      </a:lnTo>
                      <a:cubicBezTo>
                        <a:pt x="1081189" y="593868"/>
                        <a:pt x="1113686" y="547688"/>
                        <a:pt x="1148273" y="501745"/>
                      </a:cubicBezTo>
                      <a:cubicBezTo>
                        <a:pt x="1264578" y="344552"/>
                        <a:pt x="1379921" y="221959"/>
                        <a:pt x="1460208" y="143696"/>
                      </a:cubicBezTo>
                      <a:close/>
                      <a:moveTo>
                        <a:pt x="1607344" y="0"/>
                      </a:moveTo>
                      <a:cubicBezTo>
                        <a:pt x="2495056" y="0"/>
                        <a:pt x="3214688" y="719632"/>
                        <a:pt x="3214688" y="1607344"/>
                      </a:cubicBezTo>
                      <a:cubicBezTo>
                        <a:pt x="3214688" y="2495056"/>
                        <a:pt x="2495056" y="3214688"/>
                        <a:pt x="1607344" y="3214688"/>
                      </a:cubicBezTo>
                      <a:cubicBezTo>
                        <a:pt x="719632" y="3214688"/>
                        <a:pt x="0" y="2495056"/>
                        <a:pt x="0" y="1607344"/>
                      </a:cubicBezTo>
                      <a:cubicBezTo>
                        <a:pt x="0" y="719632"/>
                        <a:pt x="719632" y="0"/>
                        <a:pt x="1607344" y="0"/>
                      </a:cubicBez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497" name="Freeform 496"/>
                <p:cNvSpPr>
                  <a:spLocks/>
                </p:cNvSpPr>
                <p:nvPr/>
              </p:nvSpPr>
              <p:spPr bwMode="auto">
                <a:xfrm>
                  <a:off x="10935462" y="3576787"/>
                  <a:ext cx="131222" cy="235796"/>
                </a:xfrm>
                <a:custGeom>
                  <a:avLst/>
                  <a:gdLst>
                    <a:gd name="connsiteX0" fmla="*/ 930274 w 1860550"/>
                    <a:gd name="connsiteY0" fmla="*/ 2997199 h 3343276"/>
                    <a:gd name="connsiteX1" fmla="*/ 898524 w 1860550"/>
                    <a:gd name="connsiteY1" fmla="*/ 3030537 h 3343276"/>
                    <a:gd name="connsiteX2" fmla="*/ 930274 w 1860550"/>
                    <a:gd name="connsiteY2" fmla="*/ 3063875 h 3343276"/>
                    <a:gd name="connsiteX3" fmla="*/ 962024 w 1860550"/>
                    <a:gd name="connsiteY3" fmla="*/ 3030537 h 3343276"/>
                    <a:gd name="connsiteX4" fmla="*/ 930274 w 1860550"/>
                    <a:gd name="connsiteY4" fmla="*/ 2997199 h 3343276"/>
                    <a:gd name="connsiteX5" fmla="*/ 930275 w 1860550"/>
                    <a:gd name="connsiteY5" fmla="*/ 2874962 h 3343276"/>
                    <a:gd name="connsiteX6" fmla="*/ 1084263 w 1860550"/>
                    <a:gd name="connsiteY6" fmla="*/ 3029744 h 3343276"/>
                    <a:gd name="connsiteX7" fmla="*/ 930275 w 1860550"/>
                    <a:gd name="connsiteY7" fmla="*/ 3184526 h 3343276"/>
                    <a:gd name="connsiteX8" fmla="*/ 776287 w 1860550"/>
                    <a:gd name="connsiteY8" fmla="*/ 3029744 h 3343276"/>
                    <a:gd name="connsiteX9" fmla="*/ 930275 w 1860550"/>
                    <a:gd name="connsiteY9" fmla="*/ 2874962 h 3343276"/>
                    <a:gd name="connsiteX10" fmla="*/ 122238 w 1860550"/>
                    <a:gd name="connsiteY10" fmla="*/ 2844800 h 3343276"/>
                    <a:gd name="connsiteX11" fmla="*/ 122238 w 1860550"/>
                    <a:gd name="connsiteY11" fmla="*/ 2858922 h 3343276"/>
                    <a:gd name="connsiteX12" fmla="*/ 122238 w 1860550"/>
                    <a:gd name="connsiteY12" fmla="*/ 2919914 h 3343276"/>
                    <a:gd name="connsiteX13" fmla="*/ 122238 w 1860550"/>
                    <a:gd name="connsiteY13" fmla="*/ 2937881 h 3343276"/>
                    <a:gd name="connsiteX14" fmla="*/ 122238 w 1860550"/>
                    <a:gd name="connsiteY14" fmla="*/ 2976361 h 3343276"/>
                    <a:gd name="connsiteX15" fmla="*/ 122238 w 1860550"/>
                    <a:gd name="connsiteY15" fmla="*/ 2994458 h 3343276"/>
                    <a:gd name="connsiteX16" fmla="*/ 122238 w 1860550"/>
                    <a:gd name="connsiteY16" fmla="*/ 3016807 h 3343276"/>
                    <a:gd name="connsiteX17" fmla="*/ 122238 w 1860550"/>
                    <a:gd name="connsiteY17" fmla="*/ 3032384 h 3343276"/>
                    <a:gd name="connsiteX18" fmla="*/ 122238 w 1860550"/>
                    <a:gd name="connsiteY18" fmla="*/ 3043919 h 3343276"/>
                    <a:gd name="connsiteX19" fmla="*/ 122238 w 1860550"/>
                    <a:gd name="connsiteY19" fmla="*/ 3055388 h 3343276"/>
                    <a:gd name="connsiteX20" fmla="*/ 122238 w 1860550"/>
                    <a:gd name="connsiteY20" fmla="*/ 3067200 h 3343276"/>
                    <a:gd name="connsiteX21" fmla="*/ 122238 w 1860550"/>
                    <a:gd name="connsiteY21" fmla="*/ 3068809 h 3343276"/>
                    <a:gd name="connsiteX22" fmla="*/ 122238 w 1860550"/>
                    <a:gd name="connsiteY22" fmla="*/ 3072174 h 3343276"/>
                    <a:gd name="connsiteX23" fmla="*/ 268324 w 1860550"/>
                    <a:gd name="connsiteY23" fmla="*/ 3221038 h 3343276"/>
                    <a:gd name="connsiteX24" fmla="*/ 1589184 w 1860550"/>
                    <a:gd name="connsiteY24" fmla="*/ 3221038 h 3343276"/>
                    <a:gd name="connsiteX25" fmla="*/ 1738313 w 1860550"/>
                    <a:gd name="connsiteY25" fmla="*/ 3072174 h 3343276"/>
                    <a:gd name="connsiteX26" fmla="*/ 1738313 w 1860550"/>
                    <a:gd name="connsiteY26" fmla="*/ 2997250 h 3343276"/>
                    <a:gd name="connsiteX27" fmla="*/ 1738313 w 1860550"/>
                    <a:gd name="connsiteY27" fmla="*/ 2940804 h 3343276"/>
                    <a:gd name="connsiteX28" fmla="*/ 1738313 w 1860550"/>
                    <a:gd name="connsiteY28" fmla="*/ 2900358 h 3343276"/>
                    <a:gd name="connsiteX29" fmla="*/ 1738313 w 1860550"/>
                    <a:gd name="connsiteY29" fmla="*/ 2873246 h 3343276"/>
                    <a:gd name="connsiteX30" fmla="*/ 1738313 w 1860550"/>
                    <a:gd name="connsiteY30" fmla="*/ 2848356 h 3343276"/>
                    <a:gd name="connsiteX31" fmla="*/ 1738313 w 1860550"/>
                    <a:gd name="connsiteY31" fmla="*/ 2844800 h 3343276"/>
                    <a:gd name="connsiteX32" fmla="*/ 122238 w 1860550"/>
                    <a:gd name="connsiteY32" fmla="*/ 461963 h 3343276"/>
                    <a:gd name="connsiteX33" fmla="*/ 122238 w 1860550"/>
                    <a:gd name="connsiteY33" fmla="*/ 525582 h 3343276"/>
                    <a:gd name="connsiteX34" fmla="*/ 122238 w 1860550"/>
                    <a:gd name="connsiteY34" fmla="*/ 2618936 h 3343276"/>
                    <a:gd name="connsiteX35" fmla="*/ 122238 w 1860550"/>
                    <a:gd name="connsiteY35" fmla="*/ 2722563 h 3343276"/>
                    <a:gd name="connsiteX36" fmla="*/ 169032 w 1860550"/>
                    <a:gd name="connsiteY36" fmla="*/ 2722563 h 3343276"/>
                    <a:gd name="connsiteX37" fmla="*/ 1704747 w 1860550"/>
                    <a:gd name="connsiteY37" fmla="*/ 2722563 h 3343276"/>
                    <a:gd name="connsiteX38" fmla="*/ 1738313 w 1860550"/>
                    <a:gd name="connsiteY38" fmla="*/ 2722563 h 3343276"/>
                    <a:gd name="connsiteX39" fmla="*/ 1738313 w 1860550"/>
                    <a:gd name="connsiteY39" fmla="*/ 2521894 h 3343276"/>
                    <a:gd name="connsiteX40" fmla="*/ 1738313 w 1860550"/>
                    <a:gd name="connsiteY40" fmla="*/ 505665 h 3343276"/>
                    <a:gd name="connsiteX41" fmla="*/ 1738313 w 1860550"/>
                    <a:gd name="connsiteY41" fmla="*/ 461963 h 3343276"/>
                    <a:gd name="connsiteX42" fmla="*/ 1691518 w 1860550"/>
                    <a:gd name="connsiteY42" fmla="*/ 461963 h 3343276"/>
                    <a:gd name="connsiteX43" fmla="*/ 155803 w 1860550"/>
                    <a:gd name="connsiteY43" fmla="*/ 461963 h 3343276"/>
                    <a:gd name="connsiteX44" fmla="*/ 721442 w 1860550"/>
                    <a:gd name="connsiteY44" fmla="*/ 169863 h 3343276"/>
                    <a:gd name="connsiteX45" fmla="*/ 1072433 w 1860550"/>
                    <a:gd name="connsiteY45" fmla="*/ 169863 h 3343276"/>
                    <a:gd name="connsiteX46" fmla="*/ 1133475 w 1860550"/>
                    <a:gd name="connsiteY46" fmla="*/ 230982 h 3343276"/>
                    <a:gd name="connsiteX47" fmla="*/ 1072433 w 1860550"/>
                    <a:gd name="connsiteY47" fmla="*/ 292101 h 3343276"/>
                    <a:gd name="connsiteX48" fmla="*/ 721442 w 1860550"/>
                    <a:gd name="connsiteY48" fmla="*/ 292101 h 3343276"/>
                    <a:gd name="connsiteX49" fmla="*/ 660400 w 1860550"/>
                    <a:gd name="connsiteY49" fmla="*/ 230982 h 3343276"/>
                    <a:gd name="connsiteX50" fmla="*/ 721442 w 1860550"/>
                    <a:gd name="connsiteY50" fmla="*/ 169863 h 3343276"/>
                    <a:gd name="connsiteX51" fmla="*/ 1281907 w 1860550"/>
                    <a:gd name="connsiteY51" fmla="*/ 149225 h 3343276"/>
                    <a:gd name="connsiteX52" fmla="*/ 1363664 w 1860550"/>
                    <a:gd name="connsiteY52" fmla="*/ 229394 h 3343276"/>
                    <a:gd name="connsiteX53" fmla="*/ 1281907 w 1860550"/>
                    <a:gd name="connsiteY53" fmla="*/ 309563 h 3343276"/>
                    <a:gd name="connsiteX54" fmla="*/ 1200150 w 1860550"/>
                    <a:gd name="connsiteY54" fmla="*/ 229394 h 3343276"/>
                    <a:gd name="connsiteX55" fmla="*/ 1281907 w 1860550"/>
                    <a:gd name="connsiteY55" fmla="*/ 149225 h 3343276"/>
                    <a:gd name="connsiteX56" fmla="*/ 268324 w 1860550"/>
                    <a:gd name="connsiteY56" fmla="*/ 122238 h 3343276"/>
                    <a:gd name="connsiteX57" fmla="*/ 122238 w 1860550"/>
                    <a:gd name="connsiteY57" fmla="*/ 271331 h 3343276"/>
                    <a:gd name="connsiteX58" fmla="*/ 122238 w 1860550"/>
                    <a:gd name="connsiteY58" fmla="*/ 341313 h 3343276"/>
                    <a:gd name="connsiteX59" fmla="*/ 1738313 w 1860550"/>
                    <a:gd name="connsiteY59" fmla="*/ 341313 h 3343276"/>
                    <a:gd name="connsiteX60" fmla="*/ 1738313 w 1860550"/>
                    <a:gd name="connsiteY60" fmla="*/ 314869 h 3343276"/>
                    <a:gd name="connsiteX61" fmla="*/ 1738313 w 1860550"/>
                    <a:gd name="connsiteY61" fmla="*/ 300855 h 3343276"/>
                    <a:gd name="connsiteX62" fmla="*/ 1738313 w 1860550"/>
                    <a:gd name="connsiteY62" fmla="*/ 289566 h 3343276"/>
                    <a:gd name="connsiteX63" fmla="*/ 1738313 w 1860550"/>
                    <a:gd name="connsiteY63" fmla="*/ 280079 h 3343276"/>
                    <a:gd name="connsiteX64" fmla="*/ 1738313 w 1860550"/>
                    <a:gd name="connsiteY64" fmla="*/ 276573 h 3343276"/>
                    <a:gd name="connsiteX65" fmla="*/ 1738313 w 1860550"/>
                    <a:gd name="connsiteY65" fmla="*/ 271331 h 3343276"/>
                    <a:gd name="connsiteX66" fmla="*/ 1589184 w 1860550"/>
                    <a:gd name="connsiteY66" fmla="*/ 122238 h 3343276"/>
                    <a:gd name="connsiteX67" fmla="*/ 1469183 w 1860550"/>
                    <a:gd name="connsiteY67" fmla="*/ 122238 h 3343276"/>
                    <a:gd name="connsiteX68" fmla="*/ 1356679 w 1860550"/>
                    <a:gd name="connsiteY68" fmla="*/ 122238 h 3343276"/>
                    <a:gd name="connsiteX69" fmla="*/ 1153197 w 1860550"/>
                    <a:gd name="connsiteY69" fmla="*/ 122238 h 3343276"/>
                    <a:gd name="connsiteX70" fmla="*/ 976803 w 1860550"/>
                    <a:gd name="connsiteY70" fmla="*/ 122238 h 3343276"/>
                    <a:gd name="connsiteX71" fmla="*/ 825562 w 1860550"/>
                    <a:gd name="connsiteY71" fmla="*/ 122238 h 3343276"/>
                    <a:gd name="connsiteX72" fmla="*/ 697539 w 1860550"/>
                    <a:gd name="connsiteY72" fmla="*/ 122238 h 3343276"/>
                    <a:gd name="connsiteX73" fmla="*/ 590799 w 1860550"/>
                    <a:gd name="connsiteY73" fmla="*/ 122238 h 3343276"/>
                    <a:gd name="connsiteX74" fmla="*/ 503408 w 1860550"/>
                    <a:gd name="connsiteY74" fmla="*/ 122238 h 3343276"/>
                    <a:gd name="connsiteX75" fmla="*/ 433431 w 1860550"/>
                    <a:gd name="connsiteY75" fmla="*/ 122238 h 3343276"/>
                    <a:gd name="connsiteX76" fmla="*/ 378933 w 1860550"/>
                    <a:gd name="connsiteY76" fmla="*/ 122238 h 3343276"/>
                    <a:gd name="connsiteX77" fmla="*/ 337979 w 1860550"/>
                    <a:gd name="connsiteY77" fmla="*/ 122238 h 3343276"/>
                    <a:gd name="connsiteX78" fmla="*/ 308633 w 1860550"/>
                    <a:gd name="connsiteY78" fmla="*/ 122238 h 3343276"/>
                    <a:gd name="connsiteX79" fmla="*/ 288962 w 1860550"/>
                    <a:gd name="connsiteY79" fmla="*/ 122238 h 3343276"/>
                    <a:gd name="connsiteX80" fmla="*/ 277031 w 1860550"/>
                    <a:gd name="connsiteY80" fmla="*/ 122238 h 3343276"/>
                    <a:gd name="connsiteX81" fmla="*/ 270904 w 1860550"/>
                    <a:gd name="connsiteY81" fmla="*/ 122238 h 3343276"/>
                    <a:gd name="connsiteX82" fmla="*/ 267968 w 1860550"/>
                    <a:gd name="connsiteY82" fmla="*/ 0 h 3343276"/>
                    <a:gd name="connsiteX83" fmla="*/ 1589537 w 1860550"/>
                    <a:gd name="connsiteY83" fmla="*/ 0 h 3343276"/>
                    <a:gd name="connsiteX84" fmla="*/ 1860550 w 1860550"/>
                    <a:gd name="connsiteY84" fmla="*/ 270492 h 3343276"/>
                    <a:gd name="connsiteX85" fmla="*/ 1860550 w 1860550"/>
                    <a:gd name="connsiteY85" fmla="*/ 270501 h 3343276"/>
                    <a:gd name="connsiteX86" fmla="*/ 1860550 w 1860550"/>
                    <a:gd name="connsiteY86" fmla="*/ 461963 h 3343276"/>
                    <a:gd name="connsiteX87" fmla="*/ 1860550 w 1860550"/>
                    <a:gd name="connsiteY87" fmla="*/ 525090 h 3343276"/>
                    <a:gd name="connsiteX88" fmla="*/ 1860550 w 1860550"/>
                    <a:gd name="connsiteY88" fmla="*/ 2619341 h 3343276"/>
                    <a:gd name="connsiteX89" fmla="*/ 1860550 w 1860550"/>
                    <a:gd name="connsiteY89" fmla="*/ 2722563 h 3343276"/>
                    <a:gd name="connsiteX90" fmla="*/ 1860550 w 1860550"/>
                    <a:gd name="connsiteY90" fmla="*/ 2754314 h 3343276"/>
                    <a:gd name="connsiteX91" fmla="*/ 1860550 w 1860550"/>
                    <a:gd name="connsiteY91" fmla="*/ 2838062 h 3343276"/>
                    <a:gd name="connsiteX92" fmla="*/ 1860550 w 1860550"/>
                    <a:gd name="connsiteY92" fmla="*/ 2859431 h 3343276"/>
                    <a:gd name="connsiteX93" fmla="*/ 1860550 w 1860550"/>
                    <a:gd name="connsiteY93" fmla="*/ 2924856 h 3343276"/>
                    <a:gd name="connsiteX94" fmla="*/ 1860550 w 1860550"/>
                    <a:gd name="connsiteY94" fmla="*/ 2938424 h 3343276"/>
                    <a:gd name="connsiteX95" fmla="*/ 1860550 w 1860550"/>
                    <a:gd name="connsiteY95" fmla="*/ 2987047 h 3343276"/>
                    <a:gd name="connsiteX96" fmla="*/ 1860550 w 1860550"/>
                    <a:gd name="connsiteY96" fmla="*/ 2995025 h 3343276"/>
                    <a:gd name="connsiteX97" fmla="*/ 1860550 w 1860550"/>
                    <a:gd name="connsiteY97" fmla="*/ 3028736 h 3343276"/>
                    <a:gd name="connsiteX98" fmla="*/ 1860550 w 1860550"/>
                    <a:gd name="connsiteY98" fmla="*/ 3032967 h 3343276"/>
                    <a:gd name="connsiteX99" fmla="*/ 1860550 w 1860550"/>
                    <a:gd name="connsiteY99" fmla="*/ 3054023 h 3343276"/>
                    <a:gd name="connsiteX100" fmla="*/ 1860550 w 1860550"/>
                    <a:gd name="connsiteY100" fmla="*/ 3055980 h 3343276"/>
                    <a:gd name="connsiteX101" fmla="*/ 1860550 w 1860550"/>
                    <a:gd name="connsiteY101" fmla="*/ 3067008 h 3343276"/>
                    <a:gd name="connsiteX102" fmla="*/ 1860550 w 1860550"/>
                    <a:gd name="connsiteY102" fmla="*/ 3067798 h 3343276"/>
                    <a:gd name="connsiteX103" fmla="*/ 1860550 w 1860550"/>
                    <a:gd name="connsiteY103" fmla="*/ 3072475 h 3343276"/>
                    <a:gd name="connsiteX104" fmla="*/ 1860550 w 1860550"/>
                    <a:gd name="connsiteY104" fmla="*/ 3072774 h 3343276"/>
                    <a:gd name="connsiteX105" fmla="*/ 1694831 w 1860550"/>
                    <a:gd name="connsiteY105" fmla="*/ 3321952 h 3343276"/>
                    <a:gd name="connsiteX106" fmla="*/ 1593989 w 1860550"/>
                    <a:gd name="connsiteY106" fmla="*/ 3342374 h 3343276"/>
                    <a:gd name="connsiteX107" fmla="*/ 1589537 w 1860550"/>
                    <a:gd name="connsiteY107" fmla="*/ 3343276 h 3343276"/>
                    <a:gd name="connsiteX108" fmla="*/ 267968 w 1860550"/>
                    <a:gd name="connsiteY108" fmla="*/ 3343276 h 3343276"/>
                    <a:gd name="connsiteX109" fmla="*/ 263590 w 1860550"/>
                    <a:gd name="connsiteY109" fmla="*/ 3342374 h 3343276"/>
                    <a:gd name="connsiteX110" fmla="*/ 164435 w 1860550"/>
                    <a:gd name="connsiteY110" fmla="*/ 3321952 h 3343276"/>
                    <a:gd name="connsiteX111" fmla="*/ 0 w 1860550"/>
                    <a:gd name="connsiteY111" fmla="*/ 3072774 h 3343276"/>
                    <a:gd name="connsiteX112" fmla="*/ 0 w 1860550"/>
                    <a:gd name="connsiteY112" fmla="*/ 3072475 h 3343276"/>
                    <a:gd name="connsiteX113" fmla="*/ 0 w 1860550"/>
                    <a:gd name="connsiteY113" fmla="*/ 2956977 h 3343276"/>
                    <a:gd name="connsiteX114" fmla="*/ 0 w 1860550"/>
                    <a:gd name="connsiteY114" fmla="*/ 2870182 h 3343276"/>
                    <a:gd name="connsiteX115" fmla="*/ 0 w 1860550"/>
                    <a:gd name="connsiteY115" fmla="*/ 2807991 h 3343276"/>
                    <a:gd name="connsiteX116" fmla="*/ 0 w 1860550"/>
                    <a:gd name="connsiteY116" fmla="*/ 2787491 h 3343276"/>
                    <a:gd name="connsiteX117" fmla="*/ 0 w 1860550"/>
                    <a:gd name="connsiteY117" fmla="*/ 2766302 h 3343276"/>
                    <a:gd name="connsiteX118" fmla="*/ 0 w 1860550"/>
                    <a:gd name="connsiteY118" fmla="*/ 2741016 h 3343276"/>
                    <a:gd name="connsiteX119" fmla="*/ 0 w 1860550"/>
                    <a:gd name="connsiteY119" fmla="*/ 2728031 h 3343276"/>
                    <a:gd name="connsiteX120" fmla="*/ 0 w 1860550"/>
                    <a:gd name="connsiteY120" fmla="*/ 2722563 h 3343276"/>
                    <a:gd name="connsiteX121" fmla="*/ 0 w 1860550"/>
                    <a:gd name="connsiteY121" fmla="*/ 2522258 h 3343276"/>
                    <a:gd name="connsiteX122" fmla="*/ 0 w 1860550"/>
                    <a:gd name="connsiteY122" fmla="*/ 505164 h 3343276"/>
                    <a:gd name="connsiteX123" fmla="*/ 0 w 1860550"/>
                    <a:gd name="connsiteY123" fmla="*/ 461963 h 3343276"/>
                    <a:gd name="connsiteX124" fmla="*/ 0 w 1860550"/>
                    <a:gd name="connsiteY124" fmla="*/ 418277 h 3343276"/>
                    <a:gd name="connsiteX125" fmla="*/ 0 w 1860550"/>
                    <a:gd name="connsiteY125" fmla="*/ 398763 h 3343276"/>
                    <a:gd name="connsiteX126" fmla="*/ 0 w 1860550"/>
                    <a:gd name="connsiteY126" fmla="*/ 356020 h 3343276"/>
                    <a:gd name="connsiteX127" fmla="*/ 0 w 1860550"/>
                    <a:gd name="connsiteY127" fmla="*/ 351269 h 3343276"/>
                    <a:gd name="connsiteX128" fmla="*/ 0 w 1860550"/>
                    <a:gd name="connsiteY128" fmla="*/ 314287 h 3343276"/>
                    <a:gd name="connsiteX129" fmla="*/ 0 w 1860550"/>
                    <a:gd name="connsiteY129" fmla="*/ 294426 h 3343276"/>
                    <a:gd name="connsiteX130" fmla="*/ 0 w 1860550"/>
                    <a:gd name="connsiteY130" fmla="*/ 288973 h 3343276"/>
                    <a:gd name="connsiteX131" fmla="*/ 0 w 1860550"/>
                    <a:gd name="connsiteY131" fmla="*/ 275975 h 3343276"/>
                    <a:gd name="connsiteX132" fmla="*/ 0 w 1860550"/>
                    <a:gd name="connsiteY132" fmla="*/ 273484 h 3343276"/>
                    <a:gd name="connsiteX133" fmla="*/ 0 w 1860550"/>
                    <a:gd name="connsiteY133" fmla="*/ 270501 h 3343276"/>
                    <a:gd name="connsiteX134" fmla="*/ 0 w 1860550"/>
                    <a:gd name="connsiteY134" fmla="*/ 270492 h 3343276"/>
                    <a:gd name="connsiteX135" fmla="*/ 267968 w 1860550"/>
                    <a:gd name="connsiteY135" fmla="*/ 0 h 33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60550" h="3343276">
                      <a:moveTo>
                        <a:pt x="930274" y="2997199"/>
                      </a:moveTo>
                      <a:cubicBezTo>
                        <a:pt x="912739" y="2997199"/>
                        <a:pt x="898524" y="3012125"/>
                        <a:pt x="898524" y="3030537"/>
                      </a:cubicBezTo>
                      <a:cubicBezTo>
                        <a:pt x="898524" y="3048949"/>
                        <a:pt x="912739" y="3063875"/>
                        <a:pt x="930274" y="3063875"/>
                      </a:cubicBezTo>
                      <a:cubicBezTo>
                        <a:pt x="947809" y="3063875"/>
                        <a:pt x="962024" y="3048949"/>
                        <a:pt x="962024" y="3030537"/>
                      </a:cubicBezTo>
                      <a:cubicBezTo>
                        <a:pt x="962024" y="3012125"/>
                        <a:pt x="947809" y="2997199"/>
                        <a:pt x="930274" y="2997199"/>
                      </a:cubicBezTo>
                      <a:close/>
                      <a:moveTo>
                        <a:pt x="930275" y="2874962"/>
                      </a:moveTo>
                      <a:cubicBezTo>
                        <a:pt x="1015320" y="2874962"/>
                        <a:pt x="1084263" y="2944260"/>
                        <a:pt x="1084263" y="3029744"/>
                      </a:cubicBezTo>
                      <a:cubicBezTo>
                        <a:pt x="1084263" y="3115228"/>
                        <a:pt x="1015320" y="3184526"/>
                        <a:pt x="930275" y="3184526"/>
                      </a:cubicBezTo>
                      <a:cubicBezTo>
                        <a:pt x="845230" y="3184526"/>
                        <a:pt x="776287" y="3115228"/>
                        <a:pt x="776287" y="3029744"/>
                      </a:cubicBezTo>
                      <a:cubicBezTo>
                        <a:pt x="776287" y="2944260"/>
                        <a:pt x="845230" y="2874962"/>
                        <a:pt x="930275" y="2874962"/>
                      </a:cubicBezTo>
                      <a:close/>
                      <a:moveTo>
                        <a:pt x="122238" y="2844800"/>
                      </a:moveTo>
                      <a:lnTo>
                        <a:pt x="122238" y="2858922"/>
                      </a:lnTo>
                      <a:lnTo>
                        <a:pt x="122238" y="2919914"/>
                      </a:lnTo>
                      <a:lnTo>
                        <a:pt x="122238" y="2937881"/>
                      </a:lnTo>
                      <a:lnTo>
                        <a:pt x="122238" y="2976361"/>
                      </a:lnTo>
                      <a:lnTo>
                        <a:pt x="122238" y="2994458"/>
                      </a:lnTo>
                      <a:lnTo>
                        <a:pt x="122238" y="3016807"/>
                      </a:lnTo>
                      <a:lnTo>
                        <a:pt x="122238" y="3032384"/>
                      </a:lnTo>
                      <a:lnTo>
                        <a:pt x="122238" y="3043919"/>
                      </a:lnTo>
                      <a:lnTo>
                        <a:pt x="122238" y="3055388"/>
                      </a:lnTo>
                      <a:cubicBezTo>
                        <a:pt x="122238" y="3060983"/>
                        <a:pt x="122238" y="3064714"/>
                        <a:pt x="122238" y="3067200"/>
                      </a:cubicBezTo>
                      <a:lnTo>
                        <a:pt x="122238" y="3068809"/>
                      </a:lnTo>
                      <a:lnTo>
                        <a:pt x="122238" y="3072174"/>
                      </a:lnTo>
                      <a:cubicBezTo>
                        <a:pt x="122238" y="3154201"/>
                        <a:pt x="189194" y="3221038"/>
                        <a:pt x="268324" y="3221038"/>
                      </a:cubicBezTo>
                      <a:cubicBezTo>
                        <a:pt x="1589184" y="3221038"/>
                        <a:pt x="1589184" y="3221038"/>
                        <a:pt x="1589184" y="3221038"/>
                      </a:cubicBezTo>
                      <a:cubicBezTo>
                        <a:pt x="1671357" y="3221038"/>
                        <a:pt x="1738313" y="3154201"/>
                        <a:pt x="1738313" y="3072174"/>
                      </a:cubicBezTo>
                      <a:lnTo>
                        <a:pt x="1738313" y="2997250"/>
                      </a:lnTo>
                      <a:lnTo>
                        <a:pt x="1738313" y="2940804"/>
                      </a:lnTo>
                      <a:lnTo>
                        <a:pt x="1738313" y="2900358"/>
                      </a:lnTo>
                      <a:lnTo>
                        <a:pt x="1738313" y="2873246"/>
                      </a:lnTo>
                      <a:lnTo>
                        <a:pt x="1738313" y="2848356"/>
                      </a:lnTo>
                      <a:lnTo>
                        <a:pt x="1738313" y="2844800"/>
                      </a:lnTo>
                      <a:close/>
                      <a:moveTo>
                        <a:pt x="122238" y="461963"/>
                      </a:moveTo>
                      <a:lnTo>
                        <a:pt x="122238" y="525582"/>
                      </a:lnTo>
                      <a:cubicBezTo>
                        <a:pt x="122238" y="1639716"/>
                        <a:pt x="122238" y="2266416"/>
                        <a:pt x="122238" y="2618936"/>
                      </a:cubicBezTo>
                      <a:lnTo>
                        <a:pt x="122238" y="2722563"/>
                      </a:lnTo>
                      <a:lnTo>
                        <a:pt x="169032" y="2722563"/>
                      </a:lnTo>
                      <a:cubicBezTo>
                        <a:pt x="1096639" y="2722563"/>
                        <a:pt x="1515558" y="2722563"/>
                        <a:pt x="1704747" y="2722563"/>
                      </a:cubicBezTo>
                      <a:lnTo>
                        <a:pt x="1738313" y="2722563"/>
                      </a:lnTo>
                      <a:lnTo>
                        <a:pt x="1738313" y="2521894"/>
                      </a:lnTo>
                      <a:cubicBezTo>
                        <a:pt x="1738313" y="1330298"/>
                        <a:pt x="1738313" y="769547"/>
                        <a:pt x="1738313" y="505665"/>
                      </a:cubicBezTo>
                      <a:lnTo>
                        <a:pt x="1738313" y="461963"/>
                      </a:lnTo>
                      <a:lnTo>
                        <a:pt x="1691518" y="461963"/>
                      </a:lnTo>
                      <a:cubicBezTo>
                        <a:pt x="763911" y="461963"/>
                        <a:pt x="344992" y="461963"/>
                        <a:pt x="155803" y="461963"/>
                      </a:cubicBezTo>
                      <a:close/>
                      <a:moveTo>
                        <a:pt x="721442" y="169863"/>
                      </a:moveTo>
                      <a:cubicBezTo>
                        <a:pt x="1072433" y="169863"/>
                        <a:pt x="1072433" y="169863"/>
                        <a:pt x="1072433" y="169863"/>
                      </a:cubicBezTo>
                      <a:cubicBezTo>
                        <a:pt x="1106006" y="169863"/>
                        <a:pt x="1133475" y="197367"/>
                        <a:pt x="1133475" y="230982"/>
                      </a:cubicBezTo>
                      <a:cubicBezTo>
                        <a:pt x="1133475" y="264598"/>
                        <a:pt x="1106006" y="292101"/>
                        <a:pt x="1072433" y="292101"/>
                      </a:cubicBezTo>
                      <a:cubicBezTo>
                        <a:pt x="721442" y="292101"/>
                        <a:pt x="721442" y="292101"/>
                        <a:pt x="721442" y="292101"/>
                      </a:cubicBezTo>
                      <a:cubicBezTo>
                        <a:pt x="687869" y="292101"/>
                        <a:pt x="660400" y="264598"/>
                        <a:pt x="660400" y="230982"/>
                      </a:cubicBezTo>
                      <a:cubicBezTo>
                        <a:pt x="660400" y="197367"/>
                        <a:pt x="687869" y="169863"/>
                        <a:pt x="721442" y="169863"/>
                      </a:cubicBezTo>
                      <a:close/>
                      <a:moveTo>
                        <a:pt x="1281907" y="149225"/>
                      </a:moveTo>
                      <a:cubicBezTo>
                        <a:pt x="1327060" y="149225"/>
                        <a:pt x="1363664" y="185118"/>
                        <a:pt x="1363664" y="229394"/>
                      </a:cubicBezTo>
                      <a:cubicBezTo>
                        <a:pt x="1363664" y="273670"/>
                        <a:pt x="1327060" y="309563"/>
                        <a:pt x="1281907" y="309563"/>
                      </a:cubicBezTo>
                      <a:cubicBezTo>
                        <a:pt x="1236754" y="309563"/>
                        <a:pt x="1200150" y="273670"/>
                        <a:pt x="1200150" y="229394"/>
                      </a:cubicBezTo>
                      <a:cubicBezTo>
                        <a:pt x="1200150" y="185118"/>
                        <a:pt x="1236754" y="149225"/>
                        <a:pt x="1281907" y="149225"/>
                      </a:cubicBezTo>
                      <a:close/>
                      <a:moveTo>
                        <a:pt x="268324" y="122238"/>
                      </a:moveTo>
                      <a:cubicBezTo>
                        <a:pt x="189194" y="122238"/>
                        <a:pt x="122238" y="189178"/>
                        <a:pt x="122238" y="271331"/>
                      </a:cubicBezTo>
                      <a:lnTo>
                        <a:pt x="122238" y="341313"/>
                      </a:lnTo>
                      <a:cubicBezTo>
                        <a:pt x="1738313" y="341313"/>
                        <a:pt x="1738313" y="341313"/>
                        <a:pt x="1738313" y="341313"/>
                      </a:cubicBezTo>
                      <a:lnTo>
                        <a:pt x="1738313" y="314869"/>
                      </a:lnTo>
                      <a:lnTo>
                        <a:pt x="1738313" y="300855"/>
                      </a:lnTo>
                      <a:lnTo>
                        <a:pt x="1738313" y="289566"/>
                      </a:lnTo>
                      <a:lnTo>
                        <a:pt x="1738313" y="280079"/>
                      </a:lnTo>
                      <a:lnTo>
                        <a:pt x="1738313" y="276573"/>
                      </a:lnTo>
                      <a:lnTo>
                        <a:pt x="1738313" y="271331"/>
                      </a:lnTo>
                      <a:cubicBezTo>
                        <a:pt x="1738313" y="189178"/>
                        <a:pt x="1671357" y="122238"/>
                        <a:pt x="1589184" y="122238"/>
                      </a:cubicBezTo>
                      <a:lnTo>
                        <a:pt x="1469183" y="122238"/>
                      </a:lnTo>
                      <a:lnTo>
                        <a:pt x="1356679" y="122238"/>
                      </a:lnTo>
                      <a:lnTo>
                        <a:pt x="1153197" y="122238"/>
                      </a:lnTo>
                      <a:lnTo>
                        <a:pt x="976803" y="122238"/>
                      </a:lnTo>
                      <a:lnTo>
                        <a:pt x="825562" y="122238"/>
                      </a:lnTo>
                      <a:lnTo>
                        <a:pt x="697539" y="122238"/>
                      </a:lnTo>
                      <a:lnTo>
                        <a:pt x="590799" y="122238"/>
                      </a:lnTo>
                      <a:lnTo>
                        <a:pt x="503408" y="122238"/>
                      </a:lnTo>
                      <a:lnTo>
                        <a:pt x="433431" y="122238"/>
                      </a:lnTo>
                      <a:lnTo>
                        <a:pt x="378933" y="122238"/>
                      </a:lnTo>
                      <a:lnTo>
                        <a:pt x="337979" y="122238"/>
                      </a:lnTo>
                      <a:lnTo>
                        <a:pt x="308633" y="122238"/>
                      </a:lnTo>
                      <a:lnTo>
                        <a:pt x="288962" y="122238"/>
                      </a:lnTo>
                      <a:lnTo>
                        <a:pt x="277031" y="122238"/>
                      </a:lnTo>
                      <a:lnTo>
                        <a:pt x="270904" y="122238"/>
                      </a:lnTo>
                      <a:close/>
                      <a:moveTo>
                        <a:pt x="267968" y="0"/>
                      </a:moveTo>
                      <a:cubicBezTo>
                        <a:pt x="1589537" y="0"/>
                        <a:pt x="1589537" y="0"/>
                        <a:pt x="1589537" y="0"/>
                      </a:cubicBezTo>
                      <a:cubicBezTo>
                        <a:pt x="1738747" y="0"/>
                        <a:pt x="1860550" y="121569"/>
                        <a:pt x="1860550" y="270492"/>
                      </a:cubicBezTo>
                      <a:lnTo>
                        <a:pt x="1860550" y="270501"/>
                      </a:lnTo>
                      <a:lnTo>
                        <a:pt x="1860550" y="461963"/>
                      </a:lnTo>
                      <a:lnTo>
                        <a:pt x="1860550" y="525090"/>
                      </a:lnTo>
                      <a:cubicBezTo>
                        <a:pt x="1860550" y="1639702"/>
                        <a:pt x="1860550" y="2266671"/>
                        <a:pt x="1860550" y="2619341"/>
                      </a:cubicBezTo>
                      <a:lnTo>
                        <a:pt x="1860550" y="2722563"/>
                      </a:lnTo>
                      <a:lnTo>
                        <a:pt x="1860550" y="2754314"/>
                      </a:lnTo>
                      <a:lnTo>
                        <a:pt x="1860550" y="2838062"/>
                      </a:lnTo>
                      <a:lnTo>
                        <a:pt x="1860550" y="2859431"/>
                      </a:lnTo>
                      <a:lnTo>
                        <a:pt x="1860550" y="2924856"/>
                      </a:lnTo>
                      <a:lnTo>
                        <a:pt x="1860550" y="2938424"/>
                      </a:lnTo>
                      <a:lnTo>
                        <a:pt x="1860550" y="2987047"/>
                      </a:lnTo>
                      <a:lnTo>
                        <a:pt x="1860550" y="2995025"/>
                      </a:lnTo>
                      <a:lnTo>
                        <a:pt x="1860550" y="3028736"/>
                      </a:lnTo>
                      <a:lnTo>
                        <a:pt x="1860550" y="3032967"/>
                      </a:lnTo>
                      <a:lnTo>
                        <a:pt x="1860550" y="3054023"/>
                      </a:lnTo>
                      <a:lnTo>
                        <a:pt x="1860550" y="3055980"/>
                      </a:lnTo>
                      <a:lnTo>
                        <a:pt x="1860550" y="3067008"/>
                      </a:lnTo>
                      <a:lnTo>
                        <a:pt x="1860550" y="3067798"/>
                      </a:lnTo>
                      <a:lnTo>
                        <a:pt x="1860550" y="3072475"/>
                      </a:lnTo>
                      <a:lnTo>
                        <a:pt x="1860550" y="3072774"/>
                      </a:lnTo>
                      <a:cubicBezTo>
                        <a:pt x="1860550" y="3184470"/>
                        <a:pt x="1792036" y="3280779"/>
                        <a:pt x="1694831" y="3321952"/>
                      </a:cubicBezTo>
                      <a:lnTo>
                        <a:pt x="1593989" y="3342374"/>
                      </a:lnTo>
                      <a:lnTo>
                        <a:pt x="1589537" y="3343276"/>
                      </a:lnTo>
                      <a:cubicBezTo>
                        <a:pt x="267968" y="3343276"/>
                        <a:pt x="267968" y="3343276"/>
                        <a:pt x="267968" y="3343276"/>
                      </a:cubicBezTo>
                      <a:lnTo>
                        <a:pt x="263590" y="3342374"/>
                      </a:lnTo>
                      <a:lnTo>
                        <a:pt x="164435" y="3321952"/>
                      </a:lnTo>
                      <a:cubicBezTo>
                        <a:pt x="68515" y="3280779"/>
                        <a:pt x="0" y="3184470"/>
                        <a:pt x="0" y="3072774"/>
                      </a:cubicBezTo>
                      <a:lnTo>
                        <a:pt x="0" y="3072475"/>
                      </a:lnTo>
                      <a:lnTo>
                        <a:pt x="0" y="2956977"/>
                      </a:lnTo>
                      <a:lnTo>
                        <a:pt x="0" y="2870182"/>
                      </a:lnTo>
                      <a:lnTo>
                        <a:pt x="0" y="2807991"/>
                      </a:lnTo>
                      <a:lnTo>
                        <a:pt x="0" y="2787491"/>
                      </a:lnTo>
                      <a:lnTo>
                        <a:pt x="0" y="2766302"/>
                      </a:lnTo>
                      <a:lnTo>
                        <a:pt x="0" y="2741016"/>
                      </a:lnTo>
                      <a:lnTo>
                        <a:pt x="0" y="2728031"/>
                      </a:lnTo>
                      <a:lnTo>
                        <a:pt x="0" y="2722563"/>
                      </a:lnTo>
                      <a:lnTo>
                        <a:pt x="0" y="2522258"/>
                      </a:lnTo>
                      <a:cubicBezTo>
                        <a:pt x="0" y="1330151"/>
                        <a:pt x="0" y="769160"/>
                        <a:pt x="0" y="505164"/>
                      </a:cubicBezTo>
                      <a:lnTo>
                        <a:pt x="0" y="461963"/>
                      </a:lnTo>
                      <a:lnTo>
                        <a:pt x="0" y="418277"/>
                      </a:lnTo>
                      <a:lnTo>
                        <a:pt x="0" y="398763"/>
                      </a:lnTo>
                      <a:lnTo>
                        <a:pt x="0" y="356020"/>
                      </a:lnTo>
                      <a:lnTo>
                        <a:pt x="0" y="351269"/>
                      </a:lnTo>
                      <a:lnTo>
                        <a:pt x="0" y="314287"/>
                      </a:lnTo>
                      <a:lnTo>
                        <a:pt x="0" y="294426"/>
                      </a:lnTo>
                      <a:lnTo>
                        <a:pt x="0" y="288973"/>
                      </a:lnTo>
                      <a:cubicBezTo>
                        <a:pt x="0" y="282816"/>
                        <a:pt x="0" y="278711"/>
                        <a:pt x="0" y="275975"/>
                      </a:cubicBezTo>
                      <a:lnTo>
                        <a:pt x="0" y="273484"/>
                      </a:lnTo>
                      <a:lnTo>
                        <a:pt x="0" y="270501"/>
                      </a:lnTo>
                      <a:lnTo>
                        <a:pt x="0" y="270492"/>
                      </a:lnTo>
                      <a:cubicBezTo>
                        <a:pt x="0" y="121569"/>
                        <a:pt x="121804" y="0"/>
                        <a:pt x="267968" y="0"/>
                      </a:cubicBez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498" name="Freeform 497"/>
                <p:cNvSpPr/>
                <p:nvPr/>
              </p:nvSpPr>
              <p:spPr bwMode="auto">
                <a:xfrm>
                  <a:off x="10884687" y="4165112"/>
                  <a:ext cx="248428" cy="140196"/>
                </a:xfrm>
                <a:custGeom>
                  <a:avLst/>
                  <a:gdLst>
                    <a:gd name="connsiteX0" fmla="*/ 5333671 w 7645936"/>
                    <a:gd name="connsiteY0" fmla="*/ 2643510 h 4314825"/>
                    <a:gd name="connsiteX1" fmla="*/ 5193195 w 7645936"/>
                    <a:gd name="connsiteY1" fmla="*/ 2783986 h 4314825"/>
                    <a:gd name="connsiteX2" fmla="*/ 5193195 w 7645936"/>
                    <a:gd name="connsiteY2" fmla="*/ 3723500 h 4314825"/>
                    <a:gd name="connsiteX3" fmla="*/ 5333671 w 7645936"/>
                    <a:gd name="connsiteY3" fmla="*/ 3863976 h 4314825"/>
                    <a:gd name="connsiteX4" fmla="*/ 5421017 w 7645936"/>
                    <a:gd name="connsiteY4" fmla="*/ 3863976 h 4314825"/>
                    <a:gd name="connsiteX5" fmla="*/ 5561493 w 7645936"/>
                    <a:gd name="connsiteY5" fmla="*/ 3723500 h 4314825"/>
                    <a:gd name="connsiteX6" fmla="*/ 5561493 w 7645936"/>
                    <a:gd name="connsiteY6" fmla="*/ 2783986 h 4314825"/>
                    <a:gd name="connsiteX7" fmla="*/ 5421017 w 7645936"/>
                    <a:gd name="connsiteY7" fmla="*/ 2643510 h 4314825"/>
                    <a:gd name="connsiteX8" fmla="*/ 4527329 w 7645936"/>
                    <a:gd name="connsiteY8" fmla="*/ 2643510 h 4314825"/>
                    <a:gd name="connsiteX9" fmla="*/ 4386853 w 7645936"/>
                    <a:gd name="connsiteY9" fmla="*/ 2783986 h 4314825"/>
                    <a:gd name="connsiteX10" fmla="*/ 4386853 w 7645936"/>
                    <a:gd name="connsiteY10" fmla="*/ 3723500 h 4314825"/>
                    <a:gd name="connsiteX11" fmla="*/ 4527329 w 7645936"/>
                    <a:gd name="connsiteY11" fmla="*/ 3863976 h 4314825"/>
                    <a:gd name="connsiteX12" fmla="*/ 4614675 w 7645936"/>
                    <a:gd name="connsiteY12" fmla="*/ 3863976 h 4314825"/>
                    <a:gd name="connsiteX13" fmla="*/ 4755151 w 7645936"/>
                    <a:gd name="connsiteY13" fmla="*/ 3723500 h 4314825"/>
                    <a:gd name="connsiteX14" fmla="*/ 4755151 w 7645936"/>
                    <a:gd name="connsiteY14" fmla="*/ 2783986 h 4314825"/>
                    <a:gd name="connsiteX15" fmla="*/ 4614675 w 7645936"/>
                    <a:gd name="connsiteY15" fmla="*/ 2643510 h 4314825"/>
                    <a:gd name="connsiteX16" fmla="*/ 3720987 w 7645936"/>
                    <a:gd name="connsiteY16" fmla="*/ 2643510 h 4314825"/>
                    <a:gd name="connsiteX17" fmla="*/ 3580511 w 7645936"/>
                    <a:gd name="connsiteY17" fmla="*/ 2783986 h 4314825"/>
                    <a:gd name="connsiteX18" fmla="*/ 3580511 w 7645936"/>
                    <a:gd name="connsiteY18" fmla="*/ 3723500 h 4314825"/>
                    <a:gd name="connsiteX19" fmla="*/ 3720987 w 7645936"/>
                    <a:gd name="connsiteY19" fmla="*/ 3863976 h 4314825"/>
                    <a:gd name="connsiteX20" fmla="*/ 3808333 w 7645936"/>
                    <a:gd name="connsiteY20" fmla="*/ 3863976 h 4314825"/>
                    <a:gd name="connsiteX21" fmla="*/ 3948809 w 7645936"/>
                    <a:gd name="connsiteY21" fmla="*/ 3723500 h 4314825"/>
                    <a:gd name="connsiteX22" fmla="*/ 3948809 w 7645936"/>
                    <a:gd name="connsiteY22" fmla="*/ 2783986 h 4314825"/>
                    <a:gd name="connsiteX23" fmla="*/ 3808333 w 7645936"/>
                    <a:gd name="connsiteY23" fmla="*/ 2643510 h 4314825"/>
                    <a:gd name="connsiteX24" fmla="*/ 2914644 w 7645936"/>
                    <a:gd name="connsiteY24" fmla="*/ 2643510 h 4314825"/>
                    <a:gd name="connsiteX25" fmla="*/ 2774168 w 7645936"/>
                    <a:gd name="connsiteY25" fmla="*/ 2783986 h 4314825"/>
                    <a:gd name="connsiteX26" fmla="*/ 2774168 w 7645936"/>
                    <a:gd name="connsiteY26" fmla="*/ 3723500 h 4314825"/>
                    <a:gd name="connsiteX27" fmla="*/ 2914644 w 7645936"/>
                    <a:gd name="connsiteY27" fmla="*/ 3863976 h 4314825"/>
                    <a:gd name="connsiteX28" fmla="*/ 3001990 w 7645936"/>
                    <a:gd name="connsiteY28" fmla="*/ 3863976 h 4314825"/>
                    <a:gd name="connsiteX29" fmla="*/ 3142466 w 7645936"/>
                    <a:gd name="connsiteY29" fmla="*/ 3723500 h 4314825"/>
                    <a:gd name="connsiteX30" fmla="*/ 3142466 w 7645936"/>
                    <a:gd name="connsiteY30" fmla="*/ 2783986 h 4314825"/>
                    <a:gd name="connsiteX31" fmla="*/ 3001990 w 7645936"/>
                    <a:gd name="connsiteY31" fmla="*/ 2643510 h 4314825"/>
                    <a:gd name="connsiteX32" fmla="*/ 2108301 w 7645936"/>
                    <a:gd name="connsiteY32" fmla="*/ 2643510 h 4314825"/>
                    <a:gd name="connsiteX33" fmla="*/ 1967825 w 7645936"/>
                    <a:gd name="connsiteY33" fmla="*/ 2783986 h 4314825"/>
                    <a:gd name="connsiteX34" fmla="*/ 1967825 w 7645936"/>
                    <a:gd name="connsiteY34" fmla="*/ 3723500 h 4314825"/>
                    <a:gd name="connsiteX35" fmla="*/ 2108301 w 7645936"/>
                    <a:gd name="connsiteY35" fmla="*/ 3863976 h 4314825"/>
                    <a:gd name="connsiteX36" fmla="*/ 2195647 w 7645936"/>
                    <a:gd name="connsiteY36" fmla="*/ 3863976 h 4314825"/>
                    <a:gd name="connsiteX37" fmla="*/ 2336123 w 7645936"/>
                    <a:gd name="connsiteY37" fmla="*/ 3723500 h 4314825"/>
                    <a:gd name="connsiteX38" fmla="*/ 2336123 w 7645936"/>
                    <a:gd name="connsiteY38" fmla="*/ 2783986 h 4314825"/>
                    <a:gd name="connsiteX39" fmla="*/ 2195647 w 7645936"/>
                    <a:gd name="connsiteY39" fmla="*/ 2643510 h 4314825"/>
                    <a:gd name="connsiteX40" fmla="*/ 5312536 w 7645936"/>
                    <a:gd name="connsiteY40" fmla="*/ 2564132 h 4314825"/>
                    <a:gd name="connsiteX41" fmla="*/ 5442152 w 7645936"/>
                    <a:gd name="connsiteY41" fmla="*/ 2564132 h 4314825"/>
                    <a:gd name="connsiteX42" fmla="*/ 5650609 w 7645936"/>
                    <a:gd name="connsiteY42" fmla="*/ 2772589 h 4314825"/>
                    <a:gd name="connsiteX43" fmla="*/ 5650609 w 7645936"/>
                    <a:gd name="connsiteY43" fmla="*/ 3734896 h 4314825"/>
                    <a:gd name="connsiteX44" fmla="*/ 5442152 w 7645936"/>
                    <a:gd name="connsiteY44" fmla="*/ 3943353 h 4314825"/>
                    <a:gd name="connsiteX45" fmla="*/ 5312536 w 7645936"/>
                    <a:gd name="connsiteY45" fmla="*/ 3943353 h 4314825"/>
                    <a:gd name="connsiteX46" fmla="*/ 5104079 w 7645936"/>
                    <a:gd name="connsiteY46" fmla="*/ 3734896 h 4314825"/>
                    <a:gd name="connsiteX47" fmla="*/ 5104079 w 7645936"/>
                    <a:gd name="connsiteY47" fmla="*/ 2772589 h 4314825"/>
                    <a:gd name="connsiteX48" fmla="*/ 5312536 w 7645936"/>
                    <a:gd name="connsiteY48" fmla="*/ 2564132 h 4314825"/>
                    <a:gd name="connsiteX49" fmla="*/ 4506194 w 7645936"/>
                    <a:gd name="connsiteY49" fmla="*/ 2564132 h 4314825"/>
                    <a:gd name="connsiteX50" fmla="*/ 4635810 w 7645936"/>
                    <a:gd name="connsiteY50" fmla="*/ 2564132 h 4314825"/>
                    <a:gd name="connsiteX51" fmla="*/ 4844267 w 7645936"/>
                    <a:gd name="connsiteY51" fmla="*/ 2772589 h 4314825"/>
                    <a:gd name="connsiteX52" fmla="*/ 4844267 w 7645936"/>
                    <a:gd name="connsiteY52" fmla="*/ 3734896 h 4314825"/>
                    <a:gd name="connsiteX53" fmla="*/ 4635810 w 7645936"/>
                    <a:gd name="connsiteY53" fmla="*/ 3943353 h 4314825"/>
                    <a:gd name="connsiteX54" fmla="*/ 4506194 w 7645936"/>
                    <a:gd name="connsiteY54" fmla="*/ 3943353 h 4314825"/>
                    <a:gd name="connsiteX55" fmla="*/ 4297737 w 7645936"/>
                    <a:gd name="connsiteY55" fmla="*/ 3734896 h 4314825"/>
                    <a:gd name="connsiteX56" fmla="*/ 4297737 w 7645936"/>
                    <a:gd name="connsiteY56" fmla="*/ 2772589 h 4314825"/>
                    <a:gd name="connsiteX57" fmla="*/ 4506194 w 7645936"/>
                    <a:gd name="connsiteY57" fmla="*/ 2564132 h 4314825"/>
                    <a:gd name="connsiteX58" fmla="*/ 3699852 w 7645936"/>
                    <a:gd name="connsiteY58" fmla="*/ 2564132 h 4314825"/>
                    <a:gd name="connsiteX59" fmla="*/ 3829468 w 7645936"/>
                    <a:gd name="connsiteY59" fmla="*/ 2564132 h 4314825"/>
                    <a:gd name="connsiteX60" fmla="*/ 4037925 w 7645936"/>
                    <a:gd name="connsiteY60" fmla="*/ 2772589 h 4314825"/>
                    <a:gd name="connsiteX61" fmla="*/ 4037925 w 7645936"/>
                    <a:gd name="connsiteY61" fmla="*/ 3734896 h 4314825"/>
                    <a:gd name="connsiteX62" fmla="*/ 3829468 w 7645936"/>
                    <a:gd name="connsiteY62" fmla="*/ 3943353 h 4314825"/>
                    <a:gd name="connsiteX63" fmla="*/ 3699852 w 7645936"/>
                    <a:gd name="connsiteY63" fmla="*/ 3943353 h 4314825"/>
                    <a:gd name="connsiteX64" fmla="*/ 3491395 w 7645936"/>
                    <a:gd name="connsiteY64" fmla="*/ 3734896 h 4314825"/>
                    <a:gd name="connsiteX65" fmla="*/ 3491395 w 7645936"/>
                    <a:gd name="connsiteY65" fmla="*/ 2772589 h 4314825"/>
                    <a:gd name="connsiteX66" fmla="*/ 3699852 w 7645936"/>
                    <a:gd name="connsiteY66" fmla="*/ 2564132 h 4314825"/>
                    <a:gd name="connsiteX67" fmla="*/ 2893509 w 7645936"/>
                    <a:gd name="connsiteY67" fmla="*/ 2564132 h 4314825"/>
                    <a:gd name="connsiteX68" fmla="*/ 3023125 w 7645936"/>
                    <a:gd name="connsiteY68" fmla="*/ 2564132 h 4314825"/>
                    <a:gd name="connsiteX69" fmla="*/ 3231582 w 7645936"/>
                    <a:gd name="connsiteY69" fmla="*/ 2772589 h 4314825"/>
                    <a:gd name="connsiteX70" fmla="*/ 3231582 w 7645936"/>
                    <a:gd name="connsiteY70" fmla="*/ 3734896 h 4314825"/>
                    <a:gd name="connsiteX71" fmla="*/ 3023125 w 7645936"/>
                    <a:gd name="connsiteY71" fmla="*/ 3943353 h 4314825"/>
                    <a:gd name="connsiteX72" fmla="*/ 2893509 w 7645936"/>
                    <a:gd name="connsiteY72" fmla="*/ 3943353 h 4314825"/>
                    <a:gd name="connsiteX73" fmla="*/ 2685052 w 7645936"/>
                    <a:gd name="connsiteY73" fmla="*/ 3734896 h 4314825"/>
                    <a:gd name="connsiteX74" fmla="*/ 2685052 w 7645936"/>
                    <a:gd name="connsiteY74" fmla="*/ 2772589 h 4314825"/>
                    <a:gd name="connsiteX75" fmla="*/ 2893509 w 7645936"/>
                    <a:gd name="connsiteY75" fmla="*/ 2564132 h 4314825"/>
                    <a:gd name="connsiteX76" fmla="*/ 2087166 w 7645936"/>
                    <a:gd name="connsiteY76" fmla="*/ 2564132 h 4314825"/>
                    <a:gd name="connsiteX77" fmla="*/ 2216782 w 7645936"/>
                    <a:gd name="connsiteY77" fmla="*/ 2564132 h 4314825"/>
                    <a:gd name="connsiteX78" fmla="*/ 2425239 w 7645936"/>
                    <a:gd name="connsiteY78" fmla="*/ 2772589 h 4314825"/>
                    <a:gd name="connsiteX79" fmla="*/ 2425239 w 7645936"/>
                    <a:gd name="connsiteY79" fmla="*/ 3734896 h 4314825"/>
                    <a:gd name="connsiteX80" fmla="*/ 2216782 w 7645936"/>
                    <a:gd name="connsiteY80" fmla="*/ 3943353 h 4314825"/>
                    <a:gd name="connsiteX81" fmla="*/ 2087166 w 7645936"/>
                    <a:gd name="connsiteY81" fmla="*/ 3943353 h 4314825"/>
                    <a:gd name="connsiteX82" fmla="*/ 1878709 w 7645936"/>
                    <a:gd name="connsiteY82" fmla="*/ 3734896 h 4314825"/>
                    <a:gd name="connsiteX83" fmla="*/ 1878709 w 7645936"/>
                    <a:gd name="connsiteY83" fmla="*/ 2772589 h 4314825"/>
                    <a:gd name="connsiteX84" fmla="*/ 2087166 w 7645936"/>
                    <a:gd name="connsiteY84" fmla="*/ 2564132 h 4314825"/>
                    <a:gd name="connsiteX85" fmla="*/ 5082919 w 7645936"/>
                    <a:gd name="connsiteY85" fmla="*/ 775812 h 4314825"/>
                    <a:gd name="connsiteX86" fmla="*/ 4576665 w 7645936"/>
                    <a:gd name="connsiteY86" fmla="*/ 1282066 h 4314825"/>
                    <a:gd name="connsiteX87" fmla="*/ 5082919 w 7645936"/>
                    <a:gd name="connsiteY87" fmla="*/ 1788320 h 4314825"/>
                    <a:gd name="connsiteX88" fmla="*/ 5589173 w 7645936"/>
                    <a:gd name="connsiteY88" fmla="*/ 1282066 h 4314825"/>
                    <a:gd name="connsiteX89" fmla="*/ 5082919 w 7645936"/>
                    <a:gd name="connsiteY89" fmla="*/ 775812 h 4314825"/>
                    <a:gd name="connsiteX90" fmla="*/ 2408299 w 7645936"/>
                    <a:gd name="connsiteY90" fmla="*/ 775812 h 4314825"/>
                    <a:gd name="connsiteX91" fmla="*/ 1902046 w 7645936"/>
                    <a:gd name="connsiteY91" fmla="*/ 1282066 h 4314825"/>
                    <a:gd name="connsiteX92" fmla="*/ 2408299 w 7645936"/>
                    <a:gd name="connsiteY92" fmla="*/ 1788320 h 4314825"/>
                    <a:gd name="connsiteX93" fmla="*/ 2914553 w 7645936"/>
                    <a:gd name="connsiteY93" fmla="*/ 1282066 h 4314825"/>
                    <a:gd name="connsiteX94" fmla="*/ 2408299 w 7645936"/>
                    <a:gd name="connsiteY94" fmla="*/ 775812 h 4314825"/>
                    <a:gd name="connsiteX95" fmla="*/ 5082919 w 7645936"/>
                    <a:gd name="connsiteY95" fmla="*/ 661036 h 4314825"/>
                    <a:gd name="connsiteX96" fmla="*/ 5703949 w 7645936"/>
                    <a:gd name="connsiteY96" fmla="*/ 1282066 h 4314825"/>
                    <a:gd name="connsiteX97" fmla="*/ 5082919 w 7645936"/>
                    <a:gd name="connsiteY97" fmla="*/ 1903096 h 4314825"/>
                    <a:gd name="connsiteX98" fmla="*/ 4461889 w 7645936"/>
                    <a:gd name="connsiteY98" fmla="*/ 1282066 h 4314825"/>
                    <a:gd name="connsiteX99" fmla="*/ 5082919 w 7645936"/>
                    <a:gd name="connsiteY99" fmla="*/ 661036 h 4314825"/>
                    <a:gd name="connsiteX100" fmla="*/ 2408299 w 7645936"/>
                    <a:gd name="connsiteY100" fmla="*/ 661036 h 4314825"/>
                    <a:gd name="connsiteX101" fmla="*/ 3029329 w 7645936"/>
                    <a:gd name="connsiteY101" fmla="*/ 1282066 h 4314825"/>
                    <a:gd name="connsiteX102" fmla="*/ 2408299 w 7645936"/>
                    <a:gd name="connsiteY102" fmla="*/ 1903096 h 4314825"/>
                    <a:gd name="connsiteX103" fmla="*/ 1787269 w 7645936"/>
                    <a:gd name="connsiteY103" fmla="*/ 1282066 h 4314825"/>
                    <a:gd name="connsiteX104" fmla="*/ 2408299 w 7645936"/>
                    <a:gd name="connsiteY104" fmla="*/ 661036 h 4314825"/>
                    <a:gd name="connsiteX105" fmla="*/ 1164182 w 7645936"/>
                    <a:gd name="connsiteY105" fmla="*/ 126434 h 4314825"/>
                    <a:gd name="connsiteX106" fmla="*/ 1034158 w 7645936"/>
                    <a:gd name="connsiteY106" fmla="*/ 256457 h 4314825"/>
                    <a:gd name="connsiteX107" fmla="*/ 1034158 w 7645936"/>
                    <a:gd name="connsiteY107" fmla="*/ 1603376 h 4314825"/>
                    <a:gd name="connsiteX108" fmla="*/ 879743 w 7645936"/>
                    <a:gd name="connsiteY108" fmla="*/ 1603376 h 4314825"/>
                    <a:gd name="connsiteX109" fmla="*/ 478976 w 7645936"/>
                    <a:gd name="connsiteY109" fmla="*/ 1603376 h 4314825"/>
                    <a:gd name="connsiteX110" fmla="*/ 478976 w 7645936"/>
                    <a:gd name="connsiteY110" fmla="*/ 1286475 h 4314825"/>
                    <a:gd name="connsiteX111" fmla="*/ 89830 w 7645936"/>
                    <a:gd name="connsiteY111" fmla="*/ 1286475 h 4314825"/>
                    <a:gd name="connsiteX112" fmla="*/ 89830 w 7645936"/>
                    <a:gd name="connsiteY112" fmla="*/ 2046729 h 4314825"/>
                    <a:gd name="connsiteX113" fmla="*/ 478976 w 7645936"/>
                    <a:gd name="connsiteY113" fmla="*/ 2046729 h 4314825"/>
                    <a:gd name="connsiteX114" fmla="*/ 478976 w 7645936"/>
                    <a:gd name="connsiteY114" fmla="*/ 1724026 h 4314825"/>
                    <a:gd name="connsiteX115" fmla="*/ 879743 w 7645936"/>
                    <a:gd name="connsiteY115" fmla="*/ 1724026 h 4314825"/>
                    <a:gd name="connsiteX116" fmla="*/ 1034158 w 7645936"/>
                    <a:gd name="connsiteY116" fmla="*/ 1724026 h 4314825"/>
                    <a:gd name="connsiteX117" fmla="*/ 1034158 w 7645936"/>
                    <a:gd name="connsiteY117" fmla="*/ 4058369 h 4314825"/>
                    <a:gd name="connsiteX118" fmla="*/ 1164182 w 7645936"/>
                    <a:gd name="connsiteY118" fmla="*/ 4188392 h 4314825"/>
                    <a:gd name="connsiteX119" fmla="*/ 6481755 w 7645936"/>
                    <a:gd name="connsiteY119" fmla="*/ 4188392 h 4314825"/>
                    <a:gd name="connsiteX120" fmla="*/ 6611778 w 7645936"/>
                    <a:gd name="connsiteY120" fmla="*/ 4058369 h 4314825"/>
                    <a:gd name="connsiteX121" fmla="*/ 6611778 w 7645936"/>
                    <a:gd name="connsiteY121" fmla="*/ 1724026 h 4314825"/>
                    <a:gd name="connsiteX122" fmla="*/ 6766193 w 7645936"/>
                    <a:gd name="connsiteY122" fmla="*/ 1724026 h 4314825"/>
                    <a:gd name="connsiteX123" fmla="*/ 7166960 w 7645936"/>
                    <a:gd name="connsiteY123" fmla="*/ 1724026 h 4314825"/>
                    <a:gd name="connsiteX124" fmla="*/ 7166960 w 7645936"/>
                    <a:gd name="connsiteY124" fmla="*/ 2046729 h 4314825"/>
                    <a:gd name="connsiteX125" fmla="*/ 7556106 w 7645936"/>
                    <a:gd name="connsiteY125" fmla="*/ 2046729 h 4314825"/>
                    <a:gd name="connsiteX126" fmla="*/ 7556106 w 7645936"/>
                    <a:gd name="connsiteY126" fmla="*/ 1286475 h 4314825"/>
                    <a:gd name="connsiteX127" fmla="*/ 7166960 w 7645936"/>
                    <a:gd name="connsiteY127" fmla="*/ 1286475 h 4314825"/>
                    <a:gd name="connsiteX128" fmla="*/ 7166960 w 7645936"/>
                    <a:gd name="connsiteY128" fmla="*/ 1603376 h 4314825"/>
                    <a:gd name="connsiteX129" fmla="*/ 6766193 w 7645936"/>
                    <a:gd name="connsiteY129" fmla="*/ 1603376 h 4314825"/>
                    <a:gd name="connsiteX130" fmla="*/ 6611778 w 7645936"/>
                    <a:gd name="connsiteY130" fmla="*/ 1603376 h 4314825"/>
                    <a:gd name="connsiteX131" fmla="*/ 6611778 w 7645936"/>
                    <a:gd name="connsiteY131" fmla="*/ 256457 h 4314825"/>
                    <a:gd name="connsiteX132" fmla="*/ 6481755 w 7645936"/>
                    <a:gd name="connsiteY132" fmla="*/ 126434 h 4314825"/>
                    <a:gd name="connsiteX133" fmla="*/ 1011518 w 7645936"/>
                    <a:gd name="connsiteY133" fmla="*/ 0 h 4314825"/>
                    <a:gd name="connsiteX134" fmla="*/ 6634418 w 7645936"/>
                    <a:gd name="connsiteY134" fmla="*/ 0 h 4314825"/>
                    <a:gd name="connsiteX135" fmla="*/ 6766193 w 7645936"/>
                    <a:gd name="connsiteY135" fmla="*/ 131775 h 4314825"/>
                    <a:gd name="connsiteX136" fmla="*/ 6766193 w 7645936"/>
                    <a:gd name="connsiteY136" fmla="*/ 1485987 h 4314825"/>
                    <a:gd name="connsiteX137" fmla="*/ 7077129 w 7645936"/>
                    <a:gd name="connsiteY137" fmla="*/ 1485987 h 4314825"/>
                    <a:gd name="connsiteX138" fmla="*/ 7077129 w 7645936"/>
                    <a:gd name="connsiteY138" fmla="*/ 1193887 h 4314825"/>
                    <a:gd name="connsiteX139" fmla="*/ 7645936 w 7645936"/>
                    <a:gd name="connsiteY139" fmla="*/ 1193887 h 4314825"/>
                    <a:gd name="connsiteX140" fmla="*/ 7645936 w 7645936"/>
                    <a:gd name="connsiteY140" fmla="*/ 2139317 h 4314825"/>
                    <a:gd name="connsiteX141" fmla="*/ 7077129 w 7645936"/>
                    <a:gd name="connsiteY141" fmla="*/ 2139317 h 4314825"/>
                    <a:gd name="connsiteX142" fmla="*/ 7077129 w 7645936"/>
                    <a:gd name="connsiteY142" fmla="*/ 1840719 h 4314825"/>
                    <a:gd name="connsiteX143" fmla="*/ 6766193 w 7645936"/>
                    <a:gd name="connsiteY143" fmla="*/ 1840719 h 4314825"/>
                    <a:gd name="connsiteX144" fmla="*/ 6766193 w 7645936"/>
                    <a:gd name="connsiteY144" fmla="*/ 4183050 h 4314825"/>
                    <a:gd name="connsiteX145" fmla="*/ 6634418 w 7645936"/>
                    <a:gd name="connsiteY145" fmla="*/ 4314825 h 4314825"/>
                    <a:gd name="connsiteX146" fmla="*/ 1011518 w 7645936"/>
                    <a:gd name="connsiteY146" fmla="*/ 4314825 h 4314825"/>
                    <a:gd name="connsiteX147" fmla="*/ 879743 w 7645936"/>
                    <a:gd name="connsiteY147" fmla="*/ 4183050 h 4314825"/>
                    <a:gd name="connsiteX148" fmla="*/ 879743 w 7645936"/>
                    <a:gd name="connsiteY148" fmla="*/ 1840719 h 4314825"/>
                    <a:gd name="connsiteX149" fmla="*/ 568807 w 7645936"/>
                    <a:gd name="connsiteY149" fmla="*/ 1840719 h 4314825"/>
                    <a:gd name="connsiteX150" fmla="*/ 568807 w 7645936"/>
                    <a:gd name="connsiteY150" fmla="*/ 2139317 h 4314825"/>
                    <a:gd name="connsiteX151" fmla="*/ 0 w 7645936"/>
                    <a:gd name="connsiteY151" fmla="*/ 2139317 h 4314825"/>
                    <a:gd name="connsiteX152" fmla="*/ 0 w 7645936"/>
                    <a:gd name="connsiteY152" fmla="*/ 1193887 h 4314825"/>
                    <a:gd name="connsiteX153" fmla="*/ 568807 w 7645936"/>
                    <a:gd name="connsiteY153" fmla="*/ 1193887 h 4314825"/>
                    <a:gd name="connsiteX154" fmla="*/ 568807 w 7645936"/>
                    <a:gd name="connsiteY154" fmla="*/ 1485987 h 4314825"/>
                    <a:gd name="connsiteX155" fmla="*/ 879743 w 7645936"/>
                    <a:gd name="connsiteY155" fmla="*/ 1485987 h 4314825"/>
                    <a:gd name="connsiteX156" fmla="*/ 879743 w 7645936"/>
                    <a:gd name="connsiteY156" fmla="*/ 131775 h 4314825"/>
                    <a:gd name="connsiteX157" fmla="*/ 1011518 w 7645936"/>
                    <a:gd name="connsiteY157" fmla="*/ 0 h 431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7645936" h="4314825">
                      <a:moveTo>
                        <a:pt x="5333671" y="2643510"/>
                      </a:moveTo>
                      <a:cubicBezTo>
                        <a:pt x="5256088" y="2643510"/>
                        <a:pt x="5193195" y="2706403"/>
                        <a:pt x="5193195" y="2783986"/>
                      </a:cubicBezTo>
                      <a:lnTo>
                        <a:pt x="5193195" y="3723500"/>
                      </a:lnTo>
                      <a:cubicBezTo>
                        <a:pt x="5193195" y="3801083"/>
                        <a:pt x="5256088" y="3863976"/>
                        <a:pt x="5333671" y="3863976"/>
                      </a:cubicBezTo>
                      <a:lnTo>
                        <a:pt x="5421017" y="3863976"/>
                      </a:lnTo>
                      <a:cubicBezTo>
                        <a:pt x="5498600" y="3863976"/>
                        <a:pt x="5561493" y="3801083"/>
                        <a:pt x="5561493" y="3723500"/>
                      </a:cubicBezTo>
                      <a:lnTo>
                        <a:pt x="5561493" y="2783986"/>
                      </a:lnTo>
                      <a:cubicBezTo>
                        <a:pt x="5561493" y="2706403"/>
                        <a:pt x="5498600" y="2643510"/>
                        <a:pt x="5421017" y="2643510"/>
                      </a:cubicBezTo>
                      <a:close/>
                      <a:moveTo>
                        <a:pt x="4527329" y="2643510"/>
                      </a:moveTo>
                      <a:cubicBezTo>
                        <a:pt x="4449746" y="2643510"/>
                        <a:pt x="4386853" y="2706403"/>
                        <a:pt x="4386853" y="2783986"/>
                      </a:cubicBezTo>
                      <a:lnTo>
                        <a:pt x="4386853" y="3723500"/>
                      </a:lnTo>
                      <a:cubicBezTo>
                        <a:pt x="4386853" y="3801083"/>
                        <a:pt x="4449746" y="3863976"/>
                        <a:pt x="4527329" y="3863976"/>
                      </a:cubicBezTo>
                      <a:lnTo>
                        <a:pt x="4614675" y="3863976"/>
                      </a:lnTo>
                      <a:cubicBezTo>
                        <a:pt x="4692258" y="3863976"/>
                        <a:pt x="4755151" y="3801083"/>
                        <a:pt x="4755151" y="3723500"/>
                      </a:cubicBezTo>
                      <a:lnTo>
                        <a:pt x="4755151" y="2783986"/>
                      </a:lnTo>
                      <a:cubicBezTo>
                        <a:pt x="4755151" y="2706403"/>
                        <a:pt x="4692258" y="2643510"/>
                        <a:pt x="4614675" y="2643510"/>
                      </a:cubicBezTo>
                      <a:close/>
                      <a:moveTo>
                        <a:pt x="3720987" y="2643510"/>
                      </a:moveTo>
                      <a:cubicBezTo>
                        <a:pt x="3643404" y="2643510"/>
                        <a:pt x="3580511" y="2706403"/>
                        <a:pt x="3580511" y="2783986"/>
                      </a:cubicBezTo>
                      <a:lnTo>
                        <a:pt x="3580511" y="3723500"/>
                      </a:lnTo>
                      <a:cubicBezTo>
                        <a:pt x="3580511" y="3801083"/>
                        <a:pt x="3643404" y="3863976"/>
                        <a:pt x="3720987" y="3863976"/>
                      </a:cubicBezTo>
                      <a:lnTo>
                        <a:pt x="3808333" y="3863976"/>
                      </a:lnTo>
                      <a:cubicBezTo>
                        <a:pt x="3885916" y="3863976"/>
                        <a:pt x="3948809" y="3801083"/>
                        <a:pt x="3948809" y="3723500"/>
                      </a:cubicBezTo>
                      <a:lnTo>
                        <a:pt x="3948809" y="2783986"/>
                      </a:lnTo>
                      <a:cubicBezTo>
                        <a:pt x="3948809" y="2706403"/>
                        <a:pt x="3885916" y="2643510"/>
                        <a:pt x="3808333" y="2643510"/>
                      </a:cubicBezTo>
                      <a:close/>
                      <a:moveTo>
                        <a:pt x="2914644" y="2643510"/>
                      </a:moveTo>
                      <a:cubicBezTo>
                        <a:pt x="2837061" y="2643510"/>
                        <a:pt x="2774168" y="2706403"/>
                        <a:pt x="2774168" y="2783986"/>
                      </a:cubicBezTo>
                      <a:lnTo>
                        <a:pt x="2774168" y="3723500"/>
                      </a:lnTo>
                      <a:cubicBezTo>
                        <a:pt x="2774168" y="3801083"/>
                        <a:pt x="2837061" y="3863976"/>
                        <a:pt x="2914644" y="3863976"/>
                      </a:cubicBezTo>
                      <a:lnTo>
                        <a:pt x="3001990" y="3863976"/>
                      </a:lnTo>
                      <a:cubicBezTo>
                        <a:pt x="3079573" y="3863976"/>
                        <a:pt x="3142466" y="3801083"/>
                        <a:pt x="3142466" y="3723500"/>
                      </a:cubicBezTo>
                      <a:lnTo>
                        <a:pt x="3142466" y="2783986"/>
                      </a:lnTo>
                      <a:cubicBezTo>
                        <a:pt x="3142466" y="2706403"/>
                        <a:pt x="3079573" y="2643510"/>
                        <a:pt x="3001990" y="2643510"/>
                      </a:cubicBezTo>
                      <a:close/>
                      <a:moveTo>
                        <a:pt x="2108301" y="2643510"/>
                      </a:moveTo>
                      <a:cubicBezTo>
                        <a:pt x="2030718" y="2643510"/>
                        <a:pt x="1967825" y="2706403"/>
                        <a:pt x="1967825" y="2783986"/>
                      </a:cubicBezTo>
                      <a:lnTo>
                        <a:pt x="1967825" y="3723500"/>
                      </a:lnTo>
                      <a:cubicBezTo>
                        <a:pt x="1967825" y="3801083"/>
                        <a:pt x="2030718" y="3863976"/>
                        <a:pt x="2108301" y="3863976"/>
                      </a:cubicBezTo>
                      <a:lnTo>
                        <a:pt x="2195647" y="3863976"/>
                      </a:lnTo>
                      <a:cubicBezTo>
                        <a:pt x="2273230" y="3863976"/>
                        <a:pt x="2336123" y="3801083"/>
                        <a:pt x="2336123" y="3723500"/>
                      </a:cubicBezTo>
                      <a:lnTo>
                        <a:pt x="2336123" y="2783986"/>
                      </a:lnTo>
                      <a:cubicBezTo>
                        <a:pt x="2336123" y="2706403"/>
                        <a:pt x="2273230" y="2643510"/>
                        <a:pt x="2195647" y="2643510"/>
                      </a:cubicBezTo>
                      <a:close/>
                      <a:moveTo>
                        <a:pt x="5312536" y="2564132"/>
                      </a:moveTo>
                      <a:lnTo>
                        <a:pt x="5442152" y="2564132"/>
                      </a:lnTo>
                      <a:cubicBezTo>
                        <a:pt x="5557280" y="2564132"/>
                        <a:pt x="5650609" y="2657461"/>
                        <a:pt x="5650609" y="2772589"/>
                      </a:cubicBezTo>
                      <a:lnTo>
                        <a:pt x="5650609" y="3734896"/>
                      </a:lnTo>
                      <a:cubicBezTo>
                        <a:pt x="5650609" y="3850024"/>
                        <a:pt x="5557280" y="3943353"/>
                        <a:pt x="5442152" y="3943353"/>
                      </a:cubicBezTo>
                      <a:lnTo>
                        <a:pt x="5312536" y="3943353"/>
                      </a:lnTo>
                      <a:cubicBezTo>
                        <a:pt x="5197408" y="3943353"/>
                        <a:pt x="5104079" y="3850024"/>
                        <a:pt x="5104079" y="3734896"/>
                      </a:cubicBezTo>
                      <a:lnTo>
                        <a:pt x="5104079" y="2772589"/>
                      </a:lnTo>
                      <a:cubicBezTo>
                        <a:pt x="5104079" y="2657461"/>
                        <a:pt x="5197408" y="2564132"/>
                        <a:pt x="5312536" y="2564132"/>
                      </a:cubicBezTo>
                      <a:close/>
                      <a:moveTo>
                        <a:pt x="4506194" y="2564132"/>
                      </a:moveTo>
                      <a:lnTo>
                        <a:pt x="4635810" y="2564132"/>
                      </a:lnTo>
                      <a:cubicBezTo>
                        <a:pt x="4750938" y="2564132"/>
                        <a:pt x="4844267" y="2657461"/>
                        <a:pt x="4844267" y="2772589"/>
                      </a:cubicBezTo>
                      <a:lnTo>
                        <a:pt x="4844267" y="3734896"/>
                      </a:lnTo>
                      <a:cubicBezTo>
                        <a:pt x="4844267" y="3850024"/>
                        <a:pt x="4750938" y="3943353"/>
                        <a:pt x="4635810" y="3943353"/>
                      </a:cubicBezTo>
                      <a:lnTo>
                        <a:pt x="4506194" y="3943353"/>
                      </a:lnTo>
                      <a:cubicBezTo>
                        <a:pt x="4391066" y="3943353"/>
                        <a:pt x="4297737" y="3850024"/>
                        <a:pt x="4297737" y="3734896"/>
                      </a:cubicBezTo>
                      <a:lnTo>
                        <a:pt x="4297737" y="2772589"/>
                      </a:lnTo>
                      <a:cubicBezTo>
                        <a:pt x="4297737" y="2657461"/>
                        <a:pt x="4391066" y="2564132"/>
                        <a:pt x="4506194" y="2564132"/>
                      </a:cubicBezTo>
                      <a:close/>
                      <a:moveTo>
                        <a:pt x="3699852" y="2564132"/>
                      </a:moveTo>
                      <a:lnTo>
                        <a:pt x="3829468" y="2564132"/>
                      </a:lnTo>
                      <a:cubicBezTo>
                        <a:pt x="3944596" y="2564132"/>
                        <a:pt x="4037925" y="2657461"/>
                        <a:pt x="4037925" y="2772589"/>
                      </a:cubicBezTo>
                      <a:lnTo>
                        <a:pt x="4037925" y="3734896"/>
                      </a:lnTo>
                      <a:cubicBezTo>
                        <a:pt x="4037925" y="3850024"/>
                        <a:pt x="3944596" y="3943353"/>
                        <a:pt x="3829468" y="3943353"/>
                      </a:cubicBezTo>
                      <a:lnTo>
                        <a:pt x="3699852" y="3943353"/>
                      </a:lnTo>
                      <a:cubicBezTo>
                        <a:pt x="3584724" y="3943353"/>
                        <a:pt x="3491395" y="3850024"/>
                        <a:pt x="3491395" y="3734896"/>
                      </a:cubicBezTo>
                      <a:lnTo>
                        <a:pt x="3491395" y="2772589"/>
                      </a:lnTo>
                      <a:cubicBezTo>
                        <a:pt x="3491395" y="2657461"/>
                        <a:pt x="3584724" y="2564132"/>
                        <a:pt x="3699852" y="2564132"/>
                      </a:cubicBezTo>
                      <a:close/>
                      <a:moveTo>
                        <a:pt x="2893509" y="2564132"/>
                      </a:moveTo>
                      <a:lnTo>
                        <a:pt x="3023125" y="2564132"/>
                      </a:lnTo>
                      <a:cubicBezTo>
                        <a:pt x="3138253" y="2564132"/>
                        <a:pt x="3231582" y="2657461"/>
                        <a:pt x="3231582" y="2772589"/>
                      </a:cubicBezTo>
                      <a:lnTo>
                        <a:pt x="3231582" y="3734896"/>
                      </a:lnTo>
                      <a:cubicBezTo>
                        <a:pt x="3231582" y="3850024"/>
                        <a:pt x="3138253" y="3943353"/>
                        <a:pt x="3023125" y="3943353"/>
                      </a:cubicBezTo>
                      <a:lnTo>
                        <a:pt x="2893509" y="3943353"/>
                      </a:lnTo>
                      <a:cubicBezTo>
                        <a:pt x="2778381" y="3943353"/>
                        <a:pt x="2685052" y="3850024"/>
                        <a:pt x="2685052" y="3734896"/>
                      </a:cubicBezTo>
                      <a:lnTo>
                        <a:pt x="2685052" y="2772589"/>
                      </a:lnTo>
                      <a:cubicBezTo>
                        <a:pt x="2685052" y="2657461"/>
                        <a:pt x="2778381" y="2564132"/>
                        <a:pt x="2893509" y="2564132"/>
                      </a:cubicBezTo>
                      <a:close/>
                      <a:moveTo>
                        <a:pt x="2087166" y="2564132"/>
                      </a:moveTo>
                      <a:lnTo>
                        <a:pt x="2216782" y="2564132"/>
                      </a:lnTo>
                      <a:cubicBezTo>
                        <a:pt x="2331910" y="2564132"/>
                        <a:pt x="2425239" y="2657461"/>
                        <a:pt x="2425239" y="2772589"/>
                      </a:cubicBezTo>
                      <a:lnTo>
                        <a:pt x="2425239" y="3734896"/>
                      </a:lnTo>
                      <a:cubicBezTo>
                        <a:pt x="2425239" y="3850024"/>
                        <a:pt x="2331910" y="3943353"/>
                        <a:pt x="2216782" y="3943353"/>
                      </a:cubicBezTo>
                      <a:lnTo>
                        <a:pt x="2087166" y="3943353"/>
                      </a:lnTo>
                      <a:cubicBezTo>
                        <a:pt x="1972038" y="3943353"/>
                        <a:pt x="1878709" y="3850024"/>
                        <a:pt x="1878709" y="3734896"/>
                      </a:cubicBezTo>
                      <a:lnTo>
                        <a:pt x="1878709" y="2772589"/>
                      </a:lnTo>
                      <a:cubicBezTo>
                        <a:pt x="1878709" y="2657461"/>
                        <a:pt x="1972038" y="2564132"/>
                        <a:pt x="2087166" y="2564132"/>
                      </a:cubicBezTo>
                      <a:close/>
                      <a:moveTo>
                        <a:pt x="5082919" y="775812"/>
                      </a:moveTo>
                      <a:cubicBezTo>
                        <a:pt x="4803323" y="775812"/>
                        <a:pt x="4576665" y="1002470"/>
                        <a:pt x="4576665" y="1282066"/>
                      </a:cubicBezTo>
                      <a:cubicBezTo>
                        <a:pt x="4576665" y="1561662"/>
                        <a:pt x="4803323" y="1788320"/>
                        <a:pt x="5082919" y="1788320"/>
                      </a:cubicBezTo>
                      <a:cubicBezTo>
                        <a:pt x="5362515" y="1788320"/>
                        <a:pt x="5589173" y="1561662"/>
                        <a:pt x="5589173" y="1282066"/>
                      </a:cubicBezTo>
                      <a:cubicBezTo>
                        <a:pt x="5589173" y="1002470"/>
                        <a:pt x="5362515" y="775812"/>
                        <a:pt x="5082919" y="775812"/>
                      </a:cubicBezTo>
                      <a:close/>
                      <a:moveTo>
                        <a:pt x="2408299" y="775812"/>
                      </a:moveTo>
                      <a:cubicBezTo>
                        <a:pt x="2128703" y="775812"/>
                        <a:pt x="1902046" y="1002470"/>
                        <a:pt x="1902046" y="1282066"/>
                      </a:cubicBezTo>
                      <a:cubicBezTo>
                        <a:pt x="1902046" y="1561662"/>
                        <a:pt x="2128703" y="1788320"/>
                        <a:pt x="2408299" y="1788320"/>
                      </a:cubicBezTo>
                      <a:cubicBezTo>
                        <a:pt x="2687895" y="1788320"/>
                        <a:pt x="2914553" y="1561662"/>
                        <a:pt x="2914553" y="1282066"/>
                      </a:cubicBezTo>
                      <a:cubicBezTo>
                        <a:pt x="2914553" y="1002470"/>
                        <a:pt x="2687895" y="775812"/>
                        <a:pt x="2408299" y="775812"/>
                      </a:cubicBezTo>
                      <a:close/>
                      <a:moveTo>
                        <a:pt x="5082919" y="661036"/>
                      </a:moveTo>
                      <a:cubicBezTo>
                        <a:pt x="5425904" y="661036"/>
                        <a:pt x="5703949" y="939081"/>
                        <a:pt x="5703949" y="1282066"/>
                      </a:cubicBezTo>
                      <a:cubicBezTo>
                        <a:pt x="5703949" y="1625051"/>
                        <a:pt x="5425904" y="1903096"/>
                        <a:pt x="5082919" y="1903096"/>
                      </a:cubicBezTo>
                      <a:cubicBezTo>
                        <a:pt x="4739934" y="1903096"/>
                        <a:pt x="4461889" y="1625051"/>
                        <a:pt x="4461889" y="1282066"/>
                      </a:cubicBezTo>
                      <a:cubicBezTo>
                        <a:pt x="4461889" y="939081"/>
                        <a:pt x="4739934" y="661036"/>
                        <a:pt x="5082919" y="661036"/>
                      </a:cubicBezTo>
                      <a:close/>
                      <a:moveTo>
                        <a:pt x="2408299" y="661036"/>
                      </a:moveTo>
                      <a:cubicBezTo>
                        <a:pt x="2751284" y="661036"/>
                        <a:pt x="3029329" y="939081"/>
                        <a:pt x="3029329" y="1282066"/>
                      </a:cubicBezTo>
                      <a:cubicBezTo>
                        <a:pt x="3029329" y="1625051"/>
                        <a:pt x="2751284" y="1903096"/>
                        <a:pt x="2408299" y="1903096"/>
                      </a:cubicBezTo>
                      <a:cubicBezTo>
                        <a:pt x="2065314" y="1903096"/>
                        <a:pt x="1787269" y="1625051"/>
                        <a:pt x="1787269" y="1282066"/>
                      </a:cubicBezTo>
                      <a:cubicBezTo>
                        <a:pt x="1787269" y="939081"/>
                        <a:pt x="2065314" y="661036"/>
                        <a:pt x="2408299" y="661036"/>
                      </a:cubicBezTo>
                      <a:close/>
                      <a:moveTo>
                        <a:pt x="1164182" y="126434"/>
                      </a:moveTo>
                      <a:cubicBezTo>
                        <a:pt x="1092372" y="126434"/>
                        <a:pt x="1034158" y="184647"/>
                        <a:pt x="1034158" y="256457"/>
                      </a:cubicBezTo>
                      <a:lnTo>
                        <a:pt x="1034158" y="1603376"/>
                      </a:lnTo>
                      <a:lnTo>
                        <a:pt x="879743" y="1603376"/>
                      </a:lnTo>
                      <a:lnTo>
                        <a:pt x="478976" y="1603376"/>
                      </a:lnTo>
                      <a:lnTo>
                        <a:pt x="478976" y="1286475"/>
                      </a:lnTo>
                      <a:lnTo>
                        <a:pt x="89830" y="1286475"/>
                      </a:lnTo>
                      <a:lnTo>
                        <a:pt x="89830" y="2046729"/>
                      </a:lnTo>
                      <a:lnTo>
                        <a:pt x="478976" y="2046729"/>
                      </a:lnTo>
                      <a:lnTo>
                        <a:pt x="478976" y="1724026"/>
                      </a:lnTo>
                      <a:lnTo>
                        <a:pt x="879743" y="1724026"/>
                      </a:lnTo>
                      <a:lnTo>
                        <a:pt x="1034158" y="1724026"/>
                      </a:lnTo>
                      <a:lnTo>
                        <a:pt x="1034158" y="4058369"/>
                      </a:lnTo>
                      <a:cubicBezTo>
                        <a:pt x="1034158" y="4130179"/>
                        <a:pt x="1092372" y="4188392"/>
                        <a:pt x="1164182" y="4188392"/>
                      </a:cubicBezTo>
                      <a:lnTo>
                        <a:pt x="6481755" y="4188392"/>
                      </a:lnTo>
                      <a:cubicBezTo>
                        <a:pt x="6553565" y="4188392"/>
                        <a:pt x="6611778" y="4130179"/>
                        <a:pt x="6611778" y="4058369"/>
                      </a:cubicBezTo>
                      <a:lnTo>
                        <a:pt x="6611778" y="1724026"/>
                      </a:lnTo>
                      <a:lnTo>
                        <a:pt x="6766193" y="1724026"/>
                      </a:lnTo>
                      <a:lnTo>
                        <a:pt x="7166960" y="1724026"/>
                      </a:lnTo>
                      <a:lnTo>
                        <a:pt x="7166960" y="2046729"/>
                      </a:lnTo>
                      <a:lnTo>
                        <a:pt x="7556106" y="2046729"/>
                      </a:lnTo>
                      <a:lnTo>
                        <a:pt x="7556106" y="1286475"/>
                      </a:lnTo>
                      <a:lnTo>
                        <a:pt x="7166960" y="1286475"/>
                      </a:lnTo>
                      <a:lnTo>
                        <a:pt x="7166960" y="1603376"/>
                      </a:lnTo>
                      <a:lnTo>
                        <a:pt x="6766193" y="1603376"/>
                      </a:lnTo>
                      <a:lnTo>
                        <a:pt x="6611778" y="1603376"/>
                      </a:lnTo>
                      <a:lnTo>
                        <a:pt x="6611778" y="256457"/>
                      </a:lnTo>
                      <a:cubicBezTo>
                        <a:pt x="6611778" y="184647"/>
                        <a:pt x="6553565" y="126434"/>
                        <a:pt x="6481755" y="126434"/>
                      </a:cubicBezTo>
                      <a:close/>
                      <a:moveTo>
                        <a:pt x="1011518" y="0"/>
                      </a:moveTo>
                      <a:lnTo>
                        <a:pt x="6634418" y="0"/>
                      </a:lnTo>
                      <a:cubicBezTo>
                        <a:pt x="6707195" y="0"/>
                        <a:pt x="6766193" y="58999"/>
                        <a:pt x="6766193" y="131775"/>
                      </a:cubicBezTo>
                      <a:lnTo>
                        <a:pt x="6766193" y="1485987"/>
                      </a:lnTo>
                      <a:lnTo>
                        <a:pt x="7077129" y="1485987"/>
                      </a:lnTo>
                      <a:lnTo>
                        <a:pt x="7077129" y="1193887"/>
                      </a:lnTo>
                      <a:lnTo>
                        <a:pt x="7645936" y="1193887"/>
                      </a:lnTo>
                      <a:lnTo>
                        <a:pt x="7645936" y="2139317"/>
                      </a:lnTo>
                      <a:lnTo>
                        <a:pt x="7077129" y="2139317"/>
                      </a:lnTo>
                      <a:lnTo>
                        <a:pt x="7077129" y="1840719"/>
                      </a:lnTo>
                      <a:lnTo>
                        <a:pt x="6766193" y="1840719"/>
                      </a:lnTo>
                      <a:lnTo>
                        <a:pt x="6766193" y="4183050"/>
                      </a:lnTo>
                      <a:cubicBezTo>
                        <a:pt x="6766193" y="4255827"/>
                        <a:pt x="6707195" y="4314825"/>
                        <a:pt x="6634418" y="4314825"/>
                      </a:cubicBezTo>
                      <a:lnTo>
                        <a:pt x="1011518" y="4314825"/>
                      </a:lnTo>
                      <a:cubicBezTo>
                        <a:pt x="938741" y="4314825"/>
                        <a:pt x="879743" y="4255827"/>
                        <a:pt x="879743" y="4183050"/>
                      </a:cubicBezTo>
                      <a:lnTo>
                        <a:pt x="879743" y="1840719"/>
                      </a:lnTo>
                      <a:lnTo>
                        <a:pt x="568807" y="1840719"/>
                      </a:lnTo>
                      <a:lnTo>
                        <a:pt x="568807" y="2139317"/>
                      </a:lnTo>
                      <a:lnTo>
                        <a:pt x="0" y="2139317"/>
                      </a:lnTo>
                      <a:lnTo>
                        <a:pt x="0" y="1193887"/>
                      </a:lnTo>
                      <a:lnTo>
                        <a:pt x="568807" y="1193887"/>
                      </a:lnTo>
                      <a:lnTo>
                        <a:pt x="568807" y="1485987"/>
                      </a:lnTo>
                      <a:lnTo>
                        <a:pt x="879743" y="1485987"/>
                      </a:lnTo>
                      <a:lnTo>
                        <a:pt x="879743" y="131775"/>
                      </a:lnTo>
                      <a:cubicBezTo>
                        <a:pt x="879743" y="58999"/>
                        <a:pt x="938741" y="0"/>
                        <a:pt x="1011518" y="0"/>
                      </a:cubicBezTo>
                      <a:close/>
                    </a:path>
                  </a:pathLst>
                </a:cu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499" name="Straight Connector 498"/>
                <p:cNvCxnSpPr/>
                <p:nvPr/>
              </p:nvCxnSpPr>
              <p:spPr>
                <a:xfrm flipH="1">
                  <a:off x="10486805" y="3605293"/>
                  <a:ext cx="308472" cy="0"/>
                </a:xfrm>
                <a:prstGeom prst="line">
                  <a:avLst/>
                </a:prstGeom>
                <a:noFill/>
                <a:ln w="9525" cap="flat" cmpd="sng" algn="ctr">
                  <a:solidFill>
                    <a:srgbClr val="FFFFFF">
                      <a:lumMod val="65000"/>
                    </a:srgbClr>
                  </a:solidFill>
                  <a:prstDash val="solid"/>
                  <a:headEnd type="none" w="med" len="med"/>
                  <a:tailEnd type="none" w="med" len="med"/>
                </a:ln>
                <a:effectLst/>
              </p:spPr>
            </p:cxnSp>
          </p:grpSp>
        </p:grpSp>
      </p:grpSp>
      <p:grpSp>
        <p:nvGrpSpPr>
          <p:cNvPr id="508" name="Group 507"/>
          <p:cNvGrpSpPr/>
          <p:nvPr/>
        </p:nvGrpSpPr>
        <p:grpSpPr>
          <a:xfrm>
            <a:off x="7329456" y="1293979"/>
            <a:ext cx="3086944" cy="4551232"/>
            <a:chOff x="7329456" y="1657048"/>
            <a:chExt cx="3086944" cy="4551232"/>
          </a:xfrm>
        </p:grpSpPr>
        <p:sp>
          <p:nvSpPr>
            <p:cNvPr id="509" name="Rectangle 508"/>
            <p:cNvSpPr/>
            <p:nvPr/>
          </p:nvSpPr>
          <p:spPr bwMode="auto">
            <a:xfrm>
              <a:off x="7759316" y="1657048"/>
              <a:ext cx="1737360" cy="273423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Intelligence</a:t>
              </a:r>
            </a:p>
          </p:txBody>
        </p:sp>
        <p:sp>
          <p:nvSpPr>
            <p:cNvPr id="510" name="Rectangle 509"/>
            <p:cNvSpPr/>
            <p:nvPr/>
          </p:nvSpPr>
          <p:spPr bwMode="auto">
            <a:xfrm>
              <a:off x="7759316" y="4491484"/>
              <a:ext cx="1737360" cy="135296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Dashboards &amp; Visualizations</a:t>
              </a:r>
            </a:p>
          </p:txBody>
        </p:sp>
        <p:sp>
          <p:nvSpPr>
            <p:cNvPr id="511" name="Rectangle 510"/>
            <p:cNvSpPr/>
            <p:nvPr/>
          </p:nvSpPr>
          <p:spPr>
            <a:xfrm>
              <a:off x="8282077" y="3724639"/>
              <a:ext cx="1268870"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Cortana</a:t>
              </a:r>
            </a:p>
          </p:txBody>
        </p:sp>
        <p:grpSp>
          <p:nvGrpSpPr>
            <p:cNvPr id="512" name="Group 511"/>
            <p:cNvGrpSpPr/>
            <p:nvPr/>
          </p:nvGrpSpPr>
          <p:grpSpPr>
            <a:xfrm>
              <a:off x="7886100" y="3695712"/>
              <a:ext cx="315759" cy="315759"/>
              <a:chOff x="3236100" y="589298"/>
              <a:chExt cx="5641200" cy="5641200"/>
            </a:xfrm>
          </p:grpSpPr>
          <p:sp>
            <p:nvSpPr>
              <p:cNvPr id="531" name="Freeform 530"/>
              <p:cNvSpPr/>
              <p:nvPr/>
            </p:nvSpPr>
            <p:spPr bwMode="auto">
              <a:xfrm>
                <a:off x="3236100" y="589298"/>
                <a:ext cx="5641200" cy="5641200"/>
              </a:xfrm>
              <a:custGeom>
                <a:avLst/>
                <a:gdLst>
                  <a:gd name="connsiteX0" fmla="*/ 2820600 w 5641200"/>
                  <a:gd name="connsiteY0" fmla="*/ 378999 h 5641200"/>
                  <a:gd name="connsiteX1" fmla="*/ 378999 w 5641200"/>
                  <a:gd name="connsiteY1" fmla="*/ 2820600 h 5641200"/>
                  <a:gd name="connsiteX2" fmla="*/ 2820600 w 5641200"/>
                  <a:gd name="connsiteY2" fmla="*/ 5262201 h 5641200"/>
                  <a:gd name="connsiteX3" fmla="*/ 5262201 w 5641200"/>
                  <a:gd name="connsiteY3" fmla="*/ 2820600 h 5641200"/>
                  <a:gd name="connsiteX4" fmla="*/ 2820600 w 5641200"/>
                  <a:gd name="connsiteY4" fmla="*/ 378999 h 5641200"/>
                  <a:gd name="connsiteX5" fmla="*/ 2820600 w 5641200"/>
                  <a:gd name="connsiteY5" fmla="*/ 0 h 5641200"/>
                  <a:gd name="connsiteX6" fmla="*/ 5641200 w 5641200"/>
                  <a:gd name="connsiteY6" fmla="*/ 2820600 h 5641200"/>
                  <a:gd name="connsiteX7" fmla="*/ 2820600 w 5641200"/>
                  <a:gd name="connsiteY7" fmla="*/ 5641200 h 5641200"/>
                  <a:gd name="connsiteX8" fmla="*/ 0 w 5641200"/>
                  <a:gd name="connsiteY8" fmla="*/ 2820600 h 5641200"/>
                  <a:gd name="connsiteX9" fmla="*/ 2820600 w 5641200"/>
                  <a:gd name="connsiteY9" fmla="*/ 0 h 56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41200" h="5641200">
                    <a:moveTo>
                      <a:pt x="2820600" y="378999"/>
                    </a:moveTo>
                    <a:cubicBezTo>
                      <a:pt x="1472141" y="378999"/>
                      <a:pt x="378999" y="1472141"/>
                      <a:pt x="378999" y="2820600"/>
                    </a:cubicBezTo>
                    <a:cubicBezTo>
                      <a:pt x="378999" y="4169059"/>
                      <a:pt x="1472141" y="5262201"/>
                      <a:pt x="2820600" y="5262201"/>
                    </a:cubicBezTo>
                    <a:cubicBezTo>
                      <a:pt x="4169059" y="5262201"/>
                      <a:pt x="5262201" y="4169059"/>
                      <a:pt x="5262201" y="2820600"/>
                    </a:cubicBezTo>
                    <a:cubicBezTo>
                      <a:pt x="5262201" y="1472141"/>
                      <a:pt x="4169059" y="378999"/>
                      <a:pt x="2820600" y="378999"/>
                    </a:cubicBezTo>
                    <a:close/>
                    <a:moveTo>
                      <a:pt x="2820600" y="0"/>
                    </a:moveTo>
                    <a:cubicBezTo>
                      <a:pt x="4378374" y="0"/>
                      <a:pt x="5641200" y="1262826"/>
                      <a:pt x="5641200" y="2820600"/>
                    </a:cubicBezTo>
                    <a:cubicBezTo>
                      <a:pt x="5641200" y="4378374"/>
                      <a:pt x="4378374" y="5641200"/>
                      <a:pt x="2820600" y="5641200"/>
                    </a:cubicBezTo>
                    <a:cubicBezTo>
                      <a:pt x="1262826" y="5641200"/>
                      <a:pt x="0" y="4378374"/>
                      <a:pt x="0" y="2820600"/>
                    </a:cubicBezTo>
                    <a:cubicBezTo>
                      <a:pt x="0" y="1262826"/>
                      <a:pt x="1262826" y="0"/>
                      <a:pt x="2820600"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532" name="Freeform 531"/>
              <p:cNvSpPr/>
              <p:nvPr/>
            </p:nvSpPr>
            <p:spPr bwMode="auto">
              <a:xfrm>
                <a:off x="3615099" y="968297"/>
                <a:ext cx="4883202" cy="4883202"/>
              </a:xfrm>
              <a:custGeom>
                <a:avLst/>
                <a:gdLst>
                  <a:gd name="connsiteX0" fmla="*/ 2441601 w 4883202"/>
                  <a:gd name="connsiteY0" fmla="*/ 535401 h 4883202"/>
                  <a:gd name="connsiteX1" fmla="*/ 535401 w 4883202"/>
                  <a:gd name="connsiteY1" fmla="*/ 2441601 h 4883202"/>
                  <a:gd name="connsiteX2" fmla="*/ 2441601 w 4883202"/>
                  <a:gd name="connsiteY2" fmla="*/ 4347801 h 4883202"/>
                  <a:gd name="connsiteX3" fmla="*/ 4347801 w 4883202"/>
                  <a:gd name="connsiteY3" fmla="*/ 2441601 h 4883202"/>
                  <a:gd name="connsiteX4" fmla="*/ 2441601 w 4883202"/>
                  <a:gd name="connsiteY4" fmla="*/ 535401 h 4883202"/>
                  <a:gd name="connsiteX5" fmla="*/ 2441601 w 4883202"/>
                  <a:gd name="connsiteY5" fmla="*/ 0 h 4883202"/>
                  <a:gd name="connsiteX6" fmla="*/ 4883202 w 4883202"/>
                  <a:gd name="connsiteY6" fmla="*/ 2441601 h 4883202"/>
                  <a:gd name="connsiteX7" fmla="*/ 2441601 w 4883202"/>
                  <a:gd name="connsiteY7" fmla="*/ 4883202 h 4883202"/>
                  <a:gd name="connsiteX8" fmla="*/ 0 w 4883202"/>
                  <a:gd name="connsiteY8" fmla="*/ 2441601 h 4883202"/>
                  <a:gd name="connsiteX9" fmla="*/ 2441601 w 4883202"/>
                  <a:gd name="connsiteY9" fmla="*/ 0 h 4883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83202" h="4883202">
                    <a:moveTo>
                      <a:pt x="2441601" y="535401"/>
                    </a:moveTo>
                    <a:cubicBezTo>
                      <a:pt x="1388836" y="535401"/>
                      <a:pt x="535401" y="1388836"/>
                      <a:pt x="535401" y="2441601"/>
                    </a:cubicBezTo>
                    <a:cubicBezTo>
                      <a:pt x="535401" y="3494366"/>
                      <a:pt x="1388836" y="4347801"/>
                      <a:pt x="2441601" y="4347801"/>
                    </a:cubicBezTo>
                    <a:cubicBezTo>
                      <a:pt x="3494366" y="4347801"/>
                      <a:pt x="4347801" y="3494366"/>
                      <a:pt x="4347801" y="2441601"/>
                    </a:cubicBezTo>
                    <a:cubicBezTo>
                      <a:pt x="4347801" y="1388836"/>
                      <a:pt x="3494366" y="535401"/>
                      <a:pt x="2441601" y="535401"/>
                    </a:cubicBezTo>
                    <a:close/>
                    <a:moveTo>
                      <a:pt x="2441601" y="0"/>
                    </a:moveTo>
                    <a:cubicBezTo>
                      <a:pt x="3790060" y="0"/>
                      <a:pt x="4883202" y="1093142"/>
                      <a:pt x="4883202" y="2441601"/>
                    </a:cubicBezTo>
                    <a:cubicBezTo>
                      <a:pt x="4883202" y="3790060"/>
                      <a:pt x="3790060" y="4883202"/>
                      <a:pt x="2441601" y="4883202"/>
                    </a:cubicBezTo>
                    <a:cubicBezTo>
                      <a:pt x="1093142" y="4883202"/>
                      <a:pt x="0" y="3790060"/>
                      <a:pt x="0" y="2441601"/>
                    </a:cubicBezTo>
                    <a:cubicBezTo>
                      <a:pt x="0" y="1093142"/>
                      <a:pt x="1093142" y="0"/>
                      <a:pt x="2441601" y="0"/>
                    </a:cubicBezTo>
                    <a:close/>
                  </a:path>
                </a:pathLst>
              </a:cu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cxnSp>
          <p:nvCxnSpPr>
            <p:cNvPr id="513" name="Straight Connector 512"/>
            <p:cNvCxnSpPr/>
            <p:nvPr/>
          </p:nvCxnSpPr>
          <p:spPr>
            <a:xfrm>
              <a:off x="7329456" y="6118143"/>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514" name="Group 513"/>
            <p:cNvGrpSpPr/>
            <p:nvPr/>
          </p:nvGrpSpPr>
          <p:grpSpPr>
            <a:xfrm rot="13500000">
              <a:off x="9515255" y="6028138"/>
              <a:ext cx="181498" cy="178786"/>
              <a:chOff x="402446" y="5872915"/>
              <a:chExt cx="292608" cy="288235"/>
            </a:xfrm>
            <a:solidFill>
              <a:srgbClr val="FFFFFF">
                <a:lumMod val="85000"/>
              </a:srgbClr>
            </a:solidFill>
          </p:grpSpPr>
          <p:cxnSp>
            <p:nvCxnSpPr>
              <p:cNvPr id="529" name="Straight Connector 528"/>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530" name="Straight Connector 529"/>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cxnSp>
          <p:nvCxnSpPr>
            <p:cNvPr id="515" name="Straight Connector 514"/>
            <p:cNvCxnSpPr/>
            <p:nvPr/>
          </p:nvCxnSpPr>
          <p:spPr>
            <a:xfrm flipH="1">
              <a:off x="9588715" y="3765778"/>
              <a:ext cx="308472" cy="0"/>
            </a:xfrm>
            <a:prstGeom prst="line">
              <a:avLst/>
            </a:prstGeom>
            <a:noFill/>
            <a:ln w="12700" cap="flat" cmpd="sng" algn="ctr">
              <a:solidFill>
                <a:srgbClr val="0078D7"/>
              </a:solidFill>
              <a:prstDash val="solid"/>
              <a:headEnd type="none"/>
              <a:tailEnd type="none"/>
            </a:ln>
            <a:effectLst/>
          </p:spPr>
        </p:cxnSp>
        <p:sp>
          <p:nvSpPr>
            <p:cNvPr id="516" name="Rectangle 515"/>
            <p:cNvSpPr/>
            <p:nvPr/>
          </p:nvSpPr>
          <p:spPr>
            <a:xfrm>
              <a:off x="8282076" y="3117494"/>
              <a:ext cx="1893241" cy="307777"/>
            </a:xfrm>
            <a:prstGeom prst="rect">
              <a:avLst/>
            </a:prstGeom>
          </p:spPr>
          <p:txBody>
            <a:bodyPr wrap="square">
              <a:spAutoFit/>
            </a:bodyPr>
            <a:lstStyle/>
            <a:p>
              <a:r>
                <a:rPr lang="en-US" sz="1100" kern="0" dirty="0">
                  <a:solidFill>
                    <a:srgbClr val="FFFFFF"/>
                  </a:solidFill>
                  <a:cs typeface="Segoe UI Semilight" panose="020B0402040204020203" pitchFamily="34" charset="0"/>
                </a:rPr>
                <a:t>Bot  Framework</a:t>
              </a:r>
            </a:p>
          </p:txBody>
        </p:sp>
        <p:sp>
          <p:nvSpPr>
            <p:cNvPr id="517" name="Rectangle 516"/>
            <p:cNvSpPr/>
            <p:nvPr/>
          </p:nvSpPr>
          <p:spPr>
            <a:xfrm>
              <a:off x="8249772" y="2562866"/>
              <a:ext cx="2166628" cy="261610"/>
            </a:xfrm>
            <a:prstGeom prst="rect">
              <a:avLst/>
            </a:prstGeom>
          </p:spPr>
          <p:txBody>
            <a:bodyPr wrap="square">
              <a:spAutoFit/>
            </a:bodyPr>
            <a:lstStyle/>
            <a:p>
              <a:pPr>
                <a:defRPr/>
              </a:pPr>
              <a:r>
                <a:rPr lang="en-US" sz="1100" kern="0" dirty="0">
                  <a:solidFill>
                    <a:srgbClr val="FFC000"/>
                  </a:solidFill>
                  <a:cs typeface="Segoe UI Semilight" panose="020B0402040204020203" pitchFamily="34" charset="0"/>
                </a:rPr>
                <a:t>Cognitive Services</a:t>
              </a:r>
            </a:p>
          </p:txBody>
        </p:sp>
        <p:grpSp>
          <p:nvGrpSpPr>
            <p:cNvPr id="518" name="Group 517"/>
            <p:cNvGrpSpPr/>
            <p:nvPr/>
          </p:nvGrpSpPr>
          <p:grpSpPr>
            <a:xfrm>
              <a:off x="7830264" y="2521994"/>
              <a:ext cx="427431" cy="274077"/>
              <a:chOff x="7822816" y="2717080"/>
              <a:chExt cx="427431" cy="274077"/>
            </a:xfrm>
          </p:grpSpPr>
          <p:sp>
            <p:nvSpPr>
              <p:cNvPr id="527" name="Freeform 526"/>
              <p:cNvSpPr>
                <a:spLocks/>
              </p:cNvSpPr>
              <p:nvPr/>
            </p:nvSpPr>
            <p:spPr bwMode="auto">
              <a:xfrm flipH="1">
                <a:off x="7822816" y="2717080"/>
                <a:ext cx="427431" cy="274077"/>
              </a:xfrm>
              <a:custGeom>
                <a:avLst/>
                <a:gdLst>
                  <a:gd name="connsiteX0" fmla="*/ 1918425 w 3835400"/>
                  <a:gd name="connsiteY0" fmla="*/ 122238 h 2295525"/>
                  <a:gd name="connsiteX1" fmla="*/ 1304995 w 3835400"/>
                  <a:gd name="connsiteY1" fmla="*/ 621307 h 2295525"/>
                  <a:gd name="connsiteX2" fmla="*/ 1292848 w 3835400"/>
                  <a:gd name="connsiteY2" fmla="*/ 752160 h 2295525"/>
                  <a:gd name="connsiteX3" fmla="*/ 1226039 w 3835400"/>
                  <a:gd name="connsiteY3" fmla="*/ 806936 h 2295525"/>
                  <a:gd name="connsiteX4" fmla="*/ 1168340 w 3835400"/>
                  <a:gd name="connsiteY4" fmla="*/ 800850 h 2295525"/>
                  <a:gd name="connsiteX5" fmla="*/ 800889 w 3835400"/>
                  <a:gd name="connsiteY5" fmla="*/ 953005 h 2295525"/>
                  <a:gd name="connsiteX6" fmla="*/ 758374 w 3835400"/>
                  <a:gd name="connsiteY6" fmla="*/ 1004737 h 2295525"/>
                  <a:gd name="connsiteX7" fmla="*/ 706749 w 3835400"/>
                  <a:gd name="connsiteY7" fmla="*/ 1026039 h 2295525"/>
                  <a:gd name="connsiteX8" fmla="*/ 694602 w 3835400"/>
                  <a:gd name="connsiteY8" fmla="*/ 1026039 h 2295525"/>
                  <a:gd name="connsiteX9" fmla="*/ 120650 w 3835400"/>
                  <a:gd name="connsiteY9" fmla="*/ 1598142 h 2295525"/>
                  <a:gd name="connsiteX10" fmla="*/ 636903 w 3835400"/>
                  <a:gd name="connsiteY10" fmla="*/ 2170245 h 2295525"/>
                  <a:gd name="connsiteX11" fmla="*/ 679418 w 3835400"/>
                  <a:gd name="connsiteY11" fmla="*/ 2173288 h 2295525"/>
                  <a:gd name="connsiteX12" fmla="*/ 682455 w 3835400"/>
                  <a:gd name="connsiteY12" fmla="*/ 2173288 h 2295525"/>
                  <a:gd name="connsiteX13" fmla="*/ 688528 w 3835400"/>
                  <a:gd name="connsiteY13" fmla="*/ 2173288 h 2295525"/>
                  <a:gd name="connsiteX14" fmla="*/ 3151358 w 3835400"/>
                  <a:gd name="connsiteY14" fmla="*/ 2173288 h 2295525"/>
                  <a:gd name="connsiteX15" fmla="*/ 3160469 w 3835400"/>
                  <a:gd name="connsiteY15" fmla="*/ 2173288 h 2295525"/>
                  <a:gd name="connsiteX16" fmla="*/ 3169579 w 3835400"/>
                  <a:gd name="connsiteY16" fmla="*/ 2173288 h 2295525"/>
                  <a:gd name="connsiteX17" fmla="*/ 3193873 w 3835400"/>
                  <a:gd name="connsiteY17" fmla="*/ 2173288 h 2295525"/>
                  <a:gd name="connsiteX18" fmla="*/ 3713163 w 3835400"/>
                  <a:gd name="connsiteY18" fmla="*/ 1655961 h 2295525"/>
                  <a:gd name="connsiteX19" fmla="*/ 3488441 w 3835400"/>
                  <a:gd name="connsiteY19" fmla="*/ 1226884 h 2295525"/>
                  <a:gd name="connsiteX20" fmla="*/ 3442890 w 3835400"/>
                  <a:gd name="connsiteY20" fmla="*/ 1202539 h 2295525"/>
                  <a:gd name="connsiteX21" fmla="*/ 3409485 w 3835400"/>
                  <a:gd name="connsiteY21" fmla="*/ 1144720 h 2295525"/>
                  <a:gd name="connsiteX22" fmla="*/ 3415558 w 3835400"/>
                  <a:gd name="connsiteY22" fmla="*/ 1059513 h 2295525"/>
                  <a:gd name="connsiteX23" fmla="*/ 2789981 w 3835400"/>
                  <a:gd name="connsiteY23" fmla="*/ 435678 h 2295525"/>
                  <a:gd name="connsiteX24" fmla="*/ 2604738 w 3835400"/>
                  <a:gd name="connsiteY24" fmla="*/ 463065 h 2295525"/>
                  <a:gd name="connsiteX25" fmla="*/ 2547039 w 3835400"/>
                  <a:gd name="connsiteY25" fmla="*/ 484367 h 2295525"/>
                  <a:gd name="connsiteX26" fmla="*/ 2471119 w 3835400"/>
                  <a:gd name="connsiteY26" fmla="*/ 456979 h 2295525"/>
                  <a:gd name="connsiteX27" fmla="*/ 2437715 w 3835400"/>
                  <a:gd name="connsiteY27" fmla="*/ 396117 h 2295525"/>
                  <a:gd name="connsiteX28" fmla="*/ 1918425 w 3835400"/>
                  <a:gd name="connsiteY28" fmla="*/ 122238 h 2295525"/>
                  <a:gd name="connsiteX29" fmla="*/ 1919219 w 3835400"/>
                  <a:gd name="connsiteY29" fmla="*/ 0 h 2295525"/>
                  <a:gd name="connsiteX30" fmla="*/ 2541750 w 3835400"/>
                  <a:gd name="connsiteY30" fmla="*/ 331847 h 2295525"/>
                  <a:gd name="connsiteX31" fmla="*/ 2544787 w 3835400"/>
                  <a:gd name="connsiteY31" fmla="*/ 334891 h 2295525"/>
                  <a:gd name="connsiteX32" fmla="*/ 2553897 w 3835400"/>
                  <a:gd name="connsiteY32" fmla="*/ 353158 h 2295525"/>
                  <a:gd name="connsiteX33" fmla="*/ 2563007 w 3835400"/>
                  <a:gd name="connsiteY33" fmla="*/ 350113 h 2295525"/>
                  <a:gd name="connsiteX34" fmla="*/ 2566044 w 3835400"/>
                  <a:gd name="connsiteY34" fmla="*/ 347069 h 2295525"/>
                  <a:gd name="connsiteX35" fmla="*/ 2790762 w 3835400"/>
                  <a:gd name="connsiteY35" fmla="*/ 313580 h 2295525"/>
                  <a:gd name="connsiteX36" fmla="*/ 3537800 w 3835400"/>
                  <a:gd name="connsiteY36" fmla="*/ 1062518 h 2295525"/>
                  <a:gd name="connsiteX37" fmla="*/ 3537800 w 3835400"/>
                  <a:gd name="connsiteY37" fmla="*/ 1065562 h 2295525"/>
                  <a:gd name="connsiteX38" fmla="*/ 3534763 w 3835400"/>
                  <a:gd name="connsiteY38" fmla="*/ 1114274 h 2295525"/>
                  <a:gd name="connsiteX39" fmla="*/ 3546910 w 3835400"/>
                  <a:gd name="connsiteY39" fmla="*/ 1120363 h 2295525"/>
                  <a:gd name="connsiteX40" fmla="*/ 3552983 w 3835400"/>
                  <a:gd name="connsiteY40" fmla="*/ 1123407 h 2295525"/>
                  <a:gd name="connsiteX41" fmla="*/ 3835400 w 3835400"/>
                  <a:gd name="connsiteY41" fmla="*/ 1656188 h 2295525"/>
                  <a:gd name="connsiteX42" fmla="*/ 3194648 w 3835400"/>
                  <a:gd name="connsiteY42" fmla="*/ 2295525 h 2295525"/>
                  <a:gd name="connsiteX43" fmla="*/ 3191612 w 3835400"/>
                  <a:gd name="connsiteY43" fmla="*/ 2295525 h 2295525"/>
                  <a:gd name="connsiteX44" fmla="*/ 3170355 w 3835400"/>
                  <a:gd name="connsiteY44" fmla="*/ 2295525 h 2295525"/>
                  <a:gd name="connsiteX45" fmla="*/ 3161244 w 3835400"/>
                  <a:gd name="connsiteY45" fmla="*/ 2295525 h 2295525"/>
                  <a:gd name="connsiteX46" fmla="*/ 3155171 w 3835400"/>
                  <a:gd name="connsiteY46" fmla="*/ 2295525 h 2295525"/>
                  <a:gd name="connsiteX47" fmla="*/ 686303 w 3835400"/>
                  <a:gd name="connsiteY47" fmla="*/ 2295525 h 2295525"/>
                  <a:gd name="connsiteX48" fmla="*/ 680230 w 3835400"/>
                  <a:gd name="connsiteY48" fmla="*/ 2295525 h 2295525"/>
                  <a:gd name="connsiteX49" fmla="*/ 671119 w 3835400"/>
                  <a:gd name="connsiteY49" fmla="*/ 2295525 h 2295525"/>
                  <a:gd name="connsiteX50" fmla="*/ 628605 w 3835400"/>
                  <a:gd name="connsiteY50" fmla="*/ 2292481 h 2295525"/>
                  <a:gd name="connsiteX51" fmla="*/ 625568 w 3835400"/>
                  <a:gd name="connsiteY51" fmla="*/ 2292481 h 2295525"/>
                  <a:gd name="connsiteX52" fmla="*/ 0 w 3835400"/>
                  <a:gd name="connsiteY52" fmla="*/ 1598343 h 2295525"/>
                  <a:gd name="connsiteX53" fmla="*/ 683266 w 3835400"/>
                  <a:gd name="connsiteY53" fmla="*/ 904206 h 2295525"/>
                  <a:gd name="connsiteX54" fmla="*/ 710597 w 3835400"/>
                  <a:gd name="connsiteY54" fmla="*/ 873761 h 2295525"/>
                  <a:gd name="connsiteX55" fmla="*/ 713634 w 3835400"/>
                  <a:gd name="connsiteY55" fmla="*/ 867672 h 2295525"/>
                  <a:gd name="connsiteX56" fmla="*/ 1172181 w 3835400"/>
                  <a:gd name="connsiteY56" fmla="*/ 678915 h 2295525"/>
                  <a:gd name="connsiteX57" fmla="*/ 1178255 w 3835400"/>
                  <a:gd name="connsiteY57" fmla="*/ 678915 h 2295525"/>
                  <a:gd name="connsiteX58" fmla="*/ 1184328 w 3835400"/>
                  <a:gd name="connsiteY58" fmla="*/ 605848 h 2295525"/>
                  <a:gd name="connsiteX59" fmla="*/ 1187365 w 3835400"/>
                  <a:gd name="connsiteY59" fmla="*/ 599759 h 2295525"/>
                  <a:gd name="connsiteX60" fmla="*/ 1919219 w 3835400"/>
                  <a:gd name="connsiteY60" fmla="*/ 0 h 2295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835400" h="2295525">
                    <a:moveTo>
                      <a:pt x="1918425" y="122238"/>
                    </a:moveTo>
                    <a:cubicBezTo>
                      <a:pt x="1623857" y="122238"/>
                      <a:pt x="1365731" y="332212"/>
                      <a:pt x="1304995" y="621307"/>
                    </a:cubicBezTo>
                    <a:cubicBezTo>
                      <a:pt x="1292848" y="752160"/>
                      <a:pt x="1292848" y="752160"/>
                      <a:pt x="1292848" y="752160"/>
                    </a:cubicBezTo>
                    <a:cubicBezTo>
                      <a:pt x="1289811" y="785634"/>
                      <a:pt x="1259443" y="809979"/>
                      <a:pt x="1226039" y="806936"/>
                    </a:cubicBezTo>
                    <a:cubicBezTo>
                      <a:pt x="1168340" y="800850"/>
                      <a:pt x="1168340" y="800850"/>
                      <a:pt x="1168340" y="800850"/>
                    </a:cubicBezTo>
                    <a:cubicBezTo>
                      <a:pt x="1028648" y="800850"/>
                      <a:pt x="898066" y="855625"/>
                      <a:pt x="800889" y="953005"/>
                    </a:cubicBezTo>
                    <a:cubicBezTo>
                      <a:pt x="758374" y="1004737"/>
                      <a:pt x="758374" y="1004737"/>
                      <a:pt x="758374" y="1004737"/>
                    </a:cubicBezTo>
                    <a:cubicBezTo>
                      <a:pt x="746227" y="1019953"/>
                      <a:pt x="728007" y="1026039"/>
                      <a:pt x="706749" y="1026039"/>
                    </a:cubicBezTo>
                    <a:cubicBezTo>
                      <a:pt x="694602" y="1026039"/>
                      <a:pt x="694602" y="1026039"/>
                      <a:pt x="694602" y="1026039"/>
                    </a:cubicBezTo>
                    <a:cubicBezTo>
                      <a:pt x="378777" y="1026039"/>
                      <a:pt x="120650" y="1281660"/>
                      <a:pt x="120650" y="1598142"/>
                    </a:cubicBezTo>
                    <a:cubicBezTo>
                      <a:pt x="120650" y="1893323"/>
                      <a:pt x="342335" y="2139814"/>
                      <a:pt x="636903" y="2170245"/>
                    </a:cubicBezTo>
                    <a:cubicBezTo>
                      <a:pt x="679418" y="2173288"/>
                      <a:pt x="679418" y="2173288"/>
                      <a:pt x="679418" y="2173288"/>
                    </a:cubicBezTo>
                    <a:cubicBezTo>
                      <a:pt x="679418" y="2173288"/>
                      <a:pt x="679418" y="2173288"/>
                      <a:pt x="682455" y="2173288"/>
                    </a:cubicBezTo>
                    <a:lnTo>
                      <a:pt x="688528" y="2173288"/>
                    </a:lnTo>
                    <a:cubicBezTo>
                      <a:pt x="3151358" y="2173288"/>
                      <a:pt x="3151358" y="2173288"/>
                      <a:pt x="3151358" y="2173288"/>
                    </a:cubicBezTo>
                    <a:cubicBezTo>
                      <a:pt x="3160469" y="2173288"/>
                      <a:pt x="3160469" y="2173288"/>
                      <a:pt x="3160469" y="2173288"/>
                    </a:cubicBezTo>
                    <a:cubicBezTo>
                      <a:pt x="3163506" y="2173288"/>
                      <a:pt x="3166542" y="2173288"/>
                      <a:pt x="3169579" y="2173288"/>
                    </a:cubicBezTo>
                    <a:cubicBezTo>
                      <a:pt x="3193873" y="2173288"/>
                      <a:pt x="3193873" y="2173288"/>
                      <a:pt x="3193873" y="2173288"/>
                    </a:cubicBezTo>
                    <a:cubicBezTo>
                      <a:pt x="3482368" y="2173288"/>
                      <a:pt x="3713163" y="1938969"/>
                      <a:pt x="3713163" y="1655961"/>
                    </a:cubicBezTo>
                    <a:cubicBezTo>
                      <a:pt x="3713163" y="1482504"/>
                      <a:pt x="3628133" y="1324263"/>
                      <a:pt x="3488441" y="1226884"/>
                    </a:cubicBezTo>
                    <a:cubicBezTo>
                      <a:pt x="3442890" y="1202539"/>
                      <a:pt x="3442890" y="1202539"/>
                      <a:pt x="3442890" y="1202539"/>
                    </a:cubicBezTo>
                    <a:cubicBezTo>
                      <a:pt x="3421632" y="1190367"/>
                      <a:pt x="3409485" y="1169065"/>
                      <a:pt x="3409485" y="1144720"/>
                    </a:cubicBezTo>
                    <a:cubicBezTo>
                      <a:pt x="3415558" y="1059513"/>
                      <a:pt x="3415558" y="1059513"/>
                      <a:pt x="3415558" y="1059513"/>
                    </a:cubicBezTo>
                    <a:cubicBezTo>
                      <a:pt x="3415558" y="715643"/>
                      <a:pt x="3133138" y="435678"/>
                      <a:pt x="2789981" y="435678"/>
                    </a:cubicBezTo>
                    <a:cubicBezTo>
                      <a:pt x="2726209" y="435678"/>
                      <a:pt x="2662437" y="444807"/>
                      <a:pt x="2604738" y="463065"/>
                    </a:cubicBezTo>
                    <a:cubicBezTo>
                      <a:pt x="2547039" y="484367"/>
                      <a:pt x="2547039" y="484367"/>
                      <a:pt x="2547039" y="484367"/>
                    </a:cubicBezTo>
                    <a:cubicBezTo>
                      <a:pt x="2516671" y="496540"/>
                      <a:pt x="2486303" y="484367"/>
                      <a:pt x="2471119" y="456979"/>
                    </a:cubicBezTo>
                    <a:cubicBezTo>
                      <a:pt x="2437715" y="396117"/>
                      <a:pt x="2437715" y="396117"/>
                      <a:pt x="2437715" y="396117"/>
                    </a:cubicBezTo>
                    <a:cubicBezTo>
                      <a:pt x="2322317" y="225704"/>
                      <a:pt x="2127963" y="122238"/>
                      <a:pt x="1918425" y="122238"/>
                    </a:cubicBezTo>
                    <a:close/>
                    <a:moveTo>
                      <a:pt x="1919219" y="0"/>
                    </a:moveTo>
                    <a:cubicBezTo>
                      <a:pt x="2168231" y="0"/>
                      <a:pt x="2402060" y="124823"/>
                      <a:pt x="2541750" y="331847"/>
                    </a:cubicBezTo>
                    <a:cubicBezTo>
                      <a:pt x="2541750" y="331847"/>
                      <a:pt x="2544787" y="334891"/>
                      <a:pt x="2544787" y="334891"/>
                    </a:cubicBezTo>
                    <a:cubicBezTo>
                      <a:pt x="2553897" y="353158"/>
                      <a:pt x="2553897" y="353158"/>
                      <a:pt x="2553897" y="353158"/>
                    </a:cubicBezTo>
                    <a:cubicBezTo>
                      <a:pt x="2563007" y="350113"/>
                      <a:pt x="2563007" y="350113"/>
                      <a:pt x="2563007" y="350113"/>
                    </a:cubicBezTo>
                    <a:cubicBezTo>
                      <a:pt x="2566044" y="350113"/>
                      <a:pt x="2566044" y="347069"/>
                      <a:pt x="2566044" y="347069"/>
                    </a:cubicBezTo>
                    <a:cubicBezTo>
                      <a:pt x="2638925" y="325758"/>
                      <a:pt x="2714844" y="313580"/>
                      <a:pt x="2790762" y="313580"/>
                    </a:cubicBezTo>
                    <a:cubicBezTo>
                      <a:pt x="3203759" y="313580"/>
                      <a:pt x="3537800" y="648471"/>
                      <a:pt x="3537800" y="1062518"/>
                    </a:cubicBezTo>
                    <a:cubicBezTo>
                      <a:pt x="3537800" y="1062518"/>
                      <a:pt x="3537800" y="1065562"/>
                      <a:pt x="3537800" y="1065562"/>
                    </a:cubicBezTo>
                    <a:cubicBezTo>
                      <a:pt x="3534763" y="1114274"/>
                      <a:pt x="3534763" y="1114274"/>
                      <a:pt x="3534763" y="1114274"/>
                    </a:cubicBezTo>
                    <a:cubicBezTo>
                      <a:pt x="3546910" y="1120363"/>
                      <a:pt x="3546910" y="1120363"/>
                      <a:pt x="3546910" y="1120363"/>
                    </a:cubicBezTo>
                    <a:cubicBezTo>
                      <a:pt x="3549947" y="1123407"/>
                      <a:pt x="3552983" y="1123407"/>
                      <a:pt x="3552983" y="1123407"/>
                    </a:cubicBezTo>
                    <a:cubicBezTo>
                      <a:pt x="3729114" y="1245185"/>
                      <a:pt x="3835400" y="1443076"/>
                      <a:pt x="3835400" y="1656188"/>
                    </a:cubicBezTo>
                    <a:cubicBezTo>
                      <a:pt x="3835400" y="2009346"/>
                      <a:pt x="3546910" y="2295525"/>
                      <a:pt x="3194648" y="2295525"/>
                    </a:cubicBezTo>
                    <a:cubicBezTo>
                      <a:pt x="3194648" y="2295525"/>
                      <a:pt x="3191612" y="2295525"/>
                      <a:pt x="3191612" y="2295525"/>
                    </a:cubicBezTo>
                    <a:cubicBezTo>
                      <a:pt x="3170355" y="2295525"/>
                      <a:pt x="3170355" y="2295525"/>
                      <a:pt x="3170355" y="2295525"/>
                    </a:cubicBezTo>
                    <a:cubicBezTo>
                      <a:pt x="3161244" y="2295525"/>
                      <a:pt x="3161244" y="2295525"/>
                      <a:pt x="3161244" y="2295525"/>
                    </a:cubicBezTo>
                    <a:cubicBezTo>
                      <a:pt x="3158208" y="2295525"/>
                      <a:pt x="3158208" y="2295525"/>
                      <a:pt x="3155171" y="2295525"/>
                    </a:cubicBezTo>
                    <a:cubicBezTo>
                      <a:pt x="686303" y="2295525"/>
                      <a:pt x="686303" y="2295525"/>
                      <a:pt x="686303" y="2295525"/>
                    </a:cubicBezTo>
                    <a:cubicBezTo>
                      <a:pt x="686303" y="2295525"/>
                      <a:pt x="683266" y="2295525"/>
                      <a:pt x="680230" y="2295525"/>
                    </a:cubicBezTo>
                    <a:cubicBezTo>
                      <a:pt x="671119" y="2295525"/>
                      <a:pt x="671119" y="2295525"/>
                      <a:pt x="671119" y="2295525"/>
                    </a:cubicBezTo>
                    <a:cubicBezTo>
                      <a:pt x="628605" y="2292481"/>
                      <a:pt x="628605" y="2292481"/>
                      <a:pt x="628605" y="2292481"/>
                    </a:cubicBezTo>
                    <a:cubicBezTo>
                      <a:pt x="628605" y="2292481"/>
                      <a:pt x="628605" y="2292481"/>
                      <a:pt x="625568" y="2292481"/>
                    </a:cubicBezTo>
                    <a:cubicBezTo>
                      <a:pt x="270270" y="2255947"/>
                      <a:pt x="0" y="1957590"/>
                      <a:pt x="0" y="1598343"/>
                    </a:cubicBezTo>
                    <a:cubicBezTo>
                      <a:pt x="0" y="1220830"/>
                      <a:pt x="306711" y="910295"/>
                      <a:pt x="683266" y="904206"/>
                    </a:cubicBezTo>
                    <a:cubicBezTo>
                      <a:pt x="710597" y="873761"/>
                      <a:pt x="710597" y="873761"/>
                      <a:pt x="710597" y="873761"/>
                    </a:cubicBezTo>
                    <a:cubicBezTo>
                      <a:pt x="710597" y="870717"/>
                      <a:pt x="713634" y="870717"/>
                      <a:pt x="713634" y="867672"/>
                    </a:cubicBezTo>
                    <a:cubicBezTo>
                      <a:pt x="835103" y="745894"/>
                      <a:pt x="999087" y="678915"/>
                      <a:pt x="1172181" y="678915"/>
                    </a:cubicBezTo>
                    <a:cubicBezTo>
                      <a:pt x="1172181" y="678915"/>
                      <a:pt x="1175218" y="678915"/>
                      <a:pt x="1178255" y="678915"/>
                    </a:cubicBezTo>
                    <a:cubicBezTo>
                      <a:pt x="1184328" y="605848"/>
                      <a:pt x="1184328" y="605848"/>
                      <a:pt x="1184328" y="605848"/>
                    </a:cubicBezTo>
                    <a:cubicBezTo>
                      <a:pt x="1184328" y="602804"/>
                      <a:pt x="1184328" y="599759"/>
                      <a:pt x="1187365" y="599759"/>
                    </a:cubicBezTo>
                    <a:cubicBezTo>
                      <a:pt x="1257210" y="252691"/>
                      <a:pt x="1566957" y="0"/>
                      <a:pt x="191921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528" name="Freeform 109"/>
              <p:cNvSpPr>
                <a:spLocks/>
              </p:cNvSpPr>
              <p:nvPr/>
            </p:nvSpPr>
            <p:spPr bwMode="auto">
              <a:xfrm>
                <a:off x="7936686" y="2796097"/>
                <a:ext cx="148270" cy="149376"/>
              </a:xfrm>
              <a:custGeom>
                <a:avLst/>
                <a:gdLst>
                  <a:gd name="T0" fmla="*/ 680 w 701"/>
                  <a:gd name="T1" fmla="*/ 640 h 704"/>
                  <a:gd name="T2" fmla="*/ 568 w 701"/>
                  <a:gd name="T3" fmla="*/ 571 h 704"/>
                  <a:gd name="T4" fmla="*/ 531 w 701"/>
                  <a:gd name="T5" fmla="*/ 573 h 704"/>
                  <a:gd name="T6" fmla="*/ 351 w 701"/>
                  <a:gd name="T7" fmla="*/ 637 h 704"/>
                  <a:gd name="T8" fmla="*/ 64 w 701"/>
                  <a:gd name="T9" fmla="*/ 350 h 704"/>
                  <a:gd name="T10" fmla="*/ 351 w 701"/>
                  <a:gd name="T11" fmla="*/ 64 h 704"/>
                  <a:gd name="T12" fmla="*/ 631 w 701"/>
                  <a:gd name="T13" fmla="*/ 294 h 704"/>
                  <a:gd name="T14" fmla="*/ 474 w 701"/>
                  <a:gd name="T15" fmla="*/ 294 h 704"/>
                  <a:gd name="T16" fmla="*/ 445 w 701"/>
                  <a:gd name="T17" fmla="*/ 312 h 704"/>
                  <a:gd name="T18" fmla="*/ 432 w 701"/>
                  <a:gd name="T19" fmla="*/ 338 h 704"/>
                  <a:gd name="T20" fmla="*/ 320 w 701"/>
                  <a:gd name="T21" fmla="*/ 203 h 704"/>
                  <a:gd name="T22" fmla="*/ 284 w 701"/>
                  <a:gd name="T23" fmla="*/ 193 h 704"/>
                  <a:gd name="T24" fmla="*/ 263 w 701"/>
                  <a:gd name="T25" fmla="*/ 223 h 704"/>
                  <a:gd name="T26" fmla="*/ 263 w 701"/>
                  <a:gd name="T27" fmla="*/ 327 h 704"/>
                  <a:gd name="T28" fmla="*/ 192 w 701"/>
                  <a:gd name="T29" fmla="*/ 327 h 704"/>
                  <a:gd name="T30" fmla="*/ 160 w 701"/>
                  <a:gd name="T31" fmla="*/ 359 h 704"/>
                  <a:gd name="T32" fmla="*/ 192 w 701"/>
                  <a:gd name="T33" fmla="*/ 391 h 704"/>
                  <a:gd name="T34" fmla="*/ 295 w 701"/>
                  <a:gd name="T35" fmla="*/ 391 h 704"/>
                  <a:gd name="T36" fmla="*/ 327 w 701"/>
                  <a:gd name="T37" fmla="*/ 359 h 704"/>
                  <a:gd name="T38" fmla="*/ 327 w 701"/>
                  <a:gd name="T39" fmla="*/ 311 h 704"/>
                  <a:gd name="T40" fmla="*/ 414 w 701"/>
                  <a:gd name="T41" fmla="*/ 416 h 704"/>
                  <a:gd name="T42" fmla="*/ 439 w 701"/>
                  <a:gd name="T43" fmla="*/ 428 h 704"/>
                  <a:gd name="T44" fmla="*/ 443 w 701"/>
                  <a:gd name="T45" fmla="*/ 428 h 704"/>
                  <a:gd name="T46" fmla="*/ 468 w 701"/>
                  <a:gd name="T47" fmla="*/ 410 h 704"/>
                  <a:gd name="T48" fmla="*/ 494 w 701"/>
                  <a:gd name="T49" fmla="*/ 358 h 704"/>
                  <a:gd name="T50" fmla="*/ 661 w 701"/>
                  <a:gd name="T51" fmla="*/ 358 h 704"/>
                  <a:gd name="T52" fmla="*/ 665 w 701"/>
                  <a:gd name="T53" fmla="*/ 358 h 704"/>
                  <a:gd name="T54" fmla="*/ 670 w 701"/>
                  <a:gd name="T55" fmla="*/ 358 h 704"/>
                  <a:gd name="T56" fmla="*/ 700 w 701"/>
                  <a:gd name="T57" fmla="*/ 324 h 704"/>
                  <a:gd name="T58" fmla="*/ 589 w 701"/>
                  <a:gd name="T59" fmla="*/ 94 h 704"/>
                  <a:gd name="T60" fmla="*/ 351 w 701"/>
                  <a:gd name="T61" fmla="*/ 0 h 704"/>
                  <a:gd name="T62" fmla="*/ 0 w 701"/>
                  <a:gd name="T63" fmla="*/ 350 h 704"/>
                  <a:gd name="T64" fmla="*/ 351 w 701"/>
                  <a:gd name="T65" fmla="*/ 701 h 704"/>
                  <a:gd name="T66" fmla="*/ 553 w 701"/>
                  <a:gd name="T67" fmla="*/ 637 h 704"/>
                  <a:gd name="T68" fmla="*/ 646 w 701"/>
                  <a:gd name="T69" fmla="*/ 694 h 704"/>
                  <a:gd name="T70" fmla="*/ 690 w 701"/>
                  <a:gd name="T71" fmla="*/ 684 h 704"/>
                  <a:gd name="T72" fmla="*/ 680 w 701"/>
                  <a:gd name="T73" fmla="*/ 64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1" h="704">
                    <a:moveTo>
                      <a:pt x="680" y="640"/>
                    </a:moveTo>
                    <a:cubicBezTo>
                      <a:pt x="568" y="571"/>
                      <a:pt x="568" y="571"/>
                      <a:pt x="568" y="571"/>
                    </a:cubicBezTo>
                    <a:cubicBezTo>
                      <a:pt x="556" y="564"/>
                      <a:pt x="541" y="564"/>
                      <a:pt x="531" y="573"/>
                    </a:cubicBezTo>
                    <a:cubicBezTo>
                      <a:pt x="479" y="615"/>
                      <a:pt x="417" y="637"/>
                      <a:pt x="351" y="637"/>
                    </a:cubicBezTo>
                    <a:cubicBezTo>
                      <a:pt x="193" y="637"/>
                      <a:pt x="64" y="508"/>
                      <a:pt x="64" y="350"/>
                    </a:cubicBezTo>
                    <a:cubicBezTo>
                      <a:pt x="64" y="193"/>
                      <a:pt x="193" y="64"/>
                      <a:pt x="351" y="64"/>
                    </a:cubicBezTo>
                    <a:cubicBezTo>
                      <a:pt x="488" y="64"/>
                      <a:pt x="605" y="163"/>
                      <a:pt x="631" y="294"/>
                    </a:cubicBezTo>
                    <a:cubicBezTo>
                      <a:pt x="474" y="294"/>
                      <a:pt x="474" y="294"/>
                      <a:pt x="474" y="294"/>
                    </a:cubicBezTo>
                    <a:cubicBezTo>
                      <a:pt x="462" y="294"/>
                      <a:pt x="451" y="301"/>
                      <a:pt x="445" y="312"/>
                    </a:cubicBezTo>
                    <a:cubicBezTo>
                      <a:pt x="432" y="338"/>
                      <a:pt x="432" y="338"/>
                      <a:pt x="432" y="338"/>
                    </a:cubicBezTo>
                    <a:cubicBezTo>
                      <a:pt x="320" y="203"/>
                      <a:pt x="320" y="203"/>
                      <a:pt x="320" y="203"/>
                    </a:cubicBezTo>
                    <a:cubicBezTo>
                      <a:pt x="311" y="192"/>
                      <a:pt x="297" y="188"/>
                      <a:pt x="284" y="193"/>
                    </a:cubicBezTo>
                    <a:cubicBezTo>
                      <a:pt x="271" y="197"/>
                      <a:pt x="263" y="210"/>
                      <a:pt x="263" y="223"/>
                    </a:cubicBezTo>
                    <a:cubicBezTo>
                      <a:pt x="263" y="327"/>
                      <a:pt x="263" y="327"/>
                      <a:pt x="263" y="327"/>
                    </a:cubicBezTo>
                    <a:cubicBezTo>
                      <a:pt x="192" y="327"/>
                      <a:pt x="192" y="327"/>
                      <a:pt x="192" y="327"/>
                    </a:cubicBezTo>
                    <a:cubicBezTo>
                      <a:pt x="174" y="327"/>
                      <a:pt x="160" y="341"/>
                      <a:pt x="160" y="359"/>
                    </a:cubicBezTo>
                    <a:cubicBezTo>
                      <a:pt x="160" y="377"/>
                      <a:pt x="174" y="391"/>
                      <a:pt x="192" y="391"/>
                    </a:cubicBezTo>
                    <a:cubicBezTo>
                      <a:pt x="295" y="391"/>
                      <a:pt x="295" y="391"/>
                      <a:pt x="295" y="391"/>
                    </a:cubicBezTo>
                    <a:cubicBezTo>
                      <a:pt x="313" y="391"/>
                      <a:pt x="327" y="377"/>
                      <a:pt x="327" y="359"/>
                    </a:cubicBezTo>
                    <a:cubicBezTo>
                      <a:pt x="327" y="311"/>
                      <a:pt x="327" y="311"/>
                      <a:pt x="327" y="311"/>
                    </a:cubicBezTo>
                    <a:cubicBezTo>
                      <a:pt x="414" y="416"/>
                      <a:pt x="414" y="416"/>
                      <a:pt x="414" y="416"/>
                    </a:cubicBezTo>
                    <a:cubicBezTo>
                      <a:pt x="421" y="424"/>
                      <a:pt x="430" y="428"/>
                      <a:pt x="439" y="428"/>
                    </a:cubicBezTo>
                    <a:cubicBezTo>
                      <a:pt x="440" y="428"/>
                      <a:pt x="441" y="428"/>
                      <a:pt x="443" y="428"/>
                    </a:cubicBezTo>
                    <a:cubicBezTo>
                      <a:pt x="453" y="427"/>
                      <a:pt x="463" y="420"/>
                      <a:pt x="468" y="410"/>
                    </a:cubicBezTo>
                    <a:cubicBezTo>
                      <a:pt x="494" y="358"/>
                      <a:pt x="494" y="358"/>
                      <a:pt x="494" y="358"/>
                    </a:cubicBezTo>
                    <a:cubicBezTo>
                      <a:pt x="661" y="358"/>
                      <a:pt x="661" y="358"/>
                      <a:pt x="661" y="358"/>
                    </a:cubicBezTo>
                    <a:cubicBezTo>
                      <a:pt x="662" y="358"/>
                      <a:pt x="663" y="358"/>
                      <a:pt x="665" y="358"/>
                    </a:cubicBezTo>
                    <a:cubicBezTo>
                      <a:pt x="666" y="358"/>
                      <a:pt x="668" y="358"/>
                      <a:pt x="670" y="358"/>
                    </a:cubicBezTo>
                    <a:cubicBezTo>
                      <a:pt x="688" y="357"/>
                      <a:pt x="701" y="341"/>
                      <a:pt x="700" y="324"/>
                    </a:cubicBezTo>
                    <a:cubicBezTo>
                      <a:pt x="693" y="236"/>
                      <a:pt x="654" y="154"/>
                      <a:pt x="589" y="94"/>
                    </a:cubicBezTo>
                    <a:cubicBezTo>
                      <a:pt x="524" y="33"/>
                      <a:pt x="439" y="0"/>
                      <a:pt x="351" y="0"/>
                    </a:cubicBezTo>
                    <a:cubicBezTo>
                      <a:pt x="157" y="0"/>
                      <a:pt x="0" y="157"/>
                      <a:pt x="0" y="350"/>
                    </a:cubicBezTo>
                    <a:cubicBezTo>
                      <a:pt x="0" y="544"/>
                      <a:pt x="157" y="701"/>
                      <a:pt x="351" y="701"/>
                    </a:cubicBezTo>
                    <a:cubicBezTo>
                      <a:pt x="423" y="701"/>
                      <a:pt x="494" y="678"/>
                      <a:pt x="553" y="637"/>
                    </a:cubicBezTo>
                    <a:cubicBezTo>
                      <a:pt x="646" y="694"/>
                      <a:pt x="646" y="694"/>
                      <a:pt x="646" y="694"/>
                    </a:cubicBezTo>
                    <a:cubicBezTo>
                      <a:pt x="661" y="704"/>
                      <a:pt x="681" y="699"/>
                      <a:pt x="690" y="684"/>
                    </a:cubicBezTo>
                    <a:cubicBezTo>
                      <a:pt x="700" y="669"/>
                      <a:pt x="695" y="649"/>
                      <a:pt x="680" y="64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519" name="Rectangle 518"/>
            <p:cNvSpPr/>
            <p:nvPr/>
          </p:nvSpPr>
          <p:spPr>
            <a:xfrm>
              <a:off x="8241821" y="5297166"/>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Power BI</a:t>
              </a:r>
            </a:p>
          </p:txBody>
        </p:sp>
        <p:grpSp>
          <p:nvGrpSpPr>
            <p:cNvPr id="520" name="Group 519"/>
            <p:cNvGrpSpPr/>
            <p:nvPr/>
          </p:nvGrpSpPr>
          <p:grpSpPr>
            <a:xfrm>
              <a:off x="7884058" y="5324140"/>
              <a:ext cx="324905" cy="207663"/>
              <a:chOff x="7884058" y="5368509"/>
              <a:chExt cx="324905" cy="207663"/>
            </a:xfrm>
          </p:grpSpPr>
          <p:sp>
            <p:nvSpPr>
              <p:cNvPr id="522" name="Freeform 5"/>
              <p:cNvSpPr>
                <a:spLocks noEditPoints="1"/>
              </p:cNvSpPr>
              <p:nvPr/>
            </p:nvSpPr>
            <p:spPr bwMode="auto">
              <a:xfrm>
                <a:off x="7884058" y="5368509"/>
                <a:ext cx="324905" cy="207663"/>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523" name="Freeform 6"/>
              <p:cNvSpPr>
                <a:spLocks/>
              </p:cNvSpPr>
              <p:nvPr/>
            </p:nvSpPr>
            <p:spPr bwMode="auto">
              <a:xfrm>
                <a:off x="8002832" y="5412187"/>
                <a:ext cx="35248" cy="124138"/>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524" name="Freeform 7"/>
              <p:cNvSpPr>
                <a:spLocks/>
              </p:cNvSpPr>
              <p:nvPr/>
            </p:nvSpPr>
            <p:spPr bwMode="auto">
              <a:xfrm>
                <a:off x="8055706" y="5447436"/>
                <a:ext cx="36015" cy="88889"/>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525" name="Freeform 8"/>
              <p:cNvSpPr>
                <a:spLocks/>
              </p:cNvSpPr>
              <p:nvPr/>
            </p:nvSpPr>
            <p:spPr bwMode="auto">
              <a:xfrm>
                <a:off x="7943062" y="5478854"/>
                <a:ext cx="49808" cy="57471"/>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526" name="Freeform 9"/>
              <p:cNvSpPr>
                <a:spLocks/>
              </p:cNvSpPr>
              <p:nvPr/>
            </p:nvSpPr>
            <p:spPr bwMode="auto">
              <a:xfrm>
                <a:off x="8104749" y="5487282"/>
                <a:ext cx="42145" cy="49042"/>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sp>
          <p:nvSpPr>
            <p:cNvPr id="521" name="Freeform 520"/>
            <p:cNvSpPr/>
            <p:nvPr/>
          </p:nvSpPr>
          <p:spPr bwMode="auto">
            <a:xfrm>
              <a:off x="7857300" y="3140323"/>
              <a:ext cx="373358" cy="253796"/>
            </a:xfrm>
            <a:custGeom>
              <a:avLst/>
              <a:gdLst>
                <a:gd name="connsiteX0" fmla="*/ 3322794 w 5223983"/>
                <a:gd name="connsiteY0" fmla="*/ 1406050 h 3551081"/>
                <a:gd name="connsiteX1" fmla="*/ 3699984 w 5223983"/>
                <a:gd name="connsiteY1" fmla="*/ 1783240 h 3551081"/>
                <a:gd name="connsiteX2" fmla="*/ 3322794 w 5223983"/>
                <a:gd name="connsiteY2" fmla="*/ 2160430 h 3551081"/>
                <a:gd name="connsiteX3" fmla="*/ 2945604 w 5223983"/>
                <a:gd name="connsiteY3" fmla="*/ 1783240 h 3551081"/>
                <a:gd name="connsiteX4" fmla="*/ 3322794 w 5223983"/>
                <a:gd name="connsiteY4" fmla="*/ 1406050 h 3551081"/>
                <a:gd name="connsiteX5" fmla="*/ 1901190 w 5223983"/>
                <a:gd name="connsiteY5" fmla="*/ 1406050 h 3551081"/>
                <a:gd name="connsiteX6" fmla="*/ 2278380 w 5223983"/>
                <a:gd name="connsiteY6" fmla="*/ 1783240 h 3551081"/>
                <a:gd name="connsiteX7" fmla="*/ 1901190 w 5223983"/>
                <a:gd name="connsiteY7" fmla="*/ 2160430 h 3551081"/>
                <a:gd name="connsiteX8" fmla="*/ 1524000 w 5223983"/>
                <a:gd name="connsiteY8" fmla="*/ 1783240 h 3551081"/>
                <a:gd name="connsiteX9" fmla="*/ 1901190 w 5223983"/>
                <a:gd name="connsiteY9" fmla="*/ 1406050 h 3551081"/>
                <a:gd name="connsiteX10" fmla="*/ 3444555 w 5223983"/>
                <a:gd name="connsiteY10" fmla="*/ 1 h 3551081"/>
                <a:gd name="connsiteX11" fmla="*/ 5223983 w 5223983"/>
                <a:gd name="connsiteY11" fmla="*/ 1779430 h 3551081"/>
                <a:gd name="connsiteX12" fmla="*/ 3452333 w 5223983"/>
                <a:gd name="connsiteY12" fmla="*/ 3551081 h 3551081"/>
                <a:gd name="connsiteX13" fmla="*/ 3296124 w 5223983"/>
                <a:gd name="connsiteY13" fmla="*/ 3394871 h 3551081"/>
                <a:gd name="connsiteX14" fmla="*/ 4919183 w 5223983"/>
                <a:gd name="connsiteY14" fmla="*/ 1771811 h 3551081"/>
                <a:gd name="connsiteX15" fmla="*/ 3295964 w 5223983"/>
                <a:gd name="connsiteY15" fmla="*/ 148592 h 3551081"/>
                <a:gd name="connsiteX16" fmla="*/ 1779429 w 5223983"/>
                <a:gd name="connsiteY16" fmla="*/ 0 h 3551081"/>
                <a:gd name="connsiteX17" fmla="*/ 1928020 w 5223983"/>
                <a:gd name="connsiteY17" fmla="*/ 148590 h 3551081"/>
                <a:gd name="connsiteX18" fmla="*/ 304801 w 5223983"/>
                <a:gd name="connsiteY18" fmla="*/ 1771809 h 3551081"/>
                <a:gd name="connsiteX19" fmla="*/ 1927860 w 5223983"/>
                <a:gd name="connsiteY19" fmla="*/ 3394869 h 3551081"/>
                <a:gd name="connsiteX20" fmla="*/ 1771651 w 5223983"/>
                <a:gd name="connsiteY20" fmla="*/ 3551079 h 3551081"/>
                <a:gd name="connsiteX21" fmla="*/ 0 w 5223983"/>
                <a:gd name="connsiteY21" fmla="*/ 1779428 h 355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23983" h="3551081">
                  <a:moveTo>
                    <a:pt x="3322794" y="1406050"/>
                  </a:moveTo>
                  <a:cubicBezTo>
                    <a:pt x="3531110" y="1406050"/>
                    <a:pt x="3699984" y="1574924"/>
                    <a:pt x="3699984" y="1783240"/>
                  </a:cubicBezTo>
                  <a:cubicBezTo>
                    <a:pt x="3699984" y="1991556"/>
                    <a:pt x="3531110" y="2160430"/>
                    <a:pt x="3322794" y="2160430"/>
                  </a:cubicBezTo>
                  <a:cubicBezTo>
                    <a:pt x="3114478" y="2160430"/>
                    <a:pt x="2945604" y="1991556"/>
                    <a:pt x="2945604" y="1783240"/>
                  </a:cubicBezTo>
                  <a:cubicBezTo>
                    <a:pt x="2945604" y="1574924"/>
                    <a:pt x="3114478" y="1406050"/>
                    <a:pt x="3322794" y="1406050"/>
                  </a:cubicBezTo>
                  <a:close/>
                  <a:moveTo>
                    <a:pt x="1901190" y="1406050"/>
                  </a:moveTo>
                  <a:cubicBezTo>
                    <a:pt x="2109506" y="1406050"/>
                    <a:pt x="2278380" y="1574924"/>
                    <a:pt x="2278380" y="1783240"/>
                  </a:cubicBezTo>
                  <a:cubicBezTo>
                    <a:pt x="2278380" y="1991556"/>
                    <a:pt x="2109506" y="2160430"/>
                    <a:pt x="1901190" y="2160430"/>
                  </a:cubicBezTo>
                  <a:cubicBezTo>
                    <a:pt x="1692874" y="2160430"/>
                    <a:pt x="1524000" y="1991556"/>
                    <a:pt x="1524000" y="1783240"/>
                  </a:cubicBezTo>
                  <a:cubicBezTo>
                    <a:pt x="1524000" y="1574924"/>
                    <a:pt x="1692874" y="1406050"/>
                    <a:pt x="1901190" y="1406050"/>
                  </a:cubicBezTo>
                  <a:close/>
                  <a:moveTo>
                    <a:pt x="3444555" y="1"/>
                  </a:moveTo>
                  <a:lnTo>
                    <a:pt x="5223983" y="1779430"/>
                  </a:lnTo>
                  <a:lnTo>
                    <a:pt x="3452333" y="3551081"/>
                  </a:lnTo>
                  <a:lnTo>
                    <a:pt x="3296124" y="3394871"/>
                  </a:lnTo>
                  <a:lnTo>
                    <a:pt x="4919183" y="1771811"/>
                  </a:lnTo>
                  <a:lnTo>
                    <a:pt x="3295964" y="148592"/>
                  </a:lnTo>
                  <a:close/>
                  <a:moveTo>
                    <a:pt x="1779429" y="0"/>
                  </a:moveTo>
                  <a:lnTo>
                    <a:pt x="1928020" y="148590"/>
                  </a:lnTo>
                  <a:lnTo>
                    <a:pt x="304801" y="1771809"/>
                  </a:lnTo>
                  <a:lnTo>
                    <a:pt x="1927860" y="3394869"/>
                  </a:lnTo>
                  <a:lnTo>
                    <a:pt x="1771651" y="3551079"/>
                  </a:lnTo>
                  <a:lnTo>
                    <a:pt x="0" y="1779428"/>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grpSp>
        <p:nvGrpSpPr>
          <p:cNvPr id="533" name="Group 532"/>
          <p:cNvGrpSpPr/>
          <p:nvPr/>
        </p:nvGrpSpPr>
        <p:grpSpPr>
          <a:xfrm>
            <a:off x="2019368" y="1293979"/>
            <a:ext cx="2377440" cy="4551232"/>
            <a:chOff x="2019368" y="1657048"/>
            <a:chExt cx="2377440" cy="4551232"/>
          </a:xfrm>
        </p:grpSpPr>
        <p:sp>
          <p:nvSpPr>
            <p:cNvPr id="534" name="Rectangle 533"/>
            <p:cNvSpPr/>
            <p:nvPr/>
          </p:nvSpPr>
          <p:spPr bwMode="auto">
            <a:xfrm>
              <a:off x="2186019" y="1657048"/>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Information Management</a:t>
              </a:r>
            </a:p>
          </p:txBody>
        </p:sp>
        <p:sp>
          <p:nvSpPr>
            <p:cNvPr id="535" name="Rectangle 534"/>
            <p:cNvSpPr/>
            <p:nvPr/>
          </p:nvSpPr>
          <p:spPr>
            <a:xfrm>
              <a:off x="2652706" y="3724639"/>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Event Hubs</a:t>
              </a:r>
              <a:endParaRPr kumimoji="0" lang="en-US" sz="1100" b="0" i="0" u="none" strike="noStrike" kern="0" cap="none" spc="0" normalizeH="0" baseline="0" noProof="0" dirty="0">
                <a:ln>
                  <a:noFill/>
                </a:ln>
                <a:solidFill>
                  <a:srgbClr val="FFFFFF"/>
                </a:solidFill>
                <a:effectLst/>
                <a:uLnTx/>
                <a:uFillTx/>
              </a:endParaRPr>
            </a:p>
          </p:txBody>
        </p:sp>
        <p:cxnSp>
          <p:nvCxnSpPr>
            <p:cNvPr id="536" name="Straight Connector 535"/>
            <p:cNvCxnSpPr/>
            <p:nvPr/>
          </p:nvCxnSpPr>
          <p:spPr>
            <a:xfrm>
              <a:off x="2019368" y="6118143"/>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537" name="Group 536"/>
            <p:cNvGrpSpPr/>
            <p:nvPr/>
          </p:nvGrpSpPr>
          <p:grpSpPr>
            <a:xfrm rot="13500000">
              <a:off x="4205167" y="6028138"/>
              <a:ext cx="181498" cy="178786"/>
              <a:chOff x="402446" y="5872915"/>
              <a:chExt cx="292608" cy="288235"/>
            </a:xfrm>
            <a:solidFill>
              <a:srgbClr val="FFFFFF">
                <a:lumMod val="85000"/>
              </a:srgbClr>
            </a:solidFill>
          </p:grpSpPr>
          <p:cxnSp>
            <p:nvCxnSpPr>
              <p:cNvPr id="546" name="Straight Connector 545"/>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547" name="Straight Connector 546"/>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sp>
          <p:nvSpPr>
            <p:cNvPr id="538" name="Rectangle 537"/>
            <p:cNvSpPr/>
            <p:nvPr/>
          </p:nvSpPr>
          <p:spPr>
            <a:xfrm>
              <a:off x="2652706" y="3161800"/>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Data Catalog</a:t>
              </a:r>
            </a:p>
          </p:txBody>
        </p:sp>
        <p:grpSp>
          <p:nvGrpSpPr>
            <p:cNvPr id="539" name="Group 538"/>
            <p:cNvGrpSpPr/>
            <p:nvPr/>
          </p:nvGrpSpPr>
          <p:grpSpPr>
            <a:xfrm>
              <a:off x="2337798" y="3119355"/>
              <a:ext cx="274997" cy="292527"/>
              <a:chOff x="3232150" y="382588"/>
              <a:chExt cx="5727700" cy="6092825"/>
            </a:xfrm>
            <a:solidFill>
              <a:srgbClr val="FFFFFF"/>
            </a:solidFill>
          </p:grpSpPr>
          <p:sp>
            <p:nvSpPr>
              <p:cNvPr id="543" name="Freeform 10"/>
              <p:cNvSpPr>
                <a:spLocks/>
              </p:cNvSpPr>
              <p:nvPr/>
            </p:nvSpPr>
            <p:spPr bwMode="auto">
              <a:xfrm>
                <a:off x="3232150" y="382588"/>
                <a:ext cx="4492625" cy="4781550"/>
              </a:xfrm>
              <a:custGeom>
                <a:avLst/>
                <a:gdLst>
                  <a:gd name="T0" fmla="*/ 490 w 2830"/>
                  <a:gd name="T1" fmla="*/ 280 h 3012"/>
                  <a:gd name="T2" fmla="*/ 458 w 2830"/>
                  <a:gd name="T3" fmla="*/ 274 h 3012"/>
                  <a:gd name="T4" fmla="*/ 422 w 2830"/>
                  <a:gd name="T5" fmla="*/ 246 h 3012"/>
                  <a:gd name="T6" fmla="*/ 410 w 2830"/>
                  <a:gd name="T7" fmla="*/ 200 h 3012"/>
                  <a:gd name="T8" fmla="*/ 416 w 2830"/>
                  <a:gd name="T9" fmla="*/ 170 h 3012"/>
                  <a:gd name="T10" fmla="*/ 444 w 2830"/>
                  <a:gd name="T11" fmla="*/ 134 h 3012"/>
                  <a:gd name="T12" fmla="*/ 490 w 2830"/>
                  <a:gd name="T13" fmla="*/ 120 h 3012"/>
                  <a:gd name="T14" fmla="*/ 2724 w 2830"/>
                  <a:gd name="T15" fmla="*/ 1362 h 3012"/>
                  <a:gd name="T16" fmla="*/ 2830 w 2830"/>
                  <a:gd name="T17" fmla="*/ 0 h 3012"/>
                  <a:gd name="T18" fmla="*/ 382 w 2830"/>
                  <a:gd name="T19" fmla="*/ 16 h 3012"/>
                  <a:gd name="T20" fmla="*/ 314 w 2830"/>
                  <a:gd name="T21" fmla="*/ 74 h 3012"/>
                  <a:gd name="T22" fmla="*/ 266 w 2830"/>
                  <a:gd name="T23" fmla="*/ 130 h 3012"/>
                  <a:gd name="T24" fmla="*/ 222 w 2830"/>
                  <a:gd name="T25" fmla="*/ 206 h 3012"/>
                  <a:gd name="T26" fmla="*/ 214 w 2830"/>
                  <a:gd name="T27" fmla="*/ 736 h 3012"/>
                  <a:gd name="T28" fmla="*/ 62 w 2830"/>
                  <a:gd name="T29" fmla="*/ 738 h 3012"/>
                  <a:gd name="T30" fmla="*/ 22 w 2830"/>
                  <a:gd name="T31" fmla="*/ 760 h 3012"/>
                  <a:gd name="T32" fmla="*/ 0 w 2830"/>
                  <a:gd name="T33" fmla="*/ 800 h 3012"/>
                  <a:gd name="T34" fmla="*/ 0 w 2830"/>
                  <a:gd name="T35" fmla="*/ 832 h 3012"/>
                  <a:gd name="T36" fmla="*/ 22 w 2830"/>
                  <a:gd name="T37" fmla="*/ 872 h 3012"/>
                  <a:gd name="T38" fmla="*/ 62 w 2830"/>
                  <a:gd name="T39" fmla="*/ 894 h 3012"/>
                  <a:gd name="T40" fmla="*/ 214 w 2830"/>
                  <a:gd name="T41" fmla="*/ 896 h 3012"/>
                  <a:gd name="T42" fmla="*/ 80 w 2830"/>
                  <a:gd name="T43" fmla="*/ 1556 h 3012"/>
                  <a:gd name="T44" fmla="*/ 34 w 2830"/>
                  <a:gd name="T45" fmla="*/ 1570 h 3012"/>
                  <a:gd name="T46" fmla="*/ 6 w 2830"/>
                  <a:gd name="T47" fmla="*/ 1606 h 3012"/>
                  <a:gd name="T48" fmla="*/ 0 w 2830"/>
                  <a:gd name="T49" fmla="*/ 1636 h 3012"/>
                  <a:gd name="T50" fmla="*/ 12 w 2830"/>
                  <a:gd name="T51" fmla="*/ 1682 h 3012"/>
                  <a:gd name="T52" fmla="*/ 48 w 2830"/>
                  <a:gd name="T53" fmla="*/ 1710 h 3012"/>
                  <a:gd name="T54" fmla="*/ 214 w 2830"/>
                  <a:gd name="T55" fmla="*/ 1716 h 3012"/>
                  <a:gd name="T56" fmla="*/ 80 w 2830"/>
                  <a:gd name="T57" fmla="*/ 2314 h 3012"/>
                  <a:gd name="T58" fmla="*/ 48 w 2830"/>
                  <a:gd name="T59" fmla="*/ 2320 h 3012"/>
                  <a:gd name="T60" fmla="*/ 12 w 2830"/>
                  <a:gd name="T61" fmla="*/ 2348 h 3012"/>
                  <a:gd name="T62" fmla="*/ 0 w 2830"/>
                  <a:gd name="T63" fmla="*/ 2394 h 3012"/>
                  <a:gd name="T64" fmla="*/ 6 w 2830"/>
                  <a:gd name="T65" fmla="*/ 2424 h 3012"/>
                  <a:gd name="T66" fmla="*/ 34 w 2830"/>
                  <a:gd name="T67" fmla="*/ 2460 h 3012"/>
                  <a:gd name="T68" fmla="*/ 80 w 2830"/>
                  <a:gd name="T69" fmla="*/ 2474 h 3012"/>
                  <a:gd name="T70" fmla="*/ 214 w 2830"/>
                  <a:gd name="T71" fmla="*/ 2854 h 3012"/>
                  <a:gd name="T72" fmla="*/ 220 w 2830"/>
                  <a:gd name="T73" fmla="*/ 2910 h 3012"/>
                  <a:gd name="T74" fmla="*/ 250 w 2830"/>
                  <a:gd name="T75" fmla="*/ 2966 h 3012"/>
                  <a:gd name="T76" fmla="*/ 292 w 2830"/>
                  <a:gd name="T77" fmla="*/ 2998 h 3012"/>
                  <a:gd name="T78" fmla="*/ 346 w 2830"/>
                  <a:gd name="T79" fmla="*/ 3010 h 3012"/>
                  <a:gd name="T80" fmla="*/ 1744 w 2830"/>
                  <a:gd name="T81" fmla="*/ 3012 h 3012"/>
                  <a:gd name="T82" fmla="*/ 1746 w 2830"/>
                  <a:gd name="T83" fmla="*/ 1702 h 3012"/>
                  <a:gd name="T84" fmla="*/ 1786 w 2830"/>
                  <a:gd name="T85" fmla="*/ 1632 h 3012"/>
                  <a:gd name="T86" fmla="*/ 1840 w 2830"/>
                  <a:gd name="T87" fmla="*/ 1572 h 3012"/>
                  <a:gd name="T88" fmla="*/ 1900 w 2830"/>
                  <a:gd name="T89" fmla="*/ 1530 h 3012"/>
                  <a:gd name="T90" fmla="*/ 1952 w 2830"/>
                  <a:gd name="T91" fmla="*/ 1502 h 3012"/>
                  <a:gd name="T92" fmla="*/ 2048 w 2830"/>
                  <a:gd name="T93" fmla="*/ 1458 h 3012"/>
                  <a:gd name="T94" fmla="*/ 2162 w 2830"/>
                  <a:gd name="T95" fmla="*/ 1424 h 3012"/>
                  <a:gd name="T96" fmla="*/ 2376 w 2830"/>
                  <a:gd name="T97" fmla="*/ 1382 h 3012"/>
                  <a:gd name="T98" fmla="*/ 2564 w 2830"/>
                  <a:gd name="T99" fmla="*/ 1366 h 3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30" h="3012">
                    <a:moveTo>
                      <a:pt x="2564" y="1366"/>
                    </a:moveTo>
                    <a:lnTo>
                      <a:pt x="2564" y="280"/>
                    </a:lnTo>
                    <a:lnTo>
                      <a:pt x="490" y="280"/>
                    </a:lnTo>
                    <a:lnTo>
                      <a:pt x="490" y="280"/>
                    </a:lnTo>
                    <a:lnTo>
                      <a:pt x="472" y="280"/>
                    </a:lnTo>
                    <a:lnTo>
                      <a:pt x="458" y="274"/>
                    </a:lnTo>
                    <a:lnTo>
                      <a:pt x="444" y="268"/>
                    </a:lnTo>
                    <a:lnTo>
                      <a:pt x="432" y="258"/>
                    </a:lnTo>
                    <a:lnTo>
                      <a:pt x="422" y="246"/>
                    </a:lnTo>
                    <a:lnTo>
                      <a:pt x="416" y="232"/>
                    </a:lnTo>
                    <a:lnTo>
                      <a:pt x="410" y="216"/>
                    </a:lnTo>
                    <a:lnTo>
                      <a:pt x="410" y="200"/>
                    </a:lnTo>
                    <a:lnTo>
                      <a:pt x="410" y="200"/>
                    </a:lnTo>
                    <a:lnTo>
                      <a:pt x="410" y="184"/>
                    </a:lnTo>
                    <a:lnTo>
                      <a:pt x="416" y="170"/>
                    </a:lnTo>
                    <a:lnTo>
                      <a:pt x="422" y="156"/>
                    </a:lnTo>
                    <a:lnTo>
                      <a:pt x="432" y="144"/>
                    </a:lnTo>
                    <a:lnTo>
                      <a:pt x="444" y="134"/>
                    </a:lnTo>
                    <a:lnTo>
                      <a:pt x="458" y="126"/>
                    </a:lnTo>
                    <a:lnTo>
                      <a:pt x="472" y="122"/>
                    </a:lnTo>
                    <a:lnTo>
                      <a:pt x="490" y="120"/>
                    </a:lnTo>
                    <a:lnTo>
                      <a:pt x="2724" y="120"/>
                    </a:lnTo>
                    <a:lnTo>
                      <a:pt x="2724" y="1362"/>
                    </a:lnTo>
                    <a:lnTo>
                      <a:pt x="2724" y="1362"/>
                    </a:lnTo>
                    <a:lnTo>
                      <a:pt x="2776" y="1364"/>
                    </a:lnTo>
                    <a:lnTo>
                      <a:pt x="2830" y="1366"/>
                    </a:lnTo>
                    <a:lnTo>
                      <a:pt x="2830" y="0"/>
                    </a:lnTo>
                    <a:lnTo>
                      <a:pt x="410" y="0"/>
                    </a:lnTo>
                    <a:lnTo>
                      <a:pt x="410" y="0"/>
                    </a:lnTo>
                    <a:lnTo>
                      <a:pt x="382" y="16"/>
                    </a:lnTo>
                    <a:lnTo>
                      <a:pt x="356" y="36"/>
                    </a:lnTo>
                    <a:lnTo>
                      <a:pt x="334" y="54"/>
                    </a:lnTo>
                    <a:lnTo>
                      <a:pt x="314" y="74"/>
                    </a:lnTo>
                    <a:lnTo>
                      <a:pt x="296" y="92"/>
                    </a:lnTo>
                    <a:lnTo>
                      <a:pt x="280" y="112"/>
                    </a:lnTo>
                    <a:lnTo>
                      <a:pt x="266" y="130"/>
                    </a:lnTo>
                    <a:lnTo>
                      <a:pt x="254" y="148"/>
                    </a:lnTo>
                    <a:lnTo>
                      <a:pt x="234" y="180"/>
                    </a:lnTo>
                    <a:lnTo>
                      <a:pt x="222" y="206"/>
                    </a:lnTo>
                    <a:lnTo>
                      <a:pt x="214" y="230"/>
                    </a:lnTo>
                    <a:lnTo>
                      <a:pt x="214" y="230"/>
                    </a:lnTo>
                    <a:lnTo>
                      <a:pt x="214" y="736"/>
                    </a:lnTo>
                    <a:lnTo>
                      <a:pt x="80" y="736"/>
                    </a:lnTo>
                    <a:lnTo>
                      <a:pt x="80" y="736"/>
                    </a:lnTo>
                    <a:lnTo>
                      <a:pt x="62" y="738"/>
                    </a:lnTo>
                    <a:lnTo>
                      <a:pt x="48" y="742"/>
                    </a:lnTo>
                    <a:lnTo>
                      <a:pt x="34" y="750"/>
                    </a:lnTo>
                    <a:lnTo>
                      <a:pt x="22" y="760"/>
                    </a:lnTo>
                    <a:lnTo>
                      <a:pt x="12" y="772"/>
                    </a:lnTo>
                    <a:lnTo>
                      <a:pt x="6" y="784"/>
                    </a:lnTo>
                    <a:lnTo>
                      <a:pt x="0" y="800"/>
                    </a:lnTo>
                    <a:lnTo>
                      <a:pt x="0" y="816"/>
                    </a:lnTo>
                    <a:lnTo>
                      <a:pt x="0" y="816"/>
                    </a:lnTo>
                    <a:lnTo>
                      <a:pt x="0" y="832"/>
                    </a:lnTo>
                    <a:lnTo>
                      <a:pt x="6" y="846"/>
                    </a:lnTo>
                    <a:lnTo>
                      <a:pt x="12" y="860"/>
                    </a:lnTo>
                    <a:lnTo>
                      <a:pt x="22" y="872"/>
                    </a:lnTo>
                    <a:lnTo>
                      <a:pt x="34" y="882"/>
                    </a:lnTo>
                    <a:lnTo>
                      <a:pt x="48" y="890"/>
                    </a:lnTo>
                    <a:lnTo>
                      <a:pt x="62" y="894"/>
                    </a:lnTo>
                    <a:lnTo>
                      <a:pt x="80" y="896"/>
                    </a:lnTo>
                    <a:lnTo>
                      <a:pt x="214" y="896"/>
                    </a:lnTo>
                    <a:lnTo>
                      <a:pt x="214" y="896"/>
                    </a:lnTo>
                    <a:lnTo>
                      <a:pt x="214" y="1556"/>
                    </a:lnTo>
                    <a:lnTo>
                      <a:pt x="80" y="1556"/>
                    </a:lnTo>
                    <a:lnTo>
                      <a:pt x="80" y="1556"/>
                    </a:lnTo>
                    <a:lnTo>
                      <a:pt x="62" y="1558"/>
                    </a:lnTo>
                    <a:lnTo>
                      <a:pt x="48" y="1562"/>
                    </a:lnTo>
                    <a:lnTo>
                      <a:pt x="34" y="1570"/>
                    </a:lnTo>
                    <a:lnTo>
                      <a:pt x="22" y="1580"/>
                    </a:lnTo>
                    <a:lnTo>
                      <a:pt x="12" y="1592"/>
                    </a:lnTo>
                    <a:lnTo>
                      <a:pt x="6" y="1606"/>
                    </a:lnTo>
                    <a:lnTo>
                      <a:pt x="0" y="1620"/>
                    </a:lnTo>
                    <a:lnTo>
                      <a:pt x="0" y="1636"/>
                    </a:lnTo>
                    <a:lnTo>
                      <a:pt x="0" y="1636"/>
                    </a:lnTo>
                    <a:lnTo>
                      <a:pt x="0" y="1652"/>
                    </a:lnTo>
                    <a:lnTo>
                      <a:pt x="6" y="1668"/>
                    </a:lnTo>
                    <a:lnTo>
                      <a:pt x="12" y="1682"/>
                    </a:lnTo>
                    <a:lnTo>
                      <a:pt x="22" y="1694"/>
                    </a:lnTo>
                    <a:lnTo>
                      <a:pt x="34" y="1702"/>
                    </a:lnTo>
                    <a:lnTo>
                      <a:pt x="48" y="1710"/>
                    </a:lnTo>
                    <a:lnTo>
                      <a:pt x="62" y="1716"/>
                    </a:lnTo>
                    <a:lnTo>
                      <a:pt x="80" y="1716"/>
                    </a:lnTo>
                    <a:lnTo>
                      <a:pt x="214" y="1716"/>
                    </a:lnTo>
                    <a:lnTo>
                      <a:pt x="214" y="1716"/>
                    </a:lnTo>
                    <a:lnTo>
                      <a:pt x="214" y="2314"/>
                    </a:lnTo>
                    <a:lnTo>
                      <a:pt x="80" y="2314"/>
                    </a:lnTo>
                    <a:lnTo>
                      <a:pt x="80" y="2314"/>
                    </a:lnTo>
                    <a:lnTo>
                      <a:pt x="62" y="2316"/>
                    </a:lnTo>
                    <a:lnTo>
                      <a:pt x="48" y="2320"/>
                    </a:lnTo>
                    <a:lnTo>
                      <a:pt x="34" y="2328"/>
                    </a:lnTo>
                    <a:lnTo>
                      <a:pt x="22" y="2338"/>
                    </a:lnTo>
                    <a:lnTo>
                      <a:pt x="12" y="2348"/>
                    </a:lnTo>
                    <a:lnTo>
                      <a:pt x="6" y="2362"/>
                    </a:lnTo>
                    <a:lnTo>
                      <a:pt x="0" y="2378"/>
                    </a:lnTo>
                    <a:lnTo>
                      <a:pt x="0" y="2394"/>
                    </a:lnTo>
                    <a:lnTo>
                      <a:pt x="0" y="2394"/>
                    </a:lnTo>
                    <a:lnTo>
                      <a:pt x="0" y="2410"/>
                    </a:lnTo>
                    <a:lnTo>
                      <a:pt x="6" y="2424"/>
                    </a:lnTo>
                    <a:lnTo>
                      <a:pt x="12" y="2438"/>
                    </a:lnTo>
                    <a:lnTo>
                      <a:pt x="22" y="2450"/>
                    </a:lnTo>
                    <a:lnTo>
                      <a:pt x="34" y="2460"/>
                    </a:lnTo>
                    <a:lnTo>
                      <a:pt x="48" y="2468"/>
                    </a:lnTo>
                    <a:lnTo>
                      <a:pt x="62" y="2472"/>
                    </a:lnTo>
                    <a:lnTo>
                      <a:pt x="80" y="2474"/>
                    </a:lnTo>
                    <a:lnTo>
                      <a:pt x="214" y="2474"/>
                    </a:lnTo>
                    <a:lnTo>
                      <a:pt x="214" y="2474"/>
                    </a:lnTo>
                    <a:lnTo>
                      <a:pt x="214" y="2854"/>
                    </a:lnTo>
                    <a:lnTo>
                      <a:pt x="214" y="2854"/>
                    </a:lnTo>
                    <a:lnTo>
                      <a:pt x="216" y="2884"/>
                    </a:lnTo>
                    <a:lnTo>
                      <a:pt x="220" y="2910"/>
                    </a:lnTo>
                    <a:lnTo>
                      <a:pt x="228" y="2932"/>
                    </a:lnTo>
                    <a:lnTo>
                      <a:pt x="238" y="2952"/>
                    </a:lnTo>
                    <a:lnTo>
                      <a:pt x="250" y="2966"/>
                    </a:lnTo>
                    <a:lnTo>
                      <a:pt x="262" y="2980"/>
                    </a:lnTo>
                    <a:lnTo>
                      <a:pt x="276" y="2990"/>
                    </a:lnTo>
                    <a:lnTo>
                      <a:pt x="292" y="2998"/>
                    </a:lnTo>
                    <a:lnTo>
                      <a:pt x="306" y="3002"/>
                    </a:lnTo>
                    <a:lnTo>
                      <a:pt x="320" y="3006"/>
                    </a:lnTo>
                    <a:lnTo>
                      <a:pt x="346" y="3010"/>
                    </a:lnTo>
                    <a:lnTo>
                      <a:pt x="364" y="3012"/>
                    </a:lnTo>
                    <a:lnTo>
                      <a:pt x="370" y="3012"/>
                    </a:lnTo>
                    <a:lnTo>
                      <a:pt x="1744" y="3012"/>
                    </a:lnTo>
                    <a:lnTo>
                      <a:pt x="1744" y="1710"/>
                    </a:lnTo>
                    <a:lnTo>
                      <a:pt x="1746" y="1702"/>
                    </a:lnTo>
                    <a:lnTo>
                      <a:pt x="1746" y="1702"/>
                    </a:lnTo>
                    <a:lnTo>
                      <a:pt x="1756" y="1680"/>
                    </a:lnTo>
                    <a:lnTo>
                      <a:pt x="1768" y="1658"/>
                    </a:lnTo>
                    <a:lnTo>
                      <a:pt x="1786" y="1632"/>
                    </a:lnTo>
                    <a:lnTo>
                      <a:pt x="1810" y="1602"/>
                    </a:lnTo>
                    <a:lnTo>
                      <a:pt x="1824" y="1588"/>
                    </a:lnTo>
                    <a:lnTo>
                      <a:pt x="1840" y="1572"/>
                    </a:lnTo>
                    <a:lnTo>
                      <a:pt x="1858" y="1558"/>
                    </a:lnTo>
                    <a:lnTo>
                      <a:pt x="1878" y="1544"/>
                    </a:lnTo>
                    <a:lnTo>
                      <a:pt x="1900" y="1530"/>
                    </a:lnTo>
                    <a:lnTo>
                      <a:pt x="1924" y="1518"/>
                    </a:lnTo>
                    <a:lnTo>
                      <a:pt x="1924" y="1518"/>
                    </a:lnTo>
                    <a:lnTo>
                      <a:pt x="1952" y="1502"/>
                    </a:lnTo>
                    <a:lnTo>
                      <a:pt x="1982" y="1486"/>
                    </a:lnTo>
                    <a:lnTo>
                      <a:pt x="2014" y="1472"/>
                    </a:lnTo>
                    <a:lnTo>
                      <a:pt x="2048" y="1458"/>
                    </a:lnTo>
                    <a:lnTo>
                      <a:pt x="2086" y="1446"/>
                    </a:lnTo>
                    <a:lnTo>
                      <a:pt x="2122" y="1434"/>
                    </a:lnTo>
                    <a:lnTo>
                      <a:pt x="2162" y="1424"/>
                    </a:lnTo>
                    <a:lnTo>
                      <a:pt x="2202" y="1414"/>
                    </a:lnTo>
                    <a:lnTo>
                      <a:pt x="2288" y="1396"/>
                    </a:lnTo>
                    <a:lnTo>
                      <a:pt x="2376" y="1382"/>
                    </a:lnTo>
                    <a:lnTo>
                      <a:pt x="2470" y="1372"/>
                    </a:lnTo>
                    <a:lnTo>
                      <a:pt x="2564" y="1366"/>
                    </a:lnTo>
                    <a:lnTo>
                      <a:pt x="2564" y="13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544" name="Freeform 11"/>
              <p:cNvSpPr>
                <a:spLocks/>
              </p:cNvSpPr>
              <p:nvPr/>
            </p:nvSpPr>
            <p:spPr bwMode="auto">
              <a:xfrm>
                <a:off x="6134100" y="3106738"/>
                <a:ext cx="2825750" cy="3368675"/>
              </a:xfrm>
              <a:custGeom>
                <a:avLst/>
                <a:gdLst>
                  <a:gd name="T0" fmla="*/ 866 w 1780"/>
                  <a:gd name="T1" fmla="*/ 356 h 2122"/>
                  <a:gd name="T2" fmla="*/ 730 w 1780"/>
                  <a:gd name="T3" fmla="*/ 352 h 2122"/>
                  <a:gd name="T4" fmla="*/ 594 w 1780"/>
                  <a:gd name="T5" fmla="*/ 340 h 2122"/>
                  <a:gd name="T6" fmla="*/ 464 w 1780"/>
                  <a:gd name="T7" fmla="*/ 322 h 2122"/>
                  <a:gd name="T8" fmla="*/ 342 w 1780"/>
                  <a:gd name="T9" fmla="*/ 296 h 2122"/>
                  <a:gd name="T10" fmla="*/ 232 w 1780"/>
                  <a:gd name="T11" fmla="*/ 262 h 2122"/>
                  <a:gd name="T12" fmla="*/ 136 w 1780"/>
                  <a:gd name="T13" fmla="*/ 222 h 2122"/>
                  <a:gd name="T14" fmla="*/ 58 w 1780"/>
                  <a:gd name="T15" fmla="*/ 174 h 2122"/>
                  <a:gd name="T16" fmla="*/ 12 w 1780"/>
                  <a:gd name="T17" fmla="*/ 134 h 2122"/>
                  <a:gd name="T18" fmla="*/ 0 w 1780"/>
                  <a:gd name="T19" fmla="*/ 1940 h 2122"/>
                  <a:gd name="T20" fmla="*/ 26 w 1780"/>
                  <a:gd name="T21" fmla="*/ 1960 h 2122"/>
                  <a:gd name="T22" fmla="*/ 90 w 1780"/>
                  <a:gd name="T23" fmla="*/ 1996 h 2122"/>
                  <a:gd name="T24" fmla="*/ 174 w 1780"/>
                  <a:gd name="T25" fmla="*/ 2030 h 2122"/>
                  <a:gd name="T26" fmla="*/ 272 w 1780"/>
                  <a:gd name="T27" fmla="*/ 2058 h 2122"/>
                  <a:gd name="T28" fmla="*/ 386 w 1780"/>
                  <a:gd name="T29" fmla="*/ 2082 h 2122"/>
                  <a:gd name="T30" fmla="*/ 512 w 1780"/>
                  <a:gd name="T31" fmla="*/ 2102 h 2122"/>
                  <a:gd name="T32" fmla="*/ 646 w 1780"/>
                  <a:gd name="T33" fmla="*/ 2114 h 2122"/>
                  <a:gd name="T34" fmla="*/ 790 w 1780"/>
                  <a:gd name="T35" fmla="*/ 2122 h 2122"/>
                  <a:gd name="T36" fmla="*/ 866 w 1780"/>
                  <a:gd name="T37" fmla="*/ 2122 h 2122"/>
                  <a:gd name="T38" fmla="*/ 1050 w 1780"/>
                  <a:gd name="T39" fmla="*/ 2118 h 2122"/>
                  <a:gd name="T40" fmla="*/ 1222 w 1780"/>
                  <a:gd name="T41" fmla="*/ 2102 h 2122"/>
                  <a:gd name="T42" fmla="*/ 1376 w 1780"/>
                  <a:gd name="T43" fmla="*/ 2076 h 2122"/>
                  <a:gd name="T44" fmla="*/ 1512 w 1780"/>
                  <a:gd name="T45" fmla="*/ 2044 h 2122"/>
                  <a:gd name="T46" fmla="*/ 1624 w 1780"/>
                  <a:gd name="T47" fmla="*/ 2004 h 2122"/>
                  <a:gd name="T48" fmla="*/ 1690 w 1780"/>
                  <a:gd name="T49" fmla="*/ 1970 h 2122"/>
                  <a:gd name="T50" fmla="*/ 1724 w 1780"/>
                  <a:gd name="T51" fmla="*/ 1946 h 2122"/>
                  <a:gd name="T52" fmla="*/ 1750 w 1780"/>
                  <a:gd name="T53" fmla="*/ 1922 h 2122"/>
                  <a:gd name="T54" fmla="*/ 1770 w 1780"/>
                  <a:gd name="T55" fmla="*/ 1894 h 2122"/>
                  <a:gd name="T56" fmla="*/ 1778 w 1780"/>
                  <a:gd name="T57" fmla="*/ 1868 h 2122"/>
                  <a:gd name="T58" fmla="*/ 1780 w 1780"/>
                  <a:gd name="T59" fmla="*/ 0 h 2122"/>
                  <a:gd name="T60" fmla="*/ 1778 w 1780"/>
                  <a:gd name="T61" fmla="*/ 22 h 2122"/>
                  <a:gd name="T62" fmla="*/ 1768 w 1780"/>
                  <a:gd name="T63" fmla="*/ 64 h 2122"/>
                  <a:gd name="T64" fmla="*/ 1748 w 1780"/>
                  <a:gd name="T65" fmla="*/ 102 h 2122"/>
                  <a:gd name="T66" fmla="*/ 1718 w 1780"/>
                  <a:gd name="T67" fmla="*/ 138 h 2122"/>
                  <a:gd name="T68" fmla="*/ 1682 w 1780"/>
                  <a:gd name="T69" fmla="*/ 170 h 2122"/>
                  <a:gd name="T70" fmla="*/ 1636 w 1780"/>
                  <a:gd name="T71" fmla="*/ 202 h 2122"/>
                  <a:gd name="T72" fmla="*/ 1584 w 1780"/>
                  <a:gd name="T73" fmla="*/ 228 h 2122"/>
                  <a:gd name="T74" fmla="*/ 1494 w 1780"/>
                  <a:gd name="T75" fmla="*/ 266 h 2122"/>
                  <a:gd name="T76" fmla="*/ 1356 w 1780"/>
                  <a:gd name="T77" fmla="*/ 304 h 2122"/>
                  <a:gd name="T78" fmla="*/ 1200 w 1780"/>
                  <a:gd name="T79" fmla="*/ 332 h 2122"/>
                  <a:gd name="T80" fmla="*/ 1036 w 1780"/>
                  <a:gd name="T81" fmla="*/ 350 h 2122"/>
                  <a:gd name="T82" fmla="*/ 866 w 1780"/>
                  <a:gd name="T83" fmla="*/ 356 h 2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80" h="2122">
                    <a:moveTo>
                      <a:pt x="866" y="356"/>
                    </a:moveTo>
                    <a:lnTo>
                      <a:pt x="866" y="356"/>
                    </a:lnTo>
                    <a:lnTo>
                      <a:pt x="798" y="354"/>
                    </a:lnTo>
                    <a:lnTo>
                      <a:pt x="730" y="352"/>
                    </a:lnTo>
                    <a:lnTo>
                      <a:pt x="660" y="348"/>
                    </a:lnTo>
                    <a:lnTo>
                      <a:pt x="594" y="340"/>
                    </a:lnTo>
                    <a:lnTo>
                      <a:pt x="528" y="332"/>
                    </a:lnTo>
                    <a:lnTo>
                      <a:pt x="464" y="322"/>
                    </a:lnTo>
                    <a:lnTo>
                      <a:pt x="402" y="310"/>
                    </a:lnTo>
                    <a:lnTo>
                      <a:pt x="342" y="296"/>
                    </a:lnTo>
                    <a:lnTo>
                      <a:pt x="286" y="280"/>
                    </a:lnTo>
                    <a:lnTo>
                      <a:pt x="232" y="262"/>
                    </a:lnTo>
                    <a:lnTo>
                      <a:pt x="182" y="244"/>
                    </a:lnTo>
                    <a:lnTo>
                      <a:pt x="136" y="222"/>
                    </a:lnTo>
                    <a:lnTo>
                      <a:pt x="96" y="200"/>
                    </a:lnTo>
                    <a:lnTo>
                      <a:pt x="58" y="174"/>
                    </a:lnTo>
                    <a:lnTo>
                      <a:pt x="26" y="148"/>
                    </a:lnTo>
                    <a:lnTo>
                      <a:pt x="12" y="134"/>
                    </a:lnTo>
                    <a:lnTo>
                      <a:pt x="0" y="120"/>
                    </a:lnTo>
                    <a:lnTo>
                      <a:pt x="0" y="1940"/>
                    </a:lnTo>
                    <a:lnTo>
                      <a:pt x="0" y="1940"/>
                    </a:lnTo>
                    <a:lnTo>
                      <a:pt x="26" y="1960"/>
                    </a:lnTo>
                    <a:lnTo>
                      <a:pt x="56" y="1978"/>
                    </a:lnTo>
                    <a:lnTo>
                      <a:pt x="90" y="1996"/>
                    </a:lnTo>
                    <a:lnTo>
                      <a:pt x="130" y="2014"/>
                    </a:lnTo>
                    <a:lnTo>
                      <a:pt x="174" y="2030"/>
                    </a:lnTo>
                    <a:lnTo>
                      <a:pt x="222" y="2044"/>
                    </a:lnTo>
                    <a:lnTo>
                      <a:pt x="272" y="2058"/>
                    </a:lnTo>
                    <a:lnTo>
                      <a:pt x="328" y="2072"/>
                    </a:lnTo>
                    <a:lnTo>
                      <a:pt x="386" y="2082"/>
                    </a:lnTo>
                    <a:lnTo>
                      <a:pt x="448" y="2092"/>
                    </a:lnTo>
                    <a:lnTo>
                      <a:pt x="512" y="2102"/>
                    </a:lnTo>
                    <a:lnTo>
                      <a:pt x="578" y="2108"/>
                    </a:lnTo>
                    <a:lnTo>
                      <a:pt x="646" y="2114"/>
                    </a:lnTo>
                    <a:lnTo>
                      <a:pt x="718" y="2118"/>
                    </a:lnTo>
                    <a:lnTo>
                      <a:pt x="790" y="2122"/>
                    </a:lnTo>
                    <a:lnTo>
                      <a:pt x="866" y="2122"/>
                    </a:lnTo>
                    <a:lnTo>
                      <a:pt x="866" y="2122"/>
                    </a:lnTo>
                    <a:lnTo>
                      <a:pt x="958" y="2122"/>
                    </a:lnTo>
                    <a:lnTo>
                      <a:pt x="1050" y="2118"/>
                    </a:lnTo>
                    <a:lnTo>
                      <a:pt x="1138" y="2110"/>
                    </a:lnTo>
                    <a:lnTo>
                      <a:pt x="1222" y="2102"/>
                    </a:lnTo>
                    <a:lnTo>
                      <a:pt x="1302" y="2090"/>
                    </a:lnTo>
                    <a:lnTo>
                      <a:pt x="1376" y="2076"/>
                    </a:lnTo>
                    <a:lnTo>
                      <a:pt x="1446" y="2062"/>
                    </a:lnTo>
                    <a:lnTo>
                      <a:pt x="1512" y="2044"/>
                    </a:lnTo>
                    <a:lnTo>
                      <a:pt x="1570" y="2024"/>
                    </a:lnTo>
                    <a:lnTo>
                      <a:pt x="1624" y="2004"/>
                    </a:lnTo>
                    <a:lnTo>
                      <a:pt x="1670" y="1982"/>
                    </a:lnTo>
                    <a:lnTo>
                      <a:pt x="1690" y="1970"/>
                    </a:lnTo>
                    <a:lnTo>
                      <a:pt x="1708" y="1958"/>
                    </a:lnTo>
                    <a:lnTo>
                      <a:pt x="1724" y="1946"/>
                    </a:lnTo>
                    <a:lnTo>
                      <a:pt x="1738" y="1934"/>
                    </a:lnTo>
                    <a:lnTo>
                      <a:pt x="1750" y="1922"/>
                    </a:lnTo>
                    <a:lnTo>
                      <a:pt x="1762" y="1908"/>
                    </a:lnTo>
                    <a:lnTo>
                      <a:pt x="1770" y="1894"/>
                    </a:lnTo>
                    <a:lnTo>
                      <a:pt x="1774" y="1882"/>
                    </a:lnTo>
                    <a:lnTo>
                      <a:pt x="1778" y="1868"/>
                    </a:lnTo>
                    <a:lnTo>
                      <a:pt x="1780" y="1854"/>
                    </a:lnTo>
                    <a:lnTo>
                      <a:pt x="1780" y="0"/>
                    </a:lnTo>
                    <a:lnTo>
                      <a:pt x="1780" y="0"/>
                    </a:lnTo>
                    <a:lnTo>
                      <a:pt x="1778" y="22"/>
                    </a:lnTo>
                    <a:lnTo>
                      <a:pt x="1774" y="44"/>
                    </a:lnTo>
                    <a:lnTo>
                      <a:pt x="1768" y="64"/>
                    </a:lnTo>
                    <a:lnTo>
                      <a:pt x="1760" y="82"/>
                    </a:lnTo>
                    <a:lnTo>
                      <a:pt x="1748" y="102"/>
                    </a:lnTo>
                    <a:lnTo>
                      <a:pt x="1734" y="120"/>
                    </a:lnTo>
                    <a:lnTo>
                      <a:pt x="1718" y="138"/>
                    </a:lnTo>
                    <a:lnTo>
                      <a:pt x="1700" y="154"/>
                    </a:lnTo>
                    <a:lnTo>
                      <a:pt x="1682" y="170"/>
                    </a:lnTo>
                    <a:lnTo>
                      <a:pt x="1660" y="186"/>
                    </a:lnTo>
                    <a:lnTo>
                      <a:pt x="1636" y="202"/>
                    </a:lnTo>
                    <a:lnTo>
                      <a:pt x="1610" y="216"/>
                    </a:lnTo>
                    <a:lnTo>
                      <a:pt x="1584" y="228"/>
                    </a:lnTo>
                    <a:lnTo>
                      <a:pt x="1554" y="242"/>
                    </a:lnTo>
                    <a:lnTo>
                      <a:pt x="1494" y="266"/>
                    </a:lnTo>
                    <a:lnTo>
                      <a:pt x="1426" y="286"/>
                    </a:lnTo>
                    <a:lnTo>
                      <a:pt x="1356" y="304"/>
                    </a:lnTo>
                    <a:lnTo>
                      <a:pt x="1280" y="320"/>
                    </a:lnTo>
                    <a:lnTo>
                      <a:pt x="1200" y="332"/>
                    </a:lnTo>
                    <a:lnTo>
                      <a:pt x="1120" y="342"/>
                    </a:lnTo>
                    <a:lnTo>
                      <a:pt x="1036" y="350"/>
                    </a:lnTo>
                    <a:lnTo>
                      <a:pt x="952" y="354"/>
                    </a:lnTo>
                    <a:lnTo>
                      <a:pt x="866" y="356"/>
                    </a:lnTo>
                    <a:lnTo>
                      <a:pt x="866" y="3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545" name="Freeform 12"/>
              <p:cNvSpPr>
                <a:spLocks/>
              </p:cNvSpPr>
              <p:nvPr/>
            </p:nvSpPr>
            <p:spPr bwMode="auto">
              <a:xfrm>
                <a:off x="6299200" y="2779713"/>
                <a:ext cx="2422525" cy="654050"/>
              </a:xfrm>
              <a:custGeom>
                <a:avLst/>
                <a:gdLst>
                  <a:gd name="T0" fmla="*/ 0 w 1526"/>
                  <a:gd name="T1" fmla="*/ 206 h 412"/>
                  <a:gd name="T2" fmla="*/ 2 w 1526"/>
                  <a:gd name="T3" fmla="*/ 220 h 412"/>
                  <a:gd name="T4" fmla="*/ 12 w 1526"/>
                  <a:gd name="T5" fmla="*/ 236 h 412"/>
                  <a:gd name="T6" fmla="*/ 52 w 1526"/>
                  <a:gd name="T7" fmla="*/ 270 h 412"/>
                  <a:gd name="T8" fmla="*/ 116 w 1526"/>
                  <a:gd name="T9" fmla="*/ 304 h 412"/>
                  <a:gd name="T10" fmla="*/ 204 w 1526"/>
                  <a:gd name="T11" fmla="*/ 336 h 412"/>
                  <a:gd name="T12" fmla="*/ 312 w 1526"/>
                  <a:gd name="T13" fmla="*/ 366 h 412"/>
                  <a:gd name="T14" fmla="*/ 444 w 1526"/>
                  <a:gd name="T15" fmla="*/ 390 h 412"/>
                  <a:gd name="T16" fmla="*/ 594 w 1526"/>
                  <a:gd name="T17" fmla="*/ 406 h 412"/>
                  <a:gd name="T18" fmla="*/ 762 w 1526"/>
                  <a:gd name="T19" fmla="*/ 412 h 412"/>
                  <a:gd name="T20" fmla="*/ 850 w 1526"/>
                  <a:gd name="T21" fmla="*/ 412 h 412"/>
                  <a:gd name="T22" fmla="*/ 1010 w 1526"/>
                  <a:gd name="T23" fmla="*/ 400 h 412"/>
                  <a:gd name="T24" fmla="*/ 1150 w 1526"/>
                  <a:gd name="T25" fmla="*/ 380 h 412"/>
                  <a:gd name="T26" fmla="*/ 1270 w 1526"/>
                  <a:gd name="T27" fmla="*/ 352 h 412"/>
                  <a:gd name="T28" fmla="*/ 1370 w 1526"/>
                  <a:gd name="T29" fmla="*/ 320 h 412"/>
                  <a:gd name="T30" fmla="*/ 1446 w 1526"/>
                  <a:gd name="T31" fmla="*/ 286 h 412"/>
                  <a:gd name="T32" fmla="*/ 1496 w 1526"/>
                  <a:gd name="T33" fmla="*/ 252 h 412"/>
                  <a:gd name="T34" fmla="*/ 1520 w 1526"/>
                  <a:gd name="T35" fmla="*/ 228 h 412"/>
                  <a:gd name="T36" fmla="*/ 1526 w 1526"/>
                  <a:gd name="T37" fmla="*/ 214 h 412"/>
                  <a:gd name="T38" fmla="*/ 1526 w 1526"/>
                  <a:gd name="T39" fmla="*/ 206 h 412"/>
                  <a:gd name="T40" fmla="*/ 1524 w 1526"/>
                  <a:gd name="T41" fmla="*/ 192 h 412"/>
                  <a:gd name="T42" fmla="*/ 1514 w 1526"/>
                  <a:gd name="T43" fmla="*/ 176 h 412"/>
                  <a:gd name="T44" fmla="*/ 1474 w 1526"/>
                  <a:gd name="T45" fmla="*/ 144 h 412"/>
                  <a:gd name="T46" fmla="*/ 1410 w 1526"/>
                  <a:gd name="T47" fmla="*/ 110 h 412"/>
                  <a:gd name="T48" fmla="*/ 1322 w 1526"/>
                  <a:gd name="T49" fmla="*/ 76 h 412"/>
                  <a:gd name="T50" fmla="*/ 1212 w 1526"/>
                  <a:gd name="T51" fmla="*/ 46 h 412"/>
                  <a:gd name="T52" fmla="*/ 1082 w 1526"/>
                  <a:gd name="T53" fmla="*/ 22 h 412"/>
                  <a:gd name="T54" fmla="*/ 932 w 1526"/>
                  <a:gd name="T55" fmla="*/ 6 h 412"/>
                  <a:gd name="T56" fmla="*/ 762 w 1526"/>
                  <a:gd name="T57" fmla="*/ 0 h 412"/>
                  <a:gd name="T58" fmla="*/ 676 w 1526"/>
                  <a:gd name="T59" fmla="*/ 2 h 412"/>
                  <a:gd name="T60" fmla="*/ 516 w 1526"/>
                  <a:gd name="T61" fmla="*/ 14 h 412"/>
                  <a:gd name="T62" fmla="*/ 376 w 1526"/>
                  <a:gd name="T63" fmla="*/ 34 h 412"/>
                  <a:gd name="T64" fmla="*/ 256 w 1526"/>
                  <a:gd name="T65" fmla="*/ 60 h 412"/>
                  <a:gd name="T66" fmla="*/ 156 w 1526"/>
                  <a:gd name="T67" fmla="*/ 92 h 412"/>
                  <a:gd name="T68" fmla="*/ 80 w 1526"/>
                  <a:gd name="T69" fmla="*/ 126 h 412"/>
                  <a:gd name="T70" fmla="*/ 28 w 1526"/>
                  <a:gd name="T71" fmla="*/ 160 h 412"/>
                  <a:gd name="T72" fmla="*/ 6 w 1526"/>
                  <a:gd name="T73" fmla="*/ 184 h 412"/>
                  <a:gd name="T74" fmla="*/ 0 w 1526"/>
                  <a:gd name="T75" fmla="*/ 200 h 412"/>
                  <a:gd name="T76" fmla="*/ 0 w 1526"/>
                  <a:gd name="T77" fmla="*/ 20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26" h="412">
                    <a:moveTo>
                      <a:pt x="0" y="206"/>
                    </a:moveTo>
                    <a:lnTo>
                      <a:pt x="0" y="206"/>
                    </a:lnTo>
                    <a:lnTo>
                      <a:pt x="0" y="214"/>
                    </a:lnTo>
                    <a:lnTo>
                      <a:pt x="2" y="220"/>
                    </a:lnTo>
                    <a:lnTo>
                      <a:pt x="6" y="228"/>
                    </a:lnTo>
                    <a:lnTo>
                      <a:pt x="12" y="236"/>
                    </a:lnTo>
                    <a:lnTo>
                      <a:pt x="28" y="252"/>
                    </a:lnTo>
                    <a:lnTo>
                      <a:pt x="52" y="270"/>
                    </a:lnTo>
                    <a:lnTo>
                      <a:pt x="80" y="286"/>
                    </a:lnTo>
                    <a:lnTo>
                      <a:pt x="116" y="304"/>
                    </a:lnTo>
                    <a:lnTo>
                      <a:pt x="156" y="320"/>
                    </a:lnTo>
                    <a:lnTo>
                      <a:pt x="204" y="336"/>
                    </a:lnTo>
                    <a:lnTo>
                      <a:pt x="256" y="352"/>
                    </a:lnTo>
                    <a:lnTo>
                      <a:pt x="312" y="366"/>
                    </a:lnTo>
                    <a:lnTo>
                      <a:pt x="376" y="380"/>
                    </a:lnTo>
                    <a:lnTo>
                      <a:pt x="444" y="390"/>
                    </a:lnTo>
                    <a:lnTo>
                      <a:pt x="516" y="400"/>
                    </a:lnTo>
                    <a:lnTo>
                      <a:pt x="594" y="406"/>
                    </a:lnTo>
                    <a:lnTo>
                      <a:pt x="676" y="412"/>
                    </a:lnTo>
                    <a:lnTo>
                      <a:pt x="762" y="412"/>
                    </a:lnTo>
                    <a:lnTo>
                      <a:pt x="762" y="412"/>
                    </a:lnTo>
                    <a:lnTo>
                      <a:pt x="850" y="412"/>
                    </a:lnTo>
                    <a:lnTo>
                      <a:pt x="932" y="406"/>
                    </a:lnTo>
                    <a:lnTo>
                      <a:pt x="1010" y="400"/>
                    </a:lnTo>
                    <a:lnTo>
                      <a:pt x="1082" y="390"/>
                    </a:lnTo>
                    <a:lnTo>
                      <a:pt x="1150" y="380"/>
                    </a:lnTo>
                    <a:lnTo>
                      <a:pt x="1212" y="366"/>
                    </a:lnTo>
                    <a:lnTo>
                      <a:pt x="1270" y="352"/>
                    </a:lnTo>
                    <a:lnTo>
                      <a:pt x="1322" y="336"/>
                    </a:lnTo>
                    <a:lnTo>
                      <a:pt x="1370" y="320"/>
                    </a:lnTo>
                    <a:lnTo>
                      <a:pt x="1410" y="304"/>
                    </a:lnTo>
                    <a:lnTo>
                      <a:pt x="1446" y="286"/>
                    </a:lnTo>
                    <a:lnTo>
                      <a:pt x="1474" y="270"/>
                    </a:lnTo>
                    <a:lnTo>
                      <a:pt x="1496" y="252"/>
                    </a:lnTo>
                    <a:lnTo>
                      <a:pt x="1514" y="236"/>
                    </a:lnTo>
                    <a:lnTo>
                      <a:pt x="1520" y="228"/>
                    </a:lnTo>
                    <a:lnTo>
                      <a:pt x="1524" y="220"/>
                    </a:lnTo>
                    <a:lnTo>
                      <a:pt x="1526" y="214"/>
                    </a:lnTo>
                    <a:lnTo>
                      <a:pt x="1526" y="206"/>
                    </a:lnTo>
                    <a:lnTo>
                      <a:pt x="1526" y="206"/>
                    </a:lnTo>
                    <a:lnTo>
                      <a:pt x="1526" y="200"/>
                    </a:lnTo>
                    <a:lnTo>
                      <a:pt x="1524" y="192"/>
                    </a:lnTo>
                    <a:lnTo>
                      <a:pt x="1520" y="184"/>
                    </a:lnTo>
                    <a:lnTo>
                      <a:pt x="1514" y="176"/>
                    </a:lnTo>
                    <a:lnTo>
                      <a:pt x="1496" y="160"/>
                    </a:lnTo>
                    <a:lnTo>
                      <a:pt x="1474" y="144"/>
                    </a:lnTo>
                    <a:lnTo>
                      <a:pt x="1446" y="126"/>
                    </a:lnTo>
                    <a:lnTo>
                      <a:pt x="1410" y="110"/>
                    </a:lnTo>
                    <a:lnTo>
                      <a:pt x="1370" y="92"/>
                    </a:lnTo>
                    <a:lnTo>
                      <a:pt x="1322" y="76"/>
                    </a:lnTo>
                    <a:lnTo>
                      <a:pt x="1270" y="60"/>
                    </a:lnTo>
                    <a:lnTo>
                      <a:pt x="1212" y="46"/>
                    </a:lnTo>
                    <a:lnTo>
                      <a:pt x="1150" y="34"/>
                    </a:lnTo>
                    <a:lnTo>
                      <a:pt x="1082" y="22"/>
                    </a:lnTo>
                    <a:lnTo>
                      <a:pt x="1010" y="14"/>
                    </a:lnTo>
                    <a:lnTo>
                      <a:pt x="932" y="6"/>
                    </a:lnTo>
                    <a:lnTo>
                      <a:pt x="850" y="2"/>
                    </a:lnTo>
                    <a:lnTo>
                      <a:pt x="762" y="0"/>
                    </a:lnTo>
                    <a:lnTo>
                      <a:pt x="762" y="0"/>
                    </a:lnTo>
                    <a:lnTo>
                      <a:pt x="676" y="2"/>
                    </a:lnTo>
                    <a:lnTo>
                      <a:pt x="594" y="6"/>
                    </a:lnTo>
                    <a:lnTo>
                      <a:pt x="516" y="14"/>
                    </a:lnTo>
                    <a:lnTo>
                      <a:pt x="444" y="22"/>
                    </a:lnTo>
                    <a:lnTo>
                      <a:pt x="376" y="34"/>
                    </a:lnTo>
                    <a:lnTo>
                      <a:pt x="312" y="46"/>
                    </a:lnTo>
                    <a:lnTo>
                      <a:pt x="256" y="60"/>
                    </a:lnTo>
                    <a:lnTo>
                      <a:pt x="204" y="76"/>
                    </a:lnTo>
                    <a:lnTo>
                      <a:pt x="156" y="92"/>
                    </a:lnTo>
                    <a:lnTo>
                      <a:pt x="116" y="110"/>
                    </a:lnTo>
                    <a:lnTo>
                      <a:pt x="80" y="126"/>
                    </a:lnTo>
                    <a:lnTo>
                      <a:pt x="52" y="144"/>
                    </a:lnTo>
                    <a:lnTo>
                      <a:pt x="28" y="160"/>
                    </a:lnTo>
                    <a:lnTo>
                      <a:pt x="12" y="176"/>
                    </a:lnTo>
                    <a:lnTo>
                      <a:pt x="6" y="184"/>
                    </a:lnTo>
                    <a:lnTo>
                      <a:pt x="2" y="192"/>
                    </a:lnTo>
                    <a:lnTo>
                      <a:pt x="0" y="200"/>
                    </a:lnTo>
                    <a:lnTo>
                      <a:pt x="0" y="206"/>
                    </a:lnTo>
                    <a:lnTo>
                      <a:pt x="0"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540" name="Rectangle 539"/>
            <p:cNvSpPr/>
            <p:nvPr/>
          </p:nvSpPr>
          <p:spPr>
            <a:xfrm>
              <a:off x="2652706" y="2528227"/>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Data Factory </a:t>
              </a:r>
              <a:endParaRPr kumimoji="0" lang="en-US" sz="1100" b="0" i="0" u="none" strike="noStrike" kern="0" cap="none" spc="0" normalizeH="0" baseline="0" noProof="0" dirty="0">
                <a:ln>
                  <a:noFill/>
                </a:ln>
                <a:solidFill>
                  <a:srgbClr val="FFFFFF"/>
                </a:solidFill>
                <a:effectLst/>
                <a:uLnTx/>
                <a:uFillTx/>
              </a:endParaRPr>
            </a:p>
          </p:txBody>
        </p:sp>
        <p:sp>
          <p:nvSpPr>
            <p:cNvPr id="541" name="Freeform 540"/>
            <p:cNvSpPr/>
            <p:nvPr/>
          </p:nvSpPr>
          <p:spPr bwMode="auto">
            <a:xfrm>
              <a:off x="2333792" y="2466963"/>
              <a:ext cx="286460" cy="301030"/>
            </a:xfrm>
            <a:custGeom>
              <a:avLst/>
              <a:gdLst>
                <a:gd name="connsiteX0" fmla="*/ 1931382 w 2687091"/>
                <a:gd name="connsiteY0" fmla="*/ 1799512 h 2823758"/>
                <a:gd name="connsiteX1" fmla="*/ 1931382 w 2687091"/>
                <a:gd name="connsiteY1" fmla="*/ 2128383 h 2823758"/>
                <a:gd name="connsiteX2" fmla="*/ 2260253 w 2687091"/>
                <a:gd name="connsiteY2" fmla="*/ 2128383 h 2823758"/>
                <a:gd name="connsiteX3" fmla="*/ 2260253 w 2687091"/>
                <a:gd name="connsiteY3" fmla="*/ 1799512 h 2823758"/>
                <a:gd name="connsiteX4" fmla="*/ 1372033 w 2687091"/>
                <a:gd name="connsiteY4" fmla="*/ 1799512 h 2823758"/>
                <a:gd name="connsiteX5" fmla="*/ 1372033 w 2687091"/>
                <a:gd name="connsiteY5" fmla="*/ 2128383 h 2823758"/>
                <a:gd name="connsiteX6" fmla="*/ 1700904 w 2687091"/>
                <a:gd name="connsiteY6" fmla="*/ 2128383 h 2823758"/>
                <a:gd name="connsiteX7" fmla="*/ 1700904 w 2687091"/>
                <a:gd name="connsiteY7" fmla="*/ 1799512 h 2823758"/>
                <a:gd name="connsiteX8" fmla="*/ 812685 w 2687091"/>
                <a:gd name="connsiteY8" fmla="*/ 1799512 h 2823758"/>
                <a:gd name="connsiteX9" fmla="*/ 812685 w 2687091"/>
                <a:gd name="connsiteY9" fmla="*/ 2128383 h 2823758"/>
                <a:gd name="connsiteX10" fmla="*/ 1141555 w 2687091"/>
                <a:gd name="connsiteY10" fmla="*/ 2128383 h 2823758"/>
                <a:gd name="connsiteX11" fmla="*/ 1141555 w 2687091"/>
                <a:gd name="connsiteY11" fmla="*/ 1799512 h 2823758"/>
                <a:gd name="connsiteX12" fmla="*/ 486277 w 2687091"/>
                <a:gd name="connsiteY12" fmla="*/ 93827 h 2823758"/>
                <a:gd name="connsiteX13" fmla="*/ 103872 w 2687091"/>
                <a:gd name="connsiteY13" fmla="*/ 162103 h 2823758"/>
                <a:gd name="connsiteX14" fmla="*/ 486277 w 2687091"/>
                <a:gd name="connsiteY14" fmla="*/ 230379 h 2823758"/>
                <a:gd name="connsiteX15" fmla="*/ 868682 w 2687091"/>
                <a:gd name="connsiteY15" fmla="*/ 162103 h 2823758"/>
                <a:gd name="connsiteX16" fmla="*/ 486277 w 2687091"/>
                <a:gd name="connsiteY16" fmla="*/ 93827 h 2823758"/>
                <a:gd name="connsiteX17" fmla="*/ 486276 w 2687091"/>
                <a:gd name="connsiteY17" fmla="*/ 0 h 2823758"/>
                <a:gd name="connsiteX18" fmla="*/ 486277 w 2687091"/>
                <a:gd name="connsiteY18" fmla="*/ 0 h 2823758"/>
                <a:gd name="connsiteX19" fmla="*/ 972553 w 2687091"/>
                <a:gd name="connsiteY19" fmla="*/ 100893 h 2823758"/>
                <a:gd name="connsiteX20" fmla="*/ 972552 w 2687091"/>
                <a:gd name="connsiteY20" fmla="*/ 706248 h 2823758"/>
                <a:gd name="connsiteX21" fmla="*/ 972552 w 2687091"/>
                <a:gd name="connsiteY21" fmla="*/ 1342945 h 2823758"/>
                <a:gd name="connsiteX22" fmla="*/ 1792243 w 2687091"/>
                <a:gd name="connsiteY22" fmla="*/ 722637 h 2823758"/>
                <a:gd name="connsiteX23" fmla="*/ 1792243 w 2687091"/>
                <a:gd name="connsiteY23" fmla="*/ 1365018 h 2823758"/>
                <a:gd name="connsiteX24" fmla="*/ 2687091 w 2687091"/>
                <a:gd name="connsiteY24" fmla="*/ 723934 h 2823758"/>
                <a:gd name="connsiteX25" fmla="*/ 2687091 w 2687091"/>
                <a:gd name="connsiteY25" fmla="*/ 1573518 h 2823758"/>
                <a:gd name="connsiteX26" fmla="*/ 2687091 w 2687091"/>
                <a:gd name="connsiteY26" fmla="*/ 1833418 h 2823758"/>
                <a:gd name="connsiteX27" fmla="*/ 2687091 w 2687091"/>
                <a:gd name="connsiteY27" fmla="*/ 2090363 h 2823758"/>
                <a:gd name="connsiteX28" fmla="*/ 2687091 w 2687091"/>
                <a:gd name="connsiteY28" fmla="*/ 2468997 h 2823758"/>
                <a:gd name="connsiteX29" fmla="*/ 2687091 w 2687091"/>
                <a:gd name="connsiteY29" fmla="*/ 2823758 h 2823758"/>
                <a:gd name="connsiteX30" fmla="*/ 186290 w 2687091"/>
                <a:gd name="connsiteY30" fmla="*/ 2823758 h 2823758"/>
                <a:gd name="connsiteX31" fmla="*/ 186290 w 2687091"/>
                <a:gd name="connsiteY31" fmla="*/ 2823753 h 2823758"/>
                <a:gd name="connsiteX32" fmla="*/ 1 w 2687091"/>
                <a:gd name="connsiteY32" fmla="*/ 2823753 h 2823758"/>
                <a:gd name="connsiteX33" fmla="*/ 1 w 2687091"/>
                <a:gd name="connsiteY33" fmla="*/ 706250 h 2823758"/>
                <a:gd name="connsiteX34" fmla="*/ 0 w 2687091"/>
                <a:gd name="connsiteY34" fmla="*/ 706248 h 2823758"/>
                <a:gd name="connsiteX35" fmla="*/ 1 w 2687091"/>
                <a:gd name="connsiteY35" fmla="*/ 100895 h 2823758"/>
                <a:gd name="connsiteX36" fmla="*/ 0 w 2687091"/>
                <a:gd name="connsiteY36" fmla="*/ 100893 h 2823758"/>
                <a:gd name="connsiteX37" fmla="*/ 486276 w 2687091"/>
                <a:gd name="connsiteY37" fmla="*/ 0 h 28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687091" h="2823758">
                  <a:moveTo>
                    <a:pt x="1931382" y="1799512"/>
                  </a:moveTo>
                  <a:lnTo>
                    <a:pt x="1931382" y="2128383"/>
                  </a:lnTo>
                  <a:lnTo>
                    <a:pt x="2260253" y="2128383"/>
                  </a:lnTo>
                  <a:lnTo>
                    <a:pt x="2260253" y="1799512"/>
                  </a:lnTo>
                  <a:close/>
                  <a:moveTo>
                    <a:pt x="1372033" y="1799512"/>
                  </a:moveTo>
                  <a:lnTo>
                    <a:pt x="1372033" y="2128383"/>
                  </a:lnTo>
                  <a:lnTo>
                    <a:pt x="1700904" y="2128383"/>
                  </a:lnTo>
                  <a:lnTo>
                    <a:pt x="1700904" y="1799512"/>
                  </a:lnTo>
                  <a:close/>
                  <a:moveTo>
                    <a:pt x="812685" y="1799512"/>
                  </a:moveTo>
                  <a:lnTo>
                    <a:pt x="812685" y="2128383"/>
                  </a:lnTo>
                  <a:lnTo>
                    <a:pt x="1141555" y="2128383"/>
                  </a:lnTo>
                  <a:lnTo>
                    <a:pt x="1141555" y="1799512"/>
                  </a:lnTo>
                  <a:close/>
                  <a:moveTo>
                    <a:pt x="486277" y="93827"/>
                  </a:moveTo>
                  <a:cubicBezTo>
                    <a:pt x="275081" y="93827"/>
                    <a:pt x="103872" y="124395"/>
                    <a:pt x="103872" y="162103"/>
                  </a:cubicBezTo>
                  <a:cubicBezTo>
                    <a:pt x="103872" y="199811"/>
                    <a:pt x="275081" y="230379"/>
                    <a:pt x="486277" y="230379"/>
                  </a:cubicBezTo>
                  <a:cubicBezTo>
                    <a:pt x="697473" y="230379"/>
                    <a:pt x="868682" y="199811"/>
                    <a:pt x="868682" y="162103"/>
                  </a:cubicBezTo>
                  <a:cubicBezTo>
                    <a:pt x="868682" y="124395"/>
                    <a:pt x="697473" y="93827"/>
                    <a:pt x="486277" y="93827"/>
                  </a:cubicBezTo>
                  <a:close/>
                  <a:moveTo>
                    <a:pt x="486276" y="0"/>
                  </a:moveTo>
                  <a:lnTo>
                    <a:pt x="486277" y="0"/>
                  </a:lnTo>
                  <a:cubicBezTo>
                    <a:pt x="754840" y="0"/>
                    <a:pt x="972553" y="45171"/>
                    <a:pt x="972553" y="100893"/>
                  </a:cubicBezTo>
                  <a:cubicBezTo>
                    <a:pt x="972553" y="302678"/>
                    <a:pt x="972552" y="504463"/>
                    <a:pt x="972552" y="706248"/>
                  </a:cubicBezTo>
                  <a:lnTo>
                    <a:pt x="972552" y="1342945"/>
                  </a:lnTo>
                  <a:lnTo>
                    <a:pt x="1792243" y="722637"/>
                  </a:lnTo>
                  <a:lnTo>
                    <a:pt x="1792243" y="1365018"/>
                  </a:lnTo>
                  <a:lnTo>
                    <a:pt x="2687091" y="723934"/>
                  </a:lnTo>
                  <a:lnTo>
                    <a:pt x="2687091" y="1573518"/>
                  </a:lnTo>
                  <a:lnTo>
                    <a:pt x="2687091" y="1833418"/>
                  </a:lnTo>
                  <a:lnTo>
                    <a:pt x="2687091" y="2090363"/>
                  </a:lnTo>
                  <a:lnTo>
                    <a:pt x="2687091" y="2468997"/>
                  </a:lnTo>
                  <a:lnTo>
                    <a:pt x="2687091" y="2823758"/>
                  </a:lnTo>
                  <a:lnTo>
                    <a:pt x="186290" y="2823758"/>
                  </a:lnTo>
                  <a:lnTo>
                    <a:pt x="186290" y="2823753"/>
                  </a:lnTo>
                  <a:lnTo>
                    <a:pt x="1" y="2823753"/>
                  </a:lnTo>
                  <a:lnTo>
                    <a:pt x="1" y="706250"/>
                  </a:lnTo>
                  <a:lnTo>
                    <a:pt x="0" y="706248"/>
                  </a:lnTo>
                  <a:lnTo>
                    <a:pt x="1" y="100895"/>
                  </a:lnTo>
                  <a:lnTo>
                    <a:pt x="0" y="100893"/>
                  </a:lnTo>
                  <a:cubicBezTo>
                    <a:pt x="0" y="45171"/>
                    <a:pt x="217713" y="0"/>
                    <a:pt x="486276"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542" name="Freeform 541"/>
            <p:cNvSpPr/>
            <p:nvPr/>
          </p:nvSpPr>
          <p:spPr bwMode="auto">
            <a:xfrm>
              <a:off x="2354114" y="3729564"/>
              <a:ext cx="231574" cy="242335"/>
            </a:xfrm>
            <a:custGeom>
              <a:avLst/>
              <a:gdLst>
                <a:gd name="connsiteX0" fmla="*/ 84139 w 3657601"/>
                <a:gd name="connsiteY0" fmla="*/ 2916238 h 3827556"/>
                <a:gd name="connsiteX1" fmla="*/ 420687 w 3657601"/>
                <a:gd name="connsiteY1" fmla="*/ 2916238 h 3827556"/>
                <a:gd name="connsiteX2" fmla="*/ 504826 w 3657601"/>
                <a:gd name="connsiteY2" fmla="*/ 3000377 h 3827556"/>
                <a:gd name="connsiteX3" fmla="*/ 504826 w 3657601"/>
                <a:gd name="connsiteY3" fmla="*/ 3306764 h 3827556"/>
                <a:gd name="connsiteX4" fmla="*/ 3152775 w 3657601"/>
                <a:gd name="connsiteY4" fmla="*/ 3306764 h 3827556"/>
                <a:gd name="connsiteX5" fmla="*/ 3152775 w 3657601"/>
                <a:gd name="connsiteY5" fmla="*/ 3000377 h 3827556"/>
                <a:gd name="connsiteX6" fmla="*/ 3236914 w 3657601"/>
                <a:gd name="connsiteY6" fmla="*/ 2916238 h 3827556"/>
                <a:gd name="connsiteX7" fmla="*/ 3573462 w 3657601"/>
                <a:gd name="connsiteY7" fmla="*/ 2916238 h 3827556"/>
                <a:gd name="connsiteX8" fmla="*/ 3657601 w 3657601"/>
                <a:gd name="connsiteY8" fmla="*/ 3000377 h 3827556"/>
                <a:gd name="connsiteX9" fmla="*/ 3657601 w 3657601"/>
                <a:gd name="connsiteY9" fmla="*/ 3827556 h 3827556"/>
                <a:gd name="connsiteX10" fmla="*/ 3657600 w 3657601"/>
                <a:gd name="connsiteY10" fmla="*/ 3827556 h 3827556"/>
                <a:gd name="connsiteX11" fmla="*/ 3152775 w 3657601"/>
                <a:gd name="connsiteY11" fmla="*/ 3827556 h 3827556"/>
                <a:gd name="connsiteX12" fmla="*/ 504826 w 3657601"/>
                <a:gd name="connsiteY12" fmla="*/ 3827556 h 3827556"/>
                <a:gd name="connsiteX13" fmla="*/ 0 w 3657601"/>
                <a:gd name="connsiteY13" fmla="*/ 3827556 h 3827556"/>
                <a:gd name="connsiteX14" fmla="*/ 0 w 3657601"/>
                <a:gd name="connsiteY14" fmla="*/ 3306764 h 3827556"/>
                <a:gd name="connsiteX15" fmla="*/ 0 w 3657601"/>
                <a:gd name="connsiteY15" fmla="*/ 3000377 h 3827556"/>
                <a:gd name="connsiteX16" fmla="*/ 84139 w 3657601"/>
                <a:gd name="connsiteY16" fmla="*/ 2916238 h 3827556"/>
                <a:gd name="connsiteX17" fmla="*/ 805598 w 3657601"/>
                <a:gd name="connsiteY17" fmla="*/ 2427382 h 3827556"/>
                <a:gd name="connsiteX18" fmla="*/ 1347052 w 3657601"/>
                <a:gd name="connsiteY18" fmla="*/ 2427382 h 3827556"/>
                <a:gd name="connsiteX19" fmla="*/ 1390650 w 3657601"/>
                <a:gd name="connsiteY19" fmla="*/ 2470980 h 3827556"/>
                <a:gd name="connsiteX20" fmla="*/ 1390650 w 3657601"/>
                <a:gd name="connsiteY20" fmla="*/ 2869558 h 3827556"/>
                <a:gd name="connsiteX21" fmla="*/ 1347052 w 3657601"/>
                <a:gd name="connsiteY21" fmla="*/ 2913156 h 3827556"/>
                <a:gd name="connsiteX22" fmla="*/ 805598 w 3657601"/>
                <a:gd name="connsiteY22" fmla="*/ 2913156 h 3827556"/>
                <a:gd name="connsiteX23" fmla="*/ 762000 w 3657601"/>
                <a:gd name="connsiteY23" fmla="*/ 2869558 h 3827556"/>
                <a:gd name="connsiteX24" fmla="*/ 762000 w 3657601"/>
                <a:gd name="connsiteY24" fmla="*/ 2470980 h 3827556"/>
                <a:gd name="connsiteX25" fmla="*/ 805598 w 3657601"/>
                <a:gd name="connsiteY25" fmla="*/ 2427382 h 3827556"/>
                <a:gd name="connsiteX26" fmla="*/ 1681898 w 3657601"/>
                <a:gd name="connsiteY26" fmla="*/ 2047199 h 3827556"/>
                <a:gd name="connsiteX27" fmla="*/ 2223352 w 3657601"/>
                <a:gd name="connsiteY27" fmla="*/ 2047199 h 3827556"/>
                <a:gd name="connsiteX28" fmla="*/ 2266950 w 3657601"/>
                <a:gd name="connsiteY28" fmla="*/ 2090797 h 3827556"/>
                <a:gd name="connsiteX29" fmla="*/ 2266950 w 3657601"/>
                <a:gd name="connsiteY29" fmla="*/ 2489375 h 3827556"/>
                <a:gd name="connsiteX30" fmla="*/ 2223352 w 3657601"/>
                <a:gd name="connsiteY30" fmla="*/ 2532973 h 3827556"/>
                <a:gd name="connsiteX31" fmla="*/ 1681898 w 3657601"/>
                <a:gd name="connsiteY31" fmla="*/ 2532973 h 3827556"/>
                <a:gd name="connsiteX32" fmla="*/ 1638300 w 3657601"/>
                <a:gd name="connsiteY32" fmla="*/ 2489375 h 3827556"/>
                <a:gd name="connsiteX33" fmla="*/ 1638300 w 3657601"/>
                <a:gd name="connsiteY33" fmla="*/ 2090797 h 3827556"/>
                <a:gd name="connsiteX34" fmla="*/ 1681898 w 3657601"/>
                <a:gd name="connsiteY34" fmla="*/ 2047199 h 3827556"/>
                <a:gd name="connsiteX35" fmla="*/ 805598 w 3657601"/>
                <a:gd name="connsiteY35" fmla="*/ 1669351 h 3827556"/>
                <a:gd name="connsiteX36" fmla="*/ 1347052 w 3657601"/>
                <a:gd name="connsiteY36" fmla="*/ 1669351 h 3827556"/>
                <a:gd name="connsiteX37" fmla="*/ 1390650 w 3657601"/>
                <a:gd name="connsiteY37" fmla="*/ 1712949 h 3827556"/>
                <a:gd name="connsiteX38" fmla="*/ 1390650 w 3657601"/>
                <a:gd name="connsiteY38" fmla="*/ 2111527 h 3827556"/>
                <a:gd name="connsiteX39" fmla="*/ 1347052 w 3657601"/>
                <a:gd name="connsiteY39" fmla="*/ 2155125 h 3827556"/>
                <a:gd name="connsiteX40" fmla="*/ 805598 w 3657601"/>
                <a:gd name="connsiteY40" fmla="*/ 2155125 h 3827556"/>
                <a:gd name="connsiteX41" fmla="*/ 762000 w 3657601"/>
                <a:gd name="connsiteY41" fmla="*/ 2111527 h 3827556"/>
                <a:gd name="connsiteX42" fmla="*/ 762000 w 3657601"/>
                <a:gd name="connsiteY42" fmla="*/ 1712949 h 3827556"/>
                <a:gd name="connsiteX43" fmla="*/ 805598 w 3657601"/>
                <a:gd name="connsiteY43" fmla="*/ 1669351 h 3827556"/>
                <a:gd name="connsiteX44" fmla="*/ 2558198 w 3657601"/>
                <a:gd name="connsiteY44" fmla="*/ 1645318 h 3827556"/>
                <a:gd name="connsiteX45" fmla="*/ 3099652 w 3657601"/>
                <a:gd name="connsiteY45" fmla="*/ 1645318 h 3827556"/>
                <a:gd name="connsiteX46" fmla="*/ 3143250 w 3657601"/>
                <a:gd name="connsiteY46" fmla="*/ 1688916 h 3827556"/>
                <a:gd name="connsiteX47" fmla="*/ 3143250 w 3657601"/>
                <a:gd name="connsiteY47" fmla="*/ 2087494 h 3827556"/>
                <a:gd name="connsiteX48" fmla="*/ 3099652 w 3657601"/>
                <a:gd name="connsiteY48" fmla="*/ 2131092 h 3827556"/>
                <a:gd name="connsiteX49" fmla="*/ 2558198 w 3657601"/>
                <a:gd name="connsiteY49" fmla="*/ 2131092 h 3827556"/>
                <a:gd name="connsiteX50" fmla="*/ 2514600 w 3657601"/>
                <a:gd name="connsiteY50" fmla="*/ 2087494 h 3827556"/>
                <a:gd name="connsiteX51" fmla="*/ 2514600 w 3657601"/>
                <a:gd name="connsiteY51" fmla="*/ 1688916 h 3827556"/>
                <a:gd name="connsiteX52" fmla="*/ 2558198 w 3657601"/>
                <a:gd name="connsiteY52" fmla="*/ 1645318 h 3827556"/>
                <a:gd name="connsiteX53" fmla="*/ 1681898 w 3657601"/>
                <a:gd name="connsiteY53" fmla="*/ 1288793 h 3827556"/>
                <a:gd name="connsiteX54" fmla="*/ 2223352 w 3657601"/>
                <a:gd name="connsiteY54" fmla="*/ 1288793 h 3827556"/>
                <a:gd name="connsiteX55" fmla="*/ 2266950 w 3657601"/>
                <a:gd name="connsiteY55" fmla="*/ 1332391 h 3827556"/>
                <a:gd name="connsiteX56" fmla="*/ 2266950 w 3657601"/>
                <a:gd name="connsiteY56" fmla="*/ 1730969 h 3827556"/>
                <a:gd name="connsiteX57" fmla="*/ 2223352 w 3657601"/>
                <a:gd name="connsiteY57" fmla="*/ 1774567 h 3827556"/>
                <a:gd name="connsiteX58" fmla="*/ 1681898 w 3657601"/>
                <a:gd name="connsiteY58" fmla="*/ 1774567 h 3827556"/>
                <a:gd name="connsiteX59" fmla="*/ 1638300 w 3657601"/>
                <a:gd name="connsiteY59" fmla="*/ 1730969 h 3827556"/>
                <a:gd name="connsiteX60" fmla="*/ 1638300 w 3657601"/>
                <a:gd name="connsiteY60" fmla="*/ 1332391 h 3827556"/>
                <a:gd name="connsiteX61" fmla="*/ 1681898 w 3657601"/>
                <a:gd name="connsiteY61" fmla="*/ 1288793 h 3827556"/>
                <a:gd name="connsiteX62" fmla="*/ 805598 w 3657601"/>
                <a:gd name="connsiteY62" fmla="*/ 911320 h 3827556"/>
                <a:gd name="connsiteX63" fmla="*/ 1347052 w 3657601"/>
                <a:gd name="connsiteY63" fmla="*/ 911320 h 3827556"/>
                <a:gd name="connsiteX64" fmla="*/ 1390650 w 3657601"/>
                <a:gd name="connsiteY64" fmla="*/ 954918 h 3827556"/>
                <a:gd name="connsiteX65" fmla="*/ 1390650 w 3657601"/>
                <a:gd name="connsiteY65" fmla="*/ 1353496 h 3827556"/>
                <a:gd name="connsiteX66" fmla="*/ 1347052 w 3657601"/>
                <a:gd name="connsiteY66" fmla="*/ 1397094 h 3827556"/>
                <a:gd name="connsiteX67" fmla="*/ 805598 w 3657601"/>
                <a:gd name="connsiteY67" fmla="*/ 1397094 h 3827556"/>
                <a:gd name="connsiteX68" fmla="*/ 762000 w 3657601"/>
                <a:gd name="connsiteY68" fmla="*/ 1353496 h 3827556"/>
                <a:gd name="connsiteX69" fmla="*/ 762000 w 3657601"/>
                <a:gd name="connsiteY69" fmla="*/ 954918 h 3827556"/>
                <a:gd name="connsiteX70" fmla="*/ 805598 w 3657601"/>
                <a:gd name="connsiteY70" fmla="*/ 911320 h 3827556"/>
                <a:gd name="connsiteX71" fmla="*/ 0 w 3657601"/>
                <a:gd name="connsiteY71" fmla="*/ 0 h 3827556"/>
                <a:gd name="connsiteX72" fmla="*/ 1 w 3657601"/>
                <a:gd name="connsiteY72" fmla="*/ 0 h 3827556"/>
                <a:gd name="connsiteX73" fmla="*/ 504826 w 3657601"/>
                <a:gd name="connsiteY73" fmla="*/ 0 h 3827556"/>
                <a:gd name="connsiteX74" fmla="*/ 3152775 w 3657601"/>
                <a:gd name="connsiteY74" fmla="*/ 0 h 3827556"/>
                <a:gd name="connsiteX75" fmla="*/ 3657601 w 3657601"/>
                <a:gd name="connsiteY75" fmla="*/ 0 h 3827556"/>
                <a:gd name="connsiteX76" fmla="*/ 3657601 w 3657601"/>
                <a:gd name="connsiteY76" fmla="*/ 520792 h 3827556"/>
                <a:gd name="connsiteX77" fmla="*/ 3657601 w 3657601"/>
                <a:gd name="connsiteY77" fmla="*/ 827179 h 3827556"/>
                <a:gd name="connsiteX78" fmla="*/ 3573462 w 3657601"/>
                <a:gd name="connsiteY78" fmla="*/ 911318 h 3827556"/>
                <a:gd name="connsiteX79" fmla="*/ 3236914 w 3657601"/>
                <a:gd name="connsiteY79" fmla="*/ 911318 h 3827556"/>
                <a:gd name="connsiteX80" fmla="*/ 3152775 w 3657601"/>
                <a:gd name="connsiteY80" fmla="*/ 827179 h 3827556"/>
                <a:gd name="connsiteX81" fmla="*/ 3152775 w 3657601"/>
                <a:gd name="connsiteY81" fmla="*/ 520792 h 3827556"/>
                <a:gd name="connsiteX82" fmla="*/ 504826 w 3657601"/>
                <a:gd name="connsiteY82" fmla="*/ 520792 h 3827556"/>
                <a:gd name="connsiteX83" fmla="*/ 504826 w 3657601"/>
                <a:gd name="connsiteY83" fmla="*/ 827179 h 3827556"/>
                <a:gd name="connsiteX84" fmla="*/ 420687 w 3657601"/>
                <a:gd name="connsiteY84" fmla="*/ 911318 h 3827556"/>
                <a:gd name="connsiteX85" fmla="*/ 84139 w 3657601"/>
                <a:gd name="connsiteY85" fmla="*/ 911318 h 3827556"/>
                <a:gd name="connsiteX86" fmla="*/ 0 w 3657601"/>
                <a:gd name="connsiteY86" fmla="*/ 827179 h 382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657601" h="3827556">
                  <a:moveTo>
                    <a:pt x="84139" y="2916238"/>
                  </a:moveTo>
                  <a:lnTo>
                    <a:pt x="420687" y="2916238"/>
                  </a:lnTo>
                  <a:cubicBezTo>
                    <a:pt x="467156" y="2916238"/>
                    <a:pt x="504826" y="2953908"/>
                    <a:pt x="504826" y="3000377"/>
                  </a:cubicBezTo>
                  <a:lnTo>
                    <a:pt x="504826" y="3306764"/>
                  </a:lnTo>
                  <a:lnTo>
                    <a:pt x="3152775" y="3306764"/>
                  </a:lnTo>
                  <a:lnTo>
                    <a:pt x="3152775" y="3000377"/>
                  </a:lnTo>
                  <a:cubicBezTo>
                    <a:pt x="3152775" y="2953908"/>
                    <a:pt x="3190445" y="2916238"/>
                    <a:pt x="3236914" y="2916238"/>
                  </a:cubicBezTo>
                  <a:lnTo>
                    <a:pt x="3573462" y="2916238"/>
                  </a:lnTo>
                  <a:cubicBezTo>
                    <a:pt x="3619931" y="2916238"/>
                    <a:pt x="3657601" y="2953908"/>
                    <a:pt x="3657601" y="3000377"/>
                  </a:cubicBezTo>
                  <a:lnTo>
                    <a:pt x="3657601" y="3827556"/>
                  </a:lnTo>
                  <a:lnTo>
                    <a:pt x="3657600" y="3827556"/>
                  </a:lnTo>
                  <a:lnTo>
                    <a:pt x="3152775" y="3827556"/>
                  </a:lnTo>
                  <a:lnTo>
                    <a:pt x="504826" y="3827556"/>
                  </a:lnTo>
                  <a:lnTo>
                    <a:pt x="0" y="3827556"/>
                  </a:lnTo>
                  <a:lnTo>
                    <a:pt x="0" y="3306764"/>
                  </a:lnTo>
                  <a:lnTo>
                    <a:pt x="0" y="3000377"/>
                  </a:lnTo>
                  <a:cubicBezTo>
                    <a:pt x="0" y="2953908"/>
                    <a:pt x="37670" y="2916238"/>
                    <a:pt x="84139" y="2916238"/>
                  </a:cubicBezTo>
                  <a:close/>
                  <a:moveTo>
                    <a:pt x="805598" y="2427382"/>
                  </a:moveTo>
                  <a:lnTo>
                    <a:pt x="1347052" y="2427382"/>
                  </a:lnTo>
                  <a:cubicBezTo>
                    <a:pt x="1371131" y="2427382"/>
                    <a:pt x="1390650" y="2446901"/>
                    <a:pt x="1390650" y="2470980"/>
                  </a:cubicBezTo>
                  <a:lnTo>
                    <a:pt x="1390650" y="2869558"/>
                  </a:lnTo>
                  <a:cubicBezTo>
                    <a:pt x="1390650" y="2893637"/>
                    <a:pt x="1371131" y="2913156"/>
                    <a:pt x="1347052" y="2913156"/>
                  </a:cubicBezTo>
                  <a:lnTo>
                    <a:pt x="805598" y="2913156"/>
                  </a:lnTo>
                  <a:cubicBezTo>
                    <a:pt x="781519" y="2913156"/>
                    <a:pt x="762000" y="2893637"/>
                    <a:pt x="762000" y="2869558"/>
                  </a:cubicBezTo>
                  <a:lnTo>
                    <a:pt x="762000" y="2470980"/>
                  </a:lnTo>
                  <a:cubicBezTo>
                    <a:pt x="762000" y="2446901"/>
                    <a:pt x="781519" y="2427382"/>
                    <a:pt x="805598" y="2427382"/>
                  </a:cubicBezTo>
                  <a:close/>
                  <a:moveTo>
                    <a:pt x="1681898" y="2047199"/>
                  </a:moveTo>
                  <a:lnTo>
                    <a:pt x="2223352" y="2047199"/>
                  </a:lnTo>
                  <a:cubicBezTo>
                    <a:pt x="2247431" y="2047199"/>
                    <a:pt x="2266950" y="2066718"/>
                    <a:pt x="2266950" y="2090797"/>
                  </a:cubicBezTo>
                  <a:lnTo>
                    <a:pt x="2266950" y="2489375"/>
                  </a:lnTo>
                  <a:cubicBezTo>
                    <a:pt x="2266950" y="2513454"/>
                    <a:pt x="2247431" y="2532973"/>
                    <a:pt x="2223352" y="2532973"/>
                  </a:cubicBezTo>
                  <a:lnTo>
                    <a:pt x="1681898" y="2532973"/>
                  </a:lnTo>
                  <a:cubicBezTo>
                    <a:pt x="1657819" y="2532973"/>
                    <a:pt x="1638300" y="2513454"/>
                    <a:pt x="1638300" y="2489375"/>
                  </a:cubicBezTo>
                  <a:lnTo>
                    <a:pt x="1638300" y="2090797"/>
                  </a:lnTo>
                  <a:cubicBezTo>
                    <a:pt x="1638300" y="2066718"/>
                    <a:pt x="1657819" y="2047199"/>
                    <a:pt x="1681898" y="2047199"/>
                  </a:cubicBezTo>
                  <a:close/>
                  <a:moveTo>
                    <a:pt x="805598" y="1669351"/>
                  </a:moveTo>
                  <a:lnTo>
                    <a:pt x="1347052" y="1669351"/>
                  </a:lnTo>
                  <a:cubicBezTo>
                    <a:pt x="1371131" y="1669351"/>
                    <a:pt x="1390650" y="1688870"/>
                    <a:pt x="1390650" y="1712949"/>
                  </a:cubicBezTo>
                  <a:lnTo>
                    <a:pt x="1390650" y="2111527"/>
                  </a:lnTo>
                  <a:cubicBezTo>
                    <a:pt x="1390650" y="2135606"/>
                    <a:pt x="1371131" y="2155125"/>
                    <a:pt x="1347052" y="2155125"/>
                  </a:cubicBezTo>
                  <a:lnTo>
                    <a:pt x="805598" y="2155125"/>
                  </a:lnTo>
                  <a:cubicBezTo>
                    <a:pt x="781519" y="2155125"/>
                    <a:pt x="762000" y="2135606"/>
                    <a:pt x="762000" y="2111527"/>
                  </a:cubicBezTo>
                  <a:lnTo>
                    <a:pt x="762000" y="1712949"/>
                  </a:lnTo>
                  <a:cubicBezTo>
                    <a:pt x="762000" y="1688870"/>
                    <a:pt x="781519" y="1669351"/>
                    <a:pt x="805598" y="1669351"/>
                  </a:cubicBezTo>
                  <a:close/>
                  <a:moveTo>
                    <a:pt x="2558198" y="1645318"/>
                  </a:moveTo>
                  <a:lnTo>
                    <a:pt x="3099652" y="1645318"/>
                  </a:lnTo>
                  <a:cubicBezTo>
                    <a:pt x="3123731" y="1645318"/>
                    <a:pt x="3143250" y="1664837"/>
                    <a:pt x="3143250" y="1688916"/>
                  </a:cubicBezTo>
                  <a:lnTo>
                    <a:pt x="3143250" y="2087494"/>
                  </a:lnTo>
                  <a:cubicBezTo>
                    <a:pt x="3143250" y="2111573"/>
                    <a:pt x="3123731" y="2131092"/>
                    <a:pt x="3099652" y="2131092"/>
                  </a:cubicBezTo>
                  <a:lnTo>
                    <a:pt x="2558198" y="2131092"/>
                  </a:lnTo>
                  <a:cubicBezTo>
                    <a:pt x="2534119" y="2131092"/>
                    <a:pt x="2514600" y="2111573"/>
                    <a:pt x="2514600" y="2087494"/>
                  </a:cubicBezTo>
                  <a:lnTo>
                    <a:pt x="2514600" y="1688916"/>
                  </a:lnTo>
                  <a:cubicBezTo>
                    <a:pt x="2514600" y="1664837"/>
                    <a:pt x="2534119" y="1645318"/>
                    <a:pt x="2558198" y="1645318"/>
                  </a:cubicBezTo>
                  <a:close/>
                  <a:moveTo>
                    <a:pt x="1681898" y="1288793"/>
                  </a:moveTo>
                  <a:lnTo>
                    <a:pt x="2223352" y="1288793"/>
                  </a:lnTo>
                  <a:cubicBezTo>
                    <a:pt x="2247431" y="1288793"/>
                    <a:pt x="2266950" y="1308312"/>
                    <a:pt x="2266950" y="1332391"/>
                  </a:cubicBezTo>
                  <a:lnTo>
                    <a:pt x="2266950" y="1730969"/>
                  </a:lnTo>
                  <a:cubicBezTo>
                    <a:pt x="2266950" y="1755048"/>
                    <a:pt x="2247431" y="1774567"/>
                    <a:pt x="2223352" y="1774567"/>
                  </a:cubicBezTo>
                  <a:lnTo>
                    <a:pt x="1681898" y="1774567"/>
                  </a:lnTo>
                  <a:cubicBezTo>
                    <a:pt x="1657819" y="1774567"/>
                    <a:pt x="1638300" y="1755048"/>
                    <a:pt x="1638300" y="1730969"/>
                  </a:cubicBezTo>
                  <a:lnTo>
                    <a:pt x="1638300" y="1332391"/>
                  </a:lnTo>
                  <a:cubicBezTo>
                    <a:pt x="1638300" y="1308312"/>
                    <a:pt x="1657819" y="1288793"/>
                    <a:pt x="1681898" y="1288793"/>
                  </a:cubicBezTo>
                  <a:close/>
                  <a:moveTo>
                    <a:pt x="805598" y="911320"/>
                  </a:moveTo>
                  <a:lnTo>
                    <a:pt x="1347052" y="911320"/>
                  </a:lnTo>
                  <a:cubicBezTo>
                    <a:pt x="1371131" y="911320"/>
                    <a:pt x="1390650" y="930839"/>
                    <a:pt x="1390650" y="954918"/>
                  </a:cubicBezTo>
                  <a:lnTo>
                    <a:pt x="1390650" y="1353496"/>
                  </a:lnTo>
                  <a:cubicBezTo>
                    <a:pt x="1390650" y="1377575"/>
                    <a:pt x="1371131" y="1397094"/>
                    <a:pt x="1347052" y="1397094"/>
                  </a:cubicBezTo>
                  <a:lnTo>
                    <a:pt x="805598" y="1397094"/>
                  </a:lnTo>
                  <a:cubicBezTo>
                    <a:pt x="781519" y="1397094"/>
                    <a:pt x="762000" y="1377575"/>
                    <a:pt x="762000" y="1353496"/>
                  </a:cubicBezTo>
                  <a:lnTo>
                    <a:pt x="762000" y="954918"/>
                  </a:lnTo>
                  <a:cubicBezTo>
                    <a:pt x="762000" y="930839"/>
                    <a:pt x="781519" y="911320"/>
                    <a:pt x="805598" y="911320"/>
                  </a:cubicBezTo>
                  <a:close/>
                  <a:moveTo>
                    <a:pt x="0" y="0"/>
                  </a:moveTo>
                  <a:lnTo>
                    <a:pt x="1" y="0"/>
                  </a:lnTo>
                  <a:lnTo>
                    <a:pt x="504826" y="0"/>
                  </a:lnTo>
                  <a:lnTo>
                    <a:pt x="3152775" y="0"/>
                  </a:lnTo>
                  <a:lnTo>
                    <a:pt x="3657601" y="0"/>
                  </a:lnTo>
                  <a:lnTo>
                    <a:pt x="3657601" y="520792"/>
                  </a:lnTo>
                  <a:lnTo>
                    <a:pt x="3657601" y="827179"/>
                  </a:lnTo>
                  <a:cubicBezTo>
                    <a:pt x="3657601" y="873648"/>
                    <a:pt x="3619931" y="911318"/>
                    <a:pt x="3573462" y="911318"/>
                  </a:cubicBezTo>
                  <a:lnTo>
                    <a:pt x="3236914" y="911318"/>
                  </a:lnTo>
                  <a:cubicBezTo>
                    <a:pt x="3190445" y="911318"/>
                    <a:pt x="3152775" y="873648"/>
                    <a:pt x="3152775" y="827179"/>
                  </a:cubicBezTo>
                  <a:lnTo>
                    <a:pt x="3152775" y="520792"/>
                  </a:lnTo>
                  <a:lnTo>
                    <a:pt x="504826" y="520792"/>
                  </a:lnTo>
                  <a:lnTo>
                    <a:pt x="504826" y="827179"/>
                  </a:lnTo>
                  <a:cubicBezTo>
                    <a:pt x="504826" y="873648"/>
                    <a:pt x="467156" y="911318"/>
                    <a:pt x="420687" y="911318"/>
                  </a:cubicBezTo>
                  <a:lnTo>
                    <a:pt x="84139" y="911318"/>
                  </a:lnTo>
                  <a:cubicBezTo>
                    <a:pt x="37670" y="911318"/>
                    <a:pt x="0" y="873648"/>
                    <a:pt x="0" y="827179"/>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sp>
        <p:nvSpPr>
          <p:cNvPr id="548" name="Rectangle 547"/>
          <p:cNvSpPr/>
          <p:nvPr/>
        </p:nvSpPr>
        <p:spPr bwMode="auto">
          <a:xfrm>
            <a:off x="5901551" y="1293980"/>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1400" kern="0" dirty="0">
                <a:solidFill>
                  <a:srgbClr val="FFFFFF"/>
                </a:solidFill>
                <a:latin typeface="Segoe UI Semibold" panose="020B0702040204020203" pitchFamily="34" charset="0"/>
                <a:cs typeface="Segoe UI Semibold" panose="020B0702040204020203" pitchFamily="34" charset="0"/>
              </a:rPr>
              <a:t>Machine Learning and Analytics</a:t>
            </a:r>
          </a:p>
        </p:txBody>
      </p:sp>
      <p:sp>
        <p:nvSpPr>
          <p:cNvPr id="549" name="Rectangle 548"/>
          <p:cNvSpPr/>
          <p:nvPr/>
        </p:nvSpPr>
        <p:spPr>
          <a:xfrm>
            <a:off x="6340519" y="3192293"/>
            <a:ext cx="1268870" cy="600164"/>
          </a:xfrm>
          <a:prstGeom prst="rect">
            <a:avLst/>
          </a:prstGeom>
        </p:spPr>
        <p:txBody>
          <a:bodyPr wrap="square">
            <a:spAutoFit/>
          </a:bodyPr>
          <a:lstStyle/>
          <a:p>
            <a:r>
              <a:rPr lang="en-US" sz="1100" dirty="0">
                <a:solidFill>
                  <a:srgbClr val="FFFFFF"/>
                </a:solidFill>
                <a:cs typeface="Segoe UI Semilight" panose="020B0402040204020203" pitchFamily="34" charset="0"/>
              </a:rPr>
              <a:t>HDInsight </a:t>
            </a:r>
          </a:p>
          <a:p>
            <a:r>
              <a:rPr lang="en-US" sz="1100" dirty="0">
                <a:solidFill>
                  <a:srgbClr val="FFFFFF"/>
                </a:solidFill>
                <a:cs typeface="Segoe UI Semilight" panose="020B0402040204020203" pitchFamily="34" charset="0"/>
              </a:rPr>
              <a:t>(Hadoop and Spark)</a:t>
            </a:r>
          </a:p>
        </p:txBody>
      </p:sp>
      <p:sp>
        <p:nvSpPr>
          <p:cNvPr id="550" name="Rectangle 549"/>
          <p:cNvSpPr/>
          <p:nvPr/>
        </p:nvSpPr>
        <p:spPr>
          <a:xfrm>
            <a:off x="6340519" y="3920538"/>
            <a:ext cx="1268870" cy="261610"/>
          </a:xfrm>
          <a:prstGeom prst="rect">
            <a:avLst/>
          </a:prstGeom>
        </p:spPr>
        <p:txBody>
          <a:bodyPr wrap="square">
            <a:spAutoFit/>
          </a:bodyPr>
          <a:lstStyle/>
          <a:p>
            <a:r>
              <a:rPr lang="en-US" sz="1100" dirty="0">
                <a:solidFill>
                  <a:srgbClr val="FFFFFF"/>
                </a:solidFill>
                <a:cs typeface="Segoe UI Semilight" panose="020B0402040204020203" pitchFamily="34" charset="0"/>
              </a:rPr>
              <a:t>Stream Analytics</a:t>
            </a:r>
          </a:p>
        </p:txBody>
      </p:sp>
      <p:sp>
        <p:nvSpPr>
          <p:cNvPr id="551" name="Rectangle 550"/>
          <p:cNvSpPr/>
          <p:nvPr/>
        </p:nvSpPr>
        <p:spPr>
          <a:xfrm>
            <a:off x="5123071" y="5569796"/>
            <a:ext cx="1455527" cy="369332"/>
          </a:xfrm>
          <a:prstGeom prst="rect">
            <a:avLst/>
          </a:prstGeom>
        </p:spPr>
        <p:txBody>
          <a:bodyPr wrap="none" lIns="0" tIns="0" rIns="0" bIns="0" anchor="ctr">
            <a:spAutoFit/>
          </a:bodyPr>
          <a:lstStyle/>
          <a:p>
            <a:pPr algn="ctr" defTabSz="725012">
              <a:spcBef>
                <a:spcPct val="0"/>
              </a:spcBef>
              <a:spcAft>
                <a:spcPct val="35000"/>
              </a:spcAft>
            </a:pPr>
            <a:r>
              <a:rPr lang="en-US" sz="2400" dirty="0">
                <a:solidFill>
                  <a:srgbClr val="002050"/>
                </a:solidFill>
                <a:latin typeface="Segoe UI Light"/>
              </a:rPr>
              <a:t>Intelligence</a:t>
            </a:r>
            <a:endParaRPr lang="en-US" b="1" spc="-30" dirty="0">
              <a:solidFill>
                <a:srgbClr val="002050"/>
              </a:solidFill>
              <a:latin typeface="Segoe UI Semilight" panose="020B0402040204020203" pitchFamily="34" charset="0"/>
              <a:cs typeface="Segoe UI Semilight" panose="020B0402040204020203" pitchFamily="34" charset="0"/>
            </a:endParaRPr>
          </a:p>
        </p:txBody>
      </p:sp>
      <p:sp>
        <p:nvSpPr>
          <p:cNvPr id="552" name="Rectangle 551"/>
          <p:cNvSpPr/>
          <p:nvPr/>
        </p:nvSpPr>
        <p:spPr>
          <a:xfrm>
            <a:off x="6340519" y="2692870"/>
            <a:ext cx="1268870" cy="430887"/>
          </a:xfrm>
          <a:prstGeom prst="rect">
            <a:avLst/>
          </a:prstGeom>
        </p:spPr>
        <p:txBody>
          <a:bodyPr wrap="square">
            <a:spAutoFit/>
          </a:bodyPr>
          <a:lstStyle/>
          <a:p>
            <a:r>
              <a:rPr lang="en-US" sz="1100" dirty="0">
                <a:solidFill>
                  <a:srgbClr val="FFFFFF"/>
                </a:solidFill>
                <a:cs typeface="Segoe UI Semilight" panose="020B0402040204020203" pitchFamily="34" charset="0"/>
              </a:rPr>
              <a:t>Data Lake Analytics</a:t>
            </a:r>
          </a:p>
        </p:txBody>
      </p:sp>
      <p:sp>
        <p:nvSpPr>
          <p:cNvPr id="553" name="Rectangle 552"/>
          <p:cNvSpPr/>
          <p:nvPr/>
        </p:nvSpPr>
        <p:spPr>
          <a:xfrm>
            <a:off x="6340519" y="2080520"/>
            <a:ext cx="1268870" cy="430887"/>
          </a:xfrm>
          <a:prstGeom prst="rect">
            <a:avLst/>
          </a:prstGeom>
        </p:spPr>
        <p:txBody>
          <a:bodyPr wrap="square">
            <a:spAutoFit/>
          </a:bodyPr>
          <a:lstStyle/>
          <a:p>
            <a:r>
              <a:rPr lang="en-US" sz="1100" dirty="0">
                <a:solidFill>
                  <a:srgbClr val="FFFFFF"/>
                </a:solidFill>
                <a:cs typeface="Segoe UI Semilight" panose="020B0402040204020203" pitchFamily="34" charset="0"/>
              </a:rPr>
              <a:t>Machine Learning</a:t>
            </a:r>
          </a:p>
        </p:txBody>
      </p:sp>
      <p:grpSp>
        <p:nvGrpSpPr>
          <p:cNvPr id="554" name="Group 553"/>
          <p:cNvGrpSpPr/>
          <p:nvPr/>
        </p:nvGrpSpPr>
        <p:grpSpPr>
          <a:xfrm>
            <a:off x="5982706" y="3922858"/>
            <a:ext cx="352655" cy="270905"/>
            <a:chOff x="1260022" y="5196402"/>
            <a:chExt cx="3273425" cy="2514600"/>
          </a:xfrm>
          <a:solidFill>
            <a:srgbClr val="FFFFFF"/>
          </a:solidFill>
        </p:grpSpPr>
        <p:sp>
          <p:nvSpPr>
            <p:cNvPr id="555" name="Freeform 554"/>
            <p:cNvSpPr>
              <a:spLocks/>
            </p:cNvSpPr>
            <p:nvPr/>
          </p:nvSpPr>
          <p:spPr bwMode="auto">
            <a:xfrm>
              <a:off x="2247447" y="5196402"/>
              <a:ext cx="2286000" cy="2514600"/>
            </a:xfrm>
            <a:custGeom>
              <a:avLst/>
              <a:gdLst>
                <a:gd name="T0" fmla="*/ 307 w 609"/>
                <a:gd name="T1" fmla="*/ 0 h 669"/>
                <a:gd name="T2" fmla="*/ 341 w 609"/>
                <a:gd name="T3" fmla="*/ 90 h 669"/>
                <a:gd name="T4" fmla="*/ 395 w 609"/>
                <a:gd name="T5" fmla="*/ 114 h 669"/>
                <a:gd name="T6" fmla="*/ 482 w 609"/>
                <a:gd name="T7" fmla="*/ 68 h 669"/>
                <a:gd name="T8" fmla="*/ 537 w 609"/>
                <a:gd name="T9" fmla="*/ 123 h 669"/>
                <a:gd name="T10" fmla="*/ 494 w 609"/>
                <a:gd name="T11" fmla="*/ 208 h 669"/>
                <a:gd name="T12" fmla="*/ 516 w 609"/>
                <a:gd name="T13" fmla="*/ 261 h 669"/>
                <a:gd name="T14" fmla="*/ 609 w 609"/>
                <a:gd name="T15" fmla="*/ 293 h 669"/>
                <a:gd name="T16" fmla="*/ 609 w 609"/>
                <a:gd name="T17" fmla="*/ 369 h 669"/>
                <a:gd name="T18" fmla="*/ 517 w 609"/>
                <a:gd name="T19" fmla="*/ 401 h 669"/>
                <a:gd name="T20" fmla="*/ 493 w 609"/>
                <a:gd name="T21" fmla="*/ 454 h 669"/>
                <a:gd name="T22" fmla="*/ 535 w 609"/>
                <a:gd name="T23" fmla="*/ 540 h 669"/>
                <a:gd name="T24" fmla="*/ 480 w 609"/>
                <a:gd name="T25" fmla="*/ 595 h 669"/>
                <a:gd name="T26" fmla="*/ 394 w 609"/>
                <a:gd name="T27" fmla="*/ 556 h 669"/>
                <a:gd name="T28" fmla="*/ 339 w 609"/>
                <a:gd name="T29" fmla="*/ 579 h 669"/>
                <a:gd name="T30" fmla="*/ 309 w 609"/>
                <a:gd name="T31" fmla="*/ 669 h 669"/>
                <a:gd name="T32" fmla="*/ 231 w 609"/>
                <a:gd name="T33" fmla="*/ 669 h 669"/>
                <a:gd name="T34" fmla="*/ 201 w 609"/>
                <a:gd name="T35" fmla="*/ 579 h 669"/>
                <a:gd name="T36" fmla="*/ 148 w 609"/>
                <a:gd name="T37" fmla="*/ 558 h 669"/>
                <a:gd name="T38" fmla="*/ 63 w 609"/>
                <a:gd name="T39" fmla="*/ 600 h 669"/>
                <a:gd name="T40" fmla="*/ 7 w 609"/>
                <a:gd name="T41" fmla="*/ 546 h 669"/>
                <a:gd name="T42" fmla="*/ 24 w 609"/>
                <a:gd name="T43" fmla="*/ 519 h 669"/>
                <a:gd name="T44" fmla="*/ 102 w 609"/>
                <a:gd name="T45" fmla="*/ 479 h 669"/>
                <a:gd name="T46" fmla="*/ 171 w 609"/>
                <a:gd name="T47" fmla="*/ 431 h 669"/>
                <a:gd name="T48" fmla="*/ 208 w 609"/>
                <a:gd name="T49" fmla="*/ 457 h 669"/>
                <a:gd name="T50" fmla="*/ 411 w 609"/>
                <a:gd name="T51" fmla="*/ 332 h 669"/>
                <a:gd name="T52" fmla="*/ 339 w 609"/>
                <a:gd name="T53" fmla="*/ 213 h 669"/>
                <a:gd name="T54" fmla="*/ 180 w 609"/>
                <a:gd name="T55" fmla="*/ 146 h 669"/>
                <a:gd name="T56" fmla="*/ 28 w 609"/>
                <a:gd name="T57" fmla="*/ 180 h 669"/>
                <a:gd name="T58" fmla="*/ 0 w 609"/>
                <a:gd name="T59" fmla="*/ 127 h 669"/>
                <a:gd name="T60" fmla="*/ 51 w 609"/>
                <a:gd name="T61" fmla="*/ 72 h 669"/>
                <a:gd name="T62" fmla="*/ 143 w 609"/>
                <a:gd name="T63" fmla="*/ 113 h 669"/>
                <a:gd name="T64" fmla="*/ 196 w 609"/>
                <a:gd name="T65" fmla="*/ 90 h 669"/>
                <a:gd name="T66" fmla="*/ 233 w 609"/>
                <a:gd name="T67" fmla="*/ 0 h 669"/>
                <a:gd name="T68" fmla="*/ 307 w 609"/>
                <a:gd name="T69" fmla="*/ 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9" h="669">
                  <a:moveTo>
                    <a:pt x="307" y="0"/>
                  </a:moveTo>
                  <a:cubicBezTo>
                    <a:pt x="319" y="29"/>
                    <a:pt x="331" y="58"/>
                    <a:pt x="341" y="90"/>
                  </a:cubicBezTo>
                  <a:cubicBezTo>
                    <a:pt x="358" y="98"/>
                    <a:pt x="378" y="105"/>
                    <a:pt x="395" y="114"/>
                  </a:cubicBezTo>
                  <a:cubicBezTo>
                    <a:pt x="423" y="98"/>
                    <a:pt x="455" y="86"/>
                    <a:pt x="482" y="68"/>
                  </a:cubicBezTo>
                  <a:cubicBezTo>
                    <a:pt x="503" y="85"/>
                    <a:pt x="521" y="103"/>
                    <a:pt x="537" y="123"/>
                  </a:cubicBezTo>
                  <a:cubicBezTo>
                    <a:pt x="521" y="150"/>
                    <a:pt x="509" y="181"/>
                    <a:pt x="494" y="208"/>
                  </a:cubicBezTo>
                  <a:cubicBezTo>
                    <a:pt x="500" y="227"/>
                    <a:pt x="510" y="242"/>
                    <a:pt x="516" y="261"/>
                  </a:cubicBezTo>
                  <a:cubicBezTo>
                    <a:pt x="546" y="272"/>
                    <a:pt x="576" y="284"/>
                    <a:pt x="609" y="293"/>
                  </a:cubicBezTo>
                  <a:cubicBezTo>
                    <a:pt x="609" y="318"/>
                    <a:pt x="609" y="344"/>
                    <a:pt x="609" y="369"/>
                  </a:cubicBezTo>
                  <a:cubicBezTo>
                    <a:pt x="579" y="380"/>
                    <a:pt x="549" y="391"/>
                    <a:pt x="517" y="401"/>
                  </a:cubicBezTo>
                  <a:cubicBezTo>
                    <a:pt x="508" y="417"/>
                    <a:pt x="502" y="437"/>
                    <a:pt x="493" y="454"/>
                  </a:cubicBezTo>
                  <a:cubicBezTo>
                    <a:pt x="506" y="484"/>
                    <a:pt x="519" y="513"/>
                    <a:pt x="535" y="540"/>
                  </a:cubicBezTo>
                  <a:cubicBezTo>
                    <a:pt x="519" y="561"/>
                    <a:pt x="501" y="579"/>
                    <a:pt x="480" y="595"/>
                  </a:cubicBezTo>
                  <a:cubicBezTo>
                    <a:pt x="453" y="581"/>
                    <a:pt x="422" y="570"/>
                    <a:pt x="394" y="556"/>
                  </a:cubicBezTo>
                  <a:cubicBezTo>
                    <a:pt x="374" y="562"/>
                    <a:pt x="357" y="572"/>
                    <a:pt x="339" y="579"/>
                  </a:cubicBezTo>
                  <a:cubicBezTo>
                    <a:pt x="329" y="609"/>
                    <a:pt x="317" y="638"/>
                    <a:pt x="309" y="669"/>
                  </a:cubicBezTo>
                  <a:cubicBezTo>
                    <a:pt x="283" y="669"/>
                    <a:pt x="257" y="669"/>
                    <a:pt x="231" y="669"/>
                  </a:cubicBezTo>
                  <a:cubicBezTo>
                    <a:pt x="221" y="640"/>
                    <a:pt x="211" y="610"/>
                    <a:pt x="201" y="579"/>
                  </a:cubicBezTo>
                  <a:cubicBezTo>
                    <a:pt x="183" y="572"/>
                    <a:pt x="166" y="564"/>
                    <a:pt x="148" y="558"/>
                  </a:cubicBezTo>
                  <a:cubicBezTo>
                    <a:pt x="118" y="571"/>
                    <a:pt x="92" y="587"/>
                    <a:pt x="63" y="600"/>
                  </a:cubicBezTo>
                  <a:cubicBezTo>
                    <a:pt x="44" y="590"/>
                    <a:pt x="23" y="565"/>
                    <a:pt x="7" y="546"/>
                  </a:cubicBezTo>
                  <a:cubicBezTo>
                    <a:pt x="14" y="538"/>
                    <a:pt x="20" y="529"/>
                    <a:pt x="24" y="519"/>
                  </a:cubicBezTo>
                  <a:cubicBezTo>
                    <a:pt x="53" y="509"/>
                    <a:pt x="77" y="498"/>
                    <a:pt x="102" y="479"/>
                  </a:cubicBezTo>
                  <a:cubicBezTo>
                    <a:pt x="119" y="466"/>
                    <a:pt x="144" y="427"/>
                    <a:pt x="171" y="431"/>
                  </a:cubicBezTo>
                  <a:cubicBezTo>
                    <a:pt x="182" y="432"/>
                    <a:pt x="193" y="450"/>
                    <a:pt x="208" y="457"/>
                  </a:cubicBezTo>
                  <a:cubicBezTo>
                    <a:pt x="301" y="505"/>
                    <a:pt x="414" y="433"/>
                    <a:pt x="411" y="332"/>
                  </a:cubicBezTo>
                  <a:cubicBezTo>
                    <a:pt x="410" y="268"/>
                    <a:pt x="377" y="244"/>
                    <a:pt x="339" y="213"/>
                  </a:cubicBezTo>
                  <a:cubicBezTo>
                    <a:pt x="299" y="181"/>
                    <a:pt x="244" y="151"/>
                    <a:pt x="180" y="146"/>
                  </a:cubicBezTo>
                  <a:cubicBezTo>
                    <a:pt x="125" y="142"/>
                    <a:pt x="75" y="156"/>
                    <a:pt x="28" y="180"/>
                  </a:cubicBezTo>
                  <a:cubicBezTo>
                    <a:pt x="19" y="162"/>
                    <a:pt x="10" y="144"/>
                    <a:pt x="0" y="127"/>
                  </a:cubicBezTo>
                  <a:cubicBezTo>
                    <a:pt x="14" y="106"/>
                    <a:pt x="35" y="92"/>
                    <a:pt x="51" y="72"/>
                  </a:cubicBezTo>
                  <a:cubicBezTo>
                    <a:pt x="81" y="86"/>
                    <a:pt x="112" y="99"/>
                    <a:pt x="143" y="113"/>
                  </a:cubicBezTo>
                  <a:cubicBezTo>
                    <a:pt x="160" y="105"/>
                    <a:pt x="177" y="97"/>
                    <a:pt x="196" y="90"/>
                  </a:cubicBezTo>
                  <a:cubicBezTo>
                    <a:pt x="209" y="60"/>
                    <a:pt x="218" y="27"/>
                    <a:pt x="233" y="0"/>
                  </a:cubicBezTo>
                  <a:cubicBezTo>
                    <a:pt x="258" y="0"/>
                    <a:pt x="282" y="0"/>
                    <a:pt x="3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556" name="Freeform 555"/>
            <p:cNvSpPr>
              <a:spLocks/>
            </p:cNvSpPr>
            <p:nvPr/>
          </p:nvSpPr>
          <p:spPr bwMode="auto">
            <a:xfrm>
              <a:off x="1620384" y="5858389"/>
              <a:ext cx="1892300" cy="604838"/>
            </a:xfrm>
            <a:custGeom>
              <a:avLst/>
              <a:gdLst>
                <a:gd name="T0" fmla="*/ 319 w 504"/>
                <a:gd name="T1" fmla="*/ 4 h 161"/>
                <a:gd name="T2" fmla="*/ 486 w 504"/>
                <a:gd name="T3" fmla="*/ 67 h 161"/>
                <a:gd name="T4" fmla="*/ 502 w 504"/>
                <a:gd name="T5" fmla="*/ 90 h 161"/>
                <a:gd name="T6" fmla="*/ 490 w 504"/>
                <a:gd name="T7" fmla="*/ 115 h 161"/>
                <a:gd name="T8" fmla="*/ 455 w 504"/>
                <a:gd name="T9" fmla="*/ 90 h 161"/>
                <a:gd name="T10" fmla="*/ 327 w 504"/>
                <a:gd name="T11" fmla="*/ 37 h 161"/>
                <a:gd name="T12" fmla="*/ 216 w 504"/>
                <a:gd name="T13" fmla="*/ 69 h 161"/>
                <a:gd name="T14" fmla="*/ 68 w 504"/>
                <a:gd name="T15" fmla="*/ 143 h 161"/>
                <a:gd name="T16" fmla="*/ 2 w 504"/>
                <a:gd name="T17" fmla="*/ 99 h 161"/>
                <a:gd name="T18" fmla="*/ 11 w 504"/>
                <a:gd name="T19" fmla="*/ 76 h 161"/>
                <a:gd name="T20" fmla="*/ 76 w 504"/>
                <a:gd name="T21" fmla="*/ 110 h 161"/>
                <a:gd name="T22" fmla="*/ 174 w 504"/>
                <a:gd name="T23" fmla="*/ 57 h 161"/>
                <a:gd name="T24" fmla="*/ 319 w 504"/>
                <a:gd name="T25" fmla="*/ 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4" h="161">
                  <a:moveTo>
                    <a:pt x="319" y="4"/>
                  </a:moveTo>
                  <a:cubicBezTo>
                    <a:pt x="384" y="0"/>
                    <a:pt x="445" y="29"/>
                    <a:pt x="486" y="67"/>
                  </a:cubicBezTo>
                  <a:cubicBezTo>
                    <a:pt x="490" y="71"/>
                    <a:pt x="501" y="81"/>
                    <a:pt x="502" y="90"/>
                  </a:cubicBezTo>
                  <a:cubicBezTo>
                    <a:pt x="504" y="101"/>
                    <a:pt x="499" y="113"/>
                    <a:pt x="490" y="115"/>
                  </a:cubicBezTo>
                  <a:cubicBezTo>
                    <a:pt x="480" y="117"/>
                    <a:pt x="461" y="97"/>
                    <a:pt x="455" y="90"/>
                  </a:cubicBezTo>
                  <a:cubicBezTo>
                    <a:pt x="424" y="61"/>
                    <a:pt x="384" y="38"/>
                    <a:pt x="327" y="37"/>
                  </a:cubicBezTo>
                  <a:cubicBezTo>
                    <a:pt x="284" y="37"/>
                    <a:pt x="245" y="51"/>
                    <a:pt x="216" y="69"/>
                  </a:cubicBezTo>
                  <a:cubicBezTo>
                    <a:pt x="173" y="96"/>
                    <a:pt x="147" y="161"/>
                    <a:pt x="68" y="143"/>
                  </a:cubicBezTo>
                  <a:cubicBezTo>
                    <a:pt x="45" y="138"/>
                    <a:pt x="7" y="123"/>
                    <a:pt x="2" y="99"/>
                  </a:cubicBezTo>
                  <a:cubicBezTo>
                    <a:pt x="0" y="91"/>
                    <a:pt x="1" y="80"/>
                    <a:pt x="11" y="76"/>
                  </a:cubicBezTo>
                  <a:cubicBezTo>
                    <a:pt x="31" y="70"/>
                    <a:pt x="54" y="107"/>
                    <a:pt x="76" y="110"/>
                  </a:cubicBezTo>
                  <a:cubicBezTo>
                    <a:pt x="126" y="116"/>
                    <a:pt x="147" y="79"/>
                    <a:pt x="174" y="57"/>
                  </a:cubicBezTo>
                  <a:cubicBezTo>
                    <a:pt x="208" y="29"/>
                    <a:pt x="256" y="8"/>
                    <a:pt x="3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557" name="Freeform 556"/>
            <p:cNvSpPr>
              <a:spLocks/>
            </p:cNvSpPr>
            <p:nvPr/>
          </p:nvSpPr>
          <p:spPr bwMode="auto">
            <a:xfrm>
              <a:off x="1394959" y="6174302"/>
              <a:ext cx="1952625" cy="593725"/>
            </a:xfrm>
            <a:custGeom>
              <a:avLst/>
              <a:gdLst>
                <a:gd name="T0" fmla="*/ 366 w 520"/>
                <a:gd name="T1" fmla="*/ 6 h 158"/>
                <a:gd name="T2" fmla="*/ 508 w 520"/>
                <a:gd name="T3" fmla="*/ 59 h 158"/>
                <a:gd name="T4" fmla="*/ 506 w 520"/>
                <a:gd name="T5" fmla="*/ 95 h 158"/>
                <a:gd name="T6" fmla="*/ 453 w 520"/>
                <a:gd name="T7" fmla="*/ 59 h 158"/>
                <a:gd name="T8" fmla="*/ 290 w 520"/>
                <a:gd name="T9" fmla="*/ 74 h 158"/>
                <a:gd name="T10" fmla="*/ 260 w 520"/>
                <a:gd name="T11" fmla="*/ 105 h 158"/>
                <a:gd name="T12" fmla="*/ 32 w 520"/>
                <a:gd name="T13" fmla="*/ 97 h 158"/>
                <a:gd name="T14" fmla="*/ 27 w 520"/>
                <a:gd name="T15" fmla="*/ 51 h 158"/>
                <a:gd name="T16" fmla="*/ 78 w 520"/>
                <a:gd name="T17" fmla="*/ 88 h 158"/>
                <a:gd name="T18" fmla="*/ 230 w 520"/>
                <a:gd name="T19" fmla="*/ 82 h 158"/>
                <a:gd name="T20" fmla="*/ 366 w 520"/>
                <a:gd name="T21" fmla="*/ 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0" h="158">
                  <a:moveTo>
                    <a:pt x="366" y="6"/>
                  </a:moveTo>
                  <a:cubicBezTo>
                    <a:pt x="422" y="0"/>
                    <a:pt x="479" y="24"/>
                    <a:pt x="508" y="59"/>
                  </a:cubicBezTo>
                  <a:cubicBezTo>
                    <a:pt x="520" y="75"/>
                    <a:pt x="518" y="91"/>
                    <a:pt x="506" y="95"/>
                  </a:cubicBezTo>
                  <a:cubicBezTo>
                    <a:pt x="488" y="100"/>
                    <a:pt x="467" y="68"/>
                    <a:pt x="453" y="59"/>
                  </a:cubicBezTo>
                  <a:cubicBezTo>
                    <a:pt x="402" y="29"/>
                    <a:pt x="333" y="38"/>
                    <a:pt x="290" y="74"/>
                  </a:cubicBezTo>
                  <a:cubicBezTo>
                    <a:pt x="281" y="82"/>
                    <a:pt x="270" y="97"/>
                    <a:pt x="260" y="105"/>
                  </a:cubicBezTo>
                  <a:cubicBezTo>
                    <a:pt x="195" y="158"/>
                    <a:pt x="91" y="149"/>
                    <a:pt x="32" y="97"/>
                  </a:cubicBezTo>
                  <a:cubicBezTo>
                    <a:pt x="24" y="89"/>
                    <a:pt x="0" y="56"/>
                    <a:pt x="27" y="51"/>
                  </a:cubicBezTo>
                  <a:cubicBezTo>
                    <a:pt x="43" y="47"/>
                    <a:pt x="61" y="77"/>
                    <a:pt x="78" y="88"/>
                  </a:cubicBezTo>
                  <a:cubicBezTo>
                    <a:pt x="125" y="116"/>
                    <a:pt x="190" y="109"/>
                    <a:pt x="230" y="82"/>
                  </a:cubicBezTo>
                  <a:cubicBezTo>
                    <a:pt x="277" y="51"/>
                    <a:pt x="292" y="14"/>
                    <a:pt x="36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558" name="Freeform 557"/>
            <p:cNvSpPr>
              <a:spLocks/>
            </p:cNvSpPr>
            <p:nvPr/>
          </p:nvSpPr>
          <p:spPr bwMode="auto">
            <a:xfrm>
              <a:off x="1260022" y="6493389"/>
              <a:ext cx="1930400" cy="566738"/>
            </a:xfrm>
            <a:custGeom>
              <a:avLst/>
              <a:gdLst>
                <a:gd name="T0" fmla="*/ 10 w 514"/>
                <a:gd name="T1" fmla="*/ 35 h 151"/>
                <a:gd name="T2" fmla="*/ 63 w 514"/>
                <a:gd name="T3" fmla="*/ 72 h 151"/>
                <a:gd name="T4" fmla="*/ 211 w 514"/>
                <a:gd name="T5" fmla="*/ 111 h 151"/>
                <a:gd name="T6" fmla="*/ 296 w 514"/>
                <a:gd name="T7" fmla="*/ 77 h 151"/>
                <a:gd name="T8" fmla="*/ 436 w 514"/>
                <a:gd name="T9" fmla="*/ 8 h 151"/>
                <a:gd name="T10" fmla="*/ 510 w 514"/>
                <a:gd name="T11" fmla="*/ 49 h 151"/>
                <a:gd name="T12" fmla="*/ 501 w 514"/>
                <a:gd name="T13" fmla="*/ 73 h 151"/>
                <a:gd name="T14" fmla="*/ 448 w 514"/>
                <a:gd name="T15" fmla="*/ 42 h 151"/>
                <a:gd name="T16" fmla="*/ 323 w 514"/>
                <a:gd name="T17" fmla="*/ 103 h 151"/>
                <a:gd name="T18" fmla="*/ 165 w 514"/>
                <a:gd name="T19" fmla="*/ 146 h 151"/>
                <a:gd name="T20" fmla="*/ 63 w 514"/>
                <a:gd name="T21" fmla="*/ 111 h 151"/>
                <a:gd name="T22" fmla="*/ 10 w 514"/>
                <a:gd name="T23" fmla="*/ 3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4" h="151">
                  <a:moveTo>
                    <a:pt x="10" y="35"/>
                  </a:moveTo>
                  <a:cubicBezTo>
                    <a:pt x="40" y="37"/>
                    <a:pt x="46" y="59"/>
                    <a:pt x="63" y="72"/>
                  </a:cubicBezTo>
                  <a:cubicBezTo>
                    <a:pt x="95" y="96"/>
                    <a:pt x="147" y="117"/>
                    <a:pt x="211" y="111"/>
                  </a:cubicBezTo>
                  <a:cubicBezTo>
                    <a:pt x="248" y="107"/>
                    <a:pt x="274" y="92"/>
                    <a:pt x="296" y="77"/>
                  </a:cubicBezTo>
                  <a:cubicBezTo>
                    <a:pt x="338" y="48"/>
                    <a:pt x="358" y="0"/>
                    <a:pt x="436" y="8"/>
                  </a:cubicBezTo>
                  <a:cubicBezTo>
                    <a:pt x="454" y="10"/>
                    <a:pt x="503" y="25"/>
                    <a:pt x="510" y="49"/>
                  </a:cubicBezTo>
                  <a:cubicBezTo>
                    <a:pt x="512" y="58"/>
                    <a:pt x="514" y="70"/>
                    <a:pt x="501" y="73"/>
                  </a:cubicBezTo>
                  <a:cubicBezTo>
                    <a:pt x="484" y="78"/>
                    <a:pt x="467" y="48"/>
                    <a:pt x="448" y="42"/>
                  </a:cubicBezTo>
                  <a:cubicBezTo>
                    <a:pt x="388" y="23"/>
                    <a:pt x="360" y="77"/>
                    <a:pt x="323" y="103"/>
                  </a:cubicBezTo>
                  <a:cubicBezTo>
                    <a:pt x="286" y="130"/>
                    <a:pt x="237" y="151"/>
                    <a:pt x="165" y="146"/>
                  </a:cubicBezTo>
                  <a:cubicBezTo>
                    <a:pt x="129" y="143"/>
                    <a:pt x="92" y="129"/>
                    <a:pt x="63" y="111"/>
                  </a:cubicBezTo>
                  <a:cubicBezTo>
                    <a:pt x="38" y="95"/>
                    <a:pt x="0" y="73"/>
                    <a:pt x="1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grpSp>
      <p:sp>
        <p:nvSpPr>
          <p:cNvPr id="559" name="Freeform 558"/>
          <p:cNvSpPr>
            <a:spLocks/>
          </p:cNvSpPr>
          <p:nvPr/>
        </p:nvSpPr>
        <p:spPr bwMode="auto">
          <a:xfrm>
            <a:off x="5984022" y="3353857"/>
            <a:ext cx="366380" cy="277258"/>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rgbClr val="FFFFFF"/>
          </a:solidFill>
          <a:ln w="6350">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sp>
        <p:nvSpPr>
          <p:cNvPr id="560" name="Freeform 559"/>
          <p:cNvSpPr/>
          <p:nvPr/>
        </p:nvSpPr>
        <p:spPr bwMode="auto">
          <a:xfrm flipH="1">
            <a:off x="6027271" y="2158754"/>
            <a:ext cx="267252" cy="282819"/>
          </a:xfrm>
          <a:custGeom>
            <a:avLst/>
            <a:gdLst>
              <a:gd name="connsiteX0" fmla="*/ 1820774 w 3146654"/>
              <a:gd name="connsiteY0" fmla="*/ 396240 h 3329940"/>
              <a:gd name="connsiteX1" fmla="*/ 1820774 w 3146654"/>
              <a:gd name="connsiteY1" fmla="*/ 1062990 h 3329940"/>
              <a:gd name="connsiteX2" fmla="*/ 2760574 w 3146654"/>
              <a:gd name="connsiteY2" fmla="*/ 2815590 h 3329940"/>
              <a:gd name="connsiteX3" fmla="*/ 2722474 w 3146654"/>
              <a:gd name="connsiteY3" fmla="*/ 2923540 h 3329940"/>
              <a:gd name="connsiteX4" fmla="*/ 2455774 w 3146654"/>
              <a:gd name="connsiteY4" fmla="*/ 2923540 h 3329940"/>
              <a:gd name="connsiteX5" fmla="*/ 1693774 w 3146654"/>
              <a:gd name="connsiteY5" fmla="*/ 1418590 h 3329940"/>
              <a:gd name="connsiteX6" fmla="*/ 1141324 w 3146654"/>
              <a:gd name="connsiteY6" fmla="*/ 1418590 h 3329940"/>
              <a:gd name="connsiteX7" fmla="*/ 1331824 w 3146654"/>
              <a:gd name="connsiteY7" fmla="*/ 999490 h 3329940"/>
              <a:gd name="connsiteX8" fmla="*/ 1331824 w 3146654"/>
              <a:gd name="connsiteY8" fmla="*/ 396240 h 3329940"/>
              <a:gd name="connsiteX9" fmla="*/ 2415134 w 3146654"/>
              <a:gd name="connsiteY9" fmla="*/ 0 h 3329940"/>
              <a:gd name="connsiteX10" fmla="*/ 2369414 w 3146654"/>
              <a:gd name="connsiteY10" fmla="*/ 0 h 3329940"/>
              <a:gd name="connsiteX11" fmla="*/ 1607414 w 3146654"/>
              <a:gd name="connsiteY11" fmla="*/ 0 h 3329940"/>
              <a:gd name="connsiteX12" fmla="*/ 1584960 w 3146654"/>
              <a:gd name="connsiteY12" fmla="*/ 0 h 3329940"/>
              <a:gd name="connsiteX13" fmla="*/ 1561694 w 3146654"/>
              <a:gd name="connsiteY13" fmla="*/ 0 h 3329940"/>
              <a:gd name="connsiteX14" fmla="*/ 1539240 w 3146654"/>
              <a:gd name="connsiteY14" fmla="*/ 0 h 3329940"/>
              <a:gd name="connsiteX15" fmla="*/ 777240 w 3146654"/>
              <a:gd name="connsiteY15" fmla="*/ 0 h 3329940"/>
              <a:gd name="connsiteX16" fmla="*/ 731520 w 3146654"/>
              <a:gd name="connsiteY16" fmla="*/ 0 h 3329940"/>
              <a:gd name="connsiteX17" fmla="*/ 731520 w 3146654"/>
              <a:gd name="connsiteY17" fmla="*/ 381000 h 3329940"/>
              <a:gd name="connsiteX18" fmla="*/ 784860 w 3146654"/>
              <a:gd name="connsiteY18" fmla="*/ 381000 h 3329940"/>
              <a:gd name="connsiteX19" fmla="*/ 960120 w 3146654"/>
              <a:gd name="connsiteY19" fmla="*/ 381000 h 3329940"/>
              <a:gd name="connsiteX20" fmla="*/ 960120 w 3146654"/>
              <a:gd name="connsiteY20" fmla="*/ 899160 h 3329940"/>
              <a:gd name="connsiteX21" fmla="*/ 0 w 3146654"/>
              <a:gd name="connsiteY21" fmla="*/ 2834640 h 3329940"/>
              <a:gd name="connsiteX22" fmla="*/ 297180 w 3146654"/>
              <a:gd name="connsiteY22" fmla="*/ 3329940 h 3329940"/>
              <a:gd name="connsiteX23" fmla="*/ 1561694 w 3146654"/>
              <a:gd name="connsiteY23" fmla="*/ 3329940 h 3329940"/>
              <a:gd name="connsiteX24" fmla="*/ 1584960 w 3146654"/>
              <a:gd name="connsiteY24" fmla="*/ 3329940 h 3329940"/>
              <a:gd name="connsiteX25" fmla="*/ 2849474 w 3146654"/>
              <a:gd name="connsiteY25" fmla="*/ 3329940 h 3329940"/>
              <a:gd name="connsiteX26" fmla="*/ 3146654 w 3146654"/>
              <a:gd name="connsiteY26" fmla="*/ 2834640 h 3329940"/>
              <a:gd name="connsiteX27" fmla="*/ 2186534 w 3146654"/>
              <a:gd name="connsiteY27" fmla="*/ 899160 h 3329940"/>
              <a:gd name="connsiteX28" fmla="*/ 2186534 w 3146654"/>
              <a:gd name="connsiteY28" fmla="*/ 381000 h 3329940"/>
              <a:gd name="connsiteX29" fmla="*/ 2361794 w 3146654"/>
              <a:gd name="connsiteY29" fmla="*/ 381000 h 3329940"/>
              <a:gd name="connsiteX30" fmla="*/ 2415134 w 3146654"/>
              <a:gd name="connsiteY30" fmla="*/ 381000 h 33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46654" h="3329940">
                <a:moveTo>
                  <a:pt x="1820774" y="396240"/>
                </a:moveTo>
                <a:lnTo>
                  <a:pt x="1820774" y="1062990"/>
                </a:lnTo>
                <a:lnTo>
                  <a:pt x="2760574" y="2815590"/>
                </a:lnTo>
                <a:lnTo>
                  <a:pt x="2722474" y="2923540"/>
                </a:lnTo>
                <a:lnTo>
                  <a:pt x="2455774" y="2923540"/>
                </a:lnTo>
                <a:lnTo>
                  <a:pt x="1693774" y="1418590"/>
                </a:lnTo>
                <a:lnTo>
                  <a:pt x="1141324" y="1418590"/>
                </a:lnTo>
                <a:lnTo>
                  <a:pt x="1331824" y="999490"/>
                </a:lnTo>
                <a:lnTo>
                  <a:pt x="1331824" y="396240"/>
                </a:lnTo>
                <a:close/>
                <a:moveTo>
                  <a:pt x="2415134" y="0"/>
                </a:moveTo>
                <a:lnTo>
                  <a:pt x="2369414" y="0"/>
                </a:lnTo>
                <a:lnTo>
                  <a:pt x="1607414" y="0"/>
                </a:lnTo>
                <a:lnTo>
                  <a:pt x="1584960" y="0"/>
                </a:lnTo>
                <a:lnTo>
                  <a:pt x="1561694" y="0"/>
                </a:lnTo>
                <a:lnTo>
                  <a:pt x="1539240" y="0"/>
                </a:lnTo>
                <a:lnTo>
                  <a:pt x="777240" y="0"/>
                </a:lnTo>
                <a:lnTo>
                  <a:pt x="731520" y="0"/>
                </a:lnTo>
                <a:lnTo>
                  <a:pt x="731520" y="381000"/>
                </a:lnTo>
                <a:lnTo>
                  <a:pt x="784860" y="381000"/>
                </a:lnTo>
                <a:lnTo>
                  <a:pt x="960120" y="381000"/>
                </a:lnTo>
                <a:lnTo>
                  <a:pt x="960120" y="899160"/>
                </a:lnTo>
                <a:lnTo>
                  <a:pt x="0" y="2834640"/>
                </a:lnTo>
                <a:lnTo>
                  <a:pt x="297180" y="3329940"/>
                </a:lnTo>
                <a:lnTo>
                  <a:pt x="1561694" y="3329940"/>
                </a:lnTo>
                <a:lnTo>
                  <a:pt x="1584960" y="3329940"/>
                </a:lnTo>
                <a:lnTo>
                  <a:pt x="2849474" y="3329940"/>
                </a:lnTo>
                <a:lnTo>
                  <a:pt x="3146654" y="2834640"/>
                </a:lnTo>
                <a:lnTo>
                  <a:pt x="2186534" y="899160"/>
                </a:lnTo>
                <a:lnTo>
                  <a:pt x="2186534" y="381000"/>
                </a:lnTo>
                <a:lnTo>
                  <a:pt x="2361794" y="381000"/>
                </a:lnTo>
                <a:lnTo>
                  <a:pt x="2415134" y="381000"/>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defRPr/>
            </a:pPr>
            <a:endParaRPr lang="en-US" sz="2400" kern="0" dirty="0">
              <a:solidFill>
                <a:srgbClr val="FFFFFF"/>
              </a:solidFill>
              <a:ea typeface="Segoe UI" pitchFamily="34" charset="0"/>
              <a:cs typeface="Segoe UI" pitchFamily="34" charset="0"/>
            </a:endParaRPr>
          </a:p>
        </p:txBody>
      </p:sp>
      <p:sp>
        <p:nvSpPr>
          <p:cNvPr id="561" name="Rectangle 560"/>
          <p:cNvSpPr/>
          <p:nvPr/>
        </p:nvSpPr>
        <p:spPr bwMode="auto">
          <a:xfrm>
            <a:off x="4043785" y="1293980"/>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1400" kern="0" dirty="0">
                <a:solidFill>
                  <a:srgbClr val="FFFFFF"/>
                </a:solidFill>
                <a:latin typeface="Segoe UI Semibold" panose="020B0702040204020203" pitchFamily="34" charset="0"/>
                <a:cs typeface="Segoe UI Semibold" panose="020B0702040204020203" pitchFamily="34" charset="0"/>
              </a:rPr>
              <a:t>Big Data Stores</a:t>
            </a:r>
          </a:p>
        </p:txBody>
      </p:sp>
      <p:sp>
        <p:nvSpPr>
          <p:cNvPr id="562" name="Rectangle 561"/>
          <p:cNvSpPr/>
          <p:nvPr/>
        </p:nvSpPr>
        <p:spPr>
          <a:xfrm>
            <a:off x="4508692" y="2692870"/>
            <a:ext cx="1271016" cy="430887"/>
          </a:xfrm>
          <a:prstGeom prst="rect">
            <a:avLst/>
          </a:prstGeom>
        </p:spPr>
        <p:txBody>
          <a:bodyPr wrap="square">
            <a:spAutoFit/>
          </a:bodyPr>
          <a:lstStyle/>
          <a:p>
            <a:r>
              <a:rPr lang="en-US" sz="1100" dirty="0">
                <a:solidFill>
                  <a:srgbClr val="FFFFFF"/>
                </a:solidFill>
                <a:cs typeface="Segoe UI Semilight" panose="020B0402040204020203" pitchFamily="34" charset="0"/>
              </a:rPr>
              <a:t>SQL Data </a:t>
            </a:r>
          </a:p>
          <a:p>
            <a:r>
              <a:rPr lang="en-US" sz="1100" dirty="0">
                <a:solidFill>
                  <a:srgbClr val="FFFFFF"/>
                </a:solidFill>
                <a:cs typeface="Segoe UI Semilight" panose="020B0402040204020203" pitchFamily="34" charset="0"/>
              </a:rPr>
              <a:t>Warehouse</a:t>
            </a:r>
          </a:p>
        </p:txBody>
      </p:sp>
      <p:sp>
        <p:nvSpPr>
          <p:cNvPr id="563" name="Rectangle 562"/>
          <p:cNvSpPr/>
          <p:nvPr/>
        </p:nvSpPr>
        <p:spPr>
          <a:xfrm>
            <a:off x="4494875" y="2165158"/>
            <a:ext cx="1271016" cy="261610"/>
          </a:xfrm>
          <a:prstGeom prst="rect">
            <a:avLst/>
          </a:prstGeom>
        </p:spPr>
        <p:txBody>
          <a:bodyPr wrap="square">
            <a:spAutoFit/>
          </a:bodyPr>
          <a:lstStyle/>
          <a:p>
            <a:r>
              <a:rPr lang="en-US" sz="1100" dirty="0">
                <a:solidFill>
                  <a:srgbClr val="FFFFFF"/>
                </a:solidFill>
                <a:cs typeface="Segoe UI Semilight" panose="020B0402040204020203" pitchFamily="34" charset="0"/>
              </a:rPr>
              <a:t>Data Lake Store</a:t>
            </a:r>
          </a:p>
        </p:txBody>
      </p:sp>
      <p:grpSp>
        <p:nvGrpSpPr>
          <p:cNvPr id="564" name="Group 563"/>
          <p:cNvGrpSpPr/>
          <p:nvPr/>
        </p:nvGrpSpPr>
        <p:grpSpPr>
          <a:xfrm>
            <a:off x="4186988" y="2756286"/>
            <a:ext cx="248256" cy="304055"/>
            <a:chOff x="-3084513" y="3390510"/>
            <a:chExt cx="2716213" cy="3363913"/>
          </a:xfrm>
          <a:solidFill>
            <a:srgbClr val="FFFFFF"/>
          </a:solidFill>
        </p:grpSpPr>
        <p:sp>
          <p:nvSpPr>
            <p:cNvPr id="565" name="Freeform 40"/>
            <p:cNvSpPr>
              <a:spLocks noEditPoints="1"/>
            </p:cNvSpPr>
            <p:nvPr/>
          </p:nvSpPr>
          <p:spPr bwMode="auto">
            <a:xfrm>
              <a:off x="-3084513" y="3390510"/>
              <a:ext cx="2716213" cy="3363913"/>
            </a:xfrm>
            <a:custGeom>
              <a:avLst/>
              <a:gdLst>
                <a:gd name="T0" fmla="*/ 896 w 896"/>
                <a:gd name="T1" fmla="*/ 212 h 1107"/>
                <a:gd name="T2" fmla="*/ 448 w 896"/>
                <a:gd name="T3" fmla="*/ 0 h 1107"/>
                <a:gd name="T4" fmla="*/ 0 w 896"/>
                <a:gd name="T5" fmla="*/ 212 h 1107"/>
                <a:gd name="T6" fmla="*/ 1 w 896"/>
                <a:gd name="T7" fmla="*/ 219 h 1107"/>
                <a:gd name="T8" fmla="*/ 0 w 896"/>
                <a:gd name="T9" fmla="*/ 894 h 1107"/>
                <a:gd name="T10" fmla="*/ 448 w 896"/>
                <a:gd name="T11" fmla="*/ 1107 h 1107"/>
                <a:gd name="T12" fmla="*/ 896 w 896"/>
                <a:gd name="T13" fmla="*/ 894 h 1107"/>
                <a:gd name="T14" fmla="*/ 895 w 896"/>
                <a:gd name="T15" fmla="*/ 219 h 1107"/>
                <a:gd name="T16" fmla="*/ 305 w 896"/>
                <a:gd name="T17" fmla="*/ 679 h 1107"/>
                <a:gd name="T18" fmla="*/ 253 w 896"/>
                <a:gd name="T19" fmla="*/ 716 h 1107"/>
                <a:gd name="T20" fmla="*/ 178 w 896"/>
                <a:gd name="T21" fmla="*/ 717 h 1107"/>
                <a:gd name="T22" fmla="*/ 146 w 896"/>
                <a:gd name="T23" fmla="*/ 648 h 1107"/>
                <a:gd name="T24" fmla="*/ 213 w 896"/>
                <a:gd name="T25" fmla="*/ 674 h 1107"/>
                <a:gd name="T26" fmla="*/ 244 w 896"/>
                <a:gd name="T27" fmla="*/ 667 h 1107"/>
                <a:gd name="T28" fmla="*/ 255 w 896"/>
                <a:gd name="T29" fmla="*/ 648 h 1107"/>
                <a:gd name="T30" fmla="*/ 240 w 896"/>
                <a:gd name="T31" fmla="*/ 623 h 1107"/>
                <a:gd name="T32" fmla="*/ 202 w 896"/>
                <a:gd name="T33" fmla="*/ 604 h 1107"/>
                <a:gd name="T34" fmla="*/ 145 w 896"/>
                <a:gd name="T35" fmla="*/ 529 h 1107"/>
                <a:gd name="T36" fmla="*/ 174 w 896"/>
                <a:gd name="T37" fmla="*/ 470 h 1107"/>
                <a:gd name="T38" fmla="*/ 241 w 896"/>
                <a:gd name="T39" fmla="*/ 452 h 1107"/>
                <a:gd name="T40" fmla="*/ 302 w 896"/>
                <a:gd name="T41" fmla="*/ 462 h 1107"/>
                <a:gd name="T42" fmla="*/ 288 w 896"/>
                <a:gd name="T43" fmla="*/ 508 h 1107"/>
                <a:gd name="T44" fmla="*/ 258 w 896"/>
                <a:gd name="T45" fmla="*/ 499 h 1107"/>
                <a:gd name="T46" fmla="*/ 227 w 896"/>
                <a:gd name="T47" fmla="*/ 500 h 1107"/>
                <a:gd name="T48" fmla="*/ 206 w 896"/>
                <a:gd name="T49" fmla="*/ 513 h 1107"/>
                <a:gd name="T50" fmla="*/ 206 w 896"/>
                <a:gd name="T51" fmla="*/ 536 h 1107"/>
                <a:gd name="T52" fmla="*/ 230 w 896"/>
                <a:gd name="T53" fmla="*/ 555 h 1107"/>
                <a:gd name="T54" fmla="*/ 275 w 896"/>
                <a:gd name="T55" fmla="*/ 578 h 1107"/>
                <a:gd name="T56" fmla="*/ 308 w 896"/>
                <a:gd name="T57" fmla="*/ 615 h 1107"/>
                <a:gd name="T58" fmla="*/ 305 w 896"/>
                <a:gd name="T59" fmla="*/ 679 h 1107"/>
                <a:gd name="T60" fmla="*/ 491 w 896"/>
                <a:gd name="T61" fmla="*/ 716 h 1107"/>
                <a:gd name="T62" fmla="*/ 370 w 896"/>
                <a:gd name="T63" fmla="*/ 684 h 1107"/>
                <a:gd name="T64" fmla="*/ 371 w 896"/>
                <a:gd name="T65" fmla="*/ 490 h 1107"/>
                <a:gd name="T66" fmla="*/ 544 w 896"/>
                <a:gd name="T67" fmla="*/ 488 h 1107"/>
                <a:gd name="T68" fmla="*/ 543 w 896"/>
                <a:gd name="T69" fmla="*/ 683 h 1107"/>
                <a:gd name="T70" fmla="*/ 538 w 896"/>
                <a:gd name="T71" fmla="*/ 687 h 1107"/>
                <a:gd name="T72" fmla="*/ 523 w 896"/>
                <a:gd name="T73" fmla="*/ 751 h 1107"/>
                <a:gd name="T74" fmla="*/ 617 w 896"/>
                <a:gd name="T75" fmla="*/ 716 h 1107"/>
                <a:gd name="T76" fmla="*/ 671 w 896"/>
                <a:gd name="T77" fmla="*/ 456 h 1107"/>
                <a:gd name="T78" fmla="*/ 762 w 896"/>
                <a:gd name="T79" fmla="*/ 668 h 1107"/>
                <a:gd name="T80" fmla="*/ 448 w 896"/>
                <a:gd name="T81" fmla="*/ 329 h 1107"/>
                <a:gd name="T82" fmla="*/ 448 w 896"/>
                <a:gd name="T83" fmla="*/ 73 h 1107"/>
                <a:gd name="T84" fmla="*/ 448 w 896"/>
                <a:gd name="T85" fmla="*/ 329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6" h="1107">
                  <a:moveTo>
                    <a:pt x="896" y="215"/>
                  </a:moveTo>
                  <a:cubicBezTo>
                    <a:pt x="896" y="214"/>
                    <a:pt x="896" y="213"/>
                    <a:pt x="896" y="212"/>
                  </a:cubicBezTo>
                  <a:cubicBezTo>
                    <a:pt x="896" y="148"/>
                    <a:pt x="844" y="91"/>
                    <a:pt x="751" y="53"/>
                  </a:cubicBezTo>
                  <a:cubicBezTo>
                    <a:pt x="669" y="18"/>
                    <a:pt x="561" y="0"/>
                    <a:pt x="448" y="0"/>
                  </a:cubicBezTo>
                  <a:cubicBezTo>
                    <a:pt x="335" y="0"/>
                    <a:pt x="227" y="18"/>
                    <a:pt x="146" y="52"/>
                  </a:cubicBezTo>
                  <a:cubicBezTo>
                    <a:pt x="52" y="91"/>
                    <a:pt x="0" y="148"/>
                    <a:pt x="0" y="212"/>
                  </a:cubicBezTo>
                  <a:cubicBezTo>
                    <a:pt x="0" y="213"/>
                    <a:pt x="0" y="214"/>
                    <a:pt x="1" y="215"/>
                  </a:cubicBezTo>
                  <a:cubicBezTo>
                    <a:pt x="1" y="219"/>
                    <a:pt x="1" y="219"/>
                    <a:pt x="1" y="219"/>
                  </a:cubicBezTo>
                  <a:cubicBezTo>
                    <a:pt x="1" y="220"/>
                    <a:pt x="0" y="222"/>
                    <a:pt x="0" y="224"/>
                  </a:cubicBezTo>
                  <a:cubicBezTo>
                    <a:pt x="0" y="894"/>
                    <a:pt x="0" y="894"/>
                    <a:pt x="0" y="894"/>
                  </a:cubicBezTo>
                  <a:cubicBezTo>
                    <a:pt x="0" y="959"/>
                    <a:pt x="52" y="1016"/>
                    <a:pt x="146" y="1054"/>
                  </a:cubicBezTo>
                  <a:cubicBezTo>
                    <a:pt x="227" y="1088"/>
                    <a:pt x="335" y="1107"/>
                    <a:pt x="448" y="1107"/>
                  </a:cubicBezTo>
                  <a:cubicBezTo>
                    <a:pt x="561" y="1107"/>
                    <a:pt x="669" y="1088"/>
                    <a:pt x="751" y="1054"/>
                  </a:cubicBezTo>
                  <a:cubicBezTo>
                    <a:pt x="844" y="1016"/>
                    <a:pt x="896" y="959"/>
                    <a:pt x="896" y="894"/>
                  </a:cubicBezTo>
                  <a:cubicBezTo>
                    <a:pt x="896" y="224"/>
                    <a:pt x="896" y="224"/>
                    <a:pt x="896" y="224"/>
                  </a:cubicBezTo>
                  <a:cubicBezTo>
                    <a:pt x="896" y="222"/>
                    <a:pt x="896" y="220"/>
                    <a:pt x="895" y="219"/>
                  </a:cubicBezTo>
                  <a:lnTo>
                    <a:pt x="896" y="215"/>
                  </a:lnTo>
                  <a:close/>
                  <a:moveTo>
                    <a:pt x="305" y="679"/>
                  </a:moveTo>
                  <a:cubicBezTo>
                    <a:pt x="300" y="689"/>
                    <a:pt x="293" y="697"/>
                    <a:pt x="284" y="703"/>
                  </a:cubicBezTo>
                  <a:cubicBezTo>
                    <a:pt x="275" y="709"/>
                    <a:pt x="265" y="714"/>
                    <a:pt x="253" y="716"/>
                  </a:cubicBezTo>
                  <a:cubicBezTo>
                    <a:pt x="241" y="719"/>
                    <a:pt x="229" y="720"/>
                    <a:pt x="216" y="720"/>
                  </a:cubicBezTo>
                  <a:cubicBezTo>
                    <a:pt x="202" y="720"/>
                    <a:pt x="190" y="719"/>
                    <a:pt x="178" y="717"/>
                  </a:cubicBezTo>
                  <a:cubicBezTo>
                    <a:pt x="166" y="714"/>
                    <a:pt x="155" y="711"/>
                    <a:pt x="146" y="706"/>
                  </a:cubicBezTo>
                  <a:cubicBezTo>
                    <a:pt x="146" y="648"/>
                    <a:pt x="146" y="648"/>
                    <a:pt x="146" y="648"/>
                  </a:cubicBezTo>
                  <a:cubicBezTo>
                    <a:pt x="156" y="657"/>
                    <a:pt x="167" y="663"/>
                    <a:pt x="178" y="668"/>
                  </a:cubicBezTo>
                  <a:cubicBezTo>
                    <a:pt x="190" y="672"/>
                    <a:pt x="202" y="674"/>
                    <a:pt x="213" y="674"/>
                  </a:cubicBezTo>
                  <a:cubicBezTo>
                    <a:pt x="220" y="674"/>
                    <a:pt x="226" y="674"/>
                    <a:pt x="232" y="672"/>
                  </a:cubicBezTo>
                  <a:cubicBezTo>
                    <a:pt x="237" y="671"/>
                    <a:pt x="241" y="669"/>
                    <a:pt x="244" y="667"/>
                  </a:cubicBezTo>
                  <a:cubicBezTo>
                    <a:pt x="248" y="664"/>
                    <a:pt x="251" y="662"/>
                    <a:pt x="252" y="658"/>
                  </a:cubicBezTo>
                  <a:cubicBezTo>
                    <a:pt x="254" y="655"/>
                    <a:pt x="255" y="652"/>
                    <a:pt x="255" y="648"/>
                  </a:cubicBezTo>
                  <a:cubicBezTo>
                    <a:pt x="255" y="643"/>
                    <a:pt x="253" y="638"/>
                    <a:pt x="251" y="634"/>
                  </a:cubicBezTo>
                  <a:cubicBezTo>
                    <a:pt x="248" y="630"/>
                    <a:pt x="244" y="627"/>
                    <a:pt x="240" y="623"/>
                  </a:cubicBezTo>
                  <a:cubicBezTo>
                    <a:pt x="235" y="620"/>
                    <a:pt x="229" y="617"/>
                    <a:pt x="223" y="614"/>
                  </a:cubicBezTo>
                  <a:cubicBezTo>
                    <a:pt x="216" y="610"/>
                    <a:pt x="209" y="607"/>
                    <a:pt x="202" y="604"/>
                  </a:cubicBezTo>
                  <a:cubicBezTo>
                    <a:pt x="183" y="596"/>
                    <a:pt x="169" y="585"/>
                    <a:pt x="159" y="573"/>
                  </a:cubicBezTo>
                  <a:cubicBezTo>
                    <a:pt x="150" y="561"/>
                    <a:pt x="145" y="546"/>
                    <a:pt x="145" y="529"/>
                  </a:cubicBezTo>
                  <a:cubicBezTo>
                    <a:pt x="145" y="515"/>
                    <a:pt x="148" y="504"/>
                    <a:pt x="153" y="494"/>
                  </a:cubicBezTo>
                  <a:cubicBezTo>
                    <a:pt x="158" y="484"/>
                    <a:pt x="165" y="476"/>
                    <a:pt x="174" y="470"/>
                  </a:cubicBezTo>
                  <a:cubicBezTo>
                    <a:pt x="183" y="464"/>
                    <a:pt x="193" y="459"/>
                    <a:pt x="204" y="456"/>
                  </a:cubicBezTo>
                  <a:cubicBezTo>
                    <a:pt x="216" y="453"/>
                    <a:pt x="228" y="452"/>
                    <a:pt x="241" y="452"/>
                  </a:cubicBezTo>
                  <a:cubicBezTo>
                    <a:pt x="254" y="452"/>
                    <a:pt x="265" y="453"/>
                    <a:pt x="275" y="454"/>
                  </a:cubicBezTo>
                  <a:cubicBezTo>
                    <a:pt x="285" y="456"/>
                    <a:pt x="294" y="458"/>
                    <a:pt x="302" y="462"/>
                  </a:cubicBezTo>
                  <a:cubicBezTo>
                    <a:pt x="302" y="516"/>
                    <a:pt x="302" y="516"/>
                    <a:pt x="302" y="516"/>
                  </a:cubicBezTo>
                  <a:cubicBezTo>
                    <a:pt x="298" y="513"/>
                    <a:pt x="293" y="510"/>
                    <a:pt x="288" y="508"/>
                  </a:cubicBezTo>
                  <a:cubicBezTo>
                    <a:pt x="284" y="506"/>
                    <a:pt x="279" y="504"/>
                    <a:pt x="274" y="502"/>
                  </a:cubicBezTo>
                  <a:cubicBezTo>
                    <a:pt x="269" y="501"/>
                    <a:pt x="263" y="500"/>
                    <a:pt x="258" y="499"/>
                  </a:cubicBezTo>
                  <a:cubicBezTo>
                    <a:pt x="253" y="498"/>
                    <a:pt x="249" y="498"/>
                    <a:pt x="244" y="498"/>
                  </a:cubicBezTo>
                  <a:cubicBezTo>
                    <a:pt x="238" y="498"/>
                    <a:pt x="232" y="498"/>
                    <a:pt x="227" y="500"/>
                  </a:cubicBezTo>
                  <a:cubicBezTo>
                    <a:pt x="222" y="501"/>
                    <a:pt x="218" y="503"/>
                    <a:pt x="214" y="505"/>
                  </a:cubicBezTo>
                  <a:cubicBezTo>
                    <a:pt x="211" y="507"/>
                    <a:pt x="208" y="510"/>
                    <a:pt x="206" y="513"/>
                  </a:cubicBezTo>
                  <a:cubicBezTo>
                    <a:pt x="204" y="517"/>
                    <a:pt x="203" y="520"/>
                    <a:pt x="203" y="524"/>
                  </a:cubicBezTo>
                  <a:cubicBezTo>
                    <a:pt x="203" y="528"/>
                    <a:pt x="204" y="532"/>
                    <a:pt x="206" y="536"/>
                  </a:cubicBezTo>
                  <a:cubicBezTo>
                    <a:pt x="208" y="539"/>
                    <a:pt x="212" y="542"/>
                    <a:pt x="216" y="546"/>
                  </a:cubicBezTo>
                  <a:cubicBezTo>
                    <a:pt x="219" y="549"/>
                    <a:pt x="224" y="552"/>
                    <a:pt x="230" y="555"/>
                  </a:cubicBezTo>
                  <a:cubicBezTo>
                    <a:pt x="236" y="558"/>
                    <a:pt x="242" y="561"/>
                    <a:pt x="249" y="564"/>
                  </a:cubicBezTo>
                  <a:cubicBezTo>
                    <a:pt x="259" y="568"/>
                    <a:pt x="268" y="573"/>
                    <a:pt x="275" y="578"/>
                  </a:cubicBezTo>
                  <a:cubicBezTo>
                    <a:pt x="283" y="582"/>
                    <a:pt x="290" y="588"/>
                    <a:pt x="295" y="594"/>
                  </a:cubicBezTo>
                  <a:cubicBezTo>
                    <a:pt x="301" y="600"/>
                    <a:pt x="305" y="607"/>
                    <a:pt x="308" y="615"/>
                  </a:cubicBezTo>
                  <a:cubicBezTo>
                    <a:pt x="311" y="623"/>
                    <a:pt x="313" y="632"/>
                    <a:pt x="313" y="643"/>
                  </a:cubicBezTo>
                  <a:cubicBezTo>
                    <a:pt x="313" y="657"/>
                    <a:pt x="310" y="669"/>
                    <a:pt x="305" y="679"/>
                  </a:cubicBezTo>
                  <a:close/>
                  <a:moveTo>
                    <a:pt x="523" y="751"/>
                  </a:moveTo>
                  <a:cubicBezTo>
                    <a:pt x="491" y="716"/>
                    <a:pt x="491" y="716"/>
                    <a:pt x="491" y="716"/>
                  </a:cubicBezTo>
                  <a:cubicBezTo>
                    <a:pt x="480" y="719"/>
                    <a:pt x="468" y="720"/>
                    <a:pt x="456" y="720"/>
                  </a:cubicBezTo>
                  <a:cubicBezTo>
                    <a:pt x="421" y="720"/>
                    <a:pt x="392" y="708"/>
                    <a:pt x="370" y="684"/>
                  </a:cubicBezTo>
                  <a:cubicBezTo>
                    <a:pt x="348" y="660"/>
                    <a:pt x="337" y="628"/>
                    <a:pt x="337" y="589"/>
                  </a:cubicBezTo>
                  <a:cubicBezTo>
                    <a:pt x="337" y="549"/>
                    <a:pt x="349" y="515"/>
                    <a:pt x="371" y="490"/>
                  </a:cubicBezTo>
                  <a:cubicBezTo>
                    <a:pt x="393" y="465"/>
                    <a:pt x="423" y="452"/>
                    <a:pt x="460" y="452"/>
                  </a:cubicBezTo>
                  <a:cubicBezTo>
                    <a:pt x="494" y="452"/>
                    <a:pt x="522" y="464"/>
                    <a:pt x="544" y="488"/>
                  </a:cubicBezTo>
                  <a:cubicBezTo>
                    <a:pt x="565" y="512"/>
                    <a:pt x="576" y="544"/>
                    <a:pt x="576" y="584"/>
                  </a:cubicBezTo>
                  <a:cubicBezTo>
                    <a:pt x="576" y="625"/>
                    <a:pt x="565" y="658"/>
                    <a:pt x="543" y="683"/>
                  </a:cubicBezTo>
                  <a:cubicBezTo>
                    <a:pt x="542" y="684"/>
                    <a:pt x="541" y="684"/>
                    <a:pt x="540" y="685"/>
                  </a:cubicBezTo>
                  <a:cubicBezTo>
                    <a:pt x="540" y="686"/>
                    <a:pt x="539" y="687"/>
                    <a:pt x="538" y="687"/>
                  </a:cubicBezTo>
                  <a:cubicBezTo>
                    <a:pt x="600" y="751"/>
                    <a:pt x="600" y="751"/>
                    <a:pt x="600" y="751"/>
                  </a:cubicBezTo>
                  <a:lnTo>
                    <a:pt x="523" y="751"/>
                  </a:lnTo>
                  <a:close/>
                  <a:moveTo>
                    <a:pt x="762" y="716"/>
                  </a:moveTo>
                  <a:cubicBezTo>
                    <a:pt x="617" y="716"/>
                    <a:pt x="617" y="716"/>
                    <a:pt x="617" y="716"/>
                  </a:cubicBezTo>
                  <a:cubicBezTo>
                    <a:pt x="617" y="456"/>
                    <a:pt x="617" y="456"/>
                    <a:pt x="617" y="456"/>
                  </a:cubicBezTo>
                  <a:cubicBezTo>
                    <a:pt x="671" y="456"/>
                    <a:pt x="671" y="456"/>
                    <a:pt x="671" y="456"/>
                  </a:cubicBezTo>
                  <a:cubicBezTo>
                    <a:pt x="671" y="668"/>
                    <a:pt x="671" y="668"/>
                    <a:pt x="671" y="668"/>
                  </a:cubicBezTo>
                  <a:cubicBezTo>
                    <a:pt x="762" y="668"/>
                    <a:pt x="762" y="668"/>
                    <a:pt x="762" y="668"/>
                  </a:cubicBezTo>
                  <a:lnTo>
                    <a:pt x="762" y="716"/>
                  </a:lnTo>
                  <a:close/>
                  <a:moveTo>
                    <a:pt x="448" y="329"/>
                  </a:moveTo>
                  <a:cubicBezTo>
                    <a:pt x="250" y="329"/>
                    <a:pt x="89" y="272"/>
                    <a:pt x="89" y="201"/>
                  </a:cubicBezTo>
                  <a:cubicBezTo>
                    <a:pt x="89" y="131"/>
                    <a:pt x="250" y="73"/>
                    <a:pt x="448" y="73"/>
                  </a:cubicBezTo>
                  <a:cubicBezTo>
                    <a:pt x="646" y="73"/>
                    <a:pt x="807" y="131"/>
                    <a:pt x="807" y="201"/>
                  </a:cubicBezTo>
                  <a:cubicBezTo>
                    <a:pt x="807" y="272"/>
                    <a:pt x="646" y="329"/>
                    <a:pt x="448"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566" name="Freeform 41"/>
            <p:cNvSpPr>
              <a:spLocks/>
            </p:cNvSpPr>
            <p:nvPr/>
          </p:nvSpPr>
          <p:spPr bwMode="auto">
            <a:xfrm>
              <a:off x="-1887538" y="4916098"/>
              <a:ext cx="373063" cy="511175"/>
            </a:xfrm>
            <a:custGeom>
              <a:avLst/>
              <a:gdLst>
                <a:gd name="T0" fmla="*/ 63 w 123"/>
                <a:gd name="T1" fmla="*/ 0 h 168"/>
                <a:gd name="T2" fmla="*/ 17 w 123"/>
                <a:gd name="T3" fmla="*/ 23 h 168"/>
                <a:gd name="T4" fmla="*/ 0 w 123"/>
                <a:gd name="T5" fmla="*/ 84 h 168"/>
                <a:gd name="T6" fmla="*/ 17 w 123"/>
                <a:gd name="T7" fmla="*/ 145 h 168"/>
                <a:gd name="T8" fmla="*/ 62 w 123"/>
                <a:gd name="T9" fmla="*/ 168 h 168"/>
                <a:gd name="T10" fmla="*/ 107 w 123"/>
                <a:gd name="T11" fmla="*/ 146 h 168"/>
                <a:gd name="T12" fmla="*/ 123 w 123"/>
                <a:gd name="T13" fmla="*/ 85 h 168"/>
                <a:gd name="T14" fmla="*/ 107 w 123"/>
                <a:gd name="T15" fmla="*/ 23 h 168"/>
                <a:gd name="T16" fmla="*/ 63 w 123"/>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68">
                  <a:moveTo>
                    <a:pt x="63" y="0"/>
                  </a:moveTo>
                  <a:cubicBezTo>
                    <a:pt x="44" y="0"/>
                    <a:pt x="29" y="8"/>
                    <a:pt x="17" y="23"/>
                  </a:cubicBezTo>
                  <a:cubicBezTo>
                    <a:pt x="6" y="39"/>
                    <a:pt x="0" y="59"/>
                    <a:pt x="0" y="84"/>
                  </a:cubicBezTo>
                  <a:cubicBezTo>
                    <a:pt x="0" y="110"/>
                    <a:pt x="6" y="130"/>
                    <a:pt x="17" y="145"/>
                  </a:cubicBezTo>
                  <a:cubicBezTo>
                    <a:pt x="28" y="160"/>
                    <a:pt x="43" y="168"/>
                    <a:pt x="62" y="168"/>
                  </a:cubicBezTo>
                  <a:cubicBezTo>
                    <a:pt x="81" y="168"/>
                    <a:pt x="96" y="160"/>
                    <a:pt x="107" y="146"/>
                  </a:cubicBezTo>
                  <a:cubicBezTo>
                    <a:pt x="118" y="131"/>
                    <a:pt x="123" y="111"/>
                    <a:pt x="123" y="85"/>
                  </a:cubicBezTo>
                  <a:cubicBezTo>
                    <a:pt x="123" y="59"/>
                    <a:pt x="118" y="38"/>
                    <a:pt x="107" y="23"/>
                  </a:cubicBezTo>
                  <a:cubicBezTo>
                    <a:pt x="97" y="8"/>
                    <a:pt x="82" y="0"/>
                    <a:pt x="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567" name="Group 566"/>
          <p:cNvGrpSpPr/>
          <p:nvPr/>
        </p:nvGrpSpPr>
        <p:grpSpPr>
          <a:xfrm>
            <a:off x="496692" y="1303125"/>
            <a:ext cx="1854737" cy="4611909"/>
            <a:chOff x="496692" y="1666194"/>
            <a:chExt cx="1854737" cy="4611909"/>
          </a:xfrm>
        </p:grpSpPr>
        <p:sp>
          <p:nvSpPr>
            <p:cNvPr id="568" name="TextBox 567"/>
            <p:cNvSpPr txBox="1"/>
            <p:nvPr/>
          </p:nvSpPr>
          <p:spPr>
            <a:xfrm>
              <a:off x="1261370" y="1927965"/>
              <a:ext cx="1090059" cy="563250"/>
            </a:xfrm>
            <a:prstGeom prst="rect">
              <a:avLst/>
            </a:prstGeom>
            <a:noFill/>
          </p:spPr>
          <p:txBody>
            <a:bodyPr wrap="square" lIns="0" tIns="146283" rIns="182854" bIns="146283" rtlCol="0">
              <a:noAutofit/>
            </a:bodyPr>
            <a:lstStyle/>
            <a:p>
              <a:pPr marL="0" marR="0" lvl="0" indent="0" defTabSz="932563" eaLnBrk="1" fontAlgn="auto" latinLnBrk="0" hangingPunct="1">
                <a:lnSpc>
                  <a:spcPct val="90000"/>
                </a:lnSpc>
                <a:spcBef>
                  <a:spcPts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Data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Sources</a:t>
              </a:r>
            </a:p>
          </p:txBody>
        </p:sp>
        <p:sp>
          <p:nvSpPr>
            <p:cNvPr id="569" name="TextBox 568"/>
            <p:cNvSpPr txBox="1"/>
            <p:nvPr/>
          </p:nvSpPr>
          <p:spPr>
            <a:xfrm>
              <a:off x="1214236" y="3529646"/>
              <a:ext cx="1090059" cy="579230"/>
            </a:xfrm>
            <a:prstGeom prst="rect">
              <a:avLst/>
            </a:prstGeom>
            <a:noFill/>
          </p:spPr>
          <p:txBody>
            <a:bodyPr wrap="square" lIns="0" tIns="146283" rIns="182854" bIns="146283" rtlCol="0">
              <a:no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Apps</a:t>
              </a:r>
            </a:p>
          </p:txBody>
        </p:sp>
        <p:sp>
          <p:nvSpPr>
            <p:cNvPr id="570" name="TextBox 569"/>
            <p:cNvSpPr txBox="1"/>
            <p:nvPr/>
          </p:nvSpPr>
          <p:spPr>
            <a:xfrm>
              <a:off x="1261370" y="4995093"/>
              <a:ext cx="974964" cy="616531"/>
            </a:xfrm>
            <a:prstGeom prst="rect">
              <a:avLst/>
            </a:prstGeom>
            <a:noFill/>
          </p:spPr>
          <p:txBody>
            <a:bodyPr wrap="square" lIns="0" tIns="146283" rIns="182854" bIns="146283" rtlCol="0">
              <a:no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Sensors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and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devices</a:t>
              </a:r>
            </a:p>
          </p:txBody>
        </p:sp>
        <p:sp>
          <p:nvSpPr>
            <p:cNvPr id="571" name="Rectangle 570"/>
            <p:cNvSpPr/>
            <p:nvPr/>
          </p:nvSpPr>
          <p:spPr>
            <a:xfrm>
              <a:off x="813890" y="5956959"/>
              <a:ext cx="933597" cy="321144"/>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Data</a:t>
              </a:r>
            </a:p>
          </p:txBody>
        </p:sp>
        <p:grpSp>
          <p:nvGrpSpPr>
            <p:cNvPr id="572" name="Group 571"/>
            <p:cNvGrpSpPr/>
            <p:nvPr/>
          </p:nvGrpSpPr>
          <p:grpSpPr>
            <a:xfrm>
              <a:off x="1789019" y="1666194"/>
              <a:ext cx="308472" cy="4199169"/>
              <a:chOff x="1776319" y="1369399"/>
              <a:chExt cx="308472" cy="3830198"/>
            </a:xfrm>
          </p:grpSpPr>
          <p:sp>
            <p:nvSpPr>
              <p:cNvPr id="587" name="Freeform 586"/>
              <p:cNvSpPr/>
              <p:nvPr/>
            </p:nvSpPr>
            <p:spPr bwMode="auto">
              <a:xfrm>
                <a:off x="1960934" y="1369399"/>
                <a:ext cx="123857" cy="3830198"/>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cxnSp>
            <p:nvCxnSpPr>
              <p:cNvPr id="588" name="Straight Connector 587"/>
              <p:cNvCxnSpPr/>
              <p:nvPr/>
            </p:nvCxnSpPr>
            <p:spPr>
              <a:xfrm>
                <a:off x="1776319" y="3284498"/>
                <a:ext cx="308472" cy="0"/>
              </a:xfrm>
              <a:prstGeom prst="line">
                <a:avLst/>
              </a:prstGeom>
              <a:noFill/>
              <a:ln w="12700" cap="flat" cmpd="sng" algn="ctr">
                <a:solidFill>
                  <a:srgbClr val="0078D7"/>
                </a:solidFill>
                <a:prstDash val="solid"/>
                <a:headEnd type="none"/>
                <a:tailEnd type="none"/>
              </a:ln>
              <a:effectLst/>
            </p:spPr>
          </p:cxnSp>
        </p:grpSp>
        <p:sp>
          <p:nvSpPr>
            <p:cNvPr id="573" name="Freeform 34"/>
            <p:cNvSpPr>
              <a:spLocks noChangeAspect="1" noEditPoints="1"/>
            </p:cNvSpPr>
            <p:nvPr/>
          </p:nvSpPr>
          <p:spPr bwMode="auto">
            <a:xfrm>
              <a:off x="496692" y="2050430"/>
              <a:ext cx="530352" cy="419571"/>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solidFill>
              <a:srgbClr val="FFFFFF"/>
            </a:solidFill>
            <a:ln w="15240">
              <a:solidFill>
                <a:srgbClr val="0078D7"/>
              </a:solidFill>
            </a:ln>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33333"/>
                </a:solidFill>
                <a:effectLst/>
                <a:uLnTx/>
                <a:uFillTx/>
              </a:endParaRPr>
            </a:p>
          </p:txBody>
        </p:sp>
        <p:grpSp>
          <p:nvGrpSpPr>
            <p:cNvPr id="574" name="Group 573"/>
            <p:cNvGrpSpPr/>
            <p:nvPr/>
          </p:nvGrpSpPr>
          <p:grpSpPr>
            <a:xfrm>
              <a:off x="532519" y="3627377"/>
              <a:ext cx="522040" cy="533547"/>
              <a:chOff x="2308225" y="7734300"/>
              <a:chExt cx="1368425" cy="1398588"/>
            </a:xfrm>
            <a:solidFill>
              <a:srgbClr val="0078D7"/>
            </a:solidFill>
          </p:grpSpPr>
          <p:sp>
            <p:nvSpPr>
              <p:cNvPr id="576" name="Freeform 97"/>
              <p:cNvSpPr>
                <a:spLocks/>
              </p:cNvSpPr>
              <p:nvPr/>
            </p:nvSpPr>
            <p:spPr bwMode="auto">
              <a:xfrm>
                <a:off x="2574925" y="8740775"/>
                <a:ext cx="174625" cy="41275"/>
              </a:xfrm>
              <a:custGeom>
                <a:avLst/>
                <a:gdLst>
                  <a:gd name="T0" fmla="*/ 96 w 110"/>
                  <a:gd name="T1" fmla="*/ 26 h 26"/>
                  <a:gd name="T2" fmla="*/ 14 w 110"/>
                  <a:gd name="T3" fmla="*/ 26 h 26"/>
                  <a:gd name="T4" fmla="*/ 14 w 110"/>
                  <a:gd name="T5" fmla="*/ 26 h 26"/>
                  <a:gd name="T6" fmla="*/ 8 w 110"/>
                  <a:gd name="T7" fmla="*/ 24 h 26"/>
                  <a:gd name="T8" fmla="*/ 4 w 110"/>
                  <a:gd name="T9" fmla="*/ 22 h 26"/>
                  <a:gd name="T10" fmla="*/ 2 w 110"/>
                  <a:gd name="T11" fmla="*/ 18 h 26"/>
                  <a:gd name="T12" fmla="*/ 0 w 110"/>
                  <a:gd name="T13" fmla="*/ 12 h 26"/>
                  <a:gd name="T14" fmla="*/ 0 w 110"/>
                  <a:gd name="T15" fmla="*/ 12 h 26"/>
                  <a:gd name="T16" fmla="*/ 2 w 110"/>
                  <a:gd name="T17" fmla="*/ 8 h 26"/>
                  <a:gd name="T18" fmla="*/ 4 w 110"/>
                  <a:gd name="T19" fmla="*/ 4 h 26"/>
                  <a:gd name="T20" fmla="*/ 8 w 110"/>
                  <a:gd name="T21" fmla="*/ 2 h 26"/>
                  <a:gd name="T22" fmla="*/ 14 w 110"/>
                  <a:gd name="T23" fmla="*/ 0 h 26"/>
                  <a:gd name="T24" fmla="*/ 96 w 110"/>
                  <a:gd name="T25" fmla="*/ 0 h 26"/>
                  <a:gd name="T26" fmla="*/ 96 w 110"/>
                  <a:gd name="T27" fmla="*/ 0 h 26"/>
                  <a:gd name="T28" fmla="*/ 102 w 110"/>
                  <a:gd name="T29" fmla="*/ 2 h 26"/>
                  <a:gd name="T30" fmla="*/ 106 w 110"/>
                  <a:gd name="T31" fmla="*/ 4 h 26"/>
                  <a:gd name="T32" fmla="*/ 108 w 110"/>
                  <a:gd name="T33" fmla="*/ 8 h 26"/>
                  <a:gd name="T34" fmla="*/ 110 w 110"/>
                  <a:gd name="T35" fmla="*/ 12 h 26"/>
                  <a:gd name="T36" fmla="*/ 110 w 110"/>
                  <a:gd name="T37" fmla="*/ 12 h 26"/>
                  <a:gd name="T38" fmla="*/ 108 w 110"/>
                  <a:gd name="T39" fmla="*/ 18 h 26"/>
                  <a:gd name="T40" fmla="*/ 106 w 110"/>
                  <a:gd name="T41" fmla="*/ 22 h 26"/>
                  <a:gd name="T42" fmla="*/ 102 w 110"/>
                  <a:gd name="T43" fmla="*/ 24 h 26"/>
                  <a:gd name="T44" fmla="*/ 96 w 110"/>
                  <a:gd name="T45" fmla="*/ 26 h 26"/>
                  <a:gd name="T46" fmla="*/ 96 w 110"/>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 h="26">
                    <a:moveTo>
                      <a:pt x="96" y="26"/>
                    </a:moveTo>
                    <a:lnTo>
                      <a:pt x="14" y="26"/>
                    </a:lnTo>
                    <a:lnTo>
                      <a:pt x="14" y="26"/>
                    </a:lnTo>
                    <a:lnTo>
                      <a:pt x="8" y="24"/>
                    </a:lnTo>
                    <a:lnTo>
                      <a:pt x="4" y="22"/>
                    </a:lnTo>
                    <a:lnTo>
                      <a:pt x="2" y="18"/>
                    </a:lnTo>
                    <a:lnTo>
                      <a:pt x="0" y="12"/>
                    </a:lnTo>
                    <a:lnTo>
                      <a:pt x="0" y="12"/>
                    </a:lnTo>
                    <a:lnTo>
                      <a:pt x="2" y="8"/>
                    </a:lnTo>
                    <a:lnTo>
                      <a:pt x="4" y="4"/>
                    </a:lnTo>
                    <a:lnTo>
                      <a:pt x="8" y="2"/>
                    </a:lnTo>
                    <a:lnTo>
                      <a:pt x="14" y="0"/>
                    </a:lnTo>
                    <a:lnTo>
                      <a:pt x="96" y="0"/>
                    </a:lnTo>
                    <a:lnTo>
                      <a:pt x="96" y="0"/>
                    </a:lnTo>
                    <a:lnTo>
                      <a:pt x="102" y="2"/>
                    </a:lnTo>
                    <a:lnTo>
                      <a:pt x="106" y="4"/>
                    </a:lnTo>
                    <a:lnTo>
                      <a:pt x="108" y="8"/>
                    </a:lnTo>
                    <a:lnTo>
                      <a:pt x="110" y="12"/>
                    </a:lnTo>
                    <a:lnTo>
                      <a:pt x="110" y="12"/>
                    </a:lnTo>
                    <a:lnTo>
                      <a:pt x="108" y="18"/>
                    </a:lnTo>
                    <a:lnTo>
                      <a:pt x="106" y="22"/>
                    </a:lnTo>
                    <a:lnTo>
                      <a:pt x="102" y="24"/>
                    </a:lnTo>
                    <a:lnTo>
                      <a:pt x="96" y="26"/>
                    </a:lnTo>
                    <a:lnTo>
                      <a:pt x="96"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577" name="Freeform 98"/>
              <p:cNvSpPr>
                <a:spLocks noEditPoints="1"/>
              </p:cNvSpPr>
              <p:nvPr/>
            </p:nvSpPr>
            <p:spPr bwMode="auto">
              <a:xfrm>
                <a:off x="2428875" y="8096250"/>
                <a:ext cx="219075" cy="215900"/>
              </a:xfrm>
              <a:custGeom>
                <a:avLst/>
                <a:gdLst>
                  <a:gd name="T0" fmla="*/ 120 w 138"/>
                  <a:gd name="T1" fmla="*/ 136 h 136"/>
                  <a:gd name="T2" fmla="*/ 18 w 138"/>
                  <a:gd name="T3" fmla="*/ 136 h 136"/>
                  <a:gd name="T4" fmla="*/ 18 w 138"/>
                  <a:gd name="T5" fmla="*/ 136 h 136"/>
                  <a:gd name="T6" fmla="*/ 12 w 138"/>
                  <a:gd name="T7" fmla="*/ 136 h 136"/>
                  <a:gd name="T8" fmla="*/ 6 w 138"/>
                  <a:gd name="T9" fmla="*/ 132 h 136"/>
                  <a:gd name="T10" fmla="*/ 2 w 138"/>
                  <a:gd name="T11" fmla="*/ 126 h 136"/>
                  <a:gd name="T12" fmla="*/ 0 w 138"/>
                  <a:gd name="T13" fmla="*/ 118 h 136"/>
                  <a:gd name="T14" fmla="*/ 0 w 138"/>
                  <a:gd name="T15" fmla="*/ 18 h 136"/>
                  <a:gd name="T16" fmla="*/ 0 w 138"/>
                  <a:gd name="T17" fmla="*/ 18 h 136"/>
                  <a:gd name="T18" fmla="*/ 2 w 138"/>
                  <a:gd name="T19" fmla="*/ 10 h 136"/>
                  <a:gd name="T20" fmla="*/ 6 w 138"/>
                  <a:gd name="T21" fmla="*/ 4 h 136"/>
                  <a:gd name="T22" fmla="*/ 12 w 138"/>
                  <a:gd name="T23" fmla="*/ 2 h 136"/>
                  <a:gd name="T24" fmla="*/ 18 w 138"/>
                  <a:gd name="T25" fmla="*/ 0 h 136"/>
                  <a:gd name="T26" fmla="*/ 120 w 138"/>
                  <a:gd name="T27" fmla="*/ 0 h 136"/>
                  <a:gd name="T28" fmla="*/ 120 w 138"/>
                  <a:gd name="T29" fmla="*/ 0 h 136"/>
                  <a:gd name="T30" fmla="*/ 126 w 138"/>
                  <a:gd name="T31" fmla="*/ 2 h 136"/>
                  <a:gd name="T32" fmla="*/ 132 w 138"/>
                  <a:gd name="T33" fmla="*/ 4 h 136"/>
                  <a:gd name="T34" fmla="*/ 136 w 138"/>
                  <a:gd name="T35" fmla="*/ 10 h 136"/>
                  <a:gd name="T36" fmla="*/ 138 w 138"/>
                  <a:gd name="T37" fmla="*/ 18 h 136"/>
                  <a:gd name="T38" fmla="*/ 138 w 138"/>
                  <a:gd name="T39" fmla="*/ 118 h 136"/>
                  <a:gd name="T40" fmla="*/ 138 w 138"/>
                  <a:gd name="T41" fmla="*/ 118 h 136"/>
                  <a:gd name="T42" fmla="*/ 136 w 138"/>
                  <a:gd name="T43" fmla="*/ 126 h 136"/>
                  <a:gd name="T44" fmla="*/ 132 w 138"/>
                  <a:gd name="T45" fmla="*/ 132 h 136"/>
                  <a:gd name="T46" fmla="*/ 126 w 138"/>
                  <a:gd name="T47" fmla="*/ 136 h 136"/>
                  <a:gd name="T48" fmla="*/ 120 w 138"/>
                  <a:gd name="T49" fmla="*/ 136 h 136"/>
                  <a:gd name="T50" fmla="*/ 120 w 138"/>
                  <a:gd name="T51" fmla="*/ 136 h 136"/>
                  <a:gd name="T52" fmla="*/ 26 w 138"/>
                  <a:gd name="T53" fmla="*/ 112 h 136"/>
                  <a:gd name="T54" fmla="*/ 112 w 138"/>
                  <a:gd name="T55" fmla="*/ 112 h 136"/>
                  <a:gd name="T56" fmla="*/ 112 w 138"/>
                  <a:gd name="T57" fmla="*/ 24 h 136"/>
                  <a:gd name="T58" fmla="*/ 26 w 138"/>
                  <a:gd name="T59" fmla="*/ 24 h 136"/>
                  <a:gd name="T60" fmla="*/ 26 w 138"/>
                  <a:gd name="T61"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6">
                    <a:moveTo>
                      <a:pt x="120" y="136"/>
                    </a:moveTo>
                    <a:lnTo>
                      <a:pt x="18" y="136"/>
                    </a:lnTo>
                    <a:lnTo>
                      <a:pt x="18" y="136"/>
                    </a:lnTo>
                    <a:lnTo>
                      <a:pt x="12" y="136"/>
                    </a:lnTo>
                    <a:lnTo>
                      <a:pt x="6" y="132"/>
                    </a:lnTo>
                    <a:lnTo>
                      <a:pt x="2" y="126"/>
                    </a:lnTo>
                    <a:lnTo>
                      <a:pt x="0" y="118"/>
                    </a:lnTo>
                    <a:lnTo>
                      <a:pt x="0" y="18"/>
                    </a:lnTo>
                    <a:lnTo>
                      <a:pt x="0" y="18"/>
                    </a:lnTo>
                    <a:lnTo>
                      <a:pt x="2" y="10"/>
                    </a:lnTo>
                    <a:lnTo>
                      <a:pt x="6" y="4"/>
                    </a:lnTo>
                    <a:lnTo>
                      <a:pt x="12" y="2"/>
                    </a:lnTo>
                    <a:lnTo>
                      <a:pt x="18" y="0"/>
                    </a:lnTo>
                    <a:lnTo>
                      <a:pt x="120" y="0"/>
                    </a:lnTo>
                    <a:lnTo>
                      <a:pt x="120" y="0"/>
                    </a:lnTo>
                    <a:lnTo>
                      <a:pt x="126" y="2"/>
                    </a:lnTo>
                    <a:lnTo>
                      <a:pt x="132" y="4"/>
                    </a:lnTo>
                    <a:lnTo>
                      <a:pt x="136" y="10"/>
                    </a:lnTo>
                    <a:lnTo>
                      <a:pt x="138" y="18"/>
                    </a:lnTo>
                    <a:lnTo>
                      <a:pt x="138" y="118"/>
                    </a:lnTo>
                    <a:lnTo>
                      <a:pt x="138" y="118"/>
                    </a:lnTo>
                    <a:lnTo>
                      <a:pt x="136" y="126"/>
                    </a:lnTo>
                    <a:lnTo>
                      <a:pt x="132" y="132"/>
                    </a:lnTo>
                    <a:lnTo>
                      <a:pt x="126" y="136"/>
                    </a:lnTo>
                    <a:lnTo>
                      <a:pt x="120" y="136"/>
                    </a:lnTo>
                    <a:lnTo>
                      <a:pt x="120" y="136"/>
                    </a:lnTo>
                    <a:close/>
                    <a:moveTo>
                      <a:pt x="26" y="112"/>
                    </a:moveTo>
                    <a:lnTo>
                      <a:pt x="112" y="112"/>
                    </a:lnTo>
                    <a:lnTo>
                      <a:pt x="112" y="24"/>
                    </a:lnTo>
                    <a:lnTo>
                      <a:pt x="26" y="24"/>
                    </a:lnTo>
                    <a:lnTo>
                      <a:pt x="26"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578" name="Freeform 99"/>
              <p:cNvSpPr>
                <a:spLocks noEditPoints="1"/>
              </p:cNvSpPr>
              <p:nvPr/>
            </p:nvSpPr>
            <p:spPr bwMode="auto">
              <a:xfrm>
                <a:off x="242887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579" name="Freeform 100"/>
              <p:cNvSpPr>
                <a:spLocks noEditPoints="1"/>
              </p:cNvSpPr>
              <p:nvPr/>
            </p:nvSpPr>
            <p:spPr bwMode="auto">
              <a:xfrm>
                <a:off x="267652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580" name="Freeform 101"/>
              <p:cNvSpPr>
                <a:spLocks noEditPoints="1"/>
              </p:cNvSpPr>
              <p:nvPr/>
            </p:nvSpPr>
            <p:spPr bwMode="auto">
              <a:xfrm>
                <a:off x="242887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581" name="Freeform 102"/>
              <p:cNvSpPr>
                <a:spLocks noEditPoints="1"/>
              </p:cNvSpPr>
              <p:nvPr/>
            </p:nvSpPr>
            <p:spPr bwMode="auto">
              <a:xfrm>
                <a:off x="267652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582" name="Freeform 103"/>
              <p:cNvSpPr>
                <a:spLocks/>
              </p:cNvSpPr>
              <p:nvPr/>
            </p:nvSpPr>
            <p:spPr bwMode="auto">
              <a:xfrm>
                <a:off x="2330450" y="8623300"/>
                <a:ext cx="422275" cy="41275"/>
              </a:xfrm>
              <a:custGeom>
                <a:avLst/>
                <a:gdLst>
                  <a:gd name="T0" fmla="*/ 264 w 266"/>
                  <a:gd name="T1" fmla="*/ 4 h 26"/>
                  <a:gd name="T2" fmla="*/ 264 w 266"/>
                  <a:gd name="T3" fmla="*/ 2 h 26"/>
                  <a:gd name="T4" fmla="*/ 266 w 266"/>
                  <a:gd name="T5" fmla="*/ 0 h 26"/>
                  <a:gd name="T6" fmla="*/ 0 w 266"/>
                  <a:gd name="T7" fmla="*/ 0 h 26"/>
                  <a:gd name="T8" fmla="*/ 0 w 266"/>
                  <a:gd name="T9" fmla="*/ 26 h 26"/>
                  <a:gd name="T10" fmla="*/ 250 w 266"/>
                  <a:gd name="T11" fmla="*/ 26 h 26"/>
                  <a:gd name="T12" fmla="*/ 250 w 266"/>
                  <a:gd name="T13" fmla="*/ 26 h 26"/>
                  <a:gd name="T14" fmla="*/ 256 w 266"/>
                  <a:gd name="T15" fmla="*/ 12 h 26"/>
                  <a:gd name="T16" fmla="*/ 264 w 266"/>
                  <a:gd name="T17" fmla="*/ 4 h 26"/>
                  <a:gd name="T18" fmla="*/ 264 w 266"/>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6" h="26">
                    <a:moveTo>
                      <a:pt x="264" y="4"/>
                    </a:moveTo>
                    <a:lnTo>
                      <a:pt x="264" y="2"/>
                    </a:lnTo>
                    <a:lnTo>
                      <a:pt x="266" y="0"/>
                    </a:lnTo>
                    <a:lnTo>
                      <a:pt x="0" y="0"/>
                    </a:lnTo>
                    <a:lnTo>
                      <a:pt x="0" y="26"/>
                    </a:lnTo>
                    <a:lnTo>
                      <a:pt x="250" y="26"/>
                    </a:lnTo>
                    <a:lnTo>
                      <a:pt x="250" y="26"/>
                    </a:lnTo>
                    <a:lnTo>
                      <a:pt x="256" y="12"/>
                    </a:lnTo>
                    <a:lnTo>
                      <a:pt x="264" y="4"/>
                    </a:lnTo>
                    <a:lnTo>
                      <a:pt x="26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583" name="Freeform 104"/>
              <p:cNvSpPr>
                <a:spLocks/>
              </p:cNvSpPr>
              <p:nvPr/>
            </p:nvSpPr>
            <p:spPr bwMode="auto">
              <a:xfrm>
                <a:off x="2676525" y="8096250"/>
                <a:ext cx="219075" cy="215900"/>
              </a:xfrm>
              <a:custGeom>
                <a:avLst/>
                <a:gdLst>
                  <a:gd name="T0" fmla="*/ 86 w 138"/>
                  <a:gd name="T1" fmla="*/ 112 h 136"/>
                  <a:gd name="T2" fmla="*/ 26 w 138"/>
                  <a:gd name="T3" fmla="*/ 112 h 136"/>
                  <a:gd name="T4" fmla="*/ 26 w 138"/>
                  <a:gd name="T5" fmla="*/ 24 h 136"/>
                  <a:gd name="T6" fmla="*/ 112 w 138"/>
                  <a:gd name="T7" fmla="*/ 24 h 136"/>
                  <a:gd name="T8" fmla="*/ 112 w 138"/>
                  <a:gd name="T9" fmla="*/ 38 h 136"/>
                  <a:gd name="T10" fmla="*/ 114 w 138"/>
                  <a:gd name="T11" fmla="*/ 38 h 136"/>
                  <a:gd name="T12" fmla="*/ 114 w 138"/>
                  <a:gd name="T13" fmla="*/ 38 h 136"/>
                  <a:gd name="T14" fmla="*/ 118 w 138"/>
                  <a:gd name="T15" fmla="*/ 38 h 136"/>
                  <a:gd name="T16" fmla="*/ 124 w 138"/>
                  <a:gd name="T17" fmla="*/ 38 h 136"/>
                  <a:gd name="T18" fmla="*/ 124 w 138"/>
                  <a:gd name="T19" fmla="*/ 38 h 136"/>
                  <a:gd name="T20" fmla="*/ 138 w 138"/>
                  <a:gd name="T21" fmla="*/ 50 h 136"/>
                  <a:gd name="T22" fmla="*/ 138 w 138"/>
                  <a:gd name="T23" fmla="*/ 18 h 136"/>
                  <a:gd name="T24" fmla="*/ 138 w 138"/>
                  <a:gd name="T25" fmla="*/ 18 h 136"/>
                  <a:gd name="T26" fmla="*/ 136 w 138"/>
                  <a:gd name="T27" fmla="*/ 10 h 136"/>
                  <a:gd name="T28" fmla="*/ 132 w 138"/>
                  <a:gd name="T29" fmla="*/ 4 h 136"/>
                  <a:gd name="T30" fmla="*/ 126 w 138"/>
                  <a:gd name="T31" fmla="*/ 2 h 136"/>
                  <a:gd name="T32" fmla="*/ 120 w 138"/>
                  <a:gd name="T33" fmla="*/ 0 h 136"/>
                  <a:gd name="T34" fmla="*/ 18 w 138"/>
                  <a:gd name="T35" fmla="*/ 0 h 136"/>
                  <a:gd name="T36" fmla="*/ 18 w 138"/>
                  <a:gd name="T37" fmla="*/ 0 h 136"/>
                  <a:gd name="T38" fmla="*/ 12 w 138"/>
                  <a:gd name="T39" fmla="*/ 2 h 136"/>
                  <a:gd name="T40" fmla="*/ 6 w 138"/>
                  <a:gd name="T41" fmla="*/ 4 h 136"/>
                  <a:gd name="T42" fmla="*/ 2 w 138"/>
                  <a:gd name="T43" fmla="*/ 10 h 136"/>
                  <a:gd name="T44" fmla="*/ 0 w 138"/>
                  <a:gd name="T45" fmla="*/ 18 h 136"/>
                  <a:gd name="T46" fmla="*/ 0 w 138"/>
                  <a:gd name="T47" fmla="*/ 118 h 136"/>
                  <a:gd name="T48" fmla="*/ 0 w 138"/>
                  <a:gd name="T49" fmla="*/ 118 h 136"/>
                  <a:gd name="T50" fmla="*/ 2 w 138"/>
                  <a:gd name="T51" fmla="*/ 126 h 136"/>
                  <a:gd name="T52" fmla="*/ 6 w 138"/>
                  <a:gd name="T53" fmla="*/ 132 h 136"/>
                  <a:gd name="T54" fmla="*/ 12 w 138"/>
                  <a:gd name="T55" fmla="*/ 136 h 136"/>
                  <a:gd name="T56" fmla="*/ 18 w 138"/>
                  <a:gd name="T57" fmla="*/ 136 h 136"/>
                  <a:gd name="T58" fmla="*/ 102 w 138"/>
                  <a:gd name="T59" fmla="*/ 136 h 136"/>
                  <a:gd name="T60" fmla="*/ 102 w 138"/>
                  <a:gd name="T61" fmla="*/ 136 h 136"/>
                  <a:gd name="T62" fmla="*/ 86 w 138"/>
                  <a:gd name="T63" fmla="*/ 112 h 136"/>
                  <a:gd name="T64" fmla="*/ 86 w 138"/>
                  <a:gd name="T65"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136">
                    <a:moveTo>
                      <a:pt x="86" y="112"/>
                    </a:moveTo>
                    <a:lnTo>
                      <a:pt x="26" y="112"/>
                    </a:lnTo>
                    <a:lnTo>
                      <a:pt x="26" y="24"/>
                    </a:lnTo>
                    <a:lnTo>
                      <a:pt x="112" y="24"/>
                    </a:lnTo>
                    <a:lnTo>
                      <a:pt x="112" y="38"/>
                    </a:lnTo>
                    <a:lnTo>
                      <a:pt x="114" y="38"/>
                    </a:lnTo>
                    <a:lnTo>
                      <a:pt x="114" y="38"/>
                    </a:lnTo>
                    <a:lnTo>
                      <a:pt x="118" y="38"/>
                    </a:lnTo>
                    <a:lnTo>
                      <a:pt x="124" y="38"/>
                    </a:lnTo>
                    <a:lnTo>
                      <a:pt x="124" y="38"/>
                    </a:lnTo>
                    <a:lnTo>
                      <a:pt x="138" y="50"/>
                    </a:lnTo>
                    <a:lnTo>
                      <a:pt x="138" y="18"/>
                    </a:lnTo>
                    <a:lnTo>
                      <a:pt x="138" y="18"/>
                    </a:lnTo>
                    <a:lnTo>
                      <a:pt x="136" y="10"/>
                    </a:lnTo>
                    <a:lnTo>
                      <a:pt x="132" y="4"/>
                    </a:lnTo>
                    <a:lnTo>
                      <a:pt x="126" y="2"/>
                    </a:lnTo>
                    <a:lnTo>
                      <a:pt x="120" y="0"/>
                    </a:lnTo>
                    <a:lnTo>
                      <a:pt x="18" y="0"/>
                    </a:lnTo>
                    <a:lnTo>
                      <a:pt x="18" y="0"/>
                    </a:lnTo>
                    <a:lnTo>
                      <a:pt x="12" y="2"/>
                    </a:lnTo>
                    <a:lnTo>
                      <a:pt x="6" y="4"/>
                    </a:lnTo>
                    <a:lnTo>
                      <a:pt x="2" y="10"/>
                    </a:lnTo>
                    <a:lnTo>
                      <a:pt x="0" y="18"/>
                    </a:lnTo>
                    <a:lnTo>
                      <a:pt x="0" y="118"/>
                    </a:lnTo>
                    <a:lnTo>
                      <a:pt x="0" y="118"/>
                    </a:lnTo>
                    <a:lnTo>
                      <a:pt x="2" y="126"/>
                    </a:lnTo>
                    <a:lnTo>
                      <a:pt x="6" y="132"/>
                    </a:lnTo>
                    <a:lnTo>
                      <a:pt x="12" y="136"/>
                    </a:lnTo>
                    <a:lnTo>
                      <a:pt x="18" y="136"/>
                    </a:lnTo>
                    <a:lnTo>
                      <a:pt x="102" y="136"/>
                    </a:lnTo>
                    <a:lnTo>
                      <a:pt x="102" y="136"/>
                    </a:lnTo>
                    <a:lnTo>
                      <a:pt x="86" y="112"/>
                    </a:lnTo>
                    <a:lnTo>
                      <a:pt x="86"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584" name="Freeform 105"/>
              <p:cNvSpPr>
                <a:spLocks noEditPoints="1"/>
              </p:cNvSpPr>
              <p:nvPr/>
            </p:nvSpPr>
            <p:spPr bwMode="auto">
              <a:xfrm>
                <a:off x="2724150" y="8156575"/>
                <a:ext cx="952500" cy="976313"/>
              </a:xfrm>
              <a:custGeom>
                <a:avLst/>
                <a:gdLst>
                  <a:gd name="T0" fmla="*/ 386 w 600"/>
                  <a:gd name="T1" fmla="*/ 609 h 615"/>
                  <a:gd name="T2" fmla="*/ 370 w 600"/>
                  <a:gd name="T3" fmla="*/ 581 h 615"/>
                  <a:gd name="T4" fmla="*/ 338 w 600"/>
                  <a:gd name="T5" fmla="*/ 565 h 615"/>
                  <a:gd name="T6" fmla="*/ 256 w 600"/>
                  <a:gd name="T7" fmla="*/ 545 h 615"/>
                  <a:gd name="T8" fmla="*/ 138 w 600"/>
                  <a:gd name="T9" fmla="*/ 457 h 615"/>
                  <a:gd name="T10" fmla="*/ 100 w 600"/>
                  <a:gd name="T11" fmla="*/ 412 h 615"/>
                  <a:gd name="T12" fmla="*/ 34 w 600"/>
                  <a:gd name="T13" fmla="*/ 358 h 615"/>
                  <a:gd name="T14" fmla="*/ 4 w 600"/>
                  <a:gd name="T15" fmla="*/ 342 h 615"/>
                  <a:gd name="T16" fmla="*/ 10 w 600"/>
                  <a:gd name="T17" fmla="*/ 306 h 615"/>
                  <a:gd name="T18" fmla="*/ 40 w 600"/>
                  <a:gd name="T19" fmla="*/ 284 h 615"/>
                  <a:gd name="T20" fmla="*/ 102 w 600"/>
                  <a:gd name="T21" fmla="*/ 286 h 615"/>
                  <a:gd name="T22" fmla="*/ 178 w 600"/>
                  <a:gd name="T23" fmla="*/ 336 h 615"/>
                  <a:gd name="T24" fmla="*/ 200 w 600"/>
                  <a:gd name="T25" fmla="*/ 310 h 615"/>
                  <a:gd name="T26" fmla="*/ 54 w 600"/>
                  <a:gd name="T27" fmla="*/ 74 h 615"/>
                  <a:gd name="T28" fmla="*/ 46 w 600"/>
                  <a:gd name="T29" fmla="*/ 30 h 615"/>
                  <a:gd name="T30" fmla="*/ 78 w 600"/>
                  <a:gd name="T31" fmla="*/ 2 h 615"/>
                  <a:gd name="T32" fmla="*/ 94 w 600"/>
                  <a:gd name="T33" fmla="*/ 0 h 615"/>
                  <a:gd name="T34" fmla="*/ 216 w 600"/>
                  <a:gd name="T35" fmla="*/ 144 h 615"/>
                  <a:gd name="T36" fmla="*/ 314 w 600"/>
                  <a:gd name="T37" fmla="*/ 174 h 615"/>
                  <a:gd name="T38" fmla="*/ 468 w 600"/>
                  <a:gd name="T39" fmla="*/ 194 h 615"/>
                  <a:gd name="T40" fmla="*/ 494 w 600"/>
                  <a:gd name="T41" fmla="*/ 204 h 615"/>
                  <a:gd name="T42" fmla="*/ 584 w 600"/>
                  <a:gd name="T43" fmla="*/ 410 h 615"/>
                  <a:gd name="T44" fmla="*/ 590 w 600"/>
                  <a:gd name="T45" fmla="*/ 477 h 615"/>
                  <a:gd name="T46" fmla="*/ 600 w 600"/>
                  <a:gd name="T47" fmla="*/ 507 h 615"/>
                  <a:gd name="T48" fmla="*/ 578 w 600"/>
                  <a:gd name="T49" fmla="*/ 535 h 615"/>
                  <a:gd name="T50" fmla="*/ 400 w 600"/>
                  <a:gd name="T51" fmla="*/ 615 h 615"/>
                  <a:gd name="T52" fmla="*/ 352 w 600"/>
                  <a:gd name="T53" fmla="*/ 539 h 615"/>
                  <a:gd name="T54" fmla="*/ 394 w 600"/>
                  <a:gd name="T55" fmla="*/ 569 h 615"/>
                  <a:gd name="T56" fmla="*/ 502 w 600"/>
                  <a:gd name="T57" fmla="*/ 547 h 615"/>
                  <a:gd name="T58" fmla="*/ 570 w 600"/>
                  <a:gd name="T59" fmla="*/ 499 h 615"/>
                  <a:gd name="T60" fmla="*/ 562 w 600"/>
                  <a:gd name="T61" fmla="*/ 430 h 615"/>
                  <a:gd name="T62" fmla="*/ 504 w 600"/>
                  <a:gd name="T63" fmla="*/ 278 h 615"/>
                  <a:gd name="T64" fmla="*/ 364 w 600"/>
                  <a:gd name="T65" fmla="*/ 202 h 615"/>
                  <a:gd name="T66" fmla="*/ 274 w 600"/>
                  <a:gd name="T67" fmla="*/ 200 h 615"/>
                  <a:gd name="T68" fmla="*/ 232 w 600"/>
                  <a:gd name="T69" fmla="*/ 208 h 615"/>
                  <a:gd name="T70" fmla="*/ 160 w 600"/>
                  <a:gd name="T71" fmla="*/ 110 h 615"/>
                  <a:gd name="T72" fmla="*/ 84 w 600"/>
                  <a:gd name="T73" fmla="*/ 26 h 615"/>
                  <a:gd name="T74" fmla="*/ 68 w 600"/>
                  <a:gd name="T75" fmla="*/ 44 h 615"/>
                  <a:gd name="T76" fmla="*/ 180 w 600"/>
                  <a:gd name="T77" fmla="*/ 218 h 615"/>
                  <a:gd name="T78" fmla="*/ 234 w 600"/>
                  <a:gd name="T79" fmla="*/ 332 h 615"/>
                  <a:gd name="T80" fmla="*/ 230 w 600"/>
                  <a:gd name="T81" fmla="*/ 352 h 615"/>
                  <a:gd name="T82" fmla="*/ 188 w 600"/>
                  <a:gd name="T83" fmla="*/ 358 h 615"/>
                  <a:gd name="T84" fmla="*/ 168 w 600"/>
                  <a:gd name="T85" fmla="*/ 362 h 615"/>
                  <a:gd name="T86" fmla="*/ 120 w 600"/>
                  <a:gd name="T87" fmla="*/ 322 h 615"/>
                  <a:gd name="T88" fmla="*/ 58 w 600"/>
                  <a:gd name="T89" fmla="*/ 306 h 615"/>
                  <a:gd name="T90" fmla="*/ 26 w 600"/>
                  <a:gd name="T91" fmla="*/ 326 h 615"/>
                  <a:gd name="T92" fmla="*/ 56 w 600"/>
                  <a:gd name="T93" fmla="*/ 344 h 615"/>
                  <a:gd name="T94" fmla="*/ 136 w 600"/>
                  <a:gd name="T95" fmla="*/ 416 h 615"/>
                  <a:gd name="T96" fmla="*/ 202 w 600"/>
                  <a:gd name="T97" fmla="*/ 483 h 615"/>
                  <a:gd name="T98" fmla="*/ 300 w 600"/>
                  <a:gd name="T99" fmla="*/ 535 h 615"/>
                  <a:gd name="T100" fmla="*/ 352 w 600"/>
                  <a:gd name="T101" fmla="*/ 539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0" h="615">
                    <a:moveTo>
                      <a:pt x="396" y="615"/>
                    </a:moveTo>
                    <a:lnTo>
                      <a:pt x="396" y="615"/>
                    </a:lnTo>
                    <a:lnTo>
                      <a:pt x="390" y="613"/>
                    </a:lnTo>
                    <a:lnTo>
                      <a:pt x="390" y="613"/>
                    </a:lnTo>
                    <a:lnTo>
                      <a:pt x="386" y="609"/>
                    </a:lnTo>
                    <a:lnTo>
                      <a:pt x="384" y="603"/>
                    </a:lnTo>
                    <a:lnTo>
                      <a:pt x="384" y="603"/>
                    </a:lnTo>
                    <a:lnTo>
                      <a:pt x="382" y="597"/>
                    </a:lnTo>
                    <a:lnTo>
                      <a:pt x="380" y="591"/>
                    </a:lnTo>
                    <a:lnTo>
                      <a:pt x="370" y="581"/>
                    </a:lnTo>
                    <a:lnTo>
                      <a:pt x="360" y="571"/>
                    </a:lnTo>
                    <a:lnTo>
                      <a:pt x="350" y="563"/>
                    </a:lnTo>
                    <a:lnTo>
                      <a:pt x="350" y="563"/>
                    </a:lnTo>
                    <a:lnTo>
                      <a:pt x="338" y="565"/>
                    </a:lnTo>
                    <a:lnTo>
                      <a:pt x="338" y="565"/>
                    </a:lnTo>
                    <a:lnTo>
                      <a:pt x="338" y="565"/>
                    </a:lnTo>
                    <a:lnTo>
                      <a:pt x="316" y="563"/>
                    </a:lnTo>
                    <a:lnTo>
                      <a:pt x="296" y="559"/>
                    </a:lnTo>
                    <a:lnTo>
                      <a:pt x="276" y="553"/>
                    </a:lnTo>
                    <a:lnTo>
                      <a:pt x="256" y="545"/>
                    </a:lnTo>
                    <a:lnTo>
                      <a:pt x="238" y="537"/>
                    </a:lnTo>
                    <a:lnTo>
                      <a:pt x="220" y="527"/>
                    </a:lnTo>
                    <a:lnTo>
                      <a:pt x="188" y="503"/>
                    </a:lnTo>
                    <a:lnTo>
                      <a:pt x="160" y="481"/>
                    </a:lnTo>
                    <a:lnTo>
                      <a:pt x="138" y="457"/>
                    </a:lnTo>
                    <a:lnTo>
                      <a:pt x="122" y="439"/>
                    </a:lnTo>
                    <a:lnTo>
                      <a:pt x="114" y="428"/>
                    </a:lnTo>
                    <a:lnTo>
                      <a:pt x="114" y="428"/>
                    </a:lnTo>
                    <a:lnTo>
                      <a:pt x="108" y="420"/>
                    </a:lnTo>
                    <a:lnTo>
                      <a:pt x="100" y="412"/>
                    </a:lnTo>
                    <a:lnTo>
                      <a:pt x="78" y="394"/>
                    </a:lnTo>
                    <a:lnTo>
                      <a:pt x="42" y="364"/>
                    </a:lnTo>
                    <a:lnTo>
                      <a:pt x="42" y="364"/>
                    </a:lnTo>
                    <a:lnTo>
                      <a:pt x="34" y="358"/>
                    </a:lnTo>
                    <a:lnTo>
                      <a:pt x="34" y="358"/>
                    </a:lnTo>
                    <a:lnTo>
                      <a:pt x="24" y="354"/>
                    </a:lnTo>
                    <a:lnTo>
                      <a:pt x="8" y="346"/>
                    </a:lnTo>
                    <a:lnTo>
                      <a:pt x="8" y="346"/>
                    </a:lnTo>
                    <a:lnTo>
                      <a:pt x="4" y="342"/>
                    </a:lnTo>
                    <a:lnTo>
                      <a:pt x="4" y="342"/>
                    </a:lnTo>
                    <a:lnTo>
                      <a:pt x="0" y="336"/>
                    </a:lnTo>
                    <a:lnTo>
                      <a:pt x="0" y="328"/>
                    </a:lnTo>
                    <a:lnTo>
                      <a:pt x="0" y="322"/>
                    </a:lnTo>
                    <a:lnTo>
                      <a:pt x="2" y="316"/>
                    </a:lnTo>
                    <a:lnTo>
                      <a:pt x="10" y="306"/>
                    </a:lnTo>
                    <a:lnTo>
                      <a:pt x="16" y="298"/>
                    </a:lnTo>
                    <a:lnTo>
                      <a:pt x="16" y="296"/>
                    </a:lnTo>
                    <a:lnTo>
                      <a:pt x="16" y="296"/>
                    </a:lnTo>
                    <a:lnTo>
                      <a:pt x="28" y="288"/>
                    </a:lnTo>
                    <a:lnTo>
                      <a:pt x="40" y="284"/>
                    </a:lnTo>
                    <a:lnTo>
                      <a:pt x="54" y="280"/>
                    </a:lnTo>
                    <a:lnTo>
                      <a:pt x="68" y="280"/>
                    </a:lnTo>
                    <a:lnTo>
                      <a:pt x="68" y="280"/>
                    </a:lnTo>
                    <a:lnTo>
                      <a:pt x="86" y="280"/>
                    </a:lnTo>
                    <a:lnTo>
                      <a:pt x="102" y="286"/>
                    </a:lnTo>
                    <a:lnTo>
                      <a:pt x="120" y="292"/>
                    </a:lnTo>
                    <a:lnTo>
                      <a:pt x="134" y="302"/>
                    </a:lnTo>
                    <a:lnTo>
                      <a:pt x="148" y="310"/>
                    </a:lnTo>
                    <a:lnTo>
                      <a:pt x="160" y="320"/>
                    </a:lnTo>
                    <a:lnTo>
                      <a:pt x="178" y="336"/>
                    </a:lnTo>
                    <a:lnTo>
                      <a:pt x="178" y="336"/>
                    </a:lnTo>
                    <a:lnTo>
                      <a:pt x="194" y="332"/>
                    </a:lnTo>
                    <a:lnTo>
                      <a:pt x="208" y="330"/>
                    </a:lnTo>
                    <a:lnTo>
                      <a:pt x="208" y="330"/>
                    </a:lnTo>
                    <a:lnTo>
                      <a:pt x="200" y="310"/>
                    </a:lnTo>
                    <a:lnTo>
                      <a:pt x="180" y="268"/>
                    </a:lnTo>
                    <a:lnTo>
                      <a:pt x="180" y="268"/>
                    </a:lnTo>
                    <a:lnTo>
                      <a:pt x="158" y="230"/>
                    </a:lnTo>
                    <a:lnTo>
                      <a:pt x="122" y="174"/>
                    </a:lnTo>
                    <a:lnTo>
                      <a:pt x="54" y="74"/>
                    </a:lnTo>
                    <a:lnTo>
                      <a:pt x="54" y="74"/>
                    </a:lnTo>
                    <a:lnTo>
                      <a:pt x="48" y="62"/>
                    </a:lnTo>
                    <a:lnTo>
                      <a:pt x="44" y="50"/>
                    </a:lnTo>
                    <a:lnTo>
                      <a:pt x="44" y="40"/>
                    </a:lnTo>
                    <a:lnTo>
                      <a:pt x="46" y="30"/>
                    </a:lnTo>
                    <a:lnTo>
                      <a:pt x="46" y="30"/>
                    </a:lnTo>
                    <a:lnTo>
                      <a:pt x="50" y="22"/>
                    </a:lnTo>
                    <a:lnTo>
                      <a:pt x="54" y="16"/>
                    </a:lnTo>
                    <a:lnTo>
                      <a:pt x="66" y="6"/>
                    </a:lnTo>
                    <a:lnTo>
                      <a:pt x="78" y="2"/>
                    </a:lnTo>
                    <a:lnTo>
                      <a:pt x="84" y="0"/>
                    </a:lnTo>
                    <a:lnTo>
                      <a:pt x="84" y="0"/>
                    </a:lnTo>
                    <a:lnTo>
                      <a:pt x="88" y="0"/>
                    </a:lnTo>
                    <a:lnTo>
                      <a:pt x="94" y="0"/>
                    </a:lnTo>
                    <a:lnTo>
                      <a:pt x="94" y="0"/>
                    </a:lnTo>
                    <a:lnTo>
                      <a:pt x="112" y="16"/>
                    </a:lnTo>
                    <a:lnTo>
                      <a:pt x="132" y="36"/>
                    </a:lnTo>
                    <a:lnTo>
                      <a:pt x="154" y="62"/>
                    </a:lnTo>
                    <a:lnTo>
                      <a:pt x="176" y="90"/>
                    </a:lnTo>
                    <a:lnTo>
                      <a:pt x="216" y="144"/>
                    </a:lnTo>
                    <a:lnTo>
                      <a:pt x="242" y="182"/>
                    </a:lnTo>
                    <a:lnTo>
                      <a:pt x="242" y="182"/>
                    </a:lnTo>
                    <a:lnTo>
                      <a:pt x="258" y="178"/>
                    </a:lnTo>
                    <a:lnTo>
                      <a:pt x="276" y="176"/>
                    </a:lnTo>
                    <a:lnTo>
                      <a:pt x="314" y="174"/>
                    </a:lnTo>
                    <a:lnTo>
                      <a:pt x="314" y="174"/>
                    </a:lnTo>
                    <a:lnTo>
                      <a:pt x="344" y="174"/>
                    </a:lnTo>
                    <a:lnTo>
                      <a:pt x="374" y="176"/>
                    </a:lnTo>
                    <a:lnTo>
                      <a:pt x="428" y="184"/>
                    </a:lnTo>
                    <a:lnTo>
                      <a:pt x="468" y="194"/>
                    </a:lnTo>
                    <a:lnTo>
                      <a:pt x="486" y="198"/>
                    </a:lnTo>
                    <a:lnTo>
                      <a:pt x="486" y="198"/>
                    </a:lnTo>
                    <a:lnTo>
                      <a:pt x="490" y="200"/>
                    </a:lnTo>
                    <a:lnTo>
                      <a:pt x="494" y="204"/>
                    </a:lnTo>
                    <a:lnTo>
                      <a:pt x="494" y="204"/>
                    </a:lnTo>
                    <a:lnTo>
                      <a:pt x="512" y="240"/>
                    </a:lnTo>
                    <a:lnTo>
                      <a:pt x="546" y="306"/>
                    </a:lnTo>
                    <a:lnTo>
                      <a:pt x="562" y="344"/>
                    </a:lnTo>
                    <a:lnTo>
                      <a:pt x="576" y="380"/>
                    </a:lnTo>
                    <a:lnTo>
                      <a:pt x="584" y="410"/>
                    </a:lnTo>
                    <a:lnTo>
                      <a:pt x="586" y="422"/>
                    </a:lnTo>
                    <a:lnTo>
                      <a:pt x="586" y="432"/>
                    </a:lnTo>
                    <a:lnTo>
                      <a:pt x="586" y="432"/>
                    </a:lnTo>
                    <a:lnTo>
                      <a:pt x="586" y="457"/>
                    </a:lnTo>
                    <a:lnTo>
                      <a:pt x="590" y="477"/>
                    </a:lnTo>
                    <a:lnTo>
                      <a:pt x="594" y="489"/>
                    </a:lnTo>
                    <a:lnTo>
                      <a:pt x="596" y="495"/>
                    </a:lnTo>
                    <a:lnTo>
                      <a:pt x="596" y="495"/>
                    </a:lnTo>
                    <a:lnTo>
                      <a:pt x="598" y="501"/>
                    </a:lnTo>
                    <a:lnTo>
                      <a:pt x="600" y="507"/>
                    </a:lnTo>
                    <a:lnTo>
                      <a:pt x="600" y="511"/>
                    </a:lnTo>
                    <a:lnTo>
                      <a:pt x="598" y="517"/>
                    </a:lnTo>
                    <a:lnTo>
                      <a:pt x="598" y="517"/>
                    </a:lnTo>
                    <a:lnTo>
                      <a:pt x="590" y="525"/>
                    </a:lnTo>
                    <a:lnTo>
                      <a:pt x="578" y="535"/>
                    </a:lnTo>
                    <a:lnTo>
                      <a:pt x="560" y="547"/>
                    </a:lnTo>
                    <a:lnTo>
                      <a:pt x="536" y="561"/>
                    </a:lnTo>
                    <a:lnTo>
                      <a:pt x="500" y="577"/>
                    </a:lnTo>
                    <a:lnTo>
                      <a:pt x="456" y="595"/>
                    </a:lnTo>
                    <a:lnTo>
                      <a:pt x="400" y="615"/>
                    </a:lnTo>
                    <a:lnTo>
                      <a:pt x="400" y="615"/>
                    </a:lnTo>
                    <a:lnTo>
                      <a:pt x="396" y="615"/>
                    </a:lnTo>
                    <a:lnTo>
                      <a:pt x="396" y="615"/>
                    </a:lnTo>
                    <a:close/>
                    <a:moveTo>
                      <a:pt x="352" y="539"/>
                    </a:moveTo>
                    <a:lnTo>
                      <a:pt x="352" y="539"/>
                    </a:lnTo>
                    <a:lnTo>
                      <a:pt x="360" y="541"/>
                    </a:lnTo>
                    <a:lnTo>
                      <a:pt x="360" y="541"/>
                    </a:lnTo>
                    <a:lnTo>
                      <a:pt x="366" y="545"/>
                    </a:lnTo>
                    <a:lnTo>
                      <a:pt x="380" y="555"/>
                    </a:lnTo>
                    <a:lnTo>
                      <a:pt x="394" y="569"/>
                    </a:lnTo>
                    <a:lnTo>
                      <a:pt x="400" y="577"/>
                    </a:lnTo>
                    <a:lnTo>
                      <a:pt x="404" y="587"/>
                    </a:lnTo>
                    <a:lnTo>
                      <a:pt x="404" y="587"/>
                    </a:lnTo>
                    <a:lnTo>
                      <a:pt x="452" y="569"/>
                    </a:lnTo>
                    <a:lnTo>
                      <a:pt x="502" y="547"/>
                    </a:lnTo>
                    <a:lnTo>
                      <a:pt x="546" y="527"/>
                    </a:lnTo>
                    <a:lnTo>
                      <a:pt x="562" y="517"/>
                    </a:lnTo>
                    <a:lnTo>
                      <a:pt x="574" y="507"/>
                    </a:lnTo>
                    <a:lnTo>
                      <a:pt x="574" y="507"/>
                    </a:lnTo>
                    <a:lnTo>
                      <a:pt x="570" y="499"/>
                    </a:lnTo>
                    <a:lnTo>
                      <a:pt x="566" y="483"/>
                    </a:lnTo>
                    <a:lnTo>
                      <a:pt x="562" y="459"/>
                    </a:lnTo>
                    <a:lnTo>
                      <a:pt x="562" y="445"/>
                    </a:lnTo>
                    <a:lnTo>
                      <a:pt x="562" y="430"/>
                    </a:lnTo>
                    <a:lnTo>
                      <a:pt x="562" y="430"/>
                    </a:lnTo>
                    <a:lnTo>
                      <a:pt x="560" y="416"/>
                    </a:lnTo>
                    <a:lnTo>
                      <a:pt x="554" y="394"/>
                    </a:lnTo>
                    <a:lnTo>
                      <a:pt x="544" y="368"/>
                    </a:lnTo>
                    <a:lnTo>
                      <a:pt x="532" y="340"/>
                    </a:lnTo>
                    <a:lnTo>
                      <a:pt x="504" y="278"/>
                    </a:lnTo>
                    <a:lnTo>
                      <a:pt x="474" y="220"/>
                    </a:lnTo>
                    <a:lnTo>
                      <a:pt x="474" y="220"/>
                    </a:lnTo>
                    <a:lnTo>
                      <a:pt x="450" y="214"/>
                    </a:lnTo>
                    <a:lnTo>
                      <a:pt x="412" y="208"/>
                    </a:lnTo>
                    <a:lnTo>
                      <a:pt x="364" y="202"/>
                    </a:lnTo>
                    <a:lnTo>
                      <a:pt x="340" y="200"/>
                    </a:lnTo>
                    <a:lnTo>
                      <a:pt x="314" y="198"/>
                    </a:lnTo>
                    <a:lnTo>
                      <a:pt x="314" y="198"/>
                    </a:lnTo>
                    <a:lnTo>
                      <a:pt x="292" y="200"/>
                    </a:lnTo>
                    <a:lnTo>
                      <a:pt x="274" y="200"/>
                    </a:lnTo>
                    <a:lnTo>
                      <a:pt x="256" y="204"/>
                    </a:lnTo>
                    <a:lnTo>
                      <a:pt x="240" y="208"/>
                    </a:lnTo>
                    <a:lnTo>
                      <a:pt x="240" y="208"/>
                    </a:lnTo>
                    <a:lnTo>
                      <a:pt x="236" y="208"/>
                    </a:lnTo>
                    <a:lnTo>
                      <a:pt x="232" y="208"/>
                    </a:lnTo>
                    <a:lnTo>
                      <a:pt x="230" y="206"/>
                    </a:lnTo>
                    <a:lnTo>
                      <a:pt x="226" y="204"/>
                    </a:lnTo>
                    <a:lnTo>
                      <a:pt x="226" y="204"/>
                    </a:lnTo>
                    <a:lnTo>
                      <a:pt x="198" y="162"/>
                    </a:lnTo>
                    <a:lnTo>
                      <a:pt x="160" y="110"/>
                    </a:lnTo>
                    <a:lnTo>
                      <a:pt x="140" y="84"/>
                    </a:lnTo>
                    <a:lnTo>
                      <a:pt x="120" y="60"/>
                    </a:lnTo>
                    <a:lnTo>
                      <a:pt x="102" y="40"/>
                    </a:lnTo>
                    <a:lnTo>
                      <a:pt x="84" y="26"/>
                    </a:lnTo>
                    <a:lnTo>
                      <a:pt x="84" y="26"/>
                    </a:lnTo>
                    <a:lnTo>
                      <a:pt x="76" y="30"/>
                    </a:lnTo>
                    <a:lnTo>
                      <a:pt x="72" y="34"/>
                    </a:lnTo>
                    <a:lnTo>
                      <a:pt x="70" y="38"/>
                    </a:lnTo>
                    <a:lnTo>
                      <a:pt x="70" y="38"/>
                    </a:lnTo>
                    <a:lnTo>
                      <a:pt x="68" y="44"/>
                    </a:lnTo>
                    <a:lnTo>
                      <a:pt x="70" y="48"/>
                    </a:lnTo>
                    <a:lnTo>
                      <a:pt x="76" y="58"/>
                    </a:lnTo>
                    <a:lnTo>
                      <a:pt x="76" y="58"/>
                    </a:lnTo>
                    <a:lnTo>
                      <a:pt x="144" y="162"/>
                    </a:lnTo>
                    <a:lnTo>
                      <a:pt x="180" y="218"/>
                    </a:lnTo>
                    <a:lnTo>
                      <a:pt x="202" y="256"/>
                    </a:lnTo>
                    <a:lnTo>
                      <a:pt x="202" y="256"/>
                    </a:lnTo>
                    <a:lnTo>
                      <a:pt x="222" y="296"/>
                    </a:lnTo>
                    <a:lnTo>
                      <a:pt x="232" y="320"/>
                    </a:lnTo>
                    <a:lnTo>
                      <a:pt x="234" y="332"/>
                    </a:lnTo>
                    <a:lnTo>
                      <a:pt x="236" y="336"/>
                    </a:lnTo>
                    <a:lnTo>
                      <a:pt x="234" y="344"/>
                    </a:lnTo>
                    <a:lnTo>
                      <a:pt x="234" y="344"/>
                    </a:lnTo>
                    <a:lnTo>
                      <a:pt x="234" y="348"/>
                    </a:lnTo>
                    <a:lnTo>
                      <a:pt x="230" y="352"/>
                    </a:lnTo>
                    <a:lnTo>
                      <a:pt x="226" y="354"/>
                    </a:lnTo>
                    <a:lnTo>
                      <a:pt x="222" y="356"/>
                    </a:lnTo>
                    <a:lnTo>
                      <a:pt x="222" y="356"/>
                    </a:lnTo>
                    <a:lnTo>
                      <a:pt x="200" y="356"/>
                    </a:lnTo>
                    <a:lnTo>
                      <a:pt x="188" y="358"/>
                    </a:lnTo>
                    <a:lnTo>
                      <a:pt x="180" y="362"/>
                    </a:lnTo>
                    <a:lnTo>
                      <a:pt x="180" y="362"/>
                    </a:lnTo>
                    <a:lnTo>
                      <a:pt x="176" y="362"/>
                    </a:lnTo>
                    <a:lnTo>
                      <a:pt x="172" y="362"/>
                    </a:lnTo>
                    <a:lnTo>
                      <a:pt x="168" y="362"/>
                    </a:lnTo>
                    <a:lnTo>
                      <a:pt x="166" y="358"/>
                    </a:lnTo>
                    <a:lnTo>
                      <a:pt x="166" y="358"/>
                    </a:lnTo>
                    <a:lnTo>
                      <a:pt x="156" y="350"/>
                    </a:lnTo>
                    <a:lnTo>
                      <a:pt x="134" y="332"/>
                    </a:lnTo>
                    <a:lnTo>
                      <a:pt x="120" y="322"/>
                    </a:lnTo>
                    <a:lnTo>
                      <a:pt x="102" y="312"/>
                    </a:lnTo>
                    <a:lnTo>
                      <a:pt x="86" y="306"/>
                    </a:lnTo>
                    <a:lnTo>
                      <a:pt x="68" y="304"/>
                    </a:lnTo>
                    <a:lnTo>
                      <a:pt x="68" y="304"/>
                    </a:lnTo>
                    <a:lnTo>
                      <a:pt x="58" y="306"/>
                    </a:lnTo>
                    <a:lnTo>
                      <a:pt x="50" y="308"/>
                    </a:lnTo>
                    <a:lnTo>
                      <a:pt x="42" y="310"/>
                    </a:lnTo>
                    <a:lnTo>
                      <a:pt x="34" y="316"/>
                    </a:lnTo>
                    <a:lnTo>
                      <a:pt x="34" y="316"/>
                    </a:lnTo>
                    <a:lnTo>
                      <a:pt x="26" y="326"/>
                    </a:lnTo>
                    <a:lnTo>
                      <a:pt x="26" y="326"/>
                    </a:lnTo>
                    <a:lnTo>
                      <a:pt x="40" y="332"/>
                    </a:lnTo>
                    <a:lnTo>
                      <a:pt x="50" y="340"/>
                    </a:lnTo>
                    <a:lnTo>
                      <a:pt x="50" y="340"/>
                    </a:lnTo>
                    <a:lnTo>
                      <a:pt x="56" y="344"/>
                    </a:lnTo>
                    <a:lnTo>
                      <a:pt x="56" y="344"/>
                    </a:lnTo>
                    <a:lnTo>
                      <a:pt x="80" y="362"/>
                    </a:lnTo>
                    <a:lnTo>
                      <a:pt x="102" y="380"/>
                    </a:lnTo>
                    <a:lnTo>
                      <a:pt x="122" y="398"/>
                    </a:lnTo>
                    <a:lnTo>
                      <a:pt x="136" y="416"/>
                    </a:lnTo>
                    <a:lnTo>
                      <a:pt x="136" y="416"/>
                    </a:lnTo>
                    <a:lnTo>
                      <a:pt x="142" y="426"/>
                    </a:lnTo>
                    <a:lnTo>
                      <a:pt x="158" y="441"/>
                    </a:lnTo>
                    <a:lnTo>
                      <a:pt x="176" y="461"/>
                    </a:lnTo>
                    <a:lnTo>
                      <a:pt x="202" y="483"/>
                    </a:lnTo>
                    <a:lnTo>
                      <a:pt x="232" y="503"/>
                    </a:lnTo>
                    <a:lnTo>
                      <a:pt x="248" y="513"/>
                    </a:lnTo>
                    <a:lnTo>
                      <a:pt x="264" y="521"/>
                    </a:lnTo>
                    <a:lnTo>
                      <a:pt x="282" y="529"/>
                    </a:lnTo>
                    <a:lnTo>
                      <a:pt x="300" y="535"/>
                    </a:lnTo>
                    <a:lnTo>
                      <a:pt x="318" y="537"/>
                    </a:lnTo>
                    <a:lnTo>
                      <a:pt x="338" y="539"/>
                    </a:lnTo>
                    <a:lnTo>
                      <a:pt x="338" y="539"/>
                    </a:lnTo>
                    <a:lnTo>
                      <a:pt x="338" y="539"/>
                    </a:lnTo>
                    <a:lnTo>
                      <a:pt x="352" y="539"/>
                    </a:lnTo>
                    <a:lnTo>
                      <a:pt x="352" y="5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585" name="Freeform 106"/>
              <p:cNvSpPr>
                <a:spLocks/>
              </p:cNvSpPr>
              <p:nvPr/>
            </p:nvSpPr>
            <p:spPr bwMode="auto">
              <a:xfrm>
                <a:off x="2308225" y="7734300"/>
                <a:ext cx="704850" cy="1154113"/>
              </a:xfrm>
              <a:custGeom>
                <a:avLst/>
                <a:gdLst>
                  <a:gd name="T0" fmla="*/ 34 w 444"/>
                  <a:gd name="T1" fmla="*/ 703 h 727"/>
                  <a:gd name="T2" fmla="*/ 34 w 444"/>
                  <a:gd name="T3" fmla="*/ 703 h 727"/>
                  <a:gd name="T4" fmla="*/ 28 w 444"/>
                  <a:gd name="T5" fmla="*/ 701 h 727"/>
                  <a:gd name="T6" fmla="*/ 26 w 444"/>
                  <a:gd name="T7" fmla="*/ 696 h 727"/>
                  <a:gd name="T8" fmla="*/ 26 w 444"/>
                  <a:gd name="T9" fmla="*/ 32 h 727"/>
                  <a:gd name="T10" fmla="*/ 26 w 444"/>
                  <a:gd name="T11" fmla="*/ 32 h 727"/>
                  <a:gd name="T12" fmla="*/ 28 w 444"/>
                  <a:gd name="T13" fmla="*/ 26 h 727"/>
                  <a:gd name="T14" fmla="*/ 34 w 444"/>
                  <a:gd name="T15" fmla="*/ 24 h 727"/>
                  <a:gd name="T16" fmla="*/ 412 w 444"/>
                  <a:gd name="T17" fmla="*/ 24 h 727"/>
                  <a:gd name="T18" fmla="*/ 412 w 444"/>
                  <a:gd name="T19" fmla="*/ 24 h 727"/>
                  <a:gd name="T20" fmla="*/ 418 w 444"/>
                  <a:gd name="T21" fmla="*/ 26 h 727"/>
                  <a:gd name="T22" fmla="*/ 420 w 444"/>
                  <a:gd name="T23" fmla="*/ 32 h 727"/>
                  <a:gd name="T24" fmla="*/ 420 w 444"/>
                  <a:gd name="T25" fmla="*/ 348 h 727"/>
                  <a:gd name="T26" fmla="*/ 420 w 444"/>
                  <a:gd name="T27" fmla="*/ 348 h 727"/>
                  <a:gd name="T28" fmla="*/ 444 w 444"/>
                  <a:gd name="T29" fmla="*/ 382 h 727"/>
                  <a:gd name="T30" fmla="*/ 444 w 444"/>
                  <a:gd name="T31" fmla="*/ 32 h 727"/>
                  <a:gd name="T32" fmla="*/ 444 w 444"/>
                  <a:gd name="T33" fmla="*/ 32 h 727"/>
                  <a:gd name="T34" fmla="*/ 444 w 444"/>
                  <a:gd name="T35" fmla="*/ 26 h 727"/>
                  <a:gd name="T36" fmla="*/ 442 w 444"/>
                  <a:gd name="T37" fmla="*/ 20 h 727"/>
                  <a:gd name="T38" fmla="*/ 440 w 444"/>
                  <a:gd name="T39" fmla="*/ 14 h 727"/>
                  <a:gd name="T40" fmla="*/ 436 w 444"/>
                  <a:gd name="T41" fmla="*/ 8 h 727"/>
                  <a:gd name="T42" fmla="*/ 430 w 444"/>
                  <a:gd name="T43" fmla="*/ 4 h 727"/>
                  <a:gd name="T44" fmla="*/ 426 w 444"/>
                  <a:gd name="T45" fmla="*/ 2 h 727"/>
                  <a:gd name="T46" fmla="*/ 420 w 444"/>
                  <a:gd name="T47" fmla="*/ 0 h 727"/>
                  <a:gd name="T48" fmla="*/ 412 w 444"/>
                  <a:gd name="T49" fmla="*/ 0 h 727"/>
                  <a:gd name="T50" fmla="*/ 34 w 444"/>
                  <a:gd name="T51" fmla="*/ 0 h 727"/>
                  <a:gd name="T52" fmla="*/ 34 w 444"/>
                  <a:gd name="T53" fmla="*/ 0 h 727"/>
                  <a:gd name="T54" fmla="*/ 26 w 444"/>
                  <a:gd name="T55" fmla="*/ 0 h 727"/>
                  <a:gd name="T56" fmla="*/ 20 w 444"/>
                  <a:gd name="T57" fmla="*/ 2 h 727"/>
                  <a:gd name="T58" fmla="*/ 16 w 444"/>
                  <a:gd name="T59" fmla="*/ 4 h 727"/>
                  <a:gd name="T60" fmla="*/ 10 w 444"/>
                  <a:gd name="T61" fmla="*/ 8 h 727"/>
                  <a:gd name="T62" fmla="*/ 6 w 444"/>
                  <a:gd name="T63" fmla="*/ 14 h 727"/>
                  <a:gd name="T64" fmla="*/ 4 w 444"/>
                  <a:gd name="T65" fmla="*/ 20 h 727"/>
                  <a:gd name="T66" fmla="*/ 2 w 444"/>
                  <a:gd name="T67" fmla="*/ 26 h 727"/>
                  <a:gd name="T68" fmla="*/ 0 w 444"/>
                  <a:gd name="T69" fmla="*/ 32 h 727"/>
                  <a:gd name="T70" fmla="*/ 0 w 444"/>
                  <a:gd name="T71" fmla="*/ 696 h 727"/>
                  <a:gd name="T72" fmla="*/ 0 w 444"/>
                  <a:gd name="T73" fmla="*/ 696 h 727"/>
                  <a:gd name="T74" fmla="*/ 2 w 444"/>
                  <a:gd name="T75" fmla="*/ 701 h 727"/>
                  <a:gd name="T76" fmla="*/ 4 w 444"/>
                  <a:gd name="T77" fmla="*/ 707 h 727"/>
                  <a:gd name="T78" fmla="*/ 6 w 444"/>
                  <a:gd name="T79" fmla="*/ 713 h 727"/>
                  <a:gd name="T80" fmla="*/ 10 w 444"/>
                  <a:gd name="T81" fmla="*/ 719 h 727"/>
                  <a:gd name="T82" fmla="*/ 16 w 444"/>
                  <a:gd name="T83" fmla="*/ 723 h 727"/>
                  <a:gd name="T84" fmla="*/ 20 w 444"/>
                  <a:gd name="T85" fmla="*/ 725 h 727"/>
                  <a:gd name="T86" fmla="*/ 26 w 444"/>
                  <a:gd name="T87" fmla="*/ 727 h 727"/>
                  <a:gd name="T88" fmla="*/ 34 w 444"/>
                  <a:gd name="T89" fmla="*/ 727 h 727"/>
                  <a:gd name="T90" fmla="*/ 404 w 444"/>
                  <a:gd name="T91" fmla="*/ 727 h 727"/>
                  <a:gd name="T92" fmla="*/ 404 w 444"/>
                  <a:gd name="T93" fmla="*/ 727 h 727"/>
                  <a:gd name="T94" fmla="*/ 382 w 444"/>
                  <a:gd name="T95" fmla="*/ 703 h 727"/>
                  <a:gd name="T96" fmla="*/ 34 w 444"/>
                  <a:gd name="T97" fmla="*/ 703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4" h="727">
                    <a:moveTo>
                      <a:pt x="34" y="703"/>
                    </a:moveTo>
                    <a:lnTo>
                      <a:pt x="34" y="703"/>
                    </a:lnTo>
                    <a:lnTo>
                      <a:pt x="28" y="701"/>
                    </a:lnTo>
                    <a:lnTo>
                      <a:pt x="26" y="696"/>
                    </a:lnTo>
                    <a:lnTo>
                      <a:pt x="26" y="32"/>
                    </a:lnTo>
                    <a:lnTo>
                      <a:pt x="26" y="32"/>
                    </a:lnTo>
                    <a:lnTo>
                      <a:pt x="28" y="26"/>
                    </a:lnTo>
                    <a:lnTo>
                      <a:pt x="34" y="24"/>
                    </a:lnTo>
                    <a:lnTo>
                      <a:pt x="412" y="24"/>
                    </a:lnTo>
                    <a:lnTo>
                      <a:pt x="412" y="24"/>
                    </a:lnTo>
                    <a:lnTo>
                      <a:pt x="418" y="26"/>
                    </a:lnTo>
                    <a:lnTo>
                      <a:pt x="420" y="32"/>
                    </a:lnTo>
                    <a:lnTo>
                      <a:pt x="420" y="348"/>
                    </a:lnTo>
                    <a:lnTo>
                      <a:pt x="420" y="348"/>
                    </a:lnTo>
                    <a:lnTo>
                      <a:pt x="444" y="382"/>
                    </a:lnTo>
                    <a:lnTo>
                      <a:pt x="444" y="32"/>
                    </a:lnTo>
                    <a:lnTo>
                      <a:pt x="444" y="32"/>
                    </a:lnTo>
                    <a:lnTo>
                      <a:pt x="444" y="26"/>
                    </a:lnTo>
                    <a:lnTo>
                      <a:pt x="442" y="20"/>
                    </a:lnTo>
                    <a:lnTo>
                      <a:pt x="440" y="14"/>
                    </a:lnTo>
                    <a:lnTo>
                      <a:pt x="436" y="8"/>
                    </a:lnTo>
                    <a:lnTo>
                      <a:pt x="430" y="4"/>
                    </a:lnTo>
                    <a:lnTo>
                      <a:pt x="426" y="2"/>
                    </a:lnTo>
                    <a:lnTo>
                      <a:pt x="420" y="0"/>
                    </a:lnTo>
                    <a:lnTo>
                      <a:pt x="412" y="0"/>
                    </a:lnTo>
                    <a:lnTo>
                      <a:pt x="34" y="0"/>
                    </a:lnTo>
                    <a:lnTo>
                      <a:pt x="34" y="0"/>
                    </a:lnTo>
                    <a:lnTo>
                      <a:pt x="26" y="0"/>
                    </a:lnTo>
                    <a:lnTo>
                      <a:pt x="20" y="2"/>
                    </a:lnTo>
                    <a:lnTo>
                      <a:pt x="16" y="4"/>
                    </a:lnTo>
                    <a:lnTo>
                      <a:pt x="10" y="8"/>
                    </a:lnTo>
                    <a:lnTo>
                      <a:pt x="6" y="14"/>
                    </a:lnTo>
                    <a:lnTo>
                      <a:pt x="4" y="20"/>
                    </a:lnTo>
                    <a:lnTo>
                      <a:pt x="2" y="26"/>
                    </a:lnTo>
                    <a:lnTo>
                      <a:pt x="0" y="32"/>
                    </a:lnTo>
                    <a:lnTo>
                      <a:pt x="0" y="696"/>
                    </a:lnTo>
                    <a:lnTo>
                      <a:pt x="0" y="696"/>
                    </a:lnTo>
                    <a:lnTo>
                      <a:pt x="2" y="701"/>
                    </a:lnTo>
                    <a:lnTo>
                      <a:pt x="4" y="707"/>
                    </a:lnTo>
                    <a:lnTo>
                      <a:pt x="6" y="713"/>
                    </a:lnTo>
                    <a:lnTo>
                      <a:pt x="10" y="719"/>
                    </a:lnTo>
                    <a:lnTo>
                      <a:pt x="16" y="723"/>
                    </a:lnTo>
                    <a:lnTo>
                      <a:pt x="20" y="725"/>
                    </a:lnTo>
                    <a:lnTo>
                      <a:pt x="26" y="727"/>
                    </a:lnTo>
                    <a:lnTo>
                      <a:pt x="34" y="727"/>
                    </a:lnTo>
                    <a:lnTo>
                      <a:pt x="404" y="727"/>
                    </a:lnTo>
                    <a:lnTo>
                      <a:pt x="404" y="727"/>
                    </a:lnTo>
                    <a:lnTo>
                      <a:pt x="382" y="703"/>
                    </a:lnTo>
                    <a:lnTo>
                      <a:pt x="34" y="7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586" name="Freeform 107"/>
              <p:cNvSpPr>
                <a:spLocks/>
              </p:cNvSpPr>
              <p:nvPr/>
            </p:nvSpPr>
            <p:spPr bwMode="auto">
              <a:xfrm>
                <a:off x="2974975" y="8467725"/>
                <a:ext cx="38100" cy="263525"/>
              </a:xfrm>
              <a:custGeom>
                <a:avLst/>
                <a:gdLst>
                  <a:gd name="T0" fmla="*/ 0 w 24"/>
                  <a:gd name="T1" fmla="*/ 0 h 166"/>
                  <a:gd name="T2" fmla="*/ 0 w 24"/>
                  <a:gd name="T3" fmla="*/ 134 h 166"/>
                  <a:gd name="T4" fmla="*/ 0 w 24"/>
                  <a:gd name="T5" fmla="*/ 134 h 166"/>
                  <a:gd name="T6" fmla="*/ 24 w 24"/>
                  <a:gd name="T7" fmla="*/ 166 h 166"/>
                  <a:gd name="T8" fmla="*/ 24 w 24"/>
                  <a:gd name="T9" fmla="*/ 50 h 166"/>
                  <a:gd name="T10" fmla="*/ 24 w 24"/>
                  <a:gd name="T11" fmla="*/ 50 h 166"/>
                  <a:gd name="T12" fmla="*/ 12 w 24"/>
                  <a:gd name="T13" fmla="*/ 22 h 166"/>
                  <a:gd name="T14" fmla="*/ 0 w 24"/>
                  <a:gd name="T15" fmla="*/ 0 h 166"/>
                  <a:gd name="T16" fmla="*/ 0 w 24"/>
                  <a:gd name="T1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66">
                    <a:moveTo>
                      <a:pt x="0" y="0"/>
                    </a:moveTo>
                    <a:lnTo>
                      <a:pt x="0" y="134"/>
                    </a:lnTo>
                    <a:lnTo>
                      <a:pt x="0" y="134"/>
                    </a:lnTo>
                    <a:lnTo>
                      <a:pt x="24" y="166"/>
                    </a:lnTo>
                    <a:lnTo>
                      <a:pt x="24" y="50"/>
                    </a:lnTo>
                    <a:lnTo>
                      <a:pt x="24" y="50"/>
                    </a:lnTo>
                    <a:lnTo>
                      <a:pt x="12" y="22"/>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575" name="Freeform 574"/>
            <p:cNvSpPr>
              <a:spLocks noChangeAspect="1"/>
            </p:cNvSpPr>
            <p:nvPr/>
          </p:nvSpPr>
          <p:spPr bwMode="auto">
            <a:xfrm>
              <a:off x="594076" y="5166087"/>
              <a:ext cx="269639" cy="457200"/>
            </a:xfrm>
            <a:custGeom>
              <a:avLst/>
              <a:gdLst>
                <a:gd name="connsiteX0" fmla="*/ 652199 w 1962365"/>
                <a:gd name="connsiteY0" fmla="*/ 661855 h 3327402"/>
                <a:gd name="connsiteX1" fmla="*/ 518186 w 1962365"/>
                <a:gd name="connsiteY1" fmla="*/ 722665 h 3327402"/>
                <a:gd name="connsiteX2" fmla="*/ 466408 w 1962365"/>
                <a:gd name="connsiteY2" fmla="*/ 853406 h 3327402"/>
                <a:gd name="connsiteX3" fmla="*/ 466408 w 1962365"/>
                <a:gd name="connsiteY3" fmla="*/ 1151375 h 3327402"/>
                <a:gd name="connsiteX4" fmla="*/ 466408 w 1962365"/>
                <a:gd name="connsiteY4" fmla="*/ 1282116 h 3327402"/>
                <a:gd name="connsiteX5" fmla="*/ 466408 w 1962365"/>
                <a:gd name="connsiteY5" fmla="*/ 1285157 h 3327402"/>
                <a:gd name="connsiteX6" fmla="*/ 466408 w 1962365"/>
                <a:gd name="connsiteY6" fmla="*/ 1726029 h 3327402"/>
                <a:gd name="connsiteX7" fmla="*/ 466408 w 1962365"/>
                <a:gd name="connsiteY7" fmla="*/ 1732110 h 3327402"/>
                <a:gd name="connsiteX8" fmla="*/ 466280 w 1962365"/>
                <a:gd name="connsiteY8" fmla="*/ 1733367 h 3327402"/>
                <a:gd name="connsiteX9" fmla="*/ 466726 w 1962365"/>
                <a:gd name="connsiteY9" fmla="*/ 1735547 h 3327402"/>
                <a:gd name="connsiteX10" fmla="*/ 466726 w 1962365"/>
                <a:gd name="connsiteY10" fmla="*/ 2345918 h 3327402"/>
                <a:gd name="connsiteX11" fmla="*/ 405607 w 1962365"/>
                <a:gd name="connsiteY11" fmla="*/ 2406651 h 3327402"/>
                <a:gd name="connsiteX12" fmla="*/ 344488 w 1962365"/>
                <a:gd name="connsiteY12" fmla="*/ 2345918 h 3327402"/>
                <a:gd name="connsiteX13" fmla="*/ 344488 w 1962365"/>
                <a:gd name="connsiteY13" fmla="*/ 1884564 h 3327402"/>
                <a:gd name="connsiteX14" fmla="*/ 344488 w 1962365"/>
                <a:gd name="connsiteY14" fmla="*/ 1816216 h 3327402"/>
                <a:gd name="connsiteX15" fmla="*/ 314121 w 1962365"/>
                <a:gd name="connsiteY15" fmla="*/ 1811163 h 3327402"/>
                <a:gd name="connsiteX16" fmla="*/ 292800 w 1962365"/>
                <a:gd name="connsiteY16" fmla="*/ 1814204 h 3327402"/>
                <a:gd name="connsiteX17" fmla="*/ 122238 w 1962365"/>
                <a:gd name="connsiteY17" fmla="*/ 2014877 h 3327402"/>
                <a:gd name="connsiteX18" fmla="*/ 122238 w 1962365"/>
                <a:gd name="connsiteY18" fmla="*/ 2671624 h 3327402"/>
                <a:gd name="connsiteX19" fmla="*/ 655245 w 1962365"/>
                <a:gd name="connsiteY19" fmla="*/ 3206752 h 3327402"/>
                <a:gd name="connsiteX20" fmla="*/ 1316173 w 1962365"/>
                <a:gd name="connsiteY20" fmla="*/ 3206752 h 3327402"/>
                <a:gd name="connsiteX21" fmla="*/ 1660343 w 1962365"/>
                <a:gd name="connsiteY21" fmla="*/ 3069930 h 3327402"/>
                <a:gd name="connsiteX22" fmla="*/ 1840042 w 1962365"/>
                <a:gd name="connsiteY22" fmla="*/ 2635138 h 3327402"/>
                <a:gd name="connsiteX23" fmla="*/ 1836997 w 1962365"/>
                <a:gd name="connsiteY23" fmla="*/ 2200347 h 3327402"/>
                <a:gd name="connsiteX24" fmla="*/ 1836997 w 1962365"/>
                <a:gd name="connsiteY24" fmla="*/ 1865892 h 3327402"/>
                <a:gd name="connsiteX25" fmla="*/ 1766944 w 1962365"/>
                <a:gd name="connsiteY25" fmla="*/ 1710827 h 3327402"/>
                <a:gd name="connsiteX26" fmla="*/ 1691943 w 1962365"/>
                <a:gd name="connsiteY26" fmla="*/ 1673201 h 3327402"/>
                <a:gd name="connsiteX27" fmla="*/ 1627188 w 1962365"/>
                <a:gd name="connsiteY27" fmla="*/ 1674055 h 3327402"/>
                <a:gd name="connsiteX28" fmla="*/ 1627188 w 1962365"/>
                <a:gd name="connsiteY28" fmla="*/ 1739862 h 3327402"/>
                <a:gd name="connsiteX29" fmla="*/ 1627188 w 1962365"/>
                <a:gd name="connsiteY29" fmla="*/ 2002880 h 3327402"/>
                <a:gd name="connsiteX30" fmla="*/ 1566069 w 1962365"/>
                <a:gd name="connsiteY30" fmla="*/ 2063750 h 3327402"/>
                <a:gd name="connsiteX31" fmla="*/ 1504950 w 1962365"/>
                <a:gd name="connsiteY31" fmla="*/ 2002880 h 3327402"/>
                <a:gd name="connsiteX32" fmla="*/ 1504950 w 1962365"/>
                <a:gd name="connsiteY32" fmla="*/ 1659347 h 3327402"/>
                <a:gd name="connsiteX33" fmla="*/ 1504950 w 1962365"/>
                <a:gd name="connsiteY33" fmla="*/ 1634494 h 3327402"/>
                <a:gd name="connsiteX34" fmla="*/ 1492827 w 1962365"/>
                <a:gd name="connsiteY34" fmla="*/ 1616571 h 3327402"/>
                <a:gd name="connsiteX35" fmla="*/ 1343347 w 1962365"/>
                <a:gd name="connsiteY35" fmla="*/ 1504121 h 3327402"/>
                <a:gd name="connsiteX36" fmla="*/ 1295401 w 1962365"/>
                <a:gd name="connsiteY36" fmla="*/ 1508888 h 3327402"/>
                <a:gd name="connsiteX37" fmla="*/ 1295401 w 1962365"/>
                <a:gd name="connsiteY37" fmla="*/ 1587395 h 3327402"/>
                <a:gd name="connsiteX38" fmla="*/ 1295401 w 1962365"/>
                <a:gd name="connsiteY38" fmla="*/ 1853811 h 3327402"/>
                <a:gd name="connsiteX39" fmla="*/ 1234282 w 1962365"/>
                <a:gd name="connsiteY39" fmla="*/ 1914526 h 3327402"/>
                <a:gd name="connsiteX40" fmla="*/ 1173163 w 1962365"/>
                <a:gd name="connsiteY40" fmla="*/ 1853811 h 3327402"/>
                <a:gd name="connsiteX41" fmla="*/ 1173163 w 1962365"/>
                <a:gd name="connsiteY41" fmla="*/ 1505839 h 3327402"/>
                <a:gd name="connsiteX42" fmla="*/ 1173163 w 1962365"/>
                <a:gd name="connsiteY42" fmla="*/ 1481814 h 3327402"/>
                <a:gd name="connsiteX43" fmla="*/ 1154748 w 1962365"/>
                <a:gd name="connsiteY43" fmla="*/ 1452384 h 3327402"/>
                <a:gd name="connsiteX44" fmla="*/ 1014692 w 1962365"/>
                <a:gd name="connsiteY44" fmla="*/ 1336513 h 3327402"/>
                <a:gd name="connsiteX45" fmla="*/ 960438 w 1962365"/>
                <a:gd name="connsiteY45" fmla="*/ 1336809 h 3327402"/>
                <a:gd name="connsiteX46" fmla="*/ 960438 w 1962365"/>
                <a:gd name="connsiteY46" fmla="*/ 1351429 h 3327402"/>
                <a:gd name="connsiteX47" fmla="*/ 960438 w 1962365"/>
                <a:gd name="connsiteY47" fmla="*/ 1856956 h 3327402"/>
                <a:gd name="connsiteX48" fmla="*/ 899319 w 1962365"/>
                <a:gd name="connsiteY48" fmla="*/ 1917701 h 3327402"/>
                <a:gd name="connsiteX49" fmla="*/ 838200 w 1962365"/>
                <a:gd name="connsiteY49" fmla="*/ 1856956 h 3327402"/>
                <a:gd name="connsiteX50" fmla="*/ 838200 w 1962365"/>
                <a:gd name="connsiteY50" fmla="*/ 1244632 h 3327402"/>
                <a:gd name="connsiteX51" fmla="*/ 838200 w 1962365"/>
                <a:gd name="connsiteY51" fmla="*/ 1244582 h 3327402"/>
                <a:gd name="connsiteX52" fmla="*/ 837990 w 1962365"/>
                <a:gd name="connsiteY52" fmla="*/ 1242590 h 3327402"/>
                <a:gd name="connsiteX53" fmla="*/ 837990 w 1962365"/>
                <a:gd name="connsiteY53" fmla="*/ 853406 h 3327402"/>
                <a:gd name="connsiteX54" fmla="*/ 777075 w 1962365"/>
                <a:gd name="connsiteY54" fmla="*/ 713543 h 3327402"/>
                <a:gd name="connsiteX55" fmla="*/ 652199 w 1962365"/>
                <a:gd name="connsiteY55" fmla="*/ 661855 h 3327402"/>
                <a:gd name="connsiteX56" fmla="*/ 639828 w 1962365"/>
                <a:gd name="connsiteY56" fmla="*/ 121613 h 3327402"/>
                <a:gd name="connsiteX57" fmla="*/ 137622 w 1962365"/>
                <a:gd name="connsiteY57" fmla="*/ 626308 h 3327402"/>
                <a:gd name="connsiteX58" fmla="*/ 282720 w 1962365"/>
                <a:gd name="connsiteY58" fmla="*/ 979461 h 3327402"/>
                <a:gd name="connsiteX59" fmla="*/ 345272 w 1962365"/>
                <a:gd name="connsiteY59" fmla="*/ 1028322 h 3327402"/>
                <a:gd name="connsiteX60" fmla="*/ 345456 w 1962365"/>
                <a:gd name="connsiteY60" fmla="*/ 1004557 h 3327402"/>
                <a:gd name="connsiteX61" fmla="*/ 344313 w 1962365"/>
                <a:gd name="connsiteY61" fmla="*/ 857195 h 3327402"/>
                <a:gd name="connsiteX62" fmla="*/ 429629 w 1962365"/>
                <a:gd name="connsiteY62" fmla="*/ 638431 h 3327402"/>
                <a:gd name="connsiteX63" fmla="*/ 649015 w 1962365"/>
                <a:gd name="connsiteY63" fmla="*/ 541203 h 3327402"/>
                <a:gd name="connsiteX64" fmla="*/ 859259 w 1962365"/>
                <a:gd name="connsiteY64" fmla="*/ 626277 h 3327402"/>
                <a:gd name="connsiteX65" fmla="*/ 959810 w 1962365"/>
                <a:gd name="connsiteY65" fmla="*/ 854156 h 3327402"/>
                <a:gd name="connsiteX66" fmla="*/ 961689 w 1962365"/>
                <a:gd name="connsiteY66" fmla="*/ 1008367 h 3327402"/>
                <a:gd name="connsiteX67" fmla="*/ 997413 w 1962365"/>
                <a:gd name="connsiteY67" fmla="*/ 981171 h 3327402"/>
                <a:gd name="connsiteX68" fmla="*/ 1145078 w 1962365"/>
                <a:gd name="connsiteY68" fmla="*/ 626308 h 3327402"/>
                <a:gd name="connsiteX69" fmla="*/ 639828 w 1962365"/>
                <a:gd name="connsiteY69" fmla="*/ 121613 h 3327402"/>
                <a:gd name="connsiteX70" fmla="*/ 639828 w 1962365"/>
                <a:gd name="connsiteY70" fmla="*/ 0 h 3327402"/>
                <a:gd name="connsiteX71" fmla="*/ 1266825 w 1962365"/>
                <a:gd name="connsiteY71" fmla="*/ 626308 h 3327402"/>
                <a:gd name="connsiteX72" fmla="*/ 1024764 w 1962365"/>
                <a:gd name="connsiteY72" fmla="*/ 1121039 h 3327402"/>
                <a:gd name="connsiteX73" fmla="*/ 960481 w 1962365"/>
                <a:gd name="connsiteY73" fmla="*/ 1164696 h 3327402"/>
                <a:gd name="connsiteX74" fmla="*/ 959810 w 1962365"/>
                <a:gd name="connsiteY74" fmla="*/ 1215724 h 3327402"/>
                <a:gd name="connsiteX75" fmla="*/ 1261465 w 1962365"/>
                <a:gd name="connsiteY75" fmla="*/ 1388912 h 3327402"/>
                <a:gd name="connsiteX76" fmla="*/ 1596636 w 1962365"/>
                <a:gd name="connsiteY76" fmla="*/ 1549947 h 3327402"/>
                <a:gd name="connsiteX77" fmla="*/ 1843445 w 1962365"/>
                <a:gd name="connsiteY77" fmla="*/ 1613753 h 3327402"/>
                <a:gd name="connsiteX78" fmla="*/ 1959231 w 1962365"/>
                <a:gd name="connsiteY78" fmla="*/ 1865939 h 3327402"/>
                <a:gd name="connsiteX79" fmla="*/ 1959231 w 1962365"/>
                <a:gd name="connsiteY79" fmla="*/ 2200161 h 3327402"/>
                <a:gd name="connsiteX80" fmla="*/ 1962278 w 1962365"/>
                <a:gd name="connsiteY80" fmla="*/ 2631612 h 3327402"/>
                <a:gd name="connsiteX81" fmla="*/ 1742893 w 1962365"/>
                <a:gd name="connsiteY81" fmla="*/ 3160291 h 3327402"/>
                <a:gd name="connsiteX82" fmla="*/ 1316311 w 1962365"/>
                <a:gd name="connsiteY82" fmla="*/ 3327402 h 3327402"/>
                <a:gd name="connsiteX83" fmla="*/ 981139 w 1962365"/>
                <a:gd name="connsiteY83" fmla="*/ 3327402 h 3327402"/>
                <a:gd name="connsiteX84" fmla="*/ 652062 w 1962365"/>
                <a:gd name="connsiteY84" fmla="*/ 3327402 h 3327402"/>
                <a:gd name="connsiteX85" fmla="*/ 0 w 1962365"/>
                <a:gd name="connsiteY85" fmla="*/ 2674149 h 3327402"/>
                <a:gd name="connsiteX86" fmla="*/ 0 w 1962365"/>
                <a:gd name="connsiteY86" fmla="*/ 2014820 h 3327402"/>
                <a:gd name="connsiteX87" fmla="*/ 271185 w 1962365"/>
                <a:gd name="connsiteY87" fmla="*/ 1695789 h 3327402"/>
                <a:gd name="connsiteX88" fmla="*/ 344313 w 1962365"/>
                <a:gd name="connsiteY88" fmla="*/ 1692751 h 3327402"/>
                <a:gd name="connsiteX89" fmla="*/ 344313 w 1962365"/>
                <a:gd name="connsiteY89" fmla="*/ 1282569 h 3327402"/>
                <a:gd name="connsiteX90" fmla="*/ 344313 w 1962365"/>
                <a:gd name="connsiteY90" fmla="*/ 1276492 h 3327402"/>
                <a:gd name="connsiteX91" fmla="*/ 344313 w 1962365"/>
                <a:gd name="connsiteY91" fmla="*/ 1169483 h 3327402"/>
                <a:gd name="connsiteX92" fmla="*/ 326330 w 1962365"/>
                <a:gd name="connsiteY92" fmla="*/ 1167487 h 3327402"/>
                <a:gd name="connsiteX93" fmla="*/ 15875 w 1962365"/>
                <a:gd name="connsiteY93" fmla="*/ 626308 h 3327402"/>
                <a:gd name="connsiteX94" fmla="*/ 639828 w 1962365"/>
                <a:gd name="connsiteY94" fmla="*/ 0 h 3327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962365" h="3327402">
                  <a:moveTo>
                    <a:pt x="652199" y="661855"/>
                  </a:moveTo>
                  <a:cubicBezTo>
                    <a:pt x="603467" y="661855"/>
                    <a:pt x="554735" y="683138"/>
                    <a:pt x="518186" y="722665"/>
                  </a:cubicBezTo>
                  <a:cubicBezTo>
                    <a:pt x="484683" y="759151"/>
                    <a:pt x="463362" y="807799"/>
                    <a:pt x="466408" y="853406"/>
                  </a:cubicBezTo>
                  <a:cubicBezTo>
                    <a:pt x="469454" y="953743"/>
                    <a:pt x="466408" y="1054079"/>
                    <a:pt x="466408" y="1151375"/>
                  </a:cubicBezTo>
                  <a:cubicBezTo>
                    <a:pt x="466408" y="1193942"/>
                    <a:pt x="466408" y="1236509"/>
                    <a:pt x="466408" y="1282116"/>
                  </a:cubicBezTo>
                  <a:cubicBezTo>
                    <a:pt x="466408" y="1282116"/>
                    <a:pt x="466408" y="1285157"/>
                    <a:pt x="466408" y="1285157"/>
                  </a:cubicBezTo>
                  <a:cubicBezTo>
                    <a:pt x="466408" y="1726029"/>
                    <a:pt x="466408" y="1726029"/>
                    <a:pt x="466408" y="1726029"/>
                  </a:cubicBezTo>
                  <a:cubicBezTo>
                    <a:pt x="466408" y="1729070"/>
                    <a:pt x="466408" y="1729070"/>
                    <a:pt x="466408" y="1732110"/>
                  </a:cubicBezTo>
                  <a:lnTo>
                    <a:pt x="466280" y="1733367"/>
                  </a:lnTo>
                  <a:lnTo>
                    <a:pt x="466726" y="1735547"/>
                  </a:lnTo>
                  <a:cubicBezTo>
                    <a:pt x="466726" y="2345918"/>
                    <a:pt x="466726" y="2345918"/>
                    <a:pt x="466726" y="2345918"/>
                  </a:cubicBezTo>
                  <a:cubicBezTo>
                    <a:pt x="466726" y="2379321"/>
                    <a:pt x="439223" y="2406651"/>
                    <a:pt x="405607" y="2406651"/>
                  </a:cubicBezTo>
                  <a:cubicBezTo>
                    <a:pt x="371992" y="2406651"/>
                    <a:pt x="344488" y="2379321"/>
                    <a:pt x="344488" y="2345918"/>
                  </a:cubicBezTo>
                  <a:cubicBezTo>
                    <a:pt x="344488" y="2117029"/>
                    <a:pt x="344488" y="1973973"/>
                    <a:pt x="344488" y="1884564"/>
                  </a:cubicBezTo>
                  <a:lnTo>
                    <a:pt x="344488" y="1816216"/>
                  </a:lnTo>
                  <a:lnTo>
                    <a:pt x="314121" y="1811163"/>
                  </a:lnTo>
                  <a:cubicBezTo>
                    <a:pt x="308029" y="1811163"/>
                    <a:pt x="298892" y="1811163"/>
                    <a:pt x="292800" y="1814204"/>
                  </a:cubicBezTo>
                  <a:cubicBezTo>
                    <a:pt x="189245" y="1832447"/>
                    <a:pt x="122238" y="1911500"/>
                    <a:pt x="122238" y="2014877"/>
                  </a:cubicBezTo>
                  <a:cubicBezTo>
                    <a:pt x="122238" y="2233793"/>
                    <a:pt x="122238" y="2455749"/>
                    <a:pt x="122238" y="2671624"/>
                  </a:cubicBezTo>
                  <a:cubicBezTo>
                    <a:pt x="122238" y="2969593"/>
                    <a:pt x="356761" y="3203712"/>
                    <a:pt x="655245" y="3206752"/>
                  </a:cubicBezTo>
                  <a:cubicBezTo>
                    <a:pt x="874539" y="3206752"/>
                    <a:pt x="1096879" y="3206752"/>
                    <a:pt x="1316173" y="3206752"/>
                  </a:cubicBezTo>
                  <a:cubicBezTo>
                    <a:pt x="1447140" y="3203712"/>
                    <a:pt x="1562879" y="3158104"/>
                    <a:pt x="1660343" y="3069930"/>
                  </a:cubicBezTo>
                  <a:cubicBezTo>
                    <a:pt x="1782173" y="2960472"/>
                    <a:pt x="1843088" y="2817568"/>
                    <a:pt x="1840042" y="2635138"/>
                  </a:cubicBezTo>
                  <a:cubicBezTo>
                    <a:pt x="1836997" y="2489194"/>
                    <a:pt x="1836997" y="2343251"/>
                    <a:pt x="1836997" y="2200347"/>
                  </a:cubicBezTo>
                  <a:cubicBezTo>
                    <a:pt x="1836997" y="2090889"/>
                    <a:pt x="1840042" y="1978391"/>
                    <a:pt x="1836997" y="1865892"/>
                  </a:cubicBezTo>
                  <a:cubicBezTo>
                    <a:pt x="1836997" y="1802042"/>
                    <a:pt x="1812631" y="1747313"/>
                    <a:pt x="1766944" y="1710827"/>
                  </a:cubicBezTo>
                  <a:cubicBezTo>
                    <a:pt x="1744101" y="1692584"/>
                    <a:pt x="1718974" y="1679662"/>
                    <a:pt x="1691943" y="1673201"/>
                  </a:cubicBezTo>
                  <a:lnTo>
                    <a:pt x="1627188" y="1674055"/>
                  </a:lnTo>
                  <a:lnTo>
                    <a:pt x="1627188" y="1739862"/>
                  </a:lnTo>
                  <a:cubicBezTo>
                    <a:pt x="1627188" y="2002880"/>
                    <a:pt x="1627188" y="2002880"/>
                    <a:pt x="1627188" y="2002880"/>
                  </a:cubicBezTo>
                  <a:cubicBezTo>
                    <a:pt x="1627188" y="2036359"/>
                    <a:pt x="1599685" y="2063750"/>
                    <a:pt x="1566069" y="2063750"/>
                  </a:cubicBezTo>
                  <a:cubicBezTo>
                    <a:pt x="1532454" y="2063750"/>
                    <a:pt x="1504950" y="2036359"/>
                    <a:pt x="1504950" y="2002880"/>
                  </a:cubicBezTo>
                  <a:cubicBezTo>
                    <a:pt x="1504950" y="1806575"/>
                    <a:pt x="1504950" y="1708423"/>
                    <a:pt x="1504950" y="1659347"/>
                  </a:cubicBezTo>
                  <a:lnTo>
                    <a:pt x="1504950" y="1634494"/>
                  </a:lnTo>
                  <a:lnTo>
                    <a:pt x="1492827" y="1616571"/>
                  </a:lnTo>
                  <a:cubicBezTo>
                    <a:pt x="1456278" y="1550441"/>
                    <a:pt x="1402597" y="1509964"/>
                    <a:pt x="1343347" y="1504121"/>
                  </a:cubicBezTo>
                  <a:lnTo>
                    <a:pt x="1295401" y="1508888"/>
                  </a:lnTo>
                  <a:lnTo>
                    <a:pt x="1295401" y="1587395"/>
                  </a:lnTo>
                  <a:cubicBezTo>
                    <a:pt x="1295401" y="1853811"/>
                    <a:pt x="1295401" y="1853811"/>
                    <a:pt x="1295401" y="1853811"/>
                  </a:cubicBezTo>
                  <a:cubicBezTo>
                    <a:pt x="1295401" y="1887204"/>
                    <a:pt x="1270954" y="1914526"/>
                    <a:pt x="1234282" y="1914526"/>
                  </a:cubicBezTo>
                  <a:cubicBezTo>
                    <a:pt x="1200667" y="1914526"/>
                    <a:pt x="1173163" y="1887204"/>
                    <a:pt x="1173163" y="1853811"/>
                  </a:cubicBezTo>
                  <a:cubicBezTo>
                    <a:pt x="1173163" y="1654970"/>
                    <a:pt x="1173163" y="1555549"/>
                    <a:pt x="1173163" y="1505839"/>
                  </a:cubicBezTo>
                  <a:lnTo>
                    <a:pt x="1173163" y="1481814"/>
                  </a:lnTo>
                  <a:lnTo>
                    <a:pt x="1154748" y="1452384"/>
                  </a:lnTo>
                  <a:cubicBezTo>
                    <a:pt x="1127336" y="1388534"/>
                    <a:pt x="1074226" y="1346917"/>
                    <a:pt x="1014692" y="1336513"/>
                  </a:cubicBezTo>
                  <a:lnTo>
                    <a:pt x="960438" y="1336809"/>
                  </a:lnTo>
                  <a:lnTo>
                    <a:pt x="960438" y="1351429"/>
                  </a:lnTo>
                  <a:cubicBezTo>
                    <a:pt x="960438" y="1856956"/>
                    <a:pt x="960438" y="1856956"/>
                    <a:pt x="960438" y="1856956"/>
                  </a:cubicBezTo>
                  <a:cubicBezTo>
                    <a:pt x="960438" y="1890366"/>
                    <a:pt x="932935" y="1917701"/>
                    <a:pt x="899319" y="1917701"/>
                  </a:cubicBezTo>
                  <a:cubicBezTo>
                    <a:pt x="865704" y="1917701"/>
                    <a:pt x="838200" y="1890366"/>
                    <a:pt x="838200" y="1856956"/>
                  </a:cubicBezTo>
                  <a:cubicBezTo>
                    <a:pt x="838200" y="1320124"/>
                    <a:pt x="838200" y="1253020"/>
                    <a:pt x="838200" y="1244632"/>
                  </a:cubicBezTo>
                  <a:lnTo>
                    <a:pt x="838200" y="1244582"/>
                  </a:lnTo>
                  <a:lnTo>
                    <a:pt x="837990" y="1242590"/>
                  </a:lnTo>
                  <a:cubicBezTo>
                    <a:pt x="841036" y="1127051"/>
                    <a:pt x="841036" y="993269"/>
                    <a:pt x="837990" y="853406"/>
                  </a:cubicBezTo>
                  <a:cubicBezTo>
                    <a:pt x="837990" y="801718"/>
                    <a:pt x="816670" y="750029"/>
                    <a:pt x="777075" y="713543"/>
                  </a:cubicBezTo>
                  <a:cubicBezTo>
                    <a:pt x="740526" y="677057"/>
                    <a:pt x="694840" y="658814"/>
                    <a:pt x="652199" y="661855"/>
                  </a:cubicBezTo>
                  <a:close/>
                  <a:moveTo>
                    <a:pt x="639828" y="121613"/>
                  </a:moveTo>
                  <a:cubicBezTo>
                    <a:pt x="362854" y="121613"/>
                    <a:pt x="137622" y="346598"/>
                    <a:pt x="137622" y="626308"/>
                  </a:cubicBezTo>
                  <a:cubicBezTo>
                    <a:pt x="137622" y="758562"/>
                    <a:pt x="190696" y="885686"/>
                    <a:pt x="282720" y="979461"/>
                  </a:cubicBezTo>
                  <a:lnTo>
                    <a:pt x="345272" y="1028322"/>
                  </a:lnTo>
                  <a:lnTo>
                    <a:pt x="345456" y="1004557"/>
                  </a:lnTo>
                  <a:cubicBezTo>
                    <a:pt x="345837" y="955183"/>
                    <a:pt x="345837" y="905809"/>
                    <a:pt x="344313" y="857195"/>
                  </a:cubicBezTo>
                  <a:cubicBezTo>
                    <a:pt x="341266" y="781235"/>
                    <a:pt x="371736" y="699199"/>
                    <a:pt x="429629" y="638431"/>
                  </a:cubicBezTo>
                  <a:cubicBezTo>
                    <a:pt x="490570" y="577663"/>
                    <a:pt x="566745" y="541203"/>
                    <a:pt x="649015" y="541203"/>
                  </a:cubicBezTo>
                  <a:cubicBezTo>
                    <a:pt x="725190" y="538164"/>
                    <a:pt x="801365" y="568548"/>
                    <a:pt x="859259" y="626277"/>
                  </a:cubicBezTo>
                  <a:cubicBezTo>
                    <a:pt x="923246" y="687045"/>
                    <a:pt x="959810" y="769081"/>
                    <a:pt x="959810" y="854156"/>
                  </a:cubicBezTo>
                  <a:lnTo>
                    <a:pt x="961689" y="1008367"/>
                  </a:lnTo>
                  <a:lnTo>
                    <a:pt x="997413" y="981171"/>
                  </a:lnTo>
                  <a:cubicBezTo>
                    <a:pt x="1090292" y="888536"/>
                    <a:pt x="1145078" y="760842"/>
                    <a:pt x="1145078" y="626308"/>
                  </a:cubicBezTo>
                  <a:cubicBezTo>
                    <a:pt x="1145078" y="346598"/>
                    <a:pt x="919846" y="121613"/>
                    <a:pt x="639828" y="121613"/>
                  </a:cubicBezTo>
                  <a:close/>
                  <a:moveTo>
                    <a:pt x="639828" y="0"/>
                  </a:moveTo>
                  <a:cubicBezTo>
                    <a:pt x="986807" y="0"/>
                    <a:pt x="1266825" y="279710"/>
                    <a:pt x="1266825" y="626308"/>
                  </a:cubicBezTo>
                  <a:cubicBezTo>
                    <a:pt x="1266825" y="820509"/>
                    <a:pt x="1175943" y="1003071"/>
                    <a:pt x="1024764" y="1121039"/>
                  </a:cubicBezTo>
                  <a:lnTo>
                    <a:pt x="960481" y="1164696"/>
                  </a:lnTo>
                  <a:lnTo>
                    <a:pt x="959810" y="1215724"/>
                  </a:lnTo>
                  <a:cubicBezTo>
                    <a:pt x="1084738" y="1203571"/>
                    <a:pt x="1200524" y="1273454"/>
                    <a:pt x="1261465" y="1388912"/>
                  </a:cubicBezTo>
                  <a:cubicBezTo>
                    <a:pt x="1392486" y="1358528"/>
                    <a:pt x="1523508" y="1422334"/>
                    <a:pt x="1596636" y="1549947"/>
                  </a:cubicBezTo>
                  <a:cubicBezTo>
                    <a:pt x="1688047" y="1537793"/>
                    <a:pt x="1776410" y="1559062"/>
                    <a:pt x="1843445" y="1613753"/>
                  </a:cubicBezTo>
                  <a:cubicBezTo>
                    <a:pt x="1916573" y="1674520"/>
                    <a:pt x="1959231" y="1765672"/>
                    <a:pt x="1959231" y="1865939"/>
                  </a:cubicBezTo>
                  <a:cubicBezTo>
                    <a:pt x="1962278" y="1975321"/>
                    <a:pt x="1959231" y="2090779"/>
                    <a:pt x="1959231" y="2200161"/>
                  </a:cubicBezTo>
                  <a:cubicBezTo>
                    <a:pt x="1959231" y="2339927"/>
                    <a:pt x="1959231" y="2488808"/>
                    <a:pt x="1962278" y="2631612"/>
                  </a:cubicBezTo>
                  <a:cubicBezTo>
                    <a:pt x="1965325" y="2847337"/>
                    <a:pt x="1889150" y="3026602"/>
                    <a:pt x="1742893" y="3160291"/>
                  </a:cubicBezTo>
                  <a:cubicBezTo>
                    <a:pt x="1621012" y="3269673"/>
                    <a:pt x="1477803" y="3324364"/>
                    <a:pt x="1316311" y="3327402"/>
                  </a:cubicBezTo>
                  <a:cubicBezTo>
                    <a:pt x="1206618" y="3327402"/>
                    <a:pt x="1093879" y="3327402"/>
                    <a:pt x="981139" y="3327402"/>
                  </a:cubicBezTo>
                  <a:cubicBezTo>
                    <a:pt x="871447" y="3327402"/>
                    <a:pt x="761754" y="3327402"/>
                    <a:pt x="652062" y="3327402"/>
                  </a:cubicBezTo>
                  <a:cubicBezTo>
                    <a:pt x="289467" y="3324364"/>
                    <a:pt x="3047" y="3035717"/>
                    <a:pt x="0" y="2674149"/>
                  </a:cubicBezTo>
                  <a:cubicBezTo>
                    <a:pt x="0" y="2455386"/>
                    <a:pt x="0" y="2233583"/>
                    <a:pt x="0" y="2014820"/>
                  </a:cubicBezTo>
                  <a:cubicBezTo>
                    <a:pt x="0" y="1853785"/>
                    <a:pt x="109693" y="1723135"/>
                    <a:pt x="271185" y="1695789"/>
                  </a:cubicBezTo>
                  <a:cubicBezTo>
                    <a:pt x="295561" y="1689712"/>
                    <a:pt x="319937" y="1689712"/>
                    <a:pt x="344313" y="1692751"/>
                  </a:cubicBezTo>
                  <a:cubicBezTo>
                    <a:pt x="344313" y="1282569"/>
                    <a:pt x="344313" y="1282569"/>
                    <a:pt x="344313" y="1282569"/>
                  </a:cubicBezTo>
                  <a:cubicBezTo>
                    <a:pt x="344313" y="1279530"/>
                    <a:pt x="344313" y="1279530"/>
                    <a:pt x="344313" y="1276492"/>
                  </a:cubicBezTo>
                  <a:lnTo>
                    <a:pt x="344313" y="1169483"/>
                  </a:lnTo>
                  <a:lnTo>
                    <a:pt x="326330" y="1167487"/>
                  </a:lnTo>
                  <a:cubicBezTo>
                    <a:pt x="134579" y="1054994"/>
                    <a:pt x="15875" y="848252"/>
                    <a:pt x="15875" y="626308"/>
                  </a:cubicBezTo>
                  <a:cubicBezTo>
                    <a:pt x="15875" y="279710"/>
                    <a:pt x="295893" y="0"/>
                    <a:pt x="639828" y="0"/>
                  </a:cubicBezTo>
                  <a:close/>
                </a:path>
              </a:pathLst>
            </a:custGeom>
            <a:solidFill>
              <a:srgbClr val="0078D7"/>
            </a:solid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grpSp>
      <p:grpSp>
        <p:nvGrpSpPr>
          <p:cNvPr id="589" name="Group 588"/>
          <p:cNvGrpSpPr>
            <a:grpSpLocks noChangeAspect="1"/>
          </p:cNvGrpSpPr>
          <p:nvPr/>
        </p:nvGrpSpPr>
        <p:grpSpPr>
          <a:xfrm>
            <a:off x="6008529" y="2775918"/>
            <a:ext cx="294051" cy="292608"/>
            <a:chOff x="8580718" y="793097"/>
            <a:chExt cx="2587625" cy="2574925"/>
          </a:xfrm>
        </p:grpSpPr>
        <p:sp>
          <p:nvSpPr>
            <p:cNvPr id="590" name="Freeform 34"/>
            <p:cNvSpPr>
              <a:spLocks/>
            </p:cNvSpPr>
            <p:nvPr/>
          </p:nvSpPr>
          <p:spPr bwMode="auto">
            <a:xfrm>
              <a:off x="9477655" y="1434447"/>
              <a:ext cx="792163" cy="1312862"/>
            </a:xfrm>
            <a:custGeom>
              <a:avLst/>
              <a:gdLst>
                <a:gd name="T0" fmla="*/ 1459 w 1508"/>
                <a:gd name="T1" fmla="*/ 930 h 2501"/>
                <a:gd name="T2" fmla="*/ 837 w 1508"/>
                <a:gd name="T3" fmla="*/ 930 h 2501"/>
                <a:gd name="T4" fmla="*/ 1097 w 1508"/>
                <a:gd name="T5" fmla="*/ 63 h 2501"/>
                <a:gd name="T6" fmla="*/ 1072 w 1508"/>
                <a:gd name="T7" fmla="*/ 4 h 2501"/>
                <a:gd name="T8" fmla="*/ 1053 w 1508"/>
                <a:gd name="T9" fmla="*/ 0 h 2501"/>
                <a:gd name="T10" fmla="*/ 1014 w 1508"/>
                <a:gd name="T11" fmla="*/ 19 h 2501"/>
                <a:gd name="T12" fmla="*/ 10 w 1508"/>
                <a:gd name="T13" fmla="*/ 1483 h 2501"/>
                <a:gd name="T14" fmla="*/ 5 w 1508"/>
                <a:gd name="T15" fmla="*/ 1532 h 2501"/>
                <a:gd name="T16" fmla="*/ 49 w 1508"/>
                <a:gd name="T17" fmla="*/ 1556 h 2501"/>
                <a:gd name="T18" fmla="*/ 651 w 1508"/>
                <a:gd name="T19" fmla="*/ 1556 h 2501"/>
                <a:gd name="T20" fmla="*/ 382 w 1508"/>
                <a:gd name="T21" fmla="*/ 2438 h 2501"/>
                <a:gd name="T22" fmla="*/ 407 w 1508"/>
                <a:gd name="T23" fmla="*/ 2497 h 2501"/>
                <a:gd name="T24" fmla="*/ 426 w 1508"/>
                <a:gd name="T25" fmla="*/ 2501 h 2501"/>
                <a:gd name="T26" fmla="*/ 465 w 1508"/>
                <a:gd name="T27" fmla="*/ 2482 h 2501"/>
                <a:gd name="T28" fmla="*/ 1498 w 1508"/>
                <a:gd name="T29" fmla="*/ 1003 h 2501"/>
                <a:gd name="T30" fmla="*/ 1508 w 1508"/>
                <a:gd name="T31" fmla="*/ 974 h 2501"/>
                <a:gd name="T32" fmla="*/ 1459 w 1508"/>
                <a:gd name="T33" fmla="*/ 930 h 2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8" h="2501">
                  <a:moveTo>
                    <a:pt x="1459" y="930"/>
                  </a:moveTo>
                  <a:lnTo>
                    <a:pt x="837" y="930"/>
                  </a:lnTo>
                  <a:lnTo>
                    <a:pt x="1097" y="63"/>
                  </a:lnTo>
                  <a:cubicBezTo>
                    <a:pt x="1102" y="39"/>
                    <a:pt x="1092" y="14"/>
                    <a:pt x="1072" y="4"/>
                  </a:cubicBezTo>
                  <a:cubicBezTo>
                    <a:pt x="1068" y="0"/>
                    <a:pt x="1058" y="0"/>
                    <a:pt x="1053" y="0"/>
                  </a:cubicBezTo>
                  <a:cubicBezTo>
                    <a:pt x="1038" y="0"/>
                    <a:pt x="1024" y="9"/>
                    <a:pt x="1014" y="19"/>
                  </a:cubicBezTo>
                  <a:lnTo>
                    <a:pt x="10" y="1483"/>
                  </a:lnTo>
                  <a:cubicBezTo>
                    <a:pt x="0" y="1498"/>
                    <a:pt x="0" y="1517"/>
                    <a:pt x="5" y="1532"/>
                  </a:cubicBezTo>
                  <a:cubicBezTo>
                    <a:pt x="15" y="1547"/>
                    <a:pt x="30" y="1556"/>
                    <a:pt x="49" y="1556"/>
                  </a:cubicBezTo>
                  <a:lnTo>
                    <a:pt x="651" y="1556"/>
                  </a:lnTo>
                  <a:lnTo>
                    <a:pt x="382" y="2438"/>
                  </a:lnTo>
                  <a:cubicBezTo>
                    <a:pt x="377" y="2462"/>
                    <a:pt x="387" y="2487"/>
                    <a:pt x="407" y="2497"/>
                  </a:cubicBezTo>
                  <a:cubicBezTo>
                    <a:pt x="412" y="2501"/>
                    <a:pt x="421" y="2501"/>
                    <a:pt x="426" y="2501"/>
                  </a:cubicBezTo>
                  <a:cubicBezTo>
                    <a:pt x="441" y="2501"/>
                    <a:pt x="456" y="2492"/>
                    <a:pt x="465" y="2482"/>
                  </a:cubicBezTo>
                  <a:lnTo>
                    <a:pt x="1498" y="1003"/>
                  </a:lnTo>
                  <a:cubicBezTo>
                    <a:pt x="1503" y="993"/>
                    <a:pt x="1508" y="984"/>
                    <a:pt x="1508" y="974"/>
                  </a:cubicBezTo>
                  <a:cubicBezTo>
                    <a:pt x="1508" y="949"/>
                    <a:pt x="1484" y="930"/>
                    <a:pt x="1459" y="93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91" name="Freeform 35"/>
            <p:cNvSpPr>
              <a:spLocks noEditPoints="1"/>
            </p:cNvSpPr>
            <p:nvPr/>
          </p:nvSpPr>
          <p:spPr bwMode="auto">
            <a:xfrm>
              <a:off x="8580718" y="793097"/>
              <a:ext cx="2587625" cy="2574925"/>
            </a:xfrm>
            <a:custGeom>
              <a:avLst/>
              <a:gdLst>
                <a:gd name="T0" fmla="*/ 3231 w 4925"/>
                <a:gd name="T1" fmla="*/ 4866 h 4910"/>
                <a:gd name="T2" fmla="*/ 3422 w 4925"/>
                <a:gd name="T3" fmla="*/ 4910 h 4910"/>
                <a:gd name="T4" fmla="*/ 3579 w 4925"/>
                <a:gd name="T5" fmla="*/ 4881 h 4910"/>
                <a:gd name="T6" fmla="*/ 3833 w 4925"/>
                <a:gd name="T7" fmla="*/ 4646 h 4910"/>
                <a:gd name="T8" fmla="*/ 3899 w 4925"/>
                <a:gd name="T9" fmla="*/ 4509 h 4910"/>
                <a:gd name="T10" fmla="*/ 4063 w 4925"/>
                <a:gd name="T11" fmla="*/ 4509 h 4910"/>
                <a:gd name="T12" fmla="*/ 4509 w 4925"/>
                <a:gd name="T13" fmla="*/ 4063 h 4910"/>
                <a:gd name="T14" fmla="*/ 4509 w 4925"/>
                <a:gd name="T15" fmla="*/ 2794 h 4910"/>
                <a:gd name="T16" fmla="*/ 4866 w 4925"/>
                <a:gd name="T17" fmla="*/ 2031 h 4910"/>
                <a:gd name="T18" fmla="*/ 4881 w 4925"/>
                <a:gd name="T19" fmla="*/ 1679 h 4910"/>
                <a:gd name="T20" fmla="*/ 4646 w 4925"/>
                <a:gd name="T21" fmla="*/ 1424 h 4910"/>
                <a:gd name="T22" fmla="*/ 4509 w 4925"/>
                <a:gd name="T23" fmla="*/ 1358 h 4910"/>
                <a:gd name="T24" fmla="*/ 4509 w 4925"/>
                <a:gd name="T25" fmla="*/ 856 h 4910"/>
                <a:gd name="T26" fmla="*/ 4063 w 4925"/>
                <a:gd name="T27" fmla="*/ 411 h 4910"/>
                <a:gd name="T28" fmla="*/ 2779 w 4925"/>
                <a:gd name="T29" fmla="*/ 411 h 4910"/>
                <a:gd name="T30" fmla="*/ 2026 w 4925"/>
                <a:gd name="T31" fmla="*/ 58 h 4910"/>
                <a:gd name="T32" fmla="*/ 1679 w 4925"/>
                <a:gd name="T33" fmla="*/ 44 h 4910"/>
                <a:gd name="T34" fmla="*/ 1424 w 4925"/>
                <a:gd name="T35" fmla="*/ 279 h 4910"/>
                <a:gd name="T36" fmla="*/ 1360 w 4925"/>
                <a:gd name="T37" fmla="*/ 411 h 4910"/>
                <a:gd name="T38" fmla="*/ 856 w 4925"/>
                <a:gd name="T39" fmla="*/ 411 h 4910"/>
                <a:gd name="T40" fmla="*/ 411 w 4925"/>
                <a:gd name="T41" fmla="*/ 856 h 4910"/>
                <a:gd name="T42" fmla="*/ 411 w 4925"/>
                <a:gd name="T43" fmla="*/ 2478 h 4910"/>
                <a:gd name="T44" fmla="*/ 58 w 4925"/>
                <a:gd name="T45" fmla="*/ 3231 h 4910"/>
                <a:gd name="T46" fmla="*/ 44 w 4925"/>
                <a:gd name="T47" fmla="*/ 3579 h 4910"/>
                <a:gd name="T48" fmla="*/ 279 w 4925"/>
                <a:gd name="T49" fmla="*/ 3833 h 4910"/>
                <a:gd name="T50" fmla="*/ 411 w 4925"/>
                <a:gd name="T51" fmla="*/ 3897 h 4910"/>
                <a:gd name="T52" fmla="*/ 411 w 4925"/>
                <a:gd name="T53" fmla="*/ 4063 h 4910"/>
                <a:gd name="T54" fmla="*/ 856 w 4925"/>
                <a:gd name="T55" fmla="*/ 4509 h 4910"/>
                <a:gd name="T56" fmla="*/ 2468 w 4925"/>
                <a:gd name="T57" fmla="*/ 4509 h 4910"/>
                <a:gd name="T58" fmla="*/ 3231 w 4925"/>
                <a:gd name="T59" fmla="*/ 4866 h 4910"/>
                <a:gd name="T60" fmla="*/ 856 w 4925"/>
                <a:gd name="T61" fmla="*/ 705 h 4910"/>
                <a:gd name="T62" fmla="*/ 4063 w 4925"/>
                <a:gd name="T63" fmla="*/ 705 h 4910"/>
                <a:gd name="T64" fmla="*/ 4210 w 4925"/>
                <a:gd name="T65" fmla="*/ 851 h 4910"/>
                <a:gd name="T66" fmla="*/ 4210 w 4925"/>
                <a:gd name="T67" fmla="*/ 4058 h 4910"/>
                <a:gd name="T68" fmla="*/ 4063 w 4925"/>
                <a:gd name="T69" fmla="*/ 4205 h 4910"/>
                <a:gd name="T70" fmla="*/ 856 w 4925"/>
                <a:gd name="T71" fmla="*/ 4205 h 4910"/>
                <a:gd name="T72" fmla="*/ 709 w 4925"/>
                <a:gd name="T73" fmla="*/ 4058 h 4910"/>
                <a:gd name="T74" fmla="*/ 709 w 4925"/>
                <a:gd name="T75" fmla="*/ 851 h 4910"/>
                <a:gd name="T76" fmla="*/ 856 w 4925"/>
                <a:gd name="T77" fmla="*/ 705 h 4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25" h="4910">
                  <a:moveTo>
                    <a:pt x="3231" y="4866"/>
                  </a:moveTo>
                  <a:cubicBezTo>
                    <a:pt x="3290" y="4896"/>
                    <a:pt x="3358" y="4910"/>
                    <a:pt x="3422" y="4910"/>
                  </a:cubicBezTo>
                  <a:cubicBezTo>
                    <a:pt x="3476" y="4910"/>
                    <a:pt x="3525" y="4900"/>
                    <a:pt x="3579" y="4881"/>
                  </a:cubicBezTo>
                  <a:cubicBezTo>
                    <a:pt x="3691" y="4842"/>
                    <a:pt x="3784" y="4758"/>
                    <a:pt x="3833" y="4646"/>
                  </a:cubicBezTo>
                  <a:lnTo>
                    <a:pt x="3899" y="4509"/>
                  </a:lnTo>
                  <a:lnTo>
                    <a:pt x="4063" y="4509"/>
                  </a:lnTo>
                  <a:cubicBezTo>
                    <a:pt x="4308" y="4509"/>
                    <a:pt x="4509" y="4308"/>
                    <a:pt x="4509" y="4063"/>
                  </a:cubicBezTo>
                  <a:lnTo>
                    <a:pt x="4509" y="2794"/>
                  </a:lnTo>
                  <a:lnTo>
                    <a:pt x="4866" y="2031"/>
                  </a:lnTo>
                  <a:cubicBezTo>
                    <a:pt x="4920" y="1919"/>
                    <a:pt x="4925" y="1796"/>
                    <a:pt x="4881" y="1679"/>
                  </a:cubicBezTo>
                  <a:cubicBezTo>
                    <a:pt x="4842" y="1566"/>
                    <a:pt x="4758" y="1473"/>
                    <a:pt x="4646" y="1424"/>
                  </a:cubicBezTo>
                  <a:lnTo>
                    <a:pt x="4509" y="1358"/>
                  </a:lnTo>
                  <a:lnTo>
                    <a:pt x="4509" y="856"/>
                  </a:lnTo>
                  <a:cubicBezTo>
                    <a:pt x="4509" y="612"/>
                    <a:pt x="4308" y="411"/>
                    <a:pt x="4063" y="411"/>
                  </a:cubicBezTo>
                  <a:lnTo>
                    <a:pt x="2779" y="411"/>
                  </a:lnTo>
                  <a:lnTo>
                    <a:pt x="2026" y="58"/>
                  </a:lnTo>
                  <a:cubicBezTo>
                    <a:pt x="1919" y="9"/>
                    <a:pt x="1791" y="0"/>
                    <a:pt x="1679" y="44"/>
                  </a:cubicBezTo>
                  <a:cubicBezTo>
                    <a:pt x="1566" y="83"/>
                    <a:pt x="1473" y="166"/>
                    <a:pt x="1424" y="279"/>
                  </a:cubicBezTo>
                  <a:lnTo>
                    <a:pt x="1360" y="411"/>
                  </a:lnTo>
                  <a:lnTo>
                    <a:pt x="856" y="411"/>
                  </a:lnTo>
                  <a:cubicBezTo>
                    <a:pt x="612" y="411"/>
                    <a:pt x="411" y="612"/>
                    <a:pt x="411" y="856"/>
                  </a:cubicBezTo>
                  <a:lnTo>
                    <a:pt x="411" y="2478"/>
                  </a:lnTo>
                  <a:lnTo>
                    <a:pt x="58" y="3231"/>
                  </a:lnTo>
                  <a:cubicBezTo>
                    <a:pt x="9" y="3339"/>
                    <a:pt x="0" y="3466"/>
                    <a:pt x="44" y="3579"/>
                  </a:cubicBezTo>
                  <a:cubicBezTo>
                    <a:pt x="83" y="3691"/>
                    <a:pt x="166" y="3784"/>
                    <a:pt x="279" y="3833"/>
                  </a:cubicBezTo>
                  <a:lnTo>
                    <a:pt x="411" y="3897"/>
                  </a:lnTo>
                  <a:lnTo>
                    <a:pt x="411" y="4063"/>
                  </a:lnTo>
                  <a:cubicBezTo>
                    <a:pt x="411" y="4308"/>
                    <a:pt x="612" y="4509"/>
                    <a:pt x="856" y="4509"/>
                  </a:cubicBezTo>
                  <a:lnTo>
                    <a:pt x="2468" y="4509"/>
                  </a:lnTo>
                  <a:lnTo>
                    <a:pt x="3231" y="4866"/>
                  </a:lnTo>
                  <a:close/>
                  <a:moveTo>
                    <a:pt x="856" y="705"/>
                  </a:moveTo>
                  <a:lnTo>
                    <a:pt x="4063" y="705"/>
                  </a:lnTo>
                  <a:cubicBezTo>
                    <a:pt x="4142" y="705"/>
                    <a:pt x="4210" y="768"/>
                    <a:pt x="4210" y="851"/>
                  </a:cubicBezTo>
                  <a:lnTo>
                    <a:pt x="4210" y="4058"/>
                  </a:lnTo>
                  <a:cubicBezTo>
                    <a:pt x="4210" y="4137"/>
                    <a:pt x="4146" y="4205"/>
                    <a:pt x="4063" y="4205"/>
                  </a:cubicBezTo>
                  <a:lnTo>
                    <a:pt x="856" y="4205"/>
                  </a:lnTo>
                  <a:cubicBezTo>
                    <a:pt x="778" y="4205"/>
                    <a:pt x="709" y="4142"/>
                    <a:pt x="709" y="4058"/>
                  </a:cubicBezTo>
                  <a:lnTo>
                    <a:pt x="709" y="851"/>
                  </a:lnTo>
                  <a:cubicBezTo>
                    <a:pt x="709" y="773"/>
                    <a:pt x="773" y="705"/>
                    <a:pt x="856" y="70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grpSp>
        <p:nvGrpSpPr>
          <p:cNvPr id="592" name="Group 591"/>
          <p:cNvGrpSpPr>
            <a:grpSpLocks noChangeAspect="1"/>
          </p:cNvGrpSpPr>
          <p:nvPr/>
        </p:nvGrpSpPr>
        <p:grpSpPr>
          <a:xfrm>
            <a:off x="4165572" y="2158754"/>
            <a:ext cx="292608" cy="229390"/>
            <a:chOff x="8588655" y="3482322"/>
            <a:chExt cx="2571750" cy="2016125"/>
          </a:xfrm>
        </p:grpSpPr>
        <p:sp>
          <p:nvSpPr>
            <p:cNvPr id="593" name="Freeform 36"/>
            <p:cNvSpPr>
              <a:spLocks/>
            </p:cNvSpPr>
            <p:nvPr/>
          </p:nvSpPr>
          <p:spPr bwMode="auto">
            <a:xfrm>
              <a:off x="8588655" y="3482322"/>
              <a:ext cx="1547813" cy="241300"/>
            </a:xfrm>
            <a:custGeom>
              <a:avLst/>
              <a:gdLst>
                <a:gd name="T0" fmla="*/ 2894 w 2948"/>
                <a:gd name="T1" fmla="*/ 397 h 460"/>
                <a:gd name="T2" fmla="*/ 2752 w 2948"/>
                <a:gd name="T3" fmla="*/ 152 h 460"/>
                <a:gd name="T4" fmla="*/ 2488 w 2948"/>
                <a:gd name="T5" fmla="*/ 0 h 460"/>
                <a:gd name="T6" fmla="*/ 304 w 2948"/>
                <a:gd name="T7" fmla="*/ 0 h 460"/>
                <a:gd name="T8" fmla="*/ 0 w 2948"/>
                <a:gd name="T9" fmla="*/ 304 h 460"/>
                <a:gd name="T10" fmla="*/ 0 w 2948"/>
                <a:gd name="T11" fmla="*/ 460 h 460"/>
                <a:gd name="T12" fmla="*/ 2948 w 2948"/>
                <a:gd name="T13" fmla="*/ 460 h 460"/>
                <a:gd name="T14" fmla="*/ 2894 w 2948"/>
                <a:gd name="T15" fmla="*/ 397 h 4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8" h="460">
                  <a:moveTo>
                    <a:pt x="2894" y="397"/>
                  </a:moveTo>
                  <a:lnTo>
                    <a:pt x="2752" y="152"/>
                  </a:lnTo>
                  <a:cubicBezTo>
                    <a:pt x="2698" y="59"/>
                    <a:pt x="2595" y="0"/>
                    <a:pt x="2488" y="0"/>
                  </a:cubicBezTo>
                  <a:lnTo>
                    <a:pt x="304" y="0"/>
                  </a:lnTo>
                  <a:cubicBezTo>
                    <a:pt x="138" y="0"/>
                    <a:pt x="0" y="137"/>
                    <a:pt x="0" y="304"/>
                  </a:cubicBezTo>
                  <a:lnTo>
                    <a:pt x="0" y="460"/>
                  </a:lnTo>
                  <a:lnTo>
                    <a:pt x="2948" y="460"/>
                  </a:lnTo>
                  <a:cubicBezTo>
                    <a:pt x="2923" y="446"/>
                    <a:pt x="2909" y="421"/>
                    <a:pt x="2894" y="39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94" name="Freeform 37"/>
            <p:cNvSpPr>
              <a:spLocks noEditPoints="1"/>
            </p:cNvSpPr>
            <p:nvPr/>
          </p:nvSpPr>
          <p:spPr bwMode="auto">
            <a:xfrm>
              <a:off x="8588655" y="3804585"/>
              <a:ext cx="2571750" cy="1693862"/>
            </a:xfrm>
            <a:custGeom>
              <a:avLst/>
              <a:gdLst>
                <a:gd name="T0" fmla="*/ 4706 w 4896"/>
                <a:gd name="T1" fmla="*/ 0 h 3227"/>
                <a:gd name="T2" fmla="*/ 0 w 4896"/>
                <a:gd name="T3" fmla="*/ 0 h 3227"/>
                <a:gd name="T4" fmla="*/ 0 w 4896"/>
                <a:gd name="T5" fmla="*/ 2923 h 3227"/>
                <a:gd name="T6" fmla="*/ 304 w 4896"/>
                <a:gd name="T7" fmla="*/ 3227 h 3227"/>
                <a:gd name="T8" fmla="*/ 4593 w 4896"/>
                <a:gd name="T9" fmla="*/ 3227 h 3227"/>
                <a:gd name="T10" fmla="*/ 4896 w 4896"/>
                <a:gd name="T11" fmla="*/ 2923 h 3227"/>
                <a:gd name="T12" fmla="*/ 4896 w 4896"/>
                <a:gd name="T13" fmla="*/ 279 h 3227"/>
                <a:gd name="T14" fmla="*/ 4706 w 4896"/>
                <a:gd name="T15" fmla="*/ 0 h 3227"/>
                <a:gd name="T16" fmla="*/ 3070 w 4896"/>
                <a:gd name="T17" fmla="*/ 1469 h 3227"/>
                <a:gd name="T18" fmla="*/ 2204 w 4896"/>
                <a:gd name="T19" fmla="*/ 2708 h 3227"/>
                <a:gd name="T20" fmla="*/ 2169 w 4896"/>
                <a:gd name="T21" fmla="*/ 2727 h 3227"/>
                <a:gd name="T22" fmla="*/ 2150 w 4896"/>
                <a:gd name="T23" fmla="*/ 2722 h 3227"/>
                <a:gd name="T24" fmla="*/ 2130 w 4896"/>
                <a:gd name="T25" fmla="*/ 2673 h 3227"/>
                <a:gd name="T26" fmla="*/ 2355 w 4896"/>
                <a:gd name="T27" fmla="*/ 1934 h 3227"/>
                <a:gd name="T28" fmla="*/ 1851 w 4896"/>
                <a:gd name="T29" fmla="*/ 1934 h 3227"/>
                <a:gd name="T30" fmla="*/ 1812 w 4896"/>
                <a:gd name="T31" fmla="*/ 1910 h 3227"/>
                <a:gd name="T32" fmla="*/ 1817 w 4896"/>
                <a:gd name="T33" fmla="*/ 1866 h 3227"/>
                <a:gd name="T34" fmla="*/ 2659 w 4896"/>
                <a:gd name="T35" fmla="*/ 642 h 3227"/>
                <a:gd name="T36" fmla="*/ 2693 w 4896"/>
                <a:gd name="T37" fmla="*/ 622 h 3227"/>
                <a:gd name="T38" fmla="*/ 2713 w 4896"/>
                <a:gd name="T39" fmla="*/ 627 h 3227"/>
                <a:gd name="T40" fmla="*/ 2732 w 4896"/>
                <a:gd name="T41" fmla="*/ 676 h 3227"/>
                <a:gd name="T42" fmla="*/ 2517 w 4896"/>
                <a:gd name="T43" fmla="*/ 1400 h 3227"/>
                <a:gd name="T44" fmla="*/ 3036 w 4896"/>
                <a:gd name="T45" fmla="*/ 1400 h 3227"/>
                <a:gd name="T46" fmla="*/ 3080 w 4896"/>
                <a:gd name="T47" fmla="*/ 1444 h 3227"/>
                <a:gd name="T48" fmla="*/ 3070 w 4896"/>
                <a:gd name="T49" fmla="*/ 1469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6" h="3227">
                  <a:moveTo>
                    <a:pt x="4706" y="0"/>
                  </a:moveTo>
                  <a:lnTo>
                    <a:pt x="0" y="0"/>
                  </a:lnTo>
                  <a:lnTo>
                    <a:pt x="0" y="2923"/>
                  </a:lnTo>
                  <a:cubicBezTo>
                    <a:pt x="0" y="3090"/>
                    <a:pt x="138" y="3227"/>
                    <a:pt x="304" y="3227"/>
                  </a:cubicBezTo>
                  <a:lnTo>
                    <a:pt x="4593" y="3227"/>
                  </a:lnTo>
                  <a:cubicBezTo>
                    <a:pt x="4759" y="3227"/>
                    <a:pt x="4896" y="3090"/>
                    <a:pt x="4896" y="2923"/>
                  </a:cubicBezTo>
                  <a:lnTo>
                    <a:pt x="4896" y="279"/>
                  </a:lnTo>
                  <a:cubicBezTo>
                    <a:pt x="4896" y="157"/>
                    <a:pt x="4818" y="49"/>
                    <a:pt x="4706" y="0"/>
                  </a:cubicBezTo>
                  <a:close/>
                  <a:moveTo>
                    <a:pt x="3070" y="1469"/>
                  </a:moveTo>
                  <a:lnTo>
                    <a:pt x="2204" y="2708"/>
                  </a:lnTo>
                  <a:cubicBezTo>
                    <a:pt x="2194" y="2717"/>
                    <a:pt x="2184" y="2727"/>
                    <a:pt x="2169" y="2727"/>
                  </a:cubicBezTo>
                  <a:cubicBezTo>
                    <a:pt x="2164" y="2727"/>
                    <a:pt x="2155" y="2727"/>
                    <a:pt x="2150" y="2722"/>
                  </a:cubicBezTo>
                  <a:cubicBezTo>
                    <a:pt x="2130" y="2713"/>
                    <a:pt x="2120" y="2693"/>
                    <a:pt x="2130" y="2673"/>
                  </a:cubicBezTo>
                  <a:lnTo>
                    <a:pt x="2355" y="1934"/>
                  </a:lnTo>
                  <a:lnTo>
                    <a:pt x="1851" y="1934"/>
                  </a:lnTo>
                  <a:cubicBezTo>
                    <a:pt x="1836" y="1934"/>
                    <a:pt x="1822" y="1924"/>
                    <a:pt x="1812" y="1910"/>
                  </a:cubicBezTo>
                  <a:cubicBezTo>
                    <a:pt x="1807" y="1895"/>
                    <a:pt x="1807" y="1880"/>
                    <a:pt x="1817" y="1866"/>
                  </a:cubicBezTo>
                  <a:lnTo>
                    <a:pt x="2659" y="642"/>
                  </a:lnTo>
                  <a:cubicBezTo>
                    <a:pt x="2669" y="632"/>
                    <a:pt x="2679" y="622"/>
                    <a:pt x="2693" y="622"/>
                  </a:cubicBezTo>
                  <a:cubicBezTo>
                    <a:pt x="2698" y="622"/>
                    <a:pt x="2703" y="622"/>
                    <a:pt x="2713" y="627"/>
                  </a:cubicBezTo>
                  <a:cubicBezTo>
                    <a:pt x="2732" y="637"/>
                    <a:pt x="2742" y="656"/>
                    <a:pt x="2732" y="676"/>
                  </a:cubicBezTo>
                  <a:lnTo>
                    <a:pt x="2517" y="1400"/>
                  </a:lnTo>
                  <a:lnTo>
                    <a:pt x="3036" y="1400"/>
                  </a:lnTo>
                  <a:cubicBezTo>
                    <a:pt x="3060" y="1400"/>
                    <a:pt x="3080" y="1420"/>
                    <a:pt x="3080" y="1444"/>
                  </a:cubicBezTo>
                  <a:cubicBezTo>
                    <a:pt x="3080" y="1454"/>
                    <a:pt x="3075" y="1459"/>
                    <a:pt x="3070" y="14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spTree>
    <p:extLst>
      <p:ext uri="{BB962C8B-B14F-4D97-AF65-F5344CB8AC3E}">
        <p14:creationId xmlns:p14="http://schemas.microsoft.com/office/powerpoint/2010/main" val="16985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67"/>
                                        </p:tgtEl>
                                        <p:attrNameLst>
                                          <p:attrName>style.visibility</p:attrName>
                                        </p:attrNameLst>
                                      </p:cBhvr>
                                      <p:to>
                                        <p:strVal val="visible"/>
                                      </p:to>
                                    </p:set>
                                    <p:animEffect transition="in" filter="fade">
                                      <p:cBhvr>
                                        <p:cTn id="7" dur="500"/>
                                        <p:tgtEl>
                                          <p:spTgt spid="56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33"/>
                                        </p:tgtEl>
                                        <p:attrNameLst>
                                          <p:attrName>style.visibility</p:attrName>
                                        </p:attrNameLst>
                                      </p:cBhvr>
                                      <p:to>
                                        <p:strVal val="visible"/>
                                      </p:to>
                                    </p:set>
                                    <p:animEffect transition="in" filter="fade">
                                      <p:cBhvr>
                                        <p:cTn id="11" dur="500"/>
                                        <p:tgtEl>
                                          <p:spTgt spid="53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08"/>
                                        </p:tgtEl>
                                        <p:attrNameLst>
                                          <p:attrName>style.visibility</p:attrName>
                                        </p:attrNameLst>
                                      </p:cBhvr>
                                      <p:to>
                                        <p:strVal val="visible"/>
                                      </p:to>
                                    </p:set>
                                    <p:animEffect transition="in" filter="fade">
                                      <p:cBhvr>
                                        <p:cTn id="15" dur="500"/>
                                        <p:tgtEl>
                                          <p:spTgt spid="50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81"/>
                                        </p:tgtEl>
                                        <p:attrNameLst>
                                          <p:attrName>style.visibility</p:attrName>
                                        </p:attrNameLst>
                                      </p:cBhvr>
                                      <p:to>
                                        <p:strVal val="visible"/>
                                      </p:to>
                                    </p:set>
                                    <p:animEffect transition="in" filter="fade">
                                      <p:cBhvr>
                                        <p:cTn id="19" dur="500"/>
                                        <p:tgtEl>
                                          <p:spTgt spid="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9024" cy="6858000"/>
          </a:xfrm>
          <a:prstGeom prst="rect">
            <a:avLst/>
          </a:prstGeom>
        </p:spPr>
      </p:pic>
      <p:sp>
        <p:nvSpPr>
          <p:cNvPr id="40" name="Rectangle 39"/>
          <p:cNvSpPr/>
          <p:nvPr/>
        </p:nvSpPr>
        <p:spPr>
          <a:xfrm>
            <a:off x="0" y="0"/>
            <a:ext cx="11887200" cy="6629400"/>
          </a:xfrm>
          <a:prstGeom prst="rect">
            <a:avLst/>
          </a:prstGeom>
          <a:gradFill flip="none" rotWithShape="1">
            <a:gsLst>
              <a:gs pos="15000">
                <a:schemeClr val="tx1">
                  <a:alpha val="55000"/>
                </a:schemeClr>
              </a:gs>
              <a:gs pos="56000">
                <a:schemeClr val="tx1">
                  <a:tint val="44500"/>
                  <a:satMod val="160000"/>
                  <a:alpha val="0"/>
                </a:schemeClr>
              </a:gs>
              <a:gs pos="100000">
                <a:schemeClr val="tx1">
                  <a:tint val="23500"/>
                  <a:satMod val="160000"/>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dirty="0">
              <a:solidFill>
                <a:prstClr val="white"/>
              </a:solidFill>
            </a:endParaRPr>
          </a:p>
        </p:txBody>
      </p:sp>
      <p:sp>
        <p:nvSpPr>
          <p:cNvPr id="41" name="Rectangle 40"/>
          <p:cNvSpPr/>
          <p:nvPr/>
        </p:nvSpPr>
        <p:spPr>
          <a:xfrm>
            <a:off x="0" y="0"/>
            <a:ext cx="12192001" cy="6858000"/>
          </a:xfrm>
          <a:prstGeom prst="rect">
            <a:avLst/>
          </a:prstGeom>
          <a:gradFill flip="none" rotWithShape="1">
            <a:gsLst>
              <a:gs pos="15000">
                <a:schemeClr val="bg1">
                  <a:alpha val="93000"/>
                </a:schemeClr>
              </a:gs>
              <a:gs pos="50000">
                <a:schemeClr val="bg1">
                  <a:alpha val="92000"/>
                </a:schemeClr>
              </a:gs>
              <a:gs pos="85000">
                <a:schemeClr val="bg1">
                  <a:alpha val="93000"/>
                </a:schemeClr>
              </a:gs>
            </a:gsLst>
            <a:lin ang="0" scaled="1"/>
            <a:tileRect/>
          </a:gradFill>
          <a:ln w="19050" cap="flat" cmpd="sng" algn="ctr">
            <a:noFill/>
            <a:prstDash val="solid"/>
          </a:ln>
          <a:effectLst/>
        </p:spPr>
        <p:txBody>
          <a:bodyPr lIns="91400" tIns="45698" rIns="91400" bIns="45698" rtlCol="0" anchor="ctr"/>
          <a:lstStyle/>
          <a:p>
            <a:pPr algn="ctr">
              <a:defRPr/>
            </a:pPr>
            <a:endParaRPr lang="en-US" sz="2199" kern="0" dirty="0">
              <a:solidFill>
                <a:srgbClr val="E4DED8"/>
              </a:solidFill>
              <a:latin typeface="Segoe UI Semilight"/>
            </a:endParaRPr>
          </a:p>
        </p:txBody>
      </p:sp>
      <p:sp>
        <p:nvSpPr>
          <p:cNvPr id="51"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9</a:t>
            </a:fld>
            <a:endParaRPr lang="en-IN" dirty="0"/>
          </a:p>
        </p:txBody>
      </p:sp>
      <p:sp>
        <p:nvSpPr>
          <p:cNvPr id="22" name="Rectangle 21">
            <a:extLst>
              <a:ext uri="{FF2B5EF4-FFF2-40B4-BE49-F238E27FC236}">
                <a16:creationId xmlns:a16="http://schemas.microsoft.com/office/drawing/2014/main" id="{F2767662-E83C-47F3-B3F7-00A12C2DB47C}"/>
              </a:ext>
            </a:extLst>
          </p:cNvPr>
          <p:cNvSpPr/>
          <p:nvPr/>
        </p:nvSpPr>
        <p:spPr bwMode="auto">
          <a:xfrm>
            <a:off x="1894789" y="2810366"/>
            <a:ext cx="10294235" cy="1237268"/>
          </a:xfrm>
          <a:prstGeom prst="rect">
            <a:avLst/>
          </a:prstGeom>
          <a:noFill/>
          <a:ln w="9525">
            <a:noFill/>
            <a:miter lim="800000"/>
            <a:headEnd/>
            <a:tailEnd/>
          </a:ln>
          <a:effectLst/>
        </p:spPr>
        <p:txBody>
          <a:bodyPr lIns="108000" tIns="108000" rIns="108000" bIns="108000" rtlCol="0" anchor="ctr">
            <a:noAutofit/>
          </a:bodyPr>
          <a:lstStyle/>
          <a:p>
            <a:pPr defTabSz="914225">
              <a:spcAft>
                <a:spcPts val="600"/>
              </a:spcAft>
              <a:defRPr/>
            </a:pPr>
            <a:endParaRPr lang="en-US" sz="6000" kern="0" dirty="0">
              <a:solidFill>
                <a:schemeClr val="accent1">
                  <a:lumMod val="60000"/>
                  <a:lumOff val="40000"/>
                </a:schemeClr>
              </a:solidFill>
              <a:cs typeface="Segoe UI Semilight" panose="020B0402040204020203" pitchFamily="34" charset="0"/>
            </a:endParaRPr>
          </a:p>
        </p:txBody>
      </p:sp>
      <p:sp>
        <p:nvSpPr>
          <p:cNvPr id="7" name="Title 1">
            <a:extLst>
              <a:ext uri="{FF2B5EF4-FFF2-40B4-BE49-F238E27FC236}">
                <a16:creationId xmlns:a16="http://schemas.microsoft.com/office/drawing/2014/main" id="{655EEE43-D950-4287-B581-4022D4F1CF3B}"/>
              </a:ext>
            </a:extLst>
          </p:cNvPr>
          <p:cNvSpPr txBox="1">
            <a:spLocks/>
          </p:cNvSpPr>
          <p:nvPr/>
        </p:nvSpPr>
        <p:spPr>
          <a:xfrm>
            <a:off x="124566" y="69335"/>
            <a:ext cx="12067434" cy="817769"/>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400" dirty="0">
                <a:solidFill>
                  <a:srgbClr val="0070C0"/>
                </a:solidFill>
              </a:rPr>
              <a:t>Most</a:t>
            </a:r>
            <a:r>
              <a:rPr lang="en-US" sz="4400" dirty="0">
                <a:solidFill>
                  <a:srgbClr val="505050">
                    <a:lumMod val="50000"/>
                  </a:srgbClr>
                </a:solidFill>
              </a:rPr>
              <a:t> </a:t>
            </a:r>
            <a:r>
              <a:rPr lang="en-US" sz="4400" dirty="0">
                <a:solidFill>
                  <a:srgbClr val="0070C0"/>
                </a:solidFill>
              </a:rPr>
              <a:t>Popular Use Cases</a:t>
            </a:r>
            <a:endParaRPr lang="en-IN" sz="4400" dirty="0">
              <a:solidFill>
                <a:srgbClr val="0070C0"/>
              </a:solidFill>
            </a:endParaRPr>
          </a:p>
        </p:txBody>
      </p:sp>
      <p:sp>
        <p:nvSpPr>
          <p:cNvPr id="8" name="TextBox 7">
            <a:extLst>
              <a:ext uri="{FF2B5EF4-FFF2-40B4-BE49-F238E27FC236}">
                <a16:creationId xmlns:a16="http://schemas.microsoft.com/office/drawing/2014/main" id="{211B8A48-8D43-4FAF-AF9F-29BC4D9586CE}"/>
              </a:ext>
            </a:extLst>
          </p:cNvPr>
          <p:cNvSpPr txBox="1"/>
          <p:nvPr/>
        </p:nvSpPr>
        <p:spPr>
          <a:xfrm>
            <a:off x="214683" y="887104"/>
            <a:ext cx="11887200" cy="5940088"/>
          </a:xfrm>
          <a:prstGeom prst="rect">
            <a:avLst/>
          </a:prstGeom>
          <a:noFill/>
        </p:spPr>
        <p:txBody>
          <a:bodyPr wrap="square" rtlCol="0">
            <a:spAutoFit/>
          </a:bodyPr>
          <a:lstStyle/>
          <a:p>
            <a:endParaRPr lang="en-US" sz="2000" dirty="0"/>
          </a:p>
          <a:p>
            <a:pPr marL="457200" indent="-457200">
              <a:buAutoNum type="arabicPeriod"/>
            </a:pPr>
            <a:r>
              <a:rPr lang="en-US" sz="2000" dirty="0"/>
              <a:t>Retail </a:t>
            </a:r>
          </a:p>
          <a:p>
            <a:endParaRPr lang="en-US" sz="2000" dirty="0"/>
          </a:p>
          <a:p>
            <a:pPr marL="914400" lvl="1" indent="-457200">
              <a:buAutoNum type="arabicPeriod"/>
            </a:pPr>
            <a:r>
              <a:rPr lang="en-US" sz="2000" dirty="0"/>
              <a:t>Consumer Centric</a:t>
            </a:r>
          </a:p>
          <a:p>
            <a:pPr marL="1371600" lvl="2" indent="-457200">
              <a:buAutoNum type="arabicPeriod"/>
            </a:pPr>
            <a:r>
              <a:rPr lang="en-US" sz="2000" dirty="0"/>
              <a:t>User Demographics Identification</a:t>
            </a:r>
          </a:p>
          <a:p>
            <a:pPr marL="1371600" lvl="2" indent="-457200">
              <a:buAutoNum type="arabicPeriod"/>
            </a:pPr>
            <a:r>
              <a:rPr lang="en-US" sz="2000" dirty="0"/>
              <a:t>In-Store User Behavior and Just In Time Deals</a:t>
            </a:r>
          </a:p>
          <a:p>
            <a:pPr marL="1371600" lvl="2" indent="-457200">
              <a:buAutoNum type="arabicPeriod"/>
            </a:pPr>
            <a:r>
              <a:rPr lang="en-US" sz="2000" dirty="0"/>
              <a:t>Billing / Payment Queue Optimization </a:t>
            </a:r>
          </a:p>
          <a:p>
            <a:pPr marL="1371600" lvl="2" indent="-457200">
              <a:buAutoNum type="arabicPeriod"/>
            </a:pPr>
            <a:r>
              <a:rPr lang="en-US" sz="2000" dirty="0"/>
              <a:t>In Store Voice Based Guiding Assistant </a:t>
            </a:r>
          </a:p>
          <a:p>
            <a:pPr marL="1371600" lvl="2" indent="-457200">
              <a:buAutoNum type="arabicPeriod"/>
            </a:pPr>
            <a:r>
              <a:rPr lang="en-US" sz="2000" dirty="0"/>
              <a:t>Smart Mirror – Helps in Choosing the Size, Color and Shape before trying out in Trial Rooms</a:t>
            </a:r>
          </a:p>
          <a:p>
            <a:pPr marL="1371600" lvl="2" indent="-457200">
              <a:buAutoNum type="arabicPeriod"/>
            </a:pPr>
            <a:r>
              <a:rPr lang="en-US" sz="2000" dirty="0"/>
              <a:t>Visual Search – Online Retail Market</a:t>
            </a:r>
          </a:p>
          <a:p>
            <a:pPr lvl="2"/>
            <a:endParaRPr lang="en-US" sz="2000" dirty="0"/>
          </a:p>
          <a:p>
            <a:pPr marL="914400" lvl="1" indent="-457200">
              <a:buFontTx/>
              <a:buAutoNum type="arabicPeriod"/>
            </a:pPr>
            <a:r>
              <a:rPr lang="en-US" sz="2000" dirty="0"/>
              <a:t>Retail Outlet  Centric</a:t>
            </a:r>
          </a:p>
          <a:p>
            <a:pPr marL="1371600" lvl="2" indent="-457200">
              <a:buFontTx/>
              <a:buAutoNum type="arabicPeriod"/>
            </a:pPr>
            <a:r>
              <a:rPr lang="en-US" sz="2000" dirty="0"/>
              <a:t>Billing Counter Optimization</a:t>
            </a:r>
          </a:p>
          <a:p>
            <a:pPr marL="1371600" lvl="2" indent="-457200">
              <a:buFontTx/>
              <a:buAutoNum type="arabicPeriod"/>
            </a:pPr>
            <a:r>
              <a:rPr lang="en-US" sz="2000" dirty="0"/>
              <a:t>Conversion Calculation and Daily / Weekly Trend Analysis</a:t>
            </a:r>
          </a:p>
          <a:p>
            <a:pPr marL="1371600" lvl="2" indent="-457200">
              <a:buFontTx/>
              <a:buAutoNum type="arabicPeriod"/>
            </a:pPr>
            <a:r>
              <a:rPr lang="en-US" sz="2000" dirty="0"/>
              <a:t>Planogram Compliance Check and Effective Merchandizing</a:t>
            </a:r>
          </a:p>
          <a:p>
            <a:pPr marL="1371600" lvl="2" indent="-457200">
              <a:buFontTx/>
              <a:buAutoNum type="arabicPeriod"/>
            </a:pPr>
            <a:r>
              <a:rPr lang="en-US" sz="2000" dirty="0"/>
              <a:t>Identification of Events as they occur using CCTV streaming</a:t>
            </a:r>
          </a:p>
          <a:p>
            <a:pPr marL="1828800" lvl="3" indent="-457200">
              <a:buFontTx/>
              <a:buAutoNum type="arabicPeriod"/>
            </a:pPr>
            <a:r>
              <a:rPr lang="en-US" sz="2000" dirty="0"/>
              <a:t>Employee Check in / Check out</a:t>
            </a:r>
          </a:p>
          <a:p>
            <a:pPr marL="1828800" lvl="3" indent="-457200">
              <a:buFontTx/>
              <a:buAutoNum type="arabicPeriod"/>
            </a:pPr>
            <a:r>
              <a:rPr lang="en-US" sz="2000" dirty="0"/>
              <a:t>Shoplifting Incidents and registering the faces against such events </a:t>
            </a:r>
          </a:p>
          <a:p>
            <a:pPr lvl="2"/>
            <a:endParaRPr lang="en-US" sz="2000" dirty="0"/>
          </a:p>
        </p:txBody>
      </p:sp>
    </p:spTree>
    <p:extLst>
      <p:ext uri="{BB962C8B-B14F-4D97-AF65-F5344CB8AC3E}">
        <p14:creationId xmlns:p14="http://schemas.microsoft.com/office/powerpoint/2010/main" val="3170811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12053</TotalTime>
  <Words>3641</Words>
  <Application>Microsoft Office PowerPoint</Application>
  <PresentationFormat>Widescreen</PresentationFormat>
  <Paragraphs>793</Paragraphs>
  <Slides>54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Arial</vt:lpstr>
      <vt:lpstr>Calibri</vt:lpstr>
      <vt:lpstr>Calibri Light</vt:lpstr>
      <vt:lpstr>Segoe UI</vt:lpstr>
      <vt:lpstr>Segoe UI Light</vt:lpstr>
      <vt:lpstr>Segoe UI Semibold</vt:lpstr>
      <vt:lpstr>Segoe UI Semilight</vt:lpstr>
      <vt:lpstr>wf_segoe-ui_normal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Madhavi Jha</dc:creator>
  <cp:lastModifiedBy>Madhavi Jha</cp:lastModifiedBy>
  <cp:revision>206</cp:revision>
  <dcterms:created xsi:type="dcterms:W3CDTF">2018-06-04T19:08:48Z</dcterms:created>
  <dcterms:modified xsi:type="dcterms:W3CDTF">2019-05-13T11:25:13Z</dcterms:modified>
</cp:coreProperties>
</file>