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858" r:id="rId3"/>
    <p:sldId id="774" r:id="rId4"/>
    <p:sldId id="899" r:id="rId5"/>
    <p:sldId id="902" r:id="rId6"/>
    <p:sldId id="904" r:id="rId7"/>
    <p:sldId id="905" r:id="rId8"/>
    <p:sldId id="906" r:id="rId9"/>
    <p:sldId id="900" r:id="rId10"/>
    <p:sldId id="907" r:id="rId11"/>
    <p:sldId id="908" r:id="rId12"/>
    <p:sldId id="929" r:id="rId13"/>
    <p:sldId id="880" r:id="rId14"/>
    <p:sldId id="857" r:id="rId15"/>
    <p:sldId id="890" r:id="rId16"/>
    <p:sldId id="735" r:id="rId17"/>
    <p:sldId id="921" r:id="rId18"/>
    <p:sldId id="775" r:id="rId19"/>
    <p:sldId id="864" r:id="rId20"/>
    <p:sldId id="867" r:id="rId21"/>
    <p:sldId id="923" r:id="rId22"/>
    <p:sldId id="875" r:id="rId23"/>
    <p:sldId id="852" r:id="rId24"/>
    <p:sldId id="922" r:id="rId25"/>
    <p:sldId id="931" r:id="rId26"/>
    <p:sldId id="877" r:id="rId27"/>
    <p:sldId id="878" r:id="rId28"/>
    <p:sldId id="888" r:id="rId29"/>
    <p:sldId id="780" r:id="rId30"/>
    <p:sldId id="932" r:id="rId31"/>
    <p:sldId id="915" r:id="rId32"/>
    <p:sldId id="930" r:id="rId33"/>
    <p:sldId id="848" r:id="rId34"/>
    <p:sldId id="893" r:id="rId35"/>
    <p:sldId id="894" r:id="rId36"/>
    <p:sldId id="895" r:id="rId37"/>
    <p:sldId id="896" r:id="rId38"/>
    <p:sldId id="889" r:id="rId39"/>
    <p:sldId id="87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7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D0C83-171F-4F8C-8A4D-09638C32204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DF11B-ABF3-4357-89E1-B74F8FC53BC7}">
      <dgm:prSet phldrT="[Text]"/>
      <dgm:spPr/>
      <dgm:t>
        <a:bodyPr/>
        <a:lstStyle/>
        <a:p>
          <a:r>
            <a:rPr lang="en-US" dirty="0"/>
            <a:t>UCM-B Team</a:t>
          </a:r>
        </a:p>
      </dgm:t>
    </dgm:pt>
    <dgm:pt modelId="{A40408E1-B57E-446D-987D-B123DF187A66}" type="parTrans" cxnId="{FF1CC3CC-FC72-476A-8506-EB3EB5E06D19}">
      <dgm:prSet/>
      <dgm:spPr/>
      <dgm:t>
        <a:bodyPr/>
        <a:lstStyle/>
        <a:p>
          <a:endParaRPr lang="en-US"/>
        </a:p>
      </dgm:t>
    </dgm:pt>
    <dgm:pt modelId="{99EF3A38-F5B3-49AD-B14B-139D7B06591E}" type="sibTrans" cxnId="{FF1CC3CC-FC72-476A-8506-EB3EB5E06D19}">
      <dgm:prSet/>
      <dgm:spPr/>
      <dgm:t>
        <a:bodyPr/>
        <a:lstStyle/>
        <a:p>
          <a:endParaRPr lang="en-US"/>
        </a:p>
      </dgm:t>
    </dgm:pt>
    <dgm:pt modelId="{5B9E7417-85C5-4B25-9314-7E2BBE7B6D22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0E8E9146-930E-4A80-8C95-1CAB5F846174}" type="parTrans" cxnId="{C0CFF477-CB4F-4F42-9C3A-0651CB9AFD4D}">
      <dgm:prSet/>
      <dgm:spPr/>
      <dgm:t>
        <a:bodyPr/>
        <a:lstStyle/>
        <a:p>
          <a:endParaRPr lang="en-US" dirty="0"/>
        </a:p>
      </dgm:t>
    </dgm:pt>
    <dgm:pt modelId="{A03A79AE-D83E-4BAE-B8EB-5D808AE46712}" type="sibTrans" cxnId="{C0CFF477-CB4F-4F42-9C3A-0651CB9AFD4D}">
      <dgm:prSet/>
      <dgm:spPr/>
      <dgm:t>
        <a:bodyPr/>
        <a:lstStyle/>
        <a:p>
          <a:endParaRPr lang="en-US"/>
        </a:p>
      </dgm:t>
    </dgm:pt>
    <dgm:pt modelId="{25AAC93A-92D9-4E53-95AD-A208FD02B716}">
      <dgm:prSet phldrT="[Text]"/>
      <dgm:spPr/>
      <dgm:t>
        <a:bodyPr/>
        <a:lstStyle/>
        <a:p>
          <a:r>
            <a:rPr lang="en-US" dirty="0"/>
            <a:t>ANALYSTS</a:t>
          </a:r>
        </a:p>
      </dgm:t>
    </dgm:pt>
    <dgm:pt modelId="{D208AA3C-6A91-48E3-AF24-6231663E3B07}" type="parTrans" cxnId="{97BD7DE7-69AB-4DB4-AA65-BF14F8B4D90A}">
      <dgm:prSet/>
      <dgm:spPr/>
      <dgm:t>
        <a:bodyPr/>
        <a:lstStyle/>
        <a:p>
          <a:endParaRPr lang="en-US" dirty="0"/>
        </a:p>
      </dgm:t>
    </dgm:pt>
    <dgm:pt modelId="{0F699281-B302-442A-926D-B54A1C21E414}" type="sibTrans" cxnId="{97BD7DE7-69AB-4DB4-AA65-BF14F8B4D90A}">
      <dgm:prSet/>
      <dgm:spPr/>
      <dgm:t>
        <a:bodyPr/>
        <a:lstStyle/>
        <a:p>
          <a:endParaRPr lang="en-US"/>
        </a:p>
      </dgm:t>
    </dgm:pt>
    <dgm:pt modelId="{C116DFCA-41BC-4FCF-89EA-FCF2C59D8AA9}">
      <dgm:prSet phldrT="[Text]"/>
      <dgm:spPr/>
      <dgm:t>
        <a:bodyPr/>
        <a:lstStyle/>
        <a:p>
          <a:r>
            <a:rPr lang="en-US" dirty="0"/>
            <a:t>AZURE INFRA TEAMS</a:t>
          </a:r>
        </a:p>
      </dgm:t>
    </dgm:pt>
    <dgm:pt modelId="{D3A0CB13-F8D9-4AE9-A0F8-D30414A0319B}" type="parTrans" cxnId="{34DE9ADF-129B-499A-BDFF-13C359CF280D}">
      <dgm:prSet/>
      <dgm:spPr/>
      <dgm:t>
        <a:bodyPr/>
        <a:lstStyle/>
        <a:p>
          <a:endParaRPr lang="en-US" dirty="0"/>
        </a:p>
      </dgm:t>
    </dgm:pt>
    <dgm:pt modelId="{E7F99189-1793-46C6-AAAF-2DBAEDC6FDB9}" type="sibTrans" cxnId="{34DE9ADF-129B-499A-BDFF-13C359CF280D}">
      <dgm:prSet/>
      <dgm:spPr/>
      <dgm:t>
        <a:bodyPr/>
        <a:lstStyle/>
        <a:p>
          <a:endParaRPr lang="en-US"/>
        </a:p>
      </dgm:t>
    </dgm:pt>
    <dgm:pt modelId="{DDB19738-AE36-4223-B41F-E8BCD71CCB25}">
      <dgm:prSet phldrT="[Text]"/>
      <dgm:spPr/>
      <dgm:t>
        <a:bodyPr/>
        <a:lstStyle/>
        <a:p>
          <a:r>
            <a:rPr lang="en-US" dirty="0"/>
            <a:t>ENGG TEAMS</a:t>
          </a:r>
        </a:p>
      </dgm:t>
    </dgm:pt>
    <dgm:pt modelId="{B1AC0421-5B34-499E-845B-C01D1BF7486A}" type="parTrans" cxnId="{71AF696B-6975-40C0-AF49-CE8BF3AC144E}">
      <dgm:prSet/>
      <dgm:spPr/>
      <dgm:t>
        <a:bodyPr/>
        <a:lstStyle/>
        <a:p>
          <a:endParaRPr lang="en-US" dirty="0"/>
        </a:p>
      </dgm:t>
    </dgm:pt>
    <dgm:pt modelId="{C51E95D4-73E3-4DF6-BA59-CFC0B5E662F5}" type="sibTrans" cxnId="{71AF696B-6975-40C0-AF49-CE8BF3AC144E}">
      <dgm:prSet/>
      <dgm:spPr/>
      <dgm:t>
        <a:bodyPr/>
        <a:lstStyle/>
        <a:p>
          <a:endParaRPr lang="en-US"/>
        </a:p>
      </dgm:t>
    </dgm:pt>
    <dgm:pt modelId="{AEC9078C-23A9-4773-A700-487C8D93C40F}">
      <dgm:prSet phldrT="[Text]"/>
      <dgm:spPr/>
      <dgm:t>
        <a:bodyPr/>
        <a:lstStyle/>
        <a:p>
          <a:r>
            <a:rPr lang="en-US" dirty="0"/>
            <a:t>DATA TEAMS</a:t>
          </a:r>
        </a:p>
      </dgm:t>
    </dgm:pt>
    <dgm:pt modelId="{26687B47-70E3-4675-AD8B-5949606E08A7}" type="parTrans" cxnId="{E356B3C8-970B-44F6-A227-8AB6E2FD862E}">
      <dgm:prSet/>
      <dgm:spPr/>
      <dgm:t>
        <a:bodyPr/>
        <a:lstStyle/>
        <a:p>
          <a:endParaRPr lang="en-US" dirty="0"/>
        </a:p>
      </dgm:t>
    </dgm:pt>
    <dgm:pt modelId="{27AEC28A-2880-49FB-8A21-FB5DAB1AD838}" type="sibTrans" cxnId="{E356B3C8-970B-44F6-A227-8AB6E2FD862E}">
      <dgm:prSet/>
      <dgm:spPr/>
      <dgm:t>
        <a:bodyPr/>
        <a:lstStyle/>
        <a:p>
          <a:endParaRPr lang="en-US"/>
        </a:p>
      </dgm:t>
    </dgm:pt>
    <dgm:pt modelId="{6688FFEE-1260-4872-95F8-2A5C94E4708C}" type="pres">
      <dgm:prSet presAssocID="{611D0C83-171F-4F8C-8A4D-09638C32204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4732EC4-4678-4F5C-8049-153C93F5B282}" type="pres">
      <dgm:prSet presAssocID="{7EADF11B-ABF3-4357-89E1-B74F8FC53BC7}" presName="centerShape" presStyleLbl="node0" presStyleIdx="0" presStyleCnt="1"/>
      <dgm:spPr/>
    </dgm:pt>
    <dgm:pt modelId="{2B9E5E7A-BDCB-4278-B5F0-9CC8AAF85EA2}" type="pres">
      <dgm:prSet presAssocID="{0E8E9146-930E-4A80-8C95-1CAB5F846174}" presName="parTrans" presStyleLbl="sibTrans2D1" presStyleIdx="0" presStyleCnt="5"/>
      <dgm:spPr/>
    </dgm:pt>
    <dgm:pt modelId="{8489EBBA-FED6-4571-9283-F434006B5C4A}" type="pres">
      <dgm:prSet presAssocID="{0E8E9146-930E-4A80-8C95-1CAB5F846174}" presName="connectorText" presStyleLbl="sibTrans2D1" presStyleIdx="0" presStyleCnt="5"/>
      <dgm:spPr/>
    </dgm:pt>
    <dgm:pt modelId="{669A6D6D-FC8A-474A-8041-7CE690470414}" type="pres">
      <dgm:prSet presAssocID="{5B9E7417-85C5-4B25-9314-7E2BBE7B6D22}" presName="node" presStyleLbl="node1" presStyleIdx="0" presStyleCnt="5">
        <dgm:presLayoutVars>
          <dgm:bulletEnabled val="1"/>
        </dgm:presLayoutVars>
      </dgm:prSet>
      <dgm:spPr/>
    </dgm:pt>
    <dgm:pt modelId="{517A4188-12D2-4F22-97DC-2F87A88D9913}" type="pres">
      <dgm:prSet presAssocID="{D208AA3C-6A91-48E3-AF24-6231663E3B07}" presName="parTrans" presStyleLbl="sibTrans2D1" presStyleIdx="1" presStyleCnt="5"/>
      <dgm:spPr/>
    </dgm:pt>
    <dgm:pt modelId="{ED855507-4BEF-4F21-9EF9-629D6A266BD8}" type="pres">
      <dgm:prSet presAssocID="{D208AA3C-6A91-48E3-AF24-6231663E3B07}" presName="connectorText" presStyleLbl="sibTrans2D1" presStyleIdx="1" presStyleCnt="5"/>
      <dgm:spPr/>
    </dgm:pt>
    <dgm:pt modelId="{4F7E7CFF-9D5F-4BC3-AE67-CEB72B6F9DDB}" type="pres">
      <dgm:prSet presAssocID="{25AAC93A-92D9-4E53-95AD-A208FD02B716}" presName="node" presStyleLbl="node1" presStyleIdx="1" presStyleCnt="5">
        <dgm:presLayoutVars>
          <dgm:bulletEnabled val="1"/>
        </dgm:presLayoutVars>
      </dgm:prSet>
      <dgm:spPr/>
    </dgm:pt>
    <dgm:pt modelId="{6AFA5EAC-B7B9-4E66-AE3D-117292C2DA13}" type="pres">
      <dgm:prSet presAssocID="{D3A0CB13-F8D9-4AE9-A0F8-D30414A0319B}" presName="parTrans" presStyleLbl="sibTrans2D1" presStyleIdx="2" presStyleCnt="5"/>
      <dgm:spPr/>
    </dgm:pt>
    <dgm:pt modelId="{175C8DA2-A5E5-45FA-9D67-27B1C5079FF6}" type="pres">
      <dgm:prSet presAssocID="{D3A0CB13-F8D9-4AE9-A0F8-D30414A0319B}" presName="connectorText" presStyleLbl="sibTrans2D1" presStyleIdx="2" presStyleCnt="5"/>
      <dgm:spPr/>
    </dgm:pt>
    <dgm:pt modelId="{C8BE03EE-D9D8-4F79-BD21-FF424D169D32}" type="pres">
      <dgm:prSet presAssocID="{C116DFCA-41BC-4FCF-89EA-FCF2C59D8AA9}" presName="node" presStyleLbl="node1" presStyleIdx="2" presStyleCnt="5">
        <dgm:presLayoutVars>
          <dgm:bulletEnabled val="1"/>
        </dgm:presLayoutVars>
      </dgm:prSet>
      <dgm:spPr/>
    </dgm:pt>
    <dgm:pt modelId="{D4C93374-26AB-4777-BBBF-A3DAD925027F}" type="pres">
      <dgm:prSet presAssocID="{B1AC0421-5B34-499E-845B-C01D1BF7486A}" presName="parTrans" presStyleLbl="sibTrans2D1" presStyleIdx="3" presStyleCnt="5"/>
      <dgm:spPr/>
    </dgm:pt>
    <dgm:pt modelId="{656506FE-A640-4377-82EA-528876A0C3E8}" type="pres">
      <dgm:prSet presAssocID="{B1AC0421-5B34-499E-845B-C01D1BF7486A}" presName="connectorText" presStyleLbl="sibTrans2D1" presStyleIdx="3" presStyleCnt="5"/>
      <dgm:spPr/>
    </dgm:pt>
    <dgm:pt modelId="{CD2BFAE8-23DD-4391-A7FF-E5B129D1A93F}" type="pres">
      <dgm:prSet presAssocID="{DDB19738-AE36-4223-B41F-E8BCD71CCB25}" presName="node" presStyleLbl="node1" presStyleIdx="3" presStyleCnt="5">
        <dgm:presLayoutVars>
          <dgm:bulletEnabled val="1"/>
        </dgm:presLayoutVars>
      </dgm:prSet>
      <dgm:spPr/>
    </dgm:pt>
    <dgm:pt modelId="{2CE7822E-1B2E-4635-ABF2-88760394CAB9}" type="pres">
      <dgm:prSet presAssocID="{26687B47-70E3-4675-AD8B-5949606E08A7}" presName="parTrans" presStyleLbl="sibTrans2D1" presStyleIdx="4" presStyleCnt="5"/>
      <dgm:spPr/>
    </dgm:pt>
    <dgm:pt modelId="{8D5239F9-4611-470E-8320-C901730B7F8D}" type="pres">
      <dgm:prSet presAssocID="{26687B47-70E3-4675-AD8B-5949606E08A7}" presName="connectorText" presStyleLbl="sibTrans2D1" presStyleIdx="4" presStyleCnt="5"/>
      <dgm:spPr/>
    </dgm:pt>
    <dgm:pt modelId="{B74E623D-FFA6-4E72-AABB-0E4ADAB10B8C}" type="pres">
      <dgm:prSet presAssocID="{AEC9078C-23A9-4773-A700-487C8D93C40F}" presName="node" presStyleLbl="node1" presStyleIdx="4" presStyleCnt="5">
        <dgm:presLayoutVars>
          <dgm:bulletEnabled val="1"/>
        </dgm:presLayoutVars>
      </dgm:prSet>
      <dgm:spPr/>
    </dgm:pt>
  </dgm:ptLst>
  <dgm:cxnLst>
    <dgm:cxn modelId="{5FE6F300-6B25-46FA-AAEC-C43D608C5BAC}" type="presOf" srcId="{7EADF11B-ABF3-4357-89E1-B74F8FC53BC7}" destId="{D4732EC4-4678-4F5C-8049-153C93F5B282}" srcOrd="0" destOrd="0" presId="urn:microsoft.com/office/officeart/2005/8/layout/radial5"/>
    <dgm:cxn modelId="{2508D505-8687-41F8-B181-3479202BA90E}" type="presOf" srcId="{DDB19738-AE36-4223-B41F-E8BCD71CCB25}" destId="{CD2BFAE8-23DD-4391-A7FF-E5B129D1A93F}" srcOrd="0" destOrd="0" presId="urn:microsoft.com/office/officeart/2005/8/layout/radial5"/>
    <dgm:cxn modelId="{195EB20A-E748-403A-879A-35A30F179630}" type="presOf" srcId="{0E8E9146-930E-4A80-8C95-1CAB5F846174}" destId="{8489EBBA-FED6-4571-9283-F434006B5C4A}" srcOrd="1" destOrd="0" presId="urn:microsoft.com/office/officeart/2005/8/layout/radial5"/>
    <dgm:cxn modelId="{9AEC6428-D16D-48ED-AE5F-C8CE8424DAAE}" type="presOf" srcId="{D208AA3C-6A91-48E3-AF24-6231663E3B07}" destId="{ED855507-4BEF-4F21-9EF9-629D6A266BD8}" srcOrd="1" destOrd="0" presId="urn:microsoft.com/office/officeart/2005/8/layout/radial5"/>
    <dgm:cxn modelId="{3D05D839-5F6F-4DB2-94A1-11E8765F2B5A}" type="presOf" srcId="{26687B47-70E3-4675-AD8B-5949606E08A7}" destId="{2CE7822E-1B2E-4635-ABF2-88760394CAB9}" srcOrd="0" destOrd="0" presId="urn:microsoft.com/office/officeart/2005/8/layout/radial5"/>
    <dgm:cxn modelId="{D54AEA3A-A110-4527-AB5D-2A39E98E7095}" type="presOf" srcId="{C116DFCA-41BC-4FCF-89EA-FCF2C59D8AA9}" destId="{C8BE03EE-D9D8-4F79-BD21-FF424D169D32}" srcOrd="0" destOrd="0" presId="urn:microsoft.com/office/officeart/2005/8/layout/radial5"/>
    <dgm:cxn modelId="{86D16543-78CB-4258-90CF-2F0C1C1CF764}" type="presOf" srcId="{26687B47-70E3-4675-AD8B-5949606E08A7}" destId="{8D5239F9-4611-470E-8320-C901730B7F8D}" srcOrd="1" destOrd="0" presId="urn:microsoft.com/office/officeart/2005/8/layout/radial5"/>
    <dgm:cxn modelId="{71AF696B-6975-40C0-AF49-CE8BF3AC144E}" srcId="{7EADF11B-ABF3-4357-89E1-B74F8FC53BC7}" destId="{DDB19738-AE36-4223-B41F-E8BCD71CCB25}" srcOrd="3" destOrd="0" parTransId="{B1AC0421-5B34-499E-845B-C01D1BF7486A}" sibTransId="{C51E95D4-73E3-4DF6-BA59-CFC0B5E662F5}"/>
    <dgm:cxn modelId="{D306A76C-25DD-462C-A85F-137E4E5A60D9}" type="presOf" srcId="{D3A0CB13-F8D9-4AE9-A0F8-D30414A0319B}" destId="{175C8DA2-A5E5-45FA-9D67-27B1C5079FF6}" srcOrd="1" destOrd="0" presId="urn:microsoft.com/office/officeart/2005/8/layout/radial5"/>
    <dgm:cxn modelId="{C0CFF477-CB4F-4F42-9C3A-0651CB9AFD4D}" srcId="{7EADF11B-ABF3-4357-89E1-B74F8FC53BC7}" destId="{5B9E7417-85C5-4B25-9314-7E2BBE7B6D22}" srcOrd="0" destOrd="0" parTransId="{0E8E9146-930E-4A80-8C95-1CAB5F846174}" sibTransId="{A03A79AE-D83E-4BAE-B8EB-5D808AE46712}"/>
    <dgm:cxn modelId="{CAE33F7B-1428-4F72-A285-BBA96C18DD1A}" type="presOf" srcId="{D208AA3C-6A91-48E3-AF24-6231663E3B07}" destId="{517A4188-12D2-4F22-97DC-2F87A88D9913}" srcOrd="0" destOrd="0" presId="urn:microsoft.com/office/officeart/2005/8/layout/radial5"/>
    <dgm:cxn modelId="{6A91D18A-BA96-4F94-B81A-41B974CACF38}" type="presOf" srcId="{611D0C83-171F-4F8C-8A4D-09638C32204A}" destId="{6688FFEE-1260-4872-95F8-2A5C94E4708C}" srcOrd="0" destOrd="0" presId="urn:microsoft.com/office/officeart/2005/8/layout/radial5"/>
    <dgm:cxn modelId="{86DE17A0-CCFA-4161-8494-6CE7A9BD2310}" type="presOf" srcId="{AEC9078C-23A9-4773-A700-487C8D93C40F}" destId="{B74E623D-FFA6-4E72-AABB-0E4ADAB10B8C}" srcOrd="0" destOrd="0" presId="urn:microsoft.com/office/officeart/2005/8/layout/radial5"/>
    <dgm:cxn modelId="{5D2EE4A1-A580-4414-B8C4-6EA7D09B35B2}" type="presOf" srcId="{0E8E9146-930E-4A80-8C95-1CAB5F846174}" destId="{2B9E5E7A-BDCB-4278-B5F0-9CC8AAF85EA2}" srcOrd="0" destOrd="0" presId="urn:microsoft.com/office/officeart/2005/8/layout/radial5"/>
    <dgm:cxn modelId="{E356B3C8-970B-44F6-A227-8AB6E2FD862E}" srcId="{7EADF11B-ABF3-4357-89E1-B74F8FC53BC7}" destId="{AEC9078C-23A9-4773-A700-487C8D93C40F}" srcOrd="4" destOrd="0" parTransId="{26687B47-70E3-4675-AD8B-5949606E08A7}" sibTransId="{27AEC28A-2880-49FB-8A21-FB5DAB1AD838}"/>
    <dgm:cxn modelId="{FF1CC3CC-FC72-476A-8506-EB3EB5E06D19}" srcId="{611D0C83-171F-4F8C-8A4D-09638C32204A}" destId="{7EADF11B-ABF3-4357-89E1-B74F8FC53BC7}" srcOrd="0" destOrd="0" parTransId="{A40408E1-B57E-446D-987D-B123DF187A66}" sibTransId="{99EF3A38-F5B3-49AD-B14B-139D7B06591E}"/>
    <dgm:cxn modelId="{67A32FCD-F499-492A-ADED-0ABB049D046A}" type="presOf" srcId="{B1AC0421-5B34-499E-845B-C01D1BF7486A}" destId="{D4C93374-26AB-4777-BBBF-A3DAD925027F}" srcOrd="0" destOrd="0" presId="urn:microsoft.com/office/officeart/2005/8/layout/radial5"/>
    <dgm:cxn modelId="{34DE9ADF-129B-499A-BDFF-13C359CF280D}" srcId="{7EADF11B-ABF3-4357-89E1-B74F8FC53BC7}" destId="{C116DFCA-41BC-4FCF-89EA-FCF2C59D8AA9}" srcOrd="2" destOrd="0" parTransId="{D3A0CB13-F8D9-4AE9-A0F8-D30414A0319B}" sibTransId="{E7F99189-1793-46C6-AAAF-2DBAEDC6FDB9}"/>
    <dgm:cxn modelId="{E56380E3-9EED-4EE7-AFDF-C837A0EF8144}" type="presOf" srcId="{D3A0CB13-F8D9-4AE9-A0F8-D30414A0319B}" destId="{6AFA5EAC-B7B9-4E66-AE3D-117292C2DA13}" srcOrd="0" destOrd="0" presId="urn:microsoft.com/office/officeart/2005/8/layout/radial5"/>
    <dgm:cxn modelId="{97BD7DE7-69AB-4DB4-AA65-BF14F8B4D90A}" srcId="{7EADF11B-ABF3-4357-89E1-B74F8FC53BC7}" destId="{25AAC93A-92D9-4E53-95AD-A208FD02B716}" srcOrd="1" destOrd="0" parTransId="{D208AA3C-6A91-48E3-AF24-6231663E3B07}" sibTransId="{0F699281-B302-442A-926D-B54A1C21E414}"/>
    <dgm:cxn modelId="{D0FC8DEC-3590-4BC4-9BEA-34D60982F98B}" type="presOf" srcId="{5B9E7417-85C5-4B25-9314-7E2BBE7B6D22}" destId="{669A6D6D-FC8A-474A-8041-7CE690470414}" srcOrd="0" destOrd="0" presId="urn:microsoft.com/office/officeart/2005/8/layout/radial5"/>
    <dgm:cxn modelId="{0C414EFD-EC86-4205-806D-580CAD7B8033}" type="presOf" srcId="{25AAC93A-92D9-4E53-95AD-A208FD02B716}" destId="{4F7E7CFF-9D5F-4BC3-AE67-CEB72B6F9DDB}" srcOrd="0" destOrd="0" presId="urn:microsoft.com/office/officeart/2005/8/layout/radial5"/>
    <dgm:cxn modelId="{D3E891FF-975E-4B41-A8D4-7B1F96B08B41}" type="presOf" srcId="{B1AC0421-5B34-499E-845B-C01D1BF7486A}" destId="{656506FE-A640-4377-82EA-528876A0C3E8}" srcOrd="1" destOrd="0" presId="urn:microsoft.com/office/officeart/2005/8/layout/radial5"/>
    <dgm:cxn modelId="{D4EFB1B9-6A52-4534-889F-AB3916661C5E}" type="presParOf" srcId="{6688FFEE-1260-4872-95F8-2A5C94E4708C}" destId="{D4732EC4-4678-4F5C-8049-153C93F5B282}" srcOrd="0" destOrd="0" presId="urn:microsoft.com/office/officeart/2005/8/layout/radial5"/>
    <dgm:cxn modelId="{FC7196F0-01FA-4428-A096-40B0E7429147}" type="presParOf" srcId="{6688FFEE-1260-4872-95F8-2A5C94E4708C}" destId="{2B9E5E7A-BDCB-4278-B5F0-9CC8AAF85EA2}" srcOrd="1" destOrd="0" presId="urn:microsoft.com/office/officeart/2005/8/layout/radial5"/>
    <dgm:cxn modelId="{B381A4A5-D9C4-4929-9F60-DCDC672CE028}" type="presParOf" srcId="{2B9E5E7A-BDCB-4278-B5F0-9CC8AAF85EA2}" destId="{8489EBBA-FED6-4571-9283-F434006B5C4A}" srcOrd="0" destOrd="0" presId="urn:microsoft.com/office/officeart/2005/8/layout/radial5"/>
    <dgm:cxn modelId="{709A09B0-C6F2-4B14-9646-BDDA9635D600}" type="presParOf" srcId="{6688FFEE-1260-4872-95F8-2A5C94E4708C}" destId="{669A6D6D-FC8A-474A-8041-7CE690470414}" srcOrd="2" destOrd="0" presId="urn:microsoft.com/office/officeart/2005/8/layout/radial5"/>
    <dgm:cxn modelId="{09168CC0-5829-48A9-9328-8CED7BEF653D}" type="presParOf" srcId="{6688FFEE-1260-4872-95F8-2A5C94E4708C}" destId="{517A4188-12D2-4F22-97DC-2F87A88D9913}" srcOrd="3" destOrd="0" presId="urn:microsoft.com/office/officeart/2005/8/layout/radial5"/>
    <dgm:cxn modelId="{03FAD19B-1485-4B39-84C1-ED12930847AB}" type="presParOf" srcId="{517A4188-12D2-4F22-97DC-2F87A88D9913}" destId="{ED855507-4BEF-4F21-9EF9-629D6A266BD8}" srcOrd="0" destOrd="0" presId="urn:microsoft.com/office/officeart/2005/8/layout/radial5"/>
    <dgm:cxn modelId="{094527B8-48D8-430F-8FF8-16DD49D32657}" type="presParOf" srcId="{6688FFEE-1260-4872-95F8-2A5C94E4708C}" destId="{4F7E7CFF-9D5F-4BC3-AE67-CEB72B6F9DDB}" srcOrd="4" destOrd="0" presId="urn:microsoft.com/office/officeart/2005/8/layout/radial5"/>
    <dgm:cxn modelId="{13CF49D0-F743-4D3A-B98B-62E721D78382}" type="presParOf" srcId="{6688FFEE-1260-4872-95F8-2A5C94E4708C}" destId="{6AFA5EAC-B7B9-4E66-AE3D-117292C2DA13}" srcOrd="5" destOrd="0" presId="urn:microsoft.com/office/officeart/2005/8/layout/radial5"/>
    <dgm:cxn modelId="{06673D9D-09A9-4456-930E-9698C3130CF2}" type="presParOf" srcId="{6AFA5EAC-B7B9-4E66-AE3D-117292C2DA13}" destId="{175C8DA2-A5E5-45FA-9D67-27B1C5079FF6}" srcOrd="0" destOrd="0" presId="urn:microsoft.com/office/officeart/2005/8/layout/radial5"/>
    <dgm:cxn modelId="{DCA89E71-C39E-4520-A777-B038A8AE8002}" type="presParOf" srcId="{6688FFEE-1260-4872-95F8-2A5C94E4708C}" destId="{C8BE03EE-D9D8-4F79-BD21-FF424D169D32}" srcOrd="6" destOrd="0" presId="urn:microsoft.com/office/officeart/2005/8/layout/radial5"/>
    <dgm:cxn modelId="{F19CD139-68C9-478D-8D18-46C18F4526D5}" type="presParOf" srcId="{6688FFEE-1260-4872-95F8-2A5C94E4708C}" destId="{D4C93374-26AB-4777-BBBF-A3DAD925027F}" srcOrd="7" destOrd="0" presId="urn:microsoft.com/office/officeart/2005/8/layout/radial5"/>
    <dgm:cxn modelId="{31A9F2FE-B6C4-4BF7-B553-2D1DCEABC449}" type="presParOf" srcId="{D4C93374-26AB-4777-BBBF-A3DAD925027F}" destId="{656506FE-A640-4377-82EA-528876A0C3E8}" srcOrd="0" destOrd="0" presId="urn:microsoft.com/office/officeart/2005/8/layout/radial5"/>
    <dgm:cxn modelId="{1D693FF6-01A0-4953-9619-21BF04022639}" type="presParOf" srcId="{6688FFEE-1260-4872-95F8-2A5C94E4708C}" destId="{CD2BFAE8-23DD-4391-A7FF-E5B129D1A93F}" srcOrd="8" destOrd="0" presId="urn:microsoft.com/office/officeart/2005/8/layout/radial5"/>
    <dgm:cxn modelId="{B51CF810-1425-4ADC-A592-7FF029A6C101}" type="presParOf" srcId="{6688FFEE-1260-4872-95F8-2A5C94E4708C}" destId="{2CE7822E-1B2E-4635-ABF2-88760394CAB9}" srcOrd="9" destOrd="0" presId="urn:microsoft.com/office/officeart/2005/8/layout/radial5"/>
    <dgm:cxn modelId="{F1D70FA4-6B32-4BE8-9062-C3AB0E506878}" type="presParOf" srcId="{2CE7822E-1B2E-4635-ABF2-88760394CAB9}" destId="{8D5239F9-4611-470E-8320-C901730B7F8D}" srcOrd="0" destOrd="0" presId="urn:microsoft.com/office/officeart/2005/8/layout/radial5"/>
    <dgm:cxn modelId="{67777DB4-A22C-4CAC-889C-B49972BC4A06}" type="presParOf" srcId="{6688FFEE-1260-4872-95F8-2A5C94E4708C}" destId="{B74E623D-FFA6-4E72-AABB-0E4ADAB10B8C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16F6C-6C16-4025-BF05-4F15EF99B8DB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CBB7BE-E255-4D95-8A15-C9F30C8C2EAE}">
      <dgm:prSet phldrT="[Text]"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1</a:t>
          </a:r>
        </a:p>
      </dgm:t>
    </dgm:pt>
    <dgm:pt modelId="{B8B633A4-CBE7-4C5F-8D70-7F2FAC756369}" type="parTrans" cxnId="{EE835CEA-A9F4-4F71-B739-E754A7C9FB7B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BC6DF359-7237-40CA-9570-0948AAA97600}" type="sibTrans" cxnId="{EE835CEA-A9F4-4F71-B739-E754A7C9FB7B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82B41236-34C6-4F36-B28E-0A0E06DE9B2A}">
      <dgm:prSet phldrT="[Text]"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3</a:t>
          </a:r>
        </a:p>
      </dgm:t>
    </dgm:pt>
    <dgm:pt modelId="{D6913E73-F91A-46B0-839C-850FD0498CB8}" type="parTrans" cxnId="{A21307BC-68A6-4F6E-91A5-B301E4FD630A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966EBCC9-309D-4049-A54C-7040D5D30C52}" type="sibTrans" cxnId="{A21307BC-68A6-4F6E-91A5-B301E4FD630A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7AB61F73-A5CF-4AAB-94D8-DDD637178DA5}">
      <dgm:prSet phldrT="[Text]"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4</a:t>
          </a:r>
        </a:p>
      </dgm:t>
    </dgm:pt>
    <dgm:pt modelId="{065E240C-1B04-4D22-B1BB-7BB163173DEF}" type="parTrans" cxnId="{2F4E94F3-C42A-4B5F-B489-4ECC23143BDD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13FE9081-F327-4808-A486-26D14F0709C6}" type="sibTrans" cxnId="{2F4E94F3-C42A-4B5F-B489-4ECC23143BDD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AF73DD11-2A21-4AA7-B821-BB2F6A6615E0}">
      <dgm:prSet phldrT="[Text]"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5</a:t>
          </a:r>
        </a:p>
      </dgm:t>
    </dgm:pt>
    <dgm:pt modelId="{4C77AB1C-2BC2-45B1-9282-E2540A1E3730}" type="parTrans" cxnId="{160677CE-F323-4FCD-B6D4-D71B5EA94DE3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F0C3EA79-D0DC-4266-AB80-227DB908ED2C}" type="sibTrans" cxnId="{160677CE-F323-4FCD-B6D4-D71B5EA94DE3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A9831434-B515-479F-B21E-5418FFC85546}">
      <dgm:prSet phldrT="[Text]"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6</a:t>
          </a:r>
        </a:p>
      </dgm:t>
    </dgm:pt>
    <dgm:pt modelId="{9430EAC1-1610-4082-B459-6BBF703DD322}" type="parTrans" cxnId="{EDD6CC07-A461-461D-9119-57864D3D5920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22E4EC42-01C2-4A6D-A83C-C714021E4B14}" type="sibTrans" cxnId="{EDD6CC07-A461-461D-9119-57864D3D5920}">
      <dgm:prSet/>
      <dgm:spPr/>
      <dgm:t>
        <a:bodyPr/>
        <a:lstStyle/>
        <a:p>
          <a:endParaRPr lang="en-US" sz="1050">
            <a:latin typeface="Segoe UI Light" panose="020B0502040204020203" pitchFamily="34" charset="0"/>
          </a:endParaRPr>
        </a:p>
      </dgm:t>
    </dgm:pt>
    <dgm:pt modelId="{C04CE4BB-5399-45B5-96CC-ED71E0F5DF5E}">
      <dgm:prSet phldrT="[Text]" custT="1"/>
      <dgm:spPr/>
      <dgm:t>
        <a:bodyPr/>
        <a:lstStyle/>
        <a:p>
          <a:pPr algn="l"/>
          <a:r>
            <a:rPr lang="en-US" sz="14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VSO, Code Flow</a:t>
          </a:r>
        </a:p>
      </dgm:t>
    </dgm:pt>
    <dgm:pt modelId="{B8DFC68E-E411-4FFC-8EDF-B0899385519C}" type="parTrans" cxnId="{F267BFA9-825A-4002-8280-B729AE32CC35}">
      <dgm:prSet/>
      <dgm:spPr/>
      <dgm:t>
        <a:bodyPr/>
        <a:lstStyle/>
        <a:p>
          <a:endParaRPr lang="en-US" sz="1400">
            <a:latin typeface="Segoe UI Light" panose="020B0502040204020203" pitchFamily="34" charset="0"/>
          </a:endParaRPr>
        </a:p>
      </dgm:t>
    </dgm:pt>
    <dgm:pt modelId="{301BD273-A7A6-4EFA-A986-0604D1974622}" type="sibTrans" cxnId="{F267BFA9-825A-4002-8280-B729AE32CC35}">
      <dgm:prSet/>
      <dgm:spPr/>
      <dgm:t>
        <a:bodyPr/>
        <a:lstStyle/>
        <a:p>
          <a:endParaRPr lang="en-US" sz="1400">
            <a:latin typeface="Segoe UI Light" panose="020B0502040204020203" pitchFamily="34" charset="0"/>
          </a:endParaRPr>
        </a:p>
      </dgm:t>
    </dgm:pt>
    <dgm:pt modelId="{EADA2931-0458-4939-B9E5-77DF6454F7C8}">
      <dgm:prSet phldrT="[Text]" custT="1"/>
      <dgm:spPr/>
      <dgm:t>
        <a:bodyPr/>
        <a:lstStyle/>
        <a:p>
          <a:pPr algn="l"/>
          <a:r>
            <a:rPr lang="en-US" sz="14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CloudBuild, Email</a:t>
          </a:r>
        </a:p>
      </dgm:t>
    </dgm:pt>
    <dgm:pt modelId="{DC919B46-203D-4BE4-8D9A-7E3691D93556}" type="parTrans" cxnId="{19C26AF7-5117-4960-A288-8C74B3436FB3}">
      <dgm:prSet/>
      <dgm:spPr/>
      <dgm:t>
        <a:bodyPr/>
        <a:lstStyle/>
        <a:p>
          <a:endParaRPr lang="en-US" sz="1400">
            <a:latin typeface="Segoe UI Light" panose="020B0502040204020203" pitchFamily="34" charset="0"/>
          </a:endParaRPr>
        </a:p>
      </dgm:t>
    </dgm:pt>
    <dgm:pt modelId="{6ED2E7B1-0EC8-4BD3-9997-C7DEF7AC4D99}" type="sibTrans" cxnId="{19C26AF7-5117-4960-A288-8C74B3436FB3}">
      <dgm:prSet/>
      <dgm:spPr/>
      <dgm:t>
        <a:bodyPr/>
        <a:lstStyle/>
        <a:p>
          <a:endParaRPr lang="en-US" sz="1400">
            <a:latin typeface="Segoe UI Light" panose="020B0502040204020203" pitchFamily="34" charset="0"/>
          </a:endParaRPr>
        </a:p>
      </dgm:t>
    </dgm:pt>
    <dgm:pt modelId="{C4069785-DA3D-479F-91CD-9929E543F810}">
      <dgm:prSet phldrT="[Text]" custT="1"/>
      <dgm:spPr/>
      <dgm:t>
        <a:bodyPr/>
        <a:lstStyle/>
        <a:p>
          <a:pPr algn="l"/>
          <a:r>
            <a:rPr lang="en-US" sz="16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VSO Git</a:t>
          </a:r>
        </a:p>
      </dgm:t>
    </dgm:pt>
    <dgm:pt modelId="{F87AEB93-CC6B-46C6-915A-90C8673DDE3D}" type="parTrans" cxnId="{3884CE7F-50CA-4F03-8C68-6DEC29860A85}">
      <dgm:prSet/>
      <dgm:spPr/>
      <dgm:t>
        <a:bodyPr/>
        <a:lstStyle/>
        <a:p>
          <a:endParaRPr lang="en-US" sz="1400"/>
        </a:p>
      </dgm:t>
    </dgm:pt>
    <dgm:pt modelId="{A73BEE62-FB67-4A28-9030-C1A45939CDD9}" type="sibTrans" cxnId="{3884CE7F-50CA-4F03-8C68-6DEC29860A85}">
      <dgm:prSet/>
      <dgm:spPr/>
      <dgm:t>
        <a:bodyPr/>
        <a:lstStyle/>
        <a:p>
          <a:endParaRPr lang="en-US" sz="1400"/>
        </a:p>
      </dgm:t>
    </dgm:pt>
    <dgm:pt modelId="{76EE4A00-8075-4FA0-B6A4-FD7E320A5319}">
      <dgm:prSet phldrT="[Text]" custT="1"/>
      <dgm:spPr/>
      <dgm:t>
        <a:bodyPr/>
        <a:lstStyle/>
        <a:p>
          <a:r>
            <a:rPr lang="en-US" sz="12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Azure Deployment</a:t>
          </a:r>
        </a:p>
      </dgm:t>
    </dgm:pt>
    <dgm:pt modelId="{9E805439-839D-40B5-8A26-45D890586A29}" type="parTrans" cxnId="{54D7DA6C-FD32-4415-8838-A8E9BAEF4C47}">
      <dgm:prSet/>
      <dgm:spPr/>
      <dgm:t>
        <a:bodyPr/>
        <a:lstStyle/>
        <a:p>
          <a:endParaRPr lang="en-US" sz="1400"/>
        </a:p>
      </dgm:t>
    </dgm:pt>
    <dgm:pt modelId="{3CAE68C6-E519-4691-A80F-5C93DFDDF9C2}" type="sibTrans" cxnId="{54D7DA6C-FD32-4415-8838-A8E9BAEF4C47}">
      <dgm:prSet/>
      <dgm:spPr/>
      <dgm:t>
        <a:bodyPr/>
        <a:lstStyle/>
        <a:p>
          <a:endParaRPr lang="en-US" sz="1400"/>
        </a:p>
      </dgm:t>
    </dgm:pt>
    <dgm:pt modelId="{B79FFFE6-4CB4-4145-918B-53B34A211AB6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Coding Standards</a:t>
          </a:r>
          <a:endParaRPr lang="en-US" sz="1400" b="1" dirty="0">
            <a:latin typeface="Segoe UI Light" panose="020B0502040204020203" pitchFamily="34" charset="0"/>
          </a:endParaRPr>
        </a:p>
      </dgm:t>
    </dgm:pt>
    <dgm:pt modelId="{FAB6557C-F5CE-4C0F-AEA5-666489CC47AF}" type="parTrans" cxnId="{CE410C5B-2A63-47BA-B415-C934EC309941}">
      <dgm:prSet/>
      <dgm:spPr/>
      <dgm:t>
        <a:bodyPr/>
        <a:lstStyle/>
        <a:p>
          <a:endParaRPr lang="en-US" sz="1400"/>
        </a:p>
      </dgm:t>
    </dgm:pt>
    <dgm:pt modelId="{154C5080-4CC7-4886-82E6-67C469E6F0B1}" type="sibTrans" cxnId="{CE410C5B-2A63-47BA-B415-C934EC309941}">
      <dgm:prSet/>
      <dgm:spPr/>
      <dgm:t>
        <a:bodyPr/>
        <a:lstStyle/>
        <a:p>
          <a:endParaRPr lang="en-US" sz="1400"/>
        </a:p>
      </dgm:t>
    </dgm:pt>
    <dgm:pt modelId="{8825DEBA-8BB4-4D9F-80C2-F8A502EFBC35}">
      <dgm:prSet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Iterations</a:t>
          </a:r>
        </a:p>
      </dgm:t>
    </dgm:pt>
    <dgm:pt modelId="{4B9FF727-04BC-4CAD-A94E-D966959EB847}" type="parTrans" cxnId="{685A7D05-F287-4321-AB01-6C53D6738D5A}">
      <dgm:prSet/>
      <dgm:spPr/>
      <dgm:t>
        <a:bodyPr/>
        <a:lstStyle/>
        <a:p>
          <a:endParaRPr lang="en-US" sz="1400"/>
        </a:p>
      </dgm:t>
    </dgm:pt>
    <dgm:pt modelId="{C3600B43-E77A-48FD-86EB-8B311F4A6A2E}" type="sibTrans" cxnId="{685A7D05-F287-4321-AB01-6C53D6738D5A}">
      <dgm:prSet/>
      <dgm:spPr/>
      <dgm:t>
        <a:bodyPr/>
        <a:lstStyle/>
        <a:p>
          <a:endParaRPr lang="en-US" sz="1400"/>
        </a:p>
      </dgm:t>
    </dgm:pt>
    <dgm:pt modelId="{5C2B1164-049C-45AB-BB7F-3DC7D7ACE7A2}">
      <dgm:prSet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Signoff by Experts</a:t>
          </a:r>
        </a:p>
      </dgm:t>
    </dgm:pt>
    <dgm:pt modelId="{399E04F5-6952-48C3-BB75-1F156E0C49DE}" type="parTrans" cxnId="{E0195382-9D17-47CF-B591-14B68CBEDB75}">
      <dgm:prSet/>
      <dgm:spPr/>
      <dgm:t>
        <a:bodyPr/>
        <a:lstStyle/>
        <a:p>
          <a:endParaRPr lang="en-US" sz="1400"/>
        </a:p>
      </dgm:t>
    </dgm:pt>
    <dgm:pt modelId="{13DB7F2D-8873-45E3-8621-8035B48FDA43}" type="sibTrans" cxnId="{E0195382-9D17-47CF-B591-14B68CBEDB75}">
      <dgm:prSet/>
      <dgm:spPr/>
      <dgm:t>
        <a:bodyPr/>
        <a:lstStyle/>
        <a:p>
          <a:endParaRPr lang="en-US" sz="1400"/>
        </a:p>
      </dgm:t>
    </dgm:pt>
    <dgm:pt modelId="{ABF8F548-08F6-48B8-B01D-C34118A9EE56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CodeFlow</a:t>
          </a:r>
          <a:endParaRPr lang="en-US" sz="1400" b="1" dirty="0">
            <a:latin typeface="Segoe UI Light" panose="020B0502040204020203" pitchFamily="34" charset="0"/>
          </a:endParaRPr>
        </a:p>
      </dgm:t>
    </dgm:pt>
    <dgm:pt modelId="{309062C5-73E0-4C09-AFEC-2FE483165709}" type="parTrans" cxnId="{32937FA2-3EED-4D6D-9D3A-F81C80120999}">
      <dgm:prSet/>
      <dgm:spPr/>
      <dgm:t>
        <a:bodyPr/>
        <a:lstStyle/>
        <a:p>
          <a:endParaRPr lang="en-US" sz="1400"/>
        </a:p>
      </dgm:t>
    </dgm:pt>
    <dgm:pt modelId="{DA8117B3-6B2D-47F6-87D0-E1083FBB3C70}" type="sibTrans" cxnId="{32937FA2-3EED-4D6D-9D3A-F81C80120999}">
      <dgm:prSet/>
      <dgm:spPr/>
      <dgm:t>
        <a:bodyPr/>
        <a:lstStyle/>
        <a:p>
          <a:endParaRPr lang="en-US" sz="1400"/>
        </a:p>
      </dgm:t>
    </dgm:pt>
    <dgm:pt modelId="{1D521633-8704-4452-BEAB-3D8677DE63F1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Buddy Build before check-in</a:t>
          </a:r>
          <a:endParaRPr lang="en-US" sz="1200" b="1" dirty="0">
            <a:latin typeface="Segoe UI Light" panose="020B0502040204020203" pitchFamily="34" charset="0"/>
          </a:endParaRPr>
        </a:p>
      </dgm:t>
    </dgm:pt>
    <dgm:pt modelId="{04CB66A7-54FF-4793-85B6-333758191DA9}" type="parTrans" cxnId="{3B4CF46C-B1EE-4553-A3BF-39DBC8C7178D}">
      <dgm:prSet/>
      <dgm:spPr/>
      <dgm:t>
        <a:bodyPr/>
        <a:lstStyle/>
        <a:p>
          <a:endParaRPr lang="en-US" sz="1400"/>
        </a:p>
      </dgm:t>
    </dgm:pt>
    <dgm:pt modelId="{05883E0A-8E81-466D-929B-51C84BA60F2A}" type="sibTrans" cxnId="{3B4CF46C-B1EE-4553-A3BF-39DBC8C7178D}">
      <dgm:prSet/>
      <dgm:spPr/>
      <dgm:t>
        <a:bodyPr/>
        <a:lstStyle/>
        <a:p>
          <a:endParaRPr lang="en-US" sz="1400"/>
        </a:p>
      </dgm:t>
    </dgm:pt>
    <dgm:pt modelId="{33EB53F0-2B8E-4703-B1EB-CD165A1DF47F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Notifications  </a:t>
          </a:r>
          <a:endParaRPr lang="en-US" sz="1200" b="1" dirty="0">
            <a:latin typeface="Segoe UI Light" panose="020B0502040204020203" pitchFamily="34" charset="0"/>
          </a:endParaRPr>
        </a:p>
      </dgm:t>
    </dgm:pt>
    <dgm:pt modelId="{51134F40-F570-432C-905E-3DA01F755685}" type="parTrans" cxnId="{27500258-6EA5-4CEE-826B-ED39F6B192C9}">
      <dgm:prSet/>
      <dgm:spPr/>
      <dgm:t>
        <a:bodyPr/>
        <a:lstStyle/>
        <a:p>
          <a:endParaRPr lang="en-US" sz="1400"/>
        </a:p>
      </dgm:t>
    </dgm:pt>
    <dgm:pt modelId="{E84114EC-AAC5-4CE9-9711-82C84C0D21BD}" type="sibTrans" cxnId="{27500258-6EA5-4CEE-826B-ED39F6B192C9}">
      <dgm:prSet/>
      <dgm:spPr/>
      <dgm:t>
        <a:bodyPr/>
        <a:lstStyle/>
        <a:p>
          <a:endParaRPr lang="en-US" sz="1400"/>
        </a:p>
      </dgm:t>
    </dgm:pt>
    <dgm:pt modelId="{FB1E7287-DED0-4F5E-9874-42FD6A8C5E7F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Git Check In</a:t>
          </a:r>
        </a:p>
      </dgm:t>
    </dgm:pt>
    <dgm:pt modelId="{8F3384D9-43B1-4818-95DB-E9F11DF70734}" type="parTrans" cxnId="{13416FFD-1A8D-4C6C-94F6-21B64C6CC212}">
      <dgm:prSet/>
      <dgm:spPr/>
      <dgm:t>
        <a:bodyPr/>
        <a:lstStyle/>
        <a:p>
          <a:endParaRPr lang="en-US" sz="1400"/>
        </a:p>
      </dgm:t>
    </dgm:pt>
    <dgm:pt modelId="{8A663182-1979-4C58-8A84-974E35456BA7}" type="sibTrans" cxnId="{13416FFD-1A8D-4C6C-94F6-21B64C6CC212}">
      <dgm:prSet/>
      <dgm:spPr/>
      <dgm:t>
        <a:bodyPr/>
        <a:lstStyle/>
        <a:p>
          <a:endParaRPr lang="en-US" sz="1400"/>
        </a:p>
      </dgm:t>
    </dgm:pt>
    <dgm:pt modelId="{BAC8DE4E-B009-481D-859C-9849DAA21AA3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Branches</a:t>
          </a:r>
        </a:p>
      </dgm:t>
    </dgm:pt>
    <dgm:pt modelId="{E8526B57-8A51-49AB-AB1B-69377C20BDEE}" type="parTrans" cxnId="{9D728784-C5A6-4213-BD90-F7CF57FCEB21}">
      <dgm:prSet/>
      <dgm:spPr/>
      <dgm:t>
        <a:bodyPr/>
        <a:lstStyle/>
        <a:p>
          <a:endParaRPr lang="en-US" sz="1400"/>
        </a:p>
      </dgm:t>
    </dgm:pt>
    <dgm:pt modelId="{4CCC1BAE-8FDF-4065-826E-F8CCBE5C818A}" type="sibTrans" cxnId="{9D728784-C5A6-4213-BD90-F7CF57FCEB21}">
      <dgm:prSet/>
      <dgm:spPr/>
      <dgm:t>
        <a:bodyPr/>
        <a:lstStyle/>
        <a:p>
          <a:endParaRPr lang="en-US" sz="1400"/>
        </a:p>
      </dgm:t>
    </dgm:pt>
    <dgm:pt modelId="{B521B601-DE04-4244-9D39-DBAE3271EBC1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Commits</a:t>
          </a:r>
        </a:p>
      </dgm:t>
    </dgm:pt>
    <dgm:pt modelId="{BBF17A6C-3404-4D18-BB33-C964468DF653}" type="parTrans" cxnId="{270943E7-C42E-4214-8A65-BAAC309DD7B8}">
      <dgm:prSet/>
      <dgm:spPr/>
      <dgm:t>
        <a:bodyPr/>
        <a:lstStyle/>
        <a:p>
          <a:endParaRPr lang="en-US" sz="1400"/>
        </a:p>
      </dgm:t>
    </dgm:pt>
    <dgm:pt modelId="{6099459E-6573-43C1-AD92-252040AE1F22}" type="sibTrans" cxnId="{270943E7-C42E-4214-8A65-BAAC309DD7B8}">
      <dgm:prSet/>
      <dgm:spPr/>
      <dgm:t>
        <a:bodyPr/>
        <a:lstStyle/>
        <a:p>
          <a:endParaRPr lang="en-US" sz="1400"/>
        </a:p>
      </dgm:t>
    </dgm:pt>
    <dgm:pt modelId="{6263D883-E877-48A4-A431-5CB2C9A36894}">
      <dgm:prSet phldrT="[Text]" custT="1"/>
      <dgm:spPr/>
      <dgm:t>
        <a:bodyPr/>
        <a:lstStyle/>
        <a:p>
          <a:pPr algn="l"/>
          <a:r>
            <a:rPr lang="en-US" sz="1200" dirty="0">
              <a:latin typeface="Segoe UI Light" panose="020B0502040204020203" pitchFamily="34" charset="0"/>
            </a:rPr>
            <a:t>Merges</a:t>
          </a:r>
        </a:p>
      </dgm:t>
    </dgm:pt>
    <dgm:pt modelId="{1C09A759-170F-45D6-A23F-4A2D0CA01ED4}" type="parTrans" cxnId="{DE95E6EB-D4CD-45DE-9C62-C7A43B2C2185}">
      <dgm:prSet/>
      <dgm:spPr/>
      <dgm:t>
        <a:bodyPr/>
        <a:lstStyle/>
        <a:p>
          <a:endParaRPr lang="en-US" sz="1400"/>
        </a:p>
      </dgm:t>
    </dgm:pt>
    <dgm:pt modelId="{81FEE95B-8645-4569-BBDF-F1EABFD230A4}" type="sibTrans" cxnId="{DE95E6EB-D4CD-45DE-9C62-C7A43B2C2185}">
      <dgm:prSet/>
      <dgm:spPr/>
      <dgm:t>
        <a:bodyPr/>
        <a:lstStyle/>
        <a:p>
          <a:endParaRPr lang="en-US" sz="1400"/>
        </a:p>
      </dgm:t>
    </dgm:pt>
    <dgm:pt modelId="{F7CE5540-08A8-4A0C-A14E-CCA5F1F8A993}">
      <dgm:prSet phldrT="[Text]" custT="1"/>
      <dgm:spPr/>
      <dgm:t>
        <a:bodyPr/>
        <a:lstStyle/>
        <a:p>
          <a:r>
            <a:rPr lang="en-US" sz="1100" dirty="0">
              <a:latin typeface="Segoe UI Light" panose="020B0502040204020203" pitchFamily="34" charset="0"/>
            </a:rPr>
            <a:t>Green Builds</a:t>
          </a:r>
        </a:p>
      </dgm:t>
    </dgm:pt>
    <dgm:pt modelId="{DF7BFFCB-4F26-467D-AA8D-9D84C653DED1}" type="parTrans" cxnId="{80C3916A-42F8-4BC6-8943-BA32A971F86C}">
      <dgm:prSet/>
      <dgm:spPr/>
      <dgm:t>
        <a:bodyPr/>
        <a:lstStyle/>
        <a:p>
          <a:endParaRPr lang="en-US" sz="1400"/>
        </a:p>
      </dgm:t>
    </dgm:pt>
    <dgm:pt modelId="{AFE183E4-3384-49A2-8B51-5CC3EB4E834A}" type="sibTrans" cxnId="{80C3916A-42F8-4BC6-8943-BA32A971F86C}">
      <dgm:prSet/>
      <dgm:spPr/>
      <dgm:t>
        <a:bodyPr/>
        <a:lstStyle/>
        <a:p>
          <a:endParaRPr lang="en-US" sz="1400"/>
        </a:p>
      </dgm:t>
    </dgm:pt>
    <dgm:pt modelId="{6874A654-DC11-47C1-B38F-4C4909878FE6}">
      <dgm:prSet phldrT="[Text]" custT="1"/>
      <dgm:spPr/>
      <dgm:t>
        <a:bodyPr/>
        <a:lstStyle/>
        <a:p>
          <a:r>
            <a:rPr lang="en-US" sz="1100" dirty="0">
              <a:latin typeface="Segoe UI Light" panose="020B0502040204020203" pitchFamily="34" charset="0"/>
            </a:rPr>
            <a:t>Azure Automation</a:t>
          </a:r>
        </a:p>
      </dgm:t>
    </dgm:pt>
    <dgm:pt modelId="{50BEC173-3C54-4D9F-95A1-140441192137}" type="parTrans" cxnId="{EE72EFBA-5E69-4D17-995C-EC68923267D1}">
      <dgm:prSet/>
      <dgm:spPr/>
      <dgm:t>
        <a:bodyPr/>
        <a:lstStyle/>
        <a:p>
          <a:endParaRPr lang="en-US" sz="1400"/>
        </a:p>
      </dgm:t>
    </dgm:pt>
    <dgm:pt modelId="{878E9D9D-1DED-4996-B2BC-C5C265A48B46}" type="sibTrans" cxnId="{EE72EFBA-5E69-4D17-995C-EC68923267D1}">
      <dgm:prSet/>
      <dgm:spPr/>
      <dgm:t>
        <a:bodyPr/>
        <a:lstStyle/>
        <a:p>
          <a:endParaRPr lang="en-US" sz="1400"/>
        </a:p>
      </dgm:t>
    </dgm:pt>
    <dgm:pt modelId="{03FF48F3-A789-4006-917E-B03685087CBF}">
      <dgm:prSet phldrT="[Text]" custT="1"/>
      <dgm:spPr/>
      <dgm:t>
        <a:bodyPr/>
        <a:lstStyle/>
        <a:p>
          <a:r>
            <a:rPr lang="en-US" sz="16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Validate</a:t>
          </a:r>
        </a:p>
      </dgm:t>
    </dgm:pt>
    <dgm:pt modelId="{CE266B38-C57F-468E-9C43-A067D79B7ADB}" type="parTrans" cxnId="{72047D5D-6038-4455-9EE6-602E7834B719}">
      <dgm:prSet/>
      <dgm:spPr/>
      <dgm:t>
        <a:bodyPr/>
        <a:lstStyle/>
        <a:p>
          <a:endParaRPr lang="en-US" sz="1400"/>
        </a:p>
      </dgm:t>
    </dgm:pt>
    <dgm:pt modelId="{9FBED67E-BC78-4A20-8790-41D8E1101C71}" type="sibTrans" cxnId="{72047D5D-6038-4455-9EE6-602E7834B719}">
      <dgm:prSet/>
      <dgm:spPr/>
      <dgm:t>
        <a:bodyPr/>
        <a:lstStyle/>
        <a:p>
          <a:endParaRPr lang="en-US" sz="1400"/>
        </a:p>
      </dgm:t>
    </dgm:pt>
    <dgm:pt modelId="{8E56017B-BFCC-48BD-AEF5-A98AFF3739F6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Email Reports</a:t>
          </a:r>
        </a:p>
      </dgm:t>
    </dgm:pt>
    <dgm:pt modelId="{A1ED92E1-BDF3-42EA-88F8-58F89AFCC026}" type="parTrans" cxnId="{A41EEE7B-3A34-4EA5-AABE-BD8D65C3EBD5}">
      <dgm:prSet/>
      <dgm:spPr/>
      <dgm:t>
        <a:bodyPr/>
        <a:lstStyle/>
        <a:p>
          <a:endParaRPr lang="en-US" sz="1400"/>
        </a:p>
      </dgm:t>
    </dgm:pt>
    <dgm:pt modelId="{F7B6CD59-3DCE-4DBE-B4DD-3ECD5681B478}" type="sibTrans" cxnId="{A41EEE7B-3A34-4EA5-AABE-BD8D65C3EBD5}">
      <dgm:prSet/>
      <dgm:spPr/>
      <dgm:t>
        <a:bodyPr/>
        <a:lstStyle/>
        <a:p>
          <a:endParaRPr lang="en-US" sz="1400"/>
        </a:p>
      </dgm:t>
    </dgm:pt>
    <dgm:pt modelId="{4F20E1AD-B200-45AF-A8D4-7A5EAF52FA86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Power BI Live Reports </a:t>
          </a:r>
        </a:p>
      </dgm:t>
    </dgm:pt>
    <dgm:pt modelId="{644A71B0-D0B3-410B-B4B3-25A588375045}" type="parTrans" cxnId="{B8FFAB3D-FCA7-484F-A3A5-A90B627C4293}">
      <dgm:prSet/>
      <dgm:spPr/>
      <dgm:t>
        <a:bodyPr/>
        <a:lstStyle/>
        <a:p>
          <a:endParaRPr lang="en-US" sz="1400"/>
        </a:p>
      </dgm:t>
    </dgm:pt>
    <dgm:pt modelId="{B8C009A1-B352-4154-9947-33DBCB1949D5}" type="sibTrans" cxnId="{B8FFAB3D-FCA7-484F-A3A5-A90B627C4293}">
      <dgm:prSet/>
      <dgm:spPr/>
      <dgm:t>
        <a:bodyPr/>
        <a:lstStyle/>
        <a:p>
          <a:endParaRPr lang="en-US" sz="1400"/>
        </a:p>
      </dgm:t>
    </dgm:pt>
    <dgm:pt modelId="{680BE7B1-BBC5-48AF-B833-50FB6B4E69DD}">
      <dgm:prSet phldrT="[Text]" custT="1"/>
      <dgm:spPr/>
      <dgm:t>
        <a:bodyPr/>
        <a:lstStyle/>
        <a:p>
          <a:r>
            <a:rPr lang="en-US" sz="1600" b="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</a:t>
          </a:r>
        </a:p>
      </dgm:t>
    </dgm:pt>
    <dgm:pt modelId="{454DFA28-4FDE-4AA2-8706-38F4090F2A38}" type="parTrans" cxnId="{BEBCBA33-CCC6-4782-8E89-DE9DF1A8B571}">
      <dgm:prSet/>
      <dgm:spPr/>
      <dgm:t>
        <a:bodyPr/>
        <a:lstStyle/>
        <a:p>
          <a:endParaRPr lang="en-US" sz="1400"/>
        </a:p>
      </dgm:t>
    </dgm:pt>
    <dgm:pt modelId="{970933C0-92F0-4172-8B38-A7B1A2D528E8}" type="sibTrans" cxnId="{BEBCBA33-CCC6-4782-8E89-DE9DF1A8B571}">
      <dgm:prSet/>
      <dgm:spPr/>
      <dgm:t>
        <a:bodyPr/>
        <a:lstStyle/>
        <a:p>
          <a:endParaRPr lang="en-US" sz="1400"/>
        </a:p>
      </dgm:t>
    </dgm:pt>
    <dgm:pt modelId="{060CC385-5C70-4112-AF15-52195419BD8F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Alerts</a:t>
          </a:r>
        </a:p>
      </dgm:t>
    </dgm:pt>
    <dgm:pt modelId="{E9223225-6785-411F-9C82-D2353BBDB8A4}" type="parTrans" cxnId="{D8063132-23BD-4EE8-BE08-1C3FCAC3E474}">
      <dgm:prSet/>
      <dgm:spPr/>
      <dgm:t>
        <a:bodyPr/>
        <a:lstStyle/>
        <a:p>
          <a:endParaRPr lang="en-US" sz="1400"/>
        </a:p>
      </dgm:t>
    </dgm:pt>
    <dgm:pt modelId="{FCA3BF65-C801-46F1-8DB5-5426B51F724C}" type="sibTrans" cxnId="{D8063132-23BD-4EE8-BE08-1C3FCAC3E474}">
      <dgm:prSet/>
      <dgm:spPr/>
      <dgm:t>
        <a:bodyPr/>
        <a:lstStyle/>
        <a:p>
          <a:endParaRPr lang="en-US" sz="1400"/>
        </a:p>
      </dgm:t>
    </dgm:pt>
    <dgm:pt modelId="{6E14E399-3EEF-43B7-8F6D-DC81182001DB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Load Balancers</a:t>
          </a:r>
        </a:p>
      </dgm:t>
    </dgm:pt>
    <dgm:pt modelId="{CCC5A366-D3D4-4169-8C90-1EA2A6FA9C52}" type="parTrans" cxnId="{E806759F-7CF2-4E2E-B452-14683DCA1060}">
      <dgm:prSet/>
      <dgm:spPr/>
      <dgm:t>
        <a:bodyPr/>
        <a:lstStyle/>
        <a:p>
          <a:endParaRPr lang="en-US" sz="1400"/>
        </a:p>
      </dgm:t>
    </dgm:pt>
    <dgm:pt modelId="{DF7AB6FC-6846-440F-A7FE-26AACE09FD56}" type="sibTrans" cxnId="{E806759F-7CF2-4E2E-B452-14683DCA1060}">
      <dgm:prSet/>
      <dgm:spPr/>
      <dgm:t>
        <a:bodyPr/>
        <a:lstStyle/>
        <a:p>
          <a:endParaRPr lang="en-US" sz="1400"/>
        </a:p>
      </dgm:t>
    </dgm:pt>
    <dgm:pt modelId="{7F7EF083-6485-4598-9B75-75D9447689FA}">
      <dgm:prSet custT="1"/>
      <dgm:spPr/>
      <dgm:t>
        <a:bodyPr/>
        <a:lstStyle/>
        <a:p>
          <a:r>
            <a:rPr lang="en-US" sz="11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2</a:t>
          </a:r>
          <a:endParaRPr lang="en-US" sz="1050" b="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3A7ED2F0-0FD7-4017-8D73-333FFB9221AB}" type="parTrans" cxnId="{6A65CFD2-9CBF-4507-AE87-1F70B2CE8CD3}">
      <dgm:prSet/>
      <dgm:spPr/>
      <dgm:t>
        <a:bodyPr/>
        <a:lstStyle/>
        <a:p>
          <a:endParaRPr lang="en-US" sz="1400"/>
        </a:p>
      </dgm:t>
    </dgm:pt>
    <dgm:pt modelId="{3E2C9B85-D178-4645-8016-8624EC0BBBD9}" type="sibTrans" cxnId="{6A65CFD2-9CBF-4507-AE87-1F70B2CE8CD3}">
      <dgm:prSet/>
      <dgm:spPr/>
      <dgm:t>
        <a:bodyPr/>
        <a:lstStyle/>
        <a:p>
          <a:endParaRPr lang="en-US" sz="1400"/>
        </a:p>
      </dgm:t>
    </dgm:pt>
    <dgm:pt modelId="{C58A6A0F-950F-46DA-8E9E-8D7CDC0FF3E1}">
      <dgm:prSet phldrT="[Text]" custT="1"/>
      <dgm:spPr/>
      <dgm:t>
        <a:bodyPr/>
        <a:lstStyle/>
        <a:p>
          <a:r>
            <a:rPr lang="en-US" sz="1100" dirty="0">
              <a:latin typeface="Segoe UI Light" panose="020B0502040204020203" pitchFamily="34" charset="0"/>
            </a:rPr>
            <a:t>Git Builds</a:t>
          </a:r>
        </a:p>
      </dgm:t>
    </dgm:pt>
    <dgm:pt modelId="{38CDD9DF-68BD-4302-B679-5F5B60A69C92}" type="parTrans" cxnId="{E3EB2635-66BF-440D-958C-7D0A91D2995C}">
      <dgm:prSet/>
      <dgm:spPr/>
      <dgm:t>
        <a:bodyPr/>
        <a:lstStyle/>
        <a:p>
          <a:endParaRPr lang="en-US" sz="1400"/>
        </a:p>
      </dgm:t>
    </dgm:pt>
    <dgm:pt modelId="{2028AFD5-4F6B-4389-AAF6-F8C2C72977F4}" type="sibTrans" cxnId="{E3EB2635-66BF-440D-958C-7D0A91D2995C}">
      <dgm:prSet/>
      <dgm:spPr/>
      <dgm:t>
        <a:bodyPr/>
        <a:lstStyle/>
        <a:p>
          <a:endParaRPr lang="en-US" sz="1400"/>
        </a:p>
      </dgm:t>
    </dgm:pt>
    <dgm:pt modelId="{3250CD17-E08E-419F-8C70-852B8F17E6E3}">
      <dgm:prSet phldrT="[Text]" custT="1"/>
      <dgm:spPr/>
      <dgm:t>
        <a:bodyPr/>
        <a:lstStyle/>
        <a:p>
          <a:r>
            <a:rPr lang="en-US" sz="1100" dirty="0">
              <a:latin typeface="Segoe UI Light" panose="020B0502040204020203" pitchFamily="34" charset="0"/>
            </a:rPr>
            <a:t>SQL Azure, ADL, ADW</a:t>
          </a:r>
        </a:p>
      </dgm:t>
    </dgm:pt>
    <dgm:pt modelId="{F4A61C8B-EE2B-44D8-9F7A-1EE9FE69ED41}" type="parTrans" cxnId="{055A58BC-98F1-423A-A076-B15DA43E984C}">
      <dgm:prSet/>
      <dgm:spPr/>
      <dgm:t>
        <a:bodyPr/>
        <a:lstStyle/>
        <a:p>
          <a:endParaRPr lang="en-US" sz="1400"/>
        </a:p>
      </dgm:t>
    </dgm:pt>
    <dgm:pt modelId="{C6B7F367-9381-4115-8915-B1F4DB0E3BDE}" type="sibTrans" cxnId="{055A58BC-98F1-423A-A076-B15DA43E984C}">
      <dgm:prSet/>
      <dgm:spPr/>
      <dgm:t>
        <a:bodyPr/>
        <a:lstStyle/>
        <a:p>
          <a:endParaRPr lang="en-US" sz="1400"/>
        </a:p>
      </dgm:t>
    </dgm:pt>
    <dgm:pt modelId="{8A600B80-ED0E-4350-8476-09861C29D6D6}">
      <dgm:prSet custT="1"/>
      <dgm:spPr/>
      <dgm:t>
        <a:bodyPr/>
        <a:lstStyle/>
        <a:p>
          <a:endParaRPr lang="en-US" sz="1200" dirty="0">
            <a:latin typeface="Segoe UI Light" panose="020B0502040204020203" pitchFamily="34" charset="0"/>
          </a:endParaRPr>
        </a:p>
      </dgm:t>
    </dgm:pt>
    <dgm:pt modelId="{33DCD04D-A786-4C8A-817B-017A4797AB8D}" type="parTrans" cxnId="{1A7CC429-C801-4569-80F7-883295AC9E36}">
      <dgm:prSet/>
      <dgm:spPr/>
      <dgm:t>
        <a:bodyPr/>
        <a:lstStyle/>
        <a:p>
          <a:endParaRPr lang="en-US" sz="1400"/>
        </a:p>
      </dgm:t>
    </dgm:pt>
    <dgm:pt modelId="{7E6D0267-67D2-4098-87AD-3078E91959DE}" type="sibTrans" cxnId="{1A7CC429-C801-4569-80F7-883295AC9E36}">
      <dgm:prSet/>
      <dgm:spPr/>
      <dgm:t>
        <a:bodyPr/>
        <a:lstStyle/>
        <a:p>
          <a:endParaRPr lang="en-US" sz="1400"/>
        </a:p>
      </dgm:t>
    </dgm:pt>
    <dgm:pt modelId="{A79F05D6-06D8-42FA-9ABC-C6301EA3C97E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System Stats</a:t>
          </a:r>
        </a:p>
      </dgm:t>
    </dgm:pt>
    <dgm:pt modelId="{2247248B-85CA-487C-9AF9-1BE9DA846685}" type="parTrans" cxnId="{7C9DB87E-0DFE-4962-AFD6-F701AC74498E}">
      <dgm:prSet/>
      <dgm:spPr/>
      <dgm:t>
        <a:bodyPr/>
        <a:lstStyle/>
        <a:p>
          <a:endParaRPr lang="en-US" sz="1400"/>
        </a:p>
      </dgm:t>
    </dgm:pt>
    <dgm:pt modelId="{31934522-F73C-416A-B3F9-89A26979D1D8}" type="sibTrans" cxnId="{7C9DB87E-0DFE-4962-AFD6-F701AC74498E}">
      <dgm:prSet/>
      <dgm:spPr/>
      <dgm:t>
        <a:bodyPr/>
        <a:lstStyle/>
        <a:p>
          <a:endParaRPr lang="en-US" sz="1400"/>
        </a:p>
      </dgm:t>
    </dgm:pt>
    <dgm:pt modelId="{148EFD59-DB4C-4646-B54A-32C89C5C45E9}">
      <dgm:prSet custT="1"/>
      <dgm:spPr/>
      <dgm:t>
        <a:bodyPr/>
        <a:lstStyle/>
        <a:p>
          <a:r>
            <a:rPr lang="en-US" sz="1200" dirty="0">
              <a:latin typeface="Segoe UI Light" panose="020B0502040204020203" pitchFamily="34" charset="0"/>
            </a:rPr>
            <a:t>Downtime healing</a:t>
          </a:r>
        </a:p>
      </dgm:t>
    </dgm:pt>
    <dgm:pt modelId="{18DD8D44-F9C5-428F-87E2-EB3162146D63}" type="parTrans" cxnId="{C20FAD48-9980-4B9B-A3CB-4FE559874109}">
      <dgm:prSet/>
      <dgm:spPr/>
      <dgm:t>
        <a:bodyPr/>
        <a:lstStyle/>
        <a:p>
          <a:endParaRPr lang="en-US" sz="1400"/>
        </a:p>
      </dgm:t>
    </dgm:pt>
    <dgm:pt modelId="{F1D005E9-E9D4-44AA-85FF-2306476CD68A}" type="sibTrans" cxnId="{C20FAD48-9980-4B9B-A3CB-4FE559874109}">
      <dgm:prSet/>
      <dgm:spPr/>
      <dgm:t>
        <a:bodyPr/>
        <a:lstStyle/>
        <a:p>
          <a:endParaRPr lang="en-US" sz="1400"/>
        </a:p>
      </dgm:t>
    </dgm:pt>
    <dgm:pt modelId="{92816C16-CF6D-494F-A813-34B1313BD39F}" type="pres">
      <dgm:prSet presAssocID="{53E16F6C-6C16-4025-BF05-4F15EF99B8DB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EC73D99B-D71D-4027-BDA3-3D93D2419ED0}" type="pres">
      <dgm:prSet presAssocID="{35CBB7BE-E255-4D95-8A15-C9F30C8C2EAE}" presName="ParentComposite" presStyleCnt="0"/>
      <dgm:spPr/>
    </dgm:pt>
    <dgm:pt modelId="{FC2766AE-AA39-41D5-A5E3-D7E4DB672BFA}" type="pres">
      <dgm:prSet presAssocID="{35CBB7BE-E255-4D95-8A15-C9F30C8C2EAE}" presName="Chord" presStyleLbl="bgShp" presStyleIdx="0" presStyleCnt="6"/>
      <dgm:spPr/>
    </dgm:pt>
    <dgm:pt modelId="{89F33CB1-0993-47A7-8F5C-E2751677001D}" type="pres">
      <dgm:prSet presAssocID="{35CBB7BE-E255-4D95-8A15-C9F30C8C2EAE}" presName="Pie" presStyleLbl="alignNode1" presStyleIdx="0" presStyleCnt="6"/>
      <dgm:spPr/>
    </dgm:pt>
    <dgm:pt modelId="{9D7C8458-CFB4-4146-B935-D32227EDA0AB}" type="pres">
      <dgm:prSet presAssocID="{35CBB7BE-E255-4D95-8A15-C9F30C8C2EAE}" presName="Parent" presStyleLbl="revTx" presStyleIdx="0" presStyleCnt="12">
        <dgm:presLayoutVars>
          <dgm:chMax val="1"/>
          <dgm:chPref val="1"/>
          <dgm:bulletEnabled val="1"/>
        </dgm:presLayoutVars>
      </dgm:prSet>
      <dgm:spPr/>
    </dgm:pt>
    <dgm:pt modelId="{AFDC24B0-AAAD-4D1E-9E03-FA0E24DF0551}" type="pres">
      <dgm:prSet presAssocID="{301BD273-A7A6-4EFA-A986-0604D1974622}" presName="negSibTrans" presStyleCnt="0"/>
      <dgm:spPr/>
    </dgm:pt>
    <dgm:pt modelId="{E9B65EA0-EB8F-4730-93F0-25587B6DAF0A}" type="pres">
      <dgm:prSet presAssocID="{35CBB7BE-E255-4D95-8A15-C9F30C8C2EAE}" presName="composite" presStyleCnt="0"/>
      <dgm:spPr/>
    </dgm:pt>
    <dgm:pt modelId="{184E1B9A-79E8-49C6-B527-604BBD483B41}" type="pres">
      <dgm:prSet presAssocID="{35CBB7BE-E255-4D95-8A15-C9F30C8C2EAE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08522DD4-66B3-45BD-8E65-1AFEF9D88B38}" type="pres">
      <dgm:prSet presAssocID="{BC6DF359-7237-40CA-9570-0948AAA97600}" presName="sibTrans" presStyleCnt="0"/>
      <dgm:spPr/>
    </dgm:pt>
    <dgm:pt modelId="{EBBD7632-864B-47E9-B3A1-5A8A5EA5C19B}" type="pres">
      <dgm:prSet presAssocID="{7F7EF083-6485-4598-9B75-75D9447689FA}" presName="ParentComposite" presStyleCnt="0"/>
      <dgm:spPr/>
    </dgm:pt>
    <dgm:pt modelId="{3AC442A6-1502-456E-BE83-3B7BCFF477D9}" type="pres">
      <dgm:prSet presAssocID="{7F7EF083-6485-4598-9B75-75D9447689FA}" presName="Chord" presStyleLbl="bgShp" presStyleIdx="1" presStyleCnt="6"/>
      <dgm:spPr/>
    </dgm:pt>
    <dgm:pt modelId="{765C94E3-8890-4A7C-AE8F-D351ACBBA2CD}" type="pres">
      <dgm:prSet presAssocID="{7F7EF083-6485-4598-9B75-75D9447689FA}" presName="Pie" presStyleLbl="alignNode1" presStyleIdx="1" presStyleCnt="6"/>
      <dgm:spPr/>
    </dgm:pt>
    <dgm:pt modelId="{AEC35E30-6CA0-44E4-95C7-33D793E4FB84}" type="pres">
      <dgm:prSet presAssocID="{7F7EF083-6485-4598-9B75-75D9447689FA}" presName="Parent" presStyleLbl="revTx" presStyleIdx="2" presStyleCnt="12">
        <dgm:presLayoutVars>
          <dgm:chMax val="1"/>
          <dgm:chPref val="1"/>
          <dgm:bulletEnabled val="1"/>
        </dgm:presLayoutVars>
      </dgm:prSet>
      <dgm:spPr/>
    </dgm:pt>
    <dgm:pt modelId="{1F7222DE-FD50-4DE5-8679-B87E55512EEB}" type="pres">
      <dgm:prSet presAssocID="{6ED2E7B1-0EC8-4BD3-9997-C7DEF7AC4D99}" presName="negSibTrans" presStyleCnt="0"/>
      <dgm:spPr/>
    </dgm:pt>
    <dgm:pt modelId="{AA230CEA-37CF-4A83-BCE1-857B02DDFE83}" type="pres">
      <dgm:prSet presAssocID="{7F7EF083-6485-4598-9B75-75D9447689FA}" presName="composite" presStyleCnt="0"/>
      <dgm:spPr/>
    </dgm:pt>
    <dgm:pt modelId="{E36E61D8-71F7-4759-9ABA-12C46D985E5D}" type="pres">
      <dgm:prSet presAssocID="{7F7EF083-6485-4598-9B75-75D9447689FA}" presName="Child" presStyleLbl="revTx" presStyleIdx="3" presStyleCnt="12" custScaleX="120236">
        <dgm:presLayoutVars>
          <dgm:chMax val="0"/>
          <dgm:chPref val="0"/>
          <dgm:bulletEnabled val="1"/>
        </dgm:presLayoutVars>
      </dgm:prSet>
      <dgm:spPr/>
    </dgm:pt>
    <dgm:pt modelId="{441623CC-9DB8-4AC6-A833-794EEFE76854}" type="pres">
      <dgm:prSet presAssocID="{3E2C9B85-D178-4645-8016-8624EC0BBBD9}" presName="sibTrans" presStyleCnt="0"/>
      <dgm:spPr/>
    </dgm:pt>
    <dgm:pt modelId="{3E7EF928-9518-41E6-BA6D-5761458E7F81}" type="pres">
      <dgm:prSet presAssocID="{82B41236-34C6-4F36-B28E-0A0E06DE9B2A}" presName="ParentComposite" presStyleCnt="0"/>
      <dgm:spPr/>
    </dgm:pt>
    <dgm:pt modelId="{8BCC4E2E-A577-4406-9C20-9AC88A700CD5}" type="pres">
      <dgm:prSet presAssocID="{82B41236-34C6-4F36-B28E-0A0E06DE9B2A}" presName="Chord" presStyleLbl="bgShp" presStyleIdx="2" presStyleCnt="6"/>
      <dgm:spPr/>
    </dgm:pt>
    <dgm:pt modelId="{7F999458-B061-4477-9ECE-6956DAB27855}" type="pres">
      <dgm:prSet presAssocID="{82B41236-34C6-4F36-B28E-0A0E06DE9B2A}" presName="Pie" presStyleLbl="alignNode1" presStyleIdx="2" presStyleCnt="6"/>
      <dgm:spPr/>
    </dgm:pt>
    <dgm:pt modelId="{9823FAC5-02FD-44BC-99CF-94D61AA772BF}" type="pres">
      <dgm:prSet presAssocID="{82B41236-34C6-4F36-B28E-0A0E06DE9B2A}" presName="Parent" presStyleLbl="revTx" presStyleIdx="4" presStyleCnt="12">
        <dgm:presLayoutVars>
          <dgm:chMax val="1"/>
          <dgm:chPref val="1"/>
          <dgm:bulletEnabled val="1"/>
        </dgm:presLayoutVars>
      </dgm:prSet>
      <dgm:spPr/>
    </dgm:pt>
    <dgm:pt modelId="{A58C53BD-F906-41D3-87EF-5E1007325865}" type="pres">
      <dgm:prSet presAssocID="{A73BEE62-FB67-4A28-9030-C1A45939CDD9}" presName="negSibTrans" presStyleCnt="0"/>
      <dgm:spPr/>
    </dgm:pt>
    <dgm:pt modelId="{5B36109A-C519-4FA8-AF71-B852B8438E7A}" type="pres">
      <dgm:prSet presAssocID="{82B41236-34C6-4F36-B28E-0A0E06DE9B2A}" presName="composite" presStyleCnt="0"/>
      <dgm:spPr/>
    </dgm:pt>
    <dgm:pt modelId="{4C161FAB-4C65-4F00-A6D8-30333B686C6E}" type="pres">
      <dgm:prSet presAssocID="{82B41236-34C6-4F36-B28E-0A0E06DE9B2A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D0BAA6C4-DB7C-43A5-B671-2B4CC15CF0CB}" type="pres">
      <dgm:prSet presAssocID="{966EBCC9-309D-4049-A54C-7040D5D30C52}" presName="sibTrans" presStyleCnt="0"/>
      <dgm:spPr/>
    </dgm:pt>
    <dgm:pt modelId="{D6D07931-6983-4CD6-BC23-96BDDC719969}" type="pres">
      <dgm:prSet presAssocID="{7AB61F73-A5CF-4AAB-94D8-DDD637178DA5}" presName="ParentComposite" presStyleCnt="0"/>
      <dgm:spPr/>
    </dgm:pt>
    <dgm:pt modelId="{E4BA2B9C-F9B6-40E5-BE66-E438D6750D82}" type="pres">
      <dgm:prSet presAssocID="{7AB61F73-A5CF-4AAB-94D8-DDD637178DA5}" presName="Chord" presStyleLbl="bgShp" presStyleIdx="3" presStyleCnt="6"/>
      <dgm:spPr/>
    </dgm:pt>
    <dgm:pt modelId="{7E21A74B-EEFF-4EB5-97D5-D19DD0433515}" type="pres">
      <dgm:prSet presAssocID="{7AB61F73-A5CF-4AAB-94D8-DDD637178DA5}" presName="Pie" presStyleLbl="alignNode1" presStyleIdx="3" presStyleCnt="6"/>
      <dgm:spPr/>
    </dgm:pt>
    <dgm:pt modelId="{94333201-D63E-4365-B0B1-960CA09C284E}" type="pres">
      <dgm:prSet presAssocID="{7AB61F73-A5CF-4AAB-94D8-DDD637178DA5}" presName="Parent" presStyleLbl="revTx" presStyleIdx="6" presStyleCnt="12">
        <dgm:presLayoutVars>
          <dgm:chMax val="1"/>
          <dgm:chPref val="1"/>
          <dgm:bulletEnabled val="1"/>
        </dgm:presLayoutVars>
      </dgm:prSet>
      <dgm:spPr/>
    </dgm:pt>
    <dgm:pt modelId="{C353317F-C6F8-42BD-9D76-822FFE46A004}" type="pres">
      <dgm:prSet presAssocID="{3CAE68C6-E519-4691-A80F-5C93DFDDF9C2}" presName="negSibTrans" presStyleCnt="0"/>
      <dgm:spPr/>
    </dgm:pt>
    <dgm:pt modelId="{84DB96F7-6BD3-4901-BAB7-73BD791C2260}" type="pres">
      <dgm:prSet presAssocID="{7AB61F73-A5CF-4AAB-94D8-DDD637178DA5}" presName="composite" presStyleCnt="0"/>
      <dgm:spPr/>
    </dgm:pt>
    <dgm:pt modelId="{477B06D1-B090-46C0-AE7C-D413A56B4818}" type="pres">
      <dgm:prSet presAssocID="{7AB61F73-A5CF-4AAB-94D8-DDD637178DA5}" presName="Child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27DD96F0-CFB7-4190-A363-F5203C9435E5}" type="pres">
      <dgm:prSet presAssocID="{13FE9081-F327-4808-A486-26D14F0709C6}" presName="sibTrans" presStyleCnt="0"/>
      <dgm:spPr/>
    </dgm:pt>
    <dgm:pt modelId="{768D56A8-61B8-4721-97D0-24895C5B10C5}" type="pres">
      <dgm:prSet presAssocID="{AF73DD11-2A21-4AA7-B821-BB2F6A6615E0}" presName="ParentComposite" presStyleCnt="0"/>
      <dgm:spPr/>
    </dgm:pt>
    <dgm:pt modelId="{AAEE8E89-BA2E-4430-B73E-8031E22F4AD2}" type="pres">
      <dgm:prSet presAssocID="{AF73DD11-2A21-4AA7-B821-BB2F6A6615E0}" presName="Chord" presStyleLbl="bgShp" presStyleIdx="4" presStyleCnt="6"/>
      <dgm:spPr/>
    </dgm:pt>
    <dgm:pt modelId="{0D612E5C-6DD2-479C-862E-6BC9E4FBE031}" type="pres">
      <dgm:prSet presAssocID="{AF73DD11-2A21-4AA7-B821-BB2F6A6615E0}" presName="Pie" presStyleLbl="alignNode1" presStyleIdx="4" presStyleCnt="6"/>
      <dgm:spPr/>
    </dgm:pt>
    <dgm:pt modelId="{6FDF845D-3B12-49F0-A6DE-184D25A09AA5}" type="pres">
      <dgm:prSet presAssocID="{AF73DD11-2A21-4AA7-B821-BB2F6A6615E0}" presName="Parent" presStyleLbl="revTx" presStyleIdx="8" presStyleCnt="12">
        <dgm:presLayoutVars>
          <dgm:chMax val="1"/>
          <dgm:chPref val="1"/>
          <dgm:bulletEnabled val="1"/>
        </dgm:presLayoutVars>
      </dgm:prSet>
      <dgm:spPr/>
    </dgm:pt>
    <dgm:pt modelId="{2A40CC39-AF39-4C6A-BB9C-C4237A9F466A}" type="pres">
      <dgm:prSet presAssocID="{9FBED67E-BC78-4A20-8790-41D8E1101C71}" presName="negSibTrans" presStyleCnt="0"/>
      <dgm:spPr/>
    </dgm:pt>
    <dgm:pt modelId="{3CCFA61F-9906-4272-9656-E3DC58B24815}" type="pres">
      <dgm:prSet presAssocID="{AF73DD11-2A21-4AA7-B821-BB2F6A6615E0}" presName="composite" presStyleCnt="0"/>
      <dgm:spPr/>
    </dgm:pt>
    <dgm:pt modelId="{5842CC2F-E913-490F-AFB7-23111E5604E0}" type="pres">
      <dgm:prSet presAssocID="{AF73DD11-2A21-4AA7-B821-BB2F6A6615E0}" presName="Child" presStyleLbl="revTx" presStyleIdx="9" presStyleCnt="12" custScaleX="117904">
        <dgm:presLayoutVars>
          <dgm:chMax val="0"/>
          <dgm:chPref val="0"/>
          <dgm:bulletEnabled val="1"/>
        </dgm:presLayoutVars>
      </dgm:prSet>
      <dgm:spPr/>
    </dgm:pt>
    <dgm:pt modelId="{FE179330-E5E3-4532-A19C-C2296CBFF233}" type="pres">
      <dgm:prSet presAssocID="{F0C3EA79-D0DC-4266-AB80-227DB908ED2C}" presName="sibTrans" presStyleCnt="0"/>
      <dgm:spPr/>
    </dgm:pt>
    <dgm:pt modelId="{FD320BBB-4EA3-474F-8E47-AD51328DE719}" type="pres">
      <dgm:prSet presAssocID="{A9831434-B515-479F-B21E-5418FFC85546}" presName="ParentComposite" presStyleCnt="0"/>
      <dgm:spPr/>
    </dgm:pt>
    <dgm:pt modelId="{241EDF27-D4A1-45C7-91BF-4E74398D37AB}" type="pres">
      <dgm:prSet presAssocID="{A9831434-B515-479F-B21E-5418FFC85546}" presName="Chord" presStyleLbl="bgShp" presStyleIdx="5" presStyleCnt="6"/>
      <dgm:spPr/>
    </dgm:pt>
    <dgm:pt modelId="{4AD99F74-F989-4BD7-A647-99489827E255}" type="pres">
      <dgm:prSet presAssocID="{A9831434-B515-479F-B21E-5418FFC85546}" presName="Pie" presStyleLbl="alignNode1" presStyleIdx="5" presStyleCnt="6"/>
      <dgm:spPr/>
    </dgm:pt>
    <dgm:pt modelId="{FCB7B3D1-C609-4A1E-B462-611D17C7672A}" type="pres">
      <dgm:prSet presAssocID="{A9831434-B515-479F-B21E-5418FFC85546}" presName="Parent" presStyleLbl="revTx" presStyleIdx="10" presStyleCnt="12">
        <dgm:presLayoutVars>
          <dgm:chMax val="1"/>
          <dgm:chPref val="1"/>
          <dgm:bulletEnabled val="1"/>
        </dgm:presLayoutVars>
      </dgm:prSet>
      <dgm:spPr/>
    </dgm:pt>
    <dgm:pt modelId="{BEAA0661-BEF0-42FA-BAA5-6DD8CBB2C284}" type="pres">
      <dgm:prSet presAssocID="{970933C0-92F0-4172-8B38-A7B1A2D528E8}" presName="negSibTrans" presStyleCnt="0"/>
      <dgm:spPr/>
    </dgm:pt>
    <dgm:pt modelId="{E0592AA7-67A4-4EBE-88BA-0A4880524D1D}" type="pres">
      <dgm:prSet presAssocID="{A9831434-B515-479F-B21E-5418FFC85546}" presName="composite" presStyleCnt="0"/>
      <dgm:spPr/>
    </dgm:pt>
    <dgm:pt modelId="{CEFB241D-F37E-4433-81A7-9C46DCF38513}" type="pres">
      <dgm:prSet presAssocID="{A9831434-B515-479F-B21E-5418FFC85546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3B04802-CE53-4CEB-9A01-6EF251D660E1}" type="presOf" srcId="{82B41236-34C6-4F36-B28E-0A0E06DE9B2A}" destId="{9823FAC5-02FD-44BC-99CF-94D61AA772BF}" srcOrd="0" destOrd="0" presId="urn:microsoft.com/office/officeart/2009/3/layout/PieProcess"/>
    <dgm:cxn modelId="{685A7D05-F287-4321-AB01-6C53D6738D5A}" srcId="{C04CE4BB-5399-45B5-96CC-ED71E0F5DF5E}" destId="{8825DEBA-8BB4-4D9F-80C2-F8A502EFBC35}" srcOrd="2" destOrd="0" parTransId="{4B9FF727-04BC-4CAD-A94E-D966959EB847}" sibTransId="{C3600B43-E77A-48FD-86EB-8B311F4A6A2E}"/>
    <dgm:cxn modelId="{EDD6CC07-A461-461D-9119-57864D3D5920}" srcId="{53E16F6C-6C16-4025-BF05-4F15EF99B8DB}" destId="{A9831434-B515-479F-B21E-5418FFC85546}" srcOrd="5" destOrd="0" parTransId="{9430EAC1-1610-4082-B459-6BBF703DD322}" sibTransId="{22E4EC42-01C2-4A6D-A83C-C714021E4B14}"/>
    <dgm:cxn modelId="{12395708-F1AA-40D7-8916-48EC730A4118}" type="presOf" srcId="{4F20E1AD-B200-45AF-A8D4-7A5EAF52FA86}" destId="{5842CC2F-E913-490F-AFB7-23111E5604E0}" srcOrd="0" destOrd="2" presId="urn:microsoft.com/office/officeart/2009/3/layout/PieProcess"/>
    <dgm:cxn modelId="{37397F0C-59F2-49B2-9157-ED9E2EDF6F29}" type="presOf" srcId="{7AB61F73-A5CF-4AAB-94D8-DDD637178DA5}" destId="{94333201-D63E-4365-B0B1-960CA09C284E}" srcOrd="0" destOrd="0" presId="urn:microsoft.com/office/officeart/2009/3/layout/PieProcess"/>
    <dgm:cxn modelId="{4351BA12-6886-42CA-8D9A-7E0F4EBE5AC6}" type="presOf" srcId="{03FF48F3-A789-4006-917E-B03685087CBF}" destId="{5842CC2F-E913-490F-AFB7-23111E5604E0}" srcOrd="0" destOrd="0" presId="urn:microsoft.com/office/officeart/2009/3/layout/PieProcess"/>
    <dgm:cxn modelId="{1658A116-E0D5-4296-8EAA-B071DB816970}" type="presOf" srcId="{76EE4A00-8075-4FA0-B6A4-FD7E320A5319}" destId="{477B06D1-B090-46C0-AE7C-D413A56B4818}" srcOrd="0" destOrd="0" presId="urn:microsoft.com/office/officeart/2009/3/layout/PieProcess"/>
    <dgm:cxn modelId="{A75D161B-996B-4F83-9676-6C96226D1438}" type="presOf" srcId="{A79F05D6-06D8-42FA-9ABC-C6301EA3C97E}" destId="{CEFB241D-F37E-4433-81A7-9C46DCF38513}" srcOrd="0" destOrd="3" presId="urn:microsoft.com/office/officeart/2009/3/layout/PieProcess"/>
    <dgm:cxn modelId="{CB8A551C-4419-4DA9-91DB-4936A654FDA5}" type="presOf" srcId="{680BE7B1-BBC5-48AF-B833-50FB6B4E69DD}" destId="{CEFB241D-F37E-4433-81A7-9C46DCF38513}" srcOrd="0" destOrd="0" presId="urn:microsoft.com/office/officeart/2009/3/layout/PieProcess"/>
    <dgm:cxn modelId="{1A7CC429-C801-4569-80F7-883295AC9E36}" srcId="{03FF48F3-A789-4006-917E-B03685087CBF}" destId="{8A600B80-ED0E-4350-8476-09861C29D6D6}" srcOrd="2" destOrd="0" parTransId="{33DCD04D-A786-4C8A-817B-017A4797AB8D}" sibTransId="{7E6D0267-67D2-4098-87AD-3078E91959DE}"/>
    <dgm:cxn modelId="{B1E7C330-FCFE-4F7F-A3DF-ED290F5DB22C}" type="presOf" srcId="{1D521633-8704-4452-BEAB-3D8677DE63F1}" destId="{E36E61D8-71F7-4759-9ABA-12C46D985E5D}" srcOrd="0" destOrd="1" presId="urn:microsoft.com/office/officeart/2009/3/layout/PieProcess"/>
    <dgm:cxn modelId="{7C073231-CE3F-4F86-B73C-B0D9044F73F7}" type="presOf" srcId="{8A600B80-ED0E-4350-8476-09861C29D6D6}" destId="{5842CC2F-E913-490F-AFB7-23111E5604E0}" srcOrd="0" destOrd="3" presId="urn:microsoft.com/office/officeart/2009/3/layout/PieProcess"/>
    <dgm:cxn modelId="{D8063132-23BD-4EE8-BE08-1C3FCAC3E474}" srcId="{680BE7B1-BBC5-48AF-B833-50FB6B4E69DD}" destId="{060CC385-5C70-4112-AF15-52195419BD8F}" srcOrd="0" destOrd="0" parTransId="{E9223225-6785-411F-9C82-D2353BBDB8A4}" sibTransId="{FCA3BF65-C801-46F1-8DB5-5426B51F724C}"/>
    <dgm:cxn modelId="{BEBCBA33-CCC6-4782-8E89-DE9DF1A8B571}" srcId="{A9831434-B515-479F-B21E-5418FFC85546}" destId="{680BE7B1-BBC5-48AF-B833-50FB6B4E69DD}" srcOrd="0" destOrd="0" parTransId="{454DFA28-4FDE-4AA2-8706-38F4090F2A38}" sibTransId="{970933C0-92F0-4172-8B38-A7B1A2D528E8}"/>
    <dgm:cxn modelId="{E3EB2635-66BF-440D-958C-7D0A91D2995C}" srcId="{76EE4A00-8075-4FA0-B6A4-FD7E320A5319}" destId="{C58A6A0F-950F-46DA-8E9E-8D7CDC0FF3E1}" srcOrd="2" destOrd="0" parTransId="{38CDD9DF-68BD-4302-B679-5F5B60A69C92}" sibTransId="{2028AFD5-4F6B-4389-AAF6-F8C2C72977F4}"/>
    <dgm:cxn modelId="{B8FFAB3D-FCA7-484F-A3A5-A90B627C4293}" srcId="{03FF48F3-A789-4006-917E-B03685087CBF}" destId="{4F20E1AD-B200-45AF-A8D4-7A5EAF52FA86}" srcOrd="1" destOrd="0" parTransId="{644A71B0-D0B3-410B-B4B3-25A588375045}" sibTransId="{B8C009A1-B352-4154-9947-33DBCB1949D5}"/>
    <dgm:cxn modelId="{4CFFD645-ED46-4371-8540-CBC657CD8A57}" type="presOf" srcId="{FB1E7287-DED0-4F5E-9874-42FD6A8C5E7F}" destId="{4C161FAB-4C65-4F00-A6D8-30333B686C6E}" srcOrd="0" destOrd="1" presId="urn:microsoft.com/office/officeart/2009/3/layout/PieProcess"/>
    <dgm:cxn modelId="{FA2DEE47-0EC5-4BF9-BAFB-5FA7CEC99F69}" type="presOf" srcId="{53E16F6C-6C16-4025-BF05-4F15EF99B8DB}" destId="{92816C16-CF6D-494F-A813-34B1313BD39F}" srcOrd="0" destOrd="0" presId="urn:microsoft.com/office/officeart/2009/3/layout/PieProcess"/>
    <dgm:cxn modelId="{C20FAD48-9980-4B9B-A3CB-4FE559874109}" srcId="{680BE7B1-BBC5-48AF-B833-50FB6B4E69DD}" destId="{148EFD59-DB4C-4646-B54A-32C89C5C45E9}" srcOrd="3" destOrd="0" parTransId="{18DD8D44-F9C5-428F-87E2-EB3162146D63}" sibTransId="{F1D005E9-E9D4-44AA-85FF-2306476CD68A}"/>
    <dgm:cxn modelId="{C00D974D-B892-40C4-9224-BED621D8DD84}" type="presOf" srcId="{AF73DD11-2A21-4AA7-B821-BB2F6A6615E0}" destId="{6FDF845D-3B12-49F0-A6DE-184D25A09AA5}" srcOrd="0" destOrd="0" presId="urn:microsoft.com/office/officeart/2009/3/layout/PieProcess"/>
    <dgm:cxn modelId="{27500258-6EA5-4CEE-826B-ED39F6B192C9}" srcId="{EADA2931-0458-4939-B9E5-77DF6454F7C8}" destId="{33EB53F0-2B8E-4703-B1EB-CD165A1DF47F}" srcOrd="1" destOrd="0" parTransId="{51134F40-F570-432C-905E-3DA01F755685}" sibTransId="{E84114EC-AAC5-4CE9-9711-82C84C0D21BD}"/>
    <dgm:cxn modelId="{CE410C5B-2A63-47BA-B415-C934EC309941}" srcId="{C04CE4BB-5399-45B5-96CC-ED71E0F5DF5E}" destId="{B79FFFE6-4CB4-4145-918B-53B34A211AB6}" srcOrd="0" destOrd="0" parTransId="{FAB6557C-F5CE-4C0F-AEA5-666489CC47AF}" sibTransId="{154C5080-4CC7-4886-82E6-67C469E6F0B1}"/>
    <dgm:cxn modelId="{E44D1F5D-BFF2-45D6-8866-99957D5BBC06}" type="presOf" srcId="{C04CE4BB-5399-45B5-96CC-ED71E0F5DF5E}" destId="{184E1B9A-79E8-49C6-B527-604BBD483B41}" srcOrd="0" destOrd="0" presId="urn:microsoft.com/office/officeart/2009/3/layout/PieProcess"/>
    <dgm:cxn modelId="{72047D5D-6038-4455-9EE6-602E7834B719}" srcId="{AF73DD11-2A21-4AA7-B821-BB2F6A6615E0}" destId="{03FF48F3-A789-4006-917E-B03685087CBF}" srcOrd="0" destOrd="0" parTransId="{CE266B38-C57F-468E-9C43-A067D79B7ADB}" sibTransId="{9FBED67E-BC78-4A20-8790-41D8E1101C71}"/>
    <dgm:cxn modelId="{B24A9160-D15F-4992-AF23-1485A8EC3742}" type="presOf" srcId="{F7CE5540-08A8-4A0C-A14E-CCA5F1F8A993}" destId="{477B06D1-B090-46C0-AE7C-D413A56B4818}" srcOrd="0" destOrd="1" presId="urn:microsoft.com/office/officeart/2009/3/layout/PieProcess"/>
    <dgm:cxn modelId="{1B669766-CDA6-490C-B464-5F2030CE9116}" type="presOf" srcId="{BAC8DE4E-B009-481D-859C-9849DAA21AA3}" destId="{4C161FAB-4C65-4F00-A6D8-30333B686C6E}" srcOrd="0" destOrd="2" presId="urn:microsoft.com/office/officeart/2009/3/layout/PieProcess"/>
    <dgm:cxn modelId="{80C3916A-42F8-4BC6-8943-BA32A971F86C}" srcId="{76EE4A00-8075-4FA0-B6A4-FD7E320A5319}" destId="{F7CE5540-08A8-4A0C-A14E-CCA5F1F8A993}" srcOrd="0" destOrd="0" parTransId="{DF7BFFCB-4F26-467D-AA8D-9D84C653DED1}" sibTransId="{AFE183E4-3384-49A2-8B51-5CC3EB4E834A}"/>
    <dgm:cxn modelId="{54D7DA6C-FD32-4415-8838-A8E9BAEF4C47}" srcId="{7AB61F73-A5CF-4AAB-94D8-DDD637178DA5}" destId="{76EE4A00-8075-4FA0-B6A4-FD7E320A5319}" srcOrd="0" destOrd="0" parTransId="{9E805439-839D-40B5-8A26-45D890586A29}" sibTransId="{3CAE68C6-E519-4691-A80F-5C93DFDDF9C2}"/>
    <dgm:cxn modelId="{3B4CF46C-B1EE-4553-A3BF-39DBC8C7178D}" srcId="{EADA2931-0458-4939-B9E5-77DF6454F7C8}" destId="{1D521633-8704-4452-BEAB-3D8677DE63F1}" srcOrd="0" destOrd="0" parTransId="{04CB66A7-54FF-4793-85B6-333758191DA9}" sibTransId="{05883E0A-8E81-466D-929B-51C84BA60F2A}"/>
    <dgm:cxn modelId="{DD67BE71-AF4E-4143-ADBA-76D1D28E9324}" type="presOf" srcId="{33EB53F0-2B8E-4703-B1EB-CD165A1DF47F}" destId="{E36E61D8-71F7-4759-9ABA-12C46D985E5D}" srcOrd="0" destOrd="2" presId="urn:microsoft.com/office/officeart/2009/3/layout/PieProcess"/>
    <dgm:cxn modelId="{A41EEE7B-3A34-4EA5-AABE-BD8D65C3EBD5}" srcId="{03FF48F3-A789-4006-917E-B03685087CBF}" destId="{8E56017B-BFCC-48BD-AEF5-A98AFF3739F6}" srcOrd="0" destOrd="0" parTransId="{A1ED92E1-BDF3-42EA-88F8-58F89AFCC026}" sibTransId="{F7B6CD59-3DCE-4DBE-B4DD-3ECD5681B478}"/>
    <dgm:cxn modelId="{3F1D867D-591E-4A9B-BE1F-E2F078F5DFCB}" type="presOf" srcId="{8E56017B-BFCC-48BD-AEF5-A98AFF3739F6}" destId="{5842CC2F-E913-490F-AFB7-23111E5604E0}" srcOrd="0" destOrd="1" presId="urn:microsoft.com/office/officeart/2009/3/layout/PieProcess"/>
    <dgm:cxn modelId="{7C9DB87E-0DFE-4962-AFD6-F701AC74498E}" srcId="{680BE7B1-BBC5-48AF-B833-50FB6B4E69DD}" destId="{A79F05D6-06D8-42FA-9ABC-C6301EA3C97E}" srcOrd="2" destOrd="0" parTransId="{2247248B-85CA-487C-9AF9-1BE9DA846685}" sibTransId="{31934522-F73C-416A-B3F9-89A26979D1D8}"/>
    <dgm:cxn modelId="{3884CE7F-50CA-4F03-8C68-6DEC29860A85}" srcId="{82B41236-34C6-4F36-B28E-0A0E06DE9B2A}" destId="{C4069785-DA3D-479F-91CD-9929E543F810}" srcOrd="0" destOrd="0" parTransId="{F87AEB93-CC6B-46C6-915A-90C8673DDE3D}" sibTransId="{A73BEE62-FB67-4A28-9030-C1A45939CDD9}"/>
    <dgm:cxn modelId="{8DFC0F80-D082-4B7B-B345-CDA296F59C82}" type="presOf" srcId="{C58A6A0F-950F-46DA-8E9E-8D7CDC0FF3E1}" destId="{477B06D1-B090-46C0-AE7C-D413A56B4818}" srcOrd="0" destOrd="3" presId="urn:microsoft.com/office/officeart/2009/3/layout/PieProcess"/>
    <dgm:cxn modelId="{A32ED280-4B00-4264-B5EA-42C7494AC6ED}" type="presOf" srcId="{ABF8F548-08F6-48B8-B01D-C34118A9EE56}" destId="{184E1B9A-79E8-49C6-B527-604BBD483B41}" srcOrd="0" destOrd="2" presId="urn:microsoft.com/office/officeart/2009/3/layout/PieProcess"/>
    <dgm:cxn modelId="{E0195382-9D17-47CF-B591-14B68CBEDB75}" srcId="{C04CE4BB-5399-45B5-96CC-ED71E0F5DF5E}" destId="{5C2B1164-049C-45AB-BB7F-3DC7D7ACE7A2}" srcOrd="3" destOrd="0" parTransId="{399E04F5-6952-48C3-BB75-1F156E0C49DE}" sibTransId="{13DB7F2D-8873-45E3-8621-8035B48FDA43}"/>
    <dgm:cxn modelId="{9D728784-C5A6-4213-BD90-F7CF57FCEB21}" srcId="{C4069785-DA3D-479F-91CD-9929E543F810}" destId="{BAC8DE4E-B009-481D-859C-9849DAA21AA3}" srcOrd="1" destOrd="0" parTransId="{E8526B57-8A51-49AB-AB1B-69377C20BDEE}" sibTransId="{4CCC1BAE-8FDF-4065-826E-F8CCBE5C818A}"/>
    <dgm:cxn modelId="{4CE23A85-80EE-4679-9AE7-3301639A2E58}" type="presOf" srcId="{6874A654-DC11-47C1-B38F-4C4909878FE6}" destId="{477B06D1-B090-46C0-AE7C-D413A56B4818}" srcOrd="0" destOrd="2" presId="urn:microsoft.com/office/officeart/2009/3/layout/PieProcess"/>
    <dgm:cxn modelId="{72FF588F-A69D-407E-9837-9F46EC51C31E}" type="presOf" srcId="{5C2B1164-049C-45AB-BB7F-3DC7D7ACE7A2}" destId="{184E1B9A-79E8-49C6-B527-604BBD483B41}" srcOrd="0" destOrd="4" presId="urn:microsoft.com/office/officeart/2009/3/layout/PieProcess"/>
    <dgm:cxn modelId="{0223C08F-7559-4252-93D2-55C636E28698}" type="presOf" srcId="{148EFD59-DB4C-4646-B54A-32C89C5C45E9}" destId="{CEFB241D-F37E-4433-81A7-9C46DCF38513}" srcOrd="0" destOrd="4" presId="urn:microsoft.com/office/officeart/2009/3/layout/PieProcess"/>
    <dgm:cxn modelId="{1CDB5890-2C0C-498A-A956-C0D251DA361C}" type="presOf" srcId="{EADA2931-0458-4939-B9E5-77DF6454F7C8}" destId="{E36E61D8-71F7-4759-9ABA-12C46D985E5D}" srcOrd="0" destOrd="0" presId="urn:microsoft.com/office/officeart/2009/3/layout/PieProcess"/>
    <dgm:cxn modelId="{0D5FF895-267E-4CD3-A3C9-8F9BD0FDD288}" type="presOf" srcId="{6E14E399-3EEF-43B7-8F6D-DC81182001DB}" destId="{CEFB241D-F37E-4433-81A7-9C46DCF38513}" srcOrd="0" destOrd="2" presId="urn:microsoft.com/office/officeart/2009/3/layout/PieProcess"/>
    <dgm:cxn modelId="{ABC4D997-74A0-4602-A98F-0C0752D9B27F}" type="presOf" srcId="{6263D883-E877-48A4-A431-5CB2C9A36894}" destId="{4C161FAB-4C65-4F00-A6D8-30333B686C6E}" srcOrd="0" destOrd="4" presId="urn:microsoft.com/office/officeart/2009/3/layout/PieProcess"/>
    <dgm:cxn modelId="{E806759F-7CF2-4E2E-B452-14683DCA1060}" srcId="{680BE7B1-BBC5-48AF-B833-50FB6B4E69DD}" destId="{6E14E399-3EEF-43B7-8F6D-DC81182001DB}" srcOrd="1" destOrd="0" parTransId="{CCC5A366-D3D4-4169-8C90-1EA2A6FA9C52}" sibTransId="{DF7AB6FC-6846-440F-A7FE-26AACE09FD56}"/>
    <dgm:cxn modelId="{32937FA2-3EED-4D6D-9D3A-F81C80120999}" srcId="{C04CE4BB-5399-45B5-96CC-ED71E0F5DF5E}" destId="{ABF8F548-08F6-48B8-B01D-C34118A9EE56}" srcOrd="1" destOrd="0" parTransId="{309062C5-73E0-4C09-AFEC-2FE483165709}" sibTransId="{DA8117B3-6B2D-47F6-87D0-E1083FBB3C70}"/>
    <dgm:cxn modelId="{5909E5A6-49F1-4DAC-AABB-6A702C98B84C}" type="presOf" srcId="{B79FFFE6-4CB4-4145-918B-53B34A211AB6}" destId="{184E1B9A-79E8-49C6-B527-604BBD483B41}" srcOrd="0" destOrd="1" presId="urn:microsoft.com/office/officeart/2009/3/layout/PieProcess"/>
    <dgm:cxn modelId="{F267BFA9-825A-4002-8280-B729AE32CC35}" srcId="{35CBB7BE-E255-4D95-8A15-C9F30C8C2EAE}" destId="{C04CE4BB-5399-45B5-96CC-ED71E0F5DF5E}" srcOrd="0" destOrd="0" parTransId="{B8DFC68E-E411-4FFC-8EDF-B0899385519C}" sibTransId="{301BD273-A7A6-4EFA-A986-0604D1974622}"/>
    <dgm:cxn modelId="{B53893B1-12C4-4584-8D46-06744EDB9138}" type="presOf" srcId="{3250CD17-E08E-419F-8C70-852B8F17E6E3}" destId="{477B06D1-B090-46C0-AE7C-D413A56B4818}" srcOrd="0" destOrd="4" presId="urn:microsoft.com/office/officeart/2009/3/layout/PieProcess"/>
    <dgm:cxn modelId="{3BB919B9-EB21-4B1A-A3DA-E65216F01493}" type="presOf" srcId="{35CBB7BE-E255-4D95-8A15-C9F30C8C2EAE}" destId="{9D7C8458-CFB4-4146-B935-D32227EDA0AB}" srcOrd="0" destOrd="0" presId="urn:microsoft.com/office/officeart/2009/3/layout/PieProcess"/>
    <dgm:cxn modelId="{EE72EFBA-5E69-4D17-995C-EC68923267D1}" srcId="{76EE4A00-8075-4FA0-B6A4-FD7E320A5319}" destId="{6874A654-DC11-47C1-B38F-4C4909878FE6}" srcOrd="1" destOrd="0" parTransId="{50BEC173-3C54-4D9F-95A1-140441192137}" sibTransId="{878E9D9D-1DED-4996-B2BC-C5C265A48B46}"/>
    <dgm:cxn modelId="{A21307BC-68A6-4F6E-91A5-B301E4FD630A}" srcId="{53E16F6C-6C16-4025-BF05-4F15EF99B8DB}" destId="{82B41236-34C6-4F36-B28E-0A0E06DE9B2A}" srcOrd="2" destOrd="0" parTransId="{D6913E73-F91A-46B0-839C-850FD0498CB8}" sibTransId="{966EBCC9-309D-4049-A54C-7040D5D30C52}"/>
    <dgm:cxn modelId="{055A58BC-98F1-423A-A076-B15DA43E984C}" srcId="{76EE4A00-8075-4FA0-B6A4-FD7E320A5319}" destId="{3250CD17-E08E-419F-8C70-852B8F17E6E3}" srcOrd="3" destOrd="0" parTransId="{F4A61C8B-EE2B-44D8-9F7A-1EE9FE69ED41}" sibTransId="{C6B7F367-9381-4115-8915-B1F4DB0E3BDE}"/>
    <dgm:cxn modelId="{00ED42CC-5439-4A75-A797-16D7B1AF8759}" type="presOf" srcId="{8825DEBA-8BB4-4D9F-80C2-F8A502EFBC35}" destId="{184E1B9A-79E8-49C6-B527-604BBD483B41}" srcOrd="0" destOrd="3" presId="urn:microsoft.com/office/officeart/2009/3/layout/PieProcess"/>
    <dgm:cxn modelId="{68CAE5CC-7A3F-4767-AA5E-0F51BF931611}" type="presOf" srcId="{A9831434-B515-479F-B21E-5418FFC85546}" destId="{FCB7B3D1-C609-4A1E-B462-611D17C7672A}" srcOrd="0" destOrd="0" presId="urn:microsoft.com/office/officeart/2009/3/layout/PieProcess"/>
    <dgm:cxn modelId="{160677CE-F323-4FCD-B6D4-D71B5EA94DE3}" srcId="{53E16F6C-6C16-4025-BF05-4F15EF99B8DB}" destId="{AF73DD11-2A21-4AA7-B821-BB2F6A6615E0}" srcOrd="4" destOrd="0" parTransId="{4C77AB1C-2BC2-45B1-9282-E2540A1E3730}" sibTransId="{F0C3EA79-D0DC-4266-AB80-227DB908ED2C}"/>
    <dgm:cxn modelId="{6A65CFD2-9CBF-4507-AE87-1F70B2CE8CD3}" srcId="{53E16F6C-6C16-4025-BF05-4F15EF99B8DB}" destId="{7F7EF083-6485-4598-9B75-75D9447689FA}" srcOrd="1" destOrd="0" parTransId="{3A7ED2F0-0FD7-4017-8D73-333FFB9221AB}" sibTransId="{3E2C9B85-D178-4645-8016-8624EC0BBBD9}"/>
    <dgm:cxn modelId="{223180D7-85AE-4706-B4C5-140F71D0DE25}" type="presOf" srcId="{7F7EF083-6485-4598-9B75-75D9447689FA}" destId="{AEC35E30-6CA0-44E4-95C7-33D793E4FB84}" srcOrd="0" destOrd="0" presId="urn:microsoft.com/office/officeart/2009/3/layout/PieProcess"/>
    <dgm:cxn modelId="{AB18F9E2-9C35-4523-81EE-9129EC00232F}" type="presOf" srcId="{C4069785-DA3D-479F-91CD-9929E543F810}" destId="{4C161FAB-4C65-4F00-A6D8-30333B686C6E}" srcOrd="0" destOrd="0" presId="urn:microsoft.com/office/officeart/2009/3/layout/PieProcess"/>
    <dgm:cxn modelId="{270943E7-C42E-4214-8A65-BAAC309DD7B8}" srcId="{C4069785-DA3D-479F-91CD-9929E543F810}" destId="{B521B601-DE04-4244-9D39-DBAE3271EBC1}" srcOrd="2" destOrd="0" parTransId="{BBF17A6C-3404-4D18-BB33-C964468DF653}" sibTransId="{6099459E-6573-43C1-AD92-252040AE1F22}"/>
    <dgm:cxn modelId="{EE835CEA-A9F4-4F71-B739-E754A7C9FB7B}" srcId="{53E16F6C-6C16-4025-BF05-4F15EF99B8DB}" destId="{35CBB7BE-E255-4D95-8A15-C9F30C8C2EAE}" srcOrd="0" destOrd="0" parTransId="{B8B633A4-CBE7-4C5F-8D70-7F2FAC756369}" sibTransId="{BC6DF359-7237-40CA-9570-0948AAA97600}"/>
    <dgm:cxn modelId="{DE95E6EB-D4CD-45DE-9C62-C7A43B2C2185}" srcId="{C4069785-DA3D-479F-91CD-9929E543F810}" destId="{6263D883-E877-48A4-A431-5CB2C9A36894}" srcOrd="3" destOrd="0" parTransId="{1C09A759-170F-45D6-A23F-4A2D0CA01ED4}" sibTransId="{81FEE95B-8645-4569-BBDF-F1EABFD230A4}"/>
    <dgm:cxn modelId="{6A3382EC-9175-4B7A-93D9-7B64A605A1F9}" type="presOf" srcId="{B521B601-DE04-4244-9D39-DBAE3271EBC1}" destId="{4C161FAB-4C65-4F00-A6D8-30333B686C6E}" srcOrd="0" destOrd="3" presId="urn:microsoft.com/office/officeart/2009/3/layout/PieProcess"/>
    <dgm:cxn modelId="{2F4E94F3-C42A-4B5F-B489-4ECC23143BDD}" srcId="{53E16F6C-6C16-4025-BF05-4F15EF99B8DB}" destId="{7AB61F73-A5CF-4AAB-94D8-DDD637178DA5}" srcOrd="3" destOrd="0" parTransId="{065E240C-1B04-4D22-B1BB-7BB163173DEF}" sibTransId="{13FE9081-F327-4808-A486-26D14F0709C6}"/>
    <dgm:cxn modelId="{19C26AF7-5117-4960-A288-8C74B3436FB3}" srcId="{7F7EF083-6485-4598-9B75-75D9447689FA}" destId="{EADA2931-0458-4939-B9E5-77DF6454F7C8}" srcOrd="0" destOrd="0" parTransId="{DC919B46-203D-4BE4-8D9A-7E3691D93556}" sibTransId="{6ED2E7B1-0EC8-4BD3-9997-C7DEF7AC4D99}"/>
    <dgm:cxn modelId="{C4311BFC-41F4-42EF-B8B1-7347BBF4A5A9}" type="presOf" srcId="{060CC385-5C70-4112-AF15-52195419BD8F}" destId="{CEFB241D-F37E-4433-81A7-9C46DCF38513}" srcOrd="0" destOrd="1" presId="urn:microsoft.com/office/officeart/2009/3/layout/PieProcess"/>
    <dgm:cxn modelId="{13416FFD-1A8D-4C6C-94F6-21B64C6CC212}" srcId="{C4069785-DA3D-479F-91CD-9929E543F810}" destId="{FB1E7287-DED0-4F5E-9874-42FD6A8C5E7F}" srcOrd="0" destOrd="0" parTransId="{8F3384D9-43B1-4818-95DB-E9F11DF70734}" sibTransId="{8A663182-1979-4C58-8A84-974E35456BA7}"/>
    <dgm:cxn modelId="{7F12A6F4-EC04-43FA-8294-50EFC4D50733}" type="presParOf" srcId="{92816C16-CF6D-494F-A813-34B1313BD39F}" destId="{EC73D99B-D71D-4027-BDA3-3D93D2419ED0}" srcOrd="0" destOrd="0" presId="urn:microsoft.com/office/officeart/2009/3/layout/PieProcess"/>
    <dgm:cxn modelId="{DA23EDD3-14B2-4DD1-9728-BCD8E9D9DEDE}" type="presParOf" srcId="{EC73D99B-D71D-4027-BDA3-3D93D2419ED0}" destId="{FC2766AE-AA39-41D5-A5E3-D7E4DB672BFA}" srcOrd="0" destOrd="0" presId="urn:microsoft.com/office/officeart/2009/3/layout/PieProcess"/>
    <dgm:cxn modelId="{344D8BBB-A4B5-4521-9001-B027B67D1EFB}" type="presParOf" srcId="{EC73D99B-D71D-4027-BDA3-3D93D2419ED0}" destId="{89F33CB1-0993-47A7-8F5C-E2751677001D}" srcOrd="1" destOrd="0" presId="urn:microsoft.com/office/officeart/2009/3/layout/PieProcess"/>
    <dgm:cxn modelId="{25A6937B-244C-4648-9679-5480AB2BC815}" type="presParOf" srcId="{EC73D99B-D71D-4027-BDA3-3D93D2419ED0}" destId="{9D7C8458-CFB4-4146-B935-D32227EDA0AB}" srcOrd="2" destOrd="0" presId="urn:microsoft.com/office/officeart/2009/3/layout/PieProcess"/>
    <dgm:cxn modelId="{6A4DAAF9-C780-401F-9C1B-B5CFE68D75CF}" type="presParOf" srcId="{92816C16-CF6D-494F-A813-34B1313BD39F}" destId="{AFDC24B0-AAAD-4D1E-9E03-FA0E24DF0551}" srcOrd="1" destOrd="0" presId="urn:microsoft.com/office/officeart/2009/3/layout/PieProcess"/>
    <dgm:cxn modelId="{EF42AA9E-6911-4B12-8C3E-E102031E61CD}" type="presParOf" srcId="{92816C16-CF6D-494F-A813-34B1313BD39F}" destId="{E9B65EA0-EB8F-4730-93F0-25587B6DAF0A}" srcOrd="2" destOrd="0" presId="urn:microsoft.com/office/officeart/2009/3/layout/PieProcess"/>
    <dgm:cxn modelId="{838D82BD-C977-408B-B18C-EA1434F80DB9}" type="presParOf" srcId="{E9B65EA0-EB8F-4730-93F0-25587B6DAF0A}" destId="{184E1B9A-79E8-49C6-B527-604BBD483B41}" srcOrd="0" destOrd="0" presId="urn:microsoft.com/office/officeart/2009/3/layout/PieProcess"/>
    <dgm:cxn modelId="{3EA16D7A-F7CC-41AF-901B-6D6255D7BC59}" type="presParOf" srcId="{92816C16-CF6D-494F-A813-34B1313BD39F}" destId="{08522DD4-66B3-45BD-8E65-1AFEF9D88B38}" srcOrd="3" destOrd="0" presId="urn:microsoft.com/office/officeart/2009/3/layout/PieProcess"/>
    <dgm:cxn modelId="{40169827-39A5-4268-AA3E-F8D7E4C7258C}" type="presParOf" srcId="{92816C16-CF6D-494F-A813-34B1313BD39F}" destId="{EBBD7632-864B-47E9-B3A1-5A8A5EA5C19B}" srcOrd="4" destOrd="0" presId="urn:microsoft.com/office/officeart/2009/3/layout/PieProcess"/>
    <dgm:cxn modelId="{ED26C029-2AAF-42E9-8272-1358853A694F}" type="presParOf" srcId="{EBBD7632-864B-47E9-B3A1-5A8A5EA5C19B}" destId="{3AC442A6-1502-456E-BE83-3B7BCFF477D9}" srcOrd="0" destOrd="0" presId="urn:microsoft.com/office/officeart/2009/3/layout/PieProcess"/>
    <dgm:cxn modelId="{F2B9C905-1FFF-4F0E-92B2-ABFA1925E54E}" type="presParOf" srcId="{EBBD7632-864B-47E9-B3A1-5A8A5EA5C19B}" destId="{765C94E3-8890-4A7C-AE8F-D351ACBBA2CD}" srcOrd="1" destOrd="0" presId="urn:microsoft.com/office/officeart/2009/3/layout/PieProcess"/>
    <dgm:cxn modelId="{5ABEA7C2-4735-43A7-AC29-4A95F7DC27FA}" type="presParOf" srcId="{EBBD7632-864B-47E9-B3A1-5A8A5EA5C19B}" destId="{AEC35E30-6CA0-44E4-95C7-33D793E4FB84}" srcOrd="2" destOrd="0" presId="urn:microsoft.com/office/officeart/2009/3/layout/PieProcess"/>
    <dgm:cxn modelId="{6DCAE28D-1DBC-47A0-8315-D1BF249433E1}" type="presParOf" srcId="{92816C16-CF6D-494F-A813-34B1313BD39F}" destId="{1F7222DE-FD50-4DE5-8679-B87E55512EEB}" srcOrd="5" destOrd="0" presId="urn:microsoft.com/office/officeart/2009/3/layout/PieProcess"/>
    <dgm:cxn modelId="{13371859-EA88-49D4-B351-0238B2A825E5}" type="presParOf" srcId="{92816C16-CF6D-494F-A813-34B1313BD39F}" destId="{AA230CEA-37CF-4A83-BCE1-857B02DDFE83}" srcOrd="6" destOrd="0" presId="urn:microsoft.com/office/officeart/2009/3/layout/PieProcess"/>
    <dgm:cxn modelId="{A95A8060-F2D5-44BE-A08E-609F5E6B106E}" type="presParOf" srcId="{AA230CEA-37CF-4A83-BCE1-857B02DDFE83}" destId="{E36E61D8-71F7-4759-9ABA-12C46D985E5D}" srcOrd="0" destOrd="0" presId="urn:microsoft.com/office/officeart/2009/3/layout/PieProcess"/>
    <dgm:cxn modelId="{AB660870-9456-4183-844B-66C085983F23}" type="presParOf" srcId="{92816C16-CF6D-494F-A813-34B1313BD39F}" destId="{441623CC-9DB8-4AC6-A833-794EEFE76854}" srcOrd="7" destOrd="0" presId="urn:microsoft.com/office/officeart/2009/3/layout/PieProcess"/>
    <dgm:cxn modelId="{DC075035-9A8F-4371-A20C-7379AD7B51FB}" type="presParOf" srcId="{92816C16-CF6D-494F-A813-34B1313BD39F}" destId="{3E7EF928-9518-41E6-BA6D-5761458E7F81}" srcOrd="8" destOrd="0" presId="urn:microsoft.com/office/officeart/2009/3/layout/PieProcess"/>
    <dgm:cxn modelId="{C8058C0E-E5E7-4E78-8E20-60BF67C1DCDE}" type="presParOf" srcId="{3E7EF928-9518-41E6-BA6D-5761458E7F81}" destId="{8BCC4E2E-A577-4406-9C20-9AC88A700CD5}" srcOrd="0" destOrd="0" presId="urn:microsoft.com/office/officeart/2009/3/layout/PieProcess"/>
    <dgm:cxn modelId="{17D2314F-E6F5-4640-9ADD-345D3E9743A4}" type="presParOf" srcId="{3E7EF928-9518-41E6-BA6D-5761458E7F81}" destId="{7F999458-B061-4477-9ECE-6956DAB27855}" srcOrd="1" destOrd="0" presId="urn:microsoft.com/office/officeart/2009/3/layout/PieProcess"/>
    <dgm:cxn modelId="{61BC2082-CB07-4558-B002-04D5A564D7F0}" type="presParOf" srcId="{3E7EF928-9518-41E6-BA6D-5761458E7F81}" destId="{9823FAC5-02FD-44BC-99CF-94D61AA772BF}" srcOrd="2" destOrd="0" presId="urn:microsoft.com/office/officeart/2009/3/layout/PieProcess"/>
    <dgm:cxn modelId="{AEB7CE4F-1B95-41CE-BE92-7DF035494356}" type="presParOf" srcId="{92816C16-CF6D-494F-A813-34B1313BD39F}" destId="{A58C53BD-F906-41D3-87EF-5E1007325865}" srcOrd="9" destOrd="0" presId="urn:microsoft.com/office/officeart/2009/3/layout/PieProcess"/>
    <dgm:cxn modelId="{392D9F2A-7C74-4C99-AD3F-1301C1018259}" type="presParOf" srcId="{92816C16-CF6D-494F-A813-34B1313BD39F}" destId="{5B36109A-C519-4FA8-AF71-B852B8438E7A}" srcOrd="10" destOrd="0" presId="urn:microsoft.com/office/officeart/2009/3/layout/PieProcess"/>
    <dgm:cxn modelId="{6470993E-532A-4A09-8FF4-BCCECD4012EE}" type="presParOf" srcId="{5B36109A-C519-4FA8-AF71-B852B8438E7A}" destId="{4C161FAB-4C65-4F00-A6D8-30333B686C6E}" srcOrd="0" destOrd="0" presId="urn:microsoft.com/office/officeart/2009/3/layout/PieProcess"/>
    <dgm:cxn modelId="{3ED7FAB3-7513-481B-84EF-BE2BD736FA17}" type="presParOf" srcId="{92816C16-CF6D-494F-A813-34B1313BD39F}" destId="{D0BAA6C4-DB7C-43A5-B671-2B4CC15CF0CB}" srcOrd="11" destOrd="0" presId="urn:microsoft.com/office/officeart/2009/3/layout/PieProcess"/>
    <dgm:cxn modelId="{E6C21536-FB4F-49B4-9D34-9E06FD8E845F}" type="presParOf" srcId="{92816C16-CF6D-494F-A813-34B1313BD39F}" destId="{D6D07931-6983-4CD6-BC23-96BDDC719969}" srcOrd="12" destOrd="0" presId="urn:microsoft.com/office/officeart/2009/3/layout/PieProcess"/>
    <dgm:cxn modelId="{00190014-8501-4EA3-9A3F-156102E52196}" type="presParOf" srcId="{D6D07931-6983-4CD6-BC23-96BDDC719969}" destId="{E4BA2B9C-F9B6-40E5-BE66-E438D6750D82}" srcOrd="0" destOrd="0" presId="urn:microsoft.com/office/officeart/2009/3/layout/PieProcess"/>
    <dgm:cxn modelId="{AF640F3F-AEFE-49FF-91EF-FA994C696C79}" type="presParOf" srcId="{D6D07931-6983-4CD6-BC23-96BDDC719969}" destId="{7E21A74B-EEFF-4EB5-97D5-D19DD0433515}" srcOrd="1" destOrd="0" presId="urn:microsoft.com/office/officeart/2009/3/layout/PieProcess"/>
    <dgm:cxn modelId="{8EEA190B-5C19-40E7-B7CE-E9A268FEA6A0}" type="presParOf" srcId="{D6D07931-6983-4CD6-BC23-96BDDC719969}" destId="{94333201-D63E-4365-B0B1-960CA09C284E}" srcOrd="2" destOrd="0" presId="urn:microsoft.com/office/officeart/2009/3/layout/PieProcess"/>
    <dgm:cxn modelId="{5681EAB9-B8D9-412B-ABAC-DCECBE39D7CC}" type="presParOf" srcId="{92816C16-CF6D-494F-A813-34B1313BD39F}" destId="{C353317F-C6F8-42BD-9D76-822FFE46A004}" srcOrd="13" destOrd="0" presId="urn:microsoft.com/office/officeart/2009/3/layout/PieProcess"/>
    <dgm:cxn modelId="{ADF87655-530E-432F-A56F-ACECEF1D9986}" type="presParOf" srcId="{92816C16-CF6D-494F-A813-34B1313BD39F}" destId="{84DB96F7-6BD3-4901-BAB7-73BD791C2260}" srcOrd="14" destOrd="0" presId="urn:microsoft.com/office/officeart/2009/3/layout/PieProcess"/>
    <dgm:cxn modelId="{2068BA01-87AC-4E08-BB50-1BCB2F35FC2F}" type="presParOf" srcId="{84DB96F7-6BD3-4901-BAB7-73BD791C2260}" destId="{477B06D1-B090-46C0-AE7C-D413A56B4818}" srcOrd="0" destOrd="0" presId="urn:microsoft.com/office/officeart/2009/3/layout/PieProcess"/>
    <dgm:cxn modelId="{AE0ED7E9-C713-4F45-A0C8-DF5BCD3EFEE9}" type="presParOf" srcId="{92816C16-CF6D-494F-A813-34B1313BD39F}" destId="{27DD96F0-CFB7-4190-A363-F5203C9435E5}" srcOrd="15" destOrd="0" presId="urn:microsoft.com/office/officeart/2009/3/layout/PieProcess"/>
    <dgm:cxn modelId="{783DCCB6-0358-40BA-9EA4-BB6E385BF1E9}" type="presParOf" srcId="{92816C16-CF6D-494F-A813-34B1313BD39F}" destId="{768D56A8-61B8-4721-97D0-24895C5B10C5}" srcOrd="16" destOrd="0" presId="urn:microsoft.com/office/officeart/2009/3/layout/PieProcess"/>
    <dgm:cxn modelId="{B8282003-F331-40B1-B2CC-6AE00E95DABC}" type="presParOf" srcId="{768D56A8-61B8-4721-97D0-24895C5B10C5}" destId="{AAEE8E89-BA2E-4430-B73E-8031E22F4AD2}" srcOrd="0" destOrd="0" presId="urn:microsoft.com/office/officeart/2009/3/layout/PieProcess"/>
    <dgm:cxn modelId="{40353AFB-A864-4F13-A217-110F57A3C001}" type="presParOf" srcId="{768D56A8-61B8-4721-97D0-24895C5B10C5}" destId="{0D612E5C-6DD2-479C-862E-6BC9E4FBE031}" srcOrd="1" destOrd="0" presId="urn:microsoft.com/office/officeart/2009/3/layout/PieProcess"/>
    <dgm:cxn modelId="{2D749591-B32C-4C79-8883-DCB42E835838}" type="presParOf" srcId="{768D56A8-61B8-4721-97D0-24895C5B10C5}" destId="{6FDF845D-3B12-49F0-A6DE-184D25A09AA5}" srcOrd="2" destOrd="0" presId="urn:microsoft.com/office/officeart/2009/3/layout/PieProcess"/>
    <dgm:cxn modelId="{3D9F6177-CAD5-4FE2-9442-75F6E5CD7CAB}" type="presParOf" srcId="{92816C16-CF6D-494F-A813-34B1313BD39F}" destId="{2A40CC39-AF39-4C6A-BB9C-C4237A9F466A}" srcOrd="17" destOrd="0" presId="urn:microsoft.com/office/officeart/2009/3/layout/PieProcess"/>
    <dgm:cxn modelId="{7A6E820F-84FD-4AC8-8F47-6B8E7B63F3A9}" type="presParOf" srcId="{92816C16-CF6D-494F-A813-34B1313BD39F}" destId="{3CCFA61F-9906-4272-9656-E3DC58B24815}" srcOrd="18" destOrd="0" presId="urn:microsoft.com/office/officeart/2009/3/layout/PieProcess"/>
    <dgm:cxn modelId="{46ACC623-F153-4766-BEF6-07D90C8E7259}" type="presParOf" srcId="{3CCFA61F-9906-4272-9656-E3DC58B24815}" destId="{5842CC2F-E913-490F-AFB7-23111E5604E0}" srcOrd="0" destOrd="0" presId="urn:microsoft.com/office/officeart/2009/3/layout/PieProcess"/>
    <dgm:cxn modelId="{D68CB208-10FF-4E9C-94DC-E0F7590C1FB7}" type="presParOf" srcId="{92816C16-CF6D-494F-A813-34B1313BD39F}" destId="{FE179330-E5E3-4532-A19C-C2296CBFF233}" srcOrd="19" destOrd="0" presId="urn:microsoft.com/office/officeart/2009/3/layout/PieProcess"/>
    <dgm:cxn modelId="{3D7EC4CF-9CA9-4379-A293-ECB7ED44FAE7}" type="presParOf" srcId="{92816C16-CF6D-494F-A813-34B1313BD39F}" destId="{FD320BBB-4EA3-474F-8E47-AD51328DE719}" srcOrd="20" destOrd="0" presId="urn:microsoft.com/office/officeart/2009/3/layout/PieProcess"/>
    <dgm:cxn modelId="{15248BB0-783B-42E7-ACD4-860971A9FAA0}" type="presParOf" srcId="{FD320BBB-4EA3-474F-8E47-AD51328DE719}" destId="{241EDF27-D4A1-45C7-91BF-4E74398D37AB}" srcOrd="0" destOrd="0" presId="urn:microsoft.com/office/officeart/2009/3/layout/PieProcess"/>
    <dgm:cxn modelId="{EFEB4598-EEB6-4476-A17A-21B4191B9C7F}" type="presParOf" srcId="{FD320BBB-4EA3-474F-8E47-AD51328DE719}" destId="{4AD99F74-F989-4BD7-A647-99489827E255}" srcOrd="1" destOrd="0" presId="urn:microsoft.com/office/officeart/2009/3/layout/PieProcess"/>
    <dgm:cxn modelId="{9EB94EF8-32AB-4968-9C79-562503EBC3EC}" type="presParOf" srcId="{FD320BBB-4EA3-474F-8E47-AD51328DE719}" destId="{FCB7B3D1-C609-4A1E-B462-611D17C7672A}" srcOrd="2" destOrd="0" presId="urn:microsoft.com/office/officeart/2009/3/layout/PieProcess"/>
    <dgm:cxn modelId="{91390A03-9168-4312-A8AE-5DC99DB0D04F}" type="presParOf" srcId="{92816C16-CF6D-494F-A813-34B1313BD39F}" destId="{BEAA0661-BEF0-42FA-BAA5-6DD8CBB2C284}" srcOrd="21" destOrd="0" presId="urn:microsoft.com/office/officeart/2009/3/layout/PieProcess"/>
    <dgm:cxn modelId="{374815B6-954B-4534-A4C9-AC02F7B99451}" type="presParOf" srcId="{92816C16-CF6D-494F-A813-34B1313BD39F}" destId="{E0592AA7-67A4-4EBE-88BA-0A4880524D1D}" srcOrd="22" destOrd="0" presId="urn:microsoft.com/office/officeart/2009/3/layout/PieProcess"/>
    <dgm:cxn modelId="{23DD2717-C3A2-4592-9A36-E852680184EB}" type="presParOf" srcId="{E0592AA7-67A4-4EBE-88BA-0A4880524D1D}" destId="{CEFB241D-F37E-4433-81A7-9C46DCF38513}" srcOrd="0" destOrd="0" presId="urn:microsoft.com/office/officeart/2009/3/layout/PieProcess"/>
  </dgm:cxnLst>
  <dgm:bg>
    <a:solidFill>
      <a:srgbClr val="CBD7E9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78ABE-0795-497E-97EE-FE8B9DD00D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D5CB0C-B9E3-41E5-940A-1A2594A78313}">
      <dgm:prSet phldrT="[Text]" custT="1"/>
      <dgm:spPr/>
      <dgm:t>
        <a:bodyPr/>
        <a:lstStyle/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endParaRPr lang="en-US" sz="54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gm:t>
    </dgm:pt>
    <dgm:pt modelId="{CE3EC3DB-96AD-43CC-BAA0-2F8DFD8E5516}" type="parTrans" cxnId="{45297D0C-69DD-4B88-AA00-892F175D4D5E}">
      <dgm:prSet/>
      <dgm:spPr/>
      <dgm:t>
        <a:bodyPr/>
        <a:lstStyle/>
        <a:p>
          <a:endParaRPr lang="en-US"/>
        </a:p>
      </dgm:t>
    </dgm:pt>
    <dgm:pt modelId="{627EC421-7B10-4ADB-AF40-C3EE808C3A8C}" type="sibTrans" cxnId="{45297D0C-69DD-4B88-AA00-892F175D4D5E}">
      <dgm:prSet/>
      <dgm:spPr/>
      <dgm:t>
        <a:bodyPr/>
        <a:lstStyle/>
        <a:p>
          <a:endParaRPr lang="en-US"/>
        </a:p>
      </dgm:t>
    </dgm:pt>
    <dgm:pt modelId="{2658CCEE-C4A5-4477-9921-BE0C9C8573D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gm:t>
    </dgm:pt>
    <dgm:pt modelId="{15B57FEE-EF34-4220-8CCE-A54D22FB72D3}" type="parTrans" cxnId="{54531377-F45A-431E-8C7A-C726F99ED5C1}">
      <dgm:prSet/>
      <dgm:spPr/>
      <dgm:t>
        <a:bodyPr/>
        <a:lstStyle/>
        <a:p>
          <a:endParaRPr lang="en-US"/>
        </a:p>
      </dgm:t>
    </dgm:pt>
    <dgm:pt modelId="{8F8D8F75-101E-4F1C-98AA-36B8889F52B5}" type="sibTrans" cxnId="{54531377-F45A-431E-8C7A-C726F99ED5C1}">
      <dgm:prSet/>
      <dgm:spPr/>
      <dgm:t>
        <a:bodyPr/>
        <a:lstStyle/>
        <a:p>
          <a:endParaRPr lang="en-US"/>
        </a:p>
      </dgm:t>
    </dgm:pt>
    <dgm:pt modelId="{C0A33D2E-94D2-4D27-9D4B-57CBB3579744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gm:t>
    </dgm:pt>
    <dgm:pt modelId="{A413E6FD-DC79-4B70-A42F-9505E5D4A267}" type="parTrans" cxnId="{90D4C6C8-D122-4CE6-8CF9-2FBDC9A2F5CB}">
      <dgm:prSet/>
      <dgm:spPr/>
      <dgm:t>
        <a:bodyPr/>
        <a:lstStyle/>
        <a:p>
          <a:endParaRPr lang="en-US"/>
        </a:p>
      </dgm:t>
    </dgm:pt>
    <dgm:pt modelId="{9E98217A-87A0-490F-AC1B-9833CBC0A5D3}" type="sibTrans" cxnId="{90D4C6C8-D122-4CE6-8CF9-2FBDC9A2F5CB}">
      <dgm:prSet/>
      <dgm:spPr/>
      <dgm:t>
        <a:bodyPr/>
        <a:lstStyle/>
        <a:p>
          <a:endParaRPr lang="en-US"/>
        </a:p>
      </dgm:t>
    </dgm:pt>
    <dgm:pt modelId="{5834516D-67B6-4CA3-A41D-A8C3BF08F282}">
      <dgm:prSet phldrT="[Text]" custT="1"/>
      <dgm:spPr/>
      <dgm:t>
        <a:bodyPr anchor="ctr"/>
        <a:lstStyle/>
        <a:p>
          <a:r>
            <a:rPr lang="en-US" sz="1400" strike="noStrike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gm:t>
    </dgm:pt>
    <dgm:pt modelId="{7348C486-07C0-4B8D-AC36-0AFD09731263}" type="parTrans" cxnId="{79F5030B-27A5-496D-BF9B-654C79A2AFC6}">
      <dgm:prSet/>
      <dgm:spPr/>
      <dgm:t>
        <a:bodyPr/>
        <a:lstStyle/>
        <a:p>
          <a:endParaRPr lang="en-US"/>
        </a:p>
      </dgm:t>
    </dgm:pt>
    <dgm:pt modelId="{B38C6C43-3017-45C3-A70D-6CDB3DC7A700}" type="sibTrans" cxnId="{79F5030B-27A5-496D-BF9B-654C79A2AFC6}">
      <dgm:prSet/>
      <dgm:spPr/>
      <dgm:t>
        <a:bodyPr/>
        <a:lstStyle/>
        <a:p>
          <a:endParaRPr lang="en-US"/>
        </a:p>
      </dgm:t>
    </dgm:pt>
    <dgm:pt modelId="{FD3CAAE7-8E08-45A6-B840-156AD2964408}">
      <dgm:prSet phldrT="[Text]" custT="1"/>
      <dgm:spPr/>
      <dgm:t>
        <a:bodyPr anchor="ctr"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AC46C3E-9614-4E05-8B19-D728DB0868B5}" type="parTrans" cxnId="{7AAB443E-8A7A-4230-AA24-C081E9291E07}">
      <dgm:prSet/>
      <dgm:spPr/>
      <dgm:t>
        <a:bodyPr/>
        <a:lstStyle/>
        <a:p>
          <a:endParaRPr lang="en-US"/>
        </a:p>
      </dgm:t>
    </dgm:pt>
    <dgm:pt modelId="{192BD439-E303-42A0-B5C6-9216BD112DF9}" type="sibTrans" cxnId="{7AAB443E-8A7A-4230-AA24-C081E9291E07}">
      <dgm:prSet/>
      <dgm:spPr/>
      <dgm:t>
        <a:bodyPr/>
        <a:lstStyle/>
        <a:p>
          <a:endParaRPr lang="en-US"/>
        </a:p>
      </dgm:t>
    </dgm:pt>
    <dgm:pt modelId="{0CE79905-ED57-4673-8D9F-9C5536010838}">
      <dgm:prSet phldrT="[Text]" custT="1"/>
      <dgm:spPr/>
      <dgm:t>
        <a:bodyPr/>
        <a:lstStyle/>
        <a:p>
          <a:r>
            <a:rPr lang="en-US" sz="1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r>
            <a:rPr lang="en-US" sz="1400" strike="noStrike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gm:t>
    </dgm:pt>
    <dgm:pt modelId="{F43CFFED-A1C6-42D3-8E0A-E4204210CC0B}" type="parTrans" cxnId="{B57EDC57-39AE-4DFD-9DC6-E173D62557F7}">
      <dgm:prSet/>
      <dgm:spPr/>
      <dgm:t>
        <a:bodyPr/>
        <a:lstStyle/>
        <a:p>
          <a:endParaRPr lang="en-US"/>
        </a:p>
      </dgm:t>
    </dgm:pt>
    <dgm:pt modelId="{C07E6CD6-5E6A-46DB-AC39-8A51D8795D36}" type="sibTrans" cxnId="{B57EDC57-39AE-4DFD-9DC6-E173D62557F7}">
      <dgm:prSet/>
      <dgm:spPr/>
      <dgm:t>
        <a:bodyPr/>
        <a:lstStyle/>
        <a:p>
          <a:endParaRPr lang="en-US"/>
        </a:p>
      </dgm:t>
    </dgm:pt>
    <dgm:pt modelId="{0A1205C7-1D31-479F-A7A8-5D55021C4235}">
      <dgm:prSet phldrT="[Text]" custT="1"/>
      <dgm:spPr/>
      <dgm:t>
        <a:bodyPr/>
        <a:lstStyle/>
        <a:p>
          <a:endParaRPr lang="en-US" sz="1400" strike="noStrike" baseline="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311BA2-7F58-48A2-9818-B24BF63314D4}" type="parTrans" cxnId="{0ADF4308-F27F-4249-BE43-7AC005EFA2FA}">
      <dgm:prSet/>
      <dgm:spPr/>
      <dgm:t>
        <a:bodyPr/>
        <a:lstStyle/>
        <a:p>
          <a:endParaRPr lang="en-US"/>
        </a:p>
      </dgm:t>
    </dgm:pt>
    <dgm:pt modelId="{0C79D86B-5B37-43F8-8A29-D98C9F5E4137}" type="sibTrans" cxnId="{0ADF4308-F27F-4249-BE43-7AC005EFA2FA}">
      <dgm:prSet/>
      <dgm:spPr/>
      <dgm:t>
        <a:bodyPr/>
        <a:lstStyle/>
        <a:p>
          <a:endParaRPr lang="en-US"/>
        </a:p>
      </dgm:t>
    </dgm:pt>
    <dgm:pt modelId="{E0EA8244-0446-4F18-9B2C-46AC52F86467}" type="pres">
      <dgm:prSet presAssocID="{09678ABE-0795-497E-97EE-FE8B9DD00DA3}" presName="vert0" presStyleCnt="0">
        <dgm:presLayoutVars>
          <dgm:dir/>
          <dgm:animOne val="branch"/>
          <dgm:animLvl val="lvl"/>
        </dgm:presLayoutVars>
      </dgm:prSet>
      <dgm:spPr/>
    </dgm:pt>
    <dgm:pt modelId="{5B4322D2-5C29-49F1-AA10-1ABCC91C058D}" type="pres">
      <dgm:prSet presAssocID="{45D5CB0C-B9E3-41E5-940A-1A2594A78313}" presName="thickLine" presStyleLbl="alignNode1" presStyleIdx="0" presStyleCnt="1"/>
      <dgm:spPr/>
    </dgm:pt>
    <dgm:pt modelId="{07E010EB-EF6E-46FF-9992-37F18D53334F}" type="pres">
      <dgm:prSet presAssocID="{45D5CB0C-B9E3-41E5-940A-1A2594A78313}" presName="horz1" presStyleCnt="0"/>
      <dgm:spPr/>
    </dgm:pt>
    <dgm:pt modelId="{04C5554C-0E05-4232-AE0E-0992EA3A23FA}" type="pres">
      <dgm:prSet presAssocID="{45D5CB0C-B9E3-41E5-940A-1A2594A78313}" presName="tx1" presStyleLbl="revTx" presStyleIdx="0" presStyleCnt="7" custScaleX="31252"/>
      <dgm:spPr/>
    </dgm:pt>
    <dgm:pt modelId="{0D562954-B8BD-4021-89CC-231455283242}" type="pres">
      <dgm:prSet presAssocID="{45D5CB0C-B9E3-41E5-940A-1A2594A78313}" presName="vert1" presStyleCnt="0"/>
      <dgm:spPr/>
    </dgm:pt>
    <dgm:pt modelId="{20C31F1A-8EC6-4BCF-BFB5-1B193E027C87}" type="pres">
      <dgm:prSet presAssocID="{2658CCEE-C4A5-4477-9921-BE0C9C8573D2}" presName="vertSpace2a" presStyleCnt="0"/>
      <dgm:spPr/>
    </dgm:pt>
    <dgm:pt modelId="{EE548411-792F-4ECC-8450-D7EAEAB398DC}" type="pres">
      <dgm:prSet presAssocID="{2658CCEE-C4A5-4477-9921-BE0C9C8573D2}" presName="horz2" presStyleCnt="0"/>
      <dgm:spPr/>
    </dgm:pt>
    <dgm:pt modelId="{33780F9E-6BB8-41D1-94AA-3473940A1789}" type="pres">
      <dgm:prSet presAssocID="{2658CCEE-C4A5-4477-9921-BE0C9C8573D2}" presName="horzSpace2" presStyleCnt="0"/>
      <dgm:spPr/>
    </dgm:pt>
    <dgm:pt modelId="{07550DFE-46E3-4B94-BD64-7A99FA5D24D5}" type="pres">
      <dgm:prSet presAssocID="{2658CCEE-C4A5-4477-9921-BE0C9C8573D2}" presName="tx2" presStyleLbl="revTx" presStyleIdx="1" presStyleCnt="7"/>
      <dgm:spPr/>
    </dgm:pt>
    <dgm:pt modelId="{8CBA67E5-6625-4921-AE28-10B5DFEAEE90}" type="pres">
      <dgm:prSet presAssocID="{2658CCEE-C4A5-4477-9921-BE0C9C8573D2}" presName="vert2" presStyleCnt="0"/>
      <dgm:spPr/>
    </dgm:pt>
    <dgm:pt modelId="{2FF53D8E-E32C-459B-99FE-A6BB43595F16}" type="pres">
      <dgm:prSet presAssocID="{2658CCEE-C4A5-4477-9921-BE0C9C8573D2}" presName="thinLine2b" presStyleLbl="callout" presStyleIdx="0" presStyleCnt="6"/>
      <dgm:spPr/>
    </dgm:pt>
    <dgm:pt modelId="{9B514509-3F39-418E-9120-5D98A30DA26E}" type="pres">
      <dgm:prSet presAssocID="{2658CCEE-C4A5-4477-9921-BE0C9C8573D2}" presName="vertSpace2b" presStyleCnt="0"/>
      <dgm:spPr/>
    </dgm:pt>
    <dgm:pt modelId="{5CF20028-F6F7-43A6-8CE8-3524C9358BF0}" type="pres">
      <dgm:prSet presAssocID="{C0A33D2E-94D2-4D27-9D4B-57CBB3579744}" presName="horz2" presStyleCnt="0"/>
      <dgm:spPr/>
    </dgm:pt>
    <dgm:pt modelId="{15ADC22E-04D8-4CB7-823E-8DC595C432A2}" type="pres">
      <dgm:prSet presAssocID="{C0A33D2E-94D2-4D27-9D4B-57CBB3579744}" presName="horzSpace2" presStyleCnt="0"/>
      <dgm:spPr/>
    </dgm:pt>
    <dgm:pt modelId="{F576A4B7-FDEA-438F-B8F4-5A9F313C4678}" type="pres">
      <dgm:prSet presAssocID="{C0A33D2E-94D2-4D27-9D4B-57CBB3579744}" presName="tx2" presStyleLbl="revTx" presStyleIdx="2" presStyleCnt="7"/>
      <dgm:spPr/>
    </dgm:pt>
    <dgm:pt modelId="{DD38E0BB-6CAE-43A6-A6F9-B39700F2345F}" type="pres">
      <dgm:prSet presAssocID="{C0A33D2E-94D2-4D27-9D4B-57CBB3579744}" presName="vert2" presStyleCnt="0"/>
      <dgm:spPr/>
    </dgm:pt>
    <dgm:pt modelId="{C61C03C7-61FD-4683-9F33-7CBB1F4BC93D}" type="pres">
      <dgm:prSet presAssocID="{C0A33D2E-94D2-4D27-9D4B-57CBB3579744}" presName="thinLine2b" presStyleLbl="callout" presStyleIdx="1" presStyleCnt="6"/>
      <dgm:spPr/>
    </dgm:pt>
    <dgm:pt modelId="{64F8DC61-B7BC-4BAE-ACD4-7F1096B5659E}" type="pres">
      <dgm:prSet presAssocID="{C0A33D2E-94D2-4D27-9D4B-57CBB3579744}" presName="vertSpace2b" presStyleCnt="0"/>
      <dgm:spPr/>
    </dgm:pt>
    <dgm:pt modelId="{9845790C-E265-4DEE-91B7-1E38B9261B52}" type="pres">
      <dgm:prSet presAssocID="{5834516D-67B6-4CA3-A41D-A8C3BF08F282}" presName="horz2" presStyleCnt="0"/>
      <dgm:spPr/>
    </dgm:pt>
    <dgm:pt modelId="{189E04E9-7235-4E65-982B-5F47E8FA82AA}" type="pres">
      <dgm:prSet presAssocID="{5834516D-67B6-4CA3-A41D-A8C3BF08F282}" presName="horzSpace2" presStyleCnt="0"/>
      <dgm:spPr/>
    </dgm:pt>
    <dgm:pt modelId="{FC1F61C5-B55B-47F1-93D9-3B10626BFD6D}" type="pres">
      <dgm:prSet presAssocID="{5834516D-67B6-4CA3-A41D-A8C3BF08F282}" presName="tx2" presStyleLbl="revTx" presStyleIdx="3" presStyleCnt="7"/>
      <dgm:spPr/>
    </dgm:pt>
    <dgm:pt modelId="{ADD00C62-3F59-426D-B0E4-07FFF5487A3E}" type="pres">
      <dgm:prSet presAssocID="{5834516D-67B6-4CA3-A41D-A8C3BF08F282}" presName="vert2" presStyleCnt="0"/>
      <dgm:spPr/>
    </dgm:pt>
    <dgm:pt modelId="{A507F1A1-12FB-4A50-8CEA-3876217A0968}" type="pres">
      <dgm:prSet presAssocID="{5834516D-67B6-4CA3-A41D-A8C3BF08F282}" presName="thinLine2b" presStyleLbl="callout" presStyleIdx="2" presStyleCnt="6"/>
      <dgm:spPr/>
    </dgm:pt>
    <dgm:pt modelId="{424EFADD-1ABF-4705-903E-123C82BB19A9}" type="pres">
      <dgm:prSet presAssocID="{5834516D-67B6-4CA3-A41D-A8C3BF08F282}" presName="vertSpace2b" presStyleCnt="0"/>
      <dgm:spPr/>
    </dgm:pt>
    <dgm:pt modelId="{F5893EC3-CCB7-49E3-A064-3CC80E57E485}" type="pres">
      <dgm:prSet presAssocID="{FD3CAAE7-8E08-45A6-B840-156AD2964408}" presName="horz2" presStyleCnt="0"/>
      <dgm:spPr/>
    </dgm:pt>
    <dgm:pt modelId="{02F79E2A-C6AF-433D-9FF8-CC9FE68811A5}" type="pres">
      <dgm:prSet presAssocID="{FD3CAAE7-8E08-45A6-B840-156AD2964408}" presName="horzSpace2" presStyleCnt="0"/>
      <dgm:spPr/>
    </dgm:pt>
    <dgm:pt modelId="{1118FB29-E0A2-4F16-A04C-6E6014645D91}" type="pres">
      <dgm:prSet presAssocID="{FD3CAAE7-8E08-45A6-B840-156AD2964408}" presName="tx2" presStyleLbl="revTx" presStyleIdx="4" presStyleCnt="7"/>
      <dgm:spPr/>
    </dgm:pt>
    <dgm:pt modelId="{5DE54253-64AD-4713-8436-331220CEBA61}" type="pres">
      <dgm:prSet presAssocID="{FD3CAAE7-8E08-45A6-B840-156AD2964408}" presName="vert2" presStyleCnt="0"/>
      <dgm:spPr/>
    </dgm:pt>
    <dgm:pt modelId="{1DB5C7F8-8DE0-4E38-BD61-1BDE3B4F836D}" type="pres">
      <dgm:prSet presAssocID="{FD3CAAE7-8E08-45A6-B840-156AD2964408}" presName="thinLine2b" presStyleLbl="callout" presStyleIdx="3" presStyleCnt="6"/>
      <dgm:spPr/>
    </dgm:pt>
    <dgm:pt modelId="{384633E2-2E34-40D8-8C53-AEC73ADFC740}" type="pres">
      <dgm:prSet presAssocID="{FD3CAAE7-8E08-45A6-B840-156AD2964408}" presName="vertSpace2b" presStyleCnt="0"/>
      <dgm:spPr/>
    </dgm:pt>
    <dgm:pt modelId="{24365E2F-CF31-43D4-A49B-182604A834D0}" type="pres">
      <dgm:prSet presAssocID="{0A1205C7-1D31-479F-A7A8-5D55021C4235}" presName="horz2" presStyleCnt="0"/>
      <dgm:spPr/>
    </dgm:pt>
    <dgm:pt modelId="{019EC620-BC03-49DE-8FAF-26A1E3804E1F}" type="pres">
      <dgm:prSet presAssocID="{0A1205C7-1D31-479F-A7A8-5D55021C4235}" presName="horzSpace2" presStyleCnt="0"/>
      <dgm:spPr/>
    </dgm:pt>
    <dgm:pt modelId="{868586FB-7C17-4E48-BB68-AF39F8592E18}" type="pres">
      <dgm:prSet presAssocID="{0A1205C7-1D31-479F-A7A8-5D55021C4235}" presName="tx2" presStyleLbl="revTx" presStyleIdx="5" presStyleCnt="7" custLinFactNeighborX="-254" custLinFactNeighborY="-4221"/>
      <dgm:spPr/>
    </dgm:pt>
    <dgm:pt modelId="{C47CA9D9-6056-4549-8664-E77F312C5BD5}" type="pres">
      <dgm:prSet presAssocID="{0A1205C7-1D31-479F-A7A8-5D55021C4235}" presName="vert2" presStyleCnt="0"/>
      <dgm:spPr/>
    </dgm:pt>
    <dgm:pt modelId="{D35B3718-C541-4982-A9BA-8D6A5686D946}" type="pres">
      <dgm:prSet presAssocID="{0A1205C7-1D31-479F-A7A8-5D55021C4235}" presName="thinLine2b" presStyleLbl="callout" presStyleIdx="4" presStyleCnt="6"/>
      <dgm:spPr/>
    </dgm:pt>
    <dgm:pt modelId="{33B09862-27DB-4A9C-A640-E8C5C8035A96}" type="pres">
      <dgm:prSet presAssocID="{0A1205C7-1D31-479F-A7A8-5D55021C4235}" presName="vertSpace2b" presStyleCnt="0"/>
      <dgm:spPr/>
    </dgm:pt>
    <dgm:pt modelId="{96AB4A2D-EB6D-496C-BB25-8746DAF5BF6D}" type="pres">
      <dgm:prSet presAssocID="{0CE79905-ED57-4673-8D9F-9C5536010838}" presName="horz2" presStyleCnt="0"/>
      <dgm:spPr/>
    </dgm:pt>
    <dgm:pt modelId="{09A041DC-31F8-4928-A443-95A5FB6B515F}" type="pres">
      <dgm:prSet presAssocID="{0CE79905-ED57-4673-8D9F-9C5536010838}" presName="horzSpace2" presStyleCnt="0"/>
      <dgm:spPr/>
    </dgm:pt>
    <dgm:pt modelId="{24A6CCE4-8343-412F-AF13-B879BD30BF63}" type="pres">
      <dgm:prSet presAssocID="{0CE79905-ED57-4673-8D9F-9C5536010838}" presName="tx2" presStyleLbl="revTx" presStyleIdx="6" presStyleCnt="7" custScaleX="115652"/>
      <dgm:spPr/>
    </dgm:pt>
    <dgm:pt modelId="{FD1AC5AC-F546-493C-A284-BB931447EC7A}" type="pres">
      <dgm:prSet presAssocID="{0CE79905-ED57-4673-8D9F-9C5536010838}" presName="vert2" presStyleCnt="0"/>
      <dgm:spPr/>
    </dgm:pt>
    <dgm:pt modelId="{4764FF6E-BC8B-4129-A9A7-1B9891B469E0}" type="pres">
      <dgm:prSet presAssocID="{0CE79905-ED57-4673-8D9F-9C5536010838}" presName="thinLine2b" presStyleLbl="callout" presStyleIdx="5" presStyleCnt="6"/>
      <dgm:spPr/>
    </dgm:pt>
    <dgm:pt modelId="{B1E54242-40CB-4ACD-899F-E8FB2BE3F04B}" type="pres">
      <dgm:prSet presAssocID="{0CE79905-ED57-4673-8D9F-9C5536010838}" presName="vertSpace2b" presStyleCnt="0"/>
      <dgm:spPr/>
    </dgm:pt>
  </dgm:ptLst>
  <dgm:cxnLst>
    <dgm:cxn modelId="{75A42404-2642-4FA4-813B-6311B2D46B59}" type="presOf" srcId="{0CE79905-ED57-4673-8D9F-9C5536010838}" destId="{24A6CCE4-8343-412F-AF13-B879BD30BF63}" srcOrd="0" destOrd="0" presId="urn:microsoft.com/office/officeart/2008/layout/LinedList"/>
    <dgm:cxn modelId="{0ADF4308-F27F-4249-BE43-7AC005EFA2FA}" srcId="{45D5CB0C-B9E3-41E5-940A-1A2594A78313}" destId="{0A1205C7-1D31-479F-A7A8-5D55021C4235}" srcOrd="4" destOrd="0" parTransId="{BE311BA2-7F58-48A2-9818-B24BF63314D4}" sibTransId="{0C79D86B-5B37-43F8-8A29-D98C9F5E4137}"/>
    <dgm:cxn modelId="{79F5030B-27A5-496D-BF9B-654C79A2AFC6}" srcId="{45D5CB0C-B9E3-41E5-940A-1A2594A78313}" destId="{5834516D-67B6-4CA3-A41D-A8C3BF08F282}" srcOrd="2" destOrd="0" parTransId="{7348C486-07C0-4B8D-AC36-0AFD09731263}" sibTransId="{B38C6C43-3017-45C3-A70D-6CDB3DC7A700}"/>
    <dgm:cxn modelId="{45297D0C-69DD-4B88-AA00-892F175D4D5E}" srcId="{09678ABE-0795-497E-97EE-FE8B9DD00DA3}" destId="{45D5CB0C-B9E3-41E5-940A-1A2594A78313}" srcOrd="0" destOrd="0" parTransId="{CE3EC3DB-96AD-43CC-BAA0-2F8DFD8E5516}" sibTransId="{627EC421-7B10-4ADB-AF40-C3EE808C3A8C}"/>
    <dgm:cxn modelId="{236D6B15-C477-4C64-B238-63525C6A5964}" type="presOf" srcId="{FD3CAAE7-8E08-45A6-B840-156AD2964408}" destId="{1118FB29-E0A2-4F16-A04C-6E6014645D91}" srcOrd="0" destOrd="0" presId="urn:microsoft.com/office/officeart/2008/layout/LinedList"/>
    <dgm:cxn modelId="{7AAB443E-8A7A-4230-AA24-C081E9291E07}" srcId="{45D5CB0C-B9E3-41E5-940A-1A2594A78313}" destId="{FD3CAAE7-8E08-45A6-B840-156AD2964408}" srcOrd="3" destOrd="0" parTransId="{AAC46C3E-9614-4E05-8B19-D728DB0868B5}" sibTransId="{192BD439-E303-42A0-B5C6-9216BD112DF9}"/>
    <dgm:cxn modelId="{E32D5154-5A10-4708-96B8-963FB1A8C85F}" type="presOf" srcId="{5834516D-67B6-4CA3-A41D-A8C3BF08F282}" destId="{FC1F61C5-B55B-47F1-93D9-3B10626BFD6D}" srcOrd="0" destOrd="0" presId="urn:microsoft.com/office/officeart/2008/layout/LinedList"/>
    <dgm:cxn modelId="{B57EDC57-39AE-4DFD-9DC6-E173D62557F7}" srcId="{45D5CB0C-B9E3-41E5-940A-1A2594A78313}" destId="{0CE79905-ED57-4673-8D9F-9C5536010838}" srcOrd="5" destOrd="0" parTransId="{F43CFFED-A1C6-42D3-8E0A-E4204210CC0B}" sibTransId="{C07E6CD6-5E6A-46DB-AC39-8A51D8795D36}"/>
    <dgm:cxn modelId="{54531377-F45A-431E-8C7A-C726F99ED5C1}" srcId="{45D5CB0C-B9E3-41E5-940A-1A2594A78313}" destId="{2658CCEE-C4A5-4477-9921-BE0C9C8573D2}" srcOrd="0" destOrd="0" parTransId="{15B57FEE-EF34-4220-8CCE-A54D22FB72D3}" sibTransId="{8F8D8F75-101E-4F1C-98AA-36B8889F52B5}"/>
    <dgm:cxn modelId="{19D74686-04BE-43CF-8053-38459FD723EC}" type="presOf" srcId="{45D5CB0C-B9E3-41E5-940A-1A2594A78313}" destId="{04C5554C-0E05-4232-AE0E-0992EA3A23FA}" srcOrd="0" destOrd="0" presId="urn:microsoft.com/office/officeart/2008/layout/LinedList"/>
    <dgm:cxn modelId="{1DB88CAA-2E30-4512-82BD-6080C8C32E88}" type="presOf" srcId="{09678ABE-0795-497E-97EE-FE8B9DD00DA3}" destId="{E0EA8244-0446-4F18-9B2C-46AC52F86467}" srcOrd="0" destOrd="0" presId="urn:microsoft.com/office/officeart/2008/layout/LinedList"/>
    <dgm:cxn modelId="{89521FB9-7A52-4F7C-BAC3-3A3803877981}" type="presOf" srcId="{0A1205C7-1D31-479F-A7A8-5D55021C4235}" destId="{868586FB-7C17-4E48-BB68-AF39F8592E18}" srcOrd="0" destOrd="0" presId="urn:microsoft.com/office/officeart/2008/layout/LinedList"/>
    <dgm:cxn modelId="{90D4C6C8-D122-4CE6-8CF9-2FBDC9A2F5CB}" srcId="{45D5CB0C-B9E3-41E5-940A-1A2594A78313}" destId="{C0A33D2E-94D2-4D27-9D4B-57CBB3579744}" srcOrd="1" destOrd="0" parTransId="{A413E6FD-DC79-4B70-A42F-9505E5D4A267}" sibTransId="{9E98217A-87A0-490F-AC1B-9833CBC0A5D3}"/>
    <dgm:cxn modelId="{8EE780CA-34D7-4D7E-94CA-64E8DFD2A6BD}" type="presOf" srcId="{2658CCEE-C4A5-4477-9921-BE0C9C8573D2}" destId="{07550DFE-46E3-4B94-BD64-7A99FA5D24D5}" srcOrd="0" destOrd="0" presId="urn:microsoft.com/office/officeart/2008/layout/LinedList"/>
    <dgm:cxn modelId="{F63C1EE3-FB7E-4B73-BA7C-FDA0EE24E7F6}" type="presOf" srcId="{C0A33D2E-94D2-4D27-9D4B-57CBB3579744}" destId="{F576A4B7-FDEA-438F-B8F4-5A9F313C4678}" srcOrd="0" destOrd="0" presId="urn:microsoft.com/office/officeart/2008/layout/LinedList"/>
    <dgm:cxn modelId="{78E2EF34-E9E1-4C09-BC01-33DF37137B34}" type="presParOf" srcId="{E0EA8244-0446-4F18-9B2C-46AC52F86467}" destId="{5B4322D2-5C29-49F1-AA10-1ABCC91C058D}" srcOrd="0" destOrd="0" presId="urn:microsoft.com/office/officeart/2008/layout/LinedList"/>
    <dgm:cxn modelId="{47DBEB41-8595-48BB-9465-C47CBD301F74}" type="presParOf" srcId="{E0EA8244-0446-4F18-9B2C-46AC52F86467}" destId="{07E010EB-EF6E-46FF-9992-37F18D53334F}" srcOrd="1" destOrd="0" presId="urn:microsoft.com/office/officeart/2008/layout/LinedList"/>
    <dgm:cxn modelId="{954603A8-0C1A-4396-AAC5-EB710B99ACEA}" type="presParOf" srcId="{07E010EB-EF6E-46FF-9992-37F18D53334F}" destId="{04C5554C-0E05-4232-AE0E-0992EA3A23FA}" srcOrd="0" destOrd="0" presId="urn:microsoft.com/office/officeart/2008/layout/LinedList"/>
    <dgm:cxn modelId="{AF151A7A-A95D-4B6E-82AE-7F0822772007}" type="presParOf" srcId="{07E010EB-EF6E-46FF-9992-37F18D53334F}" destId="{0D562954-B8BD-4021-89CC-231455283242}" srcOrd="1" destOrd="0" presId="urn:microsoft.com/office/officeart/2008/layout/LinedList"/>
    <dgm:cxn modelId="{B0FD27A4-000D-4732-98BD-E8C11A7F365E}" type="presParOf" srcId="{0D562954-B8BD-4021-89CC-231455283242}" destId="{20C31F1A-8EC6-4BCF-BFB5-1B193E027C87}" srcOrd="0" destOrd="0" presId="urn:microsoft.com/office/officeart/2008/layout/LinedList"/>
    <dgm:cxn modelId="{FD6ED019-D27E-424D-A98A-D1A75BFC0AFD}" type="presParOf" srcId="{0D562954-B8BD-4021-89CC-231455283242}" destId="{EE548411-792F-4ECC-8450-D7EAEAB398DC}" srcOrd="1" destOrd="0" presId="urn:microsoft.com/office/officeart/2008/layout/LinedList"/>
    <dgm:cxn modelId="{E18CF4CA-59DD-4153-818B-37FE59820102}" type="presParOf" srcId="{EE548411-792F-4ECC-8450-D7EAEAB398DC}" destId="{33780F9E-6BB8-41D1-94AA-3473940A1789}" srcOrd="0" destOrd="0" presId="urn:microsoft.com/office/officeart/2008/layout/LinedList"/>
    <dgm:cxn modelId="{A4C90E3B-A141-40D9-B395-1BC04FE1A0E0}" type="presParOf" srcId="{EE548411-792F-4ECC-8450-D7EAEAB398DC}" destId="{07550DFE-46E3-4B94-BD64-7A99FA5D24D5}" srcOrd="1" destOrd="0" presId="urn:microsoft.com/office/officeart/2008/layout/LinedList"/>
    <dgm:cxn modelId="{E41E0C04-CDB3-4285-8CC2-48B12167BBC7}" type="presParOf" srcId="{EE548411-792F-4ECC-8450-D7EAEAB398DC}" destId="{8CBA67E5-6625-4921-AE28-10B5DFEAEE90}" srcOrd="2" destOrd="0" presId="urn:microsoft.com/office/officeart/2008/layout/LinedList"/>
    <dgm:cxn modelId="{9EC3B77F-C77C-453A-B8F7-4286C5D7EB5B}" type="presParOf" srcId="{0D562954-B8BD-4021-89CC-231455283242}" destId="{2FF53D8E-E32C-459B-99FE-A6BB43595F16}" srcOrd="2" destOrd="0" presId="urn:microsoft.com/office/officeart/2008/layout/LinedList"/>
    <dgm:cxn modelId="{7276B1F9-D648-4D0B-8CC7-F18AB27A87F1}" type="presParOf" srcId="{0D562954-B8BD-4021-89CC-231455283242}" destId="{9B514509-3F39-418E-9120-5D98A30DA26E}" srcOrd="3" destOrd="0" presId="urn:microsoft.com/office/officeart/2008/layout/LinedList"/>
    <dgm:cxn modelId="{F4E6A81C-D87D-442A-AEBB-546D2D0A9556}" type="presParOf" srcId="{0D562954-B8BD-4021-89CC-231455283242}" destId="{5CF20028-F6F7-43A6-8CE8-3524C9358BF0}" srcOrd="4" destOrd="0" presId="urn:microsoft.com/office/officeart/2008/layout/LinedList"/>
    <dgm:cxn modelId="{07804C0B-49BF-4C0A-8460-D3156DDD0E9D}" type="presParOf" srcId="{5CF20028-F6F7-43A6-8CE8-3524C9358BF0}" destId="{15ADC22E-04D8-4CB7-823E-8DC595C432A2}" srcOrd="0" destOrd="0" presId="urn:microsoft.com/office/officeart/2008/layout/LinedList"/>
    <dgm:cxn modelId="{EDFC9696-5EAE-4A5A-8381-E1681FEA804C}" type="presParOf" srcId="{5CF20028-F6F7-43A6-8CE8-3524C9358BF0}" destId="{F576A4B7-FDEA-438F-B8F4-5A9F313C4678}" srcOrd="1" destOrd="0" presId="urn:microsoft.com/office/officeart/2008/layout/LinedList"/>
    <dgm:cxn modelId="{D603A451-2039-44FF-8DD2-E93F7E6A5A1A}" type="presParOf" srcId="{5CF20028-F6F7-43A6-8CE8-3524C9358BF0}" destId="{DD38E0BB-6CAE-43A6-A6F9-B39700F2345F}" srcOrd="2" destOrd="0" presId="urn:microsoft.com/office/officeart/2008/layout/LinedList"/>
    <dgm:cxn modelId="{13DD93BF-D3F0-4EB7-8DF3-848B13BEA7DB}" type="presParOf" srcId="{0D562954-B8BD-4021-89CC-231455283242}" destId="{C61C03C7-61FD-4683-9F33-7CBB1F4BC93D}" srcOrd="5" destOrd="0" presId="urn:microsoft.com/office/officeart/2008/layout/LinedList"/>
    <dgm:cxn modelId="{B8581EED-D217-4968-8ADC-FC443B93C515}" type="presParOf" srcId="{0D562954-B8BD-4021-89CC-231455283242}" destId="{64F8DC61-B7BC-4BAE-ACD4-7F1096B5659E}" srcOrd="6" destOrd="0" presId="urn:microsoft.com/office/officeart/2008/layout/LinedList"/>
    <dgm:cxn modelId="{3C3DF1C1-802B-400D-86AE-03A0DC7146A8}" type="presParOf" srcId="{0D562954-B8BD-4021-89CC-231455283242}" destId="{9845790C-E265-4DEE-91B7-1E38B9261B52}" srcOrd="7" destOrd="0" presId="urn:microsoft.com/office/officeart/2008/layout/LinedList"/>
    <dgm:cxn modelId="{125D1883-08A7-4E05-A2D3-3E268A8CCFAE}" type="presParOf" srcId="{9845790C-E265-4DEE-91B7-1E38B9261B52}" destId="{189E04E9-7235-4E65-982B-5F47E8FA82AA}" srcOrd="0" destOrd="0" presId="urn:microsoft.com/office/officeart/2008/layout/LinedList"/>
    <dgm:cxn modelId="{39FC7E79-6A88-44C9-A95F-5BD92BED6DE4}" type="presParOf" srcId="{9845790C-E265-4DEE-91B7-1E38B9261B52}" destId="{FC1F61C5-B55B-47F1-93D9-3B10626BFD6D}" srcOrd="1" destOrd="0" presId="urn:microsoft.com/office/officeart/2008/layout/LinedList"/>
    <dgm:cxn modelId="{D3630A8E-593F-404F-80EB-D7A2BA4D59B9}" type="presParOf" srcId="{9845790C-E265-4DEE-91B7-1E38B9261B52}" destId="{ADD00C62-3F59-426D-B0E4-07FFF5487A3E}" srcOrd="2" destOrd="0" presId="urn:microsoft.com/office/officeart/2008/layout/LinedList"/>
    <dgm:cxn modelId="{680B2A51-41F5-49B0-B09C-E512EA419A82}" type="presParOf" srcId="{0D562954-B8BD-4021-89CC-231455283242}" destId="{A507F1A1-12FB-4A50-8CEA-3876217A0968}" srcOrd="8" destOrd="0" presId="urn:microsoft.com/office/officeart/2008/layout/LinedList"/>
    <dgm:cxn modelId="{8F35A17A-9E84-49AF-A5BD-C37D95526356}" type="presParOf" srcId="{0D562954-B8BD-4021-89CC-231455283242}" destId="{424EFADD-1ABF-4705-903E-123C82BB19A9}" srcOrd="9" destOrd="0" presId="urn:microsoft.com/office/officeart/2008/layout/LinedList"/>
    <dgm:cxn modelId="{D45ABA46-B9E6-4FC6-80A6-EB06FD27C647}" type="presParOf" srcId="{0D562954-B8BD-4021-89CC-231455283242}" destId="{F5893EC3-CCB7-49E3-A064-3CC80E57E485}" srcOrd="10" destOrd="0" presId="urn:microsoft.com/office/officeart/2008/layout/LinedList"/>
    <dgm:cxn modelId="{A7012A47-F384-45FE-857C-1544FA5C106E}" type="presParOf" srcId="{F5893EC3-CCB7-49E3-A064-3CC80E57E485}" destId="{02F79E2A-C6AF-433D-9FF8-CC9FE68811A5}" srcOrd="0" destOrd="0" presId="urn:microsoft.com/office/officeart/2008/layout/LinedList"/>
    <dgm:cxn modelId="{91349B1F-E62A-4504-8A55-0A12B90D7695}" type="presParOf" srcId="{F5893EC3-CCB7-49E3-A064-3CC80E57E485}" destId="{1118FB29-E0A2-4F16-A04C-6E6014645D91}" srcOrd="1" destOrd="0" presId="urn:microsoft.com/office/officeart/2008/layout/LinedList"/>
    <dgm:cxn modelId="{D6B3E5BD-92A2-4E2F-8835-570CAC8491DF}" type="presParOf" srcId="{F5893EC3-CCB7-49E3-A064-3CC80E57E485}" destId="{5DE54253-64AD-4713-8436-331220CEBA61}" srcOrd="2" destOrd="0" presId="urn:microsoft.com/office/officeart/2008/layout/LinedList"/>
    <dgm:cxn modelId="{DF2A9E40-32FF-437F-B21D-FE935A06A899}" type="presParOf" srcId="{0D562954-B8BD-4021-89CC-231455283242}" destId="{1DB5C7F8-8DE0-4E38-BD61-1BDE3B4F836D}" srcOrd="11" destOrd="0" presId="urn:microsoft.com/office/officeart/2008/layout/LinedList"/>
    <dgm:cxn modelId="{058643EB-3928-4D6C-BE3F-3A0F9A147371}" type="presParOf" srcId="{0D562954-B8BD-4021-89CC-231455283242}" destId="{384633E2-2E34-40D8-8C53-AEC73ADFC740}" srcOrd="12" destOrd="0" presId="urn:microsoft.com/office/officeart/2008/layout/LinedList"/>
    <dgm:cxn modelId="{7BA964F6-B76C-4E33-B2F5-44568B7B2DCE}" type="presParOf" srcId="{0D562954-B8BD-4021-89CC-231455283242}" destId="{24365E2F-CF31-43D4-A49B-182604A834D0}" srcOrd="13" destOrd="0" presId="urn:microsoft.com/office/officeart/2008/layout/LinedList"/>
    <dgm:cxn modelId="{0D87D2C5-0A06-4062-85A2-FF0EDDC9A89F}" type="presParOf" srcId="{24365E2F-CF31-43D4-A49B-182604A834D0}" destId="{019EC620-BC03-49DE-8FAF-26A1E3804E1F}" srcOrd="0" destOrd="0" presId="urn:microsoft.com/office/officeart/2008/layout/LinedList"/>
    <dgm:cxn modelId="{60FECEB7-C385-43FA-91E9-B33C700FC450}" type="presParOf" srcId="{24365E2F-CF31-43D4-A49B-182604A834D0}" destId="{868586FB-7C17-4E48-BB68-AF39F8592E18}" srcOrd="1" destOrd="0" presId="urn:microsoft.com/office/officeart/2008/layout/LinedList"/>
    <dgm:cxn modelId="{FE7340F3-8BB7-452F-8431-23594B5FDA52}" type="presParOf" srcId="{24365E2F-CF31-43D4-A49B-182604A834D0}" destId="{C47CA9D9-6056-4549-8664-E77F312C5BD5}" srcOrd="2" destOrd="0" presId="urn:microsoft.com/office/officeart/2008/layout/LinedList"/>
    <dgm:cxn modelId="{6BC21479-9DC2-4DFC-8C82-B6EFC8E0BF9C}" type="presParOf" srcId="{0D562954-B8BD-4021-89CC-231455283242}" destId="{D35B3718-C541-4982-A9BA-8D6A5686D946}" srcOrd="14" destOrd="0" presId="urn:microsoft.com/office/officeart/2008/layout/LinedList"/>
    <dgm:cxn modelId="{658D24DC-5B28-4492-BE57-0B3541024F22}" type="presParOf" srcId="{0D562954-B8BD-4021-89CC-231455283242}" destId="{33B09862-27DB-4A9C-A640-E8C5C8035A96}" srcOrd="15" destOrd="0" presId="urn:microsoft.com/office/officeart/2008/layout/LinedList"/>
    <dgm:cxn modelId="{904F3EC8-B744-492C-B677-1F373CB1088B}" type="presParOf" srcId="{0D562954-B8BD-4021-89CC-231455283242}" destId="{96AB4A2D-EB6D-496C-BB25-8746DAF5BF6D}" srcOrd="16" destOrd="0" presId="urn:microsoft.com/office/officeart/2008/layout/LinedList"/>
    <dgm:cxn modelId="{CB59302B-B456-4767-85B4-3A6E35C93A17}" type="presParOf" srcId="{96AB4A2D-EB6D-496C-BB25-8746DAF5BF6D}" destId="{09A041DC-31F8-4928-A443-95A5FB6B515F}" srcOrd="0" destOrd="0" presId="urn:microsoft.com/office/officeart/2008/layout/LinedList"/>
    <dgm:cxn modelId="{55F74227-8C94-403C-B716-C6379D092A90}" type="presParOf" srcId="{96AB4A2D-EB6D-496C-BB25-8746DAF5BF6D}" destId="{24A6CCE4-8343-412F-AF13-B879BD30BF63}" srcOrd="1" destOrd="0" presId="urn:microsoft.com/office/officeart/2008/layout/LinedList"/>
    <dgm:cxn modelId="{26B90314-C3B7-41C0-86F8-6519B01FB835}" type="presParOf" srcId="{96AB4A2D-EB6D-496C-BB25-8746DAF5BF6D}" destId="{FD1AC5AC-F546-493C-A284-BB931447EC7A}" srcOrd="2" destOrd="0" presId="urn:microsoft.com/office/officeart/2008/layout/LinedList"/>
    <dgm:cxn modelId="{9C497E35-AEFD-4714-84BB-50ACB4F75072}" type="presParOf" srcId="{0D562954-B8BD-4021-89CC-231455283242}" destId="{4764FF6E-BC8B-4129-A9A7-1B9891B469E0}" srcOrd="17" destOrd="0" presId="urn:microsoft.com/office/officeart/2008/layout/LinedList"/>
    <dgm:cxn modelId="{CD8AB0B4-2CDB-48EF-857E-2D3DAC8B6956}" type="presParOf" srcId="{0D562954-B8BD-4021-89CC-231455283242}" destId="{B1E54242-40CB-4ACD-899F-E8FB2BE3F04B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32EC4-4678-4F5C-8049-153C93F5B282}">
      <dsp:nvSpPr>
        <dsp:cNvPr id="0" name=""/>
        <dsp:cNvSpPr/>
      </dsp:nvSpPr>
      <dsp:spPr>
        <a:xfrm>
          <a:off x="2055019" y="1172458"/>
          <a:ext cx="836984" cy="8369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UCM-B Team</a:t>
          </a:r>
        </a:p>
      </dsp:txBody>
      <dsp:txXfrm>
        <a:off x="2177592" y="1295031"/>
        <a:ext cx="591838" cy="591838"/>
      </dsp:txXfrm>
    </dsp:sp>
    <dsp:sp modelId="{2B9E5E7A-BDCB-4278-B5F0-9CC8AAF85EA2}">
      <dsp:nvSpPr>
        <dsp:cNvPr id="0" name=""/>
        <dsp:cNvSpPr/>
      </dsp:nvSpPr>
      <dsp:spPr>
        <a:xfrm rot="16200000">
          <a:off x="2385066" y="868298"/>
          <a:ext cx="176891" cy="284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411600" y="951747"/>
        <a:ext cx="123824" cy="170744"/>
      </dsp:txXfrm>
    </dsp:sp>
    <dsp:sp modelId="{669A6D6D-FC8A-474A-8041-7CE690470414}">
      <dsp:nvSpPr>
        <dsp:cNvPr id="0" name=""/>
        <dsp:cNvSpPr/>
      </dsp:nvSpPr>
      <dsp:spPr>
        <a:xfrm>
          <a:off x="2055019" y="1716"/>
          <a:ext cx="836984" cy="8369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BUSINESS</a:t>
          </a:r>
        </a:p>
      </dsp:txBody>
      <dsp:txXfrm>
        <a:off x="2177592" y="124289"/>
        <a:ext cx="591838" cy="591838"/>
      </dsp:txXfrm>
    </dsp:sp>
    <dsp:sp modelId="{517A4188-12D2-4F22-97DC-2F87A88D9913}">
      <dsp:nvSpPr>
        <dsp:cNvPr id="0" name=""/>
        <dsp:cNvSpPr/>
      </dsp:nvSpPr>
      <dsp:spPr>
        <a:xfrm rot="20520000">
          <a:off x="2937025" y="1269320"/>
          <a:ext cx="176891" cy="284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938324" y="1334434"/>
        <a:ext cx="123824" cy="170744"/>
      </dsp:txXfrm>
    </dsp:sp>
    <dsp:sp modelId="{4F7E7CFF-9D5F-4BC3-AE67-CEB72B6F9DDB}">
      <dsp:nvSpPr>
        <dsp:cNvPr id="0" name=""/>
        <dsp:cNvSpPr/>
      </dsp:nvSpPr>
      <dsp:spPr>
        <a:xfrm>
          <a:off x="3168461" y="810679"/>
          <a:ext cx="836984" cy="836984"/>
        </a:xfrm>
        <a:prstGeom prst="ellipse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ANALYSTS</a:t>
          </a:r>
        </a:p>
      </dsp:txBody>
      <dsp:txXfrm>
        <a:off x="3291034" y="933252"/>
        <a:ext cx="591838" cy="591838"/>
      </dsp:txXfrm>
    </dsp:sp>
    <dsp:sp modelId="{6AFA5EAC-B7B9-4E66-AE3D-117292C2DA13}">
      <dsp:nvSpPr>
        <dsp:cNvPr id="0" name=""/>
        <dsp:cNvSpPr/>
      </dsp:nvSpPr>
      <dsp:spPr>
        <a:xfrm rot="3240000">
          <a:off x="2726195" y="1918187"/>
          <a:ext cx="176891" cy="284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737133" y="1953636"/>
        <a:ext cx="123824" cy="170744"/>
      </dsp:txXfrm>
    </dsp:sp>
    <dsp:sp modelId="{C8BE03EE-D9D8-4F79-BD21-FF424D169D32}">
      <dsp:nvSpPr>
        <dsp:cNvPr id="0" name=""/>
        <dsp:cNvSpPr/>
      </dsp:nvSpPr>
      <dsp:spPr>
        <a:xfrm>
          <a:off x="2743164" y="2119607"/>
          <a:ext cx="836984" cy="836984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AZURE INFRA TEAMS</a:t>
          </a:r>
        </a:p>
      </dsp:txBody>
      <dsp:txXfrm>
        <a:off x="2865737" y="2242180"/>
        <a:ext cx="591838" cy="591838"/>
      </dsp:txXfrm>
    </dsp:sp>
    <dsp:sp modelId="{D4C93374-26AB-4777-BBBF-A3DAD925027F}">
      <dsp:nvSpPr>
        <dsp:cNvPr id="0" name=""/>
        <dsp:cNvSpPr/>
      </dsp:nvSpPr>
      <dsp:spPr>
        <a:xfrm rot="7560000">
          <a:off x="2043936" y="1918187"/>
          <a:ext cx="176891" cy="284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 rot="10800000">
        <a:off x="2086065" y="1953636"/>
        <a:ext cx="123824" cy="170744"/>
      </dsp:txXfrm>
    </dsp:sp>
    <dsp:sp modelId="{CD2BFAE8-23DD-4391-A7FF-E5B129D1A93F}">
      <dsp:nvSpPr>
        <dsp:cNvPr id="0" name=""/>
        <dsp:cNvSpPr/>
      </dsp:nvSpPr>
      <dsp:spPr>
        <a:xfrm>
          <a:off x="1366875" y="2119607"/>
          <a:ext cx="836984" cy="836984"/>
        </a:xfrm>
        <a:prstGeom prst="ellipse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ENGG TEAMS</a:t>
          </a:r>
        </a:p>
      </dsp:txBody>
      <dsp:txXfrm>
        <a:off x="1489448" y="2242180"/>
        <a:ext cx="591838" cy="591838"/>
      </dsp:txXfrm>
    </dsp:sp>
    <dsp:sp modelId="{2CE7822E-1B2E-4635-ABF2-88760394CAB9}">
      <dsp:nvSpPr>
        <dsp:cNvPr id="0" name=""/>
        <dsp:cNvSpPr/>
      </dsp:nvSpPr>
      <dsp:spPr>
        <a:xfrm rot="11880000">
          <a:off x="1833107" y="1269320"/>
          <a:ext cx="176891" cy="284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 rot="10800000">
        <a:off x="1884875" y="1334434"/>
        <a:ext cx="123824" cy="170744"/>
      </dsp:txXfrm>
    </dsp:sp>
    <dsp:sp modelId="{B74E623D-FFA6-4E72-AABB-0E4ADAB10B8C}">
      <dsp:nvSpPr>
        <dsp:cNvPr id="0" name=""/>
        <dsp:cNvSpPr/>
      </dsp:nvSpPr>
      <dsp:spPr>
        <a:xfrm>
          <a:off x="941578" y="810679"/>
          <a:ext cx="836984" cy="836984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TEAMS</a:t>
          </a:r>
        </a:p>
      </dsp:txBody>
      <dsp:txXfrm>
        <a:off x="1064151" y="933252"/>
        <a:ext cx="591838" cy="591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66AE-AA39-41D5-A5E3-D7E4DB672BFA}">
      <dsp:nvSpPr>
        <dsp:cNvPr id="0" name=""/>
        <dsp:cNvSpPr/>
      </dsp:nvSpPr>
      <dsp:spPr>
        <a:xfrm>
          <a:off x="2074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33CB1-0993-47A7-8F5C-E2751677001D}">
      <dsp:nvSpPr>
        <dsp:cNvPr id="0" name=""/>
        <dsp:cNvSpPr/>
      </dsp:nvSpPr>
      <dsp:spPr>
        <a:xfrm>
          <a:off x="56641" y="124903"/>
          <a:ext cx="436536" cy="436536"/>
        </a:xfrm>
        <a:prstGeom prst="pie">
          <a:avLst>
            <a:gd name="adj1" fmla="val 14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C8458-CFB4-4146-B935-D32227EDA0AB}">
      <dsp:nvSpPr>
        <dsp:cNvPr id="0" name=""/>
        <dsp:cNvSpPr/>
      </dsp:nvSpPr>
      <dsp:spPr>
        <a:xfrm rot="16200000">
          <a:off x="-625446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1</a:t>
          </a:r>
        </a:p>
      </dsp:txBody>
      <dsp:txXfrm>
        <a:off x="-625446" y="1298095"/>
        <a:ext cx="1582445" cy="327402"/>
      </dsp:txXfrm>
    </dsp:sp>
    <dsp:sp modelId="{184E1B9A-79E8-49C6-B527-604BBD483B41}">
      <dsp:nvSpPr>
        <dsp:cNvPr id="0" name=""/>
        <dsp:cNvSpPr/>
      </dsp:nvSpPr>
      <dsp:spPr>
        <a:xfrm>
          <a:off x="384044" y="70335"/>
          <a:ext cx="1091341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VSO, Code Flow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Coding Standards</a:t>
          </a:r>
          <a:endParaRPr lang="en-US" sz="1400" b="1" kern="1200" dirty="0">
            <a:latin typeface="Segoe UI Light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CodeFlow</a:t>
          </a:r>
          <a:endParaRPr lang="en-US" sz="1400" b="1" kern="1200" dirty="0">
            <a:latin typeface="Segoe UI Light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Iterations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Signoff by Experts</a:t>
          </a:r>
        </a:p>
      </dsp:txBody>
      <dsp:txXfrm>
        <a:off x="384044" y="70335"/>
        <a:ext cx="1091341" cy="2182683"/>
      </dsp:txXfrm>
    </dsp:sp>
    <dsp:sp modelId="{3AC442A6-1502-456E-BE83-3B7BCFF477D9}">
      <dsp:nvSpPr>
        <dsp:cNvPr id="0" name=""/>
        <dsp:cNvSpPr/>
      </dsp:nvSpPr>
      <dsp:spPr>
        <a:xfrm>
          <a:off x="1937339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94E3-8890-4A7C-AE8F-D351ACBBA2CD}">
      <dsp:nvSpPr>
        <dsp:cNvPr id="0" name=""/>
        <dsp:cNvSpPr/>
      </dsp:nvSpPr>
      <dsp:spPr>
        <a:xfrm>
          <a:off x="1991906" y="124903"/>
          <a:ext cx="436536" cy="436536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35E30-6CA0-44E4-95C7-33D793E4FB84}">
      <dsp:nvSpPr>
        <dsp:cNvPr id="0" name=""/>
        <dsp:cNvSpPr/>
      </dsp:nvSpPr>
      <dsp:spPr>
        <a:xfrm rot="16200000">
          <a:off x="1309817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2</a:t>
          </a:r>
          <a:endParaRPr lang="en-US" sz="1050" b="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09817" y="1298095"/>
        <a:ext cx="1582445" cy="327402"/>
      </dsp:txXfrm>
    </dsp:sp>
    <dsp:sp modelId="{E36E61D8-71F7-4759-9ABA-12C46D985E5D}">
      <dsp:nvSpPr>
        <dsp:cNvPr id="0" name=""/>
        <dsp:cNvSpPr/>
      </dsp:nvSpPr>
      <dsp:spPr>
        <a:xfrm>
          <a:off x="2319308" y="70335"/>
          <a:ext cx="1312185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CloudBuild, Email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Buddy Build before check-in</a:t>
          </a:r>
          <a:endParaRPr lang="en-US" sz="1200" b="1" kern="1200" dirty="0">
            <a:latin typeface="Segoe UI Light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Notifications  </a:t>
          </a:r>
          <a:endParaRPr lang="en-US" sz="1200" b="1" kern="1200" dirty="0">
            <a:latin typeface="Segoe UI Light" panose="020B0502040204020203" pitchFamily="34" charset="0"/>
          </a:endParaRPr>
        </a:p>
      </dsp:txBody>
      <dsp:txXfrm>
        <a:off x="2319308" y="70335"/>
        <a:ext cx="1312185" cy="2182683"/>
      </dsp:txXfrm>
    </dsp:sp>
    <dsp:sp modelId="{8BCC4E2E-A577-4406-9C20-9AC88A700CD5}">
      <dsp:nvSpPr>
        <dsp:cNvPr id="0" name=""/>
        <dsp:cNvSpPr/>
      </dsp:nvSpPr>
      <dsp:spPr>
        <a:xfrm>
          <a:off x="4093447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99458-B061-4477-9ECE-6956DAB27855}">
      <dsp:nvSpPr>
        <dsp:cNvPr id="0" name=""/>
        <dsp:cNvSpPr/>
      </dsp:nvSpPr>
      <dsp:spPr>
        <a:xfrm>
          <a:off x="4148014" y="124903"/>
          <a:ext cx="436536" cy="43653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3FAC5-02FD-44BC-99CF-94D61AA772BF}">
      <dsp:nvSpPr>
        <dsp:cNvPr id="0" name=""/>
        <dsp:cNvSpPr/>
      </dsp:nvSpPr>
      <dsp:spPr>
        <a:xfrm rot="16200000">
          <a:off x="3465926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3</a:t>
          </a:r>
        </a:p>
      </dsp:txBody>
      <dsp:txXfrm>
        <a:off x="3465926" y="1298095"/>
        <a:ext cx="1582445" cy="327402"/>
      </dsp:txXfrm>
    </dsp:sp>
    <dsp:sp modelId="{4C161FAB-4C65-4F00-A6D8-30333B686C6E}">
      <dsp:nvSpPr>
        <dsp:cNvPr id="0" name=""/>
        <dsp:cNvSpPr/>
      </dsp:nvSpPr>
      <dsp:spPr>
        <a:xfrm>
          <a:off x="4475417" y="70335"/>
          <a:ext cx="1091341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VSO Git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Git Check 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Branches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Commits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Merges</a:t>
          </a:r>
        </a:p>
      </dsp:txBody>
      <dsp:txXfrm>
        <a:off x="4475417" y="70335"/>
        <a:ext cx="1091341" cy="2182683"/>
      </dsp:txXfrm>
    </dsp:sp>
    <dsp:sp modelId="{E4BA2B9C-F9B6-40E5-BE66-E438D6750D82}">
      <dsp:nvSpPr>
        <dsp:cNvPr id="0" name=""/>
        <dsp:cNvSpPr/>
      </dsp:nvSpPr>
      <dsp:spPr>
        <a:xfrm>
          <a:off x="6028712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1A74B-EEFF-4EB5-97D5-D19DD0433515}">
      <dsp:nvSpPr>
        <dsp:cNvPr id="0" name=""/>
        <dsp:cNvSpPr/>
      </dsp:nvSpPr>
      <dsp:spPr>
        <a:xfrm>
          <a:off x="6083279" y="124903"/>
          <a:ext cx="436536" cy="43653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33201-D63E-4365-B0B1-960CA09C284E}">
      <dsp:nvSpPr>
        <dsp:cNvPr id="0" name=""/>
        <dsp:cNvSpPr/>
      </dsp:nvSpPr>
      <dsp:spPr>
        <a:xfrm rot="16200000">
          <a:off x="5401190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4</a:t>
          </a:r>
        </a:p>
      </dsp:txBody>
      <dsp:txXfrm>
        <a:off x="5401190" y="1298095"/>
        <a:ext cx="1582445" cy="327402"/>
      </dsp:txXfrm>
    </dsp:sp>
    <dsp:sp modelId="{477B06D1-B090-46C0-AE7C-D413A56B4818}">
      <dsp:nvSpPr>
        <dsp:cNvPr id="0" name=""/>
        <dsp:cNvSpPr/>
      </dsp:nvSpPr>
      <dsp:spPr>
        <a:xfrm>
          <a:off x="6410681" y="70335"/>
          <a:ext cx="1091341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Azure Deployment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egoe UI Light" panose="020B0502040204020203" pitchFamily="34" charset="0"/>
            </a:rPr>
            <a:t>Green Builds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egoe UI Light" panose="020B0502040204020203" pitchFamily="34" charset="0"/>
            </a:rPr>
            <a:t>Azure Automation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egoe UI Light" panose="020B0502040204020203" pitchFamily="34" charset="0"/>
            </a:rPr>
            <a:t>Git Builds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Segoe UI Light" panose="020B0502040204020203" pitchFamily="34" charset="0"/>
            </a:rPr>
            <a:t>SQL Azure, ADL, ADW</a:t>
          </a:r>
        </a:p>
      </dsp:txBody>
      <dsp:txXfrm>
        <a:off x="6410681" y="70335"/>
        <a:ext cx="1091341" cy="2182683"/>
      </dsp:txXfrm>
    </dsp:sp>
    <dsp:sp modelId="{AAEE8E89-BA2E-4430-B73E-8031E22F4AD2}">
      <dsp:nvSpPr>
        <dsp:cNvPr id="0" name=""/>
        <dsp:cNvSpPr/>
      </dsp:nvSpPr>
      <dsp:spPr>
        <a:xfrm>
          <a:off x="7963976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12E5C-6DD2-479C-862E-6BC9E4FBE031}">
      <dsp:nvSpPr>
        <dsp:cNvPr id="0" name=""/>
        <dsp:cNvSpPr/>
      </dsp:nvSpPr>
      <dsp:spPr>
        <a:xfrm>
          <a:off x="8018543" y="124903"/>
          <a:ext cx="436536" cy="436536"/>
        </a:xfrm>
        <a:prstGeom prst="pie">
          <a:avLst>
            <a:gd name="adj1" fmla="val 7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F845D-3B12-49F0-A6DE-184D25A09AA5}">
      <dsp:nvSpPr>
        <dsp:cNvPr id="0" name=""/>
        <dsp:cNvSpPr/>
      </dsp:nvSpPr>
      <dsp:spPr>
        <a:xfrm rot="16200000">
          <a:off x="7336455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5</a:t>
          </a:r>
        </a:p>
      </dsp:txBody>
      <dsp:txXfrm>
        <a:off x="7336455" y="1298095"/>
        <a:ext cx="1582445" cy="327402"/>
      </dsp:txXfrm>
    </dsp:sp>
    <dsp:sp modelId="{5842CC2F-E913-490F-AFB7-23111E5604E0}">
      <dsp:nvSpPr>
        <dsp:cNvPr id="0" name=""/>
        <dsp:cNvSpPr/>
      </dsp:nvSpPr>
      <dsp:spPr>
        <a:xfrm>
          <a:off x="8345946" y="70335"/>
          <a:ext cx="1286735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Validate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Email Reports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Power BI Live Reports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Segoe UI Light" panose="020B0502040204020203" pitchFamily="34" charset="0"/>
          </a:endParaRPr>
        </a:p>
      </dsp:txBody>
      <dsp:txXfrm>
        <a:off x="8345946" y="70335"/>
        <a:ext cx="1286735" cy="2182683"/>
      </dsp:txXfrm>
    </dsp:sp>
    <dsp:sp modelId="{241EDF27-D4A1-45C7-91BF-4E74398D37AB}">
      <dsp:nvSpPr>
        <dsp:cNvPr id="0" name=""/>
        <dsp:cNvSpPr/>
      </dsp:nvSpPr>
      <dsp:spPr>
        <a:xfrm>
          <a:off x="10094635" y="70335"/>
          <a:ext cx="545670" cy="545670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99F74-F989-4BD7-A647-99489827E255}">
      <dsp:nvSpPr>
        <dsp:cNvPr id="0" name=""/>
        <dsp:cNvSpPr/>
      </dsp:nvSpPr>
      <dsp:spPr>
        <a:xfrm>
          <a:off x="10149202" y="124903"/>
          <a:ext cx="436536" cy="4365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7B3D1-C609-4A1E-B462-611D17C7672A}">
      <dsp:nvSpPr>
        <dsp:cNvPr id="0" name=""/>
        <dsp:cNvSpPr/>
      </dsp:nvSpPr>
      <dsp:spPr>
        <a:xfrm rot="16200000">
          <a:off x="9467113" y="1298095"/>
          <a:ext cx="1582445" cy="327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Level 6</a:t>
          </a:r>
        </a:p>
      </dsp:txBody>
      <dsp:txXfrm>
        <a:off x="9467113" y="1298095"/>
        <a:ext cx="1582445" cy="327402"/>
      </dsp:txXfrm>
    </dsp:sp>
    <dsp:sp modelId="{CEFB241D-F37E-4433-81A7-9C46DCF38513}">
      <dsp:nvSpPr>
        <dsp:cNvPr id="0" name=""/>
        <dsp:cNvSpPr/>
      </dsp:nvSpPr>
      <dsp:spPr>
        <a:xfrm>
          <a:off x="10476604" y="70335"/>
          <a:ext cx="1091341" cy="21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rgbClr val="007CC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Monitor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Alerts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Load Balancers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System Stats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 Light" panose="020B0502040204020203" pitchFamily="34" charset="0"/>
            </a:rPr>
            <a:t>Downtime healing</a:t>
          </a:r>
        </a:p>
      </dsp:txBody>
      <dsp:txXfrm>
        <a:off x="10476604" y="70335"/>
        <a:ext cx="1091341" cy="2182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322D2-5C29-49F1-AA10-1ABCC91C058D}">
      <dsp:nvSpPr>
        <dsp:cNvPr id="0" name=""/>
        <dsp:cNvSpPr/>
      </dsp:nvSpPr>
      <dsp:spPr>
        <a:xfrm>
          <a:off x="0" y="2164"/>
          <a:ext cx="74774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5554C-0E05-4232-AE0E-0992EA3A23FA}">
      <dsp:nvSpPr>
        <dsp:cNvPr id="0" name=""/>
        <dsp:cNvSpPr/>
      </dsp:nvSpPr>
      <dsp:spPr>
        <a:xfrm>
          <a:off x="0" y="2164"/>
          <a:ext cx="467369" cy="4428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kern="1200" dirty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64"/>
        <a:ext cx="467369" cy="4428034"/>
      </dsp:txXfrm>
    </dsp:sp>
    <dsp:sp modelId="{07550DFE-46E3-4B94-BD64-7A99FA5D24D5}">
      <dsp:nvSpPr>
        <dsp:cNvPr id="0" name=""/>
        <dsp:cNvSpPr/>
      </dsp:nvSpPr>
      <dsp:spPr>
        <a:xfrm>
          <a:off x="579531" y="370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volume and velocity is at a high pace and non-relational too..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Manual validation and QC is beyond the scope ..</a:t>
          </a:r>
        </a:p>
      </dsp:txBody>
      <dsp:txXfrm>
        <a:off x="579531" y="37028"/>
        <a:ext cx="5869785" cy="697285"/>
      </dsp:txXfrm>
    </dsp:sp>
    <dsp:sp modelId="{2FF53D8E-E32C-459B-99FE-A6BB43595F16}">
      <dsp:nvSpPr>
        <dsp:cNvPr id="0" name=""/>
        <dsp:cNvSpPr/>
      </dsp:nvSpPr>
      <dsp:spPr>
        <a:xfrm>
          <a:off x="467369" y="7343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6A4B7-FDEA-438F-B8F4-5A9F313C4678}">
      <dsp:nvSpPr>
        <dsp:cNvPr id="0" name=""/>
        <dsp:cNvSpPr/>
      </dsp:nvSpPr>
      <dsp:spPr>
        <a:xfrm>
          <a:off x="579531" y="7691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Lack of traditional policy checks like PKs, FKs, etc.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Putting together ACID rules is hard</a:t>
          </a:r>
        </a:p>
      </dsp:txBody>
      <dsp:txXfrm>
        <a:off x="579531" y="769178"/>
        <a:ext cx="5869785" cy="697285"/>
      </dsp:txXfrm>
    </dsp:sp>
    <dsp:sp modelId="{C61C03C7-61FD-4683-9F33-7CBB1F4BC93D}">
      <dsp:nvSpPr>
        <dsp:cNvPr id="0" name=""/>
        <dsp:cNvSpPr/>
      </dsp:nvSpPr>
      <dsp:spPr>
        <a:xfrm>
          <a:off x="467369" y="14664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61C5-B55B-47F1-93D9-3B10626BFD6D}">
      <dsp:nvSpPr>
        <dsp:cNvPr id="0" name=""/>
        <dsp:cNvSpPr/>
      </dsp:nvSpPr>
      <dsp:spPr>
        <a:xfrm>
          <a:off x="579531" y="150132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Data counts needs to be continuously checked..</a:t>
          </a: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Need to know the freshness of billions of data..</a:t>
          </a:r>
        </a:p>
      </dsp:txBody>
      <dsp:txXfrm>
        <a:off x="579531" y="1501328"/>
        <a:ext cx="5869785" cy="697285"/>
      </dsp:txXfrm>
    </dsp:sp>
    <dsp:sp modelId="{A507F1A1-12FB-4A50-8CEA-3876217A0968}">
      <dsp:nvSpPr>
        <dsp:cNvPr id="0" name=""/>
        <dsp:cNvSpPr/>
      </dsp:nvSpPr>
      <dsp:spPr>
        <a:xfrm>
          <a:off x="467369" y="21986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FB29-E0A2-4F16-A04C-6E6014645D91}">
      <dsp:nvSpPr>
        <dsp:cNvPr id="0" name=""/>
        <dsp:cNvSpPr/>
      </dsp:nvSpPr>
      <dsp:spPr>
        <a:xfrm>
          <a:off x="579531" y="2233478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9531" y="2233478"/>
        <a:ext cx="5869785" cy="697285"/>
      </dsp:txXfrm>
    </dsp:sp>
    <dsp:sp modelId="{1DB5C7F8-8DE0-4E38-BD61-1BDE3B4F836D}">
      <dsp:nvSpPr>
        <dsp:cNvPr id="0" name=""/>
        <dsp:cNvSpPr/>
      </dsp:nvSpPr>
      <dsp:spPr>
        <a:xfrm>
          <a:off x="467369" y="29307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586FB-7C17-4E48-BB68-AF39F8592E18}">
      <dsp:nvSpPr>
        <dsp:cNvPr id="0" name=""/>
        <dsp:cNvSpPr/>
      </dsp:nvSpPr>
      <dsp:spPr>
        <a:xfrm>
          <a:off x="564621" y="2936196"/>
          <a:ext cx="5869785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strike="noStrike" kern="1200" baseline="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4621" y="2936196"/>
        <a:ext cx="5869785" cy="697285"/>
      </dsp:txXfrm>
    </dsp:sp>
    <dsp:sp modelId="{D35B3718-C541-4982-A9BA-8D6A5686D946}">
      <dsp:nvSpPr>
        <dsp:cNvPr id="0" name=""/>
        <dsp:cNvSpPr/>
      </dsp:nvSpPr>
      <dsp:spPr>
        <a:xfrm>
          <a:off x="467369" y="366291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6CCE4-8343-412F-AF13-B879BD30BF63}">
      <dsp:nvSpPr>
        <dsp:cNvPr id="0" name=""/>
        <dsp:cNvSpPr/>
      </dsp:nvSpPr>
      <dsp:spPr>
        <a:xfrm>
          <a:off x="579531" y="3697778"/>
          <a:ext cx="6788524" cy="697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rPr>
            <a:t>Need to ensure data coverage of transition of millions records across storage layers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baseline="0" dirty="0">
              <a:latin typeface="Segoe UI" panose="020B0502040204020203" pitchFamily="34" charset="0"/>
              <a:cs typeface="Segoe UI" panose="020B0502040204020203" pitchFamily="34" charset="0"/>
            </a:rPr>
            <a:t>Data moves between relational and non-relational stores and ensuring consistency</a:t>
          </a:r>
        </a:p>
      </dsp:txBody>
      <dsp:txXfrm>
        <a:off x="579531" y="3697778"/>
        <a:ext cx="6788524" cy="697285"/>
      </dsp:txXfrm>
    </dsp:sp>
    <dsp:sp modelId="{4764FF6E-BC8B-4129-A9A7-1B9891B469E0}">
      <dsp:nvSpPr>
        <dsp:cNvPr id="0" name=""/>
        <dsp:cNvSpPr/>
      </dsp:nvSpPr>
      <dsp:spPr>
        <a:xfrm>
          <a:off x="467369" y="4395064"/>
          <a:ext cx="59819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566A-0DC1-304B-8320-02E41EC0F1F9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81613-78E3-1A4D-8867-040FCC347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868DDC-EEDD-4BFB-909F-B254A2CC0AD8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93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868DDC-EEDD-4BFB-909F-B254A2CC0AD8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05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868DDC-EEDD-4BFB-909F-B254A2CC0AD8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891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868DDC-EEDD-4BFB-909F-B254A2CC0AD8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09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1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Comparison table</a:t>
            </a:r>
            <a:r>
              <a:rPr lang="en-US" baseline="0" dirty="0"/>
              <a:t> template with four product columns in PowerPoint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CE91F0-EB3E-4AFA-8574-60A32CD88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1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AEAE-557E-4B45-B910-EE9F6FA6E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18883-9F3C-8645-B788-6A4A3967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22F06-9922-B64A-AF7C-789456D6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AEAF-AE8E-764B-A178-17EDB98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BE75-2FC6-2343-B901-4F10C2DD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8A4D-3D6B-6E41-8E15-AF5D2EA5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5A4FC-2AC9-6D4F-ADAF-9EC25B09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AB48A-268D-174B-93D0-1D947FD6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5E17-AEF0-EA4D-B20F-DE4F7E63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9A35-F66C-BD48-A685-FD887FAF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7E216-3685-2045-B198-2E468F419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D8F7-E69C-1346-9136-50ADE00F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ED9FD-FA5E-3143-B25B-F47DC9A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D3A3-5921-234B-8F6D-0FF0FAF6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9F1E-7F53-6E4B-81AD-7CEE387C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3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3999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99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99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39410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5148-9E88-7340-93C4-24D21AA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B6FC-83A2-4047-A556-B3CA0BA1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CBB53-451C-BA48-B971-B15304F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81B2-8E4B-4343-A356-B4AA243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9388-6201-E94C-BCFC-37568B2B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E05B-9AF1-9840-A592-439B6F6B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699F-59EA-524C-BACA-BE0F7182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7EB4-6459-914A-AD64-51630B80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9374E-74B5-5549-9D1F-1B348121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D6B2-8D1F-DA48-B42A-5DA27D5B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8E8F-3B90-6F4D-95B6-7FA7CAC4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8CDE-6C1C-584C-971F-1C3A304E2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2E74C-8D4D-4C40-B8F9-9DC47197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E878-D824-DE4A-A6E6-4CD94BC5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CBB1-0955-6B43-B8D6-4A5A1CB1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965A-AD8A-FF49-9C1E-1132F641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25F4-DC6E-3544-9610-14FC46FD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7BA5-6E4D-2D43-BC5B-C89C4919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DDDA-9DD7-7449-B4CC-6D18AFD7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3122C-7662-6B4A-B5B2-606A74649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199F6-6212-BC46-B451-804FA0FA6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672C-A885-654E-A7AE-B9556747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95C9C-50AD-5B4D-9001-C5D03282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0F7DE-5D49-EA4A-A0B6-06582DBE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F56B-F491-E84C-A130-C9C42F0B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8A3CA-D539-B04A-B155-14BFEA3C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E402-B9A6-B44A-80B2-952C9F32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5EBC-3332-D840-8BB1-1EFF77D7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35354-512D-2648-B3EF-F27B71B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18250-8D69-2547-B1DC-A4622254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B119-A895-5A48-8305-0AB3011B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FBDA-FC9E-5847-9E72-D08C7F9E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F6BD-7E0A-1C41-8A87-6F87323A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953D-DAE0-7A43-93FF-7E1BEA903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594C-BBBC-2B43-AEF5-E0A8CB73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36C81-856B-5843-AEE9-9B5AA9FD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DE927-B9C5-914F-957D-569BEF2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F417-B915-324D-8C5E-4B06BF5F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24B3E-D09F-BB4A-BE55-42EAA7B27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D4A10-06FC-C645-B517-8BAE336D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FC8D-7604-B043-882B-8C0387B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92AD-E7AC-AB40-A37A-EEEF8B62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DC81-1E32-E04A-9966-8D15F88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996A5-B40E-E647-95F4-774E0048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49AD-70E4-674E-B884-3BCDD14F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3729-0D90-B741-BD4D-9DF92A80F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60BF8-B5EF-5C4E-B67E-8975DFB71FB2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7A8B-5DA3-6E4C-B250-A442AA1D9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EF9A-649C-EE4D-9220-5359FA9D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3E95A-DD19-1447-B8BE-77739E822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4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UCMDatawarehouse/_layouts/15/guestaccess.aspx?guestaccesstoken=Ff8BumgwmznjXjSt%2bSp32TKz6DIaEA3yTDo3TRGyHN8%3d&amp;folderid=2_1849939fdb24f4e7bbb267743bd2c723c&amp;rev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9443-BF4C-4144-8482-F080C72D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BAC07-927A-7B42-A157-186C14ED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4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10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Attainments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4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10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6647213" y="3292811"/>
            <a:ext cx="3970347" cy="1102392"/>
          </a:xfrm>
          <a:prstGeom prst="wedgeRectCallout">
            <a:avLst>
              <a:gd name="adj1" fmla="val -14421"/>
              <a:gd name="adj2" fmla="val -857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400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 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3 Billion Attainment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7-12 hours for full restatement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5" y="3300023"/>
            <a:ext cx="2797627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ular Callout 231"/>
          <p:cNvSpPr/>
          <p:nvPr/>
        </p:nvSpPr>
        <p:spPr>
          <a:xfrm>
            <a:off x="6615495" y="4784304"/>
            <a:ext cx="3970347" cy="1102392"/>
          </a:xfrm>
          <a:prstGeom prst="wedgeRectCallout">
            <a:avLst>
              <a:gd name="adj1" fmla="val -11177"/>
              <a:gd name="adj2" fmla="val -834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 +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2846108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226899" y="3009884"/>
            <a:ext cx="1769615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 </a:t>
            </a:r>
            <a:r>
              <a:rPr lang="en-US" sz="11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RESTATEMENT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159231" y="4564445"/>
            <a:ext cx="18372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6255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11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Business Reporting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4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3298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32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11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3298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32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7"/>
            <a:ext cx="1448718" cy="3210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321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332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3316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32" name="Rectangular Callout 231"/>
          <p:cNvSpPr/>
          <p:nvPr/>
        </p:nvSpPr>
        <p:spPr>
          <a:xfrm>
            <a:off x="6615495" y="4784304"/>
            <a:ext cx="3970347" cy="1102392"/>
          </a:xfrm>
          <a:prstGeom prst="wedgeRectCallout">
            <a:avLst>
              <a:gd name="adj1" fmla="val -11177"/>
              <a:gd name="adj2" fmla="val -834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Incremental Merge [16 months]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1 Million Rows [monthly grain]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60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2846108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159231" y="4564445"/>
            <a:ext cx="18372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 / INCREMENTAL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95056" y="3189024"/>
            <a:ext cx="1366552" cy="804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REPORTING</a:t>
            </a:r>
          </a:p>
          <a:p>
            <a:pPr algn="ctr"/>
            <a:r>
              <a:rPr lang="en-US" sz="1200" dirty="0"/>
              <a:t>VIEWS</a:t>
            </a:r>
          </a:p>
        </p:txBody>
      </p:sp>
      <p:sp>
        <p:nvSpPr>
          <p:cNvPr id="52" name="Can 51"/>
          <p:cNvSpPr/>
          <p:nvPr/>
        </p:nvSpPr>
        <p:spPr>
          <a:xfrm>
            <a:off x="9024239" y="3040525"/>
            <a:ext cx="1173820" cy="1010185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 BUSINESS REPORTING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14" y="3061336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7710101" y="2936563"/>
            <a:ext cx="720031" cy="1647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16200000">
            <a:off x="8542401" y="3551449"/>
            <a:ext cx="720031" cy="1647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386498" y="3207666"/>
            <a:ext cx="1410550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92420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498" y="2465072"/>
            <a:ext cx="1394680" cy="5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5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12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WWIC Feeds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4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3298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32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12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3298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32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7"/>
            <a:ext cx="1448718" cy="3210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3218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3322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3316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32" name="Rectangular Callout 231"/>
          <p:cNvSpPr/>
          <p:nvPr/>
        </p:nvSpPr>
        <p:spPr>
          <a:xfrm>
            <a:off x="6615495" y="4784304"/>
            <a:ext cx="5283521" cy="1102392"/>
          </a:xfrm>
          <a:prstGeom prst="wedgeRectCallout">
            <a:avLst>
              <a:gd name="adj1" fmla="val -11177"/>
              <a:gd name="adj2" fmla="val -834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Feeds for one Semester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Weekly for Domain and Monthly for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60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2846108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159231" y="4564445"/>
            <a:ext cx="1837283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BATCH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95056" y="3189024"/>
            <a:ext cx="1366552" cy="804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WWIC</a:t>
            </a:r>
          </a:p>
          <a:p>
            <a:pPr algn="ctr"/>
            <a:r>
              <a:rPr lang="en-US" sz="1200" dirty="0"/>
              <a:t>VIEWS</a:t>
            </a:r>
          </a:p>
        </p:txBody>
      </p:sp>
      <p:sp>
        <p:nvSpPr>
          <p:cNvPr id="52" name="Can 51"/>
          <p:cNvSpPr/>
          <p:nvPr/>
        </p:nvSpPr>
        <p:spPr>
          <a:xfrm>
            <a:off x="9024239" y="3040525"/>
            <a:ext cx="1173820" cy="1010185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Hand-Off Database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14" y="3061336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7710101" y="2878430"/>
            <a:ext cx="720031" cy="2611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 rot="16200000">
            <a:off x="8542401" y="3551449"/>
            <a:ext cx="720031" cy="1647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386498" y="3207666"/>
            <a:ext cx="1410550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WWIC Feed files in SharePoint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214351" y="-13846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190098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10316353" y="773016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2705" y="6619833"/>
            <a:ext cx="224421" cy="221535"/>
          </a:xfrm>
        </p:spPr>
        <p:txBody>
          <a:bodyPr/>
          <a:lstStyle/>
          <a:p>
            <a:fld id="{14D65173-87C9-47C0-A890-7AD8E2754265}" type="slidenum">
              <a:rPr lang="en-US" sz="1200">
                <a:solidFill>
                  <a:srgbClr val="6D6E71"/>
                </a:solidFill>
              </a:rPr>
              <a:pPr/>
              <a:t>13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27835" y="783945"/>
            <a:ext cx="1623095" cy="3407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1364" y="760402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BUSINESS RULES/</a:t>
            </a:r>
          </a:p>
          <a:p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63134" y="770744"/>
            <a:ext cx="1632668" cy="339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4380" y="762271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CACHED VIEWS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PIVOTS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2535" y="863879"/>
            <a:ext cx="1623095" cy="3347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2535" y="761535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>
                <a:solidFill>
                  <a:prstClr val="white"/>
                </a:solidFill>
              </a:rPr>
              <a:t>TRANSFORMATION/</a:t>
            </a:r>
          </a:p>
          <a:p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69440" y="824399"/>
            <a:ext cx="1623095" cy="3379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9440" y="761388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CLEANSING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63506" y="762547"/>
            <a:ext cx="2189746" cy="3406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1330" y="760696"/>
            <a:ext cx="22255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COLLECTION / STAGING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[Azure Data Lake Storage]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191" y="770932"/>
            <a:ext cx="1411140" cy="3398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864" y="760415"/>
            <a:ext cx="13824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SOURCES/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PRODUCERS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444809" y="876292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660725" y="863879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>
            <a:off x="8535342" y="880503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182237" y="962606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6825851" y="955281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96540" y="1616698"/>
            <a:ext cx="8332291" cy="4227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1" y="1677622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2261435" y="1670806"/>
            <a:ext cx="628097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[Data Ingestion, Layers Orchestration and Data Auditing]</a:t>
            </a:r>
            <a:r>
              <a:rPr lang="en-US" sz="1050" b="1" dirty="0">
                <a:solidFill>
                  <a:srgbClr val="6D6E71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317599" y="764543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PRESENTATION/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 ACTIONS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68266" y="2673405"/>
            <a:ext cx="2125458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Cleansing,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 (USQL)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Archival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60725" y="2432389"/>
            <a:ext cx="215330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LAKE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461500" y="2296988"/>
            <a:ext cx="540282" cy="495461"/>
            <a:chOff x="314873" y="269766"/>
            <a:chExt cx="593487" cy="593487"/>
          </a:xfrm>
        </p:grpSpPr>
        <p:sp>
          <p:nvSpPr>
            <p:cNvPr id="176" name="Shape 175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USQL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8725382" y="2699525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MDXCube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721110" y="2458510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IAAS (SQL 2016)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Data Pipelines view - Overall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63808" y="2665835"/>
            <a:ext cx="2200100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Relational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Pre-cached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Reporting Views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59295" y="2424819"/>
            <a:ext cx="222892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WAREHOUSE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72917" y="2289418"/>
            <a:ext cx="446514" cy="495461"/>
            <a:chOff x="314873" y="269766"/>
            <a:chExt cx="593487" cy="593487"/>
          </a:xfrm>
        </p:grpSpPr>
        <p:sp>
          <p:nvSpPr>
            <p:cNvPr id="47" name="Shape 46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hape 4"/>
            <p:cNvSpPr txBox="1"/>
            <p:nvPr/>
          </p:nvSpPr>
          <p:spPr>
            <a:xfrm>
              <a:off x="434190" y="408787"/>
              <a:ext cx="354853" cy="3050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</a:rPr>
                <a:t>SQL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353778" y="1935892"/>
            <a:ext cx="1507581" cy="1045235"/>
            <a:chOff x="10042506" y="2193006"/>
            <a:chExt cx="1508760" cy="1046051"/>
          </a:xfrm>
        </p:grpSpPr>
        <p:sp>
          <p:nvSpPr>
            <p:cNvPr id="50" name="Rectangle 4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6D6E71"/>
                  </a:solidFill>
                </a:rPr>
                <a:t>ADHOC &amp; Reporting Engines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1691" y="2604348"/>
              <a:ext cx="604705" cy="536378"/>
            </a:xfrm>
            <a:prstGeom prst="rect">
              <a:avLst/>
            </a:prstGeom>
            <a:effectLst/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4353" y="2592888"/>
              <a:ext cx="642466" cy="607423"/>
            </a:xfrm>
            <a:prstGeom prst="rect">
              <a:avLst/>
            </a:prstGeom>
            <a:effectLst/>
          </p:spPr>
        </p:pic>
      </p:grpSp>
      <p:sp>
        <p:nvSpPr>
          <p:cNvPr id="53" name="Rectangle 52"/>
          <p:cNvSpPr/>
          <p:nvPr/>
        </p:nvSpPr>
        <p:spPr>
          <a:xfrm>
            <a:off x="1850398" y="2612246"/>
            <a:ext cx="1487069" cy="1355289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46126" y="2371231"/>
            <a:ext cx="1488954" cy="217472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SSAS SERVICE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800982" y="4380827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112190" y="4274106"/>
            <a:ext cx="1556829" cy="653687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r>
              <a:rPr lang="en-US" sz="1100" i="1" dirty="0"/>
              <a:t>Full Total Storage /</a:t>
            </a:r>
          </a:p>
          <a:p>
            <a:r>
              <a:rPr lang="en-US" sz="1100" i="1" dirty="0"/>
              <a:t>Full Data Period /</a:t>
            </a:r>
          </a:p>
          <a:p>
            <a:r>
              <a:rPr lang="en-US" sz="1100" i="1" dirty="0"/>
              <a:t># Rows</a:t>
            </a:r>
          </a:p>
          <a:p>
            <a:endParaRPr lang="en-US" sz="1100" i="1" dirty="0"/>
          </a:p>
        </p:txBody>
      </p:sp>
      <p:sp>
        <p:nvSpPr>
          <p:cNvPr id="57" name="Rectangular Callout 56"/>
          <p:cNvSpPr/>
          <p:nvPr/>
        </p:nvSpPr>
        <p:spPr>
          <a:xfrm>
            <a:off x="1800982" y="5125380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10 GB/ 1 day /  2 Hours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703756" y="4396801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 TB / 16 Months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3703756" y="5141354"/>
            <a:ext cx="2089968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5 GB/ 1 day / 1 Hour</a:t>
            </a:r>
          </a:p>
        </p:txBody>
      </p:sp>
      <p:sp>
        <p:nvSpPr>
          <p:cNvPr id="60" name="Rectangular Callout 59"/>
          <p:cNvSpPr/>
          <p:nvPr/>
        </p:nvSpPr>
        <p:spPr>
          <a:xfrm>
            <a:off x="6242824" y="439643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1.2</a:t>
            </a:r>
            <a:r>
              <a:rPr lang="en-US" sz="1100" b="1" dirty="0"/>
              <a:t> TB / 16 Months / </a:t>
            </a:r>
          </a:p>
          <a:p>
            <a:pPr algn="ctr"/>
            <a:r>
              <a:rPr lang="en-US" sz="1100" b="1" dirty="0"/>
              <a:t>8 Billion</a:t>
            </a:r>
          </a:p>
        </p:txBody>
      </p:sp>
      <p:sp>
        <p:nvSpPr>
          <p:cNvPr id="61" name="Rectangular Callout 60"/>
          <p:cNvSpPr/>
          <p:nvPr/>
        </p:nvSpPr>
        <p:spPr>
          <a:xfrm>
            <a:off x="6242824" y="514099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2.5 GB/ 1 day /  1 Hour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8634459" y="436482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80 GB/ 16 Months / </a:t>
            </a:r>
          </a:p>
          <a:p>
            <a:pPr algn="ctr"/>
            <a:r>
              <a:rPr lang="en-US" sz="1100" b="1" dirty="0"/>
              <a:t>2.5 billion</a:t>
            </a:r>
          </a:p>
        </p:txBody>
      </p:sp>
      <p:sp>
        <p:nvSpPr>
          <p:cNvPr id="68" name="Rectangular Callout 67"/>
          <p:cNvSpPr/>
          <p:nvPr/>
        </p:nvSpPr>
        <p:spPr>
          <a:xfrm>
            <a:off x="8634459" y="5109374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 GB/ 1 day / 2  hr.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113719" y="5076772"/>
            <a:ext cx="1556829" cy="599001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i="1" dirty="0"/>
          </a:p>
          <a:p>
            <a:endParaRPr lang="en-US" sz="1100" i="1" dirty="0"/>
          </a:p>
          <a:p>
            <a:r>
              <a:rPr lang="en-US" sz="1100" i="1" dirty="0"/>
              <a:t>Incremental Storage /</a:t>
            </a:r>
          </a:p>
          <a:p>
            <a:r>
              <a:rPr lang="en-US" sz="1100" i="1" dirty="0"/>
              <a:t>Incremental Period /</a:t>
            </a:r>
          </a:p>
          <a:p>
            <a:r>
              <a:rPr lang="en-US" sz="1100" i="1" dirty="0"/>
              <a:t>Processing Time</a:t>
            </a:r>
          </a:p>
          <a:p>
            <a:endParaRPr lang="en-US" sz="1100" i="1" dirty="0"/>
          </a:p>
          <a:p>
            <a:endParaRPr lang="en-US" sz="1100" i="1" dirty="0"/>
          </a:p>
        </p:txBody>
      </p:sp>
      <p:sp>
        <p:nvSpPr>
          <p:cNvPr id="71" name="Can 70"/>
          <p:cNvSpPr/>
          <p:nvPr/>
        </p:nvSpPr>
        <p:spPr>
          <a:xfrm>
            <a:off x="183850" y="2378220"/>
            <a:ext cx="1173820" cy="86050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Can 71"/>
          <p:cNvSpPr/>
          <p:nvPr/>
        </p:nvSpPr>
        <p:spPr>
          <a:xfrm>
            <a:off x="195593" y="1813523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Folded Corner 72"/>
          <p:cNvSpPr/>
          <p:nvPr/>
        </p:nvSpPr>
        <p:spPr>
          <a:xfrm>
            <a:off x="203135" y="3710537"/>
            <a:ext cx="1255222" cy="256998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Cube 73"/>
          <p:cNvSpPr/>
          <p:nvPr/>
        </p:nvSpPr>
        <p:spPr>
          <a:xfrm>
            <a:off x="200453" y="3284153"/>
            <a:ext cx="1211670" cy="298657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98212" y="1280158"/>
            <a:ext cx="1195080" cy="45978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402293" y="3111746"/>
            <a:ext cx="1410550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6234014" y="5846488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400 GB /6 months/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7-12 Hours</a:t>
            </a:r>
          </a:p>
        </p:txBody>
      </p:sp>
      <p:sp>
        <p:nvSpPr>
          <p:cNvPr id="80" name="Rectangular Callout 79"/>
          <p:cNvSpPr/>
          <p:nvPr/>
        </p:nvSpPr>
        <p:spPr>
          <a:xfrm>
            <a:off x="8625649" y="5814871"/>
            <a:ext cx="1723994" cy="451919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40  GB/ 6 months / 4  hr.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104909" y="5782270"/>
            <a:ext cx="1556829" cy="479440"/>
          </a:xfrm>
          <a:prstGeom prst="wedgeRectCallout">
            <a:avLst>
              <a:gd name="adj1" fmla="val -24947"/>
              <a:gd name="adj2" fmla="val -689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 dirty="0"/>
              <a:t>RESTATEMENT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5826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7" y="232206"/>
            <a:ext cx="11579517" cy="42820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Infra view of UCM-B on Azure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14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16488" y="730372"/>
            <a:ext cx="367677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Classic VM connected via Express Route to pull data from RvR, RevenueRecSummary, MDB and to host the Gateway connector [1 TB of space/112 GB RAM]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Azure Data Lake to stage data from all the 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Azure Data Lake Analytics to make data catalog and process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Azure Data Factories to move the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Azure SQLDW-copy of schematized tables from catalog by ADF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Azure VM for triggering and running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Classic VM connected via Express Route to pull data from Azure SQL Data Warehouse and build a SSAS cube</a:t>
            </a:r>
            <a:endParaRPr lang="en-US" sz="16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02607" y="-12878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Infrastructure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" y="660410"/>
            <a:ext cx="8397454" cy="58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3141" y="6301189"/>
            <a:ext cx="129901" cy="252371"/>
          </a:xfrm>
        </p:spPr>
        <p:txBody>
          <a:bodyPr/>
          <a:lstStyle/>
          <a:p>
            <a:fld id="{14D65173-87C9-47C0-A890-7AD8E2754265}" type="slidenum">
              <a:rPr lang="en-US" sz="140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en-US" sz="1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49"/>
          <p:cNvSpPr/>
          <p:nvPr/>
        </p:nvSpPr>
        <p:spPr bwMode="auto">
          <a:xfrm>
            <a:off x="4032435" y="1549279"/>
            <a:ext cx="6244451" cy="803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49"/>
          <p:cNvSpPr/>
          <p:nvPr/>
        </p:nvSpPr>
        <p:spPr bwMode="auto">
          <a:xfrm>
            <a:off x="5719241" y="619361"/>
            <a:ext cx="6244451" cy="803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5427" y="689172"/>
            <a:ext cx="5981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Cleansing ,Enrichment and Versioning</a:t>
            </a:r>
          </a:p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SCDs (Slowly changing dimensions).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32435" y="596844"/>
            <a:ext cx="1686805" cy="8143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USQL [ADL] Code blocks</a:t>
            </a:r>
          </a:p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0248" y="1659116"/>
            <a:ext cx="610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Mastering libraries for Type 2, etc.</a:t>
            </a:r>
          </a:p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enrichment with Cross-referenced data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276887" y="1478831"/>
            <a:ext cx="1686805" cy="949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Mastering</a:t>
            </a: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49"/>
          <p:cNvSpPr/>
          <p:nvPr/>
        </p:nvSpPr>
        <p:spPr bwMode="auto">
          <a:xfrm>
            <a:off x="4032435" y="3427969"/>
            <a:ext cx="6244451" cy="803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326093" y="3379087"/>
            <a:ext cx="1686805" cy="949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63725" y="3491783"/>
            <a:ext cx="598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 Enabled </a:t>
            </a:r>
          </a:p>
          <a:p>
            <a:pPr marL="342694" indent="-342694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PowerShell, Firefly and Azure Resource Manager</a:t>
            </a:r>
          </a:p>
          <a:p>
            <a:pPr marL="342694" indent="-342694">
              <a:buFont typeface="Arial" panose="020B0604020202020204" pitchFamily="34" charset="0"/>
              <a:buChar char="•"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Rectangle 49"/>
          <p:cNvSpPr/>
          <p:nvPr/>
        </p:nvSpPr>
        <p:spPr bwMode="auto">
          <a:xfrm>
            <a:off x="4042901" y="5307959"/>
            <a:ext cx="6283192" cy="841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49"/>
          <p:cNvSpPr/>
          <p:nvPr/>
        </p:nvSpPr>
        <p:spPr bwMode="auto">
          <a:xfrm>
            <a:off x="5719240" y="2520307"/>
            <a:ext cx="6283192" cy="74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19239" y="2504125"/>
            <a:ext cx="62549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Ingestion from SQL Databases, Cosmos Feeds, Flat Files and Services</a:t>
            </a:r>
          </a:p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Source Data Checks and Pre-cleansing</a:t>
            </a:r>
          </a:p>
          <a:p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021970" y="2532348"/>
            <a:ext cx="1697270" cy="716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Ingestion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14400" y="5313879"/>
            <a:ext cx="6172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Hybrid Data Warehouses with ADL and ADW</a:t>
            </a:r>
          </a:p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Separation of Data Concerns and Replicas with ‘Staging’, ‘EDW’ and ‘Views’</a:t>
            </a:r>
          </a:p>
          <a:p>
            <a:pPr marL="342694" indent="-342694">
              <a:buFont typeface="+mj-lt"/>
              <a:buAutoNum type="arabicPeriod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15628" y="5267124"/>
            <a:ext cx="1697270" cy="835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Data Warehouse </a:t>
            </a: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ectangle 49"/>
          <p:cNvSpPr/>
          <p:nvPr/>
        </p:nvSpPr>
        <p:spPr bwMode="auto">
          <a:xfrm>
            <a:off x="5715428" y="4373439"/>
            <a:ext cx="6283192" cy="74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defTabSz="931824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6D6E71">
                  <a:lumMod val="7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15427" y="4437897"/>
            <a:ext cx="6018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25+ rules for data validation and coverage</a:t>
            </a:r>
          </a:p>
          <a:p>
            <a:pPr marL="342694" indent="-342694">
              <a:buFont typeface="+mj-lt"/>
              <a:buAutoNum type="arabicPeriod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Complete engine designed in PowerShell for reuse</a:t>
            </a:r>
          </a:p>
          <a:p>
            <a:pPr marL="342694" indent="-342694">
              <a:buFont typeface="+mj-lt"/>
              <a:buAutoNum type="arabicPeriod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018158" y="4385479"/>
            <a:ext cx="1697270" cy="716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Validation</a:t>
            </a: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278347" y="139439"/>
            <a:ext cx="11720273" cy="429186"/>
          </a:xfrm>
          <a:prstGeom prst="rect">
            <a:avLst/>
          </a:prstGeom>
        </p:spPr>
        <p:txBody>
          <a:bodyPr vert="horz" wrap="square" lIns="146138" tIns="91336" rIns="146138" bIns="91336" rtlCol="0" anchor="t">
            <a:noAutofit/>
          </a:bodyPr>
          <a:lstStyle>
            <a:lvl1pPr algn="l" defTabSz="12186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defTabSz="913852"/>
            <a:r>
              <a:rPr lang="en-US" sz="2398" b="0" dirty="0"/>
              <a:t>Reusable assets in UCM-B</a:t>
            </a:r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94654" y="748613"/>
            <a:ext cx="2966732" cy="5252941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572" tIns="40786" rIns="81572" bIns="40786" rtlCol="0" anchor="ctr"/>
          <a:lstStyle>
            <a:defPPr>
              <a:defRPr lang="en-US"/>
            </a:defPPr>
            <a:lvl1pPr algn="ctr">
              <a:lnSpc>
                <a:spcPct val="150000"/>
              </a:lnSpc>
              <a:defRPr sz="1050" u="sng">
                <a:solidFill>
                  <a:prstClr val="white"/>
                </a:solidFill>
                <a:latin typeface="Segoe UI Light" pitchFamily="34" charset="0"/>
                <a:cs typeface="Calibr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68213" lvl="1" indent="-168213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UCM-B is architected as a ‘Container’ data platform to host multiple areas of business including Sales, Marketing, Incentives, Opportunities, Engineering Audits of UCM system </a:t>
            </a:r>
          </a:p>
          <a:p>
            <a:pPr marL="168213" lvl="1" indent="-168213">
              <a:buFont typeface="Wingdings" panose="05000000000000000000" pitchFamily="2" charset="2"/>
              <a:buChar char="q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marL="168213" lvl="1" indent="-168213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All the layers are built as re-usable engines and can be easily customized for any program</a:t>
            </a:r>
          </a:p>
          <a:p>
            <a:pPr marL="168213" lvl="1" indent="-168213">
              <a:buFont typeface="Wingdings" panose="05000000000000000000" pitchFamily="2" charset="2"/>
              <a:buChar char="q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marL="168213" lvl="1" indent="-168213">
              <a:buFont typeface="Wingdings" panose="05000000000000000000" pitchFamily="2" charset="2"/>
              <a:buChar char="q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marL="168213" lvl="1" indent="-168213">
              <a:buFont typeface="Wingdings" panose="05000000000000000000" pitchFamily="2" charset="2"/>
              <a:buChar char="q"/>
            </a:pPr>
            <a:endParaRPr lang="en-US" sz="16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Highlights</a:t>
            </a:r>
          </a:p>
        </p:txBody>
      </p:sp>
    </p:spTree>
    <p:extLst>
      <p:ext uri="{BB962C8B-B14F-4D97-AF65-F5344CB8AC3E}">
        <p14:creationId xmlns:p14="http://schemas.microsoft.com/office/powerpoint/2010/main" val="316150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-101600" y="189575"/>
            <a:ext cx="12192000" cy="558692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achieved so far… 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936400" y="8694911"/>
            <a:ext cx="112269" cy="201139"/>
          </a:xfrm>
        </p:spPr>
        <p:txBody>
          <a:bodyPr/>
          <a:lstStyle/>
          <a:p>
            <a:pPr algn="ctr"/>
            <a:fld id="{CD40C7FA-7A27-4265-9665-8C0382736A46}" type="slidenum">
              <a:rPr lang="en-US" sz="1067"/>
              <a:pPr algn="ctr"/>
              <a:t>16</a:t>
            </a:fld>
            <a:endParaRPr lang="en-US" sz="1067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98042" y="1094705"/>
            <a:ext cx="11689158" cy="5138670"/>
          </a:xfrm>
          <a:prstGeom prst="rect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392" tIns="45696" rIns="91392" bIns="45696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5 Source Systems 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On boarded [</a:t>
            </a:r>
            <a:r>
              <a:rPr lang="en-US" sz="18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Bing Ads, RVR, RevRecSummary, MDB, UCM]</a:t>
            </a:r>
            <a:endParaRPr lang="en-US" sz="24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55 P0/P1 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metrics Delivered</a:t>
            </a: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17 Excel Pivots covering 18 Measures</a:t>
            </a:r>
            <a:endParaRPr lang="en-US" sz="18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300+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test cases for e-2-e Validation with 150+ automated</a:t>
            </a:r>
            <a:endParaRPr lang="en-US" sz="18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59 critical PoCs 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performed on </a:t>
            </a:r>
            <a:r>
              <a:rPr lang="en-US" sz="18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Azure, ADF, ADL,COSMOS,ADW, Cube</a:t>
            </a: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24x7 Cube availability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to analysts with load balancer and automated backups </a:t>
            </a: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50% </a:t>
            </a:r>
            <a:r>
              <a:rPr lang="en-US" sz="24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continuous delivery capabilities </a:t>
            </a:r>
            <a:r>
              <a:rPr lang="en-US" sz="20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with well-defined automated validation and release/deployment process adopting GIT for non-standard projects like ADF, ADLS and ADW.</a:t>
            </a: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b="1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Engineering Data Warehouse </a:t>
            </a:r>
            <a:r>
              <a:rPr lang="en-US" sz="20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- External Service Call, MT Request, UI Telemetry and User Action – are On boarded.</a:t>
            </a:r>
          </a:p>
          <a:p>
            <a:pPr marL="0" indent="0" defTabSz="514381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  <a:p>
            <a:pPr defTabSz="51438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00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Slide Number Placeholder 2"/>
          <p:cNvSpPr txBox="1">
            <a:spLocks/>
          </p:cNvSpPr>
          <p:nvPr/>
        </p:nvSpPr>
        <p:spPr>
          <a:xfrm>
            <a:off x="5929450" y="6488271"/>
            <a:ext cx="129901" cy="236982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Journey So Far</a:t>
            </a:r>
          </a:p>
        </p:txBody>
      </p:sp>
    </p:spTree>
    <p:extLst>
      <p:ext uri="{BB962C8B-B14F-4D97-AF65-F5344CB8AC3E}">
        <p14:creationId xmlns:p14="http://schemas.microsoft.com/office/powerpoint/2010/main" val="15180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-101600" y="189575"/>
            <a:ext cx="12192000" cy="558692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roadmap for UCM-B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936400" y="8694911"/>
            <a:ext cx="112269" cy="201139"/>
          </a:xfrm>
        </p:spPr>
        <p:txBody>
          <a:bodyPr/>
          <a:lstStyle/>
          <a:p>
            <a:pPr algn="ctr"/>
            <a:fld id="{CD40C7FA-7A27-4265-9665-8C0382736A46}" type="slidenum">
              <a:rPr lang="en-US" sz="1067"/>
              <a:pPr algn="ctr"/>
              <a:t>17</a:t>
            </a:fld>
            <a:endParaRPr lang="en-US" sz="1067" dirty="0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10503" y="1033878"/>
            <a:ext cx="4690913" cy="391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856" tIns="60928" rIns="121856" bIns="60928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1050" b="1">
                <a:solidFill>
                  <a:schemeClr val="bg1"/>
                </a:solidFill>
                <a:latin typeface="Segoe UI Semibold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Roadmap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95586" y="1410040"/>
            <a:ext cx="4688095" cy="4812621"/>
          </a:xfrm>
          <a:prstGeom prst="rect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392" tIns="45696" rIns="91392" bIns="45696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Deliver Spend Reporting Metrics including Clicks, Impressions, etc.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Deliver the P1 and P2 metrics including merging data with Campaigns, etc.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stop data platform for 3 years of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of Data warehouse layers to enable faster analysis and reporting across data volume of 3 years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Onboarding and Integrating EDW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6653711" y="1005338"/>
            <a:ext cx="5436689" cy="391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121856" tIns="60928" rIns="121856" bIns="60928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1333" b="1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/>
              <a:t>Technology roadmap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6653711" y="1396467"/>
            <a:ext cx="5436689" cy="4816883"/>
          </a:xfrm>
          <a:prstGeom prst="rect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392" tIns="45696" rIns="91392" bIns="45696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Deliver full scale CI/CD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Integrate validation engine during production deployment and automate data coverage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 data lineage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Scenario automation in addition to standard data quality checks 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Onboard Engineering DW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full scale capabilities for EDW on the same data lake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Platform as Lake 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Ease and self-service onboarding other data objects including Opportunities etc.</a:t>
            </a:r>
          </a:p>
          <a:p>
            <a:pPr>
              <a:buBlip>
                <a:blip r:embed="rId3"/>
              </a:buBlip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100% Cloud enabled</a:t>
            </a:r>
          </a:p>
          <a:p>
            <a:pPr lvl="1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Migrate the existing SSAS IAAS Cube to Azure Analysis Services</a:t>
            </a:r>
          </a:p>
          <a:p>
            <a:pPr marL="0" indent="0">
              <a:buNone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Plus 1"/>
          <p:cNvSpPr/>
          <p:nvPr/>
        </p:nvSpPr>
        <p:spPr>
          <a:xfrm>
            <a:off x="5515358" y="2828710"/>
            <a:ext cx="1087986" cy="1121778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Slide Number Placeholder 2"/>
          <p:cNvSpPr txBox="1">
            <a:spLocks/>
          </p:cNvSpPr>
          <p:nvPr/>
        </p:nvSpPr>
        <p:spPr>
          <a:xfrm>
            <a:off x="5929450" y="6488271"/>
            <a:ext cx="129901" cy="236982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32563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53699" y="3372737"/>
          <a:ext cx="11570021" cy="232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Rectangle 26"/>
          <p:cNvSpPr/>
          <p:nvPr/>
        </p:nvSpPr>
        <p:spPr>
          <a:xfrm>
            <a:off x="253698" y="5140449"/>
            <a:ext cx="1739064" cy="4139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&gt;670</a:t>
            </a:r>
          </a:p>
          <a:p>
            <a:pPr algn="ctr"/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Code Flows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36046" y="5138997"/>
            <a:ext cx="1811380" cy="411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2300+ </a:t>
            </a:r>
          </a:p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BI Code Artifacts</a:t>
            </a:r>
            <a:endParaRPr lang="en-US" sz="11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27410" y="5138997"/>
            <a:ext cx="1773707" cy="411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6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30+ </a:t>
            </a:r>
          </a:p>
          <a:p>
            <a:pPr algn="ctr" defTabSz="913852"/>
            <a:r>
              <a:rPr lang="en-US" sz="105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PPE &amp; Prod Deployment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4760" y="5138997"/>
            <a:ext cx="1785664" cy="411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&lt;10 mins</a:t>
            </a:r>
          </a:p>
          <a:p>
            <a:pPr algn="ctr" defTabSz="913852"/>
            <a:r>
              <a:rPr lang="en-US" sz="11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 build time</a:t>
            </a:r>
            <a:endParaRPr lang="en-US" sz="105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96201" y="5605283"/>
            <a:ext cx="1692128" cy="390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4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&gt;120</a:t>
            </a:r>
          </a:p>
          <a:p>
            <a:pPr algn="ctr" defTabSz="913852"/>
            <a:r>
              <a:rPr lang="en-US" sz="12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Mail Alerts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5937" y="5605285"/>
            <a:ext cx="1758903" cy="3912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3100+</a:t>
            </a:r>
          </a:p>
          <a:p>
            <a:pPr algn="ctr"/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Code Comments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22025" y="5138997"/>
            <a:ext cx="1785664" cy="411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&gt;199</a:t>
            </a:r>
            <a:r>
              <a:rPr lang="en-US" sz="12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 </a:t>
            </a:r>
            <a:r>
              <a:rPr lang="en-US" sz="105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- Test Cases</a:t>
            </a:r>
          </a:p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&gt;428</a:t>
            </a:r>
            <a:r>
              <a:rPr lang="en-US" sz="12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 - </a:t>
            </a:r>
            <a:r>
              <a:rPr lang="en-US" sz="105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Test Runs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13695" y="5605283"/>
            <a:ext cx="1758903" cy="3984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30663" y="5605284"/>
            <a:ext cx="1811380" cy="3941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500+</a:t>
            </a:r>
          </a:p>
          <a:p>
            <a:pPr algn="ctr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Code merges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14102" y="5605285"/>
            <a:ext cx="1785664" cy="40007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4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~8 hrs. </a:t>
            </a:r>
          </a:p>
          <a:p>
            <a:pPr algn="ctr" defTabSz="913852"/>
            <a:r>
              <a:rPr lang="en-US" sz="105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For 5 Billion records</a:t>
            </a:r>
            <a:endParaRPr lang="en-US" sz="100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369" y="4722273"/>
            <a:ext cx="369163" cy="34279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27588" t="31861" r="65705" b="55935"/>
          <a:stretch/>
        </p:blipFill>
        <p:spPr>
          <a:xfrm>
            <a:off x="266787" y="4801270"/>
            <a:ext cx="321889" cy="321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5806" y="4722273"/>
            <a:ext cx="362810" cy="342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8959" y="4725868"/>
            <a:ext cx="287013" cy="3391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8"/>
          <a:srcRect l="63294" t="61640" r="27048" b="17369"/>
          <a:stretch/>
        </p:blipFill>
        <p:spPr>
          <a:xfrm>
            <a:off x="8356317" y="4725946"/>
            <a:ext cx="283913" cy="33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0681" y="4719962"/>
            <a:ext cx="310842" cy="347412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253699" y="3127230"/>
            <a:ext cx="11361185" cy="329434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Custom Frame work through PowerShell to achieve CI/CD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19487" y="5605283"/>
            <a:ext cx="1773707" cy="3987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2 hours</a:t>
            </a:r>
          </a:p>
          <a:p>
            <a:pPr algn="ctr"/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Avg. Time to Deploy</a:t>
            </a:r>
            <a:endParaRPr lang="en-US" sz="105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204125" y="5138997"/>
            <a:ext cx="1692128" cy="4110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30+ </a:t>
            </a:r>
          </a:p>
          <a:p>
            <a:pPr algn="ctr" defTabSz="913852"/>
            <a:r>
              <a:rPr lang="en-US" sz="1200" b="1" dirty="0">
                <a:solidFill>
                  <a:prstClr val="white">
                    <a:lumMod val="95000"/>
                  </a:prstClr>
                </a:solidFill>
                <a:latin typeface="Segoe UI Light" panose="020B0502040204020203" pitchFamily="34" charset="0"/>
              </a:rPr>
              <a:t>Auto heal rules </a:t>
            </a:r>
            <a:endParaRPr lang="en-US" sz="1050" dirty="0">
              <a:solidFill>
                <a:prstClr val="white">
                  <a:lumMod val="95000"/>
                </a:prstClr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80343" y="737933"/>
            <a:ext cx="10842159" cy="2081346"/>
            <a:chOff x="232350" y="1320399"/>
            <a:chExt cx="6092250" cy="2959900"/>
          </a:xfrm>
        </p:grpSpPr>
        <p:sp>
          <p:nvSpPr>
            <p:cNvPr id="46" name="Freeform 45"/>
            <p:cNvSpPr/>
            <p:nvPr/>
          </p:nvSpPr>
          <p:spPr>
            <a:xfrm>
              <a:off x="232350" y="1320399"/>
              <a:ext cx="6092250" cy="887263"/>
            </a:xfrm>
            <a:custGeom>
              <a:avLst/>
              <a:gdLst>
                <a:gd name="connsiteX0" fmla="*/ 0 w 6092250"/>
                <a:gd name="connsiteY0" fmla="*/ 221816 h 887263"/>
                <a:gd name="connsiteX1" fmla="*/ 5648619 w 6092250"/>
                <a:gd name="connsiteY1" fmla="*/ 221816 h 887263"/>
                <a:gd name="connsiteX2" fmla="*/ 5648619 w 6092250"/>
                <a:gd name="connsiteY2" fmla="*/ 0 h 887263"/>
                <a:gd name="connsiteX3" fmla="*/ 6092250 w 6092250"/>
                <a:gd name="connsiteY3" fmla="*/ 443632 h 887263"/>
                <a:gd name="connsiteX4" fmla="*/ 5648619 w 6092250"/>
                <a:gd name="connsiteY4" fmla="*/ 887263 h 887263"/>
                <a:gd name="connsiteX5" fmla="*/ 5648619 w 6092250"/>
                <a:gd name="connsiteY5" fmla="*/ 665447 h 887263"/>
                <a:gd name="connsiteX6" fmla="*/ 0 w 6092250"/>
                <a:gd name="connsiteY6" fmla="*/ 665447 h 887263"/>
                <a:gd name="connsiteX7" fmla="*/ 0 w 6092250"/>
                <a:gd name="connsiteY7" fmla="*/ 221816 h 88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2250" h="887263">
                  <a:moveTo>
                    <a:pt x="0" y="221816"/>
                  </a:moveTo>
                  <a:lnTo>
                    <a:pt x="5648619" y="221816"/>
                  </a:lnTo>
                  <a:lnTo>
                    <a:pt x="5648619" y="0"/>
                  </a:lnTo>
                  <a:lnTo>
                    <a:pt x="6092250" y="443632"/>
                  </a:lnTo>
                  <a:lnTo>
                    <a:pt x="5648619" y="887263"/>
                  </a:lnTo>
                  <a:lnTo>
                    <a:pt x="5648619" y="665447"/>
                  </a:lnTo>
                  <a:lnTo>
                    <a:pt x="0" y="665447"/>
                  </a:lnTo>
                  <a:lnTo>
                    <a:pt x="0" y="221816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899" tIns="263657" rIns="475692" bIns="362575" numCol="1" spcCol="1270" anchor="t" anchorCtr="0">
              <a:noAutofit/>
            </a:bodyPr>
            <a:lstStyle/>
            <a:p>
              <a:pPr defTabSz="48880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Tailored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32350" y="2004608"/>
              <a:ext cx="1876413" cy="1709196"/>
            </a:xfrm>
            <a:custGeom>
              <a:avLst/>
              <a:gdLst>
                <a:gd name="connsiteX0" fmla="*/ 0 w 1876413"/>
                <a:gd name="connsiteY0" fmla="*/ 0 h 1709196"/>
                <a:gd name="connsiteX1" fmla="*/ 1876413 w 1876413"/>
                <a:gd name="connsiteY1" fmla="*/ 0 h 1709196"/>
                <a:gd name="connsiteX2" fmla="*/ 1876413 w 1876413"/>
                <a:gd name="connsiteY2" fmla="*/ 1709196 h 1709196"/>
                <a:gd name="connsiteX3" fmla="*/ 0 w 1876413"/>
                <a:gd name="connsiteY3" fmla="*/ 1709196 h 1709196"/>
                <a:gd name="connsiteX4" fmla="*/ 0 w 1876413"/>
                <a:gd name="connsiteY4" fmla="*/ 0 h 170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413" h="1709196">
                  <a:moveTo>
                    <a:pt x="0" y="0"/>
                  </a:moveTo>
                  <a:lnTo>
                    <a:pt x="1876413" y="0"/>
                  </a:lnTo>
                  <a:lnTo>
                    <a:pt x="1876413" y="1709196"/>
                  </a:lnTo>
                  <a:lnTo>
                    <a:pt x="0" y="1709196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16" tIns="38090" rIns="38090" bIns="38090" numCol="1" spcCol="1270" anchor="t" anchorCtr="0">
              <a:noAutofit/>
            </a:bodyPr>
            <a:lstStyle/>
            <a:p>
              <a:pPr marL="285664" indent="-285664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Designed and tailored a well-defined automated validation and release/deployment process for Azure Data Warehouses.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08762" y="1616154"/>
              <a:ext cx="4215837" cy="887263"/>
            </a:xfrm>
            <a:custGeom>
              <a:avLst/>
              <a:gdLst>
                <a:gd name="connsiteX0" fmla="*/ 0 w 4215837"/>
                <a:gd name="connsiteY0" fmla="*/ 221816 h 887263"/>
                <a:gd name="connsiteX1" fmla="*/ 3772206 w 4215837"/>
                <a:gd name="connsiteY1" fmla="*/ 221816 h 887263"/>
                <a:gd name="connsiteX2" fmla="*/ 3772206 w 4215837"/>
                <a:gd name="connsiteY2" fmla="*/ 0 h 887263"/>
                <a:gd name="connsiteX3" fmla="*/ 4215837 w 4215837"/>
                <a:gd name="connsiteY3" fmla="*/ 443632 h 887263"/>
                <a:gd name="connsiteX4" fmla="*/ 3772206 w 4215837"/>
                <a:gd name="connsiteY4" fmla="*/ 887263 h 887263"/>
                <a:gd name="connsiteX5" fmla="*/ 3772206 w 4215837"/>
                <a:gd name="connsiteY5" fmla="*/ 665447 h 887263"/>
                <a:gd name="connsiteX6" fmla="*/ 0 w 4215837"/>
                <a:gd name="connsiteY6" fmla="*/ 665447 h 887263"/>
                <a:gd name="connsiteX7" fmla="*/ 0 w 4215837"/>
                <a:gd name="connsiteY7" fmla="*/ 221816 h 88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837" h="887263">
                  <a:moveTo>
                    <a:pt x="0" y="221816"/>
                  </a:moveTo>
                  <a:lnTo>
                    <a:pt x="3772206" y="221816"/>
                  </a:lnTo>
                  <a:lnTo>
                    <a:pt x="3772206" y="0"/>
                  </a:lnTo>
                  <a:lnTo>
                    <a:pt x="4215837" y="443632"/>
                  </a:lnTo>
                  <a:lnTo>
                    <a:pt x="3772206" y="887263"/>
                  </a:lnTo>
                  <a:lnTo>
                    <a:pt x="3772206" y="665447"/>
                  </a:lnTo>
                  <a:lnTo>
                    <a:pt x="0" y="665447"/>
                  </a:lnTo>
                  <a:lnTo>
                    <a:pt x="0" y="221816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899" tIns="263657" rIns="475692" bIns="362575" numCol="1" spcCol="1270" anchor="t" anchorCtr="0">
              <a:noAutofit/>
            </a:bodyPr>
            <a:lstStyle/>
            <a:p>
              <a:pPr defTabSz="48880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Adopted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08762" y="2300362"/>
              <a:ext cx="1876413" cy="1709196"/>
            </a:xfrm>
            <a:custGeom>
              <a:avLst/>
              <a:gdLst>
                <a:gd name="connsiteX0" fmla="*/ 0 w 1876413"/>
                <a:gd name="connsiteY0" fmla="*/ 0 h 1709196"/>
                <a:gd name="connsiteX1" fmla="*/ 1876413 w 1876413"/>
                <a:gd name="connsiteY1" fmla="*/ 0 h 1709196"/>
                <a:gd name="connsiteX2" fmla="*/ 1876413 w 1876413"/>
                <a:gd name="connsiteY2" fmla="*/ 1709196 h 1709196"/>
                <a:gd name="connsiteX3" fmla="*/ 0 w 1876413"/>
                <a:gd name="connsiteY3" fmla="*/ 1709196 h 1709196"/>
                <a:gd name="connsiteX4" fmla="*/ 0 w 1876413"/>
                <a:gd name="connsiteY4" fmla="*/ 0 h 170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413" h="1709196">
                  <a:moveTo>
                    <a:pt x="0" y="0"/>
                  </a:moveTo>
                  <a:lnTo>
                    <a:pt x="1876413" y="0"/>
                  </a:lnTo>
                  <a:lnTo>
                    <a:pt x="1876413" y="1709196"/>
                  </a:lnTo>
                  <a:lnTo>
                    <a:pt x="0" y="1709196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16" tIns="38090" rIns="38090" bIns="38090" numCol="1" spcCol="1270" anchor="t" anchorCtr="0">
              <a:noAutofit/>
            </a:bodyPr>
            <a:lstStyle/>
            <a:p>
              <a:pPr marL="285664" indent="-285664" defTabSz="44436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We adopted GIT for non-standard and unsupported projects like Azure Data Factories, Azure Data Lakes and ADW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985176" y="1911909"/>
              <a:ext cx="2339424" cy="887263"/>
            </a:xfrm>
            <a:custGeom>
              <a:avLst/>
              <a:gdLst>
                <a:gd name="connsiteX0" fmla="*/ 0 w 2339424"/>
                <a:gd name="connsiteY0" fmla="*/ 221816 h 887263"/>
                <a:gd name="connsiteX1" fmla="*/ 1895793 w 2339424"/>
                <a:gd name="connsiteY1" fmla="*/ 221816 h 887263"/>
                <a:gd name="connsiteX2" fmla="*/ 1895793 w 2339424"/>
                <a:gd name="connsiteY2" fmla="*/ 0 h 887263"/>
                <a:gd name="connsiteX3" fmla="*/ 2339424 w 2339424"/>
                <a:gd name="connsiteY3" fmla="*/ 443632 h 887263"/>
                <a:gd name="connsiteX4" fmla="*/ 1895793 w 2339424"/>
                <a:gd name="connsiteY4" fmla="*/ 887263 h 887263"/>
                <a:gd name="connsiteX5" fmla="*/ 1895793 w 2339424"/>
                <a:gd name="connsiteY5" fmla="*/ 665447 h 887263"/>
                <a:gd name="connsiteX6" fmla="*/ 0 w 2339424"/>
                <a:gd name="connsiteY6" fmla="*/ 665447 h 887263"/>
                <a:gd name="connsiteX7" fmla="*/ 0 w 2339424"/>
                <a:gd name="connsiteY7" fmla="*/ 221816 h 88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9424" h="887263">
                  <a:moveTo>
                    <a:pt x="0" y="221816"/>
                  </a:moveTo>
                  <a:lnTo>
                    <a:pt x="1895793" y="221816"/>
                  </a:lnTo>
                  <a:lnTo>
                    <a:pt x="1895793" y="0"/>
                  </a:lnTo>
                  <a:lnTo>
                    <a:pt x="2339424" y="443632"/>
                  </a:lnTo>
                  <a:lnTo>
                    <a:pt x="1895793" y="887263"/>
                  </a:lnTo>
                  <a:lnTo>
                    <a:pt x="1895793" y="665447"/>
                  </a:lnTo>
                  <a:lnTo>
                    <a:pt x="0" y="665447"/>
                  </a:lnTo>
                  <a:lnTo>
                    <a:pt x="0" y="221816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899" tIns="263657" rIns="475692" bIns="362575" numCol="1" spcCol="1270" anchor="t" anchorCtr="0">
              <a:noAutofit/>
            </a:bodyPr>
            <a:lstStyle/>
            <a:p>
              <a:pPr defTabSz="48880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99" dirty="0">
                  <a:latin typeface="Segoe UI" panose="020B0502040204020203" pitchFamily="34" charset="0"/>
                  <a:cs typeface="Segoe UI" panose="020B0502040204020203" pitchFamily="34" charset="0"/>
                </a:rPr>
                <a:t>Integrated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85176" y="2596118"/>
              <a:ext cx="1939923" cy="1684181"/>
            </a:xfrm>
            <a:custGeom>
              <a:avLst/>
              <a:gdLst>
                <a:gd name="connsiteX0" fmla="*/ 0 w 1876413"/>
                <a:gd name="connsiteY0" fmla="*/ 0 h 1684182"/>
                <a:gd name="connsiteX1" fmla="*/ 1876413 w 1876413"/>
                <a:gd name="connsiteY1" fmla="*/ 0 h 1684182"/>
                <a:gd name="connsiteX2" fmla="*/ 1876413 w 1876413"/>
                <a:gd name="connsiteY2" fmla="*/ 1684182 h 1684182"/>
                <a:gd name="connsiteX3" fmla="*/ 0 w 1876413"/>
                <a:gd name="connsiteY3" fmla="*/ 1684182 h 1684182"/>
                <a:gd name="connsiteX4" fmla="*/ 0 w 1876413"/>
                <a:gd name="connsiteY4" fmla="*/ 0 h 168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6413" h="1684182">
                  <a:moveTo>
                    <a:pt x="0" y="0"/>
                  </a:moveTo>
                  <a:lnTo>
                    <a:pt x="1876413" y="0"/>
                  </a:lnTo>
                  <a:lnTo>
                    <a:pt x="1876413" y="1684182"/>
                  </a:lnTo>
                  <a:lnTo>
                    <a:pt x="0" y="168418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16" tIns="38090" rIns="38090" bIns="38090" numCol="1" spcCol="1270" anchor="t" anchorCtr="0">
              <a:noAutofit/>
            </a:bodyPr>
            <a:lstStyle/>
            <a:p>
              <a:pPr marL="285664" indent="-285664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Explored and Integrated additional tools like FireFly, CloudBuild, Azure Automation etc.</a:t>
              </a:r>
            </a:p>
            <a:p>
              <a:pPr marL="285664" indent="-285664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Developed an automated validation framework to QA the data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33499" y="593093"/>
            <a:ext cx="9665342" cy="344069"/>
          </a:xfrm>
          <a:prstGeom prst="rect">
            <a:avLst/>
          </a:prstGeom>
        </p:spPr>
        <p:txBody>
          <a:bodyPr vert="horz" lIns="91372" tIns="45687" rIns="91372" bIns="45687" rtlCol="0" anchor="b">
            <a:noAutofit/>
          </a:bodyPr>
          <a:lstStyle/>
          <a:p>
            <a:pPr marL="225289" defTabSz="1217971">
              <a:lnSpc>
                <a:spcPct val="90000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achieved 50-60% Continuous delivery capabilities for large BI applications..</a:t>
            </a: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321710" y="115341"/>
            <a:ext cx="11749234" cy="526325"/>
          </a:xfrm>
          <a:prstGeom prst="rect">
            <a:avLst/>
          </a:prstGeom>
          <a:extLst/>
        </p:spPr>
        <p:txBody>
          <a:bodyPr vert="horz" wrap="square" lIns="146138" tIns="91336" rIns="146138" bIns="91336" rtlCol="0" anchor="t">
            <a:noAutofit/>
          </a:bodyPr>
          <a:lstStyle/>
          <a:p>
            <a:pPr defTabSz="913852"/>
            <a:r>
              <a:rPr lang="en-US" sz="2399" dirty="0">
                <a:solidFill>
                  <a:srgbClr val="007C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‘Build-2-Deploy’ process in UCM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933703" y="8154"/>
            <a:ext cx="2105354" cy="39518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3820" tIns="0" rIns="27940" bIns="0" numCol="1" spcCol="1270" anchor="ctr" anchorCtr="0">
            <a:noAutofit/>
          </a:bodyPr>
          <a:lstStyle/>
          <a:p>
            <a:pPr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dirty="0">
                <a:latin typeface="Segoe UI Light" panose="020B0502040204020203" pitchFamily="34" charset="0"/>
              </a:rPr>
              <a:t>Component Based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Build-2-Prod</a:t>
            </a:r>
          </a:p>
        </p:txBody>
      </p:sp>
    </p:spTree>
    <p:extLst>
      <p:ext uri="{BB962C8B-B14F-4D97-AF65-F5344CB8AC3E}">
        <p14:creationId xmlns:p14="http://schemas.microsoft.com/office/powerpoint/2010/main" val="240103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162" y="50529"/>
            <a:ext cx="11576502" cy="708469"/>
          </a:xfrm>
        </p:spPr>
        <p:txBody>
          <a:bodyPr>
            <a:normAutofit/>
          </a:bodyPr>
          <a:lstStyle/>
          <a:p>
            <a:r>
              <a:rPr lang="en-US" sz="2400" dirty="0"/>
              <a:t>What are the challenges in data quality on Azure Big Data systems..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73930" y="1138355"/>
          <a:ext cx="7477434" cy="443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8345348" y="3235904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5349" y="3803177"/>
            <a:ext cx="3628103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Support multiple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Fully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Centralized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Team &amp; Reports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5999038" y="3111499"/>
            <a:ext cx="3972538" cy="486074"/>
          </a:xfrm>
          <a:prstGeom prst="triangle">
            <a:avLst>
              <a:gd name="adj" fmla="val 503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950" y="1188601"/>
            <a:ext cx="608707" cy="62045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6950" y="1912013"/>
            <a:ext cx="608707" cy="6204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6950" y="2635425"/>
            <a:ext cx="608707" cy="6204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6950" y="3358837"/>
            <a:ext cx="608707" cy="6204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950" y="4082249"/>
            <a:ext cx="608707" cy="6204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950" y="4805659"/>
            <a:ext cx="608707" cy="620451"/>
          </a:xfrm>
          <a:prstGeom prst="roundRect">
            <a:avLst/>
          </a:prstGeom>
          <a:solidFill>
            <a:srgbClr val="007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ea typeface="Segoe UI" panose="020B0502040204020203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5348" y="970930"/>
            <a:ext cx="3628103" cy="392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Vision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45348" y="1487158"/>
            <a:ext cx="362810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Develop a generic data quality engine that can run on Azure and capable of verifying data against multiple data sources including Azure DBs, Azure Data Lake, Warehouses and MDX Cubes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91273" y="3354536"/>
            <a:ext cx="5869785" cy="697967"/>
            <a:chOff x="579531" y="767764"/>
            <a:chExt cx="5869785" cy="697967"/>
          </a:xfrm>
        </p:grpSpPr>
        <p:sp>
          <p:nvSpPr>
            <p:cNvPr id="18" name="Rectangle 17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Distributed business rules..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Data is processed at multiple stages and faults can occur anywhere..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82637" y="4091942"/>
            <a:ext cx="5869785" cy="697967"/>
            <a:chOff x="579531" y="767764"/>
            <a:chExt cx="5869785" cy="697967"/>
          </a:xfrm>
        </p:grpSpPr>
        <p:sp>
          <p:nvSpPr>
            <p:cNvPr id="21" name="Rectangle 20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579531" y="767764"/>
              <a:ext cx="5869785" cy="6979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Lack of Visual Studio validation tools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/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No ready available tools like Performance tester etc. 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53549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1" y="14514"/>
            <a:ext cx="12192000" cy="667411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Aligning to ‘One’ Team Model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936400" y="8694911"/>
            <a:ext cx="112269" cy="201139"/>
          </a:xfrm>
        </p:spPr>
        <p:txBody>
          <a:bodyPr/>
          <a:lstStyle/>
          <a:p>
            <a:pPr algn="ctr"/>
            <a:fld id="{CD40C7FA-7A27-4265-9665-8C0382736A46}" type="slidenum">
              <a:rPr lang="en-US" sz="1067"/>
              <a:pPr algn="ctr"/>
              <a:t>2</a:t>
            </a:fld>
            <a:endParaRPr lang="en-US" sz="1067" dirty="0"/>
          </a:p>
        </p:txBody>
      </p:sp>
      <p:sp>
        <p:nvSpPr>
          <p:cNvPr id="38" name="Rectangle 37"/>
          <p:cNvSpPr/>
          <p:nvPr/>
        </p:nvSpPr>
        <p:spPr>
          <a:xfrm>
            <a:off x="9489036" y="967683"/>
            <a:ext cx="2514600" cy="901074"/>
          </a:xfrm>
          <a:prstGeom prst="rect">
            <a:avLst/>
          </a:prstGeom>
          <a:solidFill>
            <a:srgbClr val="8C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Roadmap Alignment </a:t>
            </a:r>
            <a:r>
              <a:rPr lang="en-US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Scope, Features, Upgrades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489036" y="1984269"/>
            <a:ext cx="2514600" cy="851578"/>
          </a:xfrm>
          <a:prstGeom prst="rect">
            <a:avLst/>
          </a:prstGeom>
          <a:solidFill>
            <a:srgbClr val="8C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Impact Analysis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Dependencies, Quality, Stability, Schedule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489036" y="2951359"/>
            <a:ext cx="2514600" cy="901430"/>
          </a:xfrm>
          <a:prstGeom prst="rect">
            <a:avLst/>
          </a:prstGeom>
          <a:solidFill>
            <a:srgbClr val="8C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Mitigation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 Points, Reviews, SLAs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489036" y="3968301"/>
            <a:ext cx="2514600" cy="981509"/>
          </a:xfrm>
          <a:prstGeom prst="rect">
            <a:avLst/>
          </a:prstGeom>
          <a:solidFill>
            <a:srgbClr val="8C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Knowledge Sharing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Features, Business Scenarios, Technology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89036" y="482839"/>
            <a:ext cx="25146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073651" y="2561479"/>
          <a:ext cx="4947024" cy="295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" name="Rectangle 44"/>
          <p:cNvSpPr/>
          <p:nvPr/>
        </p:nvSpPr>
        <p:spPr>
          <a:xfrm>
            <a:off x="6500534" y="2825987"/>
            <a:ext cx="2819872" cy="1223900"/>
          </a:xfrm>
          <a:prstGeom prst="rect">
            <a:avLst/>
          </a:prstGeom>
          <a:solidFill>
            <a:srgbClr val="3CEEAC">
              <a:alpha val="20000"/>
            </a:srgbClr>
          </a:solidFill>
          <a:ln w="3175">
            <a:solidFill>
              <a:srgbClr val="3CEE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ANALYSTS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Reviews on Cube data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Inputs on new measures to enable faster and easier usage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25942" y="4562777"/>
            <a:ext cx="3494464" cy="1691002"/>
          </a:xfrm>
          <a:prstGeom prst="rect">
            <a:avLst/>
          </a:prstGeom>
          <a:solidFill>
            <a:srgbClr val="39F231">
              <a:alpha val="20000"/>
            </a:srgbClr>
          </a:solidFill>
          <a:ln w="3175">
            <a:solidFill>
              <a:srgbClr val="39F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INFRA TEAM</a:t>
            </a:r>
          </a:p>
          <a:p>
            <a:pPr algn="ctr"/>
            <a:endParaRPr lang="en-US" sz="1200" b="1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Track developments of ADF, ADLS and ADW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Continuous loop on feedback and stack evolution based on new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2783" y="4750724"/>
            <a:ext cx="3081662" cy="1315108"/>
          </a:xfrm>
          <a:prstGeom prst="rect">
            <a:avLst/>
          </a:prstGeom>
          <a:solidFill>
            <a:srgbClr val="BAF626">
              <a:alpha val="20000"/>
            </a:srgbClr>
          </a:solidFill>
          <a:ln w="3175">
            <a:solidFill>
              <a:srgbClr val="BAF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cap="all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UCM-A, Opportunities</a:t>
            </a:r>
          </a:p>
          <a:p>
            <a:endParaRPr lang="en-US" sz="1200" b="1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Ingest Data from UCM-A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Onboard the Opportunities DW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Onboard Engineering DW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2783" y="1693889"/>
            <a:ext cx="2997254" cy="1541989"/>
          </a:xfrm>
          <a:prstGeom prst="rect">
            <a:avLst/>
          </a:prstGeom>
          <a:solidFill>
            <a:srgbClr val="FAA41A">
              <a:alpha val="20000"/>
            </a:srgbClr>
          </a:solidFill>
          <a:ln w="3175">
            <a:solidFill>
              <a:srgbClr val="FAA4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cap="all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KPIBilling Cube, ARC, RVR</a:t>
            </a:r>
          </a:p>
          <a:p>
            <a:pPr algn="ctr"/>
            <a:endParaRPr lang="en-US" sz="1200" b="1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going data check points with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KPIBilling Cube Team,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RvR Team,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 with ES Incentives &amp; Billing team in Chennai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71186" y="959241"/>
            <a:ext cx="3122859" cy="1324922"/>
          </a:xfrm>
          <a:prstGeom prst="rect">
            <a:avLst/>
          </a:prstGeom>
          <a:solidFill>
            <a:srgbClr val="47BAEB">
              <a:alpha val="20000"/>
            </a:srgbClr>
          </a:solidFill>
          <a:ln w="3175">
            <a:solidFill>
              <a:srgbClr val="47B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 data pivots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Review requirements against the cube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 checks</a:t>
            </a:r>
          </a:p>
        </p:txBody>
      </p:sp>
      <p:sp>
        <p:nvSpPr>
          <p:cNvPr id="16" name="Slide Number Placeholder 2"/>
          <p:cNvSpPr txBox="1">
            <a:spLocks/>
          </p:cNvSpPr>
          <p:nvPr/>
        </p:nvSpPr>
        <p:spPr>
          <a:xfrm>
            <a:off x="5929450" y="6488271"/>
            <a:ext cx="129901" cy="236982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>
                <a:solidFill>
                  <a:schemeClr val="tx1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</p:spTree>
    <p:extLst>
      <p:ext uri="{BB962C8B-B14F-4D97-AF65-F5344CB8AC3E}">
        <p14:creationId xmlns:p14="http://schemas.microsoft.com/office/powerpoint/2010/main" val="7649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608"/>
            <a:ext cx="11579517" cy="708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flow diagram of the Data Quality engine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20</a:t>
            </a:fld>
            <a:endParaRPr lang="en-US" dirty="0">
              <a:solidFill>
                <a:srgbClr val="6D6E7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90089" y="1068538"/>
            <a:ext cx="8455944" cy="4557410"/>
            <a:chOff x="1820985" y="591425"/>
            <a:chExt cx="9243063" cy="5635918"/>
          </a:xfrm>
        </p:grpSpPr>
        <p:grpSp>
          <p:nvGrpSpPr>
            <p:cNvPr id="6" name="Group 5"/>
            <p:cNvGrpSpPr/>
            <p:nvPr/>
          </p:nvGrpSpPr>
          <p:grpSpPr>
            <a:xfrm>
              <a:off x="1843090" y="591426"/>
              <a:ext cx="4039006" cy="2356939"/>
              <a:chOff x="863633" y="422672"/>
              <a:chExt cx="4104898" cy="2356939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63633" y="799909"/>
                <a:ext cx="4093525" cy="197970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Authoring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Scheduling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Case Flags</a:t>
                </a: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5226" y="937021"/>
                <a:ext cx="1080124" cy="1624247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75005" y="422672"/>
                <a:ext cx="4093526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Authoring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035207" y="591425"/>
              <a:ext cx="4028841" cy="2367433"/>
              <a:chOff x="6117895" y="505627"/>
              <a:chExt cx="4028841" cy="236743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7895" y="897391"/>
                <a:ext cx="4028841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PowerShell Engine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Execute on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ADL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ADW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DB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Files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9068" y="1587185"/>
                <a:ext cx="1576303" cy="828802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117895" y="505627"/>
                <a:ext cx="4028841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Execution</a:t>
                </a:r>
                <a:r>
                  <a:rPr lang="en-US" sz="1600" dirty="0"/>
                  <a:t> 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035207" y="3799872"/>
              <a:ext cx="4028841" cy="2359734"/>
              <a:chOff x="6256900" y="3799872"/>
              <a:chExt cx="4819447" cy="235973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56900" y="4183937"/>
                <a:ext cx="4819447" cy="197566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Live Visualization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View Exceptions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3255" y="4671282"/>
                <a:ext cx="1846216" cy="1000978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256900" y="3799872"/>
                <a:ext cx="4819447" cy="4186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Monitoring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20985" y="3838817"/>
              <a:ext cx="4049921" cy="2388526"/>
              <a:chOff x="1020950" y="3803614"/>
              <a:chExt cx="4037966" cy="221475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20950" y="4186434"/>
                <a:ext cx="4015928" cy="18319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/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  <a:softEdge rad="31750"/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Emails with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Action on Bugs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Missing test cases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42988" y="3803614"/>
                <a:ext cx="4015928" cy="3882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Alerting</a:t>
                </a:r>
                <a:r>
                  <a:rPr lang="en-US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454" y="4464169"/>
                <a:ext cx="1606375" cy="865940"/>
              </a:xfrm>
              <a:prstGeom prst="rect">
                <a:avLst/>
              </a:prstGeom>
            </p:spPr>
          </p:pic>
        </p:grpSp>
      </p:grpSp>
      <p:sp>
        <p:nvSpPr>
          <p:cNvPr id="27" name="Right Arrow 26"/>
          <p:cNvSpPr/>
          <p:nvPr/>
        </p:nvSpPr>
        <p:spPr>
          <a:xfrm>
            <a:off x="7311412" y="1878032"/>
            <a:ext cx="413298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9898758" y="3192775"/>
            <a:ext cx="560279" cy="4379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7321901" y="4556033"/>
            <a:ext cx="402809" cy="5193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4847959" y="3158806"/>
            <a:ext cx="560279" cy="3768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34196" y="1453381"/>
            <a:ext cx="2838847" cy="4770537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 Engine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enabled to validate 18 rules likes value checks, primary key checks, row count checks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Comprehensive work flow for authoring, execution and monitoring for </a:t>
            </a: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warehouse and Azure Data Lake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ATC (Automated Test Controller)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daily mails to all the stake holders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Live Power BI dashboards </a:t>
            </a:r>
            <a:r>
              <a:rPr lang="en-US" sz="1600" dirty="0">
                <a:solidFill>
                  <a:srgbClr val="00206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analyzing the quality of the system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0206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0920" y="900028"/>
            <a:ext cx="2838847" cy="528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Quality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230972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21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58180" y="177641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defTabSz="1218337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What are the rules validated in UCM-B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3"/>
            <a:ext cx="1570897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8"/>
            <a:ext cx="1633093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21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0"/>
            <a:ext cx="1272090" cy="4228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0"/>
            <a:ext cx="1362259" cy="4217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6"/>
            <a:ext cx="1448718" cy="41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4194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4258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4250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4413670" y="4831095"/>
            <a:ext cx="2846108" cy="1101453"/>
          </a:xfrm>
          <a:prstGeom prst="wedgeRectCallout">
            <a:avLst>
              <a:gd name="adj1" fmla="val 36065"/>
              <a:gd name="adj2" fmla="val -724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All the rules above are automated using a custom PowerShell engine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49355" y="1871973"/>
            <a:ext cx="1322181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Count Check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61177" y="3440472"/>
            <a:ext cx="132265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Type Check  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47366" y="2343410"/>
            <a:ext cx="1318843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Length Check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43239" y="4099022"/>
            <a:ext cx="1335009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Duplicate Row Check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55377" y="1876166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PrimaryKey Check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9920" y="2976391"/>
            <a:ext cx="1612034" cy="3385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Missing Quota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77772" y="2600837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Foreign Key Check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95697" y="1867382"/>
            <a:ext cx="1611461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BoB &amp; Quota Checks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762561" y="3602560"/>
            <a:ext cx="1612034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Other Cube Check: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ARC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KPI Billing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95697" y="2600837"/>
            <a:ext cx="1607392" cy="1815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Attainment Checks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Client Unit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New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Channel Partner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5208" y="1907714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availability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771" y="2631605"/>
            <a:ext cx="1318843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archiving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8284" y="3329340"/>
            <a:ext cx="1607392" cy="5847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Dev/Prod Checks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323977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136" y="148344"/>
            <a:ext cx="11579517" cy="465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Validation status in email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22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Highlights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15" y="726858"/>
            <a:ext cx="11412157" cy="57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Models – Revenue &amp;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23</a:t>
            </a:fld>
            <a:endParaRPr lang="en-US" dirty="0">
              <a:solidFill>
                <a:srgbClr val="6D6E7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0655" y="962191"/>
            <a:ext cx="10661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Optimized Data Model based on down stream needs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0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Fully normalized schema for dimension-fact modeling</a:t>
            </a:r>
          </a:p>
          <a:p>
            <a:pPr marL="800100" lvl="1" indent="-342900">
              <a:buBlip>
                <a:blip r:embed="rId2"/>
              </a:buBlip>
            </a:pPr>
            <a:r>
              <a:rPr lang="en-US" sz="2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De-normalized schema opted for Attainments [Derived facts] to increase performance</a:t>
            </a:r>
          </a:p>
          <a:p>
            <a:endParaRPr lang="en-US" sz="20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  <a:hlinkClick r:id="rId3"/>
              </a:rPr>
              <a:t>View the data models here..</a:t>
            </a:r>
            <a:endParaRPr lang="en-US" sz="20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pPr marL="800100" lvl="1" indent="-342900">
              <a:buBlip>
                <a:blip r:embed="rId2"/>
              </a:buBlip>
            </a:pPr>
            <a:endParaRPr lang="en-US" sz="20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1198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82963" y="6478119"/>
            <a:ext cx="222875" cy="236982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3492" y="3034158"/>
            <a:ext cx="9594160" cy="8532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Data Masking, Encryption and Transparent Data Security not available in ADL yet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Centrally managed with AAD (Azure Active Directory) Service Accounts, but not at the roles level 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069" y="3034158"/>
            <a:ext cx="1673095" cy="85324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</a:t>
            </a:r>
          </a:p>
        </p:txBody>
      </p:sp>
      <p:pic>
        <p:nvPicPr>
          <p:cNvPr id="9" name="Picture 3" descr="C:\Users\sigurdg\Desktop\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259" y="2414122"/>
            <a:ext cx="268229" cy="28246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313492" y="4037857"/>
            <a:ext cx="9594160" cy="912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Orchestration across pipelines still not available and need for manual scheduling across pipelines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Pipelines couldn’t take parameters from external command/PowerShell or other pipelines</a:t>
            </a:r>
            <a:endParaRPr lang="en-IN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069" y="4017858"/>
            <a:ext cx="1673095" cy="9468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Factories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65760" y="0"/>
            <a:ext cx="11579517" cy="640080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algn="l" defTabSz="1218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are the Key Pain Points on Azure Infra</a:t>
            </a:r>
            <a:endParaRPr lang="en-US" sz="2400" b="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79077"/>
            <a:ext cx="1916610" cy="201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3492" y="704770"/>
            <a:ext cx="9594161" cy="10081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Lack of Visual Studio support for ADW and Business Intelligence Scenario testing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Lack of Visual Studio CI/CD, Data Coverage and Performance testing for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071" y="704770"/>
            <a:ext cx="1673095" cy="10081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313492" y="1803572"/>
            <a:ext cx="9594161" cy="10801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Data Integrity constraint in Azure Data Lake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Lack of </a:t>
            </a:r>
            <a:r>
              <a:rPr lang="en-IN" sz="2000" dirty="0" err="1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Polybase</a:t>
            </a: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and PowerBI direct connection to ADLS </a:t>
            </a:r>
            <a:r>
              <a:rPr lang="en-IN" sz="2000" dirty="0" err="1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catalog</a:t>
            </a:r>
            <a:endParaRPr lang="en-IN" sz="20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071" y="1816452"/>
            <a:ext cx="1673095" cy="10820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Data Lake</a:t>
            </a:r>
            <a:endParaRPr lang="en-IN" sz="1800" dirty="0"/>
          </a:p>
        </p:txBody>
      </p:sp>
      <p:sp>
        <p:nvSpPr>
          <p:cNvPr id="32" name="Rectangle 31"/>
          <p:cNvSpPr/>
          <p:nvPr/>
        </p:nvSpPr>
        <p:spPr>
          <a:xfrm>
            <a:off x="2313490" y="5079909"/>
            <a:ext cx="9594161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ADW is designed to perform heavy queries, but only 32 queries can run at a time.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When ADW experience heavy load, it automatically shutdown all connections.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069" y="5079909"/>
            <a:ext cx="1673095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warehouse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75936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82963" y="6478119"/>
            <a:ext cx="222875" cy="236982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3492" y="3034158"/>
            <a:ext cx="9594160" cy="8532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Data encryption and security on ADLS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Ability to enable roles and access on the Azure Analysis Preview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069" y="3034158"/>
            <a:ext cx="1673095" cy="8532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</a:t>
            </a:r>
          </a:p>
        </p:txBody>
      </p:sp>
      <p:pic>
        <p:nvPicPr>
          <p:cNvPr id="9" name="Picture 3" descr="C:\Users\sigurdg\Desktop\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259" y="2414122"/>
            <a:ext cx="268229" cy="28246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313492" y="4037857"/>
            <a:ext cx="9594160" cy="9120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Manage Centralized Orchestration across various pipelines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Able to call PowerShell scripts as part of pipelines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069" y="4017858"/>
            <a:ext cx="1673095" cy="9468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Factories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365760" y="0"/>
            <a:ext cx="11579517" cy="640080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algn="l" defTabSz="1218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help required from Azure team</a:t>
            </a:r>
            <a:endParaRPr lang="en-US" sz="2400" b="0" dirty="0"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79077"/>
            <a:ext cx="1916610" cy="201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13492" y="704770"/>
            <a:ext cx="9594161" cy="10081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Quality tools for data coverage and scenario testing </a:t>
            </a:r>
            <a:r>
              <a:rPr lang="en-IN" sz="16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[similar to code coverage in Visual studio]</a:t>
            </a:r>
            <a:endParaRPr lang="en-IN" sz="20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CI/CD capability for ADW </a:t>
            </a:r>
            <a:r>
              <a:rPr lang="en-IN" sz="16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[similar to SSDT for Azure SQL]</a:t>
            </a:r>
            <a:endParaRPr lang="en-IN" sz="20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20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071" y="704770"/>
            <a:ext cx="1673095" cy="10081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2313492" y="1803572"/>
            <a:ext cx="9594161" cy="10801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API to perform caching and performance improvements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Drivers for direct connectivity to Power BI and other down stream applications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6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071" y="1816452"/>
            <a:ext cx="1673095" cy="10820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/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Data Lake</a:t>
            </a:r>
            <a:endParaRPr lang="en-IN" sz="1800" dirty="0"/>
          </a:p>
        </p:txBody>
      </p:sp>
      <p:sp>
        <p:nvSpPr>
          <p:cNvPr id="32" name="Rectangle 31"/>
          <p:cNvSpPr/>
          <p:nvPr/>
        </p:nvSpPr>
        <p:spPr>
          <a:xfrm>
            <a:off x="2313490" y="5079909"/>
            <a:ext cx="9594161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IN" b="1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Ability to automatically detect the best performance for a table </a:t>
            </a:r>
            <a:r>
              <a:rPr lang="en-IN" sz="16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[currently the developer need to configure for performance as round robin etc.]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Ability to audit information [for ex. Temporal tables similar to SQL Server]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069" y="5079909"/>
            <a:ext cx="1673095" cy="10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warehouse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33372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215" y="2590800"/>
            <a:ext cx="4594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Strong, reliable and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scalable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Unified Data Platform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Events BI reporting needs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345" y="706288"/>
            <a:ext cx="4747856" cy="1884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64" lvl="1" indent="-285664" defTabSz="9143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There is no capability to process Events(TechEd events, online trainings, premiums sessions) tools data (attendee information, pre and post event) to enable business to derive meaningful and connected insights.</a:t>
            </a:r>
          </a:p>
          <a:p>
            <a:pPr marL="285664" lvl="1" indent="-285664" defTabSz="9143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 end users in self service reporting using R Analytics and Power BI</a:t>
            </a:r>
          </a:p>
          <a:p>
            <a:pPr marL="285664" lvl="1" indent="-285664" defTabSz="914363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065" y="180357"/>
            <a:ext cx="11632002" cy="424732"/>
          </a:xfrm>
          <a:prstGeom prst="rect">
            <a:avLst/>
          </a:prstGeom>
        </p:spPr>
        <p:txBody>
          <a:bodyPr vert="horz" lIns="91418" tIns="45710" rIns="91418" bIns="45710" rtlCol="0" anchor="ctr">
            <a:noAutofit/>
          </a:bodyPr>
          <a:lstStyle>
            <a:defPPr>
              <a:defRPr lang="en-US"/>
            </a:defPPr>
            <a:lvl1pPr defTabSz="1218616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b="0" dirty="0"/>
              <a:t>Case Study #1 - Events BI (Big Data - COSMOS + Power BI)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048" y="3603163"/>
            <a:ext cx="1460553" cy="1045038"/>
          </a:xfrm>
          <a:prstGeom prst="rect">
            <a:avLst/>
          </a:prstGeom>
          <a:solidFill>
            <a:srgbClr val="00B0F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5" rIns="91387" bIns="45695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&lt; 2hrs </a:t>
            </a:r>
          </a:p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Data Refresh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345" y="4772170"/>
            <a:ext cx="1442476" cy="1128251"/>
          </a:xfrm>
          <a:prstGeom prst="rect">
            <a:avLst/>
          </a:prstGeom>
          <a:solidFill>
            <a:srgbClr val="FFAB2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5" rIns="91387" bIns="45695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50K </a:t>
            </a:r>
          </a:p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Events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2528" y="3603164"/>
            <a:ext cx="1596473" cy="10450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5" rIns="91387" bIns="45695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80K</a:t>
            </a:r>
          </a:p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Organizations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2528" y="4784460"/>
            <a:ext cx="1596473" cy="111596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5" rIns="91387" bIns="45695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1.1M</a:t>
            </a:r>
          </a:p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Registrations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86619" y="3603164"/>
            <a:ext cx="1390181" cy="2297257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5" rIns="91387" bIns="45695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700K</a:t>
            </a:r>
          </a:p>
          <a:p>
            <a:pPr algn="ctr"/>
            <a:r>
              <a:rPr lang="en-US" sz="1799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Attendees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94" y="713661"/>
            <a:ext cx="6375460" cy="19214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95" y="2590801"/>
            <a:ext cx="6381627" cy="3721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495" y="727668"/>
            <a:ext cx="1459643" cy="4018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Case Study</a:t>
            </a:r>
          </a:p>
        </p:txBody>
      </p:sp>
    </p:spTree>
    <p:extLst>
      <p:ext uri="{BB962C8B-B14F-4D97-AF65-F5344CB8AC3E}">
        <p14:creationId xmlns:p14="http://schemas.microsoft.com/office/powerpoint/2010/main" val="2651832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/>
          </p:cNvSpPr>
          <p:nvPr/>
        </p:nvSpPr>
        <p:spPr>
          <a:xfrm>
            <a:off x="1" y="14515"/>
            <a:ext cx="12192000" cy="737654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Case Study #2: Cloud DAM Reporting Platform</a:t>
            </a:r>
            <a:endParaRPr lang="en-US" sz="23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936400" y="8694911"/>
            <a:ext cx="112269" cy="201139"/>
          </a:xfrm>
        </p:spPr>
        <p:txBody>
          <a:bodyPr/>
          <a:lstStyle/>
          <a:p>
            <a:pPr algn="ctr"/>
            <a:fld id="{CD40C7FA-7A27-4265-9665-8C0382736A46}" type="slidenum">
              <a:rPr lang="en-US" sz="1067"/>
              <a:pPr algn="ctr"/>
              <a:t>27</a:t>
            </a:fld>
            <a:endParaRPr lang="en-US" sz="1067" dirty="0"/>
          </a:p>
        </p:txBody>
      </p:sp>
      <p:sp>
        <p:nvSpPr>
          <p:cNvPr id="5" name="TextBox 4"/>
          <p:cNvSpPr txBox="1"/>
          <p:nvPr/>
        </p:nvSpPr>
        <p:spPr>
          <a:xfrm>
            <a:off x="247801" y="2528770"/>
            <a:ext cx="455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Strong, reliable and </a:t>
            </a:r>
            <a:r>
              <a:rPr lang="en-US" b="1" dirty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scalable </a:t>
            </a:r>
            <a:r>
              <a:rPr lang="en-US" b="1" dirty="0">
                <a:solidFill>
                  <a:srgbClr val="007CC3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Unified Data Platform</a:t>
            </a:r>
            <a:r>
              <a:rPr lang="en-US" dirty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Cloud DAM reporting needs on </a:t>
            </a:r>
            <a:r>
              <a:rPr lang="en-US" b="1" dirty="0">
                <a:solidFill>
                  <a:srgbClr val="007CC3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Power BI </a:t>
            </a:r>
            <a:r>
              <a:rPr lang="en-US" dirty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b="1" dirty="0">
                <a:solidFill>
                  <a:srgbClr val="007CC3">
                    <a:lumMod val="75000"/>
                  </a:srgb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Excel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345" y="828181"/>
            <a:ext cx="4366856" cy="16864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664" lvl="1" indent="-285664" defTabSz="9143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 HTML5 dashboards were static and not able to scale up to the changes in Business needs and requires lot of development effort to implement the changes.</a:t>
            </a:r>
          </a:p>
          <a:p>
            <a:pPr marL="285664" lvl="1" indent="-285664" defTabSz="9143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Enabled end users in self service reporting using Power BI and Excel</a:t>
            </a:r>
          </a:p>
          <a:p>
            <a:pPr marL="285664" lvl="1" indent="-285664" defTabSz="914363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image0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9" y="779532"/>
            <a:ext cx="5943600" cy="319072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image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18725"/>
            <a:ext cx="4859320" cy="295316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6228" t="16329" r="19534" b="7263"/>
          <a:stretch/>
        </p:blipFill>
        <p:spPr>
          <a:xfrm>
            <a:off x="7444101" y="3437352"/>
            <a:ext cx="4534422" cy="26239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3436" y="1813522"/>
            <a:ext cx="1459643" cy="4018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7237" y="4153941"/>
            <a:ext cx="3755143" cy="937048"/>
          </a:xfrm>
          <a:prstGeom prst="rect">
            <a:avLst/>
          </a:prstGeom>
          <a:solidFill>
            <a:srgbClr val="00B0F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ETL of </a:t>
            </a:r>
            <a:r>
              <a:rPr lang="en-US" sz="18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25M </a:t>
            </a:r>
            <a:r>
              <a:rPr lang="en-US" sz="16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records in Audit Trail JSON source in ~6 hours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752" y="5091441"/>
            <a:ext cx="2109249" cy="1180449"/>
          </a:xfrm>
          <a:prstGeom prst="rect">
            <a:avLst/>
          </a:prstGeom>
          <a:solidFill>
            <a:srgbClr val="92D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 Live Tenants and 20 in Pipeline</a:t>
            </a:r>
            <a:endParaRPr lang="en-GB" sz="18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05" y="5091441"/>
            <a:ext cx="2109249" cy="1163187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>
            <a:defPPr>
              <a:defRPr lang="en-US"/>
            </a:defPPr>
            <a:lvl1pPr marL="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50+ Power BI Reports</a:t>
            </a:r>
            <a:endParaRPr lang="en-GB" sz="18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5882963" y="6488271"/>
            <a:ext cx="222875" cy="236982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65173-87C9-47C0-A890-7AD8E2754265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Case Study</a:t>
            </a:r>
          </a:p>
        </p:txBody>
      </p:sp>
    </p:spTree>
    <p:extLst>
      <p:ext uri="{BB962C8B-B14F-4D97-AF65-F5344CB8AC3E}">
        <p14:creationId xmlns:p14="http://schemas.microsoft.com/office/powerpoint/2010/main" val="40472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82" y="2228045"/>
            <a:ext cx="11491415" cy="25450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3600" b="1" dirty="0"/>
              <a:t>Appendix</a:t>
            </a:r>
          </a:p>
          <a:p>
            <a:pPr marL="0" indent="0">
              <a:buNone/>
            </a:pPr>
            <a:r>
              <a:rPr lang="en-US" sz="3200" dirty="0"/>
              <a:t>[The slides below are for </a:t>
            </a:r>
            <a:r>
              <a:rPr lang="en-US" sz="3200"/>
              <a:t>reference purposes]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52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10264837" y="1037383"/>
            <a:ext cx="1632668" cy="491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92705" y="6619833"/>
            <a:ext cx="224421" cy="221535"/>
          </a:xfrm>
        </p:spPr>
        <p:txBody>
          <a:bodyPr/>
          <a:lstStyle/>
          <a:p>
            <a:fld id="{14D65173-87C9-47C0-A890-7AD8E2754265}" type="slidenum">
              <a:rPr lang="en-US" sz="1200">
                <a:solidFill>
                  <a:srgbClr val="6D6E71"/>
                </a:solidFill>
              </a:rPr>
              <a:pPr/>
              <a:t>29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76319" y="1048312"/>
            <a:ext cx="1623095" cy="4924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9848" y="1024770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BUSINESS RULES/</a:t>
            </a:r>
          </a:p>
          <a:p>
            <a:endParaRPr lang="en-US" sz="1100" b="1" dirty="0"/>
          </a:p>
        </p:txBody>
      </p:sp>
      <p:sp>
        <p:nvSpPr>
          <p:cNvPr id="15" name="Rectangle 14"/>
          <p:cNvSpPr/>
          <p:nvPr/>
        </p:nvSpPr>
        <p:spPr>
          <a:xfrm>
            <a:off x="8611618" y="1035111"/>
            <a:ext cx="1632668" cy="491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2864" y="1026639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 VIEWS</a:t>
            </a:r>
          </a:p>
          <a:p>
            <a:r>
              <a:rPr lang="en-US" sz="1100" b="1" dirty="0"/>
              <a:t>PIVOTS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41019" y="1128246"/>
            <a:ext cx="1623095" cy="4837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1019" y="1025903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TRANSFORMATION/</a:t>
            </a:r>
          </a:p>
          <a:p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3717924" y="1088766"/>
            <a:ext cx="1623095" cy="4883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7924" y="1025756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1990" y="1026915"/>
            <a:ext cx="2189746" cy="4959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9814" y="1025064"/>
            <a:ext cx="22255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COLLECTION / STAGING</a:t>
            </a:r>
          </a:p>
          <a:p>
            <a:r>
              <a:rPr lang="en-US" sz="1100" b="1" dirty="0"/>
              <a:t>[Azure Data Lake Storage]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5" y="1035300"/>
            <a:ext cx="1411140" cy="4950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348" y="1024783"/>
            <a:ext cx="1382466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8" name="Can 27"/>
          <p:cNvSpPr/>
          <p:nvPr/>
        </p:nvSpPr>
        <p:spPr>
          <a:xfrm>
            <a:off x="184020" y="1634302"/>
            <a:ext cx="1173514" cy="996617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ADCRM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PREMISE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Flowchart: Multidocument 618"/>
          <p:cNvSpPr/>
          <p:nvPr/>
        </p:nvSpPr>
        <p:spPr>
          <a:xfrm>
            <a:off x="1650513" y="2370788"/>
            <a:ext cx="1835228" cy="1543822"/>
          </a:xfrm>
          <a:prstGeom prst="flowChartMultidocumen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1393293" y="1140660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3" name="Right Arrow 62"/>
          <p:cNvSpPr/>
          <p:nvPr/>
        </p:nvSpPr>
        <p:spPr>
          <a:xfrm>
            <a:off x="3609209" y="1128247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5" name="Right Arrow 64"/>
          <p:cNvSpPr/>
          <p:nvPr/>
        </p:nvSpPr>
        <p:spPr>
          <a:xfrm>
            <a:off x="8483826" y="1144871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6" name="Left-Right Arrow 65"/>
          <p:cNvSpPr/>
          <p:nvPr/>
        </p:nvSpPr>
        <p:spPr>
          <a:xfrm>
            <a:off x="5130721" y="1226974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7" name="Left-Right Arrow 66"/>
          <p:cNvSpPr/>
          <p:nvPr/>
        </p:nvSpPr>
        <p:spPr>
          <a:xfrm>
            <a:off x="6774335" y="1219649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26" name="Rectangle 125"/>
          <p:cNvSpPr/>
          <p:nvPr/>
        </p:nvSpPr>
        <p:spPr>
          <a:xfrm>
            <a:off x="2226809" y="5374466"/>
            <a:ext cx="1137468" cy="297467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INCR/FULL DATA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37955" y="1571705"/>
            <a:ext cx="8332291" cy="4227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6" y="1632629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2202850" y="1625813"/>
            <a:ext cx="6280977" cy="30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[Data Ingestion, Layers Orchestration and Data Auditing]</a:t>
            </a:r>
            <a:r>
              <a:rPr lang="en-US" sz="1050" b="1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266083" y="1028911"/>
            <a:ext cx="163266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26729" y="2559321"/>
            <a:ext cx="2125458" cy="2059230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Enrichment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2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Archival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619188" y="2318305"/>
            <a:ext cx="215330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/>
              <a:t>AZURE DATA LAKE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419963" y="2182904"/>
            <a:ext cx="540282" cy="495461"/>
            <a:chOff x="314873" y="269766"/>
            <a:chExt cx="593487" cy="593487"/>
          </a:xfrm>
        </p:grpSpPr>
        <p:sp>
          <p:nvSpPr>
            <p:cNvPr id="176" name="Shape 175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/>
                <a:t>USQL</a:t>
              </a:r>
            </a:p>
          </p:txBody>
        </p:sp>
      </p:grpSp>
      <p:sp>
        <p:nvSpPr>
          <p:cNvPr id="36" name="Round Diagonal Corner Rectangle 35"/>
          <p:cNvSpPr/>
          <p:nvPr/>
        </p:nvSpPr>
        <p:spPr>
          <a:xfrm>
            <a:off x="163701" y="4859654"/>
            <a:ext cx="1241089" cy="1029625"/>
          </a:xfrm>
          <a:prstGeom prst="round2Diag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Monetization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Clicks 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Impressions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Budget Pause 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COSMOS</a:t>
            </a:r>
          </a:p>
        </p:txBody>
      </p:sp>
      <p:sp>
        <p:nvSpPr>
          <p:cNvPr id="37" name="Can 36"/>
          <p:cNvSpPr/>
          <p:nvPr/>
        </p:nvSpPr>
        <p:spPr>
          <a:xfrm>
            <a:off x="155000" y="2758745"/>
            <a:ext cx="1173514" cy="996617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Bing Ads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SQL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197488" y="3967120"/>
            <a:ext cx="1173514" cy="611709"/>
          </a:xfrm>
          <a:prstGeom prst="foldedCorner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399" indent="-171399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KPI Billing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FLAT FILES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695842" y="2554283"/>
            <a:ext cx="1487069" cy="866303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Billing Cube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91570" y="2313267"/>
            <a:ext cx="1488954" cy="20513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/>
              <a:t>SQL Server 2016 on VM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Simplified Data Flow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22271" y="2551751"/>
            <a:ext cx="2200100" cy="2066800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Attainments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Reporting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17758" y="2310735"/>
            <a:ext cx="2228925" cy="27481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/>
              <a:t>AZURE DATA WAREHOUSE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831380" y="2182904"/>
            <a:ext cx="446514" cy="487891"/>
            <a:chOff x="314873" y="269766"/>
            <a:chExt cx="593487" cy="593487"/>
          </a:xfrm>
        </p:grpSpPr>
        <p:sp>
          <p:nvSpPr>
            <p:cNvPr id="47" name="Shape 46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/>
                <a:t>SQL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310520" y="2346968"/>
            <a:ext cx="1507581" cy="1045235"/>
            <a:chOff x="10042502" y="2193006"/>
            <a:chExt cx="1508759" cy="1046051"/>
          </a:xfrm>
        </p:grpSpPr>
        <p:sp>
          <p:nvSpPr>
            <p:cNvPr id="50" name="Rectangle 49"/>
            <p:cNvSpPr/>
            <p:nvPr/>
          </p:nvSpPr>
          <p:spPr>
            <a:xfrm>
              <a:off x="10042502" y="2193006"/>
              <a:ext cx="1508759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&amp; Reporting Engines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1691" y="2604348"/>
              <a:ext cx="604705" cy="536378"/>
            </a:xfrm>
            <a:prstGeom prst="rect">
              <a:avLst/>
            </a:prstGeom>
            <a:effectLst/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4353" y="2592888"/>
              <a:ext cx="642466" cy="607423"/>
            </a:xfrm>
            <a:prstGeom prst="rect">
              <a:avLst/>
            </a:prstGeom>
            <a:effectLst/>
          </p:spPr>
        </p:pic>
      </p:grpSp>
      <p:sp>
        <p:nvSpPr>
          <p:cNvPr id="53" name="Rectangle 52"/>
          <p:cNvSpPr/>
          <p:nvPr/>
        </p:nvSpPr>
        <p:spPr>
          <a:xfrm>
            <a:off x="8693455" y="3836350"/>
            <a:ext cx="1487069" cy="866303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Reporting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689183" y="3595334"/>
            <a:ext cx="1488954" cy="20513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/>
              <a:t>Azure SQL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8444506" y="1970822"/>
            <a:ext cx="446514" cy="415427"/>
            <a:chOff x="314873" y="269766"/>
            <a:chExt cx="593487" cy="593487"/>
          </a:xfrm>
        </p:grpSpPr>
        <p:sp>
          <p:nvSpPr>
            <p:cNvPr id="56" name="Shape 55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/>
                <a:t>VM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493888" y="3444129"/>
            <a:ext cx="446514" cy="510136"/>
            <a:chOff x="314873" y="269766"/>
            <a:chExt cx="593487" cy="593487"/>
          </a:xfrm>
        </p:grpSpPr>
        <p:sp>
          <p:nvSpPr>
            <p:cNvPr id="59" name="Shape 58"/>
            <p:cNvSpPr/>
            <p:nvPr/>
          </p:nvSpPr>
          <p:spPr>
            <a:xfrm>
              <a:off x="314873" y="269766"/>
              <a:ext cx="593487" cy="593487"/>
            </a:xfrm>
            <a:prstGeom prst="gear9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Shape 4"/>
            <p:cNvSpPr txBox="1"/>
            <p:nvPr/>
          </p:nvSpPr>
          <p:spPr>
            <a:xfrm>
              <a:off x="434190" y="408787"/>
              <a:ext cx="354853" cy="3050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/>
                <a:t>DB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0321476" y="4941314"/>
            <a:ext cx="1487069" cy="866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Feeds</a:t>
            </a:r>
          </a:p>
          <a:p>
            <a:pPr algn="ctr"/>
            <a:r>
              <a:rPr lang="en-US" sz="11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[EXCEL]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" name="Elbow Connector 2"/>
          <p:cNvCxnSpPr>
            <a:stCxn id="44" idx="2"/>
            <a:endCxn id="61" idx="1"/>
          </p:cNvCxnSpPr>
          <p:nvPr/>
        </p:nvCxnSpPr>
        <p:spPr>
          <a:xfrm rot="16200000" flipH="1">
            <a:off x="8443941" y="3496930"/>
            <a:ext cx="755915" cy="29991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0309300" y="3497945"/>
            <a:ext cx="1507581" cy="1045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Business Reporting Web App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477" y="3891677"/>
            <a:ext cx="1539470" cy="6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706469" y="5221556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47683" y="5229475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80645" y="5221556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58720" y="3313848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PAAS: UCM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: MDB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79474" y="4515899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3446" y="2226162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0593" y="2091110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348010" y="2468415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780638" y="227923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472789" y="3133776"/>
            <a:ext cx="743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172071" y="203876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Architecture Overview of UCM-B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10037538" y="3277926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81258" y="342134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375915" y="3172415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399539" y="3727506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875" y="3868522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197" name="Right Arrow 196"/>
          <p:cNvSpPr/>
          <p:nvPr/>
        </p:nvSpPr>
        <p:spPr>
          <a:xfrm>
            <a:off x="9714335" y="431990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198" name="Group 197"/>
          <p:cNvGrpSpPr/>
          <p:nvPr/>
        </p:nvGrpSpPr>
        <p:grpSpPr bwMode="black">
          <a:xfrm>
            <a:off x="11439329" y="4191220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199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0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1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2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3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4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7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8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9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210" name="Flowchart: Multidocument 209"/>
          <p:cNvSpPr/>
          <p:nvPr/>
        </p:nvSpPr>
        <p:spPr>
          <a:xfrm>
            <a:off x="10035324" y="4164508"/>
            <a:ext cx="1242636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458763" y="4706938"/>
            <a:ext cx="6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WWIC Teams</a:t>
            </a: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038" y="3775442"/>
            <a:ext cx="574646" cy="24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97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30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706469" y="5221556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47683" y="5229475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380645" y="5221556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58720" y="3313848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PAAS: UCM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: MDB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79474" y="4515899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3446" y="2226162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0593" y="2091110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348010" y="2468415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780638" y="227923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472789" y="3133776"/>
            <a:ext cx="743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</a:t>
            </a:r>
            <a:endParaRPr lang="en-US" sz="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172071" y="203876"/>
            <a:ext cx="11933820" cy="457921"/>
          </a:xfrm>
          <a:prstGeom prst="rect">
            <a:avLst/>
          </a:prstGeom>
        </p:spPr>
        <p:txBody>
          <a:bodyPr vert="horz" lIns="91396" tIns="45699" rIns="91396" bIns="45699" rtlCol="0" anchor="b">
            <a:noAutofit/>
          </a:bodyPr>
          <a:lstStyle>
            <a:defPPr>
              <a:defRPr lang="en-US"/>
            </a:defPPr>
            <a:lvl1pPr marL="225425" defTabSz="1218337">
              <a:lnSpc>
                <a:spcPct val="90000"/>
              </a:lnSpc>
              <a:spcBef>
                <a:spcPct val="0"/>
              </a:spcBef>
              <a:buNone/>
              <a:defRPr sz="24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Archival View in UCM-B per instance </a:t>
            </a:r>
            <a:r>
              <a:rPr lang="en-US" sz="1800" dirty="0"/>
              <a:t>[Bottom grey layer is the archival size]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10037538" y="3277926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81258" y="342134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375915" y="3172415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399539" y="3727506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875" y="3868522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Archival</a:t>
            </a:r>
          </a:p>
        </p:txBody>
      </p:sp>
      <p:sp>
        <p:nvSpPr>
          <p:cNvPr id="197" name="Right Arrow 196"/>
          <p:cNvSpPr/>
          <p:nvPr/>
        </p:nvSpPr>
        <p:spPr>
          <a:xfrm>
            <a:off x="9714335" y="4319902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198" name="Group 197"/>
          <p:cNvGrpSpPr/>
          <p:nvPr/>
        </p:nvGrpSpPr>
        <p:grpSpPr bwMode="black">
          <a:xfrm>
            <a:off x="11439329" y="4191220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199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0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1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2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3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4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7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8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9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210" name="Flowchart: Multidocument 209"/>
          <p:cNvSpPr/>
          <p:nvPr/>
        </p:nvSpPr>
        <p:spPr>
          <a:xfrm>
            <a:off x="10035324" y="4164508"/>
            <a:ext cx="1242636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1458763" y="4706938"/>
            <a:ext cx="6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WWIC Teams</a:t>
            </a: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1038" y="3775442"/>
            <a:ext cx="574646" cy="246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20491" y="5752390"/>
            <a:ext cx="1768018" cy="466362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~500 GB </a:t>
            </a:r>
          </a:p>
          <a:p>
            <a:pPr algn="ctr"/>
            <a:r>
              <a:rPr lang="en-US" sz="1050" dirty="0"/>
              <a:t>Revenue files last 6 months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5630647"/>
            <a:ext cx="1212228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125585" y="5749441"/>
            <a:ext cx="1768018" cy="466362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~500 GB </a:t>
            </a:r>
          </a:p>
          <a:p>
            <a:pPr algn="ctr"/>
            <a:r>
              <a:rPr lang="en-US" sz="1050" dirty="0"/>
              <a:t>ADLS stg files last 6 months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31604" y="5758842"/>
            <a:ext cx="2144100" cy="466362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~200 GB </a:t>
            </a:r>
          </a:p>
          <a:p>
            <a:pPr algn="ctr"/>
            <a:r>
              <a:rPr lang="en-US" sz="1050" dirty="0"/>
              <a:t>ADLS processed files last 6 months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7782876" y="5754772"/>
            <a:ext cx="2144100" cy="466362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~80 GB </a:t>
            </a:r>
          </a:p>
          <a:p>
            <a:pPr algn="ctr"/>
            <a:r>
              <a:rPr lang="en-US" sz="1050" dirty="0"/>
              <a:t>Per day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10380645" y="5752788"/>
            <a:ext cx="1601164" cy="466362"/>
          </a:xfrm>
          <a:prstGeom prst="rect">
            <a:avLst/>
          </a:prstGeom>
          <a:solidFill>
            <a:srgbClr val="6D6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~100 MB</a:t>
            </a:r>
          </a:p>
          <a:p>
            <a:pPr algn="ctr"/>
            <a:r>
              <a:rPr lang="en-US" sz="1050" dirty="0"/>
              <a:t>Per batch</a:t>
            </a:r>
          </a:p>
        </p:txBody>
      </p:sp>
    </p:spTree>
    <p:extLst>
      <p:ext uri="{BB962C8B-B14F-4D97-AF65-F5344CB8AC3E}">
        <p14:creationId xmlns:p14="http://schemas.microsoft.com/office/powerpoint/2010/main" val="4058356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115045" y="5494274"/>
            <a:ext cx="10761640" cy="386297"/>
            <a:chOff x="1111149" y="5175261"/>
            <a:chExt cx="10770052" cy="457200"/>
          </a:xfrm>
        </p:grpSpPr>
        <p:sp>
          <p:nvSpPr>
            <p:cNvPr id="91" name="Rectangle 678"/>
            <p:cNvSpPr/>
            <p:nvPr/>
          </p:nvSpPr>
          <p:spPr>
            <a:xfrm>
              <a:off x="4030007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SECURITY</a:t>
              </a:r>
            </a:p>
          </p:txBody>
        </p:sp>
        <p:sp>
          <p:nvSpPr>
            <p:cNvPr id="92" name="Rectangle 679"/>
            <p:cNvSpPr/>
            <p:nvPr/>
          </p:nvSpPr>
          <p:spPr>
            <a:xfrm>
              <a:off x="7972628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LOGGING</a:t>
              </a:r>
            </a:p>
          </p:txBody>
        </p:sp>
        <p:sp>
          <p:nvSpPr>
            <p:cNvPr id="93" name="Rectangle 680"/>
            <p:cNvSpPr/>
            <p:nvPr/>
          </p:nvSpPr>
          <p:spPr>
            <a:xfrm>
              <a:off x="5344214" y="5175261"/>
              <a:ext cx="128016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DATA QUALITY</a:t>
              </a:r>
            </a:p>
          </p:txBody>
        </p:sp>
        <p:sp>
          <p:nvSpPr>
            <p:cNvPr id="94" name="Rectangle 681"/>
            <p:cNvSpPr/>
            <p:nvPr/>
          </p:nvSpPr>
          <p:spPr>
            <a:xfrm>
              <a:off x="665842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TELEMETRY</a:t>
              </a:r>
            </a:p>
          </p:txBody>
        </p:sp>
        <p:sp>
          <p:nvSpPr>
            <p:cNvPr id="95" name="Rectangle 682"/>
            <p:cNvSpPr/>
            <p:nvPr/>
          </p:nvSpPr>
          <p:spPr>
            <a:xfrm>
              <a:off x="9286835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ERROR HANDLING</a:t>
              </a:r>
            </a:p>
          </p:txBody>
        </p:sp>
        <p:sp>
          <p:nvSpPr>
            <p:cNvPr id="86" name="Rectangle 678"/>
            <p:cNvSpPr/>
            <p:nvPr/>
          </p:nvSpPr>
          <p:spPr>
            <a:xfrm>
              <a:off x="2715800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ENCRYPTION</a:t>
              </a:r>
              <a:endParaRPr lang="en-US" sz="1000" dirty="0">
                <a:solidFill>
                  <a:schemeClr val="bg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1149" y="5253536"/>
              <a:ext cx="1737360" cy="3093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AZURE CAPABILITIES</a:t>
              </a:r>
            </a:p>
          </p:txBody>
        </p:sp>
        <p:sp>
          <p:nvSpPr>
            <p:cNvPr id="187" name="Rectangle 682"/>
            <p:cNvSpPr/>
            <p:nvPr/>
          </p:nvSpPr>
          <p:spPr>
            <a:xfrm>
              <a:off x="10601041" y="5175261"/>
              <a:ext cx="1280160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WORK FLOWS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138663" y="5906432"/>
            <a:ext cx="10763219" cy="383748"/>
            <a:chOff x="1147663" y="5783672"/>
            <a:chExt cx="10733538" cy="457200"/>
          </a:xfrm>
        </p:grpSpPr>
        <p:sp>
          <p:nvSpPr>
            <p:cNvPr id="99" name="Rectangle 678"/>
            <p:cNvSpPr/>
            <p:nvPr/>
          </p:nvSpPr>
          <p:spPr>
            <a:xfrm>
              <a:off x="402821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LINEAGE</a:t>
              </a:r>
            </a:p>
          </p:txBody>
        </p:sp>
        <p:sp>
          <p:nvSpPr>
            <p:cNvPr id="100" name="Rectangle 679"/>
            <p:cNvSpPr/>
            <p:nvPr/>
          </p:nvSpPr>
          <p:spPr>
            <a:xfrm>
              <a:off x="797191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ALERTS</a:t>
              </a:r>
            </a:p>
          </p:txBody>
        </p:sp>
        <p:sp>
          <p:nvSpPr>
            <p:cNvPr id="101" name="Rectangle 680"/>
            <p:cNvSpPr/>
            <p:nvPr/>
          </p:nvSpPr>
          <p:spPr>
            <a:xfrm>
              <a:off x="534278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AUDITS</a:t>
              </a:r>
            </a:p>
          </p:txBody>
        </p:sp>
        <p:sp>
          <p:nvSpPr>
            <p:cNvPr id="102" name="Rectangle 681"/>
            <p:cNvSpPr/>
            <p:nvPr/>
          </p:nvSpPr>
          <p:spPr>
            <a:xfrm>
              <a:off x="665734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REPORTS</a:t>
              </a:r>
            </a:p>
          </p:txBody>
        </p:sp>
        <p:sp>
          <p:nvSpPr>
            <p:cNvPr id="103" name="Rectangle 682"/>
            <p:cNvSpPr/>
            <p:nvPr/>
          </p:nvSpPr>
          <p:spPr>
            <a:xfrm>
              <a:off x="9286477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ROLES</a:t>
              </a:r>
            </a:p>
          </p:txBody>
        </p:sp>
        <p:sp>
          <p:nvSpPr>
            <p:cNvPr id="104" name="Rectangle 678"/>
            <p:cNvSpPr/>
            <p:nvPr/>
          </p:nvSpPr>
          <p:spPr>
            <a:xfrm>
              <a:off x="2713652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META-DATA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147663" y="5861818"/>
              <a:ext cx="1737360" cy="3114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sz="1100" dirty="0">
                  <a:latin typeface="+mn-lt"/>
                </a:rPr>
                <a:t>GOVERNANCE</a:t>
              </a:r>
            </a:p>
          </p:txBody>
        </p:sp>
        <p:sp>
          <p:nvSpPr>
            <p:cNvPr id="188" name="Rectangle 682"/>
            <p:cNvSpPr/>
            <p:nvPr/>
          </p:nvSpPr>
          <p:spPr>
            <a:xfrm>
              <a:off x="10601041" y="5783672"/>
              <a:ext cx="128016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RULES</a:t>
              </a:r>
            </a:p>
          </p:txBody>
        </p:sp>
      </p:grpSp>
      <p:sp>
        <p:nvSpPr>
          <p:cNvPr id="11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868641" y="6485776"/>
            <a:ext cx="251731" cy="236982"/>
          </a:xfrm>
          <a:prstGeom prst="rect">
            <a:avLst/>
          </a:prstGeo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31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733019" y="1227991"/>
            <a:ext cx="1583971" cy="429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6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80896" y="958646"/>
            <a:ext cx="1562292" cy="43055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CACHED VIEWS</a:t>
            </a:r>
          </a:p>
          <a:p>
            <a:r>
              <a:rPr lang="en-US" sz="1100" dirty="0">
                <a:latin typeface="+mn-lt"/>
              </a:rPr>
              <a:t>PIVOTS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9566" y="1047058"/>
            <a:ext cx="1563020" cy="2537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dirty="0">
                <a:latin typeface="+mn-lt"/>
              </a:rPr>
              <a:t>TRANSFORMATION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28079" y="958646"/>
            <a:ext cx="1621585" cy="43055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MERGE/CLEANSING</a:t>
            </a:r>
          </a:p>
          <a:p>
            <a:r>
              <a:rPr lang="en-US" sz="1100" dirty="0">
                <a:latin typeface="+mn-lt"/>
              </a:rPr>
              <a:t>/ENRICHMENT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7799" y="1043214"/>
            <a:ext cx="1827372" cy="26140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COLLECTION / STAGING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97802" y="1503800"/>
            <a:ext cx="6826381" cy="511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Segoe UI Light" panose="020B0502040204020203" pitchFamily="34" charset="0"/>
              </a:rPr>
              <a:t>Azure Data Factory</a:t>
            </a:r>
            <a:r>
              <a:rPr lang="en-US" sz="1100" b="1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319231" y="958646"/>
            <a:ext cx="1586474" cy="430551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PRESENTATION/</a:t>
            </a:r>
          </a:p>
          <a:p>
            <a:r>
              <a:rPr lang="en-US" sz="1100" dirty="0">
                <a:latin typeface="+mn-lt"/>
              </a:rPr>
              <a:t> ACTIONS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929369" y="5221557"/>
            <a:ext cx="1580592" cy="2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HYBRID STORAGE </a:t>
            </a:r>
            <a:r>
              <a:rPr lang="en-US" sz="800" dirty="0"/>
              <a:t>[BLOB/DB]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602225" y="2189379"/>
            <a:ext cx="1965607" cy="39476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Azure Data Lake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611615" y="4771986"/>
            <a:ext cx="5035578" cy="246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HYBRID PROCESSING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3842020" y="5221557"/>
            <a:ext cx="1398580" cy="2284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NORMALIZE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170147" y="2161754"/>
            <a:ext cx="1533933" cy="1076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MDX CUBE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KPIs, Metrics Hierarchy</a:t>
            </a:r>
            <a:endParaRPr lang="en-US" sz="1050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039734" y="2006480"/>
            <a:ext cx="1507581" cy="1045235"/>
            <a:chOff x="10042506" y="2193006"/>
            <a:chExt cx="1508760" cy="1046051"/>
          </a:xfrm>
        </p:grpSpPr>
        <p:sp>
          <p:nvSpPr>
            <p:cNvPr id="190" name="Rectangle 189"/>
            <p:cNvSpPr/>
            <p:nvPr/>
          </p:nvSpPr>
          <p:spPr>
            <a:xfrm>
              <a:off x="10042506" y="2193006"/>
              <a:ext cx="1508760" cy="1046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Adhoc Engines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4765" y="2584264"/>
              <a:ext cx="474721" cy="421081"/>
            </a:xfrm>
            <a:prstGeom prst="rect">
              <a:avLst/>
            </a:prstGeom>
            <a:effectLst/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972" y="2566652"/>
              <a:ext cx="444181" cy="419954"/>
            </a:xfrm>
            <a:prstGeom prst="rect">
              <a:avLst/>
            </a:prstGeom>
            <a:effectLst/>
          </p:spPr>
        </p:pic>
      </p:grpSp>
      <p:sp>
        <p:nvSpPr>
          <p:cNvPr id="189" name="Rectangle 188"/>
          <p:cNvSpPr/>
          <p:nvPr/>
        </p:nvSpPr>
        <p:spPr>
          <a:xfrm>
            <a:off x="8779894" y="5221557"/>
            <a:ext cx="1398580" cy="2284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METRICS ENGINE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420089" y="5221557"/>
            <a:ext cx="1398580" cy="228421"/>
          </a:xfrm>
          <a:prstGeom prst="rect">
            <a:avLst/>
          </a:prstGeom>
          <a:solidFill>
            <a:srgbClr val="C39BE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REPORTING and UIX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6039" y="958646"/>
            <a:ext cx="1401933" cy="43055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SOURCES/</a:t>
            </a:r>
          </a:p>
          <a:p>
            <a:r>
              <a:rPr lang="en-US" sz="1100" dirty="0">
                <a:latin typeface="+mn-lt"/>
              </a:rPr>
              <a:t>PRODUCERS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523985" y="4122774"/>
            <a:ext cx="151611" cy="208850"/>
            <a:chOff x="8732028" y="1269144"/>
            <a:chExt cx="686513" cy="1040259"/>
          </a:xfrm>
        </p:grpSpPr>
        <p:sp>
          <p:nvSpPr>
            <p:cNvPr id="226" name="Freeform 9"/>
            <p:cNvSpPr>
              <a:spLocks/>
            </p:cNvSpPr>
            <p:nvPr/>
          </p:nvSpPr>
          <p:spPr bwMode="auto">
            <a:xfrm>
              <a:off x="9073316" y="2294621"/>
              <a:ext cx="345225" cy="14782"/>
            </a:xfrm>
            <a:custGeom>
              <a:avLst/>
              <a:gdLst>
                <a:gd name="T0" fmla="*/ 251 w 251"/>
                <a:gd name="T1" fmla="*/ 3 h 6"/>
                <a:gd name="T2" fmla="*/ 248 w 251"/>
                <a:gd name="T3" fmla="*/ 6 h 6"/>
                <a:gd name="T4" fmla="*/ 3 w 251"/>
                <a:gd name="T5" fmla="*/ 6 h 6"/>
                <a:gd name="T6" fmla="*/ 0 w 251"/>
                <a:gd name="T7" fmla="*/ 3 h 6"/>
                <a:gd name="T8" fmla="*/ 0 w 251"/>
                <a:gd name="T9" fmla="*/ 3 h 6"/>
                <a:gd name="T10" fmla="*/ 3 w 251"/>
                <a:gd name="T11" fmla="*/ 0 h 6"/>
                <a:gd name="T12" fmla="*/ 248 w 251"/>
                <a:gd name="T13" fmla="*/ 0 h 6"/>
                <a:gd name="T14" fmla="*/ 251 w 25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6">
                  <a:moveTo>
                    <a:pt x="251" y="3"/>
                  </a:moveTo>
                  <a:cubicBezTo>
                    <a:pt x="251" y="5"/>
                    <a:pt x="250" y="6"/>
                    <a:pt x="2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1" y="2"/>
                    <a:pt x="251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7" name="Freeform 10"/>
            <p:cNvSpPr>
              <a:spLocks/>
            </p:cNvSpPr>
            <p:nvPr/>
          </p:nvSpPr>
          <p:spPr bwMode="auto">
            <a:xfrm>
              <a:off x="8732028" y="1570321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8" name="Freeform 11"/>
            <p:cNvSpPr>
              <a:spLocks/>
            </p:cNvSpPr>
            <p:nvPr/>
          </p:nvSpPr>
          <p:spPr bwMode="auto">
            <a:xfrm>
              <a:off x="8732028" y="1269144"/>
              <a:ext cx="663327" cy="12935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5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2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29" name="Freeform 12"/>
            <p:cNvSpPr>
              <a:spLocks/>
            </p:cNvSpPr>
            <p:nvPr/>
          </p:nvSpPr>
          <p:spPr bwMode="auto">
            <a:xfrm>
              <a:off x="8732028" y="1302403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0" name="Freeform 13"/>
            <p:cNvSpPr>
              <a:spLocks/>
            </p:cNvSpPr>
            <p:nvPr/>
          </p:nvSpPr>
          <p:spPr bwMode="auto">
            <a:xfrm>
              <a:off x="8732028" y="1333814"/>
              <a:ext cx="663327" cy="12935"/>
            </a:xfrm>
            <a:custGeom>
              <a:avLst/>
              <a:gdLst>
                <a:gd name="T0" fmla="*/ 272 w 272"/>
                <a:gd name="T1" fmla="*/ 2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2 h 5"/>
                <a:gd name="T8" fmla="*/ 0 w 272"/>
                <a:gd name="T9" fmla="*/ 2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2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2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1" name="Freeform 14"/>
            <p:cNvSpPr>
              <a:spLocks/>
            </p:cNvSpPr>
            <p:nvPr/>
          </p:nvSpPr>
          <p:spPr bwMode="auto">
            <a:xfrm>
              <a:off x="8732028" y="1365225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2" name="Freeform 15"/>
            <p:cNvSpPr>
              <a:spLocks/>
            </p:cNvSpPr>
            <p:nvPr/>
          </p:nvSpPr>
          <p:spPr bwMode="auto">
            <a:xfrm>
              <a:off x="8732028" y="1396636"/>
              <a:ext cx="663327" cy="12935"/>
            </a:xfrm>
            <a:custGeom>
              <a:avLst/>
              <a:gdLst>
                <a:gd name="T0" fmla="*/ 272 w 272"/>
                <a:gd name="T1" fmla="*/ 3 h 5"/>
                <a:gd name="T2" fmla="*/ 269 w 272"/>
                <a:gd name="T3" fmla="*/ 5 h 5"/>
                <a:gd name="T4" fmla="*/ 3 w 272"/>
                <a:gd name="T5" fmla="*/ 5 h 5"/>
                <a:gd name="T6" fmla="*/ 0 w 272"/>
                <a:gd name="T7" fmla="*/ 3 h 5"/>
                <a:gd name="T8" fmla="*/ 0 w 272"/>
                <a:gd name="T9" fmla="*/ 3 h 5"/>
                <a:gd name="T10" fmla="*/ 3 w 272"/>
                <a:gd name="T11" fmla="*/ 0 h 5"/>
                <a:gd name="T12" fmla="*/ 269 w 272"/>
                <a:gd name="T13" fmla="*/ 0 h 5"/>
                <a:gd name="T14" fmla="*/ 272 w 272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5">
                  <a:moveTo>
                    <a:pt x="272" y="3"/>
                  </a:moveTo>
                  <a:cubicBezTo>
                    <a:pt x="272" y="4"/>
                    <a:pt x="271" y="5"/>
                    <a:pt x="269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3" name="Freeform 16"/>
            <p:cNvSpPr>
              <a:spLocks/>
            </p:cNvSpPr>
            <p:nvPr/>
          </p:nvSpPr>
          <p:spPr bwMode="auto">
            <a:xfrm>
              <a:off x="8732028" y="1428047"/>
              <a:ext cx="663327" cy="14782"/>
            </a:xfrm>
            <a:custGeom>
              <a:avLst/>
              <a:gdLst>
                <a:gd name="T0" fmla="*/ 272 w 272"/>
                <a:gd name="T1" fmla="*/ 3 h 6"/>
                <a:gd name="T2" fmla="*/ 269 w 272"/>
                <a:gd name="T3" fmla="*/ 6 h 6"/>
                <a:gd name="T4" fmla="*/ 3 w 272"/>
                <a:gd name="T5" fmla="*/ 6 h 6"/>
                <a:gd name="T6" fmla="*/ 0 w 272"/>
                <a:gd name="T7" fmla="*/ 3 h 6"/>
                <a:gd name="T8" fmla="*/ 0 w 272"/>
                <a:gd name="T9" fmla="*/ 3 h 6"/>
                <a:gd name="T10" fmla="*/ 3 w 272"/>
                <a:gd name="T11" fmla="*/ 0 h 6"/>
                <a:gd name="T12" fmla="*/ 269 w 272"/>
                <a:gd name="T13" fmla="*/ 0 h 6"/>
                <a:gd name="T14" fmla="*/ 272 w 272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6">
                  <a:moveTo>
                    <a:pt x="272" y="3"/>
                  </a:moveTo>
                  <a:cubicBezTo>
                    <a:pt x="272" y="4"/>
                    <a:pt x="271" y="6"/>
                    <a:pt x="26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2" y="1"/>
                    <a:pt x="272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5" name="Freeform 18"/>
            <p:cNvSpPr>
              <a:spLocks/>
            </p:cNvSpPr>
            <p:nvPr/>
          </p:nvSpPr>
          <p:spPr bwMode="auto">
            <a:xfrm>
              <a:off x="8732028" y="1633143"/>
              <a:ext cx="461926" cy="12935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7" name="Freeform 20"/>
            <p:cNvSpPr>
              <a:spLocks/>
            </p:cNvSpPr>
            <p:nvPr/>
          </p:nvSpPr>
          <p:spPr bwMode="auto">
            <a:xfrm>
              <a:off x="8732028" y="1694116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2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39" name="Freeform 22"/>
            <p:cNvSpPr>
              <a:spLocks/>
            </p:cNvSpPr>
            <p:nvPr/>
          </p:nvSpPr>
          <p:spPr bwMode="auto">
            <a:xfrm>
              <a:off x="8732028" y="1756938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5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0" name="Freeform 23"/>
            <p:cNvSpPr>
              <a:spLocks/>
            </p:cNvSpPr>
            <p:nvPr/>
          </p:nvSpPr>
          <p:spPr bwMode="auto">
            <a:xfrm>
              <a:off x="8732028" y="1788350"/>
              <a:ext cx="461926" cy="14782"/>
            </a:xfrm>
            <a:custGeom>
              <a:avLst/>
              <a:gdLst>
                <a:gd name="T0" fmla="*/ 189 w 189"/>
                <a:gd name="T1" fmla="*/ 3 h 6"/>
                <a:gd name="T2" fmla="*/ 187 w 189"/>
                <a:gd name="T3" fmla="*/ 6 h 6"/>
                <a:gd name="T4" fmla="*/ 2 w 189"/>
                <a:gd name="T5" fmla="*/ 6 h 6"/>
                <a:gd name="T6" fmla="*/ 0 w 189"/>
                <a:gd name="T7" fmla="*/ 3 h 6"/>
                <a:gd name="T8" fmla="*/ 0 w 189"/>
                <a:gd name="T9" fmla="*/ 3 h 6"/>
                <a:gd name="T10" fmla="*/ 2 w 189"/>
                <a:gd name="T11" fmla="*/ 0 h 6"/>
                <a:gd name="T12" fmla="*/ 187 w 189"/>
                <a:gd name="T13" fmla="*/ 0 h 6"/>
                <a:gd name="T14" fmla="*/ 189 w 18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6">
                  <a:moveTo>
                    <a:pt x="189" y="3"/>
                  </a:moveTo>
                  <a:cubicBezTo>
                    <a:pt x="189" y="4"/>
                    <a:pt x="188" y="6"/>
                    <a:pt x="187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  <p:sp>
          <p:nvSpPr>
            <p:cNvPr id="241" name="Freeform 24"/>
            <p:cNvSpPr>
              <a:spLocks/>
            </p:cNvSpPr>
            <p:nvPr/>
          </p:nvSpPr>
          <p:spPr bwMode="auto">
            <a:xfrm>
              <a:off x="8732028" y="1821609"/>
              <a:ext cx="461926" cy="11086"/>
            </a:xfrm>
            <a:custGeom>
              <a:avLst/>
              <a:gdLst>
                <a:gd name="T0" fmla="*/ 189 w 189"/>
                <a:gd name="T1" fmla="*/ 3 h 5"/>
                <a:gd name="T2" fmla="*/ 187 w 189"/>
                <a:gd name="T3" fmla="*/ 5 h 5"/>
                <a:gd name="T4" fmla="*/ 2 w 189"/>
                <a:gd name="T5" fmla="*/ 5 h 5"/>
                <a:gd name="T6" fmla="*/ 0 w 189"/>
                <a:gd name="T7" fmla="*/ 3 h 5"/>
                <a:gd name="T8" fmla="*/ 0 w 189"/>
                <a:gd name="T9" fmla="*/ 3 h 5"/>
                <a:gd name="T10" fmla="*/ 2 w 189"/>
                <a:gd name="T11" fmla="*/ 0 h 5"/>
                <a:gd name="T12" fmla="*/ 187 w 189"/>
                <a:gd name="T13" fmla="*/ 0 h 5"/>
                <a:gd name="T14" fmla="*/ 189 w 189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5">
                  <a:moveTo>
                    <a:pt x="189" y="3"/>
                  </a:moveTo>
                  <a:cubicBezTo>
                    <a:pt x="189" y="4"/>
                    <a:pt x="188" y="5"/>
                    <a:pt x="18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9" y="1"/>
                    <a:pt x="189" y="3"/>
                  </a:cubicBezTo>
                  <a:close/>
                </a:path>
              </a:pathLst>
            </a:custGeom>
            <a:solidFill>
              <a:srgbClr val="F78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797" dirty="0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203694" y="2569659"/>
            <a:ext cx="343648" cy="341037"/>
            <a:chOff x="2204975" y="1216590"/>
            <a:chExt cx="925528" cy="925528"/>
          </a:xfrm>
        </p:grpSpPr>
        <p:sp>
          <p:nvSpPr>
            <p:cNvPr id="274" name="Freeform 273"/>
            <p:cNvSpPr/>
            <p:nvPr/>
          </p:nvSpPr>
          <p:spPr>
            <a:xfrm>
              <a:off x="2204975" y="1216590"/>
              <a:ext cx="925528" cy="925528"/>
            </a:xfrm>
            <a:custGeom>
              <a:avLst/>
              <a:gdLst>
                <a:gd name="connsiteX0" fmla="*/ 518565 w 1018081"/>
                <a:gd name="connsiteY0" fmla="*/ 293479 h 1018081"/>
                <a:gd name="connsiteX1" fmla="*/ 734126 w 1018081"/>
                <a:gd name="connsiteY1" fmla="*/ 509040 h 1018081"/>
                <a:gd name="connsiteX2" fmla="*/ 518565 w 1018081"/>
                <a:gd name="connsiteY2" fmla="*/ 724601 h 1018081"/>
                <a:gd name="connsiteX3" fmla="*/ 303004 w 1018081"/>
                <a:gd name="connsiteY3" fmla="*/ 509040 h 1018081"/>
                <a:gd name="connsiteX4" fmla="*/ 518565 w 1018081"/>
                <a:gd name="connsiteY4" fmla="*/ 293479 h 1018081"/>
                <a:gd name="connsiteX5" fmla="*/ 518565 w 1018081"/>
                <a:gd name="connsiteY5" fmla="*/ 211271 h 1018081"/>
                <a:gd name="connsiteX6" fmla="*/ 220796 w 1018081"/>
                <a:gd name="connsiteY6" fmla="*/ 509040 h 1018081"/>
                <a:gd name="connsiteX7" fmla="*/ 518565 w 1018081"/>
                <a:gd name="connsiteY7" fmla="*/ 806809 h 1018081"/>
                <a:gd name="connsiteX8" fmla="*/ 816334 w 1018081"/>
                <a:gd name="connsiteY8" fmla="*/ 509040 h 1018081"/>
                <a:gd name="connsiteX9" fmla="*/ 518565 w 1018081"/>
                <a:gd name="connsiteY9" fmla="*/ 211271 h 1018081"/>
                <a:gd name="connsiteX10" fmla="*/ 509041 w 1018081"/>
                <a:gd name="connsiteY10" fmla="*/ 0 h 1018081"/>
                <a:gd name="connsiteX11" fmla="*/ 547128 w 1018081"/>
                <a:gd name="connsiteY11" fmla="*/ 38087 h 1018081"/>
                <a:gd name="connsiteX12" fmla="*/ 547128 w 1018081"/>
                <a:gd name="connsiteY12" fmla="*/ 102761 h 1018081"/>
                <a:gd name="connsiteX13" fmla="*/ 550855 w 1018081"/>
                <a:gd name="connsiteY13" fmla="*/ 102949 h 1018081"/>
                <a:gd name="connsiteX14" fmla="*/ 668230 w 1018081"/>
                <a:gd name="connsiteY14" fmla="*/ 132977 h 1018081"/>
                <a:gd name="connsiteX15" fmla="*/ 679145 w 1018081"/>
                <a:gd name="connsiteY15" fmla="*/ 138235 h 1018081"/>
                <a:gd name="connsiteX16" fmla="*/ 711532 w 1018081"/>
                <a:gd name="connsiteY16" fmla="*/ 82140 h 1018081"/>
                <a:gd name="connsiteX17" fmla="*/ 763560 w 1018081"/>
                <a:gd name="connsiteY17" fmla="*/ 68199 h 1018081"/>
                <a:gd name="connsiteX18" fmla="*/ 777501 w 1018081"/>
                <a:gd name="connsiteY18" fmla="*/ 120227 h 1018081"/>
                <a:gd name="connsiteX19" fmla="*/ 744927 w 1018081"/>
                <a:gd name="connsiteY19" fmla="*/ 176647 h 1018081"/>
                <a:gd name="connsiteX20" fmla="*/ 798226 w 1018081"/>
                <a:gd name="connsiteY20" fmla="*/ 220623 h 1018081"/>
                <a:gd name="connsiteX21" fmla="*/ 841525 w 1018081"/>
                <a:gd name="connsiteY21" fmla="*/ 273101 h 1018081"/>
                <a:gd name="connsiteX22" fmla="*/ 897853 w 1018081"/>
                <a:gd name="connsiteY22" fmla="*/ 240579 h 1018081"/>
                <a:gd name="connsiteX23" fmla="*/ 949882 w 1018081"/>
                <a:gd name="connsiteY23" fmla="*/ 254520 h 1018081"/>
                <a:gd name="connsiteX24" fmla="*/ 935941 w 1018081"/>
                <a:gd name="connsiteY24" fmla="*/ 306549 h 1018081"/>
                <a:gd name="connsiteX25" fmla="*/ 880157 w 1018081"/>
                <a:gd name="connsiteY25" fmla="*/ 338756 h 1018081"/>
                <a:gd name="connsiteX26" fmla="*/ 885873 w 1018081"/>
                <a:gd name="connsiteY26" fmla="*/ 350619 h 1018081"/>
                <a:gd name="connsiteX27" fmla="*/ 915900 w 1018081"/>
                <a:gd name="connsiteY27" fmla="*/ 467995 h 1018081"/>
                <a:gd name="connsiteX28" fmla="*/ 916050 w 1018081"/>
                <a:gd name="connsiteY28" fmla="*/ 470954 h 1018081"/>
                <a:gd name="connsiteX29" fmla="*/ 979994 w 1018081"/>
                <a:gd name="connsiteY29" fmla="*/ 470954 h 1018081"/>
                <a:gd name="connsiteX30" fmla="*/ 1015088 w 1018081"/>
                <a:gd name="connsiteY30" fmla="*/ 494216 h 1018081"/>
                <a:gd name="connsiteX31" fmla="*/ 1018081 w 1018081"/>
                <a:gd name="connsiteY31" fmla="*/ 509041 h 1018081"/>
                <a:gd name="connsiteX32" fmla="*/ 1015088 w 1018081"/>
                <a:gd name="connsiteY32" fmla="*/ 523866 h 1018081"/>
                <a:gd name="connsiteX33" fmla="*/ 979994 w 1018081"/>
                <a:gd name="connsiteY33" fmla="*/ 547128 h 1018081"/>
                <a:gd name="connsiteX34" fmla="*/ 916127 w 1018081"/>
                <a:gd name="connsiteY34" fmla="*/ 547128 h 1018081"/>
                <a:gd name="connsiteX35" fmla="*/ 915900 w 1018081"/>
                <a:gd name="connsiteY35" fmla="*/ 551625 h 1018081"/>
                <a:gd name="connsiteX36" fmla="*/ 885873 w 1018081"/>
                <a:gd name="connsiteY36" fmla="*/ 669000 h 1018081"/>
                <a:gd name="connsiteX37" fmla="*/ 880737 w 1018081"/>
                <a:gd name="connsiteY37" fmla="*/ 679661 h 1018081"/>
                <a:gd name="connsiteX38" fmla="*/ 935941 w 1018081"/>
                <a:gd name="connsiteY38" fmla="*/ 711533 h 1018081"/>
                <a:gd name="connsiteX39" fmla="*/ 949882 w 1018081"/>
                <a:gd name="connsiteY39" fmla="*/ 763561 h 1018081"/>
                <a:gd name="connsiteX40" fmla="*/ 949882 w 1018081"/>
                <a:gd name="connsiteY40" fmla="*/ 763561 h 1018081"/>
                <a:gd name="connsiteX41" fmla="*/ 897854 w 1018081"/>
                <a:gd name="connsiteY41" fmla="*/ 777502 h 1018081"/>
                <a:gd name="connsiteX42" fmla="*/ 842384 w 1018081"/>
                <a:gd name="connsiteY42" fmla="*/ 745477 h 1018081"/>
                <a:gd name="connsiteX43" fmla="*/ 798226 w 1018081"/>
                <a:gd name="connsiteY43" fmla="*/ 798997 h 1018081"/>
                <a:gd name="connsiteX44" fmla="*/ 745528 w 1018081"/>
                <a:gd name="connsiteY44" fmla="*/ 842477 h 1018081"/>
                <a:gd name="connsiteX45" fmla="*/ 777500 w 1018081"/>
                <a:gd name="connsiteY45" fmla="*/ 897854 h 1018081"/>
                <a:gd name="connsiteX46" fmla="*/ 763559 w 1018081"/>
                <a:gd name="connsiteY46" fmla="*/ 949882 h 1018081"/>
                <a:gd name="connsiteX47" fmla="*/ 763560 w 1018081"/>
                <a:gd name="connsiteY47" fmla="*/ 949882 h 1018081"/>
                <a:gd name="connsiteX48" fmla="*/ 711532 w 1018081"/>
                <a:gd name="connsiteY48" fmla="*/ 935942 h 1018081"/>
                <a:gd name="connsiteX49" fmla="*/ 679840 w 1018081"/>
                <a:gd name="connsiteY49" fmla="*/ 881050 h 1018081"/>
                <a:gd name="connsiteX50" fmla="*/ 668230 w 1018081"/>
                <a:gd name="connsiteY50" fmla="*/ 886643 h 1018081"/>
                <a:gd name="connsiteX51" fmla="*/ 550855 w 1018081"/>
                <a:gd name="connsiteY51" fmla="*/ 916670 h 1018081"/>
                <a:gd name="connsiteX52" fmla="*/ 547128 w 1018081"/>
                <a:gd name="connsiteY52" fmla="*/ 916858 h 1018081"/>
                <a:gd name="connsiteX53" fmla="*/ 547128 w 1018081"/>
                <a:gd name="connsiteY53" fmla="*/ 979994 h 1018081"/>
                <a:gd name="connsiteX54" fmla="*/ 509040 w 1018081"/>
                <a:gd name="connsiteY54" fmla="*/ 1018081 h 1018081"/>
                <a:gd name="connsiteX55" fmla="*/ 509041 w 1018081"/>
                <a:gd name="connsiteY55" fmla="*/ 1018081 h 1018081"/>
                <a:gd name="connsiteX56" fmla="*/ 470953 w 1018081"/>
                <a:gd name="connsiteY56" fmla="*/ 979993 h 1018081"/>
                <a:gd name="connsiteX57" fmla="*/ 470953 w 1018081"/>
                <a:gd name="connsiteY57" fmla="*/ 916858 h 1018081"/>
                <a:gd name="connsiteX58" fmla="*/ 467224 w 1018081"/>
                <a:gd name="connsiteY58" fmla="*/ 916670 h 1018081"/>
                <a:gd name="connsiteX59" fmla="*/ 349849 w 1018081"/>
                <a:gd name="connsiteY59" fmla="*/ 886643 h 1018081"/>
                <a:gd name="connsiteX60" fmla="*/ 338239 w 1018081"/>
                <a:gd name="connsiteY60" fmla="*/ 881050 h 1018081"/>
                <a:gd name="connsiteX61" fmla="*/ 306548 w 1018081"/>
                <a:gd name="connsiteY61" fmla="*/ 935942 h 1018081"/>
                <a:gd name="connsiteX62" fmla="*/ 254519 w 1018081"/>
                <a:gd name="connsiteY62" fmla="*/ 949882 h 1018081"/>
                <a:gd name="connsiteX63" fmla="*/ 254520 w 1018081"/>
                <a:gd name="connsiteY63" fmla="*/ 949882 h 1018081"/>
                <a:gd name="connsiteX64" fmla="*/ 240579 w 1018081"/>
                <a:gd name="connsiteY64" fmla="*/ 897854 h 1018081"/>
                <a:gd name="connsiteX65" fmla="*/ 272551 w 1018081"/>
                <a:gd name="connsiteY65" fmla="*/ 842477 h 1018081"/>
                <a:gd name="connsiteX66" fmla="*/ 219852 w 1018081"/>
                <a:gd name="connsiteY66" fmla="*/ 798997 h 1018081"/>
                <a:gd name="connsiteX67" fmla="*/ 175694 w 1018081"/>
                <a:gd name="connsiteY67" fmla="*/ 745476 h 1018081"/>
                <a:gd name="connsiteX68" fmla="*/ 120225 w 1018081"/>
                <a:gd name="connsiteY68" fmla="*/ 777502 h 1018081"/>
                <a:gd name="connsiteX69" fmla="*/ 68197 w 1018081"/>
                <a:gd name="connsiteY69" fmla="*/ 763561 h 1018081"/>
                <a:gd name="connsiteX70" fmla="*/ 68198 w 1018081"/>
                <a:gd name="connsiteY70" fmla="*/ 763561 h 1018081"/>
                <a:gd name="connsiteX71" fmla="*/ 82138 w 1018081"/>
                <a:gd name="connsiteY71" fmla="*/ 711533 h 1018081"/>
                <a:gd name="connsiteX72" fmla="*/ 137342 w 1018081"/>
                <a:gd name="connsiteY72" fmla="*/ 679661 h 1018081"/>
                <a:gd name="connsiteX73" fmla="*/ 132206 w 1018081"/>
                <a:gd name="connsiteY73" fmla="*/ 669000 h 1018081"/>
                <a:gd name="connsiteX74" fmla="*/ 102179 w 1018081"/>
                <a:gd name="connsiteY74" fmla="*/ 551625 h 1018081"/>
                <a:gd name="connsiteX75" fmla="*/ 101951 w 1018081"/>
                <a:gd name="connsiteY75" fmla="*/ 547129 h 1018081"/>
                <a:gd name="connsiteX76" fmla="*/ 38087 w 1018081"/>
                <a:gd name="connsiteY76" fmla="*/ 547129 h 1018081"/>
                <a:gd name="connsiteX77" fmla="*/ 0 w 1018081"/>
                <a:gd name="connsiteY77" fmla="*/ 509041 h 1018081"/>
                <a:gd name="connsiteX78" fmla="*/ 38087 w 1018081"/>
                <a:gd name="connsiteY78" fmla="*/ 470954 h 1018081"/>
                <a:gd name="connsiteX79" fmla="*/ 102029 w 1018081"/>
                <a:gd name="connsiteY79" fmla="*/ 470954 h 1018081"/>
                <a:gd name="connsiteX80" fmla="*/ 102179 w 1018081"/>
                <a:gd name="connsiteY80" fmla="*/ 467995 h 1018081"/>
                <a:gd name="connsiteX81" fmla="*/ 132206 w 1018081"/>
                <a:gd name="connsiteY81" fmla="*/ 350619 h 1018081"/>
                <a:gd name="connsiteX82" fmla="*/ 137921 w 1018081"/>
                <a:gd name="connsiteY82" fmla="*/ 338755 h 1018081"/>
                <a:gd name="connsiteX83" fmla="*/ 82139 w 1018081"/>
                <a:gd name="connsiteY83" fmla="*/ 306549 h 1018081"/>
                <a:gd name="connsiteX84" fmla="*/ 68198 w 1018081"/>
                <a:gd name="connsiteY84" fmla="*/ 254521 h 1018081"/>
                <a:gd name="connsiteX85" fmla="*/ 120226 w 1018081"/>
                <a:gd name="connsiteY85" fmla="*/ 240580 h 1018081"/>
                <a:gd name="connsiteX86" fmla="*/ 176554 w 1018081"/>
                <a:gd name="connsiteY86" fmla="*/ 273101 h 1018081"/>
                <a:gd name="connsiteX87" fmla="*/ 219852 w 1018081"/>
                <a:gd name="connsiteY87" fmla="*/ 220623 h 1018081"/>
                <a:gd name="connsiteX88" fmla="*/ 273152 w 1018081"/>
                <a:gd name="connsiteY88" fmla="*/ 176647 h 1018081"/>
                <a:gd name="connsiteX89" fmla="*/ 240578 w 1018081"/>
                <a:gd name="connsiteY89" fmla="*/ 120227 h 1018081"/>
                <a:gd name="connsiteX90" fmla="*/ 254518 w 1018081"/>
                <a:gd name="connsiteY90" fmla="*/ 68199 h 1018081"/>
                <a:gd name="connsiteX91" fmla="*/ 268854 w 1018081"/>
                <a:gd name="connsiteY91" fmla="*/ 63378 h 1018081"/>
                <a:gd name="connsiteX92" fmla="*/ 306547 w 1018081"/>
                <a:gd name="connsiteY92" fmla="*/ 82140 h 1018081"/>
                <a:gd name="connsiteX93" fmla="*/ 338933 w 1018081"/>
                <a:gd name="connsiteY93" fmla="*/ 138235 h 1018081"/>
                <a:gd name="connsiteX94" fmla="*/ 349849 w 1018081"/>
                <a:gd name="connsiteY94" fmla="*/ 132977 h 1018081"/>
                <a:gd name="connsiteX95" fmla="*/ 467224 w 1018081"/>
                <a:gd name="connsiteY95" fmla="*/ 102949 h 1018081"/>
                <a:gd name="connsiteX96" fmla="*/ 470953 w 1018081"/>
                <a:gd name="connsiteY96" fmla="*/ 102761 h 1018081"/>
                <a:gd name="connsiteX97" fmla="*/ 470953 w 1018081"/>
                <a:gd name="connsiteY97" fmla="*/ 38087 h 1018081"/>
                <a:gd name="connsiteX98" fmla="*/ 509041 w 1018081"/>
                <a:gd name="connsiteY98" fmla="*/ 0 h 10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018081" h="1018081">
                  <a:moveTo>
                    <a:pt x="518565" y="293479"/>
                  </a:moveTo>
                  <a:cubicBezTo>
                    <a:pt x="637616" y="293479"/>
                    <a:pt x="734126" y="389989"/>
                    <a:pt x="734126" y="509040"/>
                  </a:cubicBezTo>
                  <a:cubicBezTo>
                    <a:pt x="734126" y="628091"/>
                    <a:pt x="637616" y="724601"/>
                    <a:pt x="518565" y="724601"/>
                  </a:cubicBezTo>
                  <a:cubicBezTo>
                    <a:pt x="399514" y="724601"/>
                    <a:pt x="303004" y="628091"/>
                    <a:pt x="303004" y="509040"/>
                  </a:cubicBezTo>
                  <a:cubicBezTo>
                    <a:pt x="303004" y="389989"/>
                    <a:pt x="399514" y="293479"/>
                    <a:pt x="518565" y="293479"/>
                  </a:cubicBezTo>
                  <a:close/>
                  <a:moveTo>
                    <a:pt x="518565" y="211271"/>
                  </a:moveTo>
                  <a:cubicBezTo>
                    <a:pt x="354112" y="211271"/>
                    <a:pt x="220796" y="344587"/>
                    <a:pt x="220796" y="509040"/>
                  </a:cubicBezTo>
                  <a:cubicBezTo>
                    <a:pt x="220796" y="673493"/>
                    <a:pt x="354112" y="806809"/>
                    <a:pt x="518565" y="806809"/>
                  </a:cubicBezTo>
                  <a:cubicBezTo>
                    <a:pt x="683018" y="806809"/>
                    <a:pt x="816334" y="673493"/>
                    <a:pt x="816334" y="509040"/>
                  </a:cubicBezTo>
                  <a:cubicBezTo>
                    <a:pt x="816334" y="344587"/>
                    <a:pt x="683018" y="211271"/>
                    <a:pt x="518565" y="211271"/>
                  </a:cubicBezTo>
                  <a:close/>
                  <a:moveTo>
                    <a:pt x="509041" y="0"/>
                  </a:moveTo>
                  <a:cubicBezTo>
                    <a:pt x="530076" y="0"/>
                    <a:pt x="547128" y="17052"/>
                    <a:pt x="547128" y="38087"/>
                  </a:cubicBezTo>
                  <a:lnTo>
                    <a:pt x="547128" y="102761"/>
                  </a:lnTo>
                  <a:lnTo>
                    <a:pt x="550855" y="102949"/>
                  </a:lnTo>
                  <a:cubicBezTo>
                    <a:pt x="592100" y="107138"/>
                    <a:pt x="631533" y="117456"/>
                    <a:pt x="668230" y="132977"/>
                  </a:cubicBezTo>
                  <a:lnTo>
                    <a:pt x="679145" y="138235"/>
                  </a:lnTo>
                  <a:lnTo>
                    <a:pt x="711532" y="82140"/>
                  </a:lnTo>
                  <a:cubicBezTo>
                    <a:pt x="722050" y="63923"/>
                    <a:pt x="745343" y="57681"/>
                    <a:pt x="763560" y="68199"/>
                  </a:cubicBezTo>
                  <a:cubicBezTo>
                    <a:pt x="781777" y="78716"/>
                    <a:pt x="788019" y="102010"/>
                    <a:pt x="777501" y="120227"/>
                  </a:cubicBezTo>
                  <a:lnTo>
                    <a:pt x="744927" y="176647"/>
                  </a:lnTo>
                  <a:lnTo>
                    <a:pt x="798226" y="220623"/>
                  </a:lnTo>
                  <a:lnTo>
                    <a:pt x="841525" y="273101"/>
                  </a:lnTo>
                  <a:lnTo>
                    <a:pt x="897853" y="240579"/>
                  </a:lnTo>
                  <a:cubicBezTo>
                    <a:pt x="916070" y="230062"/>
                    <a:pt x="939364" y="236303"/>
                    <a:pt x="949882" y="254520"/>
                  </a:cubicBezTo>
                  <a:cubicBezTo>
                    <a:pt x="960399" y="272738"/>
                    <a:pt x="954158" y="296031"/>
                    <a:pt x="935941" y="306549"/>
                  </a:cubicBezTo>
                  <a:lnTo>
                    <a:pt x="880157" y="338756"/>
                  </a:lnTo>
                  <a:lnTo>
                    <a:pt x="885873" y="350619"/>
                  </a:lnTo>
                  <a:cubicBezTo>
                    <a:pt x="901394" y="387316"/>
                    <a:pt x="911712" y="426749"/>
                    <a:pt x="915900" y="467995"/>
                  </a:cubicBezTo>
                  <a:lnTo>
                    <a:pt x="916050" y="470954"/>
                  </a:lnTo>
                  <a:lnTo>
                    <a:pt x="979994" y="470954"/>
                  </a:lnTo>
                  <a:cubicBezTo>
                    <a:pt x="995770" y="470954"/>
                    <a:pt x="1009306" y="480546"/>
                    <a:pt x="1015088" y="494216"/>
                  </a:cubicBezTo>
                  <a:lnTo>
                    <a:pt x="1018081" y="509041"/>
                  </a:lnTo>
                  <a:lnTo>
                    <a:pt x="1015088" y="523866"/>
                  </a:lnTo>
                  <a:cubicBezTo>
                    <a:pt x="1009306" y="537536"/>
                    <a:pt x="995770" y="547128"/>
                    <a:pt x="979994" y="547128"/>
                  </a:cubicBezTo>
                  <a:lnTo>
                    <a:pt x="916127" y="547128"/>
                  </a:lnTo>
                  <a:lnTo>
                    <a:pt x="915900" y="551625"/>
                  </a:lnTo>
                  <a:cubicBezTo>
                    <a:pt x="911712" y="592870"/>
                    <a:pt x="901394" y="632304"/>
                    <a:pt x="885873" y="669000"/>
                  </a:cubicBezTo>
                  <a:lnTo>
                    <a:pt x="880737" y="679661"/>
                  </a:lnTo>
                  <a:lnTo>
                    <a:pt x="935941" y="711533"/>
                  </a:lnTo>
                  <a:cubicBezTo>
                    <a:pt x="954158" y="722051"/>
                    <a:pt x="960400" y="745344"/>
                    <a:pt x="949882" y="763561"/>
                  </a:cubicBezTo>
                  <a:lnTo>
                    <a:pt x="949882" y="763561"/>
                  </a:lnTo>
                  <a:cubicBezTo>
                    <a:pt x="939365" y="781778"/>
                    <a:pt x="916071" y="788020"/>
                    <a:pt x="897854" y="777502"/>
                  </a:cubicBezTo>
                  <a:lnTo>
                    <a:pt x="842384" y="745477"/>
                  </a:lnTo>
                  <a:lnTo>
                    <a:pt x="798226" y="798997"/>
                  </a:lnTo>
                  <a:lnTo>
                    <a:pt x="745528" y="842477"/>
                  </a:lnTo>
                  <a:lnTo>
                    <a:pt x="777500" y="897854"/>
                  </a:lnTo>
                  <a:cubicBezTo>
                    <a:pt x="788018" y="916071"/>
                    <a:pt x="781776" y="939365"/>
                    <a:pt x="763559" y="949882"/>
                  </a:cubicBezTo>
                  <a:lnTo>
                    <a:pt x="763560" y="949882"/>
                  </a:lnTo>
                  <a:cubicBezTo>
                    <a:pt x="745343" y="960400"/>
                    <a:pt x="722049" y="954159"/>
                    <a:pt x="711532" y="935942"/>
                  </a:cubicBezTo>
                  <a:lnTo>
                    <a:pt x="679840" y="881050"/>
                  </a:lnTo>
                  <a:lnTo>
                    <a:pt x="668230" y="886643"/>
                  </a:lnTo>
                  <a:cubicBezTo>
                    <a:pt x="631533" y="902164"/>
                    <a:pt x="592100" y="912482"/>
                    <a:pt x="550855" y="916670"/>
                  </a:cubicBezTo>
                  <a:lnTo>
                    <a:pt x="547128" y="916858"/>
                  </a:lnTo>
                  <a:lnTo>
                    <a:pt x="547128" y="979994"/>
                  </a:lnTo>
                  <a:cubicBezTo>
                    <a:pt x="547128" y="1001029"/>
                    <a:pt x="530075" y="1018082"/>
                    <a:pt x="509040" y="1018081"/>
                  </a:cubicBezTo>
                  <a:lnTo>
                    <a:pt x="509041" y="1018081"/>
                  </a:lnTo>
                  <a:cubicBezTo>
                    <a:pt x="488005" y="1018081"/>
                    <a:pt x="470953" y="1001029"/>
                    <a:pt x="470953" y="979993"/>
                  </a:cubicBezTo>
                  <a:lnTo>
                    <a:pt x="470953" y="916858"/>
                  </a:lnTo>
                  <a:lnTo>
                    <a:pt x="467224" y="916670"/>
                  </a:lnTo>
                  <a:cubicBezTo>
                    <a:pt x="425979" y="912482"/>
                    <a:pt x="386546" y="902164"/>
                    <a:pt x="349849" y="886643"/>
                  </a:cubicBezTo>
                  <a:lnTo>
                    <a:pt x="338239" y="881050"/>
                  </a:lnTo>
                  <a:lnTo>
                    <a:pt x="306548" y="935942"/>
                  </a:lnTo>
                  <a:cubicBezTo>
                    <a:pt x="296030" y="954159"/>
                    <a:pt x="272736" y="960400"/>
                    <a:pt x="254519" y="949882"/>
                  </a:cubicBezTo>
                  <a:lnTo>
                    <a:pt x="254520" y="949882"/>
                  </a:lnTo>
                  <a:cubicBezTo>
                    <a:pt x="236303" y="939365"/>
                    <a:pt x="230061" y="916071"/>
                    <a:pt x="240579" y="897854"/>
                  </a:cubicBezTo>
                  <a:lnTo>
                    <a:pt x="272551" y="842477"/>
                  </a:lnTo>
                  <a:lnTo>
                    <a:pt x="219852" y="798997"/>
                  </a:lnTo>
                  <a:lnTo>
                    <a:pt x="175694" y="745476"/>
                  </a:lnTo>
                  <a:lnTo>
                    <a:pt x="120225" y="777502"/>
                  </a:lnTo>
                  <a:cubicBezTo>
                    <a:pt x="102008" y="788019"/>
                    <a:pt x="78714" y="781778"/>
                    <a:pt x="68197" y="763561"/>
                  </a:cubicBezTo>
                  <a:lnTo>
                    <a:pt x="68198" y="763561"/>
                  </a:lnTo>
                  <a:cubicBezTo>
                    <a:pt x="57680" y="745344"/>
                    <a:pt x="63921" y="722050"/>
                    <a:pt x="82138" y="711533"/>
                  </a:cubicBezTo>
                  <a:lnTo>
                    <a:pt x="137342" y="679661"/>
                  </a:lnTo>
                  <a:lnTo>
                    <a:pt x="132206" y="669000"/>
                  </a:lnTo>
                  <a:cubicBezTo>
                    <a:pt x="116685" y="632304"/>
                    <a:pt x="106367" y="592870"/>
                    <a:pt x="102179" y="551625"/>
                  </a:cubicBezTo>
                  <a:lnTo>
                    <a:pt x="101951" y="547129"/>
                  </a:lnTo>
                  <a:lnTo>
                    <a:pt x="38087" y="547129"/>
                  </a:lnTo>
                  <a:cubicBezTo>
                    <a:pt x="17052" y="547129"/>
                    <a:pt x="-1" y="530076"/>
                    <a:pt x="0" y="509041"/>
                  </a:cubicBezTo>
                  <a:cubicBezTo>
                    <a:pt x="0" y="488006"/>
                    <a:pt x="17052" y="470954"/>
                    <a:pt x="38087" y="470954"/>
                  </a:cubicBezTo>
                  <a:lnTo>
                    <a:pt x="102029" y="470954"/>
                  </a:lnTo>
                  <a:lnTo>
                    <a:pt x="102179" y="467995"/>
                  </a:lnTo>
                  <a:cubicBezTo>
                    <a:pt x="106367" y="426749"/>
                    <a:pt x="116685" y="387316"/>
                    <a:pt x="132206" y="350619"/>
                  </a:cubicBezTo>
                  <a:lnTo>
                    <a:pt x="137921" y="338755"/>
                  </a:lnTo>
                  <a:lnTo>
                    <a:pt x="82139" y="306549"/>
                  </a:lnTo>
                  <a:cubicBezTo>
                    <a:pt x="63922" y="296032"/>
                    <a:pt x="57680" y="272738"/>
                    <a:pt x="68198" y="254521"/>
                  </a:cubicBezTo>
                  <a:cubicBezTo>
                    <a:pt x="78716" y="236304"/>
                    <a:pt x="102009" y="230062"/>
                    <a:pt x="120226" y="240580"/>
                  </a:cubicBezTo>
                  <a:lnTo>
                    <a:pt x="176554" y="273101"/>
                  </a:lnTo>
                  <a:lnTo>
                    <a:pt x="219852" y="220623"/>
                  </a:lnTo>
                  <a:lnTo>
                    <a:pt x="273152" y="176647"/>
                  </a:lnTo>
                  <a:lnTo>
                    <a:pt x="240578" y="120227"/>
                  </a:lnTo>
                  <a:cubicBezTo>
                    <a:pt x="230060" y="102010"/>
                    <a:pt x="236301" y="78716"/>
                    <a:pt x="254518" y="68199"/>
                  </a:cubicBezTo>
                  <a:cubicBezTo>
                    <a:pt x="259073" y="65569"/>
                    <a:pt x="263944" y="63987"/>
                    <a:pt x="268854" y="63378"/>
                  </a:cubicBezTo>
                  <a:cubicBezTo>
                    <a:pt x="283584" y="61550"/>
                    <a:pt x="298659" y="68477"/>
                    <a:pt x="306547" y="82140"/>
                  </a:cubicBezTo>
                  <a:lnTo>
                    <a:pt x="338933" y="138235"/>
                  </a:lnTo>
                  <a:lnTo>
                    <a:pt x="349849" y="132977"/>
                  </a:lnTo>
                  <a:cubicBezTo>
                    <a:pt x="386546" y="117456"/>
                    <a:pt x="425979" y="107138"/>
                    <a:pt x="467224" y="102949"/>
                  </a:cubicBezTo>
                  <a:lnTo>
                    <a:pt x="470953" y="102761"/>
                  </a:lnTo>
                  <a:lnTo>
                    <a:pt x="470953" y="38087"/>
                  </a:lnTo>
                  <a:cubicBezTo>
                    <a:pt x="470953" y="17052"/>
                    <a:pt x="488005" y="0"/>
                    <a:pt x="50904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  <p:sp>
          <p:nvSpPr>
            <p:cNvPr id="275" name="Oval 274"/>
            <p:cNvSpPr/>
            <p:nvPr/>
          </p:nvSpPr>
          <p:spPr>
            <a:xfrm>
              <a:off x="2580791" y="1565232"/>
              <a:ext cx="191742" cy="19174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5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797" dirty="0"/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1584276" y="1540076"/>
            <a:ext cx="393327" cy="4151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grpSp>
        <p:nvGrpSpPr>
          <p:cNvPr id="74" name="Group 73"/>
          <p:cNvGrpSpPr/>
          <p:nvPr/>
        </p:nvGrpSpPr>
        <p:grpSpPr>
          <a:xfrm>
            <a:off x="2117822" y="1549651"/>
            <a:ext cx="1219629" cy="374481"/>
            <a:chOff x="2937607" y="1690563"/>
            <a:chExt cx="1220583" cy="374775"/>
          </a:xfrm>
        </p:grpSpPr>
        <p:grpSp>
          <p:nvGrpSpPr>
            <p:cNvPr id="70" name="Group 69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363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4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5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6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7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8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69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0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1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2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3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4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5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6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7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8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79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0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1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2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383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52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3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4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5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6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7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8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59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0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1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2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3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4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5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6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7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8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69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0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1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2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257882" y="1581790"/>
            <a:ext cx="1219629" cy="374481"/>
            <a:chOff x="2937607" y="1690563"/>
            <a:chExt cx="1220583" cy="374775"/>
          </a:xfrm>
        </p:grpSpPr>
        <p:grpSp>
          <p:nvGrpSpPr>
            <p:cNvPr id="474" name="Group 473"/>
            <p:cNvGrpSpPr/>
            <p:nvPr/>
          </p:nvGrpSpPr>
          <p:grpSpPr>
            <a:xfrm>
              <a:off x="2937607" y="1690563"/>
              <a:ext cx="650090" cy="374775"/>
              <a:chOff x="2937607" y="1690563"/>
              <a:chExt cx="650090" cy="374775"/>
            </a:xfrm>
          </p:grpSpPr>
          <p:sp>
            <p:nvSpPr>
              <p:cNvPr id="497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8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9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0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1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2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3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4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5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6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7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8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09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0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1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2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3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4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5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6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517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3508100" y="1690563"/>
              <a:ext cx="650090" cy="374775"/>
              <a:chOff x="2937607" y="1690563"/>
              <a:chExt cx="650090" cy="374775"/>
            </a:xfrm>
          </p:grpSpPr>
          <p:sp>
            <p:nvSpPr>
              <p:cNvPr id="476" name="Freeform 82"/>
              <p:cNvSpPr>
                <a:spLocks/>
              </p:cNvSpPr>
              <p:nvPr/>
            </p:nvSpPr>
            <p:spPr bwMode="auto">
              <a:xfrm>
                <a:off x="3166989" y="1690563"/>
                <a:ext cx="130018" cy="33634"/>
              </a:xfrm>
              <a:custGeom>
                <a:avLst/>
                <a:gdLst>
                  <a:gd name="T0" fmla="*/ 52 w 52"/>
                  <a:gd name="T1" fmla="*/ 11 h 15"/>
                  <a:gd name="T2" fmla="*/ 24 w 52"/>
                  <a:gd name="T3" fmla="*/ 0 h 15"/>
                  <a:gd name="T4" fmla="*/ 0 w 52"/>
                  <a:gd name="T5" fmla="*/ 11 h 15"/>
                  <a:gd name="T6" fmla="*/ 0 w 52"/>
                  <a:gd name="T7" fmla="*/ 11 h 15"/>
                  <a:gd name="T8" fmla="*/ 0 w 52"/>
                  <a:gd name="T9" fmla="*/ 11 h 15"/>
                  <a:gd name="T10" fmla="*/ 3 w 52"/>
                  <a:gd name="T11" fmla="*/ 15 h 15"/>
                  <a:gd name="T12" fmla="*/ 26 w 52"/>
                  <a:gd name="T13" fmla="*/ 6 h 15"/>
                  <a:gd name="T14" fmla="*/ 48 w 52"/>
                  <a:gd name="T15" fmla="*/ 15 h 15"/>
                  <a:gd name="T16" fmla="*/ 48 w 52"/>
                  <a:gd name="T17" fmla="*/ 15 h 15"/>
                  <a:gd name="T18" fmla="*/ 48 w 52"/>
                  <a:gd name="T19" fmla="*/ 15 h 15"/>
                  <a:gd name="T20" fmla="*/ 52 w 52"/>
                  <a:gd name="T21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5">
                    <a:moveTo>
                      <a:pt x="52" y="11"/>
                    </a:moveTo>
                    <a:cubicBezTo>
                      <a:pt x="45" y="5"/>
                      <a:pt x="36" y="0"/>
                      <a:pt x="24" y="0"/>
                    </a:cubicBezTo>
                    <a:cubicBezTo>
                      <a:pt x="13" y="1"/>
                      <a:pt x="6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9" y="10"/>
                      <a:pt x="16" y="6"/>
                      <a:pt x="26" y="6"/>
                    </a:cubicBezTo>
                    <a:cubicBezTo>
                      <a:pt x="36" y="6"/>
                      <a:pt x="43" y="10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2" y="11"/>
                      <a:pt x="52" y="11"/>
                      <a:pt x="52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7" name="Freeform 83"/>
              <p:cNvSpPr>
                <a:spLocks/>
              </p:cNvSpPr>
              <p:nvPr/>
            </p:nvSpPr>
            <p:spPr bwMode="auto">
              <a:xfrm>
                <a:off x="3199757" y="1730923"/>
                <a:ext cx="65537" cy="23063"/>
              </a:xfrm>
              <a:custGeom>
                <a:avLst/>
                <a:gdLst>
                  <a:gd name="T0" fmla="*/ 25 w 26"/>
                  <a:gd name="T1" fmla="*/ 6 h 10"/>
                  <a:gd name="T2" fmla="*/ 25 w 26"/>
                  <a:gd name="T3" fmla="*/ 6 h 10"/>
                  <a:gd name="T4" fmla="*/ 25 w 26"/>
                  <a:gd name="T5" fmla="*/ 6 h 10"/>
                  <a:gd name="T6" fmla="*/ 25 w 26"/>
                  <a:gd name="T7" fmla="*/ 6 h 10"/>
                  <a:gd name="T8" fmla="*/ 14 w 26"/>
                  <a:gd name="T9" fmla="*/ 1 h 10"/>
                  <a:gd name="T10" fmla="*/ 0 w 26"/>
                  <a:gd name="T11" fmla="*/ 6 h 10"/>
                  <a:gd name="T12" fmla="*/ 0 w 26"/>
                  <a:gd name="T13" fmla="*/ 6 h 10"/>
                  <a:gd name="T14" fmla="*/ 0 w 26"/>
                  <a:gd name="T15" fmla="*/ 6 h 10"/>
                  <a:gd name="T16" fmla="*/ 0 w 26"/>
                  <a:gd name="T17" fmla="*/ 6 h 10"/>
                  <a:gd name="T18" fmla="*/ 0 w 26"/>
                  <a:gd name="T19" fmla="*/ 6 h 10"/>
                  <a:gd name="T20" fmla="*/ 4 w 26"/>
                  <a:gd name="T21" fmla="*/ 10 h 10"/>
                  <a:gd name="T22" fmla="*/ 4 w 26"/>
                  <a:gd name="T23" fmla="*/ 10 h 10"/>
                  <a:gd name="T24" fmla="*/ 22 w 26"/>
                  <a:gd name="T25" fmla="*/ 10 h 10"/>
                  <a:gd name="T26" fmla="*/ 22 w 26"/>
                  <a:gd name="T27" fmla="*/ 10 h 10"/>
                  <a:gd name="T28" fmla="*/ 22 w 26"/>
                  <a:gd name="T29" fmla="*/ 10 h 10"/>
                  <a:gd name="T30" fmla="*/ 25 w 26"/>
                  <a:gd name="T31" fmla="*/ 7 h 10"/>
                  <a:gd name="T32" fmla="*/ 25 w 26"/>
                  <a:gd name="T33" fmla="*/ 7 h 10"/>
                  <a:gd name="T34" fmla="*/ 26 w 26"/>
                  <a:gd name="T35" fmla="*/ 6 h 10"/>
                  <a:gd name="T36" fmla="*/ 25 w 26"/>
                  <a:gd name="T3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10">
                    <a:moveTo>
                      <a:pt x="25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3" y="3"/>
                      <a:pt x="19" y="1"/>
                      <a:pt x="14" y="1"/>
                    </a:cubicBezTo>
                    <a:cubicBezTo>
                      <a:pt x="8" y="0"/>
                      <a:pt x="3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7" y="5"/>
                      <a:pt x="18" y="5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8" name="Freeform 84"/>
              <p:cNvSpPr>
                <a:spLocks/>
              </p:cNvSpPr>
              <p:nvPr/>
            </p:nvSpPr>
            <p:spPr bwMode="auto">
              <a:xfrm>
                <a:off x="3182844" y="1710743"/>
                <a:ext cx="97249" cy="29790"/>
              </a:xfrm>
              <a:custGeom>
                <a:avLst/>
                <a:gdLst>
                  <a:gd name="T0" fmla="*/ 35 w 39"/>
                  <a:gd name="T1" fmla="*/ 6 h 13"/>
                  <a:gd name="T2" fmla="*/ 21 w 39"/>
                  <a:gd name="T3" fmla="*/ 1 h 13"/>
                  <a:gd name="T4" fmla="*/ 0 w 39"/>
                  <a:gd name="T5" fmla="*/ 9 h 13"/>
                  <a:gd name="T6" fmla="*/ 4 w 39"/>
                  <a:gd name="T7" fmla="*/ 13 h 13"/>
                  <a:gd name="T8" fmla="*/ 6 w 39"/>
                  <a:gd name="T9" fmla="*/ 11 h 13"/>
                  <a:gd name="T10" fmla="*/ 7 w 39"/>
                  <a:gd name="T11" fmla="*/ 10 h 13"/>
                  <a:gd name="T12" fmla="*/ 8 w 39"/>
                  <a:gd name="T13" fmla="*/ 9 h 13"/>
                  <a:gd name="T14" fmla="*/ 8 w 39"/>
                  <a:gd name="T15" fmla="*/ 9 h 13"/>
                  <a:gd name="T16" fmla="*/ 9 w 39"/>
                  <a:gd name="T17" fmla="*/ 9 h 13"/>
                  <a:gd name="T18" fmla="*/ 10 w 39"/>
                  <a:gd name="T19" fmla="*/ 8 h 13"/>
                  <a:gd name="T20" fmla="*/ 35 w 39"/>
                  <a:gd name="T21" fmla="*/ 12 h 13"/>
                  <a:gd name="T22" fmla="*/ 35 w 39"/>
                  <a:gd name="T23" fmla="*/ 12 h 13"/>
                  <a:gd name="T24" fmla="*/ 35 w 39"/>
                  <a:gd name="T25" fmla="*/ 12 h 13"/>
                  <a:gd name="T26" fmla="*/ 39 w 39"/>
                  <a:gd name="T27" fmla="*/ 9 h 13"/>
                  <a:gd name="T28" fmla="*/ 39 w 39"/>
                  <a:gd name="T29" fmla="*/ 8 h 13"/>
                  <a:gd name="T30" fmla="*/ 35 w 39"/>
                  <a:gd name="T3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13">
                    <a:moveTo>
                      <a:pt x="35" y="6"/>
                    </a:moveTo>
                    <a:cubicBezTo>
                      <a:pt x="32" y="3"/>
                      <a:pt x="26" y="1"/>
                      <a:pt x="21" y="1"/>
                    </a:cubicBezTo>
                    <a:cubicBezTo>
                      <a:pt x="11" y="0"/>
                      <a:pt x="5" y="5"/>
                      <a:pt x="0" y="9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2"/>
                      <a:pt x="6" y="11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8"/>
                      <a:pt x="10" y="8"/>
                    </a:cubicBezTo>
                    <a:cubicBezTo>
                      <a:pt x="18" y="4"/>
                      <a:pt x="30" y="6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8"/>
                      <a:pt x="36" y="6"/>
                      <a:pt x="35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79" name="Rectangle 85"/>
              <p:cNvSpPr>
                <a:spLocks noChangeArrowheads="1"/>
              </p:cNvSpPr>
              <p:nvPr/>
            </p:nvSpPr>
            <p:spPr bwMode="auto">
              <a:xfrm>
                <a:off x="2999974" y="1787620"/>
                <a:ext cx="126847" cy="266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0" name="Rectangle 86"/>
              <p:cNvSpPr>
                <a:spLocks noChangeArrowheads="1"/>
              </p:cNvSpPr>
              <p:nvPr/>
            </p:nvSpPr>
            <p:spPr bwMode="auto">
              <a:xfrm>
                <a:off x="3152190" y="1876989"/>
                <a:ext cx="162787" cy="17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1" name="Rectangle 87"/>
              <p:cNvSpPr>
                <a:spLocks noChangeArrowheads="1"/>
              </p:cNvSpPr>
              <p:nvPr/>
            </p:nvSpPr>
            <p:spPr bwMode="auto">
              <a:xfrm>
                <a:off x="3335060" y="1704016"/>
                <a:ext cx="135303" cy="336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2" name="Freeform 88"/>
              <p:cNvSpPr>
                <a:spLocks/>
              </p:cNvSpPr>
              <p:nvPr/>
            </p:nvSpPr>
            <p:spPr bwMode="auto">
              <a:xfrm>
                <a:off x="3040142" y="1752064"/>
                <a:ext cx="77165" cy="60541"/>
              </a:xfrm>
              <a:custGeom>
                <a:avLst/>
                <a:gdLst>
                  <a:gd name="T0" fmla="*/ 0 w 73"/>
                  <a:gd name="T1" fmla="*/ 54 h 63"/>
                  <a:gd name="T2" fmla="*/ 0 w 73"/>
                  <a:gd name="T3" fmla="*/ 16 h 63"/>
                  <a:gd name="T4" fmla="*/ 73 w 73"/>
                  <a:gd name="T5" fmla="*/ 0 h 63"/>
                  <a:gd name="T6" fmla="*/ 73 w 73"/>
                  <a:gd name="T7" fmla="*/ 63 h 63"/>
                  <a:gd name="T8" fmla="*/ 0 w 73"/>
                  <a:gd name="T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3">
                    <a:moveTo>
                      <a:pt x="0" y="54"/>
                    </a:moveTo>
                    <a:lnTo>
                      <a:pt x="0" y="16"/>
                    </a:lnTo>
                    <a:lnTo>
                      <a:pt x="73" y="0"/>
                    </a:lnTo>
                    <a:lnTo>
                      <a:pt x="73" y="63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3" name="Freeform 89"/>
              <p:cNvSpPr>
                <a:spLocks/>
              </p:cNvSpPr>
              <p:nvPr/>
            </p:nvSpPr>
            <p:spPr bwMode="auto">
              <a:xfrm>
                <a:off x="3190244" y="1855848"/>
                <a:ext cx="117334" cy="61501"/>
              </a:xfrm>
              <a:custGeom>
                <a:avLst/>
                <a:gdLst>
                  <a:gd name="T0" fmla="*/ 0 w 111"/>
                  <a:gd name="T1" fmla="*/ 53 h 64"/>
                  <a:gd name="T2" fmla="*/ 0 w 111"/>
                  <a:gd name="T3" fmla="*/ 17 h 64"/>
                  <a:gd name="T4" fmla="*/ 111 w 111"/>
                  <a:gd name="T5" fmla="*/ 0 h 64"/>
                  <a:gd name="T6" fmla="*/ 111 w 111"/>
                  <a:gd name="T7" fmla="*/ 64 h 64"/>
                  <a:gd name="T8" fmla="*/ 0 w 111"/>
                  <a:gd name="T9" fmla="*/ 5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64">
                    <a:moveTo>
                      <a:pt x="0" y="53"/>
                    </a:moveTo>
                    <a:lnTo>
                      <a:pt x="0" y="17"/>
                    </a:lnTo>
                    <a:lnTo>
                      <a:pt x="111" y="0"/>
                    </a:lnTo>
                    <a:lnTo>
                      <a:pt x="111" y="64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4" name="Freeform 90"/>
              <p:cNvSpPr>
                <a:spLocks/>
              </p:cNvSpPr>
              <p:nvPr/>
            </p:nvSpPr>
            <p:spPr bwMode="auto">
              <a:xfrm>
                <a:off x="3494676" y="1885638"/>
                <a:ext cx="32769" cy="150871"/>
              </a:xfrm>
              <a:custGeom>
                <a:avLst/>
                <a:gdLst>
                  <a:gd name="T0" fmla="*/ 31 w 31"/>
                  <a:gd name="T1" fmla="*/ 45 h 157"/>
                  <a:gd name="T2" fmla="*/ 31 w 31"/>
                  <a:gd name="T3" fmla="*/ 157 h 157"/>
                  <a:gd name="T4" fmla="*/ 0 w 31"/>
                  <a:gd name="T5" fmla="*/ 157 h 157"/>
                  <a:gd name="T6" fmla="*/ 0 w 31"/>
                  <a:gd name="T7" fmla="*/ 0 h 157"/>
                  <a:gd name="T8" fmla="*/ 31 w 31"/>
                  <a:gd name="T9" fmla="*/ 4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57">
                    <a:moveTo>
                      <a:pt x="31" y="45"/>
                    </a:moveTo>
                    <a:lnTo>
                      <a:pt x="31" y="157"/>
                    </a:lnTo>
                    <a:lnTo>
                      <a:pt x="0" y="157"/>
                    </a:lnTo>
                    <a:lnTo>
                      <a:pt x="0" y="0"/>
                    </a:lnTo>
                    <a:lnTo>
                      <a:pt x="31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5" name="Rectangle 91"/>
              <p:cNvSpPr>
                <a:spLocks noChangeArrowheads="1"/>
              </p:cNvSpPr>
              <p:nvPr/>
            </p:nvSpPr>
            <p:spPr bwMode="auto">
              <a:xfrm>
                <a:off x="3020057" y="1822215"/>
                <a:ext cx="34883" cy="297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6" name="Rectangle 92"/>
              <p:cNvSpPr>
                <a:spLocks noChangeArrowheads="1"/>
              </p:cNvSpPr>
              <p:nvPr/>
            </p:nvSpPr>
            <p:spPr bwMode="auto">
              <a:xfrm>
                <a:off x="3077138" y="186353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7" name="Rectangle 93"/>
              <p:cNvSpPr>
                <a:spLocks noChangeArrowheads="1"/>
              </p:cNvSpPr>
              <p:nvPr/>
            </p:nvSpPr>
            <p:spPr bwMode="auto">
              <a:xfrm>
                <a:off x="3024286" y="1922155"/>
                <a:ext cx="35940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8" name="Rectangle 94"/>
              <p:cNvSpPr>
                <a:spLocks noChangeArrowheads="1"/>
              </p:cNvSpPr>
              <p:nvPr/>
            </p:nvSpPr>
            <p:spPr bwMode="auto">
              <a:xfrm>
                <a:off x="3077138" y="1963476"/>
                <a:ext cx="34883" cy="31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89" name="Rectangle 95"/>
              <p:cNvSpPr>
                <a:spLocks noChangeArrowheads="1"/>
              </p:cNvSpPr>
              <p:nvPr/>
            </p:nvSpPr>
            <p:spPr bwMode="auto">
              <a:xfrm>
                <a:off x="3157475" y="1906779"/>
                <a:ext cx="12685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0" name="Rectangle 96"/>
              <p:cNvSpPr>
                <a:spLocks noChangeArrowheads="1"/>
              </p:cNvSpPr>
              <p:nvPr/>
            </p:nvSpPr>
            <p:spPr bwMode="auto">
              <a:xfrm>
                <a:off x="3294892" y="1906779"/>
                <a:ext cx="14799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1" name="Rectangle 97"/>
              <p:cNvSpPr>
                <a:spLocks noChangeArrowheads="1"/>
              </p:cNvSpPr>
              <p:nvPr/>
            </p:nvSpPr>
            <p:spPr bwMode="auto">
              <a:xfrm>
                <a:off x="3179673" y="1906779"/>
                <a:ext cx="47568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2" name="Rectangle 98"/>
              <p:cNvSpPr>
                <a:spLocks noChangeArrowheads="1"/>
              </p:cNvSpPr>
              <p:nvPr/>
            </p:nvSpPr>
            <p:spPr bwMode="auto">
              <a:xfrm>
                <a:off x="3237811" y="1906779"/>
                <a:ext cx="46510" cy="384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3" name="Rectangle 99"/>
              <p:cNvSpPr>
                <a:spLocks noChangeArrowheads="1"/>
              </p:cNvSpPr>
              <p:nvPr/>
            </p:nvSpPr>
            <p:spPr bwMode="auto">
              <a:xfrm>
                <a:off x="335725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4" name="Rectangle 100"/>
              <p:cNvSpPr>
                <a:spLocks noChangeArrowheads="1"/>
              </p:cNvSpPr>
              <p:nvPr/>
            </p:nvSpPr>
            <p:spPr bwMode="auto">
              <a:xfrm>
                <a:off x="3399541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5" name="Rectangle 101"/>
              <p:cNvSpPr>
                <a:spLocks noChangeArrowheads="1"/>
              </p:cNvSpPr>
              <p:nvPr/>
            </p:nvSpPr>
            <p:spPr bwMode="auto">
              <a:xfrm>
                <a:off x="3439709" y="1733807"/>
                <a:ext cx="12685" cy="2661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  <p:sp>
            <p:nvSpPr>
              <p:cNvPr id="496" name="Freeform 102"/>
              <p:cNvSpPr>
                <a:spLocks/>
              </p:cNvSpPr>
              <p:nvPr/>
            </p:nvSpPr>
            <p:spPr bwMode="auto">
              <a:xfrm>
                <a:off x="2937607" y="2018251"/>
                <a:ext cx="650090" cy="47087"/>
              </a:xfrm>
              <a:custGeom>
                <a:avLst/>
                <a:gdLst>
                  <a:gd name="T0" fmla="*/ 35 w 615"/>
                  <a:gd name="T1" fmla="*/ 0 h 49"/>
                  <a:gd name="T2" fmla="*/ 579 w 615"/>
                  <a:gd name="T3" fmla="*/ 0 h 49"/>
                  <a:gd name="T4" fmla="*/ 615 w 615"/>
                  <a:gd name="T5" fmla="*/ 49 h 49"/>
                  <a:gd name="T6" fmla="*/ 0 w 615"/>
                  <a:gd name="T7" fmla="*/ 49 h 49"/>
                  <a:gd name="T8" fmla="*/ 35 w 615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5" h="49">
                    <a:moveTo>
                      <a:pt x="35" y="0"/>
                    </a:moveTo>
                    <a:lnTo>
                      <a:pt x="579" y="0"/>
                    </a:lnTo>
                    <a:lnTo>
                      <a:pt x="615" y="49"/>
                    </a:lnTo>
                    <a:lnTo>
                      <a:pt x="0" y="4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368" tIns="45684" rIns="91368" bIns="4568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7" dirty="0"/>
              </a:p>
            </p:txBody>
          </p:sp>
        </p:grpSp>
      </p:grpSp>
      <p:sp>
        <p:nvSpPr>
          <p:cNvPr id="518" name="Isosceles Triangle 517"/>
          <p:cNvSpPr/>
          <p:nvPr/>
        </p:nvSpPr>
        <p:spPr>
          <a:xfrm rot="5400000">
            <a:off x="1607622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19" name="Isosceles Triangle 518"/>
          <p:cNvSpPr/>
          <p:nvPr/>
        </p:nvSpPr>
        <p:spPr>
          <a:xfrm rot="5400000">
            <a:off x="3572146" y="1012240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75" name="Rectangle 74"/>
          <p:cNvSpPr/>
          <p:nvPr/>
        </p:nvSpPr>
        <p:spPr>
          <a:xfrm rot="18856293">
            <a:off x="5262019" y="1064727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51" y="2122003"/>
            <a:ext cx="429119" cy="298394"/>
          </a:xfrm>
          <a:prstGeom prst="rect">
            <a:avLst/>
          </a:prstGeom>
        </p:spPr>
      </p:pic>
      <p:sp>
        <p:nvSpPr>
          <p:cNvPr id="304" name="Rectangle 303"/>
          <p:cNvSpPr/>
          <p:nvPr/>
        </p:nvSpPr>
        <p:spPr>
          <a:xfrm>
            <a:off x="8161805" y="3725824"/>
            <a:ext cx="1485389" cy="5203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Business Reporting Views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2136529" y="2105172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Fast ETL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2155262" y="2335898"/>
            <a:ext cx="1249020" cy="379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STAGING</a:t>
            </a:r>
          </a:p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Right Arrow 310"/>
          <p:cNvSpPr/>
          <p:nvPr/>
        </p:nvSpPr>
        <p:spPr>
          <a:xfrm rot="1126206">
            <a:off x="3509045" y="2316904"/>
            <a:ext cx="639579" cy="428270"/>
          </a:xfrm>
          <a:prstGeom prst="rightArrow">
            <a:avLst/>
          </a:prstGeom>
          <a:solidFill>
            <a:schemeClr val="accent2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315" name="Right Arrow 314"/>
          <p:cNvSpPr/>
          <p:nvPr/>
        </p:nvSpPr>
        <p:spPr>
          <a:xfrm>
            <a:off x="1779474" y="3084580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16" name="Freeform 315"/>
          <p:cNvSpPr/>
          <p:nvPr/>
        </p:nvSpPr>
        <p:spPr>
          <a:xfrm>
            <a:off x="4172122" y="4246177"/>
            <a:ext cx="336340" cy="28739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324" name="Rectangle 323"/>
          <p:cNvSpPr/>
          <p:nvPr/>
        </p:nvSpPr>
        <p:spPr>
          <a:xfrm>
            <a:off x="207859" y="4363549"/>
            <a:ext cx="1482324" cy="7329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Structured  Files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[KPIBillingCube]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07859" y="2950794"/>
            <a:ext cx="1482324" cy="7568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SQL Sources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PAAS/On-Prem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[MDB, UCM, etc.]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2126669" y="2982662"/>
            <a:ext cx="1264365" cy="609989"/>
            <a:chOff x="1961888" y="99650"/>
            <a:chExt cx="1412371" cy="701736"/>
          </a:xfrm>
        </p:grpSpPr>
        <p:sp>
          <p:nvSpPr>
            <p:cNvPr id="330" name="Rectangle 329"/>
            <p:cNvSpPr/>
            <p:nvPr/>
          </p:nvSpPr>
          <p:spPr>
            <a:xfrm>
              <a:off x="1961888" y="99650"/>
              <a:ext cx="1403961" cy="23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SQL Server Gateway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979029" y="365078"/>
              <a:ext cx="1395230" cy="436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prstClr val="black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ADLS STAGING</a:t>
              </a:r>
            </a:p>
          </p:txBody>
        </p:sp>
      </p:grpSp>
      <p:sp>
        <p:nvSpPr>
          <p:cNvPr id="334" name="Right Arrow 333"/>
          <p:cNvSpPr/>
          <p:nvPr/>
        </p:nvSpPr>
        <p:spPr>
          <a:xfrm>
            <a:off x="1752758" y="4451074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48" name="Rectangle 247"/>
          <p:cNvSpPr/>
          <p:nvPr/>
        </p:nvSpPr>
        <p:spPr>
          <a:xfrm>
            <a:off x="2108180" y="3996884"/>
            <a:ext cx="1249020" cy="1008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ADLS as TSV</a:t>
            </a:r>
          </a:p>
          <a:p>
            <a:endParaRPr lang="en-US" sz="105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[Archived daily]</a:t>
            </a:r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>
              <a:solidFill>
                <a:prstClr val="black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181296" y="2941583"/>
            <a:ext cx="496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4112676" y="4542753"/>
            <a:ext cx="540154" cy="23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USQL</a:t>
            </a:r>
          </a:p>
        </p:txBody>
      </p:sp>
      <p:sp>
        <p:nvSpPr>
          <p:cNvPr id="399" name="Freeform 253"/>
          <p:cNvSpPr>
            <a:spLocks/>
          </p:cNvSpPr>
          <p:nvPr/>
        </p:nvSpPr>
        <p:spPr bwMode="black">
          <a:xfrm>
            <a:off x="11565889" y="2097813"/>
            <a:ext cx="217832" cy="237190"/>
          </a:xfrm>
          <a:custGeom>
            <a:avLst/>
            <a:gdLst>
              <a:gd name="T0" fmla="*/ 76 w 76"/>
              <a:gd name="T1" fmla="*/ 33 h 83"/>
              <a:gd name="T2" fmla="*/ 63 w 76"/>
              <a:gd name="T3" fmla="*/ 0 h 83"/>
              <a:gd name="T4" fmla="*/ 38 w 76"/>
              <a:gd name="T5" fmla="*/ 12 h 83"/>
              <a:gd name="T6" fmla="*/ 14 w 76"/>
              <a:gd name="T7" fmla="*/ 0 h 83"/>
              <a:gd name="T8" fmla="*/ 0 w 76"/>
              <a:gd name="T9" fmla="*/ 33 h 83"/>
              <a:gd name="T10" fmla="*/ 0 w 76"/>
              <a:gd name="T11" fmla="*/ 66 h 83"/>
              <a:gd name="T12" fmla="*/ 15 w 76"/>
              <a:gd name="T13" fmla="*/ 83 h 83"/>
              <a:gd name="T14" fmla="*/ 62 w 76"/>
              <a:gd name="T15" fmla="*/ 83 h 83"/>
              <a:gd name="T16" fmla="*/ 62 w 76"/>
              <a:gd name="T17" fmla="*/ 83 h 83"/>
              <a:gd name="T18" fmla="*/ 68 w 76"/>
              <a:gd name="T19" fmla="*/ 55 h 83"/>
              <a:gd name="T20" fmla="*/ 76 w 76"/>
              <a:gd name="T21" fmla="*/ 41 h 83"/>
              <a:gd name="T22" fmla="*/ 76 w 76"/>
              <a:gd name="T23" fmla="*/ 3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3">
                <a:moveTo>
                  <a:pt x="76" y="33"/>
                </a:moveTo>
                <a:cubicBezTo>
                  <a:pt x="76" y="20"/>
                  <a:pt x="71" y="8"/>
                  <a:pt x="63" y="0"/>
                </a:cubicBezTo>
                <a:cubicBezTo>
                  <a:pt x="57" y="7"/>
                  <a:pt x="48" y="12"/>
                  <a:pt x="38" y="12"/>
                </a:cubicBezTo>
                <a:cubicBezTo>
                  <a:pt x="28" y="12"/>
                  <a:pt x="20" y="7"/>
                  <a:pt x="14" y="0"/>
                </a:cubicBezTo>
                <a:cubicBezTo>
                  <a:pt x="5" y="8"/>
                  <a:pt x="0" y="20"/>
                  <a:pt x="0" y="3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7" y="83"/>
                  <a:pt x="15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74"/>
                  <a:pt x="63" y="64"/>
                  <a:pt x="68" y="55"/>
                </a:cubicBezTo>
                <a:cubicBezTo>
                  <a:pt x="70" y="50"/>
                  <a:pt x="73" y="45"/>
                  <a:pt x="76" y="41"/>
                </a:cubicBezTo>
                <a:lnTo>
                  <a:pt x="76" y="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0" name="Oval 254"/>
          <p:cNvSpPr>
            <a:spLocks noChangeArrowheads="1"/>
          </p:cNvSpPr>
          <p:nvPr/>
        </p:nvSpPr>
        <p:spPr bwMode="black">
          <a:xfrm>
            <a:off x="11603036" y="1962761"/>
            <a:ext cx="146066" cy="143497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11439329" y="2430488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Business</a:t>
            </a:r>
          </a:p>
          <a:p>
            <a:pPr algn="ctr"/>
            <a:r>
              <a:rPr lang="en-US" sz="800" dirty="0">
                <a:latin typeface="Arial" pitchFamily="34" charset="0"/>
                <a:cs typeface="Arial" pitchFamily="34" charset="0"/>
              </a:rPr>
              <a:t>Users</a:t>
            </a:r>
          </a:p>
        </p:txBody>
      </p:sp>
      <p:sp>
        <p:nvSpPr>
          <p:cNvPr id="411" name="Right Arrow 410"/>
          <p:cNvSpPr/>
          <p:nvPr/>
        </p:nvSpPr>
        <p:spPr>
          <a:xfrm>
            <a:off x="1805315" y="2227031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12" name="Right Arrow 411"/>
          <p:cNvSpPr/>
          <p:nvPr/>
        </p:nvSpPr>
        <p:spPr>
          <a:xfrm rot="20657554">
            <a:off x="3496482" y="302486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13" name="Right Arrow 412"/>
          <p:cNvSpPr/>
          <p:nvPr/>
        </p:nvSpPr>
        <p:spPr>
          <a:xfrm>
            <a:off x="3432219" y="4359610"/>
            <a:ext cx="639579" cy="428270"/>
          </a:xfrm>
          <a:prstGeom prst="rightArrow">
            <a:avLst/>
          </a:prstGeom>
          <a:solidFill>
            <a:schemeClr val="accent4">
              <a:lumMod val="50000"/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 rot="1144725">
            <a:off x="3487917" y="2409935"/>
            <a:ext cx="679236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HOT</a:t>
            </a:r>
            <a:endParaRPr lang="en-US" sz="105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20548857">
            <a:off x="3511397" y="3400429"/>
            <a:ext cx="743634" cy="1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WARM/COLD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3381639" y="4462210"/>
            <a:ext cx="743634" cy="23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COLD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6911" y="1043214"/>
            <a:ext cx="1550548" cy="26140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dirty="0">
                <a:latin typeface="+mn-lt"/>
              </a:rPr>
              <a:t>BUSINESS RULES</a:t>
            </a:r>
          </a:p>
        </p:txBody>
      </p:sp>
      <p:sp>
        <p:nvSpPr>
          <p:cNvPr id="522" name="Isosceles Triangle 521"/>
          <p:cNvSpPr/>
          <p:nvPr/>
        </p:nvSpPr>
        <p:spPr>
          <a:xfrm rot="5400000">
            <a:off x="8582684" y="1012241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521" name="Rectangle 520"/>
          <p:cNvSpPr/>
          <p:nvPr/>
        </p:nvSpPr>
        <p:spPr>
          <a:xfrm rot="18856293">
            <a:off x="6896521" y="1062681"/>
            <a:ext cx="228421" cy="228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7" name="Isosceles Triangle 416"/>
          <p:cNvSpPr/>
          <p:nvPr/>
        </p:nvSpPr>
        <p:spPr>
          <a:xfrm rot="5400000">
            <a:off x="10201477" y="1008142"/>
            <a:ext cx="268647" cy="3263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18" name="Right Arrow 417"/>
          <p:cNvSpPr/>
          <p:nvPr/>
        </p:nvSpPr>
        <p:spPr>
          <a:xfrm>
            <a:off x="9753419" y="2449166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435" name="Rectangle 434"/>
          <p:cNvSpPr/>
          <p:nvPr/>
        </p:nvSpPr>
        <p:spPr>
          <a:xfrm>
            <a:off x="220491" y="2034509"/>
            <a:ext cx="1469692" cy="85125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Staging Area Subscriber</a:t>
            </a: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[Accounts, Customer, Exchange rates, etc.]</a:t>
            </a:r>
          </a:p>
        </p:txBody>
      </p:sp>
      <p:sp>
        <p:nvSpPr>
          <p:cNvPr id="436" name="Rectangle 435"/>
          <p:cNvSpPr/>
          <p:nvPr/>
        </p:nvSpPr>
        <p:spPr>
          <a:xfrm>
            <a:off x="4602225" y="2632378"/>
            <a:ext cx="1974755" cy="2004336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00" dirty="0">
              <a:solidFill>
                <a:srgbClr val="002060"/>
              </a:solidFill>
              <a:cs typeface="Segoe UI Light" panose="020B0502040204020203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4658377" y="2718021"/>
            <a:ext cx="1876535" cy="5339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Confirmed 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Date, Product, etc.</a:t>
            </a:r>
            <a:endParaRPr lang="en-US" sz="1050" dirty="0"/>
          </a:p>
        </p:txBody>
      </p:sp>
      <p:sp>
        <p:nvSpPr>
          <p:cNvPr id="439" name="Rectangle 438"/>
          <p:cNvSpPr/>
          <p:nvPr/>
        </p:nvSpPr>
        <p:spPr>
          <a:xfrm>
            <a:off x="4669284" y="3298557"/>
            <a:ext cx="1876535" cy="38341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Dimensions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Customer, Account, ..</a:t>
            </a:r>
            <a:endParaRPr lang="en-US" sz="1050" dirty="0"/>
          </a:p>
        </p:txBody>
      </p:sp>
      <p:sp>
        <p:nvSpPr>
          <p:cNvPr id="440" name="Rectangle 439"/>
          <p:cNvSpPr/>
          <p:nvPr/>
        </p:nvSpPr>
        <p:spPr>
          <a:xfrm>
            <a:off x="4661529" y="3701412"/>
            <a:ext cx="1873382" cy="44879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Facts</a:t>
            </a:r>
            <a:endParaRPr lang="en-US" sz="1050" b="1" dirty="0"/>
          </a:p>
          <a:p>
            <a:r>
              <a:rPr lang="en-US" sz="1050" dirty="0">
                <a:solidFill>
                  <a:schemeClr val="bg1"/>
                </a:solidFill>
                <a:cs typeface="Segoe UI Light" panose="020B0502040204020203" pitchFamily="34" charset="0"/>
              </a:rPr>
              <a:t>Revenue, Attainments,</a:t>
            </a:r>
            <a:endParaRPr lang="en-US" sz="1050" dirty="0"/>
          </a:p>
        </p:txBody>
      </p:sp>
      <p:sp>
        <p:nvSpPr>
          <p:cNvPr id="441" name="Rectangle 440"/>
          <p:cNvSpPr/>
          <p:nvPr/>
        </p:nvSpPr>
        <p:spPr>
          <a:xfrm>
            <a:off x="4657402" y="4179887"/>
            <a:ext cx="1877510" cy="4182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Maps</a:t>
            </a:r>
          </a:p>
          <a:p>
            <a:r>
              <a:rPr lang="en-US" sz="1100" dirty="0"/>
              <a:t>Account-CU, Timeline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6663815" y="2201896"/>
            <a:ext cx="1446184" cy="3947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200" b="1" dirty="0">
                <a:solidFill>
                  <a:schemeClr val="bg1"/>
                </a:solidFill>
                <a:cs typeface="Arial" panose="020B0604020202020204" pitchFamily="34" charset="0"/>
              </a:rPr>
              <a:t>ADW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684422" y="2714620"/>
            <a:ext cx="1380650" cy="533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Optimized for  2 year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6695329" y="3295156"/>
            <a:ext cx="1380650" cy="3834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Delta Merges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686742" y="3698010"/>
            <a:ext cx="1378331" cy="4487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Relational DW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683706" y="4176486"/>
            <a:ext cx="1381367" cy="4182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Cached Data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82" y="2107774"/>
            <a:ext cx="429119" cy="298394"/>
          </a:xfrm>
          <a:prstGeom prst="rect">
            <a:avLst/>
          </a:prstGeom>
        </p:spPr>
      </p:pic>
      <p:sp>
        <p:nvSpPr>
          <p:cNvPr id="245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NFR view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8170147" y="4315543"/>
            <a:ext cx="1485389" cy="2887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WWIC Views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9987341" y="3842365"/>
            <a:ext cx="1242636" cy="6759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UCM-B Business Reporting Web site</a:t>
            </a:r>
          </a:p>
        </p:txBody>
      </p:sp>
      <p:sp>
        <p:nvSpPr>
          <p:cNvPr id="252" name="Right Arrow 251"/>
          <p:cNvSpPr/>
          <p:nvPr/>
        </p:nvSpPr>
        <p:spPr>
          <a:xfrm>
            <a:off x="9699513" y="3886407"/>
            <a:ext cx="347114" cy="339732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grpSp>
        <p:nvGrpSpPr>
          <p:cNvPr id="297" name="Group 296"/>
          <p:cNvGrpSpPr/>
          <p:nvPr/>
        </p:nvGrpSpPr>
        <p:grpSpPr bwMode="black">
          <a:xfrm>
            <a:off x="11402815" y="3699439"/>
            <a:ext cx="746373" cy="575671"/>
            <a:chOff x="6673850" y="4338638"/>
            <a:chExt cx="1403351" cy="1082675"/>
          </a:xfrm>
          <a:solidFill>
            <a:srgbClr val="FFFFFF"/>
          </a:solidFill>
        </p:grpSpPr>
        <p:sp>
          <p:nvSpPr>
            <p:cNvPr id="298" name="Freeform 247"/>
            <p:cNvSpPr>
              <a:spLocks/>
            </p:cNvSpPr>
            <p:nvPr/>
          </p:nvSpPr>
          <p:spPr bwMode="black">
            <a:xfrm>
              <a:off x="7572375" y="4525963"/>
              <a:ext cx="160338" cy="249238"/>
            </a:xfrm>
            <a:custGeom>
              <a:avLst/>
              <a:gdLst>
                <a:gd name="T0" fmla="*/ 14 w 30"/>
                <a:gd name="T1" fmla="*/ 29 h 46"/>
                <a:gd name="T2" fmla="*/ 14 w 30"/>
                <a:gd name="T3" fmla="*/ 45 h 46"/>
                <a:gd name="T4" fmla="*/ 22 w 30"/>
                <a:gd name="T5" fmla="*/ 22 h 46"/>
                <a:gd name="T6" fmla="*/ 0 w 30"/>
                <a:gd name="T7" fmla="*/ 0 h 46"/>
                <a:gd name="T8" fmla="*/ 0 w 30"/>
                <a:gd name="T9" fmla="*/ 0 h 46"/>
                <a:gd name="T10" fmla="*/ 14 w 30"/>
                <a:gd name="T11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6">
                  <a:moveTo>
                    <a:pt x="14" y="29"/>
                  </a:moveTo>
                  <a:cubicBezTo>
                    <a:pt x="14" y="45"/>
                    <a:pt x="14" y="45"/>
                    <a:pt x="14" y="45"/>
                  </a:cubicBezTo>
                  <a:cubicBezTo>
                    <a:pt x="21" y="46"/>
                    <a:pt x="30" y="39"/>
                    <a:pt x="22" y="22"/>
                  </a:cubicBezTo>
                  <a:cubicBezTo>
                    <a:pt x="15" y="6"/>
                    <a:pt x="5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6"/>
                    <a:pt x="14" y="17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9" name="Freeform 248"/>
            <p:cNvSpPr>
              <a:spLocks/>
            </p:cNvSpPr>
            <p:nvPr/>
          </p:nvSpPr>
          <p:spPr bwMode="black">
            <a:xfrm>
              <a:off x="7239000" y="4525963"/>
              <a:ext cx="101600" cy="10318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0 h 19"/>
                <a:gd name="T4" fmla="*/ 0 w 19"/>
                <a:gd name="T5" fmla="*/ 15 h 19"/>
                <a:gd name="T6" fmla="*/ 6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7" y="5"/>
                    <a:pt x="0" y="15"/>
                  </a:cubicBezTo>
                  <a:cubicBezTo>
                    <a:pt x="2" y="16"/>
                    <a:pt x="4" y="18"/>
                    <a:pt x="6" y="19"/>
                  </a:cubicBezTo>
                  <a:cubicBezTo>
                    <a:pt x="8" y="11"/>
                    <a:pt x="13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0" name="Freeform 249"/>
            <p:cNvSpPr>
              <a:spLocks/>
            </p:cNvSpPr>
            <p:nvPr/>
          </p:nvSpPr>
          <p:spPr bwMode="black">
            <a:xfrm>
              <a:off x="7297738" y="4537075"/>
              <a:ext cx="317500" cy="227013"/>
            </a:xfrm>
            <a:custGeom>
              <a:avLst/>
              <a:gdLst>
                <a:gd name="T0" fmla="*/ 13 w 59"/>
                <a:gd name="T1" fmla="*/ 42 h 42"/>
                <a:gd name="T2" fmla="*/ 59 w 59"/>
                <a:gd name="T3" fmla="*/ 42 h 42"/>
                <a:gd name="T4" fmla="*/ 59 w 59"/>
                <a:gd name="T5" fmla="*/ 26 h 42"/>
                <a:gd name="T6" fmla="*/ 49 w 59"/>
                <a:gd name="T7" fmla="*/ 0 h 42"/>
                <a:gd name="T8" fmla="*/ 29 w 59"/>
                <a:gd name="T9" fmla="*/ 9 h 42"/>
                <a:gd name="T10" fmla="*/ 10 w 59"/>
                <a:gd name="T11" fmla="*/ 0 h 42"/>
                <a:gd name="T12" fmla="*/ 0 w 59"/>
                <a:gd name="T13" fmla="*/ 22 h 42"/>
                <a:gd name="T14" fmla="*/ 12 w 59"/>
                <a:gd name="T15" fmla="*/ 41 h 42"/>
                <a:gd name="T16" fmla="*/ 12 w 59"/>
                <a:gd name="T17" fmla="*/ 41 h 42"/>
                <a:gd name="T18" fmla="*/ 13 w 5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13" y="42"/>
                  </a:moveTo>
                  <a:cubicBezTo>
                    <a:pt x="27" y="36"/>
                    <a:pt x="44" y="36"/>
                    <a:pt x="59" y="42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16"/>
                    <a:pt x="55" y="7"/>
                    <a:pt x="49" y="0"/>
                  </a:cubicBezTo>
                  <a:cubicBezTo>
                    <a:pt x="44" y="6"/>
                    <a:pt x="37" y="9"/>
                    <a:pt x="29" y="9"/>
                  </a:cubicBezTo>
                  <a:cubicBezTo>
                    <a:pt x="21" y="9"/>
                    <a:pt x="14" y="6"/>
                    <a:pt x="10" y="0"/>
                  </a:cubicBezTo>
                  <a:cubicBezTo>
                    <a:pt x="4" y="6"/>
                    <a:pt x="1" y="13"/>
                    <a:pt x="0" y="22"/>
                  </a:cubicBezTo>
                  <a:cubicBezTo>
                    <a:pt x="4" y="26"/>
                    <a:pt x="9" y="33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1"/>
                    <a:pt x="13" y="42"/>
                    <a:pt x="13" y="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1" name="Oval 250"/>
            <p:cNvSpPr>
              <a:spLocks noChangeArrowheads="1"/>
            </p:cNvSpPr>
            <p:nvPr/>
          </p:nvSpPr>
          <p:spPr bwMode="black">
            <a:xfrm>
              <a:off x="7351713" y="4338638"/>
              <a:ext cx="209550" cy="2143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2" name="Freeform 251"/>
            <p:cNvSpPr>
              <a:spLocks/>
            </p:cNvSpPr>
            <p:nvPr/>
          </p:nvSpPr>
          <p:spPr bwMode="black">
            <a:xfrm>
              <a:off x="7173913" y="4624388"/>
              <a:ext cx="155575" cy="198438"/>
            </a:xfrm>
            <a:custGeom>
              <a:avLst/>
              <a:gdLst>
                <a:gd name="T0" fmla="*/ 18 w 29"/>
                <a:gd name="T1" fmla="*/ 37 h 37"/>
                <a:gd name="T2" fmla="*/ 29 w 29"/>
                <a:gd name="T3" fmla="*/ 29 h 37"/>
                <a:gd name="T4" fmla="*/ 28 w 29"/>
                <a:gd name="T5" fmla="*/ 28 h 37"/>
                <a:gd name="T6" fmla="*/ 0 w 29"/>
                <a:gd name="T7" fmla="*/ 0 h 37"/>
                <a:gd name="T8" fmla="*/ 0 w 29"/>
                <a:gd name="T9" fmla="*/ 0 h 37"/>
                <a:gd name="T10" fmla="*/ 18 w 29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7">
                  <a:moveTo>
                    <a:pt x="18" y="37"/>
                  </a:moveTo>
                  <a:cubicBezTo>
                    <a:pt x="21" y="34"/>
                    <a:pt x="25" y="31"/>
                    <a:pt x="29" y="29"/>
                  </a:cubicBezTo>
                  <a:cubicBezTo>
                    <a:pt x="29" y="29"/>
                    <a:pt x="29" y="28"/>
                    <a:pt x="28" y="28"/>
                  </a:cubicBezTo>
                  <a:cubicBezTo>
                    <a:pt x="19" y="8"/>
                    <a:pt x="6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8"/>
                    <a:pt x="18" y="21"/>
                    <a:pt x="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3" name="Freeform 252"/>
            <p:cNvSpPr>
              <a:spLocks/>
            </p:cNvSpPr>
            <p:nvPr/>
          </p:nvSpPr>
          <p:spPr bwMode="black">
            <a:xfrm>
              <a:off x="6673850" y="4624388"/>
              <a:ext cx="204788" cy="317500"/>
            </a:xfrm>
            <a:custGeom>
              <a:avLst/>
              <a:gdLst>
                <a:gd name="T0" fmla="*/ 38 w 38"/>
                <a:gd name="T1" fmla="*/ 0 h 59"/>
                <a:gd name="T2" fmla="*/ 38 w 38"/>
                <a:gd name="T3" fmla="*/ 0 h 59"/>
                <a:gd name="T4" fmla="*/ 10 w 38"/>
                <a:gd name="T5" fmla="*/ 28 h 59"/>
                <a:gd name="T6" fmla="*/ 20 w 38"/>
                <a:gd name="T7" fmla="*/ 58 h 59"/>
                <a:gd name="T8" fmla="*/ 20 w 38"/>
                <a:gd name="T9" fmla="*/ 37 h 59"/>
                <a:gd name="T10" fmla="*/ 38 w 3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2" y="2"/>
                    <a:pt x="18" y="8"/>
                    <a:pt x="10" y="28"/>
                  </a:cubicBezTo>
                  <a:cubicBezTo>
                    <a:pt x="0" y="49"/>
                    <a:pt x="11" y="59"/>
                    <a:pt x="20" y="58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22"/>
                    <a:pt x="27" y="8"/>
                    <a:pt x="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5" name="Freeform 253"/>
            <p:cNvSpPr>
              <a:spLocks/>
            </p:cNvSpPr>
            <p:nvPr/>
          </p:nvSpPr>
          <p:spPr bwMode="black">
            <a:xfrm>
              <a:off x="6818313" y="4640263"/>
              <a:ext cx="409575" cy="446088"/>
            </a:xfrm>
            <a:custGeom>
              <a:avLst/>
              <a:gdLst>
                <a:gd name="T0" fmla="*/ 76 w 76"/>
                <a:gd name="T1" fmla="*/ 33 h 83"/>
                <a:gd name="T2" fmla="*/ 63 w 76"/>
                <a:gd name="T3" fmla="*/ 0 h 83"/>
                <a:gd name="T4" fmla="*/ 38 w 76"/>
                <a:gd name="T5" fmla="*/ 12 h 83"/>
                <a:gd name="T6" fmla="*/ 14 w 76"/>
                <a:gd name="T7" fmla="*/ 0 h 83"/>
                <a:gd name="T8" fmla="*/ 0 w 76"/>
                <a:gd name="T9" fmla="*/ 33 h 83"/>
                <a:gd name="T10" fmla="*/ 0 w 76"/>
                <a:gd name="T11" fmla="*/ 66 h 83"/>
                <a:gd name="T12" fmla="*/ 15 w 76"/>
                <a:gd name="T13" fmla="*/ 83 h 83"/>
                <a:gd name="T14" fmla="*/ 62 w 76"/>
                <a:gd name="T15" fmla="*/ 83 h 83"/>
                <a:gd name="T16" fmla="*/ 62 w 76"/>
                <a:gd name="T17" fmla="*/ 83 h 83"/>
                <a:gd name="T18" fmla="*/ 68 w 76"/>
                <a:gd name="T19" fmla="*/ 55 h 83"/>
                <a:gd name="T20" fmla="*/ 76 w 76"/>
                <a:gd name="T21" fmla="*/ 41 h 83"/>
                <a:gd name="T22" fmla="*/ 76 w 76"/>
                <a:gd name="T23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3">
                  <a:moveTo>
                    <a:pt x="76" y="33"/>
                  </a:moveTo>
                  <a:cubicBezTo>
                    <a:pt x="76" y="20"/>
                    <a:pt x="71" y="8"/>
                    <a:pt x="63" y="0"/>
                  </a:cubicBezTo>
                  <a:cubicBezTo>
                    <a:pt x="57" y="7"/>
                    <a:pt x="48" y="12"/>
                    <a:pt x="38" y="12"/>
                  </a:cubicBezTo>
                  <a:cubicBezTo>
                    <a:pt x="28" y="12"/>
                    <a:pt x="20" y="7"/>
                    <a:pt x="14" y="0"/>
                  </a:cubicBezTo>
                  <a:cubicBezTo>
                    <a:pt x="5" y="8"/>
                    <a:pt x="0" y="20"/>
                    <a:pt x="0" y="3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6"/>
                    <a:pt x="7" y="83"/>
                    <a:pt x="15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2" y="74"/>
                    <a:pt x="63" y="64"/>
                    <a:pt x="68" y="55"/>
                  </a:cubicBezTo>
                  <a:cubicBezTo>
                    <a:pt x="70" y="50"/>
                    <a:pt x="73" y="45"/>
                    <a:pt x="76" y="41"/>
                  </a:cubicBezTo>
                  <a:lnTo>
                    <a:pt x="7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6" name="Oval 254"/>
            <p:cNvSpPr>
              <a:spLocks noChangeArrowheads="1"/>
            </p:cNvSpPr>
            <p:nvPr/>
          </p:nvSpPr>
          <p:spPr bwMode="black">
            <a:xfrm>
              <a:off x="6888163" y="4386263"/>
              <a:ext cx="274638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9" name="Freeform 255"/>
            <p:cNvSpPr>
              <a:spLocks/>
            </p:cNvSpPr>
            <p:nvPr/>
          </p:nvSpPr>
          <p:spPr bwMode="black">
            <a:xfrm>
              <a:off x="7732713" y="5108575"/>
              <a:ext cx="344488" cy="312738"/>
            </a:xfrm>
            <a:custGeom>
              <a:avLst/>
              <a:gdLst>
                <a:gd name="T0" fmla="*/ 56 w 64"/>
                <a:gd name="T1" fmla="*/ 24 h 58"/>
                <a:gd name="T2" fmla="*/ 34 w 64"/>
                <a:gd name="T3" fmla="*/ 14 h 58"/>
                <a:gd name="T4" fmla="*/ 31 w 64"/>
                <a:gd name="T5" fmla="*/ 6 h 58"/>
                <a:gd name="T6" fmla="*/ 20 w 64"/>
                <a:gd name="T7" fmla="*/ 0 h 58"/>
                <a:gd name="T8" fmla="*/ 14 w 64"/>
                <a:gd name="T9" fmla="*/ 23 h 58"/>
                <a:gd name="T10" fmla="*/ 0 w 64"/>
                <a:gd name="T11" fmla="*/ 42 h 58"/>
                <a:gd name="T12" fmla="*/ 11 w 64"/>
                <a:gd name="T13" fmla="*/ 47 h 58"/>
                <a:gd name="T14" fmla="*/ 19 w 64"/>
                <a:gd name="T15" fmla="*/ 44 h 58"/>
                <a:gd name="T16" fmla="*/ 41 w 64"/>
                <a:gd name="T17" fmla="*/ 55 h 58"/>
                <a:gd name="T18" fmla="*/ 58 w 64"/>
                <a:gd name="T19" fmla="*/ 47 h 58"/>
                <a:gd name="T20" fmla="*/ 60 w 64"/>
                <a:gd name="T21" fmla="*/ 42 h 58"/>
                <a:gd name="T22" fmla="*/ 56 w 64"/>
                <a:gd name="T23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58">
                  <a:moveTo>
                    <a:pt x="56" y="2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1"/>
                    <a:pt x="34" y="7"/>
                    <a:pt x="31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8"/>
                    <a:pt x="17" y="16"/>
                    <a:pt x="14" y="23"/>
                  </a:cubicBezTo>
                  <a:cubicBezTo>
                    <a:pt x="10" y="30"/>
                    <a:pt x="5" y="37"/>
                    <a:pt x="0" y="42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4" y="49"/>
                    <a:pt x="18" y="47"/>
                    <a:pt x="19" y="44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7" y="58"/>
                    <a:pt x="54" y="54"/>
                    <a:pt x="58" y="47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4" y="35"/>
                    <a:pt x="62" y="27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0" name="Freeform 256"/>
            <p:cNvSpPr>
              <a:spLocks noEditPoints="1"/>
            </p:cNvSpPr>
            <p:nvPr/>
          </p:nvSpPr>
          <p:spPr bwMode="black">
            <a:xfrm>
              <a:off x="7158038" y="4748213"/>
              <a:ext cx="671513" cy="673100"/>
            </a:xfrm>
            <a:custGeom>
              <a:avLst/>
              <a:gdLst>
                <a:gd name="T0" fmla="*/ 86 w 125"/>
                <a:gd name="T1" fmla="*/ 13 h 125"/>
                <a:gd name="T2" fmla="*/ 13 w 125"/>
                <a:gd name="T3" fmla="*/ 39 h 125"/>
                <a:gd name="T4" fmla="*/ 39 w 125"/>
                <a:gd name="T5" fmla="*/ 112 h 125"/>
                <a:gd name="T6" fmla="*/ 112 w 125"/>
                <a:gd name="T7" fmla="*/ 86 h 125"/>
                <a:gd name="T8" fmla="*/ 86 w 125"/>
                <a:gd name="T9" fmla="*/ 13 h 125"/>
                <a:gd name="T10" fmla="*/ 97 w 125"/>
                <a:gd name="T11" fmla="*/ 79 h 125"/>
                <a:gd name="T12" fmla="*/ 47 w 125"/>
                <a:gd name="T13" fmla="*/ 96 h 125"/>
                <a:gd name="T14" fmla="*/ 29 w 125"/>
                <a:gd name="T15" fmla="*/ 46 h 125"/>
                <a:gd name="T16" fmla="*/ 79 w 125"/>
                <a:gd name="T17" fmla="*/ 28 h 125"/>
                <a:gd name="T18" fmla="*/ 97 w 125"/>
                <a:gd name="T19" fmla="*/ 7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86" y="13"/>
                  </a:moveTo>
                  <a:cubicBezTo>
                    <a:pt x="59" y="0"/>
                    <a:pt x="26" y="12"/>
                    <a:pt x="13" y="39"/>
                  </a:cubicBezTo>
                  <a:cubicBezTo>
                    <a:pt x="0" y="66"/>
                    <a:pt x="12" y="99"/>
                    <a:pt x="39" y="112"/>
                  </a:cubicBezTo>
                  <a:cubicBezTo>
                    <a:pt x="66" y="125"/>
                    <a:pt x="99" y="113"/>
                    <a:pt x="112" y="86"/>
                  </a:cubicBezTo>
                  <a:cubicBezTo>
                    <a:pt x="125" y="59"/>
                    <a:pt x="114" y="26"/>
                    <a:pt x="86" y="13"/>
                  </a:cubicBezTo>
                  <a:close/>
                  <a:moveTo>
                    <a:pt x="97" y="79"/>
                  </a:moveTo>
                  <a:cubicBezTo>
                    <a:pt x="88" y="97"/>
                    <a:pt x="65" y="105"/>
                    <a:pt x="47" y="96"/>
                  </a:cubicBezTo>
                  <a:cubicBezTo>
                    <a:pt x="28" y="87"/>
                    <a:pt x="20" y="65"/>
                    <a:pt x="29" y="46"/>
                  </a:cubicBezTo>
                  <a:cubicBezTo>
                    <a:pt x="38" y="27"/>
                    <a:pt x="60" y="19"/>
                    <a:pt x="79" y="28"/>
                  </a:cubicBezTo>
                  <a:cubicBezTo>
                    <a:pt x="98" y="37"/>
                    <a:pt x="106" y="60"/>
                    <a:pt x="97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2" name="Freeform 257"/>
            <p:cNvSpPr>
              <a:spLocks/>
            </p:cNvSpPr>
            <p:nvPr/>
          </p:nvSpPr>
          <p:spPr bwMode="black">
            <a:xfrm>
              <a:off x="7351713" y="4908550"/>
              <a:ext cx="225425" cy="150813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11482578" y="4240721"/>
            <a:ext cx="663525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Account Teams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08469" y="3756288"/>
            <a:ext cx="1489503" cy="5404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Analysis Services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RvR Cube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Right Arrow 211"/>
          <p:cNvSpPr/>
          <p:nvPr/>
        </p:nvSpPr>
        <p:spPr>
          <a:xfrm>
            <a:off x="1777197" y="3843813"/>
            <a:ext cx="195862" cy="428270"/>
          </a:xfrm>
          <a:prstGeom prst="rightArrow">
            <a:avLst/>
          </a:prstGeom>
          <a:solidFill>
            <a:srgbClr val="7B7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97" dirty="0"/>
          </a:p>
        </p:txBody>
      </p:sp>
      <p:sp>
        <p:nvSpPr>
          <p:cNvPr id="214" name="Rectangle 213"/>
          <p:cNvSpPr/>
          <p:nvPr/>
        </p:nvSpPr>
        <p:spPr>
          <a:xfrm>
            <a:off x="2107984" y="3768340"/>
            <a:ext cx="1256836" cy="202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PowerShell Upload</a:t>
            </a:r>
          </a:p>
        </p:txBody>
      </p:sp>
    </p:spTree>
    <p:extLst>
      <p:ext uri="{BB962C8B-B14F-4D97-AF65-F5344CB8AC3E}">
        <p14:creationId xmlns:p14="http://schemas.microsoft.com/office/powerpoint/2010/main" val="233525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32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441772" y="240841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defPPr>
              <a:defRPr lang="en-US"/>
            </a:defPPr>
            <a:lvl1pPr defTabSz="1218895">
              <a:lnSpc>
                <a:spcPct val="90000"/>
              </a:lnSpc>
              <a:spcBef>
                <a:spcPct val="0"/>
              </a:spcBef>
              <a:defRPr sz="2399">
                <a:solidFill>
                  <a:srgbClr val="007CC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EDW Pipeline is also functional and needs to be integrated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9325766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32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706283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628039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30649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929402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236358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74589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727930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66161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228626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45440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95702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2614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64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2048894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3557419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827745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964237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6408682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327012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1724">
            <a:off x="10321282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8200202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8" name="Right Arrow 197"/>
          <p:cNvSpPr/>
          <p:nvPr/>
        </p:nvSpPr>
        <p:spPr>
          <a:xfrm>
            <a:off x="7937531" y="1678479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ular Callout 208"/>
          <p:cNvSpPr/>
          <p:nvPr/>
        </p:nvSpPr>
        <p:spPr>
          <a:xfrm>
            <a:off x="2495788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300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~500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527973" y="3300023"/>
            <a:ext cx="1885246" cy="1101453"/>
          </a:xfrm>
          <a:prstGeom prst="wedgeRectCallout">
            <a:avLst>
              <a:gd name="adj1" fmla="val -14016"/>
              <a:gd name="adj2" fmla="val -818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507716" y="3298875"/>
            <a:ext cx="2118782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250GB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500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[POLYBASE]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671525" y="3302183"/>
            <a:ext cx="2082331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2.2GB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500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1.5 Hour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447306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– 2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– 25 Mins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479491" y="4897874"/>
            <a:ext cx="1885246" cy="1101453"/>
          </a:xfrm>
          <a:prstGeom prst="wedgeRectCallout">
            <a:avLst>
              <a:gd name="adj1" fmla="val -10601"/>
              <a:gd name="adj2" fmla="val -8765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459234" y="4896726"/>
            <a:ext cx="2167264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2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– 2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10 - 15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668079" y="4896726"/>
            <a:ext cx="2130812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– 2 Million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425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780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ube 52"/>
          <p:cNvSpPr/>
          <p:nvPr/>
        </p:nvSpPr>
        <p:spPr>
          <a:xfrm>
            <a:off x="880090" y="1584531"/>
            <a:ext cx="1211670" cy="746960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External Service Call, MT Request, UI Telemetry, User Action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298383" y="1722734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94" y="1659511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692019" y="1806615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7007" y="181563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1437" y="181973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64129" y="180488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3658420" y="1944968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959549" y="195513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965647" y="196825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02607" y="-851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77665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16" y="0"/>
            <a:ext cx="11576502" cy="640080"/>
          </a:xfrm>
        </p:spPr>
        <p:txBody>
          <a:bodyPr vert="horz" lIns="91396" tIns="45699" rIns="91396" bIns="45699" rtlCol="0" anchor="b">
            <a:normAutofit/>
          </a:bodyPr>
          <a:lstStyle/>
          <a:p>
            <a:r>
              <a:rPr lang="en-US" sz="2400" b="0" dirty="0">
                <a:ea typeface="Segoe UI" panose="020B0502040204020203" pitchFamily="34" charset="0"/>
              </a:rPr>
              <a:t>What is the criteria in choosing a ‘high-performance’ data platform for UCM-B 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2880" y="875086"/>
          <a:ext cx="11914094" cy="51389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2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7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648">
                <a:tc rowSpan="2">
                  <a:txBody>
                    <a:bodyPr/>
                    <a:lstStyle/>
                    <a:p>
                      <a:endParaRPr lang="en-US" sz="15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DW</a:t>
                      </a:r>
                      <a:endParaRPr lang="en-US" sz="16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Azure Data Lake</a:t>
                      </a: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COSMOS</a:t>
                      </a:r>
                      <a:endParaRPr 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0944" marR="60944" marT="60944" marB="609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21888" marR="121888" marT="60944" marB="60944"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SQL Azure DWH – PAAS</a:t>
                      </a:r>
                      <a:r>
                        <a:rPr lang="en-US" sz="1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solution with elastic scale for performance/scalability</a:t>
                      </a:r>
                      <a:endParaRPr lang="en-US" sz="11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Central DWH contains granular data</a:t>
                      </a:r>
                    </a:p>
                  </a:txBody>
                  <a:tcPr marL="24378" marR="243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Data Lake store/analytics</a:t>
                      </a:r>
                      <a:r>
                        <a:rPr lang="en-US" sz="12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aligning to Cortana Analytics Suite</a:t>
                      </a:r>
                      <a:endParaRPr 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324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COSMOS Data store for processing</a:t>
                      </a:r>
                      <a:r>
                        <a:rPr lang="en-US" sz="12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/storing data </a:t>
                      </a:r>
                      <a:endParaRPr lang="en-US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4378" marR="243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Volume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Traditional central EDW is known to work for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the projected volume but </a:t>
                      </a:r>
                      <a:r>
                        <a:rPr lang="en-US" sz="1100" u="sng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not be optimal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data size of 1-2 TB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Physically partitioned data and hence</a:t>
                      </a:r>
                      <a:r>
                        <a:rPr lang="en-US" sz="1100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 accommodate higher volumes</a:t>
                      </a: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Designed for </a:t>
                      </a:r>
                      <a:r>
                        <a:rPr lang="en-US" sz="1100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 volume data</a:t>
                      </a:r>
                      <a:r>
                        <a:rPr lang="en-US" sz="1100" u="sng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warehouses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Load Performance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oad performance can be matched with increased DTUs but comes with cost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MPP results in better performance and performance can be boosted with increased DTUs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arallel processing with Map-Reduce results in better performance.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Access is easier.</a:t>
                      </a:r>
                    </a:p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Query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performance can be an issue.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Easier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data access through USQL other standard open source. 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access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restricted through Scope scripts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Scalability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4-5 TB SQL Azure node has to be partitioned to multiple DBs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be scalable by adding more logical partitions for new data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source/growth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Good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Scalability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Strategic</a:t>
                      </a:r>
                      <a:r>
                        <a:rPr lang="en-US" sz="14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Alignment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Aligns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Cortana Analytics suite recommendation and strategy to migrated from COSMOS to ADL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With latest development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strategy to move to Azure Data Lake</a:t>
                      </a:r>
                      <a:endParaRPr lang="en-US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algn="l" defTabSz="914324" rtl="0" eaLnBrk="1" latinLnBrk="0" hangingPunct="1"/>
                      <a:r>
                        <a:rPr lang="en-US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Complexity</a:t>
                      </a:r>
                      <a:endParaRPr lang="en-US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Simplest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the 3 approaches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Development and Complexity higher for configurable calculation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engine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60944" marB="60944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assuming a 4-5 TB size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will be around </a:t>
                      </a:r>
                      <a:r>
                        <a:rPr lang="en-US" sz="1100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$7000/TB</a:t>
                      </a:r>
                      <a:endParaRPr lang="en-US" sz="1100" u="sng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</a:t>
                      </a: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considering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Azure Data Lake instance and worker role process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Medium -</a:t>
                      </a:r>
                      <a:r>
                        <a:rPr lang="en-US" sz="1100" u="sng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High</a:t>
                      </a:r>
                      <a:endParaRPr lang="en-US" sz="1100" u="sng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24378" marB="2437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Compliance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828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Storing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PII/HBI data through encryption/ decryption modules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ADL support storing PII/HBI data at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rest through OOB functionality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PI information in a common environment will not comply</a:t>
                      </a:r>
                      <a:r>
                        <a:rPr lang="en-US" sz="11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has to do custom coding</a:t>
                      </a:r>
                      <a:endParaRPr lang="en-US" sz="11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0" marR="3656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1988648" y="260604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88648" y="31089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58914" y="3016461"/>
            <a:ext cx="65" cy="5743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endParaRPr lang="en-US" sz="3732" b="1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83718" y="9681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83718" y="1262493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ctagon 10"/>
          <p:cNvSpPr/>
          <p:nvPr/>
        </p:nvSpPr>
        <p:spPr>
          <a:xfrm>
            <a:off x="283718" y="164394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Octagon 93"/>
          <p:cNvSpPr/>
          <p:nvPr/>
        </p:nvSpPr>
        <p:spPr>
          <a:xfrm>
            <a:off x="1988648" y="361188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1988648" y="2100848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988648" y="41148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988648" y="46177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Octagon 97"/>
          <p:cNvSpPr/>
          <p:nvPr/>
        </p:nvSpPr>
        <p:spPr>
          <a:xfrm>
            <a:off x="1988648" y="5120640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988648" y="562356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710" y="956067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Good Fit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73710" y="1197859"/>
            <a:ext cx="960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Workaround </a:t>
            </a:r>
            <a:b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</a:br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Needed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3710" y="1631877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Not Good Fit</a:t>
            </a:r>
          </a:p>
        </p:txBody>
      </p:sp>
      <p:sp>
        <p:nvSpPr>
          <p:cNvPr id="36" name="Oval 35"/>
          <p:cNvSpPr/>
          <p:nvPr/>
        </p:nvSpPr>
        <p:spPr>
          <a:xfrm>
            <a:off x="5344690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344690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344690" y="31362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344690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344690" y="414209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344690" y="565085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344690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5344690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8833495" y="464501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>
          <a:xfrm>
            <a:off x="8833495" y="514793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>
            <a:off x="8833495" y="3136256"/>
            <a:ext cx="228600" cy="2286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Octagon 46"/>
          <p:cNvSpPr/>
          <p:nvPr/>
        </p:nvSpPr>
        <p:spPr>
          <a:xfrm>
            <a:off x="8833495" y="565085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Octagon 47"/>
          <p:cNvSpPr/>
          <p:nvPr/>
        </p:nvSpPr>
        <p:spPr>
          <a:xfrm>
            <a:off x="8833495" y="4142096"/>
            <a:ext cx="228600" cy="2286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33495" y="2128144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833495" y="263333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8833495" y="3639176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66" y="956067"/>
            <a:ext cx="438378" cy="4171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932684" y="6478118"/>
            <a:ext cx="123489" cy="236982"/>
          </a:xfrm>
        </p:spPr>
        <p:txBody>
          <a:bodyPr/>
          <a:lstStyle/>
          <a:p>
            <a:fld id="{14D65173-87C9-47C0-A890-7AD8E2754265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33</a:t>
            </a:fld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47" y="875086"/>
            <a:ext cx="438378" cy="4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4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 and Orchestration needs…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the challenge to find a right solution that can 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Ingest millions of records per day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Orchestrate with On-Premise sources like SQL Servers and Cosmos, as well as cloud sources like SQL Azure databases</a:t>
            </a:r>
          </a:p>
          <a:p>
            <a:pPr lvl="1">
              <a:buBlip>
                <a:blip r:embed="rId2"/>
              </a:buBlip>
            </a:pPr>
            <a:r>
              <a:rPr lang="en-US" dirty="0"/>
              <a:t>Have inbuilt capability to process data ‘as-is’ including files, databases, services etc.</a:t>
            </a:r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b="1" dirty="0"/>
              <a:t>We have chosen Azure Data Factories for ingestion and orchestration..</a:t>
            </a:r>
          </a:p>
          <a:p>
            <a:pPr lvl="1">
              <a:buBlip>
                <a:blip r:embed="rId2"/>
              </a:buBlip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>
                <a:solidFill>
                  <a:srgbClr val="6D6E71"/>
                </a:solidFill>
              </a:rPr>
              <a:pPr/>
              <a:t>34</a:t>
            </a:fld>
            <a:endParaRPr lang="en-US" dirty="0">
              <a:solidFill>
                <a:srgbClr val="6D6E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10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47" y="380534"/>
            <a:ext cx="9190983" cy="561918"/>
          </a:xfrm>
        </p:spPr>
        <p:txBody>
          <a:bodyPr vert="horz" lIns="91396" tIns="45699" rIns="91396" bIns="45699" rtlCol="0" anchor="t">
            <a:no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Ingestion–SQL Databases on-premise and Azure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173-87C9-47C0-A890-7AD8E27542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15289" y="1034389"/>
            <a:ext cx="4050636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288" y="1442666"/>
            <a:ext cx="4066297" cy="148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Acquire the Data from multiple SQL Source and Store it in ADL / Azure Data warehouse for stage, merged dataset and processed data as facts and dimensions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15289" y="3039270"/>
            <a:ext cx="4066296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Activities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15288" y="3439763"/>
            <a:ext cx="4091532" cy="2845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Enable the ADF Gateway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Stage the data into Azure Data Lake directly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Merge the Stage data post cleansing into processed data using the defined business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the Archival rules accordingly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54790" y="1255915"/>
            <a:ext cx="7345428" cy="4794912"/>
            <a:chOff x="580800" y="1034388"/>
            <a:chExt cx="7345428" cy="4794912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4152978" y="3495794"/>
              <a:ext cx="2761619" cy="10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042653" y="1034388"/>
              <a:ext cx="2263806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COLLECTION</a:t>
              </a:r>
              <a:endParaRPr lang="en-US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395518" y="1034388"/>
              <a:ext cx="1655641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MERGING/CLEANSING/STAGING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17896" y="1034388"/>
              <a:ext cx="1808332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TRANSFORMATION/</a:t>
              </a:r>
            </a:p>
            <a:p>
              <a:pPr algn="ctr"/>
              <a:r>
                <a:rPr lang="en-US" sz="1200" b="1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BUSINESS RULES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580800" y="1034388"/>
              <a:ext cx="1371600" cy="4198761"/>
              <a:chOff x="580800" y="1034388"/>
              <a:chExt cx="1371600" cy="4198761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580800" y="1034388"/>
                <a:ext cx="1371600" cy="4198761"/>
                <a:chOff x="580800" y="1034388"/>
                <a:chExt cx="1371600" cy="4198761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580800" y="1034388"/>
                  <a:ext cx="1371600" cy="457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SOURCES/</a:t>
                  </a:r>
                </a:p>
                <a:p>
                  <a:pPr algn="ctr"/>
                  <a:r>
                    <a:rPr lang="en-US" sz="1200" b="1" dirty="0">
                      <a:solidFill>
                        <a:prstClr val="white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PRODUCERS</a:t>
                  </a:r>
                </a:p>
              </p:txBody>
            </p:sp>
            <p:sp>
              <p:nvSpPr>
                <p:cNvPr id="131" name="Can 130"/>
                <p:cNvSpPr/>
                <p:nvPr/>
              </p:nvSpPr>
              <p:spPr>
                <a:xfrm>
                  <a:off x="695100" y="1675371"/>
                  <a:ext cx="1143000" cy="685800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Can 131"/>
                <p:cNvSpPr/>
                <p:nvPr/>
              </p:nvSpPr>
              <p:spPr>
                <a:xfrm>
                  <a:off x="695100" y="2629109"/>
                  <a:ext cx="1143000" cy="685800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Can 133"/>
                <p:cNvSpPr/>
                <p:nvPr/>
              </p:nvSpPr>
              <p:spPr>
                <a:xfrm>
                  <a:off x="695100" y="4547349"/>
                  <a:ext cx="1143000" cy="685800"/>
                </a:xfrm>
                <a:prstGeom prst="ca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768124" y="1904434"/>
                <a:ext cx="94297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MDB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8121" y="2957814"/>
                <a:ext cx="94297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UCM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68122" y="4889693"/>
                <a:ext cx="94297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Others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473660" y="2886803"/>
              <a:ext cx="1838403" cy="1053572"/>
              <a:chOff x="2473660" y="2886803"/>
              <a:chExt cx="1838403" cy="105357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473660" y="3063355"/>
                <a:ext cx="1838403" cy="877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50" dirty="0">
                  <a:solidFill>
                    <a:srgbClr val="6D6E7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ctr"/>
                <a:r>
                  <a:rPr lang="en-US" sz="1250" dirty="0">
                    <a:solidFill>
                      <a:srgbClr val="6D6E7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SQL</a:t>
                </a:r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sz="1250" dirty="0">
                    <a:solidFill>
                      <a:srgbClr val="6D6E7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instance and ADF gateway enabled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83183" y="2886803"/>
                <a:ext cx="1809828" cy="40049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Bridge Server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363259" y="3477601"/>
              <a:ext cx="675895" cy="644622"/>
              <a:chOff x="4267898" y="3443475"/>
              <a:chExt cx="633032" cy="670121"/>
            </a:xfrm>
          </p:grpSpPr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4267898" y="3443475"/>
                <a:ext cx="633032" cy="670121"/>
              </a:xfrm>
              <a:prstGeom prst="rect">
                <a:avLst/>
              </a:prstGeom>
            </p:spPr>
          </p:pic>
          <p:sp>
            <p:nvSpPr>
              <p:cNvPr id="122" name="TextBox 121"/>
              <p:cNvSpPr txBox="1"/>
              <p:nvPr/>
            </p:nvSpPr>
            <p:spPr>
              <a:xfrm>
                <a:off x="4277530" y="3626147"/>
                <a:ext cx="587327" cy="295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5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U-SQL</a:t>
                </a: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073650" y="2629109"/>
              <a:ext cx="2743200" cy="2604040"/>
              <a:chOff x="5073650" y="2629109"/>
              <a:chExt cx="2743200" cy="260404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5073650" y="2629109"/>
                <a:ext cx="2743200" cy="3699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073650" y="3729335"/>
                <a:ext cx="2743200" cy="1503814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u="sng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Processed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Slowly Evolving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Type 2 Dimensions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Visual Studio Integrated SCHEMA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Structured and Unstructured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stretch enabled for Scalability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073650" y="3052388"/>
                <a:ext cx="2743200" cy="64989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u="sng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Staging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Cleansing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</p:txBody>
          </p:sp>
        </p:grpSp>
        <p:sp>
          <p:nvSpPr>
            <p:cNvPr id="109" name="Rounded Rectangle 108"/>
            <p:cNvSpPr/>
            <p:nvPr/>
          </p:nvSpPr>
          <p:spPr>
            <a:xfrm>
              <a:off x="2036539" y="5372100"/>
              <a:ext cx="2269920" cy="4572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source both On Prem and SQL PaaS</a:t>
              </a: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457699" y="5372100"/>
              <a:ext cx="1593459" cy="4572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NORMALIZE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249595" y="5372100"/>
              <a:ext cx="1567255" cy="4572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white"/>
                  </a:solidFill>
                </a:rPr>
                <a:t>HYBRID STORAGE AND PROCESSING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91201" y="2685826"/>
              <a:ext cx="25811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Lake / DW – 2016 [Real Time]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022250" y="1726204"/>
              <a:ext cx="5889690" cy="420353"/>
              <a:chOff x="2036538" y="1768993"/>
              <a:chExt cx="5889690" cy="42035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36538" y="1768993"/>
                <a:ext cx="5889690" cy="4203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 Data Factory </a:t>
                </a:r>
              </a:p>
              <a:p>
                <a:pPr algn="ctr"/>
                <a:r>
                  <a:rPr lang="en-US" sz="1400" b="1" dirty="0">
                    <a:solidFill>
                      <a:prstClr val="white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[Data Ingestion, Layers Orchestration and Data Auditing] </a:t>
                </a: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1889" y="1833601"/>
                <a:ext cx="285790" cy="304843"/>
              </a:xfrm>
              <a:prstGeom prst="rect">
                <a:avLst/>
              </a:prstGeom>
            </p:spPr>
          </p:pic>
        </p:grpSp>
        <p:sp>
          <p:nvSpPr>
            <p:cNvPr id="114" name="Right Arrow 113"/>
            <p:cNvSpPr/>
            <p:nvPr/>
          </p:nvSpPr>
          <p:spPr>
            <a:xfrm>
              <a:off x="4178148" y="1239209"/>
              <a:ext cx="344118" cy="233744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5" name="Left-Right Arrow 114"/>
            <p:cNvSpPr/>
            <p:nvPr/>
          </p:nvSpPr>
          <p:spPr>
            <a:xfrm>
              <a:off x="5859931" y="1222161"/>
              <a:ext cx="407035" cy="245156"/>
            </a:xfrm>
            <a:prstGeom prst="left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5" name="Right Arrow 134"/>
          <p:cNvSpPr/>
          <p:nvPr/>
        </p:nvSpPr>
        <p:spPr>
          <a:xfrm>
            <a:off x="1607997" y="1442666"/>
            <a:ext cx="344118" cy="23374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1607997" y="2542942"/>
            <a:ext cx="539384" cy="54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726390" y="4122146"/>
            <a:ext cx="521260" cy="949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669240" y="3215822"/>
            <a:ext cx="577434" cy="34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Arrow 139"/>
          <p:cNvSpPr/>
          <p:nvPr/>
        </p:nvSpPr>
        <p:spPr>
          <a:xfrm>
            <a:off x="4131540" y="3344674"/>
            <a:ext cx="659080" cy="3253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84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6319" y="1048312"/>
            <a:ext cx="1623095" cy="428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9848" y="1024770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BUSINESS RULES/</a:t>
            </a:r>
          </a:p>
          <a:p>
            <a:endParaRPr lang="en-US" sz="110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41019" y="1128246"/>
            <a:ext cx="1623095" cy="4185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1019" y="1025903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>
                <a:solidFill>
                  <a:prstClr val="white"/>
                </a:solidFill>
              </a:rPr>
              <a:t>TRANSFORMATION/</a:t>
            </a:r>
          </a:p>
          <a:p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17924" y="1088765"/>
            <a:ext cx="1623095" cy="422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7924" y="1025756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>
                <a:solidFill>
                  <a:prstClr val="white"/>
                </a:solidFill>
              </a:rPr>
              <a:t>MERGE/CLEANSING</a:t>
            </a:r>
          </a:p>
          <a:p>
            <a:r>
              <a:rPr lang="en-US" sz="1100" b="1" dirty="0">
                <a:solidFill>
                  <a:prstClr val="white"/>
                </a:solidFill>
              </a:rPr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1990" y="1026915"/>
            <a:ext cx="2189746" cy="4291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9814" y="1025064"/>
            <a:ext cx="222556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COLLECTION /</a:t>
            </a:r>
          </a:p>
          <a:p>
            <a:r>
              <a:rPr lang="en-US" sz="1100" b="1" dirty="0"/>
              <a:t> STAGING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4322" y="1035301"/>
            <a:ext cx="1275493" cy="4283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526" y="1024783"/>
            <a:ext cx="1275288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9" name="Flowchart: Multidocument 28"/>
          <p:cNvSpPr/>
          <p:nvPr/>
        </p:nvSpPr>
        <p:spPr>
          <a:xfrm>
            <a:off x="295817" y="4640464"/>
            <a:ext cx="992656" cy="387001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File Stores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393293" y="1140660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3609209" y="1128247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130721" y="1226974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6774335" y="1219649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22" name="TextBox 640"/>
          <p:cNvSpPr txBox="1"/>
          <p:nvPr/>
        </p:nvSpPr>
        <p:spPr>
          <a:xfrm>
            <a:off x="1503783" y="2417963"/>
            <a:ext cx="683095" cy="2307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Copy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00210" y="1571705"/>
            <a:ext cx="6110941" cy="422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>
            <a:stCxn id="122" idx="3"/>
            <a:endCxn id="109" idx="1"/>
          </p:cNvCxnSpPr>
          <p:nvPr/>
        </p:nvCxnSpPr>
        <p:spPr>
          <a:xfrm flipV="1">
            <a:off x="2186878" y="1768378"/>
            <a:ext cx="383457" cy="764971"/>
          </a:xfrm>
          <a:prstGeom prst="straightConnector1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5" y="1617948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3022250" y="1625630"/>
            <a:ext cx="503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716735" y="2333736"/>
            <a:ext cx="2765419" cy="1143734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Slowly Evolving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2 Dimensions,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Integrated SCHEMA</a:t>
            </a:r>
          </a:p>
          <a:p>
            <a:endParaRPr lang="en-US" sz="9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and Unstructured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Stretch enabled  for scalability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680384" y="2054163"/>
            <a:ext cx="2748256" cy="275388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Data Lake / DW - 2016 [Near REAL TIME]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463073" y="4833965"/>
            <a:ext cx="3048078" cy="3180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HYBRID STORAGE AND PROCESSING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840259" y="4843832"/>
            <a:ext cx="1399672" cy="31310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NORMALIZE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364315" y="267144"/>
            <a:ext cx="11576502" cy="604839"/>
          </a:xfrm>
        </p:spPr>
        <p:txBody>
          <a:bodyPr vert="horz" lIns="91396" tIns="45699" rIns="91396" bIns="45699" rtlCol="0" anchor="t">
            <a:no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Ingestion– Flat files processing</a:t>
            </a:r>
            <a:endParaRPr lang="en-US" sz="2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561" y="6488256"/>
            <a:ext cx="251730" cy="236982"/>
          </a:xfrm>
        </p:spPr>
        <p:txBody>
          <a:bodyPr/>
          <a:lstStyle/>
          <a:p>
            <a:fld id="{14D65173-87C9-47C0-A890-7AD8E2754265}" type="slidenum">
              <a:rPr lang="en-US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36</a:t>
            </a:fld>
            <a:endParaRPr lang="en-US" dirty="0">
              <a:solidFill>
                <a:prstClr val="white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56227" y="2175442"/>
            <a:ext cx="1403962" cy="31581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white"/>
                </a:solidFill>
              </a:rPr>
              <a:t>Cleansed &amp; Merged Data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60380" y="4833965"/>
            <a:ext cx="1581828" cy="3180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BLOB STORAGE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047222" y="2674683"/>
            <a:ext cx="1403962" cy="232511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RAW Data</a:t>
            </a:r>
          </a:p>
        </p:txBody>
      </p:sp>
      <p:sp>
        <p:nvSpPr>
          <p:cNvPr id="70" name="Flowchart: Multidocument 69"/>
          <p:cNvSpPr/>
          <p:nvPr/>
        </p:nvSpPr>
        <p:spPr>
          <a:xfrm>
            <a:off x="1847007" y="3017738"/>
            <a:ext cx="1549688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</p:txBody>
      </p:sp>
      <p:sp>
        <p:nvSpPr>
          <p:cNvPr id="73" name="Flowchart: Multidocument 72"/>
          <p:cNvSpPr/>
          <p:nvPr/>
        </p:nvSpPr>
        <p:spPr>
          <a:xfrm>
            <a:off x="4129234" y="2653307"/>
            <a:ext cx="834456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Billing</a:t>
            </a:r>
          </a:p>
        </p:txBody>
      </p:sp>
      <p:sp>
        <p:nvSpPr>
          <p:cNvPr id="74" name="Flowchart: Multidocument 73"/>
          <p:cNvSpPr/>
          <p:nvPr/>
        </p:nvSpPr>
        <p:spPr>
          <a:xfrm>
            <a:off x="4106511" y="3370144"/>
            <a:ext cx="834456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</a:p>
        </p:txBody>
      </p:sp>
      <p:sp>
        <p:nvSpPr>
          <p:cNvPr id="75" name="Flowchart: Multidocument 74"/>
          <p:cNvSpPr/>
          <p:nvPr/>
        </p:nvSpPr>
        <p:spPr>
          <a:xfrm>
            <a:off x="4076143" y="4106988"/>
            <a:ext cx="834456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1673" y="3723333"/>
            <a:ext cx="2765419" cy="994714"/>
          </a:xfrm>
          <a:prstGeom prst="rect">
            <a:avLst/>
          </a:prstGeom>
          <a:solidFill>
            <a:srgbClr val="FEF3F0"/>
          </a:solidFill>
          <a:ln w="3175"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060"/>
                </a:solidFill>
                <a:cs typeface="Segoe UI Light" panose="020B0502040204020203" pitchFamily="34" charset="0"/>
              </a:rPr>
              <a:t>External Tables as Blobs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060"/>
                </a:solidFill>
                <a:cs typeface="Segoe UI Light" panose="020B0502040204020203" pitchFamily="34" charset="0"/>
              </a:rPr>
              <a:t>Weekly/Monthly/Quarterly Processing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rgbClr val="002060"/>
                </a:solidFill>
                <a:cs typeface="Segoe UI Light" panose="020B0502040204020203" pitchFamily="34" charset="0"/>
              </a:rPr>
              <a:t>Azure Stretch enabled  for scalability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73760" y="3571537"/>
            <a:ext cx="2748256" cy="275388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prstClr val="white"/>
                </a:solidFill>
              </a:rPr>
              <a:t>Azure BLOB Storage</a:t>
            </a:r>
          </a:p>
        </p:txBody>
      </p:sp>
      <p:sp>
        <p:nvSpPr>
          <p:cNvPr id="78" name="Freeform 77"/>
          <p:cNvSpPr/>
          <p:nvPr/>
        </p:nvSpPr>
        <p:spPr>
          <a:xfrm>
            <a:off x="4962123" y="3216047"/>
            <a:ext cx="521208" cy="521212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64984" y="3683579"/>
            <a:ext cx="1018227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6D6E71"/>
                </a:solidFill>
                <a:latin typeface="Arial" pitchFamily="34" charset="0"/>
                <a:cs typeface="Arial" pitchFamily="34" charset="0"/>
              </a:rPr>
              <a:t>Polybase/USQL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4323" y="5563732"/>
            <a:ext cx="8368620" cy="3000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Data Factory will not scale beyond certain size, in those cases, we have to use PowerShell or SSIS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80884" y="1034389"/>
            <a:ext cx="3285039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96545" y="1442666"/>
            <a:ext cx="3285039" cy="148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Pull and Store all RAW data from sources in </a:t>
            </a:r>
            <a:r>
              <a:rPr lang="en-US" sz="1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time-hierarchy</a:t>
            </a: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defined </a:t>
            </a:r>
            <a:r>
              <a:rPr lang="en-US" sz="1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structure in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Cleanse data for data merging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Transform data into facts and dimensions or blobs for analytical needs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796544" y="3039270"/>
            <a:ext cx="3285039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prstClr val="white"/>
                </a:solidFill>
              </a:rPr>
              <a:t>Activities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793241" y="3439763"/>
            <a:ext cx="3313579" cy="2845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 source data to the Azure Blob store using PowerShell.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Polybase/USQL</a:t>
            </a: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transform the data including temporal-based joins, windowed aggregates, temporal filters, and other common operations such as joins, aggregates, projections, and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 a basic check with SQL/USQL for data eligibility and reject if stream/data does not meet conditions.</a:t>
            </a:r>
            <a:endParaRPr lang="en-US" sz="1300" b="1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3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ight Arrow 52"/>
          <p:cNvSpPr/>
          <p:nvPr/>
        </p:nvSpPr>
        <p:spPr>
          <a:xfrm rot="19554781">
            <a:off x="4956085" y="2665659"/>
            <a:ext cx="776497" cy="410359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93572">
            <a:off x="4937726" y="3942151"/>
            <a:ext cx="743899" cy="381604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3396695" y="3350468"/>
            <a:ext cx="693628" cy="42860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5400000">
            <a:off x="6571901" y="3396097"/>
            <a:ext cx="468188" cy="428606"/>
          </a:xfrm>
          <a:prstGeom prst="rightArrow">
            <a:avLst/>
          </a:prstGeom>
          <a:solidFill>
            <a:schemeClr val="accent4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8" name="Flowchart: Multidocument 57"/>
          <p:cNvSpPr/>
          <p:nvPr/>
        </p:nvSpPr>
        <p:spPr>
          <a:xfrm>
            <a:off x="1787394" y="3818391"/>
            <a:ext cx="1554813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RvR...txt</a:t>
            </a:r>
          </a:p>
        </p:txBody>
      </p:sp>
      <p:sp>
        <p:nvSpPr>
          <p:cNvPr id="61" name="Flowchart: Multidocument 60"/>
          <p:cNvSpPr/>
          <p:nvPr/>
        </p:nvSpPr>
        <p:spPr>
          <a:xfrm>
            <a:off x="402632" y="2315258"/>
            <a:ext cx="992656" cy="614108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KPIBilling Data</a:t>
            </a:r>
          </a:p>
        </p:txBody>
      </p:sp>
      <p:sp>
        <p:nvSpPr>
          <p:cNvPr id="65" name="Flowchart: Multidocument 64"/>
          <p:cNvSpPr/>
          <p:nvPr/>
        </p:nvSpPr>
        <p:spPr>
          <a:xfrm>
            <a:off x="329321" y="3123832"/>
            <a:ext cx="1106376" cy="585399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 Data</a:t>
            </a:r>
          </a:p>
        </p:txBody>
      </p:sp>
    </p:spTree>
    <p:extLst>
      <p:ext uri="{BB962C8B-B14F-4D97-AF65-F5344CB8AC3E}">
        <p14:creationId xmlns:p14="http://schemas.microsoft.com/office/powerpoint/2010/main" val="1827790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976319" y="1048313"/>
            <a:ext cx="1623095" cy="4265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9848" y="1024770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BUSINESS RULES/</a:t>
            </a:r>
          </a:p>
          <a:p>
            <a:endParaRPr lang="en-US" sz="1100" b="1" dirty="0"/>
          </a:p>
        </p:txBody>
      </p:sp>
      <p:sp>
        <p:nvSpPr>
          <p:cNvPr id="17" name="Rectangle 16"/>
          <p:cNvSpPr/>
          <p:nvPr/>
        </p:nvSpPr>
        <p:spPr>
          <a:xfrm>
            <a:off x="5341019" y="1128246"/>
            <a:ext cx="1623095" cy="4185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1019" y="1025903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TRANSFORMATION/</a:t>
            </a:r>
          </a:p>
          <a:p>
            <a:endParaRPr lang="en-US" sz="1050" b="1" dirty="0"/>
          </a:p>
        </p:txBody>
      </p:sp>
      <p:sp>
        <p:nvSpPr>
          <p:cNvPr id="19" name="Rectangle 18"/>
          <p:cNvSpPr/>
          <p:nvPr/>
        </p:nvSpPr>
        <p:spPr>
          <a:xfrm>
            <a:off x="3717924" y="1088765"/>
            <a:ext cx="1623095" cy="422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7924" y="1025756"/>
            <a:ext cx="1623095" cy="43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MERGE/CLEANSING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1792" y="1026915"/>
            <a:ext cx="1859943" cy="4286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4992" y="1025063"/>
            <a:ext cx="1880388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COLLECTION / </a:t>
            </a:r>
          </a:p>
          <a:p>
            <a:r>
              <a:rPr lang="en-US" sz="1100" b="1" dirty="0"/>
              <a:t>STAGING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10" y="1021653"/>
            <a:ext cx="1747312" cy="4278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89" y="1024784"/>
            <a:ext cx="1745589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9" name="Flowchart: Multidocument 28"/>
          <p:cNvSpPr/>
          <p:nvPr/>
        </p:nvSpPr>
        <p:spPr>
          <a:xfrm>
            <a:off x="309189" y="4080673"/>
            <a:ext cx="992656" cy="387001"/>
          </a:xfrm>
          <a:prstGeom prst="flowChartMultidocumen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 Streams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1393293" y="1140660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3" name="Right Arrow 62"/>
          <p:cNvSpPr/>
          <p:nvPr/>
        </p:nvSpPr>
        <p:spPr>
          <a:xfrm>
            <a:off x="3609209" y="1128247"/>
            <a:ext cx="257220" cy="2040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6" name="Left-Right Arrow 65"/>
          <p:cNvSpPr/>
          <p:nvPr/>
        </p:nvSpPr>
        <p:spPr>
          <a:xfrm>
            <a:off x="5130721" y="1226974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7" name="Left-Right Arrow 66"/>
          <p:cNvSpPr/>
          <p:nvPr/>
        </p:nvSpPr>
        <p:spPr>
          <a:xfrm>
            <a:off x="6774335" y="1219649"/>
            <a:ext cx="403966" cy="204037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0" name="Rectangle 39"/>
          <p:cNvSpPr/>
          <p:nvPr/>
        </p:nvSpPr>
        <p:spPr>
          <a:xfrm>
            <a:off x="2400210" y="1571705"/>
            <a:ext cx="6110941" cy="422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5" y="1617948"/>
            <a:ext cx="317744" cy="300860"/>
          </a:xfrm>
          <a:prstGeom prst="rect">
            <a:avLst/>
          </a:prstGeom>
        </p:spPr>
      </p:pic>
      <p:sp>
        <p:nvSpPr>
          <p:cNvPr id="111" name="TextBox 640"/>
          <p:cNvSpPr txBox="1"/>
          <p:nvPr/>
        </p:nvSpPr>
        <p:spPr>
          <a:xfrm>
            <a:off x="3022250" y="1625630"/>
            <a:ext cx="5034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Data Factory</a:t>
            </a:r>
            <a:r>
              <a:rPr lang="en-US" sz="105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50" b="1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 Data Ingestion, Layers Orchestration and Data Auditing]</a:t>
            </a:r>
            <a:r>
              <a:rPr lang="en-US" sz="105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2019149" y="4833965"/>
            <a:ext cx="1569000" cy="32045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Azure Blob Store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716735" y="2466255"/>
            <a:ext cx="2711905" cy="2085803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Slowly Evolving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2 Dimensions,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Integrated SCHEMA</a:t>
            </a:r>
          </a:p>
          <a:p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Structured and Unstructured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80384" y="2160179"/>
            <a:ext cx="2748256" cy="275388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/>
              <a:t>Azure Data Lake / DW - 2016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463073" y="4833965"/>
            <a:ext cx="3048078" cy="3180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prstClr val="white"/>
                </a:solidFill>
              </a:rPr>
              <a:t>STORAGE AND PROCESSING</a:t>
            </a:r>
            <a:endParaRPr lang="en-US" sz="1100" dirty="0"/>
          </a:p>
        </p:txBody>
      </p:sp>
      <p:sp>
        <p:nvSpPr>
          <p:cNvPr id="167" name="Rectangle 166"/>
          <p:cNvSpPr/>
          <p:nvPr/>
        </p:nvSpPr>
        <p:spPr>
          <a:xfrm>
            <a:off x="3840259" y="4843832"/>
            <a:ext cx="1399672" cy="31310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Polybase/USQL</a:t>
            </a: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293398" y="279871"/>
            <a:ext cx="11576502" cy="501883"/>
          </a:xfrm>
        </p:spPr>
        <p:txBody>
          <a:bodyPr vert="horz" lIns="91396" tIns="45699" rIns="91396" bIns="45699" rtlCol="0" anchor="t">
            <a:noAutofit/>
          </a:bodyPr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Ingestion – Structured data processing - Cosmos scenarios</a:t>
            </a:r>
          </a:p>
        </p:txBody>
      </p:sp>
      <p:sp>
        <p:nvSpPr>
          <p:cNvPr id="1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68561" y="6488256"/>
            <a:ext cx="251730" cy="236982"/>
          </a:xfrm>
        </p:spPr>
        <p:txBody>
          <a:bodyPr/>
          <a:lstStyle/>
          <a:p>
            <a:fld id="{14D65173-87C9-47C0-A890-7AD8E2754265}" type="slidenum"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37</a:t>
            </a:fld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666415" y="3067987"/>
            <a:ext cx="521208" cy="521208"/>
          </a:xfrm>
          <a:custGeom>
            <a:avLst/>
            <a:gdLst>
              <a:gd name="connsiteX0" fmla="*/ 518565 w 1018081"/>
              <a:gd name="connsiteY0" fmla="*/ 293479 h 1018081"/>
              <a:gd name="connsiteX1" fmla="*/ 734126 w 1018081"/>
              <a:gd name="connsiteY1" fmla="*/ 509040 h 1018081"/>
              <a:gd name="connsiteX2" fmla="*/ 518565 w 1018081"/>
              <a:gd name="connsiteY2" fmla="*/ 724601 h 1018081"/>
              <a:gd name="connsiteX3" fmla="*/ 303004 w 1018081"/>
              <a:gd name="connsiteY3" fmla="*/ 509040 h 1018081"/>
              <a:gd name="connsiteX4" fmla="*/ 518565 w 1018081"/>
              <a:gd name="connsiteY4" fmla="*/ 293479 h 1018081"/>
              <a:gd name="connsiteX5" fmla="*/ 518565 w 1018081"/>
              <a:gd name="connsiteY5" fmla="*/ 211271 h 1018081"/>
              <a:gd name="connsiteX6" fmla="*/ 220796 w 1018081"/>
              <a:gd name="connsiteY6" fmla="*/ 509040 h 1018081"/>
              <a:gd name="connsiteX7" fmla="*/ 518565 w 1018081"/>
              <a:gd name="connsiteY7" fmla="*/ 806809 h 1018081"/>
              <a:gd name="connsiteX8" fmla="*/ 816334 w 1018081"/>
              <a:gd name="connsiteY8" fmla="*/ 509040 h 1018081"/>
              <a:gd name="connsiteX9" fmla="*/ 518565 w 1018081"/>
              <a:gd name="connsiteY9" fmla="*/ 211271 h 1018081"/>
              <a:gd name="connsiteX10" fmla="*/ 509041 w 1018081"/>
              <a:gd name="connsiteY10" fmla="*/ 0 h 1018081"/>
              <a:gd name="connsiteX11" fmla="*/ 547128 w 1018081"/>
              <a:gd name="connsiteY11" fmla="*/ 38087 h 1018081"/>
              <a:gd name="connsiteX12" fmla="*/ 547128 w 1018081"/>
              <a:gd name="connsiteY12" fmla="*/ 102761 h 1018081"/>
              <a:gd name="connsiteX13" fmla="*/ 550855 w 1018081"/>
              <a:gd name="connsiteY13" fmla="*/ 102949 h 1018081"/>
              <a:gd name="connsiteX14" fmla="*/ 668230 w 1018081"/>
              <a:gd name="connsiteY14" fmla="*/ 132977 h 1018081"/>
              <a:gd name="connsiteX15" fmla="*/ 679145 w 1018081"/>
              <a:gd name="connsiteY15" fmla="*/ 138235 h 1018081"/>
              <a:gd name="connsiteX16" fmla="*/ 711532 w 1018081"/>
              <a:gd name="connsiteY16" fmla="*/ 82140 h 1018081"/>
              <a:gd name="connsiteX17" fmla="*/ 763560 w 1018081"/>
              <a:gd name="connsiteY17" fmla="*/ 68199 h 1018081"/>
              <a:gd name="connsiteX18" fmla="*/ 777501 w 1018081"/>
              <a:gd name="connsiteY18" fmla="*/ 120227 h 1018081"/>
              <a:gd name="connsiteX19" fmla="*/ 744927 w 1018081"/>
              <a:gd name="connsiteY19" fmla="*/ 176647 h 1018081"/>
              <a:gd name="connsiteX20" fmla="*/ 798226 w 1018081"/>
              <a:gd name="connsiteY20" fmla="*/ 220623 h 1018081"/>
              <a:gd name="connsiteX21" fmla="*/ 841525 w 1018081"/>
              <a:gd name="connsiteY21" fmla="*/ 273101 h 1018081"/>
              <a:gd name="connsiteX22" fmla="*/ 897853 w 1018081"/>
              <a:gd name="connsiteY22" fmla="*/ 240579 h 1018081"/>
              <a:gd name="connsiteX23" fmla="*/ 949882 w 1018081"/>
              <a:gd name="connsiteY23" fmla="*/ 254520 h 1018081"/>
              <a:gd name="connsiteX24" fmla="*/ 935941 w 1018081"/>
              <a:gd name="connsiteY24" fmla="*/ 306549 h 1018081"/>
              <a:gd name="connsiteX25" fmla="*/ 880157 w 1018081"/>
              <a:gd name="connsiteY25" fmla="*/ 338756 h 1018081"/>
              <a:gd name="connsiteX26" fmla="*/ 885873 w 1018081"/>
              <a:gd name="connsiteY26" fmla="*/ 350619 h 1018081"/>
              <a:gd name="connsiteX27" fmla="*/ 915900 w 1018081"/>
              <a:gd name="connsiteY27" fmla="*/ 467995 h 1018081"/>
              <a:gd name="connsiteX28" fmla="*/ 916050 w 1018081"/>
              <a:gd name="connsiteY28" fmla="*/ 470954 h 1018081"/>
              <a:gd name="connsiteX29" fmla="*/ 979994 w 1018081"/>
              <a:gd name="connsiteY29" fmla="*/ 470954 h 1018081"/>
              <a:gd name="connsiteX30" fmla="*/ 1015088 w 1018081"/>
              <a:gd name="connsiteY30" fmla="*/ 494216 h 1018081"/>
              <a:gd name="connsiteX31" fmla="*/ 1018081 w 1018081"/>
              <a:gd name="connsiteY31" fmla="*/ 509041 h 1018081"/>
              <a:gd name="connsiteX32" fmla="*/ 1015088 w 1018081"/>
              <a:gd name="connsiteY32" fmla="*/ 523866 h 1018081"/>
              <a:gd name="connsiteX33" fmla="*/ 979994 w 1018081"/>
              <a:gd name="connsiteY33" fmla="*/ 547128 h 1018081"/>
              <a:gd name="connsiteX34" fmla="*/ 916127 w 1018081"/>
              <a:gd name="connsiteY34" fmla="*/ 547128 h 1018081"/>
              <a:gd name="connsiteX35" fmla="*/ 915900 w 1018081"/>
              <a:gd name="connsiteY35" fmla="*/ 551625 h 1018081"/>
              <a:gd name="connsiteX36" fmla="*/ 885873 w 1018081"/>
              <a:gd name="connsiteY36" fmla="*/ 669000 h 1018081"/>
              <a:gd name="connsiteX37" fmla="*/ 880737 w 1018081"/>
              <a:gd name="connsiteY37" fmla="*/ 679661 h 1018081"/>
              <a:gd name="connsiteX38" fmla="*/ 935941 w 1018081"/>
              <a:gd name="connsiteY38" fmla="*/ 711533 h 1018081"/>
              <a:gd name="connsiteX39" fmla="*/ 949882 w 1018081"/>
              <a:gd name="connsiteY39" fmla="*/ 763561 h 1018081"/>
              <a:gd name="connsiteX40" fmla="*/ 949882 w 1018081"/>
              <a:gd name="connsiteY40" fmla="*/ 763561 h 1018081"/>
              <a:gd name="connsiteX41" fmla="*/ 897854 w 1018081"/>
              <a:gd name="connsiteY41" fmla="*/ 777502 h 1018081"/>
              <a:gd name="connsiteX42" fmla="*/ 842384 w 1018081"/>
              <a:gd name="connsiteY42" fmla="*/ 745477 h 1018081"/>
              <a:gd name="connsiteX43" fmla="*/ 798226 w 1018081"/>
              <a:gd name="connsiteY43" fmla="*/ 798997 h 1018081"/>
              <a:gd name="connsiteX44" fmla="*/ 745528 w 1018081"/>
              <a:gd name="connsiteY44" fmla="*/ 842477 h 1018081"/>
              <a:gd name="connsiteX45" fmla="*/ 777500 w 1018081"/>
              <a:gd name="connsiteY45" fmla="*/ 897854 h 1018081"/>
              <a:gd name="connsiteX46" fmla="*/ 763559 w 1018081"/>
              <a:gd name="connsiteY46" fmla="*/ 949882 h 1018081"/>
              <a:gd name="connsiteX47" fmla="*/ 763560 w 1018081"/>
              <a:gd name="connsiteY47" fmla="*/ 949882 h 1018081"/>
              <a:gd name="connsiteX48" fmla="*/ 711532 w 1018081"/>
              <a:gd name="connsiteY48" fmla="*/ 935942 h 1018081"/>
              <a:gd name="connsiteX49" fmla="*/ 679840 w 1018081"/>
              <a:gd name="connsiteY49" fmla="*/ 881050 h 1018081"/>
              <a:gd name="connsiteX50" fmla="*/ 668230 w 1018081"/>
              <a:gd name="connsiteY50" fmla="*/ 886643 h 1018081"/>
              <a:gd name="connsiteX51" fmla="*/ 550855 w 1018081"/>
              <a:gd name="connsiteY51" fmla="*/ 916670 h 1018081"/>
              <a:gd name="connsiteX52" fmla="*/ 547128 w 1018081"/>
              <a:gd name="connsiteY52" fmla="*/ 916858 h 1018081"/>
              <a:gd name="connsiteX53" fmla="*/ 547128 w 1018081"/>
              <a:gd name="connsiteY53" fmla="*/ 979994 h 1018081"/>
              <a:gd name="connsiteX54" fmla="*/ 509040 w 1018081"/>
              <a:gd name="connsiteY54" fmla="*/ 1018081 h 1018081"/>
              <a:gd name="connsiteX55" fmla="*/ 509041 w 1018081"/>
              <a:gd name="connsiteY55" fmla="*/ 1018081 h 1018081"/>
              <a:gd name="connsiteX56" fmla="*/ 470953 w 1018081"/>
              <a:gd name="connsiteY56" fmla="*/ 979993 h 1018081"/>
              <a:gd name="connsiteX57" fmla="*/ 470953 w 1018081"/>
              <a:gd name="connsiteY57" fmla="*/ 916858 h 1018081"/>
              <a:gd name="connsiteX58" fmla="*/ 467224 w 1018081"/>
              <a:gd name="connsiteY58" fmla="*/ 916670 h 1018081"/>
              <a:gd name="connsiteX59" fmla="*/ 349849 w 1018081"/>
              <a:gd name="connsiteY59" fmla="*/ 886643 h 1018081"/>
              <a:gd name="connsiteX60" fmla="*/ 338239 w 1018081"/>
              <a:gd name="connsiteY60" fmla="*/ 881050 h 1018081"/>
              <a:gd name="connsiteX61" fmla="*/ 306548 w 1018081"/>
              <a:gd name="connsiteY61" fmla="*/ 935942 h 1018081"/>
              <a:gd name="connsiteX62" fmla="*/ 254519 w 1018081"/>
              <a:gd name="connsiteY62" fmla="*/ 949882 h 1018081"/>
              <a:gd name="connsiteX63" fmla="*/ 254520 w 1018081"/>
              <a:gd name="connsiteY63" fmla="*/ 949882 h 1018081"/>
              <a:gd name="connsiteX64" fmla="*/ 240579 w 1018081"/>
              <a:gd name="connsiteY64" fmla="*/ 897854 h 1018081"/>
              <a:gd name="connsiteX65" fmla="*/ 272551 w 1018081"/>
              <a:gd name="connsiteY65" fmla="*/ 842477 h 1018081"/>
              <a:gd name="connsiteX66" fmla="*/ 219852 w 1018081"/>
              <a:gd name="connsiteY66" fmla="*/ 798997 h 1018081"/>
              <a:gd name="connsiteX67" fmla="*/ 175694 w 1018081"/>
              <a:gd name="connsiteY67" fmla="*/ 745476 h 1018081"/>
              <a:gd name="connsiteX68" fmla="*/ 120225 w 1018081"/>
              <a:gd name="connsiteY68" fmla="*/ 777502 h 1018081"/>
              <a:gd name="connsiteX69" fmla="*/ 68197 w 1018081"/>
              <a:gd name="connsiteY69" fmla="*/ 763561 h 1018081"/>
              <a:gd name="connsiteX70" fmla="*/ 68198 w 1018081"/>
              <a:gd name="connsiteY70" fmla="*/ 763561 h 1018081"/>
              <a:gd name="connsiteX71" fmla="*/ 82138 w 1018081"/>
              <a:gd name="connsiteY71" fmla="*/ 711533 h 1018081"/>
              <a:gd name="connsiteX72" fmla="*/ 137342 w 1018081"/>
              <a:gd name="connsiteY72" fmla="*/ 679661 h 1018081"/>
              <a:gd name="connsiteX73" fmla="*/ 132206 w 1018081"/>
              <a:gd name="connsiteY73" fmla="*/ 669000 h 1018081"/>
              <a:gd name="connsiteX74" fmla="*/ 102179 w 1018081"/>
              <a:gd name="connsiteY74" fmla="*/ 551625 h 1018081"/>
              <a:gd name="connsiteX75" fmla="*/ 101951 w 1018081"/>
              <a:gd name="connsiteY75" fmla="*/ 547129 h 1018081"/>
              <a:gd name="connsiteX76" fmla="*/ 38087 w 1018081"/>
              <a:gd name="connsiteY76" fmla="*/ 547129 h 1018081"/>
              <a:gd name="connsiteX77" fmla="*/ 0 w 1018081"/>
              <a:gd name="connsiteY77" fmla="*/ 509041 h 1018081"/>
              <a:gd name="connsiteX78" fmla="*/ 38087 w 1018081"/>
              <a:gd name="connsiteY78" fmla="*/ 470954 h 1018081"/>
              <a:gd name="connsiteX79" fmla="*/ 102029 w 1018081"/>
              <a:gd name="connsiteY79" fmla="*/ 470954 h 1018081"/>
              <a:gd name="connsiteX80" fmla="*/ 102179 w 1018081"/>
              <a:gd name="connsiteY80" fmla="*/ 467995 h 1018081"/>
              <a:gd name="connsiteX81" fmla="*/ 132206 w 1018081"/>
              <a:gd name="connsiteY81" fmla="*/ 350619 h 1018081"/>
              <a:gd name="connsiteX82" fmla="*/ 137921 w 1018081"/>
              <a:gd name="connsiteY82" fmla="*/ 338755 h 1018081"/>
              <a:gd name="connsiteX83" fmla="*/ 82139 w 1018081"/>
              <a:gd name="connsiteY83" fmla="*/ 306549 h 1018081"/>
              <a:gd name="connsiteX84" fmla="*/ 68198 w 1018081"/>
              <a:gd name="connsiteY84" fmla="*/ 254521 h 1018081"/>
              <a:gd name="connsiteX85" fmla="*/ 120226 w 1018081"/>
              <a:gd name="connsiteY85" fmla="*/ 240580 h 1018081"/>
              <a:gd name="connsiteX86" fmla="*/ 176554 w 1018081"/>
              <a:gd name="connsiteY86" fmla="*/ 273101 h 1018081"/>
              <a:gd name="connsiteX87" fmla="*/ 219852 w 1018081"/>
              <a:gd name="connsiteY87" fmla="*/ 220623 h 1018081"/>
              <a:gd name="connsiteX88" fmla="*/ 273152 w 1018081"/>
              <a:gd name="connsiteY88" fmla="*/ 176647 h 1018081"/>
              <a:gd name="connsiteX89" fmla="*/ 240578 w 1018081"/>
              <a:gd name="connsiteY89" fmla="*/ 120227 h 1018081"/>
              <a:gd name="connsiteX90" fmla="*/ 254518 w 1018081"/>
              <a:gd name="connsiteY90" fmla="*/ 68199 h 1018081"/>
              <a:gd name="connsiteX91" fmla="*/ 268854 w 1018081"/>
              <a:gd name="connsiteY91" fmla="*/ 63378 h 1018081"/>
              <a:gd name="connsiteX92" fmla="*/ 306547 w 1018081"/>
              <a:gd name="connsiteY92" fmla="*/ 82140 h 1018081"/>
              <a:gd name="connsiteX93" fmla="*/ 338933 w 1018081"/>
              <a:gd name="connsiteY93" fmla="*/ 138235 h 1018081"/>
              <a:gd name="connsiteX94" fmla="*/ 349849 w 1018081"/>
              <a:gd name="connsiteY94" fmla="*/ 132977 h 1018081"/>
              <a:gd name="connsiteX95" fmla="*/ 467224 w 1018081"/>
              <a:gd name="connsiteY95" fmla="*/ 102949 h 1018081"/>
              <a:gd name="connsiteX96" fmla="*/ 470953 w 1018081"/>
              <a:gd name="connsiteY96" fmla="*/ 102761 h 1018081"/>
              <a:gd name="connsiteX97" fmla="*/ 470953 w 1018081"/>
              <a:gd name="connsiteY97" fmla="*/ 38087 h 1018081"/>
              <a:gd name="connsiteX98" fmla="*/ 509041 w 1018081"/>
              <a:gd name="connsiteY98" fmla="*/ 0 h 101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18081" h="1018081">
                <a:moveTo>
                  <a:pt x="518565" y="293479"/>
                </a:moveTo>
                <a:cubicBezTo>
                  <a:pt x="637616" y="293479"/>
                  <a:pt x="734126" y="389989"/>
                  <a:pt x="734126" y="509040"/>
                </a:cubicBezTo>
                <a:cubicBezTo>
                  <a:pt x="734126" y="628091"/>
                  <a:pt x="637616" y="724601"/>
                  <a:pt x="518565" y="724601"/>
                </a:cubicBezTo>
                <a:cubicBezTo>
                  <a:pt x="399514" y="724601"/>
                  <a:pt x="303004" y="628091"/>
                  <a:pt x="303004" y="509040"/>
                </a:cubicBezTo>
                <a:cubicBezTo>
                  <a:pt x="303004" y="389989"/>
                  <a:pt x="399514" y="293479"/>
                  <a:pt x="518565" y="293479"/>
                </a:cubicBezTo>
                <a:close/>
                <a:moveTo>
                  <a:pt x="518565" y="211271"/>
                </a:moveTo>
                <a:cubicBezTo>
                  <a:pt x="354112" y="211271"/>
                  <a:pt x="220796" y="344587"/>
                  <a:pt x="220796" y="509040"/>
                </a:cubicBezTo>
                <a:cubicBezTo>
                  <a:pt x="220796" y="673493"/>
                  <a:pt x="354112" y="806809"/>
                  <a:pt x="518565" y="806809"/>
                </a:cubicBezTo>
                <a:cubicBezTo>
                  <a:pt x="683018" y="806809"/>
                  <a:pt x="816334" y="673493"/>
                  <a:pt x="816334" y="509040"/>
                </a:cubicBezTo>
                <a:cubicBezTo>
                  <a:pt x="816334" y="344587"/>
                  <a:pt x="683018" y="211271"/>
                  <a:pt x="518565" y="211271"/>
                </a:cubicBezTo>
                <a:close/>
                <a:moveTo>
                  <a:pt x="509041" y="0"/>
                </a:moveTo>
                <a:cubicBezTo>
                  <a:pt x="530076" y="0"/>
                  <a:pt x="547128" y="17052"/>
                  <a:pt x="547128" y="38087"/>
                </a:cubicBezTo>
                <a:lnTo>
                  <a:pt x="547128" y="102761"/>
                </a:lnTo>
                <a:lnTo>
                  <a:pt x="550855" y="102949"/>
                </a:lnTo>
                <a:cubicBezTo>
                  <a:pt x="592100" y="107138"/>
                  <a:pt x="631533" y="117456"/>
                  <a:pt x="668230" y="132977"/>
                </a:cubicBezTo>
                <a:lnTo>
                  <a:pt x="679145" y="138235"/>
                </a:lnTo>
                <a:lnTo>
                  <a:pt x="711532" y="82140"/>
                </a:lnTo>
                <a:cubicBezTo>
                  <a:pt x="722050" y="63923"/>
                  <a:pt x="745343" y="57681"/>
                  <a:pt x="763560" y="68199"/>
                </a:cubicBezTo>
                <a:cubicBezTo>
                  <a:pt x="781777" y="78716"/>
                  <a:pt x="788019" y="102010"/>
                  <a:pt x="777501" y="120227"/>
                </a:cubicBezTo>
                <a:lnTo>
                  <a:pt x="744927" y="176647"/>
                </a:lnTo>
                <a:lnTo>
                  <a:pt x="798226" y="220623"/>
                </a:lnTo>
                <a:lnTo>
                  <a:pt x="841525" y="273101"/>
                </a:lnTo>
                <a:lnTo>
                  <a:pt x="897853" y="240579"/>
                </a:lnTo>
                <a:cubicBezTo>
                  <a:pt x="916070" y="230062"/>
                  <a:pt x="939364" y="236303"/>
                  <a:pt x="949882" y="254520"/>
                </a:cubicBezTo>
                <a:cubicBezTo>
                  <a:pt x="960399" y="272738"/>
                  <a:pt x="954158" y="296031"/>
                  <a:pt x="935941" y="306549"/>
                </a:cubicBezTo>
                <a:lnTo>
                  <a:pt x="880157" y="338756"/>
                </a:lnTo>
                <a:lnTo>
                  <a:pt x="885873" y="350619"/>
                </a:lnTo>
                <a:cubicBezTo>
                  <a:pt x="901394" y="387316"/>
                  <a:pt x="911712" y="426749"/>
                  <a:pt x="915900" y="467995"/>
                </a:cubicBezTo>
                <a:lnTo>
                  <a:pt x="916050" y="470954"/>
                </a:lnTo>
                <a:lnTo>
                  <a:pt x="979994" y="470954"/>
                </a:lnTo>
                <a:cubicBezTo>
                  <a:pt x="995770" y="470954"/>
                  <a:pt x="1009306" y="480546"/>
                  <a:pt x="1015088" y="494216"/>
                </a:cubicBezTo>
                <a:lnTo>
                  <a:pt x="1018081" y="509041"/>
                </a:lnTo>
                <a:lnTo>
                  <a:pt x="1015088" y="523866"/>
                </a:lnTo>
                <a:cubicBezTo>
                  <a:pt x="1009306" y="537536"/>
                  <a:pt x="995770" y="547128"/>
                  <a:pt x="979994" y="547128"/>
                </a:cubicBezTo>
                <a:lnTo>
                  <a:pt x="916127" y="547128"/>
                </a:lnTo>
                <a:lnTo>
                  <a:pt x="915900" y="551625"/>
                </a:lnTo>
                <a:cubicBezTo>
                  <a:pt x="911712" y="592870"/>
                  <a:pt x="901394" y="632304"/>
                  <a:pt x="885873" y="669000"/>
                </a:cubicBezTo>
                <a:lnTo>
                  <a:pt x="880737" y="679661"/>
                </a:lnTo>
                <a:lnTo>
                  <a:pt x="935941" y="711533"/>
                </a:lnTo>
                <a:cubicBezTo>
                  <a:pt x="954158" y="722051"/>
                  <a:pt x="960400" y="745344"/>
                  <a:pt x="949882" y="763561"/>
                </a:cubicBezTo>
                <a:lnTo>
                  <a:pt x="949882" y="763561"/>
                </a:lnTo>
                <a:cubicBezTo>
                  <a:pt x="939365" y="781778"/>
                  <a:pt x="916071" y="788020"/>
                  <a:pt x="897854" y="777502"/>
                </a:cubicBezTo>
                <a:lnTo>
                  <a:pt x="842384" y="745477"/>
                </a:lnTo>
                <a:lnTo>
                  <a:pt x="798226" y="798997"/>
                </a:lnTo>
                <a:lnTo>
                  <a:pt x="745528" y="842477"/>
                </a:lnTo>
                <a:lnTo>
                  <a:pt x="777500" y="897854"/>
                </a:lnTo>
                <a:cubicBezTo>
                  <a:pt x="788018" y="916071"/>
                  <a:pt x="781776" y="939365"/>
                  <a:pt x="763559" y="949882"/>
                </a:cubicBezTo>
                <a:lnTo>
                  <a:pt x="763560" y="949882"/>
                </a:lnTo>
                <a:cubicBezTo>
                  <a:pt x="745343" y="960400"/>
                  <a:pt x="722049" y="954159"/>
                  <a:pt x="711532" y="935942"/>
                </a:cubicBezTo>
                <a:lnTo>
                  <a:pt x="679840" y="881050"/>
                </a:lnTo>
                <a:lnTo>
                  <a:pt x="668230" y="886643"/>
                </a:lnTo>
                <a:cubicBezTo>
                  <a:pt x="631533" y="902164"/>
                  <a:pt x="592100" y="912482"/>
                  <a:pt x="550855" y="916670"/>
                </a:cubicBezTo>
                <a:lnTo>
                  <a:pt x="547128" y="916858"/>
                </a:lnTo>
                <a:lnTo>
                  <a:pt x="547128" y="979994"/>
                </a:lnTo>
                <a:cubicBezTo>
                  <a:pt x="547128" y="1001029"/>
                  <a:pt x="530075" y="1018082"/>
                  <a:pt x="509040" y="1018081"/>
                </a:cubicBezTo>
                <a:lnTo>
                  <a:pt x="509041" y="1018081"/>
                </a:lnTo>
                <a:cubicBezTo>
                  <a:pt x="488005" y="1018081"/>
                  <a:pt x="470953" y="1001029"/>
                  <a:pt x="470953" y="979993"/>
                </a:cubicBezTo>
                <a:lnTo>
                  <a:pt x="470953" y="916858"/>
                </a:lnTo>
                <a:lnTo>
                  <a:pt x="467224" y="916670"/>
                </a:lnTo>
                <a:cubicBezTo>
                  <a:pt x="425979" y="912482"/>
                  <a:pt x="386546" y="902164"/>
                  <a:pt x="349849" y="886643"/>
                </a:cubicBezTo>
                <a:lnTo>
                  <a:pt x="338239" y="881050"/>
                </a:lnTo>
                <a:lnTo>
                  <a:pt x="306548" y="935942"/>
                </a:lnTo>
                <a:cubicBezTo>
                  <a:pt x="296030" y="954159"/>
                  <a:pt x="272736" y="960400"/>
                  <a:pt x="254519" y="949882"/>
                </a:cubicBezTo>
                <a:lnTo>
                  <a:pt x="254520" y="949882"/>
                </a:lnTo>
                <a:cubicBezTo>
                  <a:pt x="236303" y="939365"/>
                  <a:pt x="230061" y="916071"/>
                  <a:pt x="240579" y="897854"/>
                </a:cubicBezTo>
                <a:lnTo>
                  <a:pt x="272551" y="842477"/>
                </a:lnTo>
                <a:lnTo>
                  <a:pt x="219852" y="798997"/>
                </a:lnTo>
                <a:lnTo>
                  <a:pt x="175694" y="745476"/>
                </a:lnTo>
                <a:lnTo>
                  <a:pt x="120225" y="777502"/>
                </a:lnTo>
                <a:cubicBezTo>
                  <a:pt x="102008" y="788019"/>
                  <a:pt x="78714" y="781778"/>
                  <a:pt x="68197" y="763561"/>
                </a:cubicBezTo>
                <a:lnTo>
                  <a:pt x="68198" y="763561"/>
                </a:lnTo>
                <a:cubicBezTo>
                  <a:pt x="57680" y="745344"/>
                  <a:pt x="63921" y="722050"/>
                  <a:pt x="82138" y="711533"/>
                </a:cubicBezTo>
                <a:lnTo>
                  <a:pt x="137342" y="679661"/>
                </a:lnTo>
                <a:lnTo>
                  <a:pt x="132206" y="669000"/>
                </a:lnTo>
                <a:cubicBezTo>
                  <a:pt x="116685" y="632304"/>
                  <a:pt x="106367" y="592870"/>
                  <a:pt x="102179" y="551625"/>
                </a:cubicBezTo>
                <a:lnTo>
                  <a:pt x="101951" y="547129"/>
                </a:lnTo>
                <a:lnTo>
                  <a:pt x="38087" y="547129"/>
                </a:lnTo>
                <a:cubicBezTo>
                  <a:pt x="17052" y="547129"/>
                  <a:pt x="-1" y="530076"/>
                  <a:pt x="0" y="509041"/>
                </a:cubicBezTo>
                <a:cubicBezTo>
                  <a:pt x="0" y="488006"/>
                  <a:pt x="17052" y="470954"/>
                  <a:pt x="38087" y="470954"/>
                </a:cubicBezTo>
                <a:lnTo>
                  <a:pt x="102029" y="470954"/>
                </a:lnTo>
                <a:lnTo>
                  <a:pt x="102179" y="467995"/>
                </a:lnTo>
                <a:cubicBezTo>
                  <a:pt x="106367" y="426749"/>
                  <a:pt x="116685" y="387316"/>
                  <a:pt x="132206" y="350619"/>
                </a:cubicBezTo>
                <a:lnTo>
                  <a:pt x="137921" y="338755"/>
                </a:lnTo>
                <a:lnTo>
                  <a:pt x="82139" y="306549"/>
                </a:lnTo>
                <a:cubicBezTo>
                  <a:pt x="63922" y="296032"/>
                  <a:pt x="57680" y="272738"/>
                  <a:pt x="68198" y="254521"/>
                </a:cubicBezTo>
                <a:cubicBezTo>
                  <a:pt x="78716" y="236304"/>
                  <a:pt x="102009" y="230062"/>
                  <a:pt x="120226" y="240580"/>
                </a:cubicBezTo>
                <a:lnTo>
                  <a:pt x="176554" y="273101"/>
                </a:lnTo>
                <a:lnTo>
                  <a:pt x="219852" y="220623"/>
                </a:lnTo>
                <a:lnTo>
                  <a:pt x="273152" y="176647"/>
                </a:lnTo>
                <a:lnTo>
                  <a:pt x="240578" y="120227"/>
                </a:lnTo>
                <a:cubicBezTo>
                  <a:pt x="230060" y="102010"/>
                  <a:pt x="236301" y="78716"/>
                  <a:pt x="254518" y="68199"/>
                </a:cubicBezTo>
                <a:cubicBezTo>
                  <a:pt x="259073" y="65569"/>
                  <a:pt x="263944" y="63987"/>
                  <a:pt x="268854" y="63378"/>
                </a:cubicBezTo>
                <a:cubicBezTo>
                  <a:pt x="283584" y="61550"/>
                  <a:pt x="298659" y="68477"/>
                  <a:pt x="306547" y="82140"/>
                </a:cubicBezTo>
                <a:lnTo>
                  <a:pt x="338933" y="138235"/>
                </a:lnTo>
                <a:lnTo>
                  <a:pt x="349849" y="132977"/>
                </a:lnTo>
                <a:cubicBezTo>
                  <a:pt x="386546" y="117456"/>
                  <a:pt x="425979" y="107138"/>
                  <a:pt x="467224" y="102949"/>
                </a:cubicBezTo>
                <a:lnTo>
                  <a:pt x="470953" y="102761"/>
                </a:lnTo>
                <a:lnTo>
                  <a:pt x="470953" y="38087"/>
                </a:lnTo>
                <a:cubicBezTo>
                  <a:pt x="470953" y="17052"/>
                  <a:pt x="488005" y="0"/>
                  <a:pt x="50904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640"/>
          <p:cNvSpPr txBox="1"/>
          <p:nvPr/>
        </p:nvSpPr>
        <p:spPr>
          <a:xfrm>
            <a:off x="4547088" y="3555563"/>
            <a:ext cx="943406" cy="21317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r">
              <a:defRPr sz="1100">
                <a:solidFill>
                  <a:prstClr val="black">
                    <a:lumMod val="95000"/>
                    <a:lumOff val="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400" dirty="0">
                <a:latin typeface="+mn-lt"/>
              </a:rPr>
              <a:t>Polybase/USQL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89900" y="2617628"/>
            <a:ext cx="1031840" cy="614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Azure File Copy using ADF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91167" y="3452957"/>
            <a:ext cx="1031840" cy="614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1100" dirty="0">
                <a:solidFill>
                  <a:prstClr val="black">
                    <a:lumMod val="95000"/>
                    <a:lumOff val="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PowerShell for large files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3203737" y="2253786"/>
            <a:ext cx="999260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Billing Data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3181014" y="2970623"/>
            <a:ext cx="1033188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Monetization</a:t>
            </a:r>
          </a:p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50" name="Flowchart: Multidocument 49"/>
          <p:cNvSpPr/>
          <p:nvPr/>
        </p:nvSpPr>
        <p:spPr>
          <a:xfrm>
            <a:off x="3150645" y="3707467"/>
            <a:ext cx="1084339" cy="622528"/>
          </a:xfrm>
          <a:prstGeom prst="flowChartMulti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9"/>
            <a:r>
              <a:rPr lang="en-US" sz="1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Others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0884" y="1034389"/>
            <a:ext cx="3285039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96545" y="1442666"/>
            <a:ext cx="3285039" cy="148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Pull and Store cleansed and conformed data from Cosmos structured stream to Azure Data Lake / DW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data from Azure BLOB to transform to Facts/Dimension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796544" y="3039270"/>
            <a:ext cx="3285039" cy="3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Activities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241" y="3439763"/>
            <a:ext cx="3313579" cy="2845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 source data to the Azure Blob store using the Azure File copy. For cases where there is size limitation, proposal is to use PowerShell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is the data would be available in the cleansed format and no massaging or cleansing needed.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from Azure BLOB transformed through </a:t>
            </a:r>
            <a:r>
              <a:rPr lang="en-US" sz="1300" b="1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Polybase/USQL</a:t>
            </a: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SQL queries to transform to facts and dimension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Use ADF for orchestration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0000"/>
                </a:solidFill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Apply security and encryption logic for PII data on Structured Streams to encrypt/hash the data</a:t>
            </a:r>
          </a:p>
          <a:p>
            <a:endParaRPr lang="en-US" sz="13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832466" y="3134036"/>
            <a:ext cx="404799" cy="42860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4213374" y="3134036"/>
            <a:ext cx="454107" cy="42860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5246685" y="3130497"/>
            <a:ext cx="454107" cy="428606"/>
          </a:xfrm>
          <a:prstGeom prst="right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4323" y="1701722"/>
            <a:ext cx="947954" cy="819845"/>
            <a:chOff x="185174" y="1567655"/>
            <a:chExt cx="1154367" cy="954606"/>
          </a:xfrm>
        </p:grpSpPr>
        <p:sp>
          <p:nvSpPr>
            <p:cNvPr id="55" name="Cloud 54"/>
            <p:cNvSpPr/>
            <p:nvPr/>
          </p:nvSpPr>
          <p:spPr>
            <a:xfrm>
              <a:off x="185174" y="1594076"/>
              <a:ext cx="1082260" cy="928185"/>
            </a:xfrm>
            <a:prstGeom prst="clou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Billing</a:t>
              </a:r>
            </a:p>
          </p:txBody>
        </p:sp>
        <p:pic>
          <p:nvPicPr>
            <p:cNvPr id="56" name="Picture 2" descr="C:\Users\t-dantay\Documents\Placeholders\f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472" y="1567655"/>
              <a:ext cx="266069" cy="36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TextBox 640"/>
          <p:cNvSpPr txBox="1"/>
          <p:nvPr/>
        </p:nvSpPr>
        <p:spPr>
          <a:xfrm>
            <a:off x="770035" y="1971019"/>
            <a:ext cx="688276" cy="236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r">
              <a:defRPr sz="1100">
                <a:solidFill>
                  <a:prstClr val="black">
                    <a:lumMod val="95000"/>
                    <a:lumOff val="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.SS Files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00387" y="3031458"/>
            <a:ext cx="1221778" cy="692940"/>
            <a:chOff x="206492" y="1594076"/>
            <a:chExt cx="1437498" cy="928185"/>
          </a:xfrm>
        </p:grpSpPr>
        <p:sp>
          <p:nvSpPr>
            <p:cNvPr id="75" name="Cloud 74"/>
            <p:cNvSpPr/>
            <p:nvPr/>
          </p:nvSpPr>
          <p:spPr>
            <a:xfrm>
              <a:off x="206492" y="1594076"/>
              <a:ext cx="1060943" cy="928185"/>
            </a:xfrm>
            <a:prstGeom prst="clou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</a:rPr>
                <a:t>Monetization</a:t>
              </a:r>
            </a:p>
          </p:txBody>
        </p:sp>
        <p:pic>
          <p:nvPicPr>
            <p:cNvPr id="76" name="Picture 2" descr="C:\Users\t-dantay\Documents\Placeholders\fi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931" y="1628267"/>
              <a:ext cx="266069" cy="36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640"/>
            <p:cNvSpPr txBox="1"/>
            <p:nvPr/>
          </p:nvSpPr>
          <p:spPr>
            <a:xfrm>
              <a:off x="834190" y="2026223"/>
              <a:ext cx="809800" cy="3161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r">
                <a:defRPr sz="110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Calibri"/>
                </a:rPr>
                <a:t>.SS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65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2566958" y="2156202"/>
            <a:ext cx="2211693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Minimal learning curve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7" name="Round Same Side Corner Rectangle 16"/>
          <p:cNvSpPr/>
          <p:nvPr/>
        </p:nvSpPr>
        <p:spPr>
          <a:xfrm>
            <a:off x="2568270" y="833516"/>
            <a:ext cx="2211693" cy="45982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91427" rtlCol="0" anchor="ctr"/>
          <a:lstStyle/>
          <a:p>
            <a:pPr algn="ctr" defTabSz="914225">
              <a:lnSpc>
                <a:spcPts val="1300"/>
              </a:lnSpc>
              <a:defRPr/>
            </a:pPr>
            <a:r>
              <a:rPr lang="en-US" kern="0" dirty="0">
                <a:solidFill>
                  <a:schemeClr val="accent3">
                    <a:lumMod val="50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Calibri"/>
                <a:cs typeface="Arial" pitchFamily="34" charset="0"/>
              </a:rPr>
              <a:t>Cosmos</a:t>
            </a:r>
          </a:p>
        </p:txBody>
      </p:sp>
      <p:sp>
        <p:nvSpPr>
          <p:cNvPr id="19" name="Round Same Side Corner Rectangle 18"/>
          <p:cNvSpPr/>
          <p:nvPr/>
        </p:nvSpPr>
        <p:spPr>
          <a:xfrm>
            <a:off x="7104300" y="833516"/>
            <a:ext cx="1976267" cy="45982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91427" rtlCol="0" anchor="ctr"/>
          <a:lstStyle/>
          <a:p>
            <a:pPr algn="ctr" defTabSz="914225">
              <a:lnSpc>
                <a:spcPts val="1300"/>
              </a:lnSpc>
              <a:defRPr/>
            </a:pPr>
            <a:r>
              <a:rPr lang="en-US" kern="0" dirty="0">
                <a:solidFill>
                  <a:schemeClr val="accent3">
                    <a:lumMod val="50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Calibri"/>
                <a:cs typeface="Arial" pitchFamily="34" charset="0"/>
              </a:rPr>
              <a:t>ADL</a:t>
            </a:r>
          </a:p>
        </p:txBody>
      </p:sp>
      <p:sp>
        <p:nvSpPr>
          <p:cNvPr id="18" name="Round Same Side Corner Rectangle 17"/>
          <p:cNvSpPr/>
          <p:nvPr/>
        </p:nvSpPr>
        <p:spPr>
          <a:xfrm>
            <a:off x="4789510" y="813250"/>
            <a:ext cx="2308684" cy="45982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91427" rtlCol="0" anchor="ctr"/>
          <a:lstStyle/>
          <a:p>
            <a:pPr algn="ctr" defTabSz="914225">
              <a:lnSpc>
                <a:spcPts val="1300"/>
              </a:lnSpc>
              <a:defRPr/>
            </a:pPr>
            <a:r>
              <a:rPr lang="en-US" kern="0" dirty="0">
                <a:solidFill>
                  <a:schemeClr val="accent3">
                    <a:lumMod val="50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Calibri"/>
                <a:cs typeface="Arial" pitchFamily="34" charset="0"/>
              </a:rPr>
              <a:t>ADW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3564" y="1274249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23564" y="1708041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Compute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3564" y="2142694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Ecosystem/ Tooling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23564" y="5200621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Initial Set-up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23564" y="2598893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Strategic Alignment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23564" y="3026053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Supportable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923564" y="3460706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Maturity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23564" y="3887866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Compliance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23564" y="4318342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Ease of Consumption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931057" y="5595443"/>
            <a:ext cx="1655000" cy="57162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</a:gsLst>
            <a:lin ang="1620000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0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153" name="Round Same Side Corner Rectangle 152"/>
          <p:cNvSpPr/>
          <p:nvPr/>
        </p:nvSpPr>
        <p:spPr>
          <a:xfrm>
            <a:off x="9120807" y="839461"/>
            <a:ext cx="2268434" cy="459825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91427" rtlCol="0" anchor="ctr"/>
          <a:lstStyle/>
          <a:p>
            <a:pPr algn="ctr" defTabSz="914225">
              <a:lnSpc>
                <a:spcPts val="1300"/>
              </a:lnSpc>
              <a:defRPr/>
            </a:pPr>
            <a:r>
              <a:rPr lang="en-US" kern="0" dirty="0">
                <a:solidFill>
                  <a:schemeClr val="accent3">
                    <a:lumMod val="50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30000"/>
                    </a:prstClr>
                  </a:outerShdw>
                </a:effectLst>
                <a:latin typeface="Calibri"/>
                <a:cs typeface="Arial" pitchFamily="34" charset="0"/>
              </a:rPr>
              <a:t>HD Insight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2572524" y="5595443"/>
            <a:ext cx="2211693" cy="571622"/>
            <a:chOff x="6720840" y="5998416"/>
            <a:chExt cx="2042160" cy="630984"/>
          </a:xfrm>
          <a:solidFill>
            <a:schemeClr val="bg1"/>
          </a:solidFill>
        </p:grpSpPr>
        <p:sp>
          <p:nvSpPr>
            <p:cNvPr id="224" name="Rectangle 223"/>
            <p:cNvSpPr/>
            <p:nvPr/>
          </p:nvSpPr>
          <p:spPr>
            <a:xfrm>
              <a:off x="6720840" y="5998416"/>
              <a:ext cx="2042160" cy="630984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tIns="91427" bIns="0" rtlCol="0" anchor="ctr"/>
            <a:lstStyle/>
            <a:p>
              <a:pPr defTabSz="914225">
                <a:lnSpc>
                  <a:spcPts val="1300"/>
                </a:lnSpc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REJECTED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6773775" y="6153888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tIns="91427" bIns="0" rtlCol="0" anchor="ctr"/>
            <a:lstStyle/>
            <a:p>
              <a:pPr defTabSz="914225">
                <a:lnSpc>
                  <a:spcPts val="1300"/>
                </a:lnSpc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X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2581061" y="3031746"/>
            <a:ext cx="2211693" cy="414188"/>
            <a:chOff x="5334000" y="1841484"/>
            <a:chExt cx="2042160" cy="457200"/>
          </a:xfrm>
          <a:solidFill>
            <a:schemeClr val="bg1"/>
          </a:solidFill>
        </p:grpSpPr>
        <p:sp>
          <p:nvSpPr>
            <p:cNvPr id="281" name="Rectangle 280"/>
            <p:cNvSpPr/>
            <p:nvPr/>
          </p:nvSpPr>
          <p:spPr>
            <a:xfrm>
              <a:off x="53340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Internal, requires multiple layers.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53869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27" rIns="91427" bIns="0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~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4793603" y="1287023"/>
            <a:ext cx="2291582" cy="414188"/>
            <a:chOff x="3124200" y="1841483"/>
            <a:chExt cx="2042160" cy="457200"/>
          </a:xfrm>
          <a:solidFill>
            <a:schemeClr val="bg1"/>
          </a:solidFill>
        </p:grpSpPr>
        <p:sp>
          <p:nvSpPr>
            <p:cNvPr id="290" name="Rectangle 289"/>
            <p:cNvSpPr/>
            <p:nvPr/>
          </p:nvSpPr>
          <p:spPr>
            <a:xfrm>
              <a:off x="3124200" y="1841483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Unlimited seamless scale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4794258" y="2137581"/>
            <a:ext cx="2291582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293" name="Rectangle 292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Minimal learning curve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792755" y="2581860"/>
            <a:ext cx="2291582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03" name="Rectangle 302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PaaS service from Microsoft</a:t>
              </a:r>
            </a:p>
            <a:p>
              <a:pPr defTabSz="914225">
                <a:lnSpc>
                  <a:spcPts val="1300"/>
                </a:lnSpc>
                <a:defRPr/>
              </a:pP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4794486" y="3009184"/>
            <a:ext cx="2291582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06" name="Rectangle 305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 Support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4794258" y="1703998"/>
            <a:ext cx="2291582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18" name="Rectangle 317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Unlimited seamless scale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125621" y="5619105"/>
            <a:ext cx="1975790" cy="571622"/>
            <a:chOff x="2621280" y="5998416"/>
            <a:chExt cx="2042160" cy="630984"/>
          </a:xfrm>
          <a:solidFill>
            <a:schemeClr val="bg1"/>
          </a:solidFill>
        </p:grpSpPr>
        <p:sp>
          <p:nvSpPr>
            <p:cNvPr id="114" name="Rectangle 113"/>
            <p:cNvSpPr/>
            <p:nvPr/>
          </p:nvSpPr>
          <p:spPr>
            <a:xfrm>
              <a:off x="2621280" y="5998416"/>
              <a:ext cx="2042160" cy="630984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tIns="91427" bIns="0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ACCEPTABLE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2674215" y="6153888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7119089" y="2168333"/>
            <a:ext cx="1975790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29" name="Rectangle 328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Minimal learning curve</a:t>
              </a:r>
            </a:p>
          </p:txBody>
        </p:sp>
        <p:sp>
          <p:nvSpPr>
            <p:cNvPr id="330" name="Oval 329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7109375" y="2609349"/>
            <a:ext cx="1975790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32" name="Rectangle 331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PaaS service from Microsoft</a:t>
              </a:r>
            </a:p>
          </p:txBody>
        </p:sp>
        <p:sp>
          <p:nvSpPr>
            <p:cNvPr id="333" name="Oval 332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7103115" y="3038401"/>
            <a:ext cx="1985511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35" name="Rectangle 334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 Support</a:t>
              </a:r>
            </a:p>
          </p:txBody>
        </p:sp>
        <p:sp>
          <p:nvSpPr>
            <p:cNvPr id="336" name="Oval 335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9129760" y="3036742"/>
            <a:ext cx="2267887" cy="414188"/>
            <a:chOff x="3124200" y="1841484"/>
            <a:chExt cx="2042160" cy="457200"/>
          </a:xfrm>
          <a:solidFill>
            <a:schemeClr val="bg1"/>
          </a:solidFill>
        </p:grpSpPr>
        <p:sp>
          <p:nvSpPr>
            <p:cNvPr id="368" name="Rectangle 367"/>
            <p:cNvSpPr/>
            <p:nvPr/>
          </p:nvSpPr>
          <p:spPr>
            <a:xfrm>
              <a:off x="31242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 Support</a:t>
              </a:r>
            </a:p>
          </p:txBody>
        </p:sp>
        <p:sp>
          <p:nvSpPr>
            <p:cNvPr id="369" name="Oval 368"/>
            <p:cNvSpPr/>
            <p:nvPr/>
          </p:nvSpPr>
          <p:spPr>
            <a:xfrm>
              <a:off x="31771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2555023" y="3892395"/>
            <a:ext cx="2211693" cy="414188"/>
            <a:chOff x="5334000" y="1841484"/>
            <a:chExt cx="2042160" cy="457200"/>
          </a:xfrm>
          <a:solidFill>
            <a:schemeClr val="bg1"/>
          </a:solidFill>
        </p:grpSpPr>
        <p:sp>
          <p:nvSpPr>
            <p:cNvPr id="206" name="Rectangle 205"/>
            <p:cNvSpPr/>
            <p:nvPr/>
          </p:nvSpPr>
          <p:spPr>
            <a:xfrm>
              <a:off x="5334000" y="1841484"/>
              <a:ext cx="2042160" cy="45720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Doesn’t support TDE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5386935" y="1894824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27" rIns="91427" bIns="0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~</a:t>
              </a: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587677" y="1293618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Capacity Constraints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114186" y="1298713"/>
            <a:ext cx="1975790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Unlimited seamless scale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9126297" y="1287939"/>
            <a:ext cx="2267887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Unlimited seamless scale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578152" y="1712718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Capacity Constraints</a:t>
            </a:r>
          </a:p>
        </p:txBody>
      </p:sp>
      <p:sp>
        <p:nvSpPr>
          <p:cNvPr id="221" name="Oval 220"/>
          <p:cNvSpPr/>
          <p:nvPr/>
        </p:nvSpPr>
        <p:spPr>
          <a:xfrm>
            <a:off x="2615100" y="1780273"/>
            <a:ext cx="346609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42760" y="1365939"/>
            <a:ext cx="30963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9167244" y="1373812"/>
            <a:ext cx="355416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145347" y="1726089"/>
            <a:ext cx="2267887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Unlimited seamless scale</a:t>
            </a:r>
          </a:p>
        </p:txBody>
      </p:sp>
      <p:sp>
        <p:nvSpPr>
          <p:cNvPr id="228" name="Oval 227"/>
          <p:cNvSpPr/>
          <p:nvPr/>
        </p:nvSpPr>
        <p:spPr>
          <a:xfrm>
            <a:off x="9186294" y="1811962"/>
            <a:ext cx="355416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146850" y="2157990"/>
            <a:ext cx="2267887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1200" kern="0" baseline="300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party tools learning curve</a:t>
            </a:r>
          </a:p>
        </p:txBody>
      </p:sp>
      <p:sp>
        <p:nvSpPr>
          <p:cNvPr id="230" name="Oval 229"/>
          <p:cNvSpPr/>
          <p:nvPr/>
        </p:nvSpPr>
        <p:spPr>
          <a:xfrm>
            <a:off x="9186496" y="2215021"/>
            <a:ext cx="355416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7124279" y="5201726"/>
            <a:ext cx="1975790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Easy migration to ADF, U-SQL</a:t>
            </a:r>
          </a:p>
        </p:txBody>
      </p:sp>
      <p:sp>
        <p:nvSpPr>
          <p:cNvPr id="237" name="Oval 236"/>
          <p:cNvSpPr/>
          <p:nvPr/>
        </p:nvSpPr>
        <p:spPr>
          <a:xfrm>
            <a:off x="7179195" y="5263854"/>
            <a:ext cx="30963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9163303" y="5191805"/>
            <a:ext cx="2247076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Requires Data Migration</a:t>
            </a:r>
          </a:p>
        </p:txBody>
      </p:sp>
      <p:sp>
        <p:nvSpPr>
          <p:cNvPr id="241" name="Oval 240"/>
          <p:cNvSpPr/>
          <p:nvPr/>
        </p:nvSpPr>
        <p:spPr>
          <a:xfrm>
            <a:off x="9184004" y="5267739"/>
            <a:ext cx="355416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576702" y="2591961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On migration path to ADL</a:t>
            </a:r>
          </a:p>
        </p:txBody>
      </p:sp>
      <p:sp>
        <p:nvSpPr>
          <p:cNvPr id="163" name="Oval 162"/>
          <p:cNvSpPr/>
          <p:nvPr/>
        </p:nvSpPr>
        <p:spPr>
          <a:xfrm>
            <a:off x="2616347" y="2640283"/>
            <a:ext cx="34660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142491" y="2606467"/>
            <a:ext cx="2267887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Quasi-IaaS offering</a:t>
            </a:r>
          </a:p>
        </p:txBody>
      </p:sp>
      <p:sp>
        <p:nvSpPr>
          <p:cNvPr id="165" name="Oval 164"/>
          <p:cNvSpPr/>
          <p:nvPr/>
        </p:nvSpPr>
        <p:spPr>
          <a:xfrm>
            <a:off x="9182137" y="2654789"/>
            <a:ext cx="355416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566958" y="3455889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Lots of usage.  Some instability</a:t>
            </a:r>
          </a:p>
        </p:txBody>
      </p:sp>
      <p:sp>
        <p:nvSpPr>
          <p:cNvPr id="169" name="Oval 168"/>
          <p:cNvSpPr/>
          <p:nvPr/>
        </p:nvSpPr>
        <p:spPr>
          <a:xfrm>
            <a:off x="2606603" y="3504211"/>
            <a:ext cx="34660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108252" y="3462800"/>
            <a:ext cx="1991815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Under Preview</a:t>
            </a:r>
          </a:p>
        </p:txBody>
      </p:sp>
      <p:sp>
        <p:nvSpPr>
          <p:cNvPr id="171" name="Oval 170"/>
          <p:cNvSpPr/>
          <p:nvPr/>
        </p:nvSpPr>
        <p:spPr>
          <a:xfrm>
            <a:off x="7147897" y="3511122"/>
            <a:ext cx="30963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785542" y="3452933"/>
            <a:ext cx="229158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V1 Technology</a:t>
            </a:r>
          </a:p>
        </p:txBody>
      </p:sp>
      <p:sp>
        <p:nvSpPr>
          <p:cNvPr id="173" name="Oval 172"/>
          <p:cNvSpPr/>
          <p:nvPr/>
        </p:nvSpPr>
        <p:spPr>
          <a:xfrm>
            <a:off x="4825187" y="3501255"/>
            <a:ext cx="35912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811803" y="3878558"/>
            <a:ext cx="229158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Supports TDE</a:t>
            </a:r>
          </a:p>
        </p:txBody>
      </p:sp>
      <p:sp>
        <p:nvSpPr>
          <p:cNvPr id="182" name="Oval 181"/>
          <p:cNvSpPr/>
          <p:nvPr/>
        </p:nvSpPr>
        <p:spPr>
          <a:xfrm>
            <a:off x="4851448" y="3926880"/>
            <a:ext cx="35912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7089485" y="3905742"/>
            <a:ext cx="203132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Support for TDE in GA</a:t>
            </a:r>
          </a:p>
        </p:txBody>
      </p:sp>
      <p:sp>
        <p:nvSpPr>
          <p:cNvPr id="184" name="Oval 183"/>
          <p:cNvSpPr/>
          <p:nvPr/>
        </p:nvSpPr>
        <p:spPr>
          <a:xfrm>
            <a:off x="7170694" y="3954064"/>
            <a:ext cx="30963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147824" y="3903224"/>
            <a:ext cx="2267887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Supports encryption</a:t>
            </a:r>
          </a:p>
        </p:txBody>
      </p:sp>
      <p:sp>
        <p:nvSpPr>
          <p:cNvPr id="186" name="Oval 185"/>
          <p:cNvSpPr/>
          <p:nvPr/>
        </p:nvSpPr>
        <p:spPr>
          <a:xfrm>
            <a:off x="9187470" y="3951546"/>
            <a:ext cx="355416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825652" y="4266485"/>
            <a:ext cx="229158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Direct Queries</a:t>
            </a:r>
          </a:p>
        </p:txBody>
      </p:sp>
      <p:sp>
        <p:nvSpPr>
          <p:cNvPr id="192" name="Oval 191"/>
          <p:cNvSpPr/>
          <p:nvPr/>
        </p:nvSpPr>
        <p:spPr>
          <a:xfrm>
            <a:off x="4865297" y="4314807"/>
            <a:ext cx="35912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125568" y="4301005"/>
            <a:ext cx="1975790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PoC Needed</a:t>
            </a:r>
          </a:p>
        </p:txBody>
      </p:sp>
      <p:sp>
        <p:nvSpPr>
          <p:cNvPr id="196" name="Oval 195"/>
          <p:cNvSpPr/>
          <p:nvPr/>
        </p:nvSpPr>
        <p:spPr>
          <a:xfrm>
            <a:off x="7165212" y="4349327"/>
            <a:ext cx="30963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7089937" y="1731670"/>
            <a:ext cx="2010131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Unlimited scale post GA</a:t>
            </a:r>
          </a:p>
        </p:txBody>
      </p:sp>
      <p:sp>
        <p:nvSpPr>
          <p:cNvPr id="200" name="Oval 199"/>
          <p:cNvSpPr/>
          <p:nvPr/>
        </p:nvSpPr>
        <p:spPr>
          <a:xfrm>
            <a:off x="7160077" y="1798896"/>
            <a:ext cx="30963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339916" y="27020"/>
            <a:ext cx="11576502" cy="640080"/>
          </a:xfrm>
        </p:spPr>
        <p:txBody>
          <a:bodyPr vert="horz" lIns="91396" tIns="45699" rIns="91396" bIns="45699" rtlCol="0" anchor="b">
            <a:normAutofit/>
          </a:bodyPr>
          <a:lstStyle/>
          <a:p>
            <a:r>
              <a:rPr lang="en-US" sz="24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also compared with Azure HD Insight</a:t>
            </a:r>
          </a:p>
        </p:txBody>
      </p:sp>
      <p:sp>
        <p:nvSpPr>
          <p:cNvPr id="117" name="Oval 116"/>
          <p:cNvSpPr/>
          <p:nvPr/>
        </p:nvSpPr>
        <p:spPr>
          <a:xfrm>
            <a:off x="2637917" y="1346876"/>
            <a:ext cx="34660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79152" y="5176702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No more tokens</a:t>
            </a:r>
          </a:p>
        </p:txBody>
      </p:sp>
      <p:sp>
        <p:nvSpPr>
          <p:cNvPr id="120" name="Oval 119"/>
          <p:cNvSpPr/>
          <p:nvPr/>
        </p:nvSpPr>
        <p:spPr>
          <a:xfrm>
            <a:off x="2616100" y="5244257"/>
            <a:ext cx="346609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593001" y="4306210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No DIRECT driver</a:t>
            </a:r>
          </a:p>
        </p:txBody>
      </p:sp>
      <p:sp>
        <p:nvSpPr>
          <p:cNvPr id="122" name="Oval 121"/>
          <p:cNvSpPr/>
          <p:nvPr/>
        </p:nvSpPr>
        <p:spPr>
          <a:xfrm>
            <a:off x="2629949" y="4373765"/>
            <a:ext cx="346609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41147" y="5165874"/>
            <a:ext cx="229158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</a:p>
        </p:txBody>
      </p:sp>
      <p:sp>
        <p:nvSpPr>
          <p:cNvPr id="125" name="Oval 124"/>
          <p:cNvSpPr/>
          <p:nvPr/>
        </p:nvSpPr>
        <p:spPr>
          <a:xfrm>
            <a:off x="4880792" y="5214196"/>
            <a:ext cx="35912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851985" y="5605993"/>
            <a:ext cx="2279787" cy="571622"/>
            <a:chOff x="2621280" y="5998416"/>
            <a:chExt cx="2042160" cy="630984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2621280" y="5998416"/>
              <a:ext cx="2042160" cy="630984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135" tIns="91427" bIns="0" rtlCol="0" anchor="ctr"/>
            <a:lstStyle/>
            <a:p>
              <a:pPr defTabSz="914225">
                <a:lnSpc>
                  <a:spcPts val="1300"/>
                </a:lnSpc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ACCEPTABLE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2674215" y="6153888"/>
              <a:ext cx="320040" cy="320040"/>
            </a:xfrm>
            <a:prstGeom prst="ellipse">
              <a:avLst/>
            </a:prstGeom>
            <a:grpFill/>
            <a:ln w="19050">
              <a:solidFill>
                <a:schemeClr val="accent1"/>
              </a:solidFill>
              <a:miter lim="800000"/>
            </a:ln>
            <a:effectLst/>
            <a:scene3d>
              <a:camera prst="orthographicFront"/>
              <a:lightRig rig="glow" dir="t">
                <a:rot lat="0" lon="0" rev="2700000"/>
              </a:lightRig>
            </a:scene3d>
            <a:sp3d>
              <a:bevelT w="254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12" rIns="109712" bIns="45713" rtlCol="0" anchor="ctr"/>
            <a:lstStyle/>
            <a:p>
              <a:pPr algn="ctr" defTabSz="914225">
                <a:defRPr/>
              </a:pPr>
              <a:r>
                <a:rPr lang="en-US" sz="1200" kern="0" dirty="0">
                  <a:ln w="0"/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  <a:sym typeface="Wingdings"/>
                </a:rPr>
                <a:t></a:t>
              </a:r>
              <a:endPara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9142491" y="3476518"/>
            <a:ext cx="2246750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Too many Tools</a:t>
            </a:r>
          </a:p>
        </p:txBody>
      </p:sp>
      <p:sp>
        <p:nvSpPr>
          <p:cNvPr id="130" name="Oval 129"/>
          <p:cNvSpPr/>
          <p:nvPr/>
        </p:nvSpPr>
        <p:spPr>
          <a:xfrm>
            <a:off x="9182135" y="3524840"/>
            <a:ext cx="352103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141002" y="4307796"/>
            <a:ext cx="2269376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SQOOP [3</a:t>
            </a:r>
            <a:r>
              <a:rPr lang="en-US" sz="1200" kern="0" baseline="300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party]</a:t>
            </a:r>
          </a:p>
        </p:txBody>
      </p:sp>
      <p:sp>
        <p:nvSpPr>
          <p:cNvPr id="132" name="Oval 131"/>
          <p:cNvSpPr/>
          <p:nvPr/>
        </p:nvSpPr>
        <p:spPr>
          <a:xfrm>
            <a:off x="9180646" y="4356118"/>
            <a:ext cx="352103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49712" y="5640282"/>
            <a:ext cx="2260666" cy="57162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tIns="91427" bIns="0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REJECTED</a:t>
            </a:r>
          </a:p>
        </p:txBody>
      </p:sp>
      <p:sp>
        <p:nvSpPr>
          <p:cNvPr id="134" name="Oval 133"/>
          <p:cNvSpPr/>
          <p:nvPr/>
        </p:nvSpPr>
        <p:spPr>
          <a:xfrm>
            <a:off x="9207041" y="5781127"/>
            <a:ext cx="346609" cy="289931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910833" y="4761847"/>
            <a:ext cx="1655000" cy="414188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91427" bIns="45713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Business Logic Reuse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812921" y="4709990"/>
            <a:ext cx="2291582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FULL Compatible</a:t>
            </a:r>
          </a:p>
        </p:txBody>
      </p:sp>
      <p:sp>
        <p:nvSpPr>
          <p:cNvPr id="138" name="Oval 137"/>
          <p:cNvSpPr/>
          <p:nvPr/>
        </p:nvSpPr>
        <p:spPr>
          <a:xfrm>
            <a:off x="4852566" y="4758312"/>
            <a:ext cx="359129" cy="289932"/>
          </a:xfrm>
          <a:prstGeom prst="ellipse">
            <a:avLst/>
          </a:prstGeom>
          <a:gradFill flip="none" rotWithShape="1">
            <a:gsLst>
              <a:gs pos="49000">
                <a:srgbClr val="7CCD45"/>
              </a:gs>
              <a:gs pos="100000">
                <a:srgbClr val="9AE785"/>
              </a:gs>
              <a:gs pos="0">
                <a:srgbClr val="0C5827"/>
              </a:gs>
            </a:gsLst>
            <a:lin ang="18000000" scaled="0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12" rIns="109712" bIns="45713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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112837" y="4744510"/>
            <a:ext cx="2007970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Mostly Compatible</a:t>
            </a:r>
          </a:p>
        </p:txBody>
      </p:sp>
      <p:sp>
        <p:nvSpPr>
          <p:cNvPr id="140" name="Oval 139"/>
          <p:cNvSpPr/>
          <p:nvPr/>
        </p:nvSpPr>
        <p:spPr>
          <a:xfrm>
            <a:off x="7152481" y="4792832"/>
            <a:ext cx="309639" cy="289932"/>
          </a:xfrm>
          <a:prstGeom prst="ellipse">
            <a:avLst/>
          </a:prstGeom>
          <a:gradFill flip="none" rotWithShape="1">
            <a:gsLst>
              <a:gs pos="90000">
                <a:srgbClr val="FFD52F"/>
              </a:gs>
              <a:gs pos="46000">
                <a:srgbClr val="FFCF01"/>
              </a:gs>
              <a:gs pos="96000">
                <a:srgbClr val="FFDC6D"/>
              </a:gs>
              <a:gs pos="0">
                <a:srgbClr val="F39409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0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~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580270" y="4749715"/>
            <a:ext cx="2211693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No support for SQL</a:t>
            </a:r>
          </a:p>
        </p:txBody>
      </p:sp>
      <p:sp>
        <p:nvSpPr>
          <p:cNvPr id="142" name="Oval 141"/>
          <p:cNvSpPr/>
          <p:nvPr/>
        </p:nvSpPr>
        <p:spPr>
          <a:xfrm>
            <a:off x="2617218" y="4817270"/>
            <a:ext cx="346609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150571" y="4748889"/>
            <a:ext cx="2247076" cy="4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35" rtlCol="0" anchor="ctr"/>
          <a:lstStyle/>
          <a:p>
            <a:pPr defTabSz="914225">
              <a:lnSpc>
                <a:spcPts val="1300"/>
              </a:lnSpc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Full Re-work to HiveQL + Java</a:t>
            </a:r>
          </a:p>
        </p:txBody>
      </p:sp>
      <p:sp>
        <p:nvSpPr>
          <p:cNvPr id="147" name="Oval 146"/>
          <p:cNvSpPr/>
          <p:nvPr/>
        </p:nvSpPr>
        <p:spPr>
          <a:xfrm>
            <a:off x="9171272" y="4824823"/>
            <a:ext cx="355416" cy="289932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rgbClr val="820000"/>
              </a:gs>
              <a:gs pos="24000">
                <a:srgbClr val="C00000"/>
              </a:gs>
            </a:gsLst>
            <a:lin ang="18900000" scaled="1"/>
            <a:tileRect/>
          </a:gradFill>
          <a:ln w="19050">
            <a:solidFill>
              <a:schemeClr val="accent1"/>
            </a:solidFill>
            <a:miter lim="800000"/>
          </a:ln>
          <a:effectLst/>
          <a:scene3d>
            <a:camera prst="orthographicFront"/>
            <a:lightRig rig="glow" dir="t">
              <a:rot lat="0" lon="0" rev="27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27" rIns="91427" bIns="91427" rtlCol="0" anchor="ctr"/>
          <a:lstStyle/>
          <a:p>
            <a:pPr algn="ctr" defTabSz="914225">
              <a:defRPr/>
            </a:pPr>
            <a:r>
              <a:rPr lang="en-US" sz="1200" kern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/>
              </a:rPr>
              <a:t>X</a:t>
            </a:r>
            <a:endParaRPr lang="en-US" sz="1200" kern="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57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82963" y="6478119"/>
            <a:ext cx="222875" cy="236982"/>
          </a:xfrm>
        </p:spPr>
        <p:txBody>
          <a:bodyPr/>
          <a:lstStyle/>
          <a:p>
            <a:fld id="{14D65173-87C9-47C0-A890-7AD8E27542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13493" y="2053848"/>
            <a:ext cx="9594160" cy="9217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How do we ensure the data security of UCM-B Centralized Data Warehouse 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Data Masking, Encryption and Transparent Data Security will ensure the data security for HBI data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 stream requirements where row-level security is required shall be replicated as satellite databases with Azure SQL and data managed 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All access shall be centrally managed with AAD (Azure Active Directory) Service Accounts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2071" y="2053848"/>
            <a:ext cx="1673095" cy="921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</a:t>
            </a:r>
          </a:p>
        </p:txBody>
      </p:sp>
      <p:pic>
        <p:nvPicPr>
          <p:cNvPr id="9" name="Picture 3" descr="C:\Users\sigurdg\Desktop\u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260" y="2199332"/>
            <a:ext cx="268229" cy="38289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313493" y="4193489"/>
            <a:ext cx="9594160" cy="887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How do we ensure the combined data sources will not impact the overall processing time?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With increased number of data sources, multiple data pulls will be managed by Azure Data Factories in parallel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Fast-Data concepts ensure data is cleansed within the pipelines and is available faster thereby avoiding multiple data hops.</a:t>
            </a:r>
            <a:endParaRPr lang="en-IN" sz="12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070" y="4185048"/>
            <a:ext cx="1673095" cy="943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Orchestration</a:t>
            </a:r>
          </a:p>
          <a:p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Schedules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13493" y="3120513"/>
            <a:ext cx="9594160" cy="9472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How do we ensure the high-volume availability requirement for all the end users?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ADW can be replicated onto multiple servers within a few minutes based on the load patterns of down streams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Dynamic scalability can be provided based on Geo-proximity for faster data access</a:t>
            </a:r>
            <a:endParaRPr lang="en-IN" sz="12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070" y="3121051"/>
            <a:ext cx="1673095" cy="946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Geo-Availability</a:t>
            </a:r>
          </a:p>
        </p:txBody>
      </p:sp>
      <p:pic>
        <p:nvPicPr>
          <p:cNvPr id="17" name="Picture 4" descr="\\MAGNUM\Projects\Microsoft\Cloud Power FY12\Design\ICONS_PNG\Open_Web_Platform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1650698" y="3283160"/>
            <a:ext cx="525449" cy="525312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2313493" y="5245578"/>
            <a:ext cx="9594160" cy="9232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How do we ensure the connectivity of down-streams?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ADW works similar to SQL Server and works the same with a connection string and access control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is similar to a Server upgrade and most of the down streams will not be impacted</a:t>
            </a:r>
            <a:endParaRPr lang="en-IN" sz="12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IN" sz="1200" dirty="0">
              <a:solidFill>
                <a:schemeClr val="tx1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2071" y="5245578"/>
            <a:ext cx="1673095" cy="923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I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Down-streams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 bwMode="black">
          <a:xfrm>
            <a:off x="1634499" y="5473353"/>
            <a:ext cx="509456" cy="310238"/>
            <a:chOff x="10387012" y="4179358"/>
            <a:chExt cx="974726" cy="593725"/>
          </a:xfrm>
          <a:solidFill>
            <a:srgbClr val="FFFFFF"/>
          </a:solidFill>
        </p:grpSpPr>
        <p:sp>
          <p:nvSpPr>
            <p:cNvPr id="26" name="Freeform 26"/>
            <p:cNvSpPr>
              <a:spLocks/>
            </p:cNvSpPr>
            <p:nvPr/>
          </p:nvSpPr>
          <p:spPr bwMode="black">
            <a:xfrm>
              <a:off x="10506075" y="4258733"/>
              <a:ext cx="706438" cy="514350"/>
            </a:xfrm>
            <a:custGeom>
              <a:avLst/>
              <a:gdLst>
                <a:gd name="T0" fmla="*/ 183 w 188"/>
                <a:gd name="T1" fmla="*/ 84 h 137"/>
                <a:gd name="T2" fmla="*/ 104 w 188"/>
                <a:gd name="T3" fmla="*/ 27 h 137"/>
                <a:gd name="T4" fmla="*/ 86 w 188"/>
                <a:gd name="T5" fmla="*/ 19 h 137"/>
                <a:gd name="T6" fmla="*/ 59 w 188"/>
                <a:gd name="T7" fmla="*/ 34 h 137"/>
                <a:gd name="T8" fmla="*/ 56 w 188"/>
                <a:gd name="T9" fmla="*/ 36 h 137"/>
                <a:gd name="T10" fmla="*/ 43 w 188"/>
                <a:gd name="T11" fmla="*/ 38 h 137"/>
                <a:gd name="T12" fmla="*/ 43 w 188"/>
                <a:gd name="T13" fmla="*/ 38 h 137"/>
                <a:gd name="T14" fmla="*/ 26 w 188"/>
                <a:gd name="T15" fmla="*/ 27 h 137"/>
                <a:gd name="T16" fmla="*/ 24 w 188"/>
                <a:gd name="T17" fmla="*/ 14 h 137"/>
                <a:gd name="T18" fmla="*/ 31 w 188"/>
                <a:gd name="T19" fmla="*/ 0 h 137"/>
                <a:gd name="T20" fmla="*/ 21 w 188"/>
                <a:gd name="T21" fmla="*/ 0 h 137"/>
                <a:gd name="T22" fmla="*/ 1 w 188"/>
                <a:gd name="T23" fmla="*/ 79 h 137"/>
                <a:gd name="T24" fmla="*/ 4 w 188"/>
                <a:gd name="T25" fmla="*/ 80 h 137"/>
                <a:gd name="T26" fmla="*/ 16 w 188"/>
                <a:gd name="T27" fmla="*/ 70 h 137"/>
                <a:gd name="T28" fmla="*/ 22 w 188"/>
                <a:gd name="T29" fmla="*/ 70 h 137"/>
                <a:gd name="T30" fmla="*/ 32 w 188"/>
                <a:gd name="T31" fmla="*/ 74 h 137"/>
                <a:gd name="T32" fmla="*/ 43 w 188"/>
                <a:gd name="T33" fmla="*/ 72 h 137"/>
                <a:gd name="T34" fmla="*/ 44 w 188"/>
                <a:gd name="T35" fmla="*/ 72 h 137"/>
                <a:gd name="T36" fmla="*/ 53 w 188"/>
                <a:gd name="T37" fmla="*/ 76 h 137"/>
                <a:gd name="T38" fmla="*/ 65 w 188"/>
                <a:gd name="T39" fmla="*/ 74 h 137"/>
                <a:gd name="T40" fmla="*/ 67 w 188"/>
                <a:gd name="T41" fmla="*/ 74 h 137"/>
                <a:gd name="T42" fmla="*/ 80 w 188"/>
                <a:gd name="T43" fmla="*/ 88 h 137"/>
                <a:gd name="T44" fmla="*/ 83 w 188"/>
                <a:gd name="T45" fmla="*/ 88 h 137"/>
                <a:gd name="T46" fmla="*/ 85 w 188"/>
                <a:gd name="T47" fmla="*/ 89 h 137"/>
                <a:gd name="T48" fmla="*/ 99 w 188"/>
                <a:gd name="T49" fmla="*/ 108 h 137"/>
                <a:gd name="T50" fmla="*/ 99 w 188"/>
                <a:gd name="T51" fmla="*/ 110 h 137"/>
                <a:gd name="T52" fmla="*/ 96 w 188"/>
                <a:gd name="T53" fmla="*/ 124 h 137"/>
                <a:gd name="T54" fmla="*/ 114 w 188"/>
                <a:gd name="T55" fmla="*/ 137 h 137"/>
                <a:gd name="T56" fmla="*/ 123 w 188"/>
                <a:gd name="T57" fmla="*/ 132 h 137"/>
                <a:gd name="T58" fmla="*/ 124 w 188"/>
                <a:gd name="T59" fmla="*/ 124 h 137"/>
                <a:gd name="T60" fmla="*/ 108 w 188"/>
                <a:gd name="T61" fmla="*/ 112 h 137"/>
                <a:gd name="T62" fmla="*/ 107 w 188"/>
                <a:gd name="T63" fmla="*/ 109 h 137"/>
                <a:gd name="T64" fmla="*/ 110 w 188"/>
                <a:gd name="T65" fmla="*/ 109 h 137"/>
                <a:gd name="T66" fmla="*/ 136 w 188"/>
                <a:gd name="T67" fmla="*/ 127 h 137"/>
                <a:gd name="T68" fmla="*/ 145 w 188"/>
                <a:gd name="T69" fmla="*/ 123 h 137"/>
                <a:gd name="T70" fmla="*/ 147 w 188"/>
                <a:gd name="T71" fmla="*/ 114 h 137"/>
                <a:gd name="T72" fmla="*/ 117 w 188"/>
                <a:gd name="T73" fmla="*/ 93 h 137"/>
                <a:gd name="T74" fmla="*/ 117 w 188"/>
                <a:gd name="T75" fmla="*/ 90 h 137"/>
                <a:gd name="T76" fmla="*/ 120 w 188"/>
                <a:gd name="T77" fmla="*/ 89 h 137"/>
                <a:gd name="T78" fmla="*/ 156 w 188"/>
                <a:gd name="T79" fmla="*/ 116 h 137"/>
                <a:gd name="T80" fmla="*/ 165 w 188"/>
                <a:gd name="T81" fmla="*/ 111 h 137"/>
                <a:gd name="T82" fmla="*/ 167 w 188"/>
                <a:gd name="T83" fmla="*/ 102 h 137"/>
                <a:gd name="T84" fmla="*/ 137 w 188"/>
                <a:gd name="T85" fmla="*/ 81 h 137"/>
                <a:gd name="T86" fmla="*/ 136 w 188"/>
                <a:gd name="T87" fmla="*/ 78 h 137"/>
                <a:gd name="T88" fmla="*/ 139 w 188"/>
                <a:gd name="T89" fmla="*/ 77 h 137"/>
                <a:gd name="T90" fmla="*/ 176 w 188"/>
                <a:gd name="T91" fmla="*/ 104 h 137"/>
                <a:gd name="T92" fmla="*/ 185 w 188"/>
                <a:gd name="T93" fmla="*/ 99 h 137"/>
                <a:gd name="T94" fmla="*/ 183 w 188"/>
                <a:gd name="T95" fmla="*/ 8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8" h="137">
                  <a:moveTo>
                    <a:pt x="183" y="84"/>
                  </a:moveTo>
                  <a:cubicBezTo>
                    <a:pt x="104" y="27"/>
                    <a:pt x="104" y="27"/>
                    <a:pt x="104" y="27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2" y="38"/>
                    <a:pt x="47" y="39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36" y="38"/>
                    <a:pt x="30" y="34"/>
                    <a:pt x="26" y="27"/>
                  </a:cubicBezTo>
                  <a:cubicBezTo>
                    <a:pt x="24" y="23"/>
                    <a:pt x="23" y="19"/>
                    <a:pt x="24" y="14"/>
                  </a:cubicBezTo>
                  <a:cubicBezTo>
                    <a:pt x="24" y="9"/>
                    <a:pt x="27" y="4"/>
                    <a:pt x="31" y="0"/>
                  </a:cubicBezTo>
                  <a:cubicBezTo>
                    <a:pt x="25" y="0"/>
                    <a:pt x="21" y="0"/>
                    <a:pt x="21" y="0"/>
                  </a:cubicBezTo>
                  <a:cubicBezTo>
                    <a:pt x="21" y="0"/>
                    <a:pt x="0" y="40"/>
                    <a:pt x="1" y="79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6" y="75"/>
                    <a:pt x="10" y="72"/>
                    <a:pt x="16" y="70"/>
                  </a:cubicBezTo>
                  <a:cubicBezTo>
                    <a:pt x="18" y="70"/>
                    <a:pt x="20" y="70"/>
                    <a:pt x="22" y="70"/>
                  </a:cubicBezTo>
                  <a:cubicBezTo>
                    <a:pt x="25" y="70"/>
                    <a:pt x="29" y="72"/>
                    <a:pt x="32" y="74"/>
                  </a:cubicBezTo>
                  <a:cubicBezTo>
                    <a:pt x="35" y="72"/>
                    <a:pt x="39" y="71"/>
                    <a:pt x="43" y="72"/>
                  </a:cubicBezTo>
                  <a:cubicBezTo>
                    <a:pt x="43" y="72"/>
                    <a:pt x="44" y="72"/>
                    <a:pt x="44" y="72"/>
                  </a:cubicBezTo>
                  <a:cubicBezTo>
                    <a:pt x="48" y="72"/>
                    <a:pt x="51" y="74"/>
                    <a:pt x="53" y="76"/>
                  </a:cubicBezTo>
                  <a:cubicBezTo>
                    <a:pt x="56" y="74"/>
                    <a:pt x="60" y="73"/>
                    <a:pt x="65" y="74"/>
                  </a:cubicBezTo>
                  <a:cubicBezTo>
                    <a:pt x="65" y="74"/>
                    <a:pt x="66" y="74"/>
                    <a:pt x="67" y="74"/>
                  </a:cubicBezTo>
                  <a:cubicBezTo>
                    <a:pt x="74" y="76"/>
                    <a:pt x="79" y="81"/>
                    <a:pt x="80" y="88"/>
                  </a:cubicBezTo>
                  <a:cubicBezTo>
                    <a:pt x="81" y="88"/>
                    <a:pt x="82" y="88"/>
                    <a:pt x="83" y="88"/>
                  </a:cubicBezTo>
                  <a:cubicBezTo>
                    <a:pt x="84" y="88"/>
                    <a:pt x="84" y="88"/>
                    <a:pt x="85" y="89"/>
                  </a:cubicBezTo>
                  <a:cubicBezTo>
                    <a:pt x="94" y="91"/>
                    <a:pt x="100" y="99"/>
                    <a:pt x="99" y="108"/>
                  </a:cubicBezTo>
                  <a:cubicBezTo>
                    <a:pt x="99" y="109"/>
                    <a:pt x="99" y="110"/>
                    <a:pt x="99" y="110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17" y="137"/>
                    <a:pt x="120" y="135"/>
                    <a:pt x="123" y="132"/>
                  </a:cubicBezTo>
                  <a:cubicBezTo>
                    <a:pt x="124" y="130"/>
                    <a:pt x="125" y="127"/>
                    <a:pt x="124" y="124"/>
                  </a:cubicBezTo>
                  <a:cubicBezTo>
                    <a:pt x="108" y="112"/>
                    <a:pt x="108" y="112"/>
                    <a:pt x="108" y="112"/>
                  </a:cubicBezTo>
                  <a:cubicBezTo>
                    <a:pt x="107" y="111"/>
                    <a:pt x="107" y="110"/>
                    <a:pt x="107" y="109"/>
                  </a:cubicBezTo>
                  <a:cubicBezTo>
                    <a:pt x="108" y="108"/>
                    <a:pt x="109" y="108"/>
                    <a:pt x="110" y="109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40" y="127"/>
                    <a:pt x="143" y="126"/>
                    <a:pt x="145" y="123"/>
                  </a:cubicBezTo>
                  <a:cubicBezTo>
                    <a:pt x="147" y="120"/>
                    <a:pt x="147" y="117"/>
                    <a:pt x="147" y="114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2"/>
                    <a:pt x="116" y="91"/>
                    <a:pt x="117" y="90"/>
                  </a:cubicBezTo>
                  <a:cubicBezTo>
                    <a:pt x="117" y="89"/>
                    <a:pt x="119" y="89"/>
                    <a:pt x="120" y="89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59" y="116"/>
                    <a:pt x="163" y="114"/>
                    <a:pt x="165" y="111"/>
                  </a:cubicBezTo>
                  <a:cubicBezTo>
                    <a:pt x="167" y="108"/>
                    <a:pt x="167" y="105"/>
                    <a:pt x="167" y="102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36" y="80"/>
                    <a:pt x="136" y="79"/>
                    <a:pt x="136" y="78"/>
                  </a:cubicBezTo>
                  <a:cubicBezTo>
                    <a:pt x="137" y="77"/>
                    <a:pt x="138" y="76"/>
                    <a:pt x="139" y="77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0" y="104"/>
                    <a:pt x="183" y="102"/>
                    <a:pt x="185" y="99"/>
                  </a:cubicBezTo>
                  <a:cubicBezTo>
                    <a:pt x="188" y="94"/>
                    <a:pt x="187" y="87"/>
                    <a:pt x="183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black">
            <a:xfrm>
              <a:off x="10615612" y="4179358"/>
              <a:ext cx="657225" cy="376238"/>
            </a:xfrm>
            <a:custGeom>
              <a:avLst/>
              <a:gdLst>
                <a:gd name="T0" fmla="*/ 127 w 175"/>
                <a:gd name="T1" fmla="*/ 31 h 100"/>
                <a:gd name="T2" fmla="*/ 119 w 175"/>
                <a:gd name="T3" fmla="*/ 28 h 100"/>
                <a:gd name="T4" fmla="*/ 62 w 175"/>
                <a:gd name="T5" fmla="*/ 2 h 100"/>
                <a:gd name="T6" fmla="*/ 49 w 175"/>
                <a:gd name="T7" fmla="*/ 3 h 100"/>
                <a:gd name="T8" fmla="*/ 26 w 175"/>
                <a:gd name="T9" fmla="*/ 16 h 100"/>
                <a:gd name="T10" fmla="*/ 9 w 175"/>
                <a:gd name="T11" fmla="*/ 25 h 100"/>
                <a:gd name="T12" fmla="*/ 4 w 175"/>
                <a:gd name="T13" fmla="*/ 45 h 100"/>
                <a:gd name="T14" fmla="*/ 15 w 175"/>
                <a:gd name="T15" fmla="*/ 52 h 100"/>
                <a:gd name="T16" fmla="*/ 23 w 175"/>
                <a:gd name="T17" fmla="*/ 50 h 100"/>
                <a:gd name="T18" fmla="*/ 23 w 175"/>
                <a:gd name="T19" fmla="*/ 50 h 100"/>
                <a:gd name="T20" fmla="*/ 57 w 175"/>
                <a:gd name="T21" fmla="*/ 32 h 100"/>
                <a:gd name="T22" fmla="*/ 79 w 175"/>
                <a:gd name="T23" fmla="*/ 42 h 100"/>
                <a:gd name="T24" fmla="*/ 109 w 175"/>
                <a:gd name="T25" fmla="*/ 64 h 100"/>
                <a:gd name="T26" fmla="*/ 158 w 175"/>
                <a:gd name="T27" fmla="*/ 99 h 100"/>
                <a:gd name="T28" fmla="*/ 159 w 175"/>
                <a:gd name="T29" fmla="*/ 100 h 100"/>
                <a:gd name="T30" fmla="*/ 173 w 175"/>
                <a:gd name="T31" fmla="*/ 97 h 100"/>
                <a:gd name="T32" fmla="*/ 154 w 175"/>
                <a:gd name="T33" fmla="*/ 29 h 100"/>
                <a:gd name="T34" fmla="*/ 127 w 175"/>
                <a:gd name="T35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100">
                  <a:moveTo>
                    <a:pt x="127" y="31"/>
                  </a:moveTo>
                  <a:cubicBezTo>
                    <a:pt x="125" y="31"/>
                    <a:pt x="122" y="30"/>
                    <a:pt x="119" y="28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8" y="0"/>
                    <a:pt x="53" y="1"/>
                    <a:pt x="49" y="3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" y="29"/>
                    <a:pt x="0" y="38"/>
                    <a:pt x="4" y="45"/>
                  </a:cubicBezTo>
                  <a:cubicBezTo>
                    <a:pt x="6" y="49"/>
                    <a:pt x="10" y="52"/>
                    <a:pt x="15" y="52"/>
                  </a:cubicBezTo>
                  <a:cubicBezTo>
                    <a:pt x="18" y="52"/>
                    <a:pt x="21" y="52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58" y="99"/>
                    <a:pt x="159" y="100"/>
                    <a:pt x="159" y="100"/>
                  </a:cubicBezTo>
                  <a:cubicBezTo>
                    <a:pt x="173" y="97"/>
                    <a:pt x="173" y="97"/>
                    <a:pt x="173" y="97"/>
                  </a:cubicBezTo>
                  <a:cubicBezTo>
                    <a:pt x="175" y="51"/>
                    <a:pt x="154" y="29"/>
                    <a:pt x="154" y="29"/>
                  </a:cubicBezTo>
                  <a:cubicBezTo>
                    <a:pt x="154" y="29"/>
                    <a:pt x="133" y="33"/>
                    <a:pt x="12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black">
            <a:xfrm>
              <a:off x="10536237" y="4544483"/>
              <a:ext cx="319088" cy="220663"/>
            </a:xfrm>
            <a:custGeom>
              <a:avLst/>
              <a:gdLst>
                <a:gd name="T0" fmla="*/ 76 w 85"/>
                <a:gd name="T1" fmla="*/ 20 h 59"/>
                <a:gd name="T2" fmla="*/ 64 w 85"/>
                <a:gd name="T3" fmla="*/ 25 h 59"/>
                <a:gd name="T4" fmla="*/ 65 w 85"/>
                <a:gd name="T5" fmla="*/ 18 h 59"/>
                <a:gd name="T6" fmla="*/ 57 w 85"/>
                <a:gd name="T7" fmla="*/ 5 h 59"/>
                <a:gd name="T8" fmla="*/ 44 w 85"/>
                <a:gd name="T9" fmla="*/ 13 h 59"/>
                <a:gd name="T10" fmla="*/ 44 w 85"/>
                <a:gd name="T11" fmla="*/ 14 h 59"/>
                <a:gd name="T12" fmla="*/ 35 w 85"/>
                <a:gd name="T13" fmla="*/ 3 h 59"/>
                <a:gd name="T14" fmla="*/ 23 w 85"/>
                <a:gd name="T15" fmla="*/ 10 h 59"/>
                <a:gd name="T16" fmla="*/ 23 w 85"/>
                <a:gd name="T17" fmla="*/ 10 h 59"/>
                <a:gd name="T18" fmla="*/ 10 w 85"/>
                <a:gd name="T19" fmla="*/ 1 h 59"/>
                <a:gd name="T20" fmla="*/ 1 w 85"/>
                <a:gd name="T21" fmla="*/ 14 h 59"/>
                <a:gd name="T22" fmla="*/ 4 w 85"/>
                <a:gd name="T23" fmla="*/ 28 h 59"/>
                <a:gd name="T24" fmla="*/ 14 w 85"/>
                <a:gd name="T25" fmla="*/ 36 h 59"/>
                <a:gd name="T26" fmla="*/ 17 w 85"/>
                <a:gd name="T27" fmla="*/ 36 h 59"/>
                <a:gd name="T28" fmla="*/ 19 w 85"/>
                <a:gd name="T29" fmla="*/ 35 h 59"/>
                <a:gd name="T30" fmla="*/ 27 w 85"/>
                <a:gd name="T31" fmla="*/ 43 h 59"/>
                <a:gd name="T32" fmla="*/ 28 w 85"/>
                <a:gd name="T33" fmla="*/ 43 h 59"/>
                <a:gd name="T34" fmla="*/ 39 w 85"/>
                <a:gd name="T35" fmla="*/ 38 h 59"/>
                <a:gd name="T36" fmla="*/ 38 w 85"/>
                <a:gd name="T37" fmla="*/ 39 h 59"/>
                <a:gd name="T38" fmla="*/ 47 w 85"/>
                <a:gd name="T39" fmla="*/ 52 h 59"/>
                <a:gd name="T40" fmla="*/ 48 w 85"/>
                <a:gd name="T41" fmla="*/ 52 h 59"/>
                <a:gd name="T42" fmla="*/ 58 w 85"/>
                <a:gd name="T43" fmla="*/ 47 h 59"/>
                <a:gd name="T44" fmla="*/ 67 w 85"/>
                <a:gd name="T45" fmla="*/ 59 h 59"/>
                <a:gd name="T46" fmla="*/ 68 w 85"/>
                <a:gd name="T47" fmla="*/ 59 h 59"/>
                <a:gd name="T48" fmla="*/ 80 w 85"/>
                <a:gd name="T49" fmla="*/ 50 h 59"/>
                <a:gd name="T50" fmla="*/ 84 w 85"/>
                <a:gd name="T51" fmla="*/ 33 h 59"/>
                <a:gd name="T52" fmla="*/ 76 w 85"/>
                <a:gd name="T53" fmla="*/ 2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9">
                  <a:moveTo>
                    <a:pt x="76" y="20"/>
                  </a:moveTo>
                  <a:cubicBezTo>
                    <a:pt x="71" y="19"/>
                    <a:pt x="66" y="21"/>
                    <a:pt x="64" y="2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2"/>
                    <a:pt x="63" y="6"/>
                    <a:pt x="57" y="5"/>
                  </a:cubicBezTo>
                  <a:cubicBezTo>
                    <a:pt x="51" y="4"/>
                    <a:pt x="45" y="7"/>
                    <a:pt x="44" y="1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9"/>
                    <a:pt x="40" y="4"/>
                    <a:pt x="35" y="3"/>
                  </a:cubicBezTo>
                  <a:cubicBezTo>
                    <a:pt x="30" y="2"/>
                    <a:pt x="24" y="5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4"/>
                    <a:pt x="15" y="0"/>
                    <a:pt x="10" y="1"/>
                  </a:cubicBezTo>
                  <a:cubicBezTo>
                    <a:pt x="4" y="3"/>
                    <a:pt x="0" y="8"/>
                    <a:pt x="1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5" y="32"/>
                    <a:pt x="9" y="36"/>
                    <a:pt x="14" y="36"/>
                  </a:cubicBezTo>
                  <a:cubicBezTo>
                    <a:pt x="15" y="36"/>
                    <a:pt x="16" y="36"/>
                    <a:pt x="17" y="36"/>
                  </a:cubicBezTo>
                  <a:cubicBezTo>
                    <a:pt x="18" y="36"/>
                    <a:pt x="18" y="36"/>
                    <a:pt x="19" y="35"/>
                  </a:cubicBezTo>
                  <a:cubicBezTo>
                    <a:pt x="20" y="39"/>
                    <a:pt x="23" y="42"/>
                    <a:pt x="27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3"/>
                    <a:pt x="36" y="41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7" y="44"/>
                    <a:pt x="41" y="50"/>
                    <a:pt x="47" y="52"/>
                  </a:cubicBezTo>
                  <a:cubicBezTo>
                    <a:pt x="47" y="52"/>
                    <a:pt x="47" y="52"/>
                    <a:pt x="48" y="52"/>
                  </a:cubicBezTo>
                  <a:cubicBezTo>
                    <a:pt x="52" y="52"/>
                    <a:pt x="56" y="50"/>
                    <a:pt x="58" y="47"/>
                  </a:cubicBezTo>
                  <a:cubicBezTo>
                    <a:pt x="58" y="52"/>
                    <a:pt x="61" y="57"/>
                    <a:pt x="67" y="59"/>
                  </a:cubicBezTo>
                  <a:cubicBezTo>
                    <a:pt x="67" y="59"/>
                    <a:pt x="67" y="59"/>
                    <a:pt x="68" y="59"/>
                  </a:cubicBezTo>
                  <a:cubicBezTo>
                    <a:pt x="73" y="59"/>
                    <a:pt x="78" y="56"/>
                    <a:pt x="80" y="50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5" y="27"/>
                    <a:pt x="81" y="21"/>
                    <a:pt x="7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black">
            <a:xfrm>
              <a:off x="11207750" y="4239683"/>
              <a:ext cx="153988" cy="319088"/>
            </a:xfrm>
            <a:custGeom>
              <a:avLst/>
              <a:gdLst>
                <a:gd name="T0" fmla="*/ 41 w 41"/>
                <a:gd name="T1" fmla="*/ 77 h 85"/>
                <a:gd name="T2" fmla="*/ 33 w 41"/>
                <a:gd name="T3" fmla="*/ 7 h 85"/>
                <a:gd name="T4" fmla="*/ 24 w 41"/>
                <a:gd name="T5" fmla="*/ 1 h 85"/>
                <a:gd name="T6" fmla="*/ 0 w 41"/>
                <a:gd name="T7" fmla="*/ 7 h 85"/>
                <a:gd name="T8" fmla="*/ 22 w 41"/>
                <a:gd name="T9" fmla="*/ 85 h 85"/>
                <a:gd name="T10" fmla="*/ 33 w 41"/>
                <a:gd name="T11" fmla="*/ 85 h 85"/>
                <a:gd name="T12" fmla="*/ 41 w 41"/>
                <a:gd name="T13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5">
                  <a:moveTo>
                    <a:pt x="41" y="7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2" y="2"/>
                    <a:pt x="28" y="0"/>
                    <a:pt x="24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5" y="32"/>
                    <a:pt x="22" y="85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8" y="85"/>
                    <a:pt x="41" y="81"/>
                    <a:pt x="41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black">
            <a:xfrm>
              <a:off x="10387012" y="4206346"/>
              <a:ext cx="176213" cy="352425"/>
            </a:xfrm>
            <a:custGeom>
              <a:avLst/>
              <a:gdLst>
                <a:gd name="T0" fmla="*/ 47 w 47"/>
                <a:gd name="T1" fmla="*/ 9 h 94"/>
                <a:gd name="T2" fmla="*/ 35 w 47"/>
                <a:gd name="T3" fmla="*/ 2 h 94"/>
                <a:gd name="T4" fmla="*/ 25 w 47"/>
                <a:gd name="T5" fmla="*/ 6 h 94"/>
                <a:gd name="T6" fmla="*/ 2 w 47"/>
                <a:gd name="T7" fmla="*/ 81 h 94"/>
                <a:gd name="T8" fmla="*/ 7 w 47"/>
                <a:gd name="T9" fmla="*/ 90 h 94"/>
                <a:gd name="T10" fmla="*/ 26 w 47"/>
                <a:gd name="T11" fmla="*/ 94 h 94"/>
                <a:gd name="T12" fmla="*/ 47 w 47"/>
                <a:gd name="T1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4">
                  <a:moveTo>
                    <a:pt x="47" y="9"/>
                  </a:moveTo>
                  <a:cubicBezTo>
                    <a:pt x="35" y="2"/>
                    <a:pt x="35" y="2"/>
                    <a:pt x="35" y="2"/>
                  </a:cubicBezTo>
                  <a:cubicBezTo>
                    <a:pt x="31" y="0"/>
                    <a:pt x="27" y="2"/>
                    <a:pt x="25" y="6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0" y="86"/>
                    <a:pt x="3" y="90"/>
                    <a:pt x="7" y="90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4" y="52"/>
                    <a:pt x="47" y="9"/>
                    <a:pt x="47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2071" y="843020"/>
            <a:ext cx="11365582" cy="1080000"/>
            <a:chOff x="542071" y="843020"/>
            <a:chExt cx="11365582" cy="1080000"/>
          </a:xfrm>
        </p:grpSpPr>
        <p:sp>
          <p:nvSpPr>
            <p:cNvPr id="19" name="Rectangle 18"/>
            <p:cNvSpPr/>
            <p:nvPr/>
          </p:nvSpPr>
          <p:spPr>
            <a:xfrm>
              <a:off x="2313492" y="843020"/>
              <a:ext cx="9594161" cy="108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endParaRPr lang="en-IN" sz="1200" b="1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N" sz="1200" b="1" dirty="0">
                  <a:solidFill>
                    <a:srgbClr val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How do we ensure the combined volume of UCM-B data can be managed effectively in a Centralized Data Warehouse ?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IN" sz="1200" dirty="0">
                  <a:solidFill>
                    <a:srgbClr val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Considering the combined data volume from UCM-B platform and the future growth, we will apply the concepts of HOT and COLD path for active data processing and historical data storage.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en-US" sz="1200" dirty="0">
                  <a:solidFill>
                    <a:srgbClr val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60% of the total data volume is older than a year. This will be managed as Flat files in Azure Storage with an option to load on-demand using Polybase/USQL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IN" sz="1200" dirty="0">
                  <a:solidFill>
                    <a:srgbClr val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This effectively makes the ACTIVE Data warehouse efficient and highly performing.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endParaRPr lang="en-IN" sz="12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2071" y="843020"/>
              <a:ext cx="1673095" cy="10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lvl="0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Volume</a:t>
              </a:r>
              <a:endParaRPr lang="en-IN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5958" y="1004552"/>
              <a:ext cx="413346" cy="360738"/>
            </a:xfrm>
            <a:prstGeom prst="rect">
              <a:avLst/>
            </a:prstGeom>
          </p:spPr>
        </p:pic>
      </p:grpSp>
      <p:sp>
        <p:nvSpPr>
          <p:cNvPr id="31" name="Title 1"/>
          <p:cNvSpPr txBox="1">
            <a:spLocks/>
          </p:cNvSpPr>
          <p:nvPr/>
        </p:nvSpPr>
        <p:spPr>
          <a:xfrm>
            <a:off x="365760" y="0"/>
            <a:ext cx="11579517" cy="640080"/>
          </a:xfrm>
          <a:prstGeom prst="rect">
            <a:avLst/>
          </a:prstGeom>
        </p:spPr>
        <p:txBody>
          <a:bodyPr vert="horz" lIns="91396" tIns="45699" rIns="91396" bIns="45699" rtlCol="0" anchor="b">
            <a:normAutofit/>
          </a:bodyPr>
          <a:lstStyle>
            <a:lvl1pPr algn="l" defTabSz="1218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Learnings from Engineering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779077"/>
            <a:ext cx="1916610" cy="201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6282" y="-38636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Design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2269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7298662" y="1044014"/>
            <a:ext cx="1570897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265923" y="1036759"/>
            <a:ext cx="1633093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4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7688" y="1047691"/>
            <a:ext cx="1272090" cy="49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0806" y="1047691"/>
            <a:ext cx="1362259" cy="4913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17763" y="1127647"/>
            <a:ext cx="1448718" cy="4838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9335" y="1088156"/>
            <a:ext cx="1492951" cy="4884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10031" y="1024142"/>
            <a:ext cx="1476296" cy="4961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107" y="1034676"/>
            <a:ext cx="1411508" cy="4951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sp>
        <p:nvSpPr>
          <p:cNvPr id="28" name="Can 27"/>
          <p:cNvSpPr/>
          <p:nvPr/>
        </p:nvSpPr>
        <p:spPr>
          <a:xfrm>
            <a:off x="144077" y="3286084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558" y="1767853"/>
            <a:ext cx="842054" cy="715746"/>
          </a:xfrm>
          <a:prstGeom prst="rect">
            <a:avLst/>
          </a:prstGeom>
        </p:spPr>
      </p:pic>
      <p:sp>
        <p:nvSpPr>
          <p:cNvPr id="62" name="Right Arrow 61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3" name="Right Arrow 62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5" name="Right Arrow 64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6" name="Left-Right Arrow 65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7" name="Left-Right Arrow 66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sp>
        <p:nvSpPr>
          <p:cNvPr id="37" name="Can 36"/>
          <p:cNvSpPr/>
          <p:nvPr/>
        </p:nvSpPr>
        <p:spPr>
          <a:xfrm>
            <a:off x="144077" y="259377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olded Corner 37"/>
          <p:cNvSpPr/>
          <p:nvPr/>
        </p:nvSpPr>
        <p:spPr>
          <a:xfrm>
            <a:off x="136846" y="5087230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Cube 40"/>
          <p:cNvSpPr/>
          <p:nvPr/>
        </p:nvSpPr>
        <p:spPr>
          <a:xfrm>
            <a:off x="133805" y="4442132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Can 41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1234" y="5150204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557" y="2735451"/>
            <a:ext cx="762063" cy="7204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87" y="5074705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Rectangle 46"/>
          <p:cNvSpPr/>
          <p:nvPr/>
        </p:nvSpPr>
        <p:spPr>
          <a:xfrm>
            <a:off x="1553924" y="4477718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35" y="4414495"/>
            <a:ext cx="258441" cy="244707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561234" y="3419817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3357278"/>
            <a:ext cx="258441" cy="24470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588978" y="2566982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29" y="24907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5" name="Cube 4"/>
          <p:cNvSpPr/>
          <p:nvPr/>
        </p:nvSpPr>
        <p:spPr>
          <a:xfrm>
            <a:off x="8998583" y="2335991"/>
            <a:ext cx="1204024" cy="1047459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218190" y="2710288"/>
            <a:ext cx="142825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3508" y="521098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638495" y="522000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12925" y="522410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65617" y="520925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6" name="Straight Arrow Connector 25"/>
          <p:cNvCxnSpPr>
            <a:stCxn id="10" idx="3"/>
          </p:cNvCxnSpPr>
          <p:nvPr/>
        </p:nvCxnSpPr>
        <p:spPr>
          <a:xfrm>
            <a:off x="2768638" y="5359507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61037" y="535950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1"/>
          </p:cNvCxnSpPr>
          <p:nvPr/>
        </p:nvCxnSpPr>
        <p:spPr>
          <a:xfrm flipV="1">
            <a:off x="5267135" y="537262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47560" y="4561599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92548" y="457061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166978" y="457471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19670" y="4559864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80" name="Straight Arrow Connector 79"/>
          <p:cNvCxnSpPr>
            <a:stCxn id="76" idx="3"/>
          </p:cNvCxnSpPr>
          <p:nvPr/>
        </p:nvCxnSpPr>
        <p:spPr>
          <a:xfrm>
            <a:off x="2913961" y="4699952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4215090" y="47101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8" idx="1"/>
          </p:cNvCxnSpPr>
          <p:nvPr/>
        </p:nvCxnSpPr>
        <p:spPr>
          <a:xfrm flipV="1">
            <a:off x="5221188" y="4723234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8" name="Straight Arrow Connector 87"/>
          <p:cNvCxnSpPr>
            <a:stCxn id="84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6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968592" y="347519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613579" y="3484207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188009" y="348830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128019" y="3484207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02" name="Straight Arrow Connector 101"/>
          <p:cNvCxnSpPr>
            <a:stCxn id="98" idx="3"/>
          </p:cNvCxnSpPr>
          <p:nvPr/>
        </p:nvCxnSpPr>
        <p:spPr>
          <a:xfrm>
            <a:off x="2743722" y="3623710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4236121" y="3623710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100" idx="1"/>
          </p:cNvCxnSpPr>
          <p:nvPr/>
        </p:nvCxnSpPr>
        <p:spPr>
          <a:xfrm flipV="1">
            <a:off x="5242219" y="3636827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97008" y="263748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1995" y="264650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16425" y="265060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69117" y="263575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110" name="Straight Arrow Connector 109"/>
          <p:cNvCxnSpPr>
            <a:stCxn id="105" idx="3"/>
          </p:cNvCxnSpPr>
          <p:nvPr/>
        </p:nvCxnSpPr>
        <p:spPr>
          <a:xfrm flipV="1">
            <a:off x="2772138" y="2784737"/>
            <a:ext cx="385742" cy="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273245" y="2798717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7" idx="1"/>
          </p:cNvCxnSpPr>
          <p:nvPr/>
        </p:nvCxnSpPr>
        <p:spPr>
          <a:xfrm flipV="1">
            <a:off x="5270635" y="279912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itle 1"/>
          <p:cNvSpPr txBox="1">
            <a:spLocks/>
          </p:cNvSpPr>
          <p:nvPr/>
        </p:nvSpPr>
        <p:spPr>
          <a:xfrm>
            <a:off x="384550" y="258545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Data sources &amp; Pipelines in UCM-B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95056" y="1887576"/>
            <a:ext cx="1350123" cy="22821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93" name="Rectangle 92"/>
          <p:cNvSpPr/>
          <p:nvPr/>
        </p:nvSpPr>
        <p:spPr>
          <a:xfrm>
            <a:off x="7370816" y="4450145"/>
            <a:ext cx="1262907" cy="499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WWIC VIEWS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395056" y="5397934"/>
            <a:ext cx="1306356" cy="4120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REPORTING</a:t>
            </a:r>
          </a:p>
        </p:txBody>
      </p:sp>
      <p:sp>
        <p:nvSpPr>
          <p:cNvPr id="95" name="Right Arrow 94"/>
          <p:cNvSpPr/>
          <p:nvPr/>
        </p:nvSpPr>
        <p:spPr>
          <a:xfrm>
            <a:off x="8787508" y="2478871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76030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365" y="5291637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114" name="Can 113"/>
          <p:cNvSpPr/>
          <p:nvPr/>
        </p:nvSpPr>
        <p:spPr>
          <a:xfrm>
            <a:off x="8964043" y="5249436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 BUSINESS REPORTING</a:t>
            </a:r>
          </a:p>
        </p:txBody>
      </p:sp>
      <p:sp>
        <p:nvSpPr>
          <p:cNvPr id="11" name="Oval 10"/>
          <p:cNvSpPr/>
          <p:nvPr/>
        </p:nvSpPr>
        <p:spPr>
          <a:xfrm>
            <a:off x="1535495" y="1978933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/>
          <p:cNvSpPr/>
          <p:nvPr/>
        </p:nvSpPr>
        <p:spPr>
          <a:xfrm>
            <a:off x="1561234" y="288007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6" name="Oval 115"/>
          <p:cNvSpPr/>
          <p:nvPr/>
        </p:nvSpPr>
        <p:spPr>
          <a:xfrm>
            <a:off x="1558801" y="3751384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Oval 116"/>
          <p:cNvSpPr/>
          <p:nvPr/>
        </p:nvSpPr>
        <p:spPr>
          <a:xfrm>
            <a:off x="1550912" y="4746208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8" name="Oval 117"/>
          <p:cNvSpPr/>
          <p:nvPr/>
        </p:nvSpPr>
        <p:spPr>
          <a:xfrm>
            <a:off x="1547687" y="5517040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9" name="Oval 118"/>
          <p:cNvSpPr/>
          <p:nvPr/>
        </p:nvSpPr>
        <p:spPr>
          <a:xfrm>
            <a:off x="8575054" y="3983111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8590756" y="5680049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  <p:sp>
        <p:nvSpPr>
          <p:cNvPr id="122" name="Flowchart: Multidocument 121"/>
          <p:cNvSpPr/>
          <p:nvPr/>
        </p:nvSpPr>
        <p:spPr>
          <a:xfrm>
            <a:off x="10396270" y="4321251"/>
            <a:ext cx="1322844" cy="675901"/>
          </a:xfrm>
          <a:prstGeom prst="flowChartMultidocumen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WWIC Flat Files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546" y="5178138"/>
            <a:ext cx="1539470" cy="659773"/>
          </a:xfrm>
          <a:prstGeom prst="rect">
            <a:avLst/>
          </a:prstGeom>
        </p:spPr>
      </p:pic>
      <p:sp>
        <p:nvSpPr>
          <p:cNvPr id="124" name="Right Arrow 123"/>
          <p:cNvSpPr/>
          <p:nvPr/>
        </p:nvSpPr>
        <p:spPr>
          <a:xfrm>
            <a:off x="10182776" y="5209254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Can 124"/>
          <p:cNvSpPr/>
          <p:nvPr/>
        </p:nvSpPr>
        <p:spPr>
          <a:xfrm>
            <a:off x="8962342" y="438197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WWIC Hand off DB</a:t>
            </a:r>
            <a:endParaRPr lang="en-US" sz="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[FUTURE]</a:t>
            </a:r>
          </a:p>
        </p:txBody>
      </p:sp>
      <p:sp>
        <p:nvSpPr>
          <p:cNvPr id="126" name="Right Arrow 125"/>
          <p:cNvSpPr/>
          <p:nvPr/>
        </p:nvSpPr>
        <p:spPr>
          <a:xfrm>
            <a:off x="10213059" y="4302257"/>
            <a:ext cx="163802" cy="67661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8548427" y="4812176"/>
            <a:ext cx="196752" cy="2362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306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5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Staging Area Subscriber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5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Last 1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787774" y="328335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Masters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~2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Accounts, Customer, Exchange, Data..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45-60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 150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6 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2000 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4-5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an 52"/>
          <p:cNvSpPr/>
          <p:nvPr/>
        </p:nvSpPr>
        <p:spPr>
          <a:xfrm>
            <a:off x="146696" y="1544526"/>
            <a:ext cx="1195080" cy="955148"/>
          </a:xfrm>
          <a:prstGeom prst="can">
            <a:avLst>
              <a:gd name="adj" fmla="val 1493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Exchange 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Area Subscriber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53924" y="1631601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95" y="1581132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1967453" y="1720733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12440" y="172974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86870" y="173385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39562" y="1718998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2742583" y="1869251"/>
            <a:ext cx="369457" cy="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234982" y="1869251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241080" y="1882368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24556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04545" y="6628357"/>
            <a:ext cx="200433" cy="206204"/>
          </a:xfrm>
        </p:spPr>
        <p:txBody>
          <a:bodyPr/>
          <a:lstStyle/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MDB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04545" y="6628357"/>
            <a:ext cx="200433" cy="206204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100" smtClean="0">
                <a:solidFill>
                  <a:srgbClr val="6D6E7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sz="1100" dirty="0">
              <a:solidFill>
                <a:srgbClr val="6D6E7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7"/>
            <a:ext cx="1448718" cy="176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1288"/>
              <a:gd name="adj2" fmla="val -810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Account Time for last 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11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hour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 minutes</a:t>
            </a:r>
          </a:p>
          <a:p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[INCREMENTAL MERGE]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69559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~100 KB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Day incremental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1000+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5-6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2852" y="2967588"/>
            <a:ext cx="585937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50989" y="4541124"/>
            <a:ext cx="1188741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INCREMENTAL</a:t>
            </a:r>
          </a:p>
        </p:txBody>
      </p:sp>
      <p:sp>
        <p:nvSpPr>
          <p:cNvPr id="63" name="Can 62"/>
          <p:cNvSpPr/>
          <p:nvPr/>
        </p:nvSpPr>
        <p:spPr>
          <a:xfrm>
            <a:off x="193990" y="1795125"/>
            <a:ext cx="1173820" cy="517178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Timeline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MDB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637363" y="1769379"/>
            <a:ext cx="5581941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42" y="1692093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66" name="Rectangle 65"/>
          <p:cNvSpPr/>
          <p:nvPr/>
        </p:nvSpPr>
        <p:spPr>
          <a:xfrm>
            <a:off x="2046921" y="1838834"/>
            <a:ext cx="775130" cy="283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60818" y="1824329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36912" y="1838834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07793" y="1831961"/>
            <a:ext cx="1287475" cy="2907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70" name="Straight Arrow Connector 69"/>
          <p:cNvCxnSpPr>
            <a:stCxn id="66" idx="3"/>
          </p:cNvCxnSpPr>
          <p:nvPr/>
        </p:nvCxnSpPr>
        <p:spPr>
          <a:xfrm>
            <a:off x="2822051" y="1980790"/>
            <a:ext cx="385742" cy="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7" idx="1"/>
          </p:cNvCxnSpPr>
          <p:nvPr/>
        </p:nvCxnSpPr>
        <p:spPr>
          <a:xfrm flipV="1">
            <a:off x="4495268" y="1972847"/>
            <a:ext cx="365550" cy="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8" idx="1"/>
          </p:cNvCxnSpPr>
          <p:nvPr/>
        </p:nvCxnSpPr>
        <p:spPr>
          <a:xfrm>
            <a:off x="5635948" y="1979662"/>
            <a:ext cx="600964" cy="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496282" y="12879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25758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19335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Quota and BoB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7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2.5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hour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5 months [from July 2016]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&gt;10 million rows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20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~1000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74" name="Can 73"/>
          <p:cNvSpPr/>
          <p:nvPr/>
        </p:nvSpPr>
        <p:spPr>
          <a:xfrm>
            <a:off x="144077" y="1586073"/>
            <a:ext cx="1173820" cy="1022721"/>
          </a:xfrm>
          <a:prstGeom prst="can">
            <a:avLst>
              <a:gd name="adj" fmla="val 14938"/>
            </a:avLst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Assignments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UCM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61234" y="1719806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806" y="1657267"/>
            <a:ext cx="258441" cy="244707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1968592" y="1775181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FILE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13579" y="1784196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188009" y="1788298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28019" y="1784196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MERGING</a:t>
            </a:r>
          </a:p>
        </p:txBody>
      </p:sp>
      <p:cxnSp>
        <p:nvCxnSpPr>
          <p:cNvPr id="81" name="Straight Arrow Connector 80"/>
          <p:cNvCxnSpPr>
            <a:stCxn id="77" idx="3"/>
          </p:cNvCxnSpPr>
          <p:nvPr/>
        </p:nvCxnSpPr>
        <p:spPr>
          <a:xfrm>
            <a:off x="2743722" y="1923699"/>
            <a:ext cx="368318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236121" y="1923699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9" idx="1"/>
          </p:cNvCxnSpPr>
          <p:nvPr/>
        </p:nvCxnSpPr>
        <p:spPr>
          <a:xfrm flipV="1">
            <a:off x="5242219" y="1936816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12879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6465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RvR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8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records from 2009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Few thousand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Every Month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 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7 Years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~2000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Cube 52"/>
          <p:cNvSpPr/>
          <p:nvPr/>
        </p:nvSpPr>
        <p:spPr>
          <a:xfrm>
            <a:off x="221438" y="1687148"/>
            <a:ext cx="1211670" cy="467156"/>
          </a:xfrm>
          <a:prstGeom prst="cube">
            <a:avLst>
              <a:gd name="adj" fmla="val 11744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Gross, Net, Billed</a:t>
            </a:r>
          </a:p>
          <a:p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RvR</a:t>
            </a:r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41557" y="1722734"/>
            <a:ext cx="561699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68" y="1659511"/>
            <a:ext cx="258441" cy="24470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035193" y="1806615"/>
            <a:ext cx="966401" cy="2767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FULL DATA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80181" y="181563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54611" y="181973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07303" y="180488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60" name="Straight Arrow Connector 59"/>
          <p:cNvCxnSpPr>
            <a:stCxn id="56" idx="3"/>
          </p:cNvCxnSpPr>
          <p:nvPr/>
        </p:nvCxnSpPr>
        <p:spPr>
          <a:xfrm>
            <a:off x="3001594" y="1944968"/>
            <a:ext cx="251656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02723" y="195513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1"/>
          </p:cNvCxnSpPr>
          <p:nvPr/>
        </p:nvCxnSpPr>
        <p:spPr>
          <a:xfrm flipV="1">
            <a:off x="5308821" y="196825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22119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43817" y="6620663"/>
            <a:ext cx="121887" cy="221593"/>
          </a:xfrm>
        </p:spPr>
        <p:txBody>
          <a:bodyPr/>
          <a:lstStyle/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212282" y="306622"/>
            <a:ext cx="11933820" cy="457921"/>
          </a:xfrm>
          <a:prstGeom prst="rect">
            <a:avLst/>
          </a:prstGeom>
        </p:spPr>
        <p:txBody>
          <a:bodyPr vert="horz" lIns="91372" tIns="45687" rIns="91372" bIns="45687" rtlCol="0" anchor="t">
            <a:noAutofit/>
          </a:bodyPr>
          <a:lstStyle>
            <a:lvl1pPr defTabSz="1218895">
              <a:lnSpc>
                <a:spcPct val="90000"/>
              </a:lnSpc>
              <a:spcBef>
                <a:spcPct val="0"/>
              </a:spcBef>
              <a:buNone/>
              <a:defRPr sz="2300" b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399" dirty="0">
                <a:solidFill>
                  <a:srgbClr val="007CC3"/>
                </a:solidFill>
              </a:rPr>
              <a:t>UCM-B RevenueRecSummary Pipeline</a:t>
            </a:r>
            <a:endParaRPr lang="en-US" sz="2000" dirty="0">
              <a:solidFill>
                <a:srgbClr val="007CC3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27235" y="289613"/>
            <a:ext cx="466782" cy="474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298662" y="1044014"/>
            <a:ext cx="1570897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82188" y="1033344"/>
            <a:ext cx="1591242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CACHED</a:t>
            </a:r>
          </a:p>
          <a:p>
            <a:r>
              <a:rPr lang="en-US" sz="1100" b="1" dirty="0"/>
              <a:t>VIEWS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65923" y="1036759"/>
            <a:ext cx="1633093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Slide Number Placeholder 3"/>
          <p:cNvSpPr txBox="1">
            <a:spLocks/>
          </p:cNvSpPr>
          <p:nvPr/>
        </p:nvSpPr>
        <p:spPr>
          <a:xfrm>
            <a:off x="5443817" y="6620663"/>
            <a:ext cx="121887" cy="221593"/>
          </a:xfrm>
          <a:prstGeom prst="rect">
            <a:avLst/>
          </a:prstGeom>
        </p:spPr>
        <p:txBody>
          <a:bodyPr vert="horz" wrap="none" lIns="18285" tIns="18285" rIns="18285" bIns="18285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3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D65173-87C9-47C0-A890-7AD8E2754265}" type="slidenum">
              <a:rPr lang="en-US" sz="1200" smtClean="0">
                <a:solidFill>
                  <a:srgbClr val="6D6E71"/>
                </a:solidFill>
              </a:rPr>
              <a:pPr/>
              <a:t>9</a:t>
            </a:fld>
            <a:endParaRPr lang="en-US" sz="1200" dirty="0">
              <a:solidFill>
                <a:srgbClr val="6D6E7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49457" y="1047691"/>
            <a:ext cx="1272090" cy="185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71213" y="1024142"/>
            <a:ext cx="1288565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RDBMS</a:t>
            </a:r>
          </a:p>
          <a:p>
            <a:r>
              <a:rPr lang="en-US" sz="1100" b="1" dirty="0"/>
              <a:t>ADW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870806" y="1047691"/>
            <a:ext cx="1362259" cy="18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869559" y="1026012"/>
            <a:ext cx="137705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PIVOTS</a:t>
            </a:r>
          </a:p>
          <a:p>
            <a:r>
              <a:rPr lang="en-US" sz="1100" b="1" dirty="0"/>
              <a:t>Cube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579532" y="1127648"/>
            <a:ext cx="1448718" cy="1758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17763" y="1025276"/>
            <a:ext cx="1448718" cy="41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50" b="1" dirty="0"/>
              <a:t>TRANSFORMATION</a:t>
            </a:r>
          </a:p>
          <a:p>
            <a:r>
              <a:rPr lang="en-US" sz="1050" b="1" dirty="0"/>
              <a:t>ADLA / USQL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71104" y="1088156"/>
            <a:ext cx="1492951" cy="1809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09335" y="1025130"/>
            <a:ext cx="1492951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CLEANSING</a:t>
            </a:r>
          </a:p>
          <a:p>
            <a:r>
              <a:rPr lang="en-US" sz="1100" b="1" dirty="0"/>
              <a:t>/ENRICHMENT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571800" y="1024142"/>
            <a:ext cx="1476296" cy="1867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88614" y="1024436"/>
            <a:ext cx="1507900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STAGING</a:t>
            </a:r>
          </a:p>
          <a:p>
            <a:r>
              <a:rPr lang="en-US" sz="1100" b="1" dirty="0"/>
              <a:t>ADLS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38876" y="1034677"/>
            <a:ext cx="1411508" cy="1864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5788" y="1024155"/>
            <a:ext cx="1382826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SOURCES/</a:t>
            </a:r>
          </a:p>
          <a:p>
            <a:r>
              <a:rPr lang="en-US" sz="1100" b="1" dirty="0"/>
              <a:t>PRODUCERS</a:t>
            </a: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121" y="1742391"/>
            <a:ext cx="661674" cy="562423"/>
          </a:xfrm>
          <a:prstGeom prst="rect">
            <a:avLst/>
          </a:prstGeom>
        </p:spPr>
      </p:pic>
      <p:sp>
        <p:nvSpPr>
          <p:cNvPr id="137" name="Right Arrow 136"/>
          <p:cNvSpPr/>
          <p:nvPr/>
        </p:nvSpPr>
        <p:spPr>
          <a:xfrm>
            <a:off x="1392068" y="114006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8" name="Right Arrow 137"/>
          <p:cNvSpPr/>
          <p:nvPr/>
        </p:nvSpPr>
        <p:spPr>
          <a:xfrm>
            <a:off x="2900593" y="1127648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9" name="Right Arrow 138"/>
          <p:cNvSpPr/>
          <p:nvPr/>
        </p:nvSpPr>
        <p:spPr>
          <a:xfrm>
            <a:off x="7170919" y="1170203"/>
            <a:ext cx="257287" cy="20409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0" name="Left-Right Arrow 139"/>
          <p:cNvSpPr/>
          <p:nvPr/>
        </p:nvSpPr>
        <p:spPr>
          <a:xfrm>
            <a:off x="4307411" y="1226399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1" name="Left-Right Arrow 140"/>
          <p:cNvSpPr/>
          <p:nvPr/>
        </p:nvSpPr>
        <p:spPr>
          <a:xfrm>
            <a:off x="5751856" y="1208466"/>
            <a:ext cx="404071" cy="204090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67169" y="1028284"/>
            <a:ext cx="1633093" cy="430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100" b="1" dirty="0"/>
              <a:t>PRESENTATION/</a:t>
            </a:r>
          </a:p>
          <a:p>
            <a:r>
              <a:rPr lang="en-US" sz="1100" b="1" dirty="0"/>
              <a:t> ACTIONS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439" y="1727126"/>
            <a:ext cx="563263" cy="532540"/>
          </a:xfrm>
          <a:prstGeom prst="rect">
            <a:avLst/>
          </a:prstGeom>
        </p:spPr>
      </p:pic>
      <p:sp>
        <p:nvSpPr>
          <p:cNvPr id="158" name="Cube 157"/>
          <p:cNvSpPr/>
          <p:nvPr/>
        </p:nvSpPr>
        <p:spPr>
          <a:xfrm>
            <a:off x="9140359" y="1718368"/>
            <a:ext cx="939125" cy="88138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MDX Cube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7395056" y="1617118"/>
            <a:ext cx="1350123" cy="11901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ATTAINMENTS</a:t>
            </a:r>
          </a:p>
          <a:p>
            <a:r>
              <a:rPr lang="en-US" sz="1200" dirty="0"/>
              <a:t>--------------------</a:t>
            </a:r>
          </a:p>
          <a:p>
            <a:r>
              <a:rPr lang="en-US" sz="1100" dirty="0"/>
              <a:t>CLIENT UNIT</a:t>
            </a:r>
            <a:endParaRPr lang="en-US" sz="1200" dirty="0"/>
          </a:p>
          <a:p>
            <a:r>
              <a:rPr lang="en-US" sz="1100" dirty="0"/>
              <a:t>SEGMENT</a:t>
            </a:r>
          </a:p>
          <a:p>
            <a:r>
              <a:rPr lang="en-US" sz="1100" dirty="0"/>
              <a:t>NEW BUSINESS</a:t>
            </a:r>
            <a:endParaRPr lang="en-US" sz="1200" dirty="0"/>
          </a:p>
          <a:p>
            <a:r>
              <a:rPr lang="en-US" sz="1100" dirty="0"/>
              <a:t>CHANNEL PARTNER</a:t>
            </a:r>
            <a:endParaRPr lang="en-US" sz="900" dirty="0"/>
          </a:p>
        </p:txBody>
      </p:sp>
      <p:sp>
        <p:nvSpPr>
          <p:cNvPr id="198" name="Right Arrow 197"/>
          <p:cNvSpPr/>
          <p:nvPr/>
        </p:nvSpPr>
        <p:spPr>
          <a:xfrm>
            <a:off x="8815382" y="1758847"/>
            <a:ext cx="218179" cy="997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167" y="1489844"/>
            <a:ext cx="258441" cy="244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  <p:sp>
        <p:nvSpPr>
          <p:cNvPr id="209" name="Rectangular Callout 208"/>
          <p:cNvSpPr/>
          <p:nvPr/>
        </p:nvSpPr>
        <p:spPr>
          <a:xfrm>
            <a:off x="2057902" y="3298875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800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</a:t>
            </a:r>
          </a:p>
        </p:txBody>
      </p:sp>
      <p:sp>
        <p:nvSpPr>
          <p:cNvPr id="210" name="Rectangular Callout 209"/>
          <p:cNvSpPr/>
          <p:nvPr/>
        </p:nvSpPr>
        <p:spPr>
          <a:xfrm>
            <a:off x="102966" y="3300023"/>
            <a:ext cx="1885246" cy="1101453"/>
          </a:xfrm>
          <a:prstGeom prst="wedgeRectCallout">
            <a:avLst>
              <a:gd name="adj1" fmla="val -26996"/>
              <a:gd name="adj2" fmla="val -79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19" name="Folded Corner 218"/>
          <p:cNvSpPr/>
          <p:nvPr/>
        </p:nvSpPr>
        <p:spPr>
          <a:xfrm>
            <a:off x="201241" y="1571296"/>
            <a:ext cx="1255222" cy="485795"/>
          </a:xfrm>
          <a:prstGeom prst="foldedCorne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</a:t>
            </a:r>
          </a:p>
          <a:p>
            <a:r>
              <a:rPr lang="en-US" sz="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REVENUERECSUMMARY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625629" y="1634270"/>
            <a:ext cx="5609686" cy="4228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382" y="1558771"/>
            <a:ext cx="258441" cy="244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2" name="Rectangle 221"/>
          <p:cNvSpPr/>
          <p:nvPr/>
        </p:nvSpPr>
        <p:spPr>
          <a:xfrm>
            <a:off x="2057903" y="1695055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INCR FILE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702890" y="1704070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CATALOG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77320" y="1708172"/>
            <a:ext cx="775130" cy="297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TABLE(S)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230012" y="1693320"/>
            <a:ext cx="1287475" cy="25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DEGENERATION</a:t>
            </a:r>
          </a:p>
        </p:txBody>
      </p:sp>
      <p:cxnSp>
        <p:nvCxnSpPr>
          <p:cNvPr id="226" name="Straight Arrow Connector 225"/>
          <p:cNvCxnSpPr>
            <a:stCxn id="222" idx="3"/>
          </p:cNvCxnSpPr>
          <p:nvPr/>
        </p:nvCxnSpPr>
        <p:spPr>
          <a:xfrm>
            <a:off x="2833033" y="1843573"/>
            <a:ext cx="41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325432" y="1843573"/>
            <a:ext cx="365250" cy="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4" idx="1"/>
          </p:cNvCxnSpPr>
          <p:nvPr/>
        </p:nvCxnSpPr>
        <p:spPr>
          <a:xfrm flipV="1">
            <a:off x="5331530" y="1856690"/>
            <a:ext cx="945790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ular Callout 229"/>
          <p:cNvSpPr/>
          <p:nvPr/>
        </p:nvSpPr>
        <p:spPr>
          <a:xfrm>
            <a:off x="6097939" y="3298875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180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3.6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Days </a:t>
            </a:r>
            <a:r>
              <a:rPr lang="en-US" sz="1100" dirty="0"/>
              <a:t>[POLYBASE]</a:t>
            </a:r>
            <a:endParaRPr lang="en-US" sz="1400" dirty="0"/>
          </a:p>
        </p:txBody>
      </p:sp>
      <p:sp>
        <p:nvSpPr>
          <p:cNvPr id="231" name="Rectangular Callout 230"/>
          <p:cNvSpPr/>
          <p:nvPr/>
        </p:nvSpPr>
        <p:spPr>
          <a:xfrm>
            <a:off x="8851832" y="3315062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30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16 Months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1.8 Billion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 Hours</a:t>
            </a:r>
          </a:p>
        </p:txBody>
      </p:sp>
      <p:sp>
        <p:nvSpPr>
          <p:cNvPr id="232" name="Rectangular Callout 231"/>
          <p:cNvSpPr/>
          <p:nvPr/>
        </p:nvSpPr>
        <p:spPr>
          <a:xfrm>
            <a:off x="2009420" y="4896726"/>
            <a:ext cx="3970347" cy="1102392"/>
          </a:xfrm>
          <a:prstGeom prst="wedgeRectCallout">
            <a:avLst>
              <a:gd name="adj1" fmla="val -30315"/>
              <a:gd name="adj2" fmla="val -76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6 GB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90 minutes</a:t>
            </a:r>
          </a:p>
        </p:txBody>
      </p:sp>
      <p:sp>
        <p:nvSpPr>
          <p:cNvPr id="233" name="Rectangular Callout 232"/>
          <p:cNvSpPr/>
          <p:nvPr/>
        </p:nvSpPr>
        <p:spPr>
          <a:xfrm>
            <a:off x="54484" y="4897874"/>
            <a:ext cx="1885246" cy="1101453"/>
          </a:xfrm>
          <a:prstGeom prst="wedgeRectCallout">
            <a:avLst>
              <a:gd name="adj1" fmla="val -37243"/>
              <a:gd name="adj2" fmla="val -8532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Initial Storage Size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Data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#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Time</a:t>
            </a:r>
          </a:p>
          <a:p>
            <a:endParaRPr lang="en-US" sz="1400" dirty="0"/>
          </a:p>
        </p:txBody>
      </p:sp>
      <p:sp>
        <p:nvSpPr>
          <p:cNvPr id="234" name="Rectangular Callout 233"/>
          <p:cNvSpPr/>
          <p:nvPr/>
        </p:nvSpPr>
        <p:spPr>
          <a:xfrm>
            <a:off x="6049457" y="4896726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.5 GB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3-5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30 minutes</a:t>
            </a:r>
          </a:p>
        </p:txBody>
      </p:sp>
      <p:sp>
        <p:nvSpPr>
          <p:cNvPr id="235" name="Rectangular Callout 234"/>
          <p:cNvSpPr/>
          <p:nvPr/>
        </p:nvSpPr>
        <p:spPr>
          <a:xfrm>
            <a:off x="8803350" y="4912913"/>
            <a:ext cx="1858126" cy="1102392"/>
          </a:xfrm>
          <a:prstGeom prst="wedgeRectCallout">
            <a:avLst>
              <a:gd name="adj1" fmla="val -25774"/>
              <a:gd name="adj2" fmla="val -7929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100 MB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 Day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1-2 Million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15-20 minutes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3418" y="3031529"/>
            <a:ext cx="58593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FULL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15" y="4607735"/>
            <a:ext cx="1188741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INCREMENTAL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96282" y="0"/>
            <a:ext cx="1695718" cy="244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Program Overview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202607" y="0"/>
            <a:ext cx="1989393" cy="258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Flows &amp; Pipelines</a:t>
            </a:r>
          </a:p>
        </p:txBody>
      </p:sp>
    </p:spTree>
    <p:extLst>
      <p:ext uri="{BB962C8B-B14F-4D97-AF65-F5344CB8AC3E}">
        <p14:creationId xmlns:p14="http://schemas.microsoft.com/office/powerpoint/2010/main" val="373927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5555</Words>
  <Application>Microsoft Macintosh PowerPoint</Application>
  <PresentationFormat>Widescreen</PresentationFormat>
  <Paragraphs>1712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Infra view of UCM-B on Azure ?</vt:lpstr>
      <vt:lpstr>PowerPoint Presentation</vt:lpstr>
      <vt:lpstr>PowerPoint Presentation</vt:lpstr>
      <vt:lpstr>PowerPoint Presentation</vt:lpstr>
      <vt:lpstr>PowerPoint Presentation</vt:lpstr>
      <vt:lpstr>What are the challenges in data quality on Azure Big Data systems..</vt:lpstr>
      <vt:lpstr>Data flow diagram of the Data Quality engine</vt:lpstr>
      <vt:lpstr>PowerPoint Presentation</vt:lpstr>
      <vt:lpstr>Daily Validation status in email</vt:lpstr>
      <vt:lpstr>Data Models – Revenue &amp; Billing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criteria in choosing a ‘high-performance’ data platform for UCM-B </vt:lpstr>
      <vt:lpstr>Data Ingestion and Orchestration needs… </vt:lpstr>
      <vt:lpstr>Data Ingestion–SQL Databases on-premise and Azure</vt:lpstr>
      <vt:lpstr>Data Ingestion– Flat files processing</vt:lpstr>
      <vt:lpstr>Data Ingestion – Structured data processing - Cosmos scenarios</vt:lpstr>
      <vt:lpstr>And also compared with Azure HD Insight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Sashank Pappu</dc:creator>
  <cp:lastModifiedBy>Sashank Pappu</cp:lastModifiedBy>
  <cp:revision>2</cp:revision>
  <dcterms:created xsi:type="dcterms:W3CDTF">2019-01-25T11:33:25Z</dcterms:created>
  <dcterms:modified xsi:type="dcterms:W3CDTF">2019-01-25T12:40:43Z</dcterms:modified>
</cp:coreProperties>
</file>