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5"/>
  </p:sldMasterIdLst>
  <p:notesMasterIdLst>
    <p:notesMasterId r:id="rId61"/>
  </p:notesMasterIdLst>
  <p:handoutMasterIdLst>
    <p:handoutMasterId r:id="rId62"/>
  </p:handoutMasterIdLst>
  <p:sldIdLst>
    <p:sldId id="502" r:id="rId6"/>
    <p:sldId id="617" r:id="rId7"/>
    <p:sldId id="562" r:id="rId8"/>
    <p:sldId id="563" r:id="rId9"/>
    <p:sldId id="609" r:id="rId10"/>
    <p:sldId id="589" r:id="rId11"/>
    <p:sldId id="590" r:id="rId12"/>
    <p:sldId id="564" r:id="rId13"/>
    <p:sldId id="565" r:id="rId14"/>
    <p:sldId id="566" r:id="rId15"/>
    <p:sldId id="604" r:id="rId16"/>
    <p:sldId id="570" r:id="rId17"/>
    <p:sldId id="567" r:id="rId18"/>
    <p:sldId id="569" r:id="rId19"/>
    <p:sldId id="571" r:id="rId20"/>
    <p:sldId id="576" r:id="rId21"/>
    <p:sldId id="572" r:id="rId22"/>
    <p:sldId id="573" r:id="rId23"/>
    <p:sldId id="574" r:id="rId24"/>
    <p:sldId id="575" r:id="rId25"/>
    <p:sldId id="577" r:id="rId26"/>
    <p:sldId id="578" r:id="rId27"/>
    <p:sldId id="579" r:id="rId28"/>
    <p:sldId id="580" r:id="rId29"/>
    <p:sldId id="581" r:id="rId30"/>
    <p:sldId id="582" r:id="rId31"/>
    <p:sldId id="583" r:id="rId32"/>
    <p:sldId id="584" r:id="rId33"/>
    <p:sldId id="585" r:id="rId34"/>
    <p:sldId id="586" r:id="rId35"/>
    <p:sldId id="587" r:id="rId36"/>
    <p:sldId id="592" r:id="rId37"/>
    <p:sldId id="597" r:id="rId38"/>
    <p:sldId id="591" r:id="rId39"/>
    <p:sldId id="593" r:id="rId40"/>
    <p:sldId id="594" r:id="rId41"/>
    <p:sldId id="595" r:id="rId42"/>
    <p:sldId id="596" r:id="rId43"/>
    <p:sldId id="598" r:id="rId44"/>
    <p:sldId id="599" r:id="rId45"/>
    <p:sldId id="602" r:id="rId46"/>
    <p:sldId id="603" r:id="rId47"/>
    <p:sldId id="601" r:id="rId48"/>
    <p:sldId id="600" r:id="rId49"/>
    <p:sldId id="608" r:id="rId50"/>
    <p:sldId id="618" r:id="rId51"/>
    <p:sldId id="619" r:id="rId52"/>
    <p:sldId id="620" r:id="rId53"/>
    <p:sldId id="605" r:id="rId54"/>
    <p:sldId id="606" r:id="rId55"/>
    <p:sldId id="607" r:id="rId56"/>
    <p:sldId id="534" r:id="rId57"/>
    <p:sldId id="491" r:id="rId58"/>
    <p:sldId id="560" r:id="rId59"/>
    <p:sldId id="561" r:id="rId60"/>
  </p:sldIdLst>
  <p:sldSz cx="12192000" cy="6858000"/>
  <p:notesSz cx="9236075"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2683E60-188C-4871-B07C-7AF4C9138970}">
          <p14:sldIdLst>
            <p14:sldId id="502"/>
          </p14:sldIdLst>
        </p14:section>
        <p14:section name="Welcome" id="{62EC9152-B126-4FF9-858F-5A764947D938}">
          <p14:sldIdLst/>
        </p14:section>
        <p14:section name="ADF Intro" id="{917F86DE-EB40-4F65-96EE-2BCA85FC451D}">
          <p14:sldIdLst>
            <p14:sldId id="617"/>
            <p14:sldId id="562"/>
            <p14:sldId id="563"/>
            <p14:sldId id="609"/>
            <p14:sldId id="589"/>
            <p14:sldId id="590"/>
          </p14:sldIdLst>
        </p14:section>
        <p14:section name="Activities" id="{4EF291C6-C38E-4964-B94A-0ECB294CD7B2}">
          <p14:sldIdLst>
            <p14:sldId id="564"/>
            <p14:sldId id="565"/>
            <p14:sldId id="566"/>
            <p14:sldId id="604"/>
          </p14:sldIdLst>
        </p14:section>
        <p14:section name="Copy Activity" id="{200B5396-A18E-4759-B812-F65B072A1BA6}">
          <p14:sldIdLst>
            <p14:sldId id="570"/>
            <p14:sldId id="567"/>
            <p14:sldId id="569"/>
            <p14:sldId id="571"/>
            <p14:sldId id="576"/>
            <p14:sldId id="572"/>
            <p14:sldId id="573"/>
            <p14:sldId id="574"/>
            <p14:sldId id="575"/>
            <p14:sldId id="577"/>
            <p14:sldId id="578"/>
            <p14:sldId id="579"/>
            <p14:sldId id="580"/>
            <p14:sldId id="581"/>
            <p14:sldId id="582"/>
            <p14:sldId id="583"/>
            <p14:sldId id="584"/>
            <p14:sldId id="585"/>
            <p14:sldId id="586"/>
            <p14:sldId id="587"/>
          </p14:sldIdLst>
        </p14:section>
        <p14:section name="Trasform Activities" id="{595F0B67-7E09-447B-BFA6-4D95C17ADBBC}">
          <p14:sldIdLst>
            <p14:sldId id="592"/>
            <p14:sldId id="597"/>
            <p14:sldId id="591"/>
            <p14:sldId id="593"/>
            <p14:sldId id="594"/>
            <p14:sldId id="595"/>
            <p14:sldId id="596"/>
            <p14:sldId id="598"/>
          </p14:sldIdLst>
        </p14:section>
        <p14:section name="Monitor / Manage" id="{7B1E7E65-5FBD-4FDA-BBB3-81351EEF0EE6}">
          <p14:sldIdLst>
            <p14:sldId id="599"/>
            <p14:sldId id="602"/>
            <p14:sldId id="603"/>
            <p14:sldId id="601"/>
            <p14:sldId id="600"/>
            <p14:sldId id="608"/>
          </p14:sldIdLst>
        </p14:section>
        <p14:section name="ADF Tools" id="{D0149A92-058B-46BB-B0AC-6BAF4BC1E81E}">
          <p14:sldIdLst>
            <p14:sldId id="618"/>
            <p14:sldId id="619"/>
            <p14:sldId id="620"/>
          </p14:sldIdLst>
        </p14:section>
        <p14:section name="Demos" id="{A65F97B6-B5BB-47EE-A121-631F116584B3}">
          <p14:sldIdLst>
            <p14:sldId id="605"/>
            <p14:sldId id="606"/>
            <p14:sldId id="607"/>
          </p14:sldIdLst>
        </p14:section>
        <p14:section name="Closing" id="{9FB2E33D-EF20-4781-8B3E-A730B5A67D31}">
          <p14:sldIdLst>
            <p14:sldId id="534"/>
            <p14:sldId id="491"/>
          </p14:sldIdLst>
        </p14:section>
        <p14:section name="Appendix" id="{2E79F936-7129-446F-853F-C2A9370B6041}">
          <p14:sldIdLst>
            <p14:sldId id="560"/>
            <p14:sldId id="56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CDCDC"/>
    <a:srgbClr val="EFEFEF"/>
    <a:srgbClr val="D7D6D6"/>
    <a:srgbClr val="002050"/>
    <a:srgbClr val="1181DA"/>
    <a:srgbClr val="D2D2D2"/>
    <a:srgbClr val="00188F"/>
    <a:srgbClr val="0078D7"/>
    <a:srgbClr val="0072C6"/>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76667" autoAdjust="0"/>
  </p:normalViewPr>
  <p:slideViewPr>
    <p:cSldViewPr snapToGrid="0">
      <p:cViewPr varScale="1">
        <p:scale>
          <a:sx n="67" d="100"/>
          <a:sy n="67" d="100"/>
        </p:scale>
        <p:origin x="1728" y="168"/>
      </p:cViewPr>
      <p:guideLst>
        <p:guide orient="horz" pos="2160"/>
        <p:guide pos="3840"/>
      </p:guideLst>
    </p:cSldViewPr>
  </p:slideViewPr>
  <p:outlineViewPr>
    <p:cViewPr>
      <p:scale>
        <a:sx n="33" d="100"/>
        <a:sy n="33" d="100"/>
      </p:scale>
      <p:origin x="0" y="-12036"/>
    </p:cViewPr>
  </p:outlineViewPr>
  <p:notesTextViewPr>
    <p:cViewPr>
      <p:scale>
        <a:sx n="100" d="100"/>
        <a:sy n="100" d="100"/>
      </p:scale>
      <p:origin x="0" y="0"/>
    </p:cViewPr>
  </p:notesTextViewPr>
  <p:sorterViewPr>
    <p:cViewPr varScale="1">
      <p:scale>
        <a:sx n="1" d="1"/>
        <a:sy n="1" d="1"/>
      </p:scale>
      <p:origin x="0" y="-6960"/>
    </p:cViewPr>
  </p:sorterViewPr>
  <p:notesViewPr>
    <p:cSldViewPr snapToGrid="0">
      <p:cViewPr varScale="1">
        <p:scale>
          <a:sx n="80" d="100"/>
          <a:sy n="80"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ableStyles" Target="tableStyles.xml"/><Relationship Id="rId5" Type="http://schemas.openxmlformats.org/officeDocument/2006/relationships/slideMaster" Target="slideMasters/slideMaster1.xml"/><Relationship Id="rId61" Type="http://schemas.openxmlformats.org/officeDocument/2006/relationships/notesMaster" Target="notesMasters/notes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8C9F01-9197-4C00-8EDB-C2031B17443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F9EC841E-7589-48FA-90A1-3D68F580E423}">
      <dgm:prSet phldrT="[Text]"/>
      <dgm:spPr/>
      <dgm:t>
        <a:bodyPr/>
        <a:lstStyle/>
        <a:p>
          <a:r>
            <a:rPr lang="en-US" dirty="0"/>
            <a:t>input and output data sets both have the same or no file format settings</a:t>
          </a:r>
        </a:p>
      </dgm:t>
    </dgm:pt>
    <dgm:pt modelId="{94EE6E63-74A0-45A4-9305-E38AD8E67C18}" type="parTrans" cxnId="{896083B8-FD2D-4BE0-88E9-210F7B61B69E}">
      <dgm:prSet/>
      <dgm:spPr/>
      <dgm:t>
        <a:bodyPr/>
        <a:lstStyle/>
        <a:p>
          <a:endParaRPr lang="en-US"/>
        </a:p>
      </dgm:t>
    </dgm:pt>
    <dgm:pt modelId="{12E4179A-85DF-4D38-91B9-AA7B8D6FCCB0}" type="sibTrans" cxnId="{896083B8-FD2D-4BE0-88E9-210F7B61B69E}">
      <dgm:prSet/>
      <dgm:spPr/>
      <dgm:t>
        <a:bodyPr/>
        <a:lstStyle/>
        <a:p>
          <a:endParaRPr lang="en-US"/>
        </a:p>
      </dgm:t>
    </dgm:pt>
    <dgm:pt modelId="{A8366162-AF13-4C72-8B41-43AB059E73FE}">
      <dgm:prSet phldrT="[Text]"/>
      <dgm:spPr/>
      <dgm:t>
        <a:bodyPr/>
        <a:lstStyle/>
        <a:p>
          <a:r>
            <a:rPr lang="es-MX" dirty="0" err="1"/>
            <a:t>Binary</a:t>
          </a:r>
          <a:r>
            <a:rPr lang="es-MX" dirty="0"/>
            <a:t> </a:t>
          </a:r>
          <a:r>
            <a:rPr lang="es-MX" dirty="0" err="1"/>
            <a:t>Copy</a:t>
          </a:r>
          <a:endParaRPr lang="en-US" dirty="0"/>
        </a:p>
      </dgm:t>
    </dgm:pt>
    <dgm:pt modelId="{21E1F413-28E8-4B01-B911-C83B24DC93FF}" type="parTrans" cxnId="{42259798-F4F3-41AE-AD77-23C84C144243}">
      <dgm:prSet/>
      <dgm:spPr/>
      <dgm:t>
        <a:bodyPr/>
        <a:lstStyle/>
        <a:p>
          <a:endParaRPr lang="en-US"/>
        </a:p>
      </dgm:t>
    </dgm:pt>
    <dgm:pt modelId="{8EAAE79C-3984-4F9C-98FE-5CC9BF5E2009}" type="sibTrans" cxnId="{42259798-F4F3-41AE-AD77-23C84C144243}">
      <dgm:prSet/>
      <dgm:spPr/>
      <dgm:t>
        <a:bodyPr/>
        <a:lstStyle/>
        <a:p>
          <a:endParaRPr lang="en-US"/>
        </a:p>
      </dgm:t>
    </dgm:pt>
    <dgm:pt modelId="{8E0999B8-732E-4F8F-BCBD-E273B3201A35}">
      <dgm:prSet phldrT="[Text]"/>
      <dgm:spPr/>
      <dgm:t>
        <a:bodyPr/>
        <a:lstStyle/>
        <a:p>
          <a:r>
            <a:rPr lang="es-MX" dirty="0"/>
            <a:t>No </a:t>
          </a:r>
          <a:r>
            <a:rPr lang="es-MX" dirty="0" err="1"/>
            <a:t>Serialization</a:t>
          </a:r>
          <a:endParaRPr lang="en-US" dirty="0"/>
        </a:p>
      </dgm:t>
    </dgm:pt>
    <dgm:pt modelId="{01C77276-1666-4AF2-B48B-4A38F15757F8}" type="parTrans" cxnId="{27B77522-3CBB-45DD-AD2D-8D7BA06C9F83}">
      <dgm:prSet/>
      <dgm:spPr/>
      <dgm:t>
        <a:bodyPr/>
        <a:lstStyle/>
        <a:p>
          <a:endParaRPr lang="en-US"/>
        </a:p>
      </dgm:t>
    </dgm:pt>
    <dgm:pt modelId="{32160503-A987-421B-BDE2-6E88D6F5465D}" type="sibTrans" cxnId="{27B77522-3CBB-45DD-AD2D-8D7BA06C9F83}">
      <dgm:prSet/>
      <dgm:spPr/>
      <dgm:t>
        <a:bodyPr/>
        <a:lstStyle/>
        <a:p>
          <a:endParaRPr lang="en-US"/>
        </a:p>
      </dgm:t>
    </dgm:pt>
    <dgm:pt modelId="{B038DAEA-7E45-4DF4-931F-A7181B881062}">
      <dgm:prSet phldrT="[Text]"/>
      <dgm:spPr/>
      <dgm:t>
        <a:bodyPr/>
        <a:lstStyle/>
        <a:p>
          <a:r>
            <a:rPr lang="en-US" dirty="0"/>
            <a:t>input and output data sets both are in text format and only the encoding type is different</a:t>
          </a:r>
        </a:p>
      </dgm:t>
    </dgm:pt>
    <dgm:pt modelId="{C978065A-44E4-439B-B1B3-66EF93256CF9}" type="parTrans" cxnId="{461C16F6-75C6-4B63-9F6A-9301C0FF08B9}">
      <dgm:prSet/>
      <dgm:spPr/>
      <dgm:t>
        <a:bodyPr/>
        <a:lstStyle/>
        <a:p>
          <a:endParaRPr lang="en-US"/>
        </a:p>
      </dgm:t>
    </dgm:pt>
    <dgm:pt modelId="{F396DD13-8683-4ABD-B198-03A2407F4769}" type="sibTrans" cxnId="{461C16F6-75C6-4B63-9F6A-9301C0FF08B9}">
      <dgm:prSet/>
      <dgm:spPr/>
      <dgm:t>
        <a:bodyPr/>
        <a:lstStyle/>
        <a:p>
          <a:endParaRPr lang="en-US"/>
        </a:p>
      </dgm:t>
    </dgm:pt>
    <dgm:pt modelId="{E4F15842-C1B8-4D24-9C62-B790723BBB18}">
      <dgm:prSet phldrT="[Text]"/>
      <dgm:spPr/>
      <dgm:t>
        <a:bodyPr/>
        <a:lstStyle/>
        <a:p>
          <a:r>
            <a:rPr lang="es-MX" dirty="0" err="1"/>
            <a:t>Encoding</a:t>
          </a:r>
          <a:endParaRPr lang="en-US" dirty="0"/>
        </a:p>
      </dgm:t>
    </dgm:pt>
    <dgm:pt modelId="{C6D0EBF8-C0B3-4DC9-AADD-C5EB2F149C7C}" type="parTrans" cxnId="{884E2704-8538-4B15-883D-1AAEFEA9B94D}">
      <dgm:prSet/>
      <dgm:spPr/>
      <dgm:t>
        <a:bodyPr/>
        <a:lstStyle/>
        <a:p>
          <a:endParaRPr lang="en-US"/>
        </a:p>
      </dgm:t>
    </dgm:pt>
    <dgm:pt modelId="{419409CB-4FF9-499E-96D0-DCC6ED2717C3}" type="sibTrans" cxnId="{884E2704-8538-4B15-883D-1AAEFEA9B94D}">
      <dgm:prSet/>
      <dgm:spPr/>
      <dgm:t>
        <a:bodyPr/>
        <a:lstStyle/>
        <a:p>
          <a:endParaRPr lang="en-US"/>
        </a:p>
      </dgm:t>
    </dgm:pt>
    <dgm:pt modelId="{D7F42242-2923-4001-9EFF-86F46003761C}">
      <dgm:prSet phldrT="[Text]"/>
      <dgm:spPr/>
      <dgm:t>
        <a:bodyPr/>
        <a:lstStyle/>
        <a:p>
          <a:r>
            <a:rPr lang="es-MX" dirty="0"/>
            <a:t>No </a:t>
          </a:r>
          <a:r>
            <a:rPr lang="es-MX" dirty="0" err="1"/>
            <a:t>Serialization</a:t>
          </a:r>
          <a:endParaRPr lang="en-US" dirty="0"/>
        </a:p>
      </dgm:t>
    </dgm:pt>
    <dgm:pt modelId="{548BF8E4-D417-4501-B5D3-62710ABBF9C4}" type="parTrans" cxnId="{E782E01D-0B33-4695-96A7-D8FAB846C090}">
      <dgm:prSet/>
      <dgm:spPr/>
      <dgm:t>
        <a:bodyPr/>
        <a:lstStyle/>
        <a:p>
          <a:endParaRPr lang="en-US"/>
        </a:p>
      </dgm:t>
    </dgm:pt>
    <dgm:pt modelId="{D88F207B-BA9F-4446-A382-816BA3B4F027}" type="sibTrans" cxnId="{E782E01D-0B33-4695-96A7-D8FAB846C090}">
      <dgm:prSet/>
      <dgm:spPr/>
      <dgm:t>
        <a:bodyPr/>
        <a:lstStyle/>
        <a:p>
          <a:endParaRPr lang="en-US"/>
        </a:p>
      </dgm:t>
    </dgm:pt>
    <dgm:pt modelId="{874BA5E3-AEE0-41CF-AA70-EFFF46C656BA}">
      <dgm:prSet phldrT="[Text]"/>
      <dgm:spPr/>
      <dgm:t>
        <a:bodyPr/>
        <a:lstStyle/>
        <a:p>
          <a:r>
            <a:rPr lang="en-US" dirty="0"/>
            <a:t>input and output data sets both have different file formats or different configurations</a:t>
          </a:r>
        </a:p>
      </dgm:t>
    </dgm:pt>
    <dgm:pt modelId="{77AFCA15-6725-4599-8FFA-498BD7E8AB68}" type="parTrans" cxnId="{85173F2C-A871-4644-AC03-0EABB84910F9}">
      <dgm:prSet/>
      <dgm:spPr/>
      <dgm:t>
        <a:bodyPr/>
        <a:lstStyle/>
        <a:p>
          <a:endParaRPr lang="en-US"/>
        </a:p>
      </dgm:t>
    </dgm:pt>
    <dgm:pt modelId="{48EBB821-F814-4F0D-B9E7-E1B98453F4D9}" type="sibTrans" cxnId="{85173F2C-A871-4644-AC03-0EABB84910F9}">
      <dgm:prSet/>
      <dgm:spPr/>
      <dgm:t>
        <a:bodyPr/>
        <a:lstStyle/>
        <a:p>
          <a:endParaRPr lang="en-US"/>
        </a:p>
      </dgm:t>
    </dgm:pt>
    <dgm:pt modelId="{91927F2B-5858-4C00-9706-32D8BCD6B675}">
      <dgm:prSet phldrT="[Text]"/>
      <dgm:spPr/>
      <dgm:t>
        <a:bodyPr/>
        <a:lstStyle/>
        <a:p>
          <a:r>
            <a:rPr lang="en-US" dirty="0"/>
            <a:t>Serialization and deserialization</a:t>
          </a:r>
        </a:p>
      </dgm:t>
    </dgm:pt>
    <dgm:pt modelId="{F37E436D-A7F2-4EBA-BCA4-C26BFF236AAA}" type="parTrans" cxnId="{EB281348-D841-4172-9105-C01044CE6B3F}">
      <dgm:prSet/>
      <dgm:spPr/>
      <dgm:t>
        <a:bodyPr/>
        <a:lstStyle/>
        <a:p>
          <a:endParaRPr lang="en-US"/>
        </a:p>
      </dgm:t>
    </dgm:pt>
    <dgm:pt modelId="{80CCB0C7-540E-4CCD-95E1-D382B6FCF3F0}" type="sibTrans" cxnId="{EB281348-D841-4172-9105-C01044CE6B3F}">
      <dgm:prSet/>
      <dgm:spPr/>
      <dgm:t>
        <a:bodyPr/>
        <a:lstStyle/>
        <a:p>
          <a:endParaRPr lang="en-US"/>
        </a:p>
      </dgm:t>
    </dgm:pt>
    <dgm:pt modelId="{B37E5D08-F90A-42EF-9CAA-C65740D9A798}">
      <dgm:prSet phldrT="[Text]"/>
      <dgm:spPr/>
      <dgm:t>
        <a:bodyPr/>
        <a:lstStyle/>
        <a:p>
          <a:r>
            <a:rPr lang="en-US" dirty="0"/>
            <a:t>Performance overhead</a:t>
          </a:r>
        </a:p>
      </dgm:t>
    </dgm:pt>
    <dgm:pt modelId="{226B85EB-4042-4E70-8EE1-25136A73A4A0}" type="parTrans" cxnId="{859548C7-BB6F-4E90-A261-95CAF64820D2}">
      <dgm:prSet/>
      <dgm:spPr/>
      <dgm:t>
        <a:bodyPr/>
        <a:lstStyle/>
        <a:p>
          <a:endParaRPr lang="en-US"/>
        </a:p>
      </dgm:t>
    </dgm:pt>
    <dgm:pt modelId="{DCE5090B-EBBB-44F3-959D-D9B30EA966A5}" type="sibTrans" cxnId="{859548C7-BB6F-4E90-A261-95CAF64820D2}">
      <dgm:prSet/>
      <dgm:spPr/>
      <dgm:t>
        <a:bodyPr/>
        <a:lstStyle/>
        <a:p>
          <a:endParaRPr lang="en-US"/>
        </a:p>
      </dgm:t>
    </dgm:pt>
    <dgm:pt modelId="{000C0A5E-E884-4909-B239-9A871E29C876}">
      <dgm:prSet phldrT="[Text]"/>
      <dgm:spPr/>
      <dgm:t>
        <a:bodyPr/>
        <a:lstStyle/>
        <a:p>
          <a:r>
            <a:rPr lang="en-US" dirty="0"/>
            <a:t>Higher throughput</a:t>
          </a:r>
        </a:p>
      </dgm:t>
    </dgm:pt>
    <dgm:pt modelId="{E5234D27-1AA6-4D3D-BA14-FD4D789D9BCE}" type="parTrans" cxnId="{5BB9C10F-FD06-4D65-8D5C-E14B566C8B75}">
      <dgm:prSet/>
      <dgm:spPr/>
      <dgm:t>
        <a:bodyPr/>
        <a:lstStyle/>
        <a:p>
          <a:endParaRPr lang="en-US"/>
        </a:p>
      </dgm:t>
    </dgm:pt>
    <dgm:pt modelId="{A0830686-6B88-4E43-B8EF-91C53D93886A}" type="sibTrans" cxnId="{5BB9C10F-FD06-4D65-8D5C-E14B566C8B75}">
      <dgm:prSet/>
      <dgm:spPr/>
      <dgm:t>
        <a:bodyPr/>
        <a:lstStyle/>
        <a:p>
          <a:endParaRPr lang="en-US"/>
        </a:p>
      </dgm:t>
    </dgm:pt>
    <dgm:pt modelId="{B94D9D76-021F-4123-B3E4-85C2F712A9B2}" type="pres">
      <dgm:prSet presAssocID="{0F8C9F01-9197-4C00-8EDB-C2031B17443C}" presName="Name0" presStyleCnt="0">
        <dgm:presLayoutVars>
          <dgm:dir/>
          <dgm:animLvl val="lvl"/>
          <dgm:resizeHandles val="exact"/>
        </dgm:presLayoutVars>
      </dgm:prSet>
      <dgm:spPr/>
    </dgm:pt>
    <dgm:pt modelId="{189A113A-204C-4FEB-B927-3529295C994F}" type="pres">
      <dgm:prSet presAssocID="{F9EC841E-7589-48FA-90A1-3D68F580E423}" presName="composite" presStyleCnt="0"/>
      <dgm:spPr/>
    </dgm:pt>
    <dgm:pt modelId="{96D97495-A2A4-424E-86E9-F6477E65A3AE}" type="pres">
      <dgm:prSet presAssocID="{F9EC841E-7589-48FA-90A1-3D68F580E423}" presName="parTx" presStyleLbl="alignNode1" presStyleIdx="0" presStyleCnt="3">
        <dgm:presLayoutVars>
          <dgm:chMax val="0"/>
          <dgm:chPref val="0"/>
          <dgm:bulletEnabled val="1"/>
        </dgm:presLayoutVars>
      </dgm:prSet>
      <dgm:spPr/>
    </dgm:pt>
    <dgm:pt modelId="{EB2E8084-5D7F-4AB4-A23F-30831DE9DEFB}" type="pres">
      <dgm:prSet presAssocID="{F9EC841E-7589-48FA-90A1-3D68F580E423}" presName="desTx" presStyleLbl="alignAccFollowNode1" presStyleIdx="0" presStyleCnt="3">
        <dgm:presLayoutVars>
          <dgm:bulletEnabled val="1"/>
        </dgm:presLayoutVars>
      </dgm:prSet>
      <dgm:spPr/>
    </dgm:pt>
    <dgm:pt modelId="{1716F3A4-B87C-4E18-91EB-CC971447733E}" type="pres">
      <dgm:prSet presAssocID="{12E4179A-85DF-4D38-91B9-AA7B8D6FCCB0}" presName="space" presStyleCnt="0"/>
      <dgm:spPr/>
    </dgm:pt>
    <dgm:pt modelId="{F39BF30D-D628-4B50-B912-4A9D9758782F}" type="pres">
      <dgm:prSet presAssocID="{B038DAEA-7E45-4DF4-931F-A7181B881062}" presName="composite" presStyleCnt="0"/>
      <dgm:spPr/>
    </dgm:pt>
    <dgm:pt modelId="{FB44B18F-D8EA-4CD5-A6F2-4BBD86D4212C}" type="pres">
      <dgm:prSet presAssocID="{B038DAEA-7E45-4DF4-931F-A7181B881062}" presName="parTx" presStyleLbl="alignNode1" presStyleIdx="1" presStyleCnt="3">
        <dgm:presLayoutVars>
          <dgm:chMax val="0"/>
          <dgm:chPref val="0"/>
          <dgm:bulletEnabled val="1"/>
        </dgm:presLayoutVars>
      </dgm:prSet>
      <dgm:spPr/>
    </dgm:pt>
    <dgm:pt modelId="{8024AE3C-F369-432E-861F-AC1F7AA5B467}" type="pres">
      <dgm:prSet presAssocID="{B038DAEA-7E45-4DF4-931F-A7181B881062}" presName="desTx" presStyleLbl="alignAccFollowNode1" presStyleIdx="1" presStyleCnt="3">
        <dgm:presLayoutVars>
          <dgm:bulletEnabled val="1"/>
        </dgm:presLayoutVars>
      </dgm:prSet>
      <dgm:spPr/>
    </dgm:pt>
    <dgm:pt modelId="{4AAC168D-35DF-4D1C-AB9C-D4123767D4FF}" type="pres">
      <dgm:prSet presAssocID="{F396DD13-8683-4ABD-B198-03A2407F4769}" presName="space" presStyleCnt="0"/>
      <dgm:spPr/>
    </dgm:pt>
    <dgm:pt modelId="{EC4D60A9-E5E5-43C3-A709-8C54440CEE16}" type="pres">
      <dgm:prSet presAssocID="{874BA5E3-AEE0-41CF-AA70-EFFF46C656BA}" presName="composite" presStyleCnt="0"/>
      <dgm:spPr/>
    </dgm:pt>
    <dgm:pt modelId="{84FEC30A-8661-4E53-B337-139844244AB4}" type="pres">
      <dgm:prSet presAssocID="{874BA5E3-AEE0-41CF-AA70-EFFF46C656BA}" presName="parTx" presStyleLbl="alignNode1" presStyleIdx="2" presStyleCnt="3">
        <dgm:presLayoutVars>
          <dgm:chMax val="0"/>
          <dgm:chPref val="0"/>
          <dgm:bulletEnabled val="1"/>
        </dgm:presLayoutVars>
      </dgm:prSet>
      <dgm:spPr/>
    </dgm:pt>
    <dgm:pt modelId="{0CB59B08-A48B-422B-8ED1-0365217ADE05}" type="pres">
      <dgm:prSet presAssocID="{874BA5E3-AEE0-41CF-AA70-EFFF46C656BA}" presName="desTx" presStyleLbl="alignAccFollowNode1" presStyleIdx="2" presStyleCnt="3">
        <dgm:presLayoutVars>
          <dgm:bulletEnabled val="1"/>
        </dgm:presLayoutVars>
      </dgm:prSet>
      <dgm:spPr/>
    </dgm:pt>
  </dgm:ptLst>
  <dgm:cxnLst>
    <dgm:cxn modelId="{884E2704-8538-4B15-883D-1AAEFEA9B94D}" srcId="{B038DAEA-7E45-4DF4-931F-A7181B881062}" destId="{E4F15842-C1B8-4D24-9C62-B790723BBB18}" srcOrd="0" destOrd="0" parTransId="{C6D0EBF8-C0B3-4DC9-AADD-C5EB2F149C7C}" sibTransId="{419409CB-4FF9-499E-96D0-DCC6ED2717C3}"/>
    <dgm:cxn modelId="{4E271B0D-B93F-4621-ADEC-38B29D3F39BB}" type="presOf" srcId="{B37E5D08-F90A-42EF-9CAA-C65740D9A798}" destId="{0CB59B08-A48B-422B-8ED1-0365217ADE05}" srcOrd="0" destOrd="1" presId="urn:microsoft.com/office/officeart/2005/8/layout/hList1"/>
    <dgm:cxn modelId="{5BB9C10F-FD06-4D65-8D5C-E14B566C8B75}" srcId="{F9EC841E-7589-48FA-90A1-3D68F580E423}" destId="{000C0A5E-E884-4909-B239-9A871E29C876}" srcOrd="2" destOrd="0" parTransId="{E5234D27-1AA6-4D3D-BA14-FD4D789D9BCE}" sibTransId="{A0830686-6B88-4E43-B8EF-91C53D93886A}"/>
    <dgm:cxn modelId="{987D5D18-3468-4D21-B5E9-21204B4A8AEA}" type="presOf" srcId="{91927F2B-5858-4C00-9706-32D8BCD6B675}" destId="{0CB59B08-A48B-422B-8ED1-0365217ADE05}" srcOrd="0" destOrd="0" presId="urn:microsoft.com/office/officeart/2005/8/layout/hList1"/>
    <dgm:cxn modelId="{E782E01D-0B33-4695-96A7-D8FAB846C090}" srcId="{B038DAEA-7E45-4DF4-931F-A7181B881062}" destId="{D7F42242-2923-4001-9EFF-86F46003761C}" srcOrd="1" destOrd="0" parTransId="{548BF8E4-D417-4501-B5D3-62710ABBF9C4}" sibTransId="{D88F207B-BA9F-4446-A382-816BA3B4F027}"/>
    <dgm:cxn modelId="{27B77522-3CBB-45DD-AD2D-8D7BA06C9F83}" srcId="{F9EC841E-7589-48FA-90A1-3D68F580E423}" destId="{8E0999B8-732E-4F8F-BCBD-E273B3201A35}" srcOrd="1" destOrd="0" parTransId="{01C77276-1666-4AF2-B48B-4A38F15757F8}" sibTransId="{32160503-A987-421B-BDE2-6E88D6F5465D}"/>
    <dgm:cxn modelId="{85173F2C-A871-4644-AC03-0EABB84910F9}" srcId="{0F8C9F01-9197-4C00-8EDB-C2031B17443C}" destId="{874BA5E3-AEE0-41CF-AA70-EFFF46C656BA}" srcOrd="2" destOrd="0" parTransId="{77AFCA15-6725-4599-8FFA-498BD7E8AB68}" sibTransId="{48EBB821-F814-4F0D-B9E7-E1B98453F4D9}"/>
    <dgm:cxn modelId="{98C5202D-1B8A-49F6-A2F7-C8998C4BBF50}" type="presOf" srcId="{D7F42242-2923-4001-9EFF-86F46003761C}" destId="{8024AE3C-F369-432E-861F-AC1F7AA5B467}" srcOrd="0" destOrd="1" presId="urn:microsoft.com/office/officeart/2005/8/layout/hList1"/>
    <dgm:cxn modelId="{D52DC632-673A-42B2-92D8-BE1A2791F916}" type="presOf" srcId="{F9EC841E-7589-48FA-90A1-3D68F580E423}" destId="{96D97495-A2A4-424E-86E9-F6477E65A3AE}" srcOrd="0" destOrd="0" presId="urn:microsoft.com/office/officeart/2005/8/layout/hList1"/>
    <dgm:cxn modelId="{8B975D43-C387-42AB-959A-AEA87E0BB01D}" type="presOf" srcId="{B038DAEA-7E45-4DF4-931F-A7181B881062}" destId="{FB44B18F-D8EA-4CD5-A6F2-4BBD86D4212C}" srcOrd="0" destOrd="0" presId="urn:microsoft.com/office/officeart/2005/8/layout/hList1"/>
    <dgm:cxn modelId="{EB281348-D841-4172-9105-C01044CE6B3F}" srcId="{874BA5E3-AEE0-41CF-AA70-EFFF46C656BA}" destId="{91927F2B-5858-4C00-9706-32D8BCD6B675}" srcOrd="0" destOrd="0" parTransId="{F37E436D-A7F2-4EBA-BCA4-C26BFF236AAA}" sibTransId="{80CCB0C7-540E-4CCD-95E1-D382B6FCF3F0}"/>
    <dgm:cxn modelId="{B5DADA50-14CC-4269-9BCD-6BD58565B185}" type="presOf" srcId="{0F8C9F01-9197-4C00-8EDB-C2031B17443C}" destId="{B94D9D76-021F-4123-B3E4-85C2F712A9B2}" srcOrd="0" destOrd="0" presId="urn:microsoft.com/office/officeart/2005/8/layout/hList1"/>
    <dgm:cxn modelId="{BB957F7F-D60B-45BC-8367-009983FC9288}" type="presOf" srcId="{A8366162-AF13-4C72-8B41-43AB059E73FE}" destId="{EB2E8084-5D7F-4AB4-A23F-30831DE9DEFB}" srcOrd="0" destOrd="0" presId="urn:microsoft.com/office/officeart/2005/8/layout/hList1"/>
    <dgm:cxn modelId="{80B0F883-7623-410F-BB56-6835940AE68A}" type="presOf" srcId="{874BA5E3-AEE0-41CF-AA70-EFFF46C656BA}" destId="{84FEC30A-8661-4E53-B337-139844244AB4}" srcOrd="0" destOrd="0" presId="urn:microsoft.com/office/officeart/2005/8/layout/hList1"/>
    <dgm:cxn modelId="{42259798-F4F3-41AE-AD77-23C84C144243}" srcId="{F9EC841E-7589-48FA-90A1-3D68F580E423}" destId="{A8366162-AF13-4C72-8B41-43AB059E73FE}" srcOrd="0" destOrd="0" parTransId="{21E1F413-28E8-4B01-B911-C83B24DC93FF}" sibTransId="{8EAAE79C-3984-4F9C-98FE-5CC9BF5E2009}"/>
    <dgm:cxn modelId="{653E7E9E-6624-4916-A9E2-ADFB5E4460A4}" type="presOf" srcId="{000C0A5E-E884-4909-B239-9A871E29C876}" destId="{EB2E8084-5D7F-4AB4-A23F-30831DE9DEFB}" srcOrd="0" destOrd="2" presId="urn:microsoft.com/office/officeart/2005/8/layout/hList1"/>
    <dgm:cxn modelId="{60CF4EAD-73A1-4252-A3F3-3933C3583174}" type="presOf" srcId="{8E0999B8-732E-4F8F-BCBD-E273B3201A35}" destId="{EB2E8084-5D7F-4AB4-A23F-30831DE9DEFB}" srcOrd="0" destOrd="1" presId="urn:microsoft.com/office/officeart/2005/8/layout/hList1"/>
    <dgm:cxn modelId="{896083B8-FD2D-4BE0-88E9-210F7B61B69E}" srcId="{0F8C9F01-9197-4C00-8EDB-C2031B17443C}" destId="{F9EC841E-7589-48FA-90A1-3D68F580E423}" srcOrd="0" destOrd="0" parTransId="{94EE6E63-74A0-45A4-9305-E38AD8E67C18}" sibTransId="{12E4179A-85DF-4D38-91B9-AA7B8D6FCCB0}"/>
    <dgm:cxn modelId="{859548C7-BB6F-4E90-A261-95CAF64820D2}" srcId="{874BA5E3-AEE0-41CF-AA70-EFFF46C656BA}" destId="{B37E5D08-F90A-42EF-9CAA-C65740D9A798}" srcOrd="1" destOrd="0" parTransId="{226B85EB-4042-4E70-8EE1-25136A73A4A0}" sibTransId="{DCE5090B-EBBB-44F3-959D-D9B30EA966A5}"/>
    <dgm:cxn modelId="{461C16F6-75C6-4B63-9F6A-9301C0FF08B9}" srcId="{0F8C9F01-9197-4C00-8EDB-C2031B17443C}" destId="{B038DAEA-7E45-4DF4-931F-A7181B881062}" srcOrd="1" destOrd="0" parTransId="{C978065A-44E4-439B-B1B3-66EF93256CF9}" sibTransId="{F396DD13-8683-4ABD-B198-03A2407F4769}"/>
    <dgm:cxn modelId="{7AEC1AFE-4103-4AEB-A4BE-BF1137BAF0EC}" type="presOf" srcId="{E4F15842-C1B8-4D24-9C62-B790723BBB18}" destId="{8024AE3C-F369-432E-861F-AC1F7AA5B467}" srcOrd="0" destOrd="0" presId="urn:microsoft.com/office/officeart/2005/8/layout/hList1"/>
    <dgm:cxn modelId="{84269B99-732E-4564-91EC-03567431590B}" type="presParOf" srcId="{B94D9D76-021F-4123-B3E4-85C2F712A9B2}" destId="{189A113A-204C-4FEB-B927-3529295C994F}" srcOrd="0" destOrd="0" presId="urn:microsoft.com/office/officeart/2005/8/layout/hList1"/>
    <dgm:cxn modelId="{B8734D7C-EA1C-4A08-85C8-9A0B718DA3E2}" type="presParOf" srcId="{189A113A-204C-4FEB-B927-3529295C994F}" destId="{96D97495-A2A4-424E-86E9-F6477E65A3AE}" srcOrd="0" destOrd="0" presId="urn:microsoft.com/office/officeart/2005/8/layout/hList1"/>
    <dgm:cxn modelId="{54C10ADC-4489-4409-9581-48C2833EF7BD}" type="presParOf" srcId="{189A113A-204C-4FEB-B927-3529295C994F}" destId="{EB2E8084-5D7F-4AB4-A23F-30831DE9DEFB}" srcOrd="1" destOrd="0" presId="urn:microsoft.com/office/officeart/2005/8/layout/hList1"/>
    <dgm:cxn modelId="{3D9E554A-ADA0-4BB7-82C4-3A840F89F78E}" type="presParOf" srcId="{B94D9D76-021F-4123-B3E4-85C2F712A9B2}" destId="{1716F3A4-B87C-4E18-91EB-CC971447733E}" srcOrd="1" destOrd="0" presId="urn:microsoft.com/office/officeart/2005/8/layout/hList1"/>
    <dgm:cxn modelId="{273C920C-1BCD-401F-A5D3-0589B605315E}" type="presParOf" srcId="{B94D9D76-021F-4123-B3E4-85C2F712A9B2}" destId="{F39BF30D-D628-4B50-B912-4A9D9758782F}" srcOrd="2" destOrd="0" presId="urn:microsoft.com/office/officeart/2005/8/layout/hList1"/>
    <dgm:cxn modelId="{85170E97-5B74-44FA-853F-04451C2DFE2D}" type="presParOf" srcId="{F39BF30D-D628-4B50-B912-4A9D9758782F}" destId="{FB44B18F-D8EA-4CD5-A6F2-4BBD86D4212C}" srcOrd="0" destOrd="0" presId="urn:microsoft.com/office/officeart/2005/8/layout/hList1"/>
    <dgm:cxn modelId="{C12BEED8-58A7-4772-9850-2735EB0B0456}" type="presParOf" srcId="{F39BF30D-D628-4B50-B912-4A9D9758782F}" destId="{8024AE3C-F369-432E-861F-AC1F7AA5B467}" srcOrd="1" destOrd="0" presId="urn:microsoft.com/office/officeart/2005/8/layout/hList1"/>
    <dgm:cxn modelId="{1950B7FA-8512-44CB-93E1-353BE5B87280}" type="presParOf" srcId="{B94D9D76-021F-4123-B3E4-85C2F712A9B2}" destId="{4AAC168D-35DF-4D1C-AB9C-D4123767D4FF}" srcOrd="3" destOrd="0" presId="urn:microsoft.com/office/officeart/2005/8/layout/hList1"/>
    <dgm:cxn modelId="{679CA23E-FFB1-4A10-AA65-95EE67BF9B82}" type="presParOf" srcId="{B94D9D76-021F-4123-B3E4-85C2F712A9B2}" destId="{EC4D60A9-E5E5-43C3-A709-8C54440CEE16}" srcOrd="4" destOrd="0" presId="urn:microsoft.com/office/officeart/2005/8/layout/hList1"/>
    <dgm:cxn modelId="{A55D73DD-835C-42EC-BEDC-8893CEA6AC7B}" type="presParOf" srcId="{EC4D60A9-E5E5-43C3-A709-8C54440CEE16}" destId="{84FEC30A-8661-4E53-B337-139844244AB4}" srcOrd="0" destOrd="0" presId="urn:microsoft.com/office/officeart/2005/8/layout/hList1"/>
    <dgm:cxn modelId="{CE80FF73-6A05-422C-9635-D32CE3C5A4EC}" type="presParOf" srcId="{EC4D60A9-E5E5-43C3-A709-8C54440CEE16}" destId="{0CB59B08-A48B-422B-8ED1-0365217ADE0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D97495-A2A4-424E-86E9-F6477E65A3AE}">
      <dsp:nvSpPr>
        <dsp:cNvPr id="0" name=""/>
        <dsp:cNvSpPr/>
      </dsp:nvSpPr>
      <dsp:spPr>
        <a:xfrm>
          <a:off x="3521" y="1423958"/>
          <a:ext cx="3433201" cy="1344012"/>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input and output data sets both have the same or no file format settings</a:t>
          </a:r>
        </a:p>
      </dsp:txBody>
      <dsp:txXfrm>
        <a:off x="3521" y="1423958"/>
        <a:ext cx="3433201" cy="1344012"/>
      </dsp:txXfrm>
    </dsp:sp>
    <dsp:sp modelId="{EB2E8084-5D7F-4AB4-A23F-30831DE9DEFB}">
      <dsp:nvSpPr>
        <dsp:cNvPr id="0" name=""/>
        <dsp:cNvSpPr/>
      </dsp:nvSpPr>
      <dsp:spPr>
        <a:xfrm>
          <a:off x="3521" y="2767971"/>
          <a:ext cx="3433201" cy="126819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s-MX" sz="2100" kern="1200" dirty="0" err="1"/>
            <a:t>Binary</a:t>
          </a:r>
          <a:r>
            <a:rPr lang="es-MX" sz="2100" kern="1200" dirty="0"/>
            <a:t> </a:t>
          </a:r>
          <a:r>
            <a:rPr lang="es-MX" sz="2100" kern="1200" dirty="0" err="1"/>
            <a:t>Copy</a:t>
          </a:r>
          <a:endParaRPr lang="en-US" sz="2100" kern="1200" dirty="0"/>
        </a:p>
        <a:p>
          <a:pPr marL="228600" lvl="1" indent="-228600" algn="l" defTabSz="933450">
            <a:lnSpc>
              <a:spcPct val="90000"/>
            </a:lnSpc>
            <a:spcBef>
              <a:spcPct val="0"/>
            </a:spcBef>
            <a:spcAft>
              <a:spcPct val="15000"/>
            </a:spcAft>
            <a:buChar char="•"/>
          </a:pPr>
          <a:r>
            <a:rPr lang="es-MX" sz="2100" kern="1200" dirty="0"/>
            <a:t>No </a:t>
          </a:r>
          <a:r>
            <a:rPr lang="es-MX" sz="2100" kern="1200" dirty="0" err="1"/>
            <a:t>Serialization</a:t>
          </a:r>
          <a:endParaRPr lang="en-US" sz="2100" kern="1200" dirty="0"/>
        </a:p>
        <a:p>
          <a:pPr marL="228600" lvl="1" indent="-228600" algn="l" defTabSz="933450">
            <a:lnSpc>
              <a:spcPct val="90000"/>
            </a:lnSpc>
            <a:spcBef>
              <a:spcPct val="0"/>
            </a:spcBef>
            <a:spcAft>
              <a:spcPct val="15000"/>
            </a:spcAft>
            <a:buChar char="•"/>
          </a:pPr>
          <a:r>
            <a:rPr lang="en-US" sz="2100" kern="1200" dirty="0"/>
            <a:t>Higher throughput</a:t>
          </a:r>
        </a:p>
      </dsp:txBody>
      <dsp:txXfrm>
        <a:off x="3521" y="2767971"/>
        <a:ext cx="3433201" cy="1268190"/>
      </dsp:txXfrm>
    </dsp:sp>
    <dsp:sp modelId="{FB44B18F-D8EA-4CD5-A6F2-4BBD86D4212C}">
      <dsp:nvSpPr>
        <dsp:cNvPr id="0" name=""/>
        <dsp:cNvSpPr/>
      </dsp:nvSpPr>
      <dsp:spPr>
        <a:xfrm>
          <a:off x="3917370" y="1423958"/>
          <a:ext cx="3433201" cy="1344012"/>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input and output data sets both are in text format and only the encoding type is different</a:t>
          </a:r>
        </a:p>
      </dsp:txBody>
      <dsp:txXfrm>
        <a:off x="3917370" y="1423958"/>
        <a:ext cx="3433201" cy="1344012"/>
      </dsp:txXfrm>
    </dsp:sp>
    <dsp:sp modelId="{8024AE3C-F369-432E-861F-AC1F7AA5B467}">
      <dsp:nvSpPr>
        <dsp:cNvPr id="0" name=""/>
        <dsp:cNvSpPr/>
      </dsp:nvSpPr>
      <dsp:spPr>
        <a:xfrm>
          <a:off x="3917370" y="2767971"/>
          <a:ext cx="3433201" cy="126819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s-MX" sz="2100" kern="1200" dirty="0" err="1"/>
            <a:t>Encoding</a:t>
          </a:r>
          <a:endParaRPr lang="en-US" sz="2100" kern="1200" dirty="0"/>
        </a:p>
        <a:p>
          <a:pPr marL="228600" lvl="1" indent="-228600" algn="l" defTabSz="933450">
            <a:lnSpc>
              <a:spcPct val="90000"/>
            </a:lnSpc>
            <a:spcBef>
              <a:spcPct val="0"/>
            </a:spcBef>
            <a:spcAft>
              <a:spcPct val="15000"/>
            </a:spcAft>
            <a:buChar char="•"/>
          </a:pPr>
          <a:r>
            <a:rPr lang="es-MX" sz="2100" kern="1200" dirty="0"/>
            <a:t>No </a:t>
          </a:r>
          <a:r>
            <a:rPr lang="es-MX" sz="2100" kern="1200" dirty="0" err="1"/>
            <a:t>Serialization</a:t>
          </a:r>
          <a:endParaRPr lang="en-US" sz="2100" kern="1200" dirty="0"/>
        </a:p>
      </dsp:txBody>
      <dsp:txXfrm>
        <a:off x="3917370" y="2767971"/>
        <a:ext cx="3433201" cy="1268190"/>
      </dsp:txXfrm>
    </dsp:sp>
    <dsp:sp modelId="{84FEC30A-8661-4E53-B337-139844244AB4}">
      <dsp:nvSpPr>
        <dsp:cNvPr id="0" name=""/>
        <dsp:cNvSpPr/>
      </dsp:nvSpPr>
      <dsp:spPr>
        <a:xfrm>
          <a:off x="7831219" y="1423958"/>
          <a:ext cx="3433201" cy="1344012"/>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input and output data sets both have different file formats or different configurations</a:t>
          </a:r>
        </a:p>
      </dsp:txBody>
      <dsp:txXfrm>
        <a:off x="7831219" y="1423958"/>
        <a:ext cx="3433201" cy="1344012"/>
      </dsp:txXfrm>
    </dsp:sp>
    <dsp:sp modelId="{0CB59B08-A48B-422B-8ED1-0365217ADE05}">
      <dsp:nvSpPr>
        <dsp:cNvPr id="0" name=""/>
        <dsp:cNvSpPr/>
      </dsp:nvSpPr>
      <dsp:spPr>
        <a:xfrm>
          <a:off x="7831219" y="2767971"/>
          <a:ext cx="3433201" cy="126819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Serialization and deserialization</a:t>
          </a:r>
        </a:p>
        <a:p>
          <a:pPr marL="228600" lvl="1" indent="-228600" algn="l" defTabSz="933450">
            <a:lnSpc>
              <a:spcPct val="90000"/>
            </a:lnSpc>
            <a:spcBef>
              <a:spcPct val="0"/>
            </a:spcBef>
            <a:spcAft>
              <a:spcPct val="15000"/>
            </a:spcAft>
            <a:buChar char="•"/>
          </a:pPr>
          <a:r>
            <a:rPr lang="en-US" sz="2100" kern="1200" dirty="0"/>
            <a:t>Performance overhead</a:t>
          </a:r>
        </a:p>
      </dsp:txBody>
      <dsp:txXfrm>
        <a:off x="7831219" y="2767971"/>
        <a:ext cx="3433201" cy="126819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02299" cy="351737"/>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5231639" y="1"/>
            <a:ext cx="4002299" cy="351737"/>
          </a:xfrm>
          <a:prstGeom prst="rect">
            <a:avLst/>
          </a:prstGeom>
        </p:spPr>
        <p:txBody>
          <a:bodyPr vert="horz" lIns="91440" tIns="45720" rIns="91440" bIns="45720" rtlCol="0"/>
          <a:lstStyle>
            <a:lvl1pPr algn="r">
              <a:defRPr sz="1200"/>
            </a:lvl1pPr>
          </a:lstStyle>
          <a:p>
            <a:fld id="{130CD038-4F02-460A-8502-F2FF4E692CD2}" type="datetimeFigureOut">
              <a:rPr lang="en-US" smtClean="0"/>
              <a:t>1/24/19</a:t>
            </a:fld>
            <a:endParaRPr lang="en-US" dirty="0"/>
          </a:p>
        </p:txBody>
      </p:sp>
      <p:sp>
        <p:nvSpPr>
          <p:cNvPr id="4" name="Footer Placeholder 3"/>
          <p:cNvSpPr>
            <a:spLocks noGrp="1"/>
          </p:cNvSpPr>
          <p:nvPr>
            <p:ph type="ftr" sz="quarter" idx="2"/>
          </p:nvPr>
        </p:nvSpPr>
        <p:spPr>
          <a:xfrm>
            <a:off x="0" y="6658664"/>
            <a:ext cx="4002299" cy="351736"/>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31639" y="6658664"/>
            <a:ext cx="4002299" cy="351736"/>
          </a:xfrm>
          <a:prstGeom prst="rect">
            <a:avLst/>
          </a:prstGeom>
        </p:spPr>
        <p:txBody>
          <a:bodyPr vert="horz" lIns="91440" tIns="45720" rIns="91440" bIns="45720" rtlCol="0" anchor="b"/>
          <a:lstStyle>
            <a:lvl1pPr algn="r">
              <a:defRPr sz="1200"/>
            </a:lvl1pPr>
          </a:lstStyle>
          <a:p>
            <a:fld id="{E3AFDAA8-3E05-4B25-8F62-C7C1C4D18060}" type="slidenum">
              <a:rPr lang="en-US" smtClean="0"/>
              <a:t>‹#›</a:t>
            </a:fld>
            <a:endParaRPr lang="en-US" dirty="0"/>
          </a:p>
        </p:txBody>
      </p:sp>
    </p:spTree>
    <p:extLst>
      <p:ext uri="{BB962C8B-B14F-4D97-AF65-F5344CB8AC3E}">
        <p14:creationId xmlns:p14="http://schemas.microsoft.com/office/powerpoint/2010/main" val="1218306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02299" cy="351737"/>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231639" y="1"/>
            <a:ext cx="4002299" cy="351737"/>
          </a:xfrm>
          <a:prstGeom prst="rect">
            <a:avLst/>
          </a:prstGeom>
        </p:spPr>
        <p:txBody>
          <a:bodyPr vert="horz" lIns="91440" tIns="45720" rIns="91440" bIns="45720" rtlCol="0"/>
          <a:lstStyle>
            <a:lvl1pPr algn="r">
              <a:defRPr sz="1200"/>
            </a:lvl1pPr>
          </a:lstStyle>
          <a:p>
            <a:fld id="{11F36E18-E37B-4B1E-B1D3-23B3773636F4}" type="datetimeFigureOut">
              <a:rPr lang="en-US" smtClean="0"/>
              <a:t>1/24/19</a:t>
            </a:fld>
            <a:endParaRPr lang="en-US" dirty="0"/>
          </a:p>
        </p:txBody>
      </p:sp>
      <p:sp>
        <p:nvSpPr>
          <p:cNvPr id="4" name="Slide Image Placeholder 3"/>
          <p:cNvSpPr>
            <a:spLocks noGrp="1" noRot="1" noChangeAspect="1"/>
          </p:cNvSpPr>
          <p:nvPr>
            <p:ph type="sldImg" idx="2"/>
          </p:nvPr>
        </p:nvSpPr>
        <p:spPr>
          <a:xfrm>
            <a:off x="2516188" y="876300"/>
            <a:ext cx="4203700" cy="23653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23608" y="3373754"/>
            <a:ext cx="7388860" cy="2760346"/>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02299" cy="351736"/>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31639" y="6658664"/>
            <a:ext cx="4002299" cy="351736"/>
          </a:xfrm>
          <a:prstGeom prst="rect">
            <a:avLst/>
          </a:prstGeom>
        </p:spPr>
        <p:txBody>
          <a:bodyPr vert="horz" lIns="91440" tIns="45720" rIns="91440" bIns="45720" rtlCol="0" anchor="b"/>
          <a:lstStyle>
            <a:lvl1pPr algn="r">
              <a:defRPr sz="1200"/>
            </a:lvl1pPr>
          </a:lstStyle>
          <a:p>
            <a:fld id="{96CD5F8F-46C9-46A5-9E1B-00B0A72B40BF}" type="slidenum">
              <a:rPr lang="en-US" smtClean="0"/>
              <a:t>‹#›</a:t>
            </a:fld>
            <a:endParaRPr lang="en-US" dirty="0"/>
          </a:p>
        </p:txBody>
      </p:sp>
    </p:spTree>
    <p:extLst>
      <p:ext uri="{BB962C8B-B14F-4D97-AF65-F5344CB8AC3E}">
        <p14:creationId xmlns:p14="http://schemas.microsoft.com/office/powerpoint/2010/main" val="157787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azure/data-factory/data-factory-functions-variable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tpc.org/tpch/"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docs.microsoft.com/en-us/azure/data-factory/data-factory-copy-activity-performance#parallel-copy"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azure/data-factory/data-factory-copy-activity-performance#performance-referenc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azure/data-factory/data-factory-azure-sql-data-warehouse-connector#use-polybase-to-load-data-into-azure-sql-data-warehouse"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docs.microsoft.com/en-us/azure/data-factory/data-factory-load-sql-data-warehouse"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azure/data-factory/data-factory-copy-activity-performance#considerations-for-serialization-and-deserialization"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docs.microsoft.com/en-us/azure/data-factory/data-factory-copy-activity-performance#considerations-on-data-management-gateway" TargetMode="External"/><Relationship Id="rId5" Type="http://schemas.openxmlformats.org/officeDocument/2006/relationships/hyperlink" Target="https://docs.microsoft.com/en-us/azure/data-factory/data-factory-copy-activity-performance#considerations-for-data-management-gateway" TargetMode="External"/><Relationship Id="rId4" Type="http://schemas.openxmlformats.org/officeDocument/2006/relationships/hyperlink" Target="https://docs.microsoft.com/en-us/azure/data-factory/data-factory-copy-activity-performance#considerations-for-compression"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azure/data-factory/data-factory-copy-activity-performance#considerations-for-serialization-and-deserialization"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s://docs.microsoft.com/en-us/azure/data-factory/data-factory-copy-activity-performance#considerations-for-data-management-gateway" TargetMode="External"/><Relationship Id="rId4" Type="http://schemas.openxmlformats.org/officeDocument/2006/relationships/hyperlink" Target="https://docs.microsoft.com/en-us/azure/data-factory/data-factory-copy-activity-performance#considerations-for-compression"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data-factory/data-factory-supported-file-and-compression-formats"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azure/data-factory/data-factory-data-management-gateway#considerations-for-using-gateway"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azure/data-factory/data-factory-data-movement-activitie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8" Type="http://schemas.openxmlformats.org/officeDocument/2006/relationships/hyperlink" Target="https://docs.microsoft.com/en-us/azure/storage/storage-service-encryption" TargetMode="External"/><Relationship Id="rId3" Type="http://schemas.openxmlformats.org/officeDocument/2006/relationships/hyperlink" Target="https://docs.microsoft.com/en-us/azure/security/security-storage-overview" TargetMode="External"/><Relationship Id="rId7" Type="http://schemas.openxmlformats.org/officeDocument/2006/relationships/hyperlink" Target="https://docs.microsoft.com/en-us/azure/data-lake-store/data-lake-store-security-overview"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s://docs.microsoft.com/sql/relational-databases/security/encryption/transparent-data-encryption-with-azure-sql-database" TargetMode="External"/><Relationship Id="rId11" Type="http://schemas.openxmlformats.org/officeDocument/2006/relationships/hyperlink" Target="https://developer.salesforce.com/docs/atlas.en-us.api_rest.meta/api_rest/intro_understanding_web_server_oauth_flow.htm" TargetMode="External"/><Relationship Id="rId5" Type="http://schemas.openxmlformats.org/officeDocument/2006/relationships/hyperlink" Target="https://docs.microsoft.com/en-us/azure/sql-data-warehouse/sql-data-warehouse-overview-manage-security" TargetMode="External"/><Relationship Id="rId10" Type="http://schemas.openxmlformats.org/officeDocument/2006/relationships/hyperlink" Target="http://docs.aws.amazon.com/redshift/latest/mgmt/working-with-db-encryption.html" TargetMode="External"/><Relationship Id="rId4" Type="http://schemas.openxmlformats.org/officeDocument/2006/relationships/hyperlink" Target="https://docs.microsoft.com/en-us/azure/data-factory/data-factory-azure-copy-wizard" TargetMode="External"/><Relationship Id="rId9" Type="http://schemas.openxmlformats.org/officeDocument/2006/relationships/hyperlink" Target="http://docs.aws.amazon.com/AmazonS3/latest/dev/UsingEncryption.html" TargetMode="Externa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s://msdn.microsoft.com/library/ms995355.aspx" TargetMode="External"/><Relationship Id="rId3" Type="http://schemas.openxmlformats.org/officeDocument/2006/relationships/hyperlink" Target="https://docs.microsoft.com/en-us/azure/data-factory/data-factory-data-management-gateway" TargetMode="External"/><Relationship Id="rId7" Type="http://schemas.openxmlformats.org/officeDocument/2006/relationships/hyperlink" Target="https://docs.microsoft.com/en-us/azure/data-factory/data-factory-copy-wizard"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www.microsoft.com/download/details.aspx?id=52439" TargetMode="External"/><Relationship Id="rId5" Type="http://schemas.openxmlformats.org/officeDocument/2006/relationships/hyperlink" Target="https://docs.microsoft.com/en-us/powershell/module/azurerm.datafactories/new-azurermdatafactorylinkedservice" TargetMode="External"/><Relationship Id="rId4" Type="http://schemas.openxmlformats.org/officeDocument/2006/relationships/hyperlink" Target="https://docs.microsoft.com/en-us/powershell/module/azurerm.datafactories/New-AzureRmDataFactoryEncryptValue"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azure.microsoft.com/en-us/documentation/articles/data-factory-samples/" TargetMode="External"/><Relationship Id="rId3" Type="http://schemas.openxmlformats.org/officeDocument/2006/relationships/hyperlink" Target="https://azure.microsoft.com/en-us/documentation/articles/data-factory-create-datasets/" TargetMode="External"/><Relationship Id="rId7" Type="http://schemas.openxmlformats.org/officeDocument/2006/relationships/hyperlink" Target="https://azure.microsoft.com/en-us/documentation/articles/data-factory-build-your-first-pipeline/"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azure.microsoft.com/en-us/documentation/articles/data-factory-create-pipelines/" TargetMode="External"/><Relationship Id="rId5" Type="http://schemas.openxmlformats.org/officeDocument/2006/relationships/hyperlink" Target="https://azure.microsoft.com/en-us/documentation/articles/data-factory-data-transformation-activities/" TargetMode="External"/><Relationship Id="rId4" Type="http://schemas.openxmlformats.org/officeDocument/2006/relationships/hyperlink" Target="https://azure.microsoft.com/en-us/documentation/articles/data-factory-data-movement-activities/"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data-factory/data-factory-introduction#data-movement-activities" TargetMode="External"/><Relationship Id="rId7" Type="http://schemas.openxmlformats.org/officeDocument/2006/relationships/hyperlink" Target="https://docs.microsoft.com/en-us/azure/data-factory/data-factory-move-data-between-onprem-and-cloud"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docs.microsoft.com/en-us/azure/data-factory/data-factory-data-movement-activities#global" TargetMode="External"/><Relationship Id="rId5" Type="http://schemas.openxmlformats.org/officeDocument/2006/relationships/hyperlink" Target="https://docs.microsoft.com/en-us/azure/data-factory/data-factory-monitor-manage-pipelines" TargetMode="External"/><Relationship Id="rId4" Type="http://schemas.openxmlformats.org/officeDocument/2006/relationships/hyperlink" Target="https://docs.microsoft.com/en-us/azure/data-factory/data-factory-introduction#data-transformation-activitie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Hi, I’m ___, and I’m excited to discuss Machine Learning, and the value it can deliver to your organization. </a:t>
            </a:r>
            <a:endParaRPr lang="en-US" sz="1200" dirty="0">
              <a:solidFill>
                <a:schemeClr val="bg1"/>
              </a:solidFill>
              <a:latin typeface="Segoe UI" panose="020B0502040204020203" pitchFamily="34" charset="0"/>
              <a:ea typeface="Segoe UI"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96CD5F8F-46C9-46A5-9E1B-00B0A72B40BF}" type="slidenum">
              <a:rPr lang="en-US" smtClean="0"/>
              <a:t>1</a:t>
            </a:fld>
            <a:endParaRPr lang="en-US" dirty="0"/>
          </a:p>
        </p:txBody>
      </p:sp>
    </p:spTree>
    <p:extLst>
      <p:ext uri="{BB962C8B-B14F-4D97-AF65-F5344CB8AC3E}">
        <p14:creationId xmlns:p14="http://schemas.microsoft.com/office/powerpoint/2010/main" val="3877128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t>13</a:t>
            </a:fld>
            <a:endParaRPr lang="en-US" dirty="0"/>
          </a:p>
        </p:txBody>
      </p:sp>
    </p:spTree>
    <p:extLst>
      <p:ext uri="{BB962C8B-B14F-4D97-AF65-F5344CB8AC3E}">
        <p14:creationId xmlns:p14="http://schemas.microsoft.com/office/powerpoint/2010/main" val="2098734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t>14</a:t>
            </a:fld>
            <a:endParaRPr lang="en-US" dirty="0"/>
          </a:p>
        </p:txBody>
      </p:sp>
    </p:spTree>
    <p:extLst>
      <p:ext uri="{BB962C8B-B14F-4D97-AF65-F5344CB8AC3E}">
        <p14:creationId xmlns:p14="http://schemas.microsoft.com/office/powerpoint/2010/main" val="1226259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Azure Data Factory Copy Wizard eases the process of ingesting data, which is usually a first step in an end-to-end data integration scenario. When going through the Azure Data Factory Copy Wizard, you do not need to understand any JSON definitions for linked services, data sets, and pipelines. The wizard automatically creates a pipeline to copy data from the selected data source to the selected destination. In addition, the Copy Wizard helps you to validate the data being ingested at the time of authoring. This saves time, especially when you are ingesting data for the first time from the data source. To start the Copy Wizard, click the </a:t>
            </a:r>
            <a:r>
              <a:rPr lang="en-US" b="1" dirty="0"/>
              <a:t>Copy data</a:t>
            </a:r>
            <a:r>
              <a:rPr lang="en-US" dirty="0"/>
              <a:t> tile on the home page of your data factory.</a:t>
            </a:r>
          </a:p>
          <a:p>
            <a:endParaRPr lang="es-MX" dirty="0"/>
          </a:p>
          <a:p>
            <a:pPr rtl="0"/>
            <a:r>
              <a:rPr lang="en-US" b="1" dirty="0"/>
              <a:t>Designed for big data</a:t>
            </a:r>
          </a:p>
          <a:p>
            <a:pPr rtl="0"/>
            <a:r>
              <a:rPr lang="en-US" dirty="0"/>
              <a:t>This wizard allows you to easily move data from a wide variety of sources to destinations in minutes. After you go through the wizard, a pipeline with a copy activity is automatically created for you, along with dependent Data Factory entities (linked services and data sets). No additional steps are required to create the pipeline. </a:t>
            </a:r>
          </a:p>
          <a:p>
            <a:r>
              <a:rPr lang="en-US" dirty="0"/>
              <a:t>The wizard is designed with big data in mind from the start, with support for diverse data and object types. You can author Data Factory pipelines that move hundreds of folders, files, or tables. The wizard supports automatic data preview, schema capture and mapping, and data filtering.</a:t>
            </a:r>
          </a:p>
          <a:p>
            <a:endParaRPr lang="es-MX" dirty="0"/>
          </a:p>
          <a:p>
            <a:pPr rtl="0"/>
            <a:r>
              <a:rPr lang="en-US" b="1" dirty="0"/>
              <a:t>Automatic data preview</a:t>
            </a:r>
          </a:p>
          <a:p>
            <a:pPr rtl="0"/>
            <a:r>
              <a:rPr lang="en-US" dirty="0"/>
              <a:t>You can preview part of the data from the selected data source in order to validate whether the data is what you want to copy. In addition, if the source data is in a text file, the Copy Wizard parses the text file to learn the row and column delimiters and schema automatically.</a:t>
            </a:r>
          </a:p>
          <a:p>
            <a:pPr rtl="0"/>
            <a:endParaRPr lang="es-MX" dirty="0"/>
          </a:p>
          <a:p>
            <a:pPr rtl="0"/>
            <a:r>
              <a:rPr lang="en-US" b="1" dirty="0"/>
              <a:t>Schema capture and mapping</a:t>
            </a:r>
          </a:p>
          <a:p>
            <a:pPr rtl="0"/>
            <a:r>
              <a:rPr lang="en-US" dirty="0"/>
              <a:t>The schema of input data may not match the schema of output data in some cases. In this scenario, you need to map columns from the source schema to columns from the destination schema.</a:t>
            </a:r>
          </a:p>
          <a:p>
            <a:pPr rtl="0"/>
            <a:r>
              <a:rPr lang="en-US" dirty="0"/>
              <a:t>Use a drop-down list to select a column from the source schema to map to a column in the destination schema. The Copy Wizard tries to understand your pattern for column mapping. It applies the same pattern to the rest of the columns, so that you do not need to select each of the columns individually to complete the schema mapping. If you prefer, you can override these mappings by using the drop-down lists to map the columns one by one. The pattern becomes more accurate as you map more columns. The Copy Wizard constantly updates the pattern, and ultimately reaches the right pattern for the column mapping you want to achieve. </a:t>
            </a:r>
          </a:p>
          <a:p>
            <a:endParaRPr lang="es-MX" dirty="0"/>
          </a:p>
          <a:p>
            <a:pPr rtl="0"/>
            <a:r>
              <a:rPr lang="en-US" b="1" dirty="0"/>
              <a:t>Filtering data</a:t>
            </a:r>
          </a:p>
          <a:p>
            <a:pPr rtl="0"/>
            <a:r>
              <a:rPr lang="en-US" dirty="0"/>
              <a:t>You can filter source data to select only the data that needs to be copied to the sink data store. Filtering reduces the volume of the data to be copied to the sink data store and therefore enhances the throughput of the copy operation. It provides a flexible way to filter data in a relational database by using the SQL query language, or files in an Azure blob folder by using </a:t>
            </a:r>
            <a:r>
              <a:rPr lang="en-US" dirty="0">
                <a:hlinkClick r:id="rId3"/>
              </a:rPr>
              <a:t>Data Factory functions and variables</a:t>
            </a:r>
            <a:r>
              <a:rPr lang="en-US" dirty="0"/>
              <a:t>. </a:t>
            </a:r>
          </a:p>
          <a:p>
            <a:endParaRPr lang="es-MX" dirty="0"/>
          </a:p>
          <a:p>
            <a:pPr rtl="0"/>
            <a:r>
              <a:rPr lang="en-US" b="1" dirty="0"/>
              <a:t>Scheduling options</a:t>
            </a:r>
          </a:p>
          <a:p>
            <a:pPr rtl="0"/>
            <a:r>
              <a:rPr lang="en-US" dirty="0"/>
              <a:t>You can run the copy operation once or on a schedule (hourly, daily, and so on). Both of these options can be used for the breadth of the connectors across environments, including on-premises, cloud, and local desktop copy.+ </a:t>
            </a:r>
          </a:p>
          <a:p>
            <a:pPr rtl="0"/>
            <a:r>
              <a:rPr lang="en-US" dirty="0"/>
              <a:t>A one-time copy operation enables data movement from a source to a destination only once. It applies to data of any size and any supported format. The scheduled copy allows you to copy data on a prescribed recurrence. You can use rich settings (like retry, timeout, and alerts) to configure the scheduled copy.</a:t>
            </a:r>
          </a:p>
          <a:p>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t>15</a:t>
            </a:fld>
            <a:endParaRPr lang="en-US" dirty="0"/>
          </a:p>
        </p:txBody>
      </p:sp>
    </p:spTree>
    <p:extLst>
      <p:ext uri="{BB962C8B-B14F-4D97-AF65-F5344CB8AC3E}">
        <p14:creationId xmlns:p14="http://schemas.microsoft.com/office/powerpoint/2010/main" val="159207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a:t>Points to note:</a:t>
            </a:r>
            <a:r>
              <a:rPr lang="en-US" dirty="0"/>
              <a:t>+ </a:t>
            </a:r>
          </a:p>
          <a:p>
            <a:pPr rtl="0"/>
            <a:r>
              <a:rPr lang="en-US" dirty="0"/>
              <a:t>Throughput is calculated by using the following formula: [size of data read from source]/[Copy Activity run duration].</a:t>
            </a:r>
          </a:p>
          <a:p>
            <a:pPr rtl="0"/>
            <a:r>
              <a:rPr lang="en-US" dirty="0"/>
              <a:t>The performance reference numbers in the table were measured using </a:t>
            </a:r>
            <a:r>
              <a:rPr lang="en-US" dirty="0">
                <a:hlinkClick r:id="rId3"/>
              </a:rPr>
              <a:t>TPC-H</a:t>
            </a:r>
            <a:r>
              <a:rPr lang="en-US" dirty="0"/>
              <a:t> data set in a single copy activity run.</a:t>
            </a:r>
          </a:p>
          <a:p>
            <a:pPr rtl="0"/>
            <a:r>
              <a:rPr lang="en-US" dirty="0"/>
              <a:t>To copy between cloud data stores, set </a:t>
            </a:r>
            <a:r>
              <a:rPr lang="en-US" b="1" dirty="0" err="1"/>
              <a:t>cloudDataMovementUnits</a:t>
            </a:r>
            <a:r>
              <a:rPr lang="en-US" dirty="0"/>
              <a:t> to 1 and 4 (or 8) for comparison. </a:t>
            </a:r>
            <a:r>
              <a:rPr lang="en-US" b="1" dirty="0" err="1"/>
              <a:t>parallelCopies</a:t>
            </a:r>
            <a:r>
              <a:rPr lang="en-US" dirty="0"/>
              <a:t> is not specified. See the </a:t>
            </a:r>
            <a:r>
              <a:rPr lang="en-US" dirty="0">
                <a:hlinkClick r:id="rId4"/>
              </a:rPr>
              <a:t>Parallel copy</a:t>
            </a:r>
            <a:r>
              <a:rPr lang="en-US" dirty="0"/>
              <a:t> section for details about these features.</a:t>
            </a:r>
          </a:p>
          <a:p>
            <a:pPr rtl="0"/>
            <a:r>
              <a:rPr lang="en-US" dirty="0"/>
              <a:t>In Azure data stores, the source and sink are in the same Azure region.</a:t>
            </a:r>
          </a:p>
          <a:p>
            <a:pPr rtl="0"/>
            <a:r>
              <a:rPr lang="en-US" dirty="0"/>
              <a:t>For hybrid (on-premises to cloud, or cloud to on-premises) data movement, a single instance of gateway was running on a machine that was separate from the on-premises data store. The configuration is listed in the next table. When a single activity was running on gateway, the copy operation consumed only a small portion of the test machine's CPU, memory, or network bandwidth. CPU32 cores 2.20 GHz Intel Xeon E5-2660 v2Memory128 </a:t>
            </a:r>
            <a:r>
              <a:rPr lang="en-US" dirty="0" err="1"/>
              <a:t>GBNetworkInternet</a:t>
            </a:r>
            <a:r>
              <a:rPr lang="en-US" dirty="0"/>
              <a:t> interface: 10 </a:t>
            </a:r>
            <a:r>
              <a:rPr lang="en-US" dirty="0" err="1"/>
              <a:t>Gbps</a:t>
            </a:r>
            <a:r>
              <a:rPr lang="en-US" dirty="0"/>
              <a:t>; intranet interface: 40 </a:t>
            </a:r>
            <a:r>
              <a:rPr lang="en-US" dirty="0" err="1"/>
              <a:t>Gbps</a:t>
            </a:r>
            <a:endParaRPr lang="en-US" dirty="0"/>
          </a:p>
          <a:p>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t>17</a:t>
            </a:fld>
            <a:endParaRPr lang="en-US" dirty="0"/>
          </a:p>
        </p:txBody>
      </p:sp>
    </p:spTree>
    <p:extLst>
      <p:ext uri="{BB962C8B-B14F-4D97-AF65-F5344CB8AC3E}">
        <p14:creationId xmlns:p14="http://schemas.microsoft.com/office/powerpoint/2010/main" val="763391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You can use the </a:t>
            </a:r>
            <a:r>
              <a:rPr lang="en-US" b="1" dirty="0" err="1"/>
              <a:t>parallelCopies</a:t>
            </a:r>
            <a:r>
              <a:rPr lang="en-US" dirty="0"/>
              <a:t> property to indicate the parallelism that you want Copy Activity to use. You can think of this property as the maximum number of threads within Copy Activity that can read from your source or write to your sink data stores in parallel.+ </a:t>
            </a:r>
          </a:p>
          <a:p>
            <a:pPr rtl="0"/>
            <a:r>
              <a:rPr lang="en-US" dirty="0"/>
              <a:t>For each Copy Activity run, Data Factory determines the number of parallel copies to use to copy data from the source data store and to the destination data store. The default number of parallel copies that it uses depends on the type of source and sink that you are using. </a:t>
            </a:r>
          </a:p>
          <a:p>
            <a:pPr rtl="0"/>
            <a:endParaRPr lang="es-MX" dirty="0"/>
          </a:p>
          <a:p>
            <a:pPr rtl="0"/>
            <a:r>
              <a:rPr lang="en-US" dirty="0"/>
              <a:t>Points to note:+ </a:t>
            </a:r>
          </a:p>
          <a:p>
            <a:pPr rtl="0"/>
            <a:r>
              <a:rPr lang="en-US" dirty="0"/>
              <a:t>When you copy data between file-based stores, the </a:t>
            </a:r>
            <a:r>
              <a:rPr lang="en-US" b="1" dirty="0" err="1"/>
              <a:t>parallelCopies</a:t>
            </a:r>
            <a:r>
              <a:rPr lang="en-US" dirty="0"/>
              <a:t> determine the parallelism at the file level. The chunking within a single file would happen underneath automatically and transparently, and it's designed to use the best suitable chunk size for a given source data store type to load data in parallel and orthogonal to </a:t>
            </a:r>
            <a:r>
              <a:rPr lang="en-US" dirty="0" err="1"/>
              <a:t>parallelCopies</a:t>
            </a:r>
            <a:r>
              <a:rPr lang="en-US" dirty="0"/>
              <a:t>. The actual number of parallel copies the data movement service uses for the copy operation at run time is no more than the number of files you have. If the copy behavior is </a:t>
            </a:r>
            <a:r>
              <a:rPr lang="en-US" b="1" dirty="0" err="1"/>
              <a:t>mergeFile</a:t>
            </a:r>
            <a:r>
              <a:rPr lang="en-US" dirty="0"/>
              <a:t>, Copy Activity cannot take advantage of file-level parallelism.</a:t>
            </a:r>
          </a:p>
          <a:p>
            <a:pPr rtl="0"/>
            <a:r>
              <a:rPr lang="en-US" dirty="0"/>
              <a:t>When you specify a value for the </a:t>
            </a:r>
            <a:r>
              <a:rPr lang="en-US" b="1" dirty="0" err="1"/>
              <a:t>parallelCopies</a:t>
            </a:r>
            <a:r>
              <a:rPr lang="en-US" dirty="0"/>
              <a:t> property, consider the load increase on your source and sink data stores, and to gateway if it is a hybrid copy. This happens especially when you have multiple activities or concurrent runs of the same activities that run against the same data store. If you notice that either the data store or Gateway is overwhelmed with the load, decrease the </a:t>
            </a:r>
            <a:r>
              <a:rPr lang="en-US" b="1" dirty="0" err="1"/>
              <a:t>parallelCopies</a:t>
            </a:r>
            <a:r>
              <a:rPr lang="en-US" dirty="0"/>
              <a:t> value to relieve the load.</a:t>
            </a:r>
          </a:p>
          <a:p>
            <a:pPr rtl="0"/>
            <a:r>
              <a:rPr lang="en-US" dirty="0"/>
              <a:t>When you copy data from stores that are not file-based to stores that are file-based, the data movement service ignores the </a:t>
            </a:r>
            <a:r>
              <a:rPr lang="en-US" b="1" dirty="0" err="1"/>
              <a:t>parallelCopies</a:t>
            </a:r>
            <a:r>
              <a:rPr lang="en-US" dirty="0"/>
              <a:t> property. Even if parallelism is specified, it's not applied in this case.</a:t>
            </a:r>
          </a:p>
          <a:p>
            <a:pPr rtl="0"/>
            <a:endParaRPr lang="es-MX" dirty="0"/>
          </a:p>
          <a:p>
            <a:pPr rtl="0"/>
            <a:r>
              <a:rPr lang="es-MX" dirty="0"/>
              <a:t>Notes:</a:t>
            </a:r>
            <a:endParaRPr lang="en-US" dirty="0"/>
          </a:p>
          <a:p>
            <a:pPr rtl="0"/>
            <a:endParaRPr lang="en-US" dirty="0"/>
          </a:p>
          <a:p>
            <a:pPr rtl="0"/>
            <a:r>
              <a:rPr lang="en-US" dirty="0"/>
              <a:t>You can read data from the source or write data to the destination </a:t>
            </a:r>
            <a:r>
              <a:rPr lang="en-US" b="1" dirty="0"/>
              <a:t>in parallel within a Copy Activity run</a:t>
            </a:r>
            <a:r>
              <a:rPr lang="en-US" dirty="0"/>
              <a:t>. This feature enhances the throughput of a copy operation and reduces the time it takes to move data.+ </a:t>
            </a:r>
          </a:p>
          <a:p>
            <a:pPr rtl="0"/>
            <a:r>
              <a:rPr lang="en-US" dirty="0"/>
              <a:t>This setting is different from the </a:t>
            </a:r>
            <a:r>
              <a:rPr lang="en-US" b="1" dirty="0"/>
              <a:t>concurrency</a:t>
            </a:r>
            <a:r>
              <a:rPr lang="en-US" dirty="0"/>
              <a:t> property in the activity definition. The </a:t>
            </a:r>
            <a:r>
              <a:rPr lang="en-US" b="1" dirty="0"/>
              <a:t>concurrency</a:t>
            </a:r>
            <a:r>
              <a:rPr lang="en-US" dirty="0"/>
              <a:t> property determines the number of </a:t>
            </a:r>
            <a:r>
              <a:rPr lang="en-US" b="1" dirty="0"/>
              <a:t>concurrent Copy Activity runs</a:t>
            </a:r>
            <a:r>
              <a:rPr lang="en-US" dirty="0"/>
              <a:t> to process data from different activity windows (1 AM to 2 AM, 2 AM to 3 AM, 3 AM to 4 AM, and so on). This capability is helpful when you perform a historical load. The parallel copy capability applies to a </a:t>
            </a:r>
            <a:r>
              <a:rPr lang="en-US" b="1" dirty="0"/>
              <a:t>single activity run</a:t>
            </a:r>
            <a:r>
              <a:rPr lang="en-US" dirty="0"/>
              <a:t>.+ </a:t>
            </a:r>
          </a:p>
          <a:p>
            <a:pPr rtl="0"/>
            <a:r>
              <a:rPr lang="en-US" dirty="0"/>
              <a:t>Let's look at a sample scenario. In the following example, multiple slices from the past need to be processed. Data Factory runs an instance of Copy Activity (an activity run) for each slice:+ </a:t>
            </a:r>
          </a:p>
          <a:p>
            <a:pPr rtl="0"/>
            <a:r>
              <a:rPr lang="en-US" dirty="0"/>
              <a:t>The data slice from the first activity window (1 AM to 2 AM) ==&gt; Activity run 1</a:t>
            </a:r>
          </a:p>
          <a:p>
            <a:pPr rtl="0"/>
            <a:r>
              <a:rPr lang="en-US" dirty="0"/>
              <a:t>The data slice from the second activity window (2 AM to 3 AM) ==&gt; Activity run 2</a:t>
            </a:r>
          </a:p>
          <a:p>
            <a:pPr rtl="0"/>
            <a:r>
              <a:rPr lang="en-US" dirty="0"/>
              <a:t>The data slice from the second activity window (3 AM to 4 AM) ==&gt; Activity run 3</a:t>
            </a:r>
          </a:p>
          <a:p>
            <a:pPr rtl="0"/>
            <a:r>
              <a:rPr lang="en-US" dirty="0"/>
              <a:t>+ </a:t>
            </a:r>
          </a:p>
          <a:p>
            <a:pPr rtl="0"/>
            <a:r>
              <a:rPr lang="en-US" dirty="0"/>
              <a:t>And so on.+ </a:t>
            </a:r>
          </a:p>
          <a:p>
            <a:pPr rtl="0"/>
            <a:r>
              <a:rPr lang="en-US" dirty="0"/>
              <a:t>In this example, when the </a:t>
            </a:r>
            <a:r>
              <a:rPr lang="en-US" b="1" dirty="0"/>
              <a:t>concurrency</a:t>
            </a:r>
            <a:r>
              <a:rPr lang="en-US" dirty="0"/>
              <a:t> value is set to 2, </a:t>
            </a:r>
            <a:r>
              <a:rPr lang="en-US" b="1" dirty="0"/>
              <a:t>Activity run 1</a:t>
            </a:r>
            <a:r>
              <a:rPr lang="en-US" dirty="0"/>
              <a:t> and </a:t>
            </a:r>
            <a:r>
              <a:rPr lang="en-US" b="1" dirty="0"/>
              <a:t>Activity run 2</a:t>
            </a:r>
            <a:r>
              <a:rPr lang="en-US" dirty="0"/>
              <a:t> copy data from two activity windows </a:t>
            </a:r>
            <a:r>
              <a:rPr lang="en-US" b="1" dirty="0"/>
              <a:t>concurrently</a:t>
            </a:r>
            <a:r>
              <a:rPr lang="en-US" dirty="0"/>
              <a:t> to improve data movement performance. However, if multiple files are associated with Activity run 1, the data movement service copies files from the source to the destination one file at a time.</a:t>
            </a:r>
          </a:p>
          <a:p>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t>18</a:t>
            </a:fld>
            <a:endParaRPr lang="en-US" dirty="0"/>
          </a:p>
        </p:txBody>
      </p:sp>
    </p:spTree>
    <p:extLst>
      <p:ext uri="{BB962C8B-B14F-4D97-AF65-F5344CB8AC3E}">
        <p14:creationId xmlns:p14="http://schemas.microsoft.com/office/powerpoint/2010/main" val="81943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A </a:t>
            </a:r>
            <a:r>
              <a:rPr lang="en-US" b="1" dirty="0"/>
              <a:t>cloud data movement unit (DMU)</a:t>
            </a:r>
            <a:r>
              <a:rPr lang="en-US" dirty="0"/>
              <a:t> is a measure that represents the power (a combination of CPU, memory, and network resource allocation) of a single unit in Data Factory. A DMU might be used in a cloud-to-cloud copy operation, but not in a hybrid copy.+ </a:t>
            </a:r>
          </a:p>
          <a:p>
            <a:pPr rtl="0"/>
            <a:r>
              <a:rPr lang="en-US" dirty="0"/>
              <a:t>By default, Data Factory uses a single cloud DMU to perform a single Copy Activity run. To override this default, specify a value for the </a:t>
            </a:r>
            <a:r>
              <a:rPr lang="en-US" b="1" dirty="0" err="1"/>
              <a:t>cloudDataMovementUnits</a:t>
            </a:r>
            <a:r>
              <a:rPr lang="en-US" dirty="0"/>
              <a:t> property as follows. For information about the level of performance gain you might get when you configure more units for a specific copy source and sink, see the </a:t>
            </a:r>
            <a:r>
              <a:rPr lang="en-US" dirty="0">
                <a:hlinkClick r:id="rId3"/>
              </a:rPr>
              <a:t>performance reference</a:t>
            </a:r>
            <a:r>
              <a:rPr lang="en-US" dirty="0"/>
              <a:t>.</a:t>
            </a:r>
          </a:p>
          <a:p>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t>19</a:t>
            </a:fld>
            <a:endParaRPr lang="en-US" dirty="0"/>
          </a:p>
        </p:txBody>
      </p:sp>
    </p:spTree>
    <p:extLst>
      <p:ext uri="{BB962C8B-B14F-4D97-AF65-F5344CB8AC3E}">
        <p14:creationId xmlns:p14="http://schemas.microsoft.com/office/powerpoint/2010/main" val="2175805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When you copy data from a source data store to a sink data store, you might choose to use Blob storage as an interim staging store. Staging is especially useful in the following cases:+ </a:t>
            </a:r>
          </a:p>
          <a:p>
            <a:pPr rtl="0"/>
            <a:r>
              <a:rPr lang="en-US" b="1" dirty="0"/>
              <a:t>You want to ingest data from various data stores into SQL Data Warehouse via </a:t>
            </a:r>
            <a:r>
              <a:rPr lang="en-US" b="1" dirty="0" err="1"/>
              <a:t>PolyBase</a:t>
            </a:r>
            <a:r>
              <a:rPr lang="en-US" dirty="0"/>
              <a:t>. SQL Data Warehouse uses </a:t>
            </a:r>
            <a:r>
              <a:rPr lang="en-US" dirty="0" err="1"/>
              <a:t>PolyBase</a:t>
            </a:r>
            <a:r>
              <a:rPr lang="en-US" dirty="0"/>
              <a:t> as a high-throughput mechanism to load a large amount of data into SQL Data Warehouse. However, the source data must be in Blob storage, and it must meet additional criteria. When you load data from a data store other than Blob storage, you can activate data copying via interim staging Blob storage. In that case, Data Factory performs the required data transformations to ensure that it meets the requirements of </a:t>
            </a:r>
            <a:r>
              <a:rPr lang="en-US" dirty="0" err="1"/>
              <a:t>PolyBase</a:t>
            </a:r>
            <a:r>
              <a:rPr lang="en-US" dirty="0"/>
              <a:t>. Then it uses </a:t>
            </a:r>
            <a:r>
              <a:rPr lang="en-US" dirty="0" err="1"/>
              <a:t>PolyBase</a:t>
            </a:r>
            <a:r>
              <a:rPr lang="en-US" dirty="0"/>
              <a:t> to load data into SQL Data Warehouse. For more details, see </a:t>
            </a:r>
            <a:r>
              <a:rPr lang="en-US" dirty="0">
                <a:hlinkClick r:id="rId3"/>
              </a:rPr>
              <a:t>Use </a:t>
            </a:r>
            <a:r>
              <a:rPr lang="en-US" dirty="0" err="1">
                <a:hlinkClick r:id="rId3"/>
              </a:rPr>
              <a:t>PolyBase</a:t>
            </a:r>
            <a:r>
              <a:rPr lang="en-US" dirty="0">
                <a:hlinkClick r:id="rId3"/>
              </a:rPr>
              <a:t> to load data into Azure SQL Data Warehouse</a:t>
            </a:r>
            <a:r>
              <a:rPr lang="en-US" dirty="0"/>
              <a:t>. For a walkthrough with a use case, see </a:t>
            </a:r>
            <a:r>
              <a:rPr lang="en-US" dirty="0">
                <a:hlinkClick r:id="rId4"/>
              </a:rPr>
              <a:t>Load 1 TB into Azure SQL Data Warehouse under 15 minutes with Azure Data Factory</a:t>
            </a:r>
            <a:r>
              <a:rPr lang="en-US" dirty="0"/>
              <a:t>.</a:t>
            </a:r>
          </a:p>
          <a:p>
            <a:pPr rtl="0"/>
            <a:r>
              <a:rPr lang="en-US" b="1" dirty="0"/>
              <a:t>Sometimes it takes a while to perform a hybrid data movement (that is, to copy between an on-premises data store and a cloud data store) over a slow network connection</a:t>
            </a:r>
            <a:r>
              <a:rPr lang="en-US" dirty="0"/>
              <a:t>. To improve performance, you can compress the data on-premises so that it takes less time to move data to the staging data store in the cloud. Then you can decompress the data in the staging store before you load it into the destination data store.</a:t>
            </a:r>
          </a:p>
          <a:p>
            <a:pPr rtl="0"/>
            <a:r>
              <a:rPr lang="en-US" b="1" dirty="0"/>
              <a:t>You don't want to open ports other than port 80 and port 443 in your firewall, because of corporate IT policies</a:t>
            </a:r>
            <a:r>
              <a:rPr lang="en-US" dirty="0"/>
              <a:t>. For example, when you copy data from an on-premises data store to an Azure SQL Database sink or an Azure SQL Data Warehouse sink, you need to activate outbound TCP communication on port 1433 for both the Windows firewall and your corporate firewall. In this scenario, take advantage of the gateway to first copy data to a Blob storage staging instance over HTTP or HTTPS on port 443. Then, load the data into SQL Database or SQL Data Warehouse from Blob storage staging. In this flow, you don't need to enable port 1433.</a:t>
            </a:r>
          </a:p>
          <a:p>
            <a:pPr rtl="0"/>
            <a:endParaRPr lang="es-MX" dirty="0"/>
          </a:p>
          <a:p>
            <a:pPr rtl="0"/>
            <a:r>
              <a:rPr lang="en-US" b="1" dirty="0"/>
              <a:t>How staged copy works</a:t>
            </a:r>
          </a:p>
          <a:p>
            <a:pPr rtl="0"/>
            <a:r>
              <a:rPr lang="en-US" dirty="0"/>
              <a:t>When you activate the staging feature, first the data is copied from the source data store to the staging data store (bring your own). Next, the data is copied from the staging data store to the sink data store. Data Factory automatically manages the two-stage flow for you. Data Factory also cleans up temporary data from the staging storage after the data movement is complete.+ </a:t>
            </a:r>
          </a:p>
          <a:p>
            <a:pPr rtl="0"/>
            <a:r>
              <a:rPr lang="en-US" dirty="0"/>
              <a:t>In the cloud copy scenario (both source and sink data stores are in the cloud), gateway is not used. The Data Factory service performs the copy operations.+ </a:t>
            </a:r>
          </a:p>
          <a:p>
            <a:pPr rtl="0"/>
            <a:r>
              <a:rPr lang="en-US" dirty="0"/>
              <a:t>+ </a:t>
            </a:r>
          </a:p>
          <a:p>
            <a:pPr rtl="0"/>
            <a:r>
              <a:rPr lang="en-US" dirty="0"/>
              <a:t>In the hybrid copy scenario (source is on-premises and sink is in the cloud), the gateway moves data from the source data store to a staging data store. Data Factory service moves data from the staging data store to the sink data store. Copying data from a cloud data store to an on-premises data store via staging also is supported with the reversed flow.+ </a:t>
            </a:r>
          </a:p>
          <a:p>
            <a:pPr rtl="0"/>
            <a:r>
              <a:rPr lang="en-US" dirty="0"/>
              <a:t>+ </a:t>
            </a:r>
          </a:p>
          <a:p>
            <a:pPr rtl="0"/>
            <a:r>
              <a:rPr lang="en-US" dirty="0"/>
              <a:t>When you activate data movement by using a staging store, you can specify whether you want the data to be compressed before moving data from the source data store to an interim or staging data store, and then decompressed before moving data from an interim or staging data store to the sink data store.+ </a:t>
            </a:r>
          </a:p>
          <a:p>
            <a:pPr rtl="0"/>
            <a:r>
              <a:rPr lang="en-US" dirty="0"/>
              <a:t>Currently, you can't copy data between two on-premises data stores by using a staging store. We expect this option to be available soon.</a:t>
            </a:r>
          </a:p>
          <a:p>
            <a:pPr rtl="0"/>
            <a:endParaRPr lang="en-US" dirty="0"/>
          </a:p>
          <a:p>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t>20</a:t>
            </a:fld>
            <a:endParaRPr lang="en-US" dirty="0"/>
          </a:p>
        </p:txBody>
      </p:sp>
    </p:spTree>
    <p:extLst>
      <p:ext uri="{BB962C8B-B14F-4D97-AF65-F5344CB8AC3E}">
        <p14:creationId xmlns:p14="http://schemas.microsoft.com/office/powerpoint/2010/main" val="3450342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a:t>File-based data stores</a:t>
            </a:r>
          </a:p>
          <a:p>
            <a:pPr rtl="0"/>
            <a:r>
              <a:rPr lang="en-US" i="1" dirty="0"/>
              <a:t>(Includes Blob storage, Data Lake Store, Amazon S3, on-premises file systems, and on-premises HDFS)</a:t>
            </a:r>
            <a:r>
              <a:rPr lang="en-US" dirty="0"/>
              <a:t>+ </a:t>
            </a:r>
          </a:p>
          <a:p>
            <a:pPr rtl="0"/>
            <a:r>
              <a:rPr lang="en-US" b="1" dirty="0"/>
              <a:t>Average file size and file count</a:t>
            </a:r>
            <a:r>
              <a:rPr lang="en-US" dirty="0"/>
              <a:t>: Copy Activity transfers data one file at a time. With the same amount of data to be moved, the overall throughput is lower if the data consists of many small files rather than a few large files due to the bootstrap phase for each file. Therefore, if possible, combine small files into larger files to gain higher throughput.</a:t>
            </a:r>
          </a:p>
          <a:p>
            <a:pPr rtl="0"/>
            <a:r>
              <a:rPr lang="en-US" b="1" dirty="0"/>
              <a:t>File format and compression</a:t>
            </a:r>
            <a:r>
              <a:rPr lang="en-US" dirty="0"/>
              <a:t>: For more ways to improve performance, see the </a:t>
            </a:r>
            <a:r>
              <a:rPr lang="en-US" dirty="0">
                <a:hlinkClick r:id="rId3"/>
              </a:rPr>
              <a:t>Considerations for serialization and deserialization</a:t>
            </a:r>
            <a:r>
              <a:rPr lang="en-US" dirty="0"/>
              <a:t> and </a:t>
            </a:r>
            <a:r>
              <a:rPr lang="en-US" dirty="0">
                <a:hlinkClick r:id="rId4"/>
              </a:rPr>
              <a:t>Considerations for compression</a:t>
            </a:r>
            <a:r>
              <a:rPr lang="en-US" dirty="0"/>
              <a:t> sections.</a:t>
            </a:r>
          </a:p>
          <a:p>
            <a:pPr rtl="0"/>
            <a:r>
              <a:rPr lang="en-US" dirty="0"/>
              <a:t>For the </a:t>
            </a:r>
            <a:r>
              <a:rPr lang="en-US" b="1" dirty="0"/>
              <a:t>on-premises file system</a:t>
            </a:r>
            <a:r>
              <a:rPr lang="en-US" dirty="0"/>
              <a:t> scenario, in which </a:t>
            </a:r>
            <a:r>
              <a:rPr lang="en-US" b="1" dirty="0"/>
              <a:t>Data Management Gateway</a:t>
            </a:r>
            <a:r>
              <a:rPr lang="en-US" dirty="0"/>
              <a:t> is required, see the </a:t>
            </a:r>
            <a:r>
              <a:rPr lang="en-US" dirty="0">
                <a:hlinkClick r:id="rId5"/>
              </a:rPr>
              <a:t>Considerations for Data Management Gateway</a:t>
            </a:r>
            <a:r>
              <a:rPr lang="en-US" dirty="0"/>
              <a:t> section.</a:t>
            </a:r>
          </a:p>
          <a:p>
            <a:pPr rtl="0"/>
            <a:r>
              <a:rPr lang="en-US" dirty="0"/>
              <a:t>+ </a:t>
            </a:r>
          </a:p>
          <a:p>
            <a:pPr rtl="0"/>
            <a:r>
              <a:rPr lang="en-US" b="1" dirty="0"/>
              <a:t>Relational data stores</a:t>
            </a:r>
          </a:p>
          <a:p>
            <a:pPr rtl="0"/>
            <a:r>
              <a:rPr lang="en-US" i="1" dirty="0"/>
              <a:t>(Includes SQL Database; SQL Data Warehouse; Amazon Redshift; SQL Server databases; and Oracle, MySQL, DB2, Teradata, Sybase, and PostgreSQL databases, etc.)</a:t>
            </a:r>
            <a:r>
              <a:rPr lang="en-US" dirty="0"/>
              <a:t>+ </a:t>
            </a:r>
          </a:p>
          <a:p>
            <a:pPr rtl="0"/>
            <a:r>
              <a:rPr lang="en-US" b="1" dirty="0"/>
              <a:t>Data pattern</a:t>
            </a:r>
            <a:r>
              <a:rPr lang="en-US" dirty="0"/>
              <a:t>: Your table schema affects copy throughput. A large row size gives you a better performance than small row size, to copy the same amount of data. The reason is that the database can more efficiently retrieve fewer batches of data that contain fewer rows.</a:t>
            </a:r>
          </a:p>
          <a:p>
            <a:pPr rtl="0"/>
            <a:r>
              <a:rPr lang="en-US" b="1" dirty="0"/>
              <a:t>Query or stored procedure</a:t>
            </a:r>
            <a:r>
              <a:rPr lang="en-US" dirty="0"/>
              <a:t>: Optimize the logic of the query or stored procedure you specify in the Copy Activity source to fetch data more efficiently.</a:t>
            </a:r>
          </a:p>
          <a:p>
            <a:pPr rtl="0"/>
            <a:r>
              <a:rPr lang="en-US" dirty="0"/>
              <a:t>For </a:t>
            </a:r>
            <a:r>
              <a:rPr lang="en-US" b="1" dirty="0"/>
              <a:t>on-premises relational databases</a:t>
            </a:r>
            <a:r>
              <a:rPr lang="en-US" dirty="0"/>
              <a:t>, such as SQL Server and Oracle, which require the use of </a:t>
            </a:r>
            <a:r>
              <a:rPr lang="en-US" b="1" dirty="0"/>
              <a:t>Data Management Gateway</a:t>
            </a:r>
            <a:r>
              <a:rPr lang="en-US" dirty="0"/>
              <a:t>, see the </a:t>
            </a:r>
            <a:r>
              <a:rPr lang="en-US" dirty="0">
                <a:hlinkClick r:id="rId6"/>
              </a:rPr>
              <a:t>Considerations for Data Management Gateway</a:t>
            </a:r>
            <a:r>
              <a:rPr lang="en-US" dirty="0"/>
              <a:t> section.</a:t>
            </a:r>
          </a:p>
          <a:p>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t>21</a:t>
            </a:fld>
            <a:endParaRPr lang="en-US" dirty="0"/>
          </a:p>
        </p:txBody>
      </p:sp>
    </p:spTree>
    <p:extLst>
      <p:ext uri="{BB962C8B-B14F-4D97-AF65-F5344CB8AC3E}">
        <p14:creationId xmlns:p14="http://schemas.microsoft.com/office/powerpoint/2010/main" val="3943954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a:t>File-based data stores</a:t>
            </a:r>
          </a:p>
          <a:p>
            <a:pPr rtl="0"/>
            <a:r>
              <a:rPr lang="en-US" i="1" dirty="0"/>
              <a:t>(Includes Blob storage, Data Lake Store, Amazon S3, on-premises file systems, and on-premises HDFS)</a:t>
            </a:r>
            <a:r>
              <a:rPr lang="en-US" dirty="0"/>
              <a:t>+ </a:t>
            </a:r>
          </a:p>
          <a:p>
            <a:pPr rtl="0"/>
            <a:r>
              <a:rPr lang="en-US" b="1" dirty="0"/>
              <a:t>Copy behavior</a:t>
            </a:r>
            <a:r>
              <a:rPr lang="en-US" dirty="0"/>
              <a:t>: If you copy data from a different file-based data store, Copy Activity has three options via the </a:t>
            </a:r>
            <a:r>
              <a:rPr lang="en-US" b="1" dirty="0" err="1"/>
              <a:t>copyBehavior</a:t>
            </a:r>
            <a:r>
              <a:rPr lang="en-US" dirty="0"/>
              <a:t> property. It preserves hierarchy, flattens hierarchy, or merges files. Either preserving or flattening hierarchy has little or no performance overhead, but merging files causes performance overhead to increase.</a:t>
            </a:r>
          </a:p>
          <a:p>
            <a:pPr rtl="0"/>
            <a:r>
              <a:rPr lang="en-US" b="1" dirty="0"/>
              <a:t>File format and compression</a:t>
            </a:r>
            <a:r>
              <a:rPr lang="en-US" dirty="0"/>
              <a:t>: See the </a:t>
            </a:r>
            <a:r>
              <a:rPr lang="en-US" dirty="0">
                <a:hlinkClick r:id="rId3"/>
              </a:rPr>
              <a:t>Considerations for serialization and deserialization</a:t>
            </a:r>
            <a:r>
              <a:rPr lang="en-US" dirty="0"/>
              <a:t> and </a:t>
            </a:r>
            <a:r>
              <a:rPr lang="en-US" dirty="0">
                <a:hlinkClick r:id="rId4"/>
              </a:rPr>
              <a:t>Considerations for compression</a:t>
            </a:r>
            <a:r>
              <a:rPr lang="en-US" dirty="0"/>
              <a:t> sections for more ways to improve performance.</a:t>
            </a:r>
          </a:p>
          <a:p>
            <a:pPr rtl="0"/>
            <a:r>
              <a:rPr lang="en-US" b="1" dirty="0"/>
              <a:t>Blob storage</a:t>
            </a:r>
            <a:r>
              <a:rPr lang="en-US" dirty="0"/>
              <a:t>: Currently, Blob storage supports only block blobs for optimized data transfer and throughput.</a:t>
            </a:r>
          </a:p>
          <a:p>
            <a:pPr rtl="0"/>
            <a:r>
              <a:rPr lang="en-US" dirty="0"/>
              <a:t>For </a:t>
            </a:r>
            <a:r>
              <a:rPr lang="en-US" b="1" dirty="0"/>
              <a:t>on-premises file systems</a:t>
            </a:r>
            <a:r>
              <a:rPr lang="en-US" dirty="0"/>
              <a:t> scenarios that require the use of </a:t>
            </a:r>
            <a:r>
              <a:rPr lang="en-US" b="1" dirty="0"/>
              <a:t>Data Management Gateway</a:t>
            </a:r>
            <a:r>
              <a:rPr lang="en-US" dirty="0"/>
              <a:t>, see the </a:t>
            </a:r>
            <a:r>
              <a:rPr lang="en-US" dirty="0">
                <a:hlinkClick r:id="rId5"/>
              </a:rPr>
              <a:t>Considerations for Data Management Gateway</a:t>
            </a:r>
            <a:r>
              <a:rPr lang="en-US" dirty="0"/>
              <a:t> section.</a:t>
            </a:r>
          </a:p>
          <a:p>
            <a:pPr rtl="0"/>
            <a:r>
              <a:rPr lang="en-US" dirty="0"/>
              <a:t>+ </a:t>
            </a:r>
          </a:p>
          <a:p>
            <a:pPr rtl="0"/>
            <a:r>
              <a:rPr lang="en-US" b="1" dirty="0"/>
              <a:t>Relational data stores</a:t>
            </a:r>
          </a:p>
          <a:p>
            <a:pPr rtl="0"/>
            <a:r>
              <a:rPr lang="en-US" i="1" dirty="0"/>
              <a:t>(Includes SQL Database, SQL Data Warehouse, SQL Server databases, and Oracle databases)</a:t>
            </a:r>
            <a:r>
              <a:rPr lang="en-US" dirty="0"/>
              <a:t>+ </a:t>
            </a:r>
          </a:p>
          <a:p>
            <a:pPr rtl="0"/>
            <a:r>
              <a:rPr lang="en-US" b="1" dirty="0"/>
              <a:t>Copy behavior</a:t>
            </a:r>
            <a:r>
              <a:rPr lang="en-US" dirty="0"/>
              <a:t>: Depending on the properties you've set for </a:t>
            </a:r>
            <a:r>
              <a:rPr lang="en-US" b="1" dirty="0" err="1"/>
              <a:t>sqlSink</a:t>
            </a:r>
            <a:r>
              <a:rPr lang="en-US" dirty="0"/>
              <a:t>, Copy Activity writes data to the destination database in different ways.</a:t>
            </a:r>
          </a:p>
          <a:p>
            <a:pPr lvl="1" rtl="0"/>
            <a:r>
              <a:rPr lang="en-US" dirty="0"/>
              <a:t>By default, the data movement service uses the Bulk Copy API to insert data in append mode, which provides the best performance.</a:t>
            </a:r>
          </a:p>
          <a:p>
            <a:pPr lvl="1" rtl="0"/>
            <a:r>
              <a:rPr lang="en-US" dirty="0"/>
              <a:t>If you configure a stored procedure in the sink, the database applies the data one row at a time instead of as a bulk load. Performance drops significantly. If your data set is large, when applicable, consider switching to using the </a:t>
            </a:r>
            <a:r>
              <a:rPr lang="en-US" b="1" dirty="0" err="1"/>
              <a:t>sqlWriterCleanupScript</a:t>
            </a:r>
            <a:r>
              <a:rPr lang="en-US" dirty="0"/>
              <a:t> property.</a:t>
            </a:r>
          </a:p>
          <a:p>
            <a:pPr lvl="1" rtl="0"/>
            <a:r>
              <a:rPr lang="en-US" dirty="0"/>
              <a:t>If you configure the </a:t>
            </a:r>
            <a:r>
              <a:rPr lang="en-US" b="1" dirty="0" err="1"/>
              <a:t>sqlWriterCleanupScript</a:t>
            </a:r>
            <a:r>
              <a:rPr lang="en-US" dirty="0"/>
              <a:t> property for each Copy Activity run, the service triggers the script, and then you use the Bulk Copy API to insert the data. For example, to overwrite the entire table with the latest data, you can specify a script to first delete all records before bulk-loading the new data from the source.</a:t>
            </a:r>
          </a:p>
          <a:p>
            <a:pPr rtl="0"/>
            <a:r>
              <a:rPr lang="en-US" b="1" dirty="0"/>
              <a:t>Data pattern and batch size</a:t>
            </a:r>
            <a:r>
              <a:rPr lang="en-US" dirty="0"/>
              <a:t>:</a:t>
            </a:r>
          </a:p>
          <a:p>
            <a:pPr lvl="1" rtl="0"/>
            <a:r>
              <a:rPr lang="en-US" dirty="0"/>
              <a:t>Your table schema affects copy throughput. To copy the same amount of data, a large row size gives you better performance than a small row size because the database can more efficiently commit fewer batches of data.</a:t>
            </a:r>
          </a:p>
          <a:p>
            <a:pPr lvl="1" rtl="0"/>
            <a:r>
              <a:rPr lang="en-US" dirty="0"/>
              <a:t>Copy Activity inserts data in a series of batches. You can set the number of rows in a batch by using the </a:t>
            </a:r>
            <a:r>
              <a:rPr lang="en-US" b="1" dirty="0" err="1"/>
              <a:t>writeBatchSize</a:t>
            </a:r>
            <a:r>
              <a:rPr lang="en-US" dirty="0"/>
              <a:t> property. If your data has small rows, you can set the </a:t>
            </a:r>
            <a:r>
              <a:rPr lang="en-US" b="1" dirty="0" err="1"/>
              <a:t>writeBatchSize</a:t>
            </a:r>
            <a:r>
              <a:rPr lang="en-US" dirty="0"/>
              <a:t> property with a higher value to benefit from lower batch overhead and higher throughput. If the row size of your data is large, be careful when you increase </a:t>
            </a:r>
            <a:r>
              <a:rPr lang="en-US" b="1" dirty="0" err="1"/>
              <a:t>writeBatchSize</a:t>
            </a:r>
            <a:r>
              <a:rPr lang="en-US" dirty="0"/>
              <a:t>. A high value might lead to a copy failure caused by overloading the database.</a:t>
            </a:r>
          </a:p>
          <a:p>
            <a:endParaRPr lang="es-MX" dirty="0"/>
          </a:p>
          <a:p>
            <a:pPr rtl="0"/>
            <a:r>
              <a:rPr lang="en-US" b="1" dirty="0"/>
              <a:t>NoSQL stores</a:t>
            </a:r>
          </a:p>
          <a:p>
            <a:pPr rtl="0"/>
            <a:r>
              <a:rPr lang="en-US" i="1" dirty="0"/>
              <a:t>(Includes Table storage and Azure Cosmos DB )</a:t>
            </a:r>
            <a:r>
              <a:rPr lang="en-US" dirty="0"/>
              <a:t>+ </a:t>
            </a:r>
          </a:p>
          <a:p>
            <a:pPr rtl="0"/>
            <a:r>
              <a:rPr lang="en-US" dirty="0"/>
              <a:t>For </a:t>
            </a:r>
            <a:r>
              <a:rPr lang="en-US" b="1" dirty="0"/>
              <a:t>Table storage</a:t>
            </a:r>
            <a:r>
              <a:rPr lang="en-US" dirty="0"/>
              <a:t>:</a:t>
            </a:r>
          </a:p>
          <a:p>
            <a:pPr lvl="1" rtl="0"/>
            <a:r>
              <a:rPr lang="en-US" b="1" dirty="0"/>
              <a:t>Partition</a:t>
            </a:r>
            <a:r>
              <a:rPr lang="en-US" dirty="0"/>
              <a:t>: Writing data to interleaved partitions dramatically degrades performance. Sort your source data by partition key so that the data is inserted efficiently into one partition after another, or adjust the logic to write the data to a single partition.</a:t>
            </a:r>
          </a:p>
          <a:p>
            <a:pPr rtl="0"/>
            <a:r>
              <a:rPr lang="en-US" dirty="0"/>
              <a:t>For </a:t>
            </a:r>
            <a:r>
              <a:rPr lang="en-US" b="1" dirty="0"/>
              <a:t>Azure Cosmos DB</a:t>
            </a:r>
            <a:r>
              <a:rPr lang="en-US" dirty="0"/>
              <a:t>:</a:t>
            </a:r>
          </a:p>
          <a:p>
            <a:pPr lvl="1" rtl="0"/>
            <a:r>
              <a:rPr lang="en-US" b="1" dirty="0"/>
              <a:t>Batch size</a:t>
            </a:r>
            <a:r>
              <a:rPr lang="en-US" dirty="0"/>
              <a:t>: The </a:t>
            </a:r>
            <a:r>
              <a:rPr lang="en-US" b="1" dirty="0" err="1"/>
              <a:t>writeBatchSize</a:t>
            </a:r>
            <a:r>
              <a:rPr lang="en-US" dirty="0"/>
              <a:t> property sets the number of parallel requests to the Azure Cosmos DB service to create documents. You can expect better performance when you increase </a:t>
            </a:r>
            <a:r>
              <a:rPr lang="en-US" b="1" dirty="0" err="1"/>
              <a:t>writeBatchSize</a:t>
            </a:r>
            <a:r>
              <a:rPr lang="en-US" dirty="0"/>
              <a:t> because more parallel requests are sent to Azure Cosmos DB. However, watch for throttling when you write to Azure Cosmos DB (the error message is "Request rate is large"). Various factors can cause throttling, including document size, the number of terms in the documents, and the target collection's indexing policy. To achieve higher copy throughput, consider using a better collection, for example, S3.</a:t>
            </a:r>
          </a:p>
          <a:p>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t>22</a:t>
            </a:fld>
            <a:endParaRPr lang="en-US" dirty="0"/>
          </a:p>
        </p:txBody>
      </p:sp>
    </p:spTree>
    <p:extLst>
      <p:ext uri="{BB962C8B-B14F-4D97-AF65-F5344CB8AC3E}">
        <p14:creationId xmlns:p14="http://schemas.microsoft.com/office/powerpoint/2010/main" val="493911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a:t>Considerations for serialization and deserialization</a:t>
            </a:r>
          </a:p>
          <a:p>
            <a:pPr rtl="0"/>
            <a:r>
              <a:rPr lang="en-US" dirty="0"/>
              <a:t>Serialization and deserialization can occur when your input data set or output data set is a file. See </a:t>
            </a:r>
            <a:r>
              <a:rPr lang="en-US" dirty="0">
                <a:hlinkClick r:id="rId3"/>
              </a:rPr>
              <a:t>Supported file and compression formats</a:t>
            </a:r>
            <a:r>
              <a:rPr lang="en-US" dirty="0"/>
              <a:t> with details on supported file formats by Copy Activity.+ </a:t>
            </a:r>
          </a:p>
          <a:p>
            <a:pPr rtl="0"/>
            <a:r>
              <a:rPr lang="en-US" b="1" dirty="0"/>
              <a:t>Copy behavior</a:t>
            </a:r>
            <a:r>
              <a:rPr lang="en-US" dirty="0"/>
              <a:t>:+ </a:t>
            </a:r>
          </a:p>
          <a:p>
            <a:pPr rtl="0"/>
            <a:r>
              <a:rPr lang="en-US" dirty="0"/>
              <a:t>Copying files between file-based data stores:</a:t>
            </a:r>
          </a:p>
          <a:p>
            <a:pPr lvl="1" rtl="0"/>
            <a:r>
              <a:rPr lang="en-US" dirty="0"/>
              <a:t>When input and output data sets both have the same or no file format settings, the data movement service executes a binary copy without any serialization or deserialization. You see a higher throughput compared to the scenario, in which the source and sink file format settings are different from each other.</a:t>
            </a:r>
          </a:p>
          <a:p>
            <a:pPr lvl="1" rtl="0"/>
            <a:r>
              <a:rPr lang="en-US" dirty="0"/>
              <a:t>When input and output data sets both are in text format and only the encoding type is different, the data movement service only does encoding conversion. It doesn't do any serialization and deserialization, which causes some performance overhead compared to a binary copy.</a:t>
            </a:r>
          </a:p>
          <a:p>
            <a:pPr lvl="1" rtl="0"/>
            <a:r>
              <a:rPr lang="en-US" dirty="0"/>
              <a:t>When input and output data sets both have different file formats or different configurations, like delimiters, the data movement service </a:t>
            </a:r>
            <a:r>
              <a:rPr lang="en-US" dirty="0" err="1"/>
              <a:t>deserializes</a:t>
            </a:r>
            <a:r>
              <a:rPr lang="en-US" dirty="0"/>
              <a:t> source data to stream, transform, and then serialize it into the output format you indicated. This operation results in a much more significant performance overhead compared to other scenarios.</a:t>
            </a:r>
          </a:p>
          <a:p>
            <a:pPr rtl="0"/>
            <a:r>
              <a:rPr lang="en-US" dirty="0"/>
              <a:t>When you copy files to/from a data store that is not file-based (for example, from a file-based store to a relational store), the serialization or deserialization step is required. This step results in significant performance overhead.</a:t>
            </a:r>
          </a:p>
          <a:p>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t>23</a:t>
            </a:fld>
            <a:endParaRPr lang="en-US" dirty="0"/>
          </a:p>
        </p:txBody>
      </p:sp>
    </p:spTree>
    <p:extLst>
      <p:ext uri="{BB962C8B-B14F-4D97-AF65-F5344CB8AC3E}">
        <p14:creationId xmlns:p14="http://schemas.microsoft.com/office/powerpoint/2010/main" val="1489773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It is a </a:t>
            </a:r>
            <a:r>
              <a:rPr lang="en-US" b="1" dirty="0"/>
              <a:t>cloud-based data integration service that allows you to create data-driven workflows in the cloud for orchestrating and automating data movement and data transformation</a:t>
            </a:r>
            <a:r>
              <a:rPr lang="en-US" dirty="0"/>
              <a:t>. Using Azure Data Factory, you can create and schedule data-driven workflows (called pipelines) that can ingest data from disparate data stores, process/transform the data by using compute services such as Azure HDInsight Hadoop, Spark, Azure Data Lake Analytics, and Azure Machine Learning, and publish output data to data stores such as Azure SQL Data Warehouse for business intelligence (BI) applications to consume. + </a:t>
            </a:r>
          </a:p>
          <a:p>
            <a:pPr rtl="0"/>
            <a:r>
              <a:rPr lang="en-US" dirty="0"/>
              <a:t>It's more of an Extract-and-Load (EL) and then Transform-and-Load (TL) platform rather than a traditional Extract-Transform-and-Load (ETL) platform. The transformations that are performed are to transform/process data by using compute services rather than to perform transformations like the ones for adding derived columns, counting number of rows, sorting data, etc. + </a:t>
            </a:r>
          </a:p>
          <a:p>
            <a:pPr rtl="0"/>
            <a:r>
              <a:rPr lang="en-US" dirty="0"/>
              <a:t>Currently, in Azure Data Factory, the data that is consumed and produced by workflows is </a:t>
            </a:r>
            <a:r>
              <a:rPr lang="en-US" b="1" dirty="0"/>
              <a:t>time-sliced data</a:t>
            </a:r>
            <a:r>
              <a:rPr lang="en-US" dirty="0"/>
              <a:t> (hourly, daily, weekly, etc.). For example, a pipeline may read input data, process data, and produce output data once a day. You can also run a workflow just one time. </a:t>
            </a:r>
          </a:p>
          <a:p>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t>3</a:t>
            </a:fld>
            <a:endParaRPr lang="en-US" dirty="0"/>
          </a:p>
        </p:txBody>
      </p:sp>
    </p:spTree>
    <p:extLst>
      <p:ext uri="{BB962C8B-B14F-4D97-AF65-F5344CB8AC3E}">
        <p14:creationId xmlns:p14="http://schemas.microsoft.com/office/powerpoint/2010/main" val="19838084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a:t>Considerations for compression</a:t>
            </a:r>
          </a:p>
          <a:p>
            <a:pPr rtl="0"/>
            <a:r>
              <a:rPr lang="en-US" dirty="0"/>
              <a:t>When your input or output data set is a file, you can set Copy Activity to perform compression or decompression as it writes data to the destination. When you choose compression, you make a tradeoff between input/output (I/O) and CPU. Compressing the data costs extra in compute resources. But in return, it reduces network I/O and storage. Depending on your data, you may see a boost in overall copy throughput.+ </a:t>
            </a:r>
          </a:p>
          <a:p>
            <a:pPr rtl="0"/>
            <a:r>
              <a:rPr lang="en-US" b="1" dirty="0"/>
              <a:t>Codec</a:t>
            </a:r>
            <a:r>
              <a:rPr lang="en-US" dirty="0"/>
              <a:t>: Copy Activity supports </a:t>
            </a:r>
            <a:r>
              <a:rPr lang="en-US" dirty="0" err="1"/>
              <a:t>gzip</a:t>
            </a:r>
            <a:r>
              <a:rPr lang="en-US" dirty="0"/>
              <a:t>, bzip2, and Deflate compression types. Azure HDInsight can consume all three types for processing. Each compression codec has advantages. For example, bzip2 has the lowest copy throughput, but you get the best Hive query performance with bzip2 because you can split it for processing. </a:t>
            </a:r>
            <a:r>
              <a:rPr lang="en-US" dirty="0" err="1"/>
              <a:t>Gzip</a:t>
            </a:r>
            <a:r>
              <a:rPr lang="en-US" dirty="0"/>
              <a:t> is the most balanced option, and it is used the most often. Choose the codec that best suits your end-to-end scenario.+ </a:t>
            </a:r>
          </a:p>
          <a:p>
            <a:pPr rtl="0"/>
            <a:r>
              <a:rPr lang="en-US" b="1" dirty="0"/>
              <a:t>Level</a:t>
            </a:r>
            <a:r>
              <a:rPr lang="en-US" dirty="0"/>
              <a:t>: You can choose from two options for each compression codec: fastest compressed and optimally compressed. The fastest compressed option compresses the data as quickly as possible, even if the resulting file is not optimally compressed. The optimally compressed option spends more time on compression and yields a minimal amount of data. You can test both options to see which provides better overall performance in your case.+ </a:t>
            </a:r>
          </a:p>
          <a:p>
            <a:pPr rtl="0"/>
            <a:r>
              <a:rPr lang="en-US" b="1" dirty="0"/>
              <a:t>A consideration</a:t>
            </a:r>
            <a:r>
              <a:rPr lang="en-US" dirty="0"/>
              <a:t>: To copy a large amount of data between an on-premises store and the cloud, consider using interim blob storage with compression. Using interim storage is helpful when the bandwidth of your corporate network and your Azure services is the limiting factor, and you want the input data set and output data set both to be in uncompressed form. More specifically, you can break a single copy activity into two copy activities. The first copy activity copies from the source to an interim or staging blob in compressed form. The second copy activity copies the compressed data from staging, and then decompresses while it writes to the sink.</a:t>
            </a:r>
          </a:p>
          <a:p>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t>24</a:t>
            </a:fld>
            <a:endParaRPr lang="en-US" dirty="0"/>
          </a:p>
        </p:txBody>
      </p:sp>
    </p:spTree>
    <p:extLst>
      <p:ext uri="{BB962C8B-B14F-4D97-AF65-F5344CB8AC3E}">
        <p14:creationId xmlns:p14="http://schemas.microsoft.com/office/powerpoint/2010/main" val="2438377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Considerations for column mapping</a:t>
            </a:r>
          </a:p>
          <a:p>
            <a:endParaRPr lang="en-US" dirty="0"/>
          </a:p>
          <a:p>
            <a:r>
              <a:rPr lang="en-US" dirty="0"/>
              <a:t>You can set the </a:t>
            </a:r>
            <a:r>
              <a:rPr lang="en-US" dirty="0" err="1"/>
              <a:t>columnMappings</a:t>
            </a:r>
            <a:r>
              <a:rPr lang="en-US" dirty="0"/>
              <a:t> property in Copy Activity to map all or a subset of the input columns to the output columns. After the data movement service reads the data from the source, it needs to perform column mapping on the data before it writes the data to the sink. This extra processing reduces copy throughput. </a:t>
            </a:r>
          </a:p>
          <a:p>
            <a:endParaRPr lang="en-US" dirty="0"/>
          </a:p>
          <a:p>
            <a:r>
              <a:rPr lang="en-US" dirty="0"/>
              <a:t>If your source data store is </a:t>
            </a:r>
            <a:r>
              <a:rPr lang="en-US" dirty="0" err="1"/>
              <a:t>queryable</a:t>
            </a:r>
            <a:r>
              <a:rPr lang="en-US" dirty="0"/>
              <a:t>, for example, if it's a relational store like SQL Database or SQL Server, or if it's a NoSQL store like Table storage or Azure Cosmos DB, consider pushing the column filtering and reordering logic to the query property instead of using column mapping. This way, the projection occurs while the data movement service reads data from the source data store, where it is much more efficient.</a:t>
            </a:r>
          </a:p>
          <a:p>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t>25</a:t>
            </a:fld>
            <a:endParaRPr lang="en-US" dirty="0"/>
          </a:p>
        </p:txBody>
      </p:sp>
    </p:spTree>
    <p:extLst>
      <p:ext uri="{BB962C8B-B14F-4D97-AF65-F5344CB8AC3E}">
        <p14:creationId xmlns:p14="http://schemas.microsoft.com/office/powerpoint/2010/main" val="1908211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a:t>Considerations for Data Management Gateway</a:t>
            </a:r>
          </a:p>
          <a:p>
            <a:pPr rtl="0"/>
            <a:r>
              <a:rPr lang="en-US" dirty="0"/>
              <a:t>For Gateway setup recommendations, see </a:t>
            </a:r>
            <a:r>
              <a:rPr lang="en-US" dirty="0">
                <a:hlinkClick r:id="rId3"/>
              </a:rPr>
              <a:t>Considerations for using Data Management Gateway</a:t>
            </a:r>
            <a:r>
              <a:rPr lang="en-US" dirty="0"/>
              <a:t>.+ </a:t>
            </a:r>
          </a:p>
          <a:p>
            <a:pPr rtl="0"/>
            <a:r>
              <a:rPr lang="en-US" b="1" dirty="0"/>
              <a:t>Gateway machine environment</a:t>
            </a:r>
            <a:r>
              <a:rPr lang="en-US" dirty="0"/>
              <a:t>: We recommend that you use a dedicated machine to host Data Management Gateway. Use tools like </a:t>
            </a:r>
            <a:r>
              <a:rPr lang="en-US" dirty="0" err="1"/>
              <a:t>PerfMon</a:t>
            </a:r>
            <a:r>
              <a:rPr lang="en-US" dirty="0"/>
              <a:t> to examine CPU, memory, and bandwidth use during a copy operation on your Gateway machine. Switch to a more powerful machine if CPU, memory, or network bandwidth becomes a bottleneck.+ </a:t>
            </a:r>
          </a:p>
          <a:p>
            <a:pPr rtl="0"/>
            <a:r>
              <a:rPr lang="en-US" b="1" dirty="0"/>
              <a:t>Concurrent Copy Activity runs</a:t>
            </a:r>
            <a:r>
              <a:rPr lang="en-US" dirty="0"/>
              <a:t>: A single instance of Data Management Gateway can serve multiple Copy Activity runs at the same time, or concurrently. The maximum number of concurrent jobs is calculated based on the Gateway machine’s hardware configuration. Additional copy jobs are queued until they are picked up by Gateway or until another job times out. To avoid resource contention on the Gateway machine, you can stage your Copy Activity schedule to reduce the number of copy jobs in the queue at a time, or consider splitting the load onto multiple Gateway machines.</a:t>
            </a:r>
          </a:p>
          <a:p>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t>26</a:t>
            </a:fld>
            <a:endParaRPr lang="en-US" dirty="0"/>
          </a:p>
        </p:txBody>
      </p:sp>
    </p:spTree>
    <p:extLst>
      <p:ext uri="{BB962C8B-B14F-4D97-AF65-F5344CB8AC3E}">
        <p14:creationId xmlns:p14="http://schemas.microsoft.com/office/powerpoint/2010/main" val="14671553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With </a:t>
            </a:r>
            <a:r>
              <a:rPr lang="en-US" dirty="0">
                <a:hlinkClick r:id="rId3"/>
              </a:rPr>
              <a:t>Copy Activity</a:t>
            </a:r>
            <a:r>
              <a:rPr lang="en-US" dirty="0"/>
              <a:t>, you have different options to deal with incompatible rows when copying data between source and sink data stores. You can choose to either abort and fail the copy activity upon encountering incompatible data (default behavior), or continue copying all the data by skipping those incompatible rows. Additionally, you also have the option to log the incompatible rows in Azure Blob so you can examine the cause for failure, fix the data on the data source and retry.+ </a:t>
            </a:r>
          </a:p>
          <a:p>
            <a:pPr rtl="0"/>
            <a:r>
              <a:rPr lang="en-US" b="1" dirty="0"/>
              <a:t>Supported scenarios</a:t>
            </a:r>
          </a:p>
          <a:p>
            <a:pPr rtl="0"/>
            <a:r>
              <a:rPr lang="en-US" dirty="0"/>
              <a:t>Currently, copy activity supports detecting, skipping, and logging the following incompatible situation during copy:+ </a:t>
            </a:r>
          </a:p>
          <a:p>
            <a:pPr rtl="0"/>
            <a:r>
              <a:rPr lang="en-US" b="1" dirty="0"/>
              <a:t>Data type incompatibility between source and sink native types</a:t>
            </a:r>
            <a:endParaRPr lang="en-US" dirty="0"/>
          </a:p>
          <a:p>
            <a:pPr rtl="0"/>
            <a:r>
              <a:rPr lang="en-US" dirty="0"/>
              <a:t>Example: to copy from CSV file in Azure Blob to Azure SQL Database, and the schema defined in Azure SQL Database has three </a:t>
            </a:r>
            <a:r>
              <a:rPr lang="en-US" i="1" dirty="0"/>
              <a:t>INT</a:t>
            </a:r>
            <a:r>
              <a:rPr lang="en-US" dirty="0"/>
              <a:t> type columns. Then the rows with numeric data (for example 123,456,789) in source CSV file are copied successfully, while the rows containing non-numeric value (for example 123,456,abc) are skipped as incompatible rows.</a:t>
            </a:r>
          </a:p>
          <a:p>
            <a:pPr rtl="0"/>
            <a:r>
              <a:rPr lang="en-US" b="1" dirty="0"/>
              <a:t>Number of columns mismatch between source and sink</a:t>
            </a:r>
            <a:endParaRPr lang="en-US" dirty="0"/>
          </a:p>
          <a:p>
            <a:pPr rtl="0"/>
            <a:r>
              <a:rPr lang="en-US" dirty="0"/>
              <a:t>Example: to copy from CSV file in Azure Blob to Azure SQL Database, and the schema defined in SQL Azure has six columns. Then the rows containing six columns in source CSV file are copied successfully, while the rows with other number of columns are skipped as incompatible rows.</a:t>
            </a:r>
          </a:p>
          <a:p>
            <a:pPr rtl="0"/>
            <a:r>
              <a:rPr lang="en-US" b="1" dirty="0"/>
              <a:t>Primary key violation when writing to relational database</a:t>
            </a:r>
            <a:endParaRPr lang="en-US" dirty="0"/>
          </a:p>
          <a:p>
            <a:pPr rtl="0"/>
            <a:r>
              <a:rPr lang="en-US" dirty="0"/>
              <a:t>Example: to copy from SQL Server to Azure SQL Database, there is a Primary Key defined in sink Azure SQL Database, but no such a Primary Key defined in source SQL Server. The duplicated rows that can exist in source are not allowed when writing into sink. Copy activity copies only the first row into sink and skips the second or more rows with duplicated primary key value from source to sink.</a:t>
            </a:r>
          </a:p>
          <a:p>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t>27</a:t>
            </a:fld>
            <a:endParaRPr lang="en-US" dirty="0"/>
          </a:p>
        </p:txBody>
      </p:sp>
    </p:spTree>
    <p:extLst>
      <p:ext uri="{BB962C8B-B14F-4D97-AF65-F5344CB8AC3E}">
        <p14:creationId xmlns:p14="http://schemas.microsoft.com/office/powerpoint/2010/main" val="18745445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a:t>Cloud scenarios</a:t>
            </a:r>
          </a:p>
          <a:p>
            <a:pPr rtl="0"/>
            <a:r>
              <a:rPr lang="en-US" b="1" dirty="0"/>
              <a:t>Securing data store credentials</a:t>
            </a:r>
          </a:p>
          <a:p>
            <a:pPr rtl="0"/>
            <a:r>
              <a:rPr lang="en-US" dirty="0"/>
              <a:t>Azure Data Factory protects your data store credentials by </a:t>
            </a:r>
            <a:r>
              <a:rPr lang="en-US" b="1" dirty="0"/>
              <a:t>encrypting</a:t>
            </a:r>
            <a:r>
              <a:rPr lang="en-US" dirty="0"/>
              <a:t> them by using </a:t>
            </a:r>
            <a:r>
              <a:rPr lang="en-US" b="1" dirty="0"/>
              <a:t>certificates managed by Microsoft</a:t>
            </a:r>
            <a:r>
              <a:rPr lang="en-US" dirty="0"/>
              <a:t>. These certificates are rotated every </a:t>
            </a:r>
            <a:r>
              <a:rPr lang="en-US" b="1" dirty="0"/>
              <a:t>two years</a:t>
            </a:r>
            <a:r>
              <a:rPr lang="en-US" dirty="0"/>
              <a:t> (which includes renewal of certificate and migration of credentials). These encrypted credentials are securely stored in an </a:t>
            </a:r>
            <a:r>
              <a:rPr lang="en-US" b="1" dirty="0"/>
              <a:t>Azure Storage managed by Azure Data Factory management services</a:t>
            </a:r>
            <a:r>
              <a:rPr lang="en-US" dirty="0"/>
              <a:t>. For more information about Azure Storage security, refer </a:t>
            </a:r>
            <a:r>
              <a:rPr lang="en-US" dirty="0">
                <a:hlinkClick r:id="rId3"/>
              </a:rPr>
              <a:t>Azure Storage Security Overview</a:t>
            </a:r>
            <a:r>
              <a:rPr lang="en-US" dirty="0"/>
              <a:t>.+ </a:t>
            </a:r>
          </a:p>
          <a:p>
            <a:pPr rtl="0"/>
            <a:r>
              <a:rPr lang="en-US" b="1" dirty="0"/>
              <a:t>Data encryption in transit</a:t>
            </a:r>
          </a:p>
          <a:p>
            <a:pPr rtl="0"/>
            <a:r>
              <a:rPr lang="en-US" dirty="0"/>
              <a:t>If the cloud data store supports HTTPS or TLS, all data transfers between data movement services in Data Factory and a cloud data store are via secure channel HTTPS or TLS.+ </a:t>
            </a:r>
          </a:p>
          <a:p>
            <a:pPr rtl="0"/>
            <a:r>
              <a:rPr lang="en-US" b="1" dirty="0"/>
              <a:t>Note</a:t>
            </a:r>
          </a:p>
          <a:p>
            <a:pPr rtl="0"/>
            <a:r>
              <a:rPr lang="en-US" dirty="0"/>
              <a:t>All connections to </a:t>
            </a:r>
            <a:r>
              <a:rPr lang="en-US" b="1" dirty="0"/>
              <a:t>Azure SQL Database</a:t>
            </a:r>
            <a:r>
              <a:rPr lang="en-US" dirty="0"/>
              <a:t> and </a:t>
            </a:r>
            <a:r>
              <a:rPr lang="en-US" b="1" dirty="0"/>
              <a:t>Azure SQL Data Warehouse</a:t>
            </a:r>
            <a:r>
              <a:rPr lang="en-US" dirty="0"/>
              <a:t> always require encryption (SSL/TLS) while data is in transit to and from the database. While authoring a pipeline using a JSON editor, add the </a:t>
            </a:r>
            <a:r>
              <a:rPr lang="en-US" b="1" dirty="0"/>
              <a:t>encryption</a:t>
            </a:r>
            <a:r>
              <a:rPr lang="en-US" dirty="0"/>
              <a:t> property and set it to </a:t>
            </a:r>
            <a:r>
              <a:rPr lang="en-US" b="1" dirty="0"/>
              <a:t>true</a:t>
            </a:r>
            <a:r>
              <a:rPr lang="en-US" dirty="0"/>
              <a:t> in the </a:t>
            </a:r>
            <a:r>
              <a:rPr lang="en-US" b="1" dirty="0"/>
              <a:t>connection string</a:t>
            </a:r>
            <a:r>
              <a:rPr lang="en-US" dirty="0"/>
              <a:t>. When you use the </a:t>
            </a:r>
            <a:r>
              <a:rPr lang="en-US" dirty="0">
                <a:hlinkClick r:id="rId4"/>
              </a:rPr>
              <a:t>Copy Wizard</a:t>
            </a:r>
            <a:r>
              <a:rPr lang="en-US" dirty="0"/>
              <a:t>, the wizard sets this property by default. For </a:t>
            </a:r>
            <a:r>
              <a:rPr lang="en-US" b="1" dirty="0"/>
              <a:t>Azure Storage</a:t>
            </a:r>
            <a:r>
              <a:rPr lang="en-US" dirty="0"/>
              <a:t>, you can use </a:t>
            </a:r>
            <a:r>
              <a:rPr lang="en-US" b="1" dirty="0"/>
              <a:t>HTTPS</a:t>
            </a:r>
            <a:r>
              <a:rPr lang="en-US" dirty="0"/>
              <a:t> in the connection string.+ </a:t>
            </a:r>
          </a:p>
          <a:p>
            <a:pPr rtl="0"/>
            <a:r>
              <a:rPr lang="en-US" b="1" dirty="0"/>
              <a:t>Data encryption at rest</a:t>
            </a:r>
          </a:p>
          <a:p>
            <a:pPr rtl="0"/>
            <a:r>
              <a:rPr lang="en-US" dirty="0"/>
              <a:t>Some data stores support encryption of data at rest. We suggest that you enable data encryption mechanism for those data stores. + </a:t>
            </a:r>
          </a:p>
          <a:p>
            <a:pPr rtl="0"/>
            <a:r>
              <a:rPr lang="en-US" b="1" dirty="0"/>
              <a:t>Azure SQL Data Warehouse</a:t>
            </a:r>
          </a:p>
          <a:p>
            <a:pPr rtl="0"/>
            <a:r>
              <a:rPr lang="en-US" dirty="0"/>
              <a:t>Transparent Data Encryption (TDE) in Azure SQL Data Warehouse helps with protecting against the threat of malicious activity by performing real-time encryption and decryption of your data at rest. This behavior is transparent to the client. For more information, see </a:t>
            </a:r>
            <a:r>
              <a:rPr lang="en-US" dirty="0">
                <a:hlinkClick r:id="rId5"/>
              </a:rPr>
              <a:t>Secure a database in SQL Data Warehouse</a:t>
            </a:r>
            <a:r>
              <a:rPr lang="en-US" dirty="0"/>
              <a:t>.+ </a:t>
            </a:r>
          </a:p>
          <a:p>
            <a:pPr rtl="0"/>
            <a:r>
              <a:rPr lang="en-US" b="1" dirty="0"/>
              <a:t>Azure SQL Database</a:t>
            </a:r>
          </a:p>
          <a:p>
            <a:pPr rtl="0"/>
            <a:r>
              <a:rPr lang="en-US" dirty="0"/>
              <a:t>Azure SQL Database also supports transparent data encryption (TDE), which helps with protecting against the threat of malicious activity by performing real-time encryption and decryption of the data without requiring changes to the application. This behavior is transparent to the client. For more information, see </a:t>
            </a:r>
            <a:r>
              <a:rPr lang="en-US" dirty="0">
                <a:hlinkClick r:id="rId6"/>
              </a:rPr>
              <a:t>Transparent Data Encryption with Azure SQL Database</a:t>
            </a:r>
            <a:r>
              <a:rPr lang="en-US" dirty="0"/>
              <a:t>. + </a:t>
            </a:r>
          </a:p>
          <a:p>
            <a:pPr rtl="0"/>
            <a:r>
              <a:rPr lang="en-US" b="1" dirty="0"/>
              <a:t>Azure Data Lake Store</a:t>
            </a:r>
          </a:p>
          <a:p>
            <a:pPr rtl="0"/>
            <a:r>
              <a:rPr lang="en-US" dirty="0"/>
              <a:t>Azure Data Lake store also provides encryption for data stored in the account. When enabled, Data Lake store automatically encrypts data before persisting and decrypts before retrieval, making it transparent to the client accessing the data. For more information, see </a:t>
            </a:r>
            <a:r>
              <a:rPr lang="en-US" dirty="0">
                <a:hlinkClick r:id="rId7"/>
              </a:rPr>
              <a:t>Security in Azure Data Lake Store</a:t>
            </a:r>
            <a:r>
              <a:rPr lang="en-US" dirty="0"/>
              <a:t>. + </a:t>
            </a:r>
          </a:p>
          <a:p>
            <a:pPr rtl="0"/>
            <a:r>
              <a:rPr lang="en-US" b="1" dirty="0"/>
              <a:t>Azure Blob Storage and Azure Table Storage</a:t>
            </a:r>
          </a:p>
          <a:p>
            <a:pPr rtl="0"/>
            <a:r>
              <a:rPr lang="en-US" dirty="0"/>
              <a:t>Azure Blob Storage and Azure Table storage supports Storage Service Encryption (SSE), which automatically encrypts your data before persisting to storage and decrypts before retrieval. For more information, see </a:t>
            </a:r>
            <a:r>
              <a:rPr lang="en-US" dirty="0">
                <a:hlinkClick r:id="rId8"/>
              </a:rPr>
              <a:t>Azure Storage Service Encryption for Data at Rest</a:t>
            </a:r>
            <a:r>
              <a:rPr lang="en-US" dirty="0"/>
              <a:t>.+ </a:t>
            </a:r>
          </a:p>
          <a:p>
            <a:pPr rtl="0"/>
            <a:r>
              <a:rPr lang="en-US" b="1" dirty="0"/>
              <a:t>Amazon S3</a:t>
            </a:r>
          </a:p>
          <a:p>
            <a:pPr rtl="0"/>
            <a:r>
              <a:rPr lang="en-US" dirty="0"/>
              <a:t>Amazon S3 supports both client and server encryption of data at Rest. For more information, see </a:t>
            </a:r>
            <a:r>
              <a:rPr lang="en-US" dirty="0">
                <a:hlinkClick r:id="rId9"/>
              </a:rPr>
              <a:t>Protecting Data Using Encryption</a:t>
            </a:r>
            <a:r>
              <a:rPr lang="en-US" dirty="0"/>
              <a:t>. Currently, Data Factory does not support Amazon S3 inside a virtual private cloud (VPC).+ </a:t>
            </a:r>
          </a:p>
          <a:p>
            <a:pPr rtl="0"/>
            <a:r>
              <a:rPr lang="en-US" b="1" dirty="0"/>
              <a:t>Amazon Redshift</a:t>
            </a:r>
          </a:p>
          <a:p>
            <a:pPr rtl="0"/>
            <a:r>
              <a:rPr lang="en-US" dirty="0"/>
              <a:t>Amazon Redshift supports cluster encryption for data at rest. For more information, see </a:t>
            </a:r>
            <a:r>
              <a:rPr lang="en-US" dirty="0">
                <a:hlinkClick r:id="rId10"/>
              </a:rPr>
              <a:t>Amazon Redshift Database Encryption</a:t>
            </a:r>
            <a:r>
              <a:rPr lang="en-US" dirty="0"/>
              <a:t>. Currently, Data Factory does not support Amazon Redshift inside a VPC. + </a:t>
            </a:r>
          </a:p>
          <a:p>
            <a:pPr rtl="0"/>
            <a:r>
              <a:rPr lang="en-US" b="1" dirty="0"/>
              <a:t>Salesforce</a:t>
            </a:r>
          </a:p>
          <a:p>
            <a:pPr rtl="0"/>
            <a:r>
              <a:rPr lang="en-US" dirty="0"/>
              <a:t>Salesforce supports Shield Platform Encryption that allows encryption of all files, attachments, custom fields. For more information, see </a:t>
            </a:r>
            <a:r>
              <a:rPr lang="en-US" dirty="0">
                <a:hlinkClick r:id="rId11"/>
              </a:rPr>
              <a:t>Understanding the Web Server OAuth Authentication Flow</a:t>
            </a:r>
            <a:r>
              <a:rPr lang="en-US" dirty="0"/>
              <a:t>. </a:t>
            </a:r>
          </a:p>
          <a:p>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t>29</a:t>
            </a:fld>
            <a:endParaRPr lang="en-US" dirty="0"/>
          </a:p>
        </p:txBody>
      </p:sp>
    </p:spTree>
    <p:extLst>
      <p:ext uri="{BB962C8B-B14F-4D97-AF65-F5344CB8AC3E}">
        <p14:creationId xmlns:p14="http://schemas.microsoft.com/office/powerpoint/2010/main" val="17667973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Hybrid scenarios require Data Management Gateway to be installed in an on-premises network or inside a virtual network (Azure) or a virtual private cloud (Amazon). The gateway must be able to access the local data stores. For more information about the gateway, see </a:t>
            </a:r>
            <a:r>
              <a:rPr lang="en-US" dirty="0">
                <a:hlinkClick r:id="rId3"/>
              </a:rPr>
              <a:t>Data Management Gateway</a:t>
            </a:r>
            <a:r>
              <a:rPr lang="en-US" dirty="0"/>
              <a:t>. </a:t>
            </a:r>
          </a:p>
          <a:p>
            <a:endParaRPr lang="es-MX" dirty="0"/>
          </a:p>
          <a:p>
            <a:pPr rtl="0"/>
            <a:r>
              <a:rPr lang="en-US" dirty="0"/>
              <a:t>The </a:t>
            </a:r>
            <a:r>
              <a:rPr lang="en-US" b="1" dirty="0"/>
              <a:t>command channel</a:t>
            </a:r>
            <a:r>
              <a:rPr lang="en-US" dirty="0"/>
              <a:t> allows communication between data movement services in Data Factory and Data Management Gateway. The communication contains information related to the activity. The data channel is used for transferring data between on-premises data stores and cloud data stores. + </a:t>
            </a:r>
          </a:p>
          <a:p>
            <a:pPr rtl="0"/>
            <a:r>
              <a:rPr lang="en-US" b="1" dirty="0"/>
              <a:t>On-premises data store credentials</a:t>
            </a:r>
          </a:p>
          <a:p>
            <a:pPr rtl="0"/>
            <a:r>
              <a:rPr lang="en-US" dirty="0"/>
              <a:t>The credentials for your on-premises data stores are stored locally (not in the cloud). They can be set in three different ways. + </a:t>
            </a:r>
          </a:p>
          <a:p>
            <a:pPr rtl="0"/>
            <a:r>
              <a:rPr lang="en-US" dirty="0"/>
              <a:t>Using </a:t>
            </a:r>
            <a:r>
              <a:rPr lang="en-US" b="1" dirty="0"/>
              <a:t>plain-text</a:t>
            </a:r>
            <a:r>
              <a:rPr lang="en-US" dirty="0"/>
              <a:t> (less secure) via HTTPS from Azure Portal/ Copy Wizard. The credentials are passed in plain-text to the on-premises gateway.</a:t>
            </a:r>
          </a:p>
          <a:p>
            <a:pPr rtl="0"/>
            <a:r>
              <a:rPr lang="en-US" dirty="0"/>
              <a:t>Using </a:t>
            </a:r>
            <a:r>
              <a:rPr lang="en-US" b="1" dirty="0"/>
              <a:t>JavaScript Cryptography library from Copy Wizard</a:t>
            </a:r>
            <a:r>
              <a:rPr lang="en-US" dirty="0"/>
              <a:t>.</a:t>
            </a:r>
          </a:p>
          <a:p>
            <a:pPr rtl="0"/>
            <a:r>
              <a:rPr lang="en-US" dirty="0"/>
              <a:t>Using </a:t>
            </a:r>
            <a:r>
              <a:rPr lang="en-US" b="1" dirty="0"/>
              <a:t>click-once based credentials manager app</a:t>
            </a:r>
            <a:r>
              <a:rPr lang="en-US" dirty="0"/>
              <a:t>. The click-once application executes on the on-premises machine that has access to the gateway and sets credentials for the data store. This option and the next one are the most secure options. The credential manager app, by default, uses the port 8050 on the machine with gateway for secure communication. </a:t>
            </a:r>
          </a:p>
          <a:p>
            <a:pPr rtl="0"/>
            <a:r>
              <a:rPr lang="en-US" dirty="0"/>
              <a:t>Use </a:t>
            </a:r>
            <a:r>
              <a:rPr lang="en-US" dirty="0">
                <a:hlinkClick r:id="rId4"/>
              </a:rPr>
              <a:t>New-</a:t>
            </a:r>
            <a:r>
              <a:rPr lang="en-US" dirty="0" err="1">
                <a:hlinkClick r:id="rId4"/>
              </a:rPr>
              <a:t>AzureRmDataFactoryEncryptValue</a:t>
            </a:r>
            <a:r>
              <a:rPr lang="en-US" dirty="0"/>
              <a:t> PowerShell cmdlet to encrypt credentials. The cmdlet uses the certificate that gateway is configured to use to encrypt the credentials. You can use the encrypted credentials returned by this cmdlet and add it to </a:t>
            </a:r>
            <a:r>
              <a:rPr lang="en-US" b="1" dirty="0" err="1"/>
              <a:t>EncryptedCredential</a:t>
            </a:r>
            <a:r>
              <a:rPr lang="en-US" dirty="0"/>
              <a:t> element of the </a:t>
            </a:r>
            <a:r>
              <a:rPr lang="en-US" b="1" dirty="0" err="1"/>
              <a:t>connectionString</a:t>
            </a:r>
            <a:r>
              <a:rPr lang="en-US" dirty="0"/>
              <a:t> in the JSON file that you use with the </a:t>
            </a:r>
            <a:r>
              <a:rPr lang="en-US" dirty="0">
                <a:hlinkClick r:id="rId5"/>
              </a:rPr>
              <a:t>New-</a:t>
            </a:r>
            <a:r>
              <a:rPr lang="en-US" dirty="0" err="1">
                <a:hlinkClick r:id="rId5"/>
              </a:rPr>
              <a:t>AzureRmDataFactoryLinkedService</a:t>
            </a:r>
            <a:r>
              <a:rPr lang="en-US" dirty="0"/>
              <a:t> cmdlet or in the JSON snippet in the Data Factory Editor in the portal. This option and the click-once application are the most secure options. </a:t>
            </a:r>
          </a:p>
          <a:p>
            <a:pPr rtl="0"/>
            <a:r>
              <a:rPr lang="en-US" dirty="0"/>
              <a:t>+ </a:t>
            </a:r>
          </a:p>
          <a:p>
            <a:pPr rtl="0"/>
            <a:r>
              <a:rPr lang="en-US" b="1" dirty="0"/>
              <a:t>JavaScript cryptography library-based encryption</a:t>
            </a:r>
          </a:p>
          <a:p>
            <a:pPr rtl="0"/>
            <a:r>
              <a:rPr lang="en-US" dirty="0"/>
              <a:t>You can encrypt data store credentials using </a:t>
            </a:r>
            <a:r>
              <a:rPr lang="en-US" dirty="0">
                <a:hlinkClick r:id="rId6"/>
              </a:rPr>
              <a:t>JavaScript Cryptography library</a:t>
            </a:r>
            <a:r>
              <a:rPr lang="en-US" dirty="0"/>
              <a:t> from the </a:t>
            </a:r>
            <a:r>
              <a:rPr lang="en-US" dirty="0">
                <a:hlinkClick r:id="rId7"/>
              </a:rPr>
              <a:t>Copy Wizard</a:t>
            </a:r>
            <a:r>
              <a:rPr lang="en-US" dirty="0"/>
              <a:t>. When you select this option, the Copy Wizard retrieves the public key of gateway and uses it to encrypt the data store credentials. The credentials are decrypted by the gateway machine and protected by Windows </a:t>
            </a:r>
            <a:r>
              <a:rPr lang="en-US" dirty="0">
                <a:hlinkClick r:id="rId8"/>
              </a:rPr>
              <a:t>DPAPI</a:t>
            </a:r>
            <a:r>
              <a:rPr lang="en-US" dirty="0"/>
              <a:t>.+ </a:t>
            </a:r>
          </a:p>
          <a:p>
            <a:pPr rtl="0"/>
            <a:r>
              <a:rPr lang="en-US" b="1" dirty="0"/>
              <a:t>Supported browsers:</a:t>
            </a:r>
            <a:r>
              <a:rPr lang="en-US" dirty="0"/>
              <a:t> IE8, IE9, IE10, IE11, Microsoft Edge, and latest Firefox, Chrome, Opera, Safari browsers. + </a:t>
            </a:r>
          </a:p>
          <a:p>
            <a:pPr rtl="0"/>
            <a:r>
              <a:rPr lang="en-US" b="1" dirty="0"/>
              <a:t>Click-once credentials manager app</a:t>
            </a:r>
          </a:p>
          <a:p>
            <a:pPr rtl="0"/>
            <a:r>
              <a:rPr lang="en-US" dirty="0"/>
              <a:t>You can launch the click-once based credential manager app from Azure portal/Copy Wizard when authoring pipelines. This application ensures that credentials are not transferred in plain text over the wire. By default, it uses the port </a:t>
            </a:r>
            <a:r>
              <a:rPr lang="en-US" b="1" dirty="0"/>
              <a:t>8050</a:t>
            </a:r>
            <a:r>
              <a:rPr lang="en-US" dirty="0"/>
              <a:t> on the machine with gateway for secure communication. If necessary, this port can be changed. </a:t>
            </a:r>
          </a:p>
          <a:p>
            <a:endParaRPr lang="es-MX" dirty="0"/>
          </a:p>
          <a:p>
            <a:endParaRPr lang="es-MX" dirty="0"/>
          </a:p>
          <a:p>
            <a:r>
              <a:rPr lang="en-US" dirty="0"/>
              <a:t>Currently, Data Management Gateway uses a single </a:t>
            </a:r>
            <a:r>
              <a:rPr lang="en-US" b="1" dirty="0"/>
              <a:t>certificate</a:t>
            </a:r>
            <a:r>
              <a:rPr lang="en-US" dirty="0"/>
              <a:t>. This certificate is created during the gateway installation (applies to Data Management Gateway created after November 2016 and version 2.4.xxxx.x or later). You can replace this certificate with your own SSL/TLS certificate. This certificate is used by the click-once credential manager application to securely connect to the gateway machine for setting data store credentials. It stores data store credentials securely on-premises by using the Windows </a:t>
            </a:r>
            <a:r>
              <a:rPr lang="en-US" dirty="0">
                <a:hlinkClick r:id="rId8"/>
              </a:rPr>
              <a:t>DPAPI</a:t>
            </a:r>
            <a:r>
              <a:rPr lang="en-US" dirty="0"/>
              <a:t> on the machine with gateway. </a:t>
            </a:r>
          </a:p>
        </p:txBody>
      </p:sp>
      <p:sp>
        <p:nvSpPr>
          <p:cNvPr id="4" name="Slide Number Placeholder 3"/>
          <p:cNvSpPr>
            <a:spLocks noGrp="1"/>
          </p:cNvSpPr>
          <p:nvPr>
            <p:ph type="sldNum" sz="quarter" idx="10"/>
          </p:nvPr>
        </p:nvSpPr>
        <p:spPr/>
        <p:txBody>
          <a:bodyPr/>
          <a:lstStyle/>
          <a:p>
            <a:fld id="{96CD5F8F-46C9-46A5-9E1B-00B0A72B40BF}" type="slidenum">
              <a:rPr lang="en-US" smtClean="0"/>
              <a:t>30</a:t>
            </a:fld>
            <a:endParaRPr lang="en-US" dirty="0"/>
          </a:p>
        </p:txBody>
      </p:sp>
    </p:spTree>
    <p:extLst>
      <p:ext uri="{BB962C8B-B14F-4D97-AF65-F5344CB8AC3E}">
        <p14:creationId xmlns:p14="http://schemas.microsoft.com/office/powerpoint/2010/main" val="14736007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t>31</a:t>
            </a:fld>
            <a:endParaRPr lang="en-US" dirty="0"/>
          </a:p>
        </p:txBody>
      </p:sp>
    </p:spTree>
    <p:extLst>
      <p:ext uri="{BB962C8B-B14F-4D97-AF65-F5344CB8AC3E}">
        <p14:creationId xmlns:p14="http://schemas.microsoft.com/office/powerpoint/2010/main" val="8033215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https://docs.microsoft.com/en-us/azure/data-factory/data-factory-hive-activity</a:t>
            </a:r>
          </a:p>
        </p:txBody>
      </p:sp>
      <p:sp>
        <p:nvSpPr>
          <p:cNvPr id="4" name="Slide Number Placeholder 3"/>
          <p:cNvSpPr>
            <a:spLocks noGrp="1"/>
          </p:cNvSpPr>
          <p:nvPr>
            <p:ph type="sldNum" sz="quarter" idx="10"/>
          </p:nvPr>
        </p:nvSpPr>
        <p:spPr/>
        <p:txBody>
          <a:bodyPr/>
          <a:lstStyle/>
          <a:p>
            <a:fld id="{96CD5F8F-46C9-46A5-9E1B-00B0A72B40BF}" type="slidenum">
              <a:rPr lang="en-US" smtClean="0"/>
              <a:t>34</a:t>
            </a:fld>
            <a:endParaRPr lang="en-US" dirty="0"/>
          </a:p>
        </p:txBody>
      </p:sp>
    </p:spTree>
    <p:extLst>
      <p:ext uri="{BB962C8B-B14F-4D97-AF65-F5344CB8AC3E}">
        <p14:creationId xmlns:p14="http://schemas.microsoft.com/office/powerpoint/2010/main" val="9605605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https://docs.microsoft.com/en-us/azure/data-factory/data-factory-azure-ml-batch-execution-activity</a:t>
            </a:r>
          </a:p>
        </p:txBody>
      </p:sp>
      <p:sp>
        <p:nvSpPr>
          <p:cNvPr id="4" name="Slide Number Placeholder 3"/>
          <p:cNvSpPr>
            <a:spLocks noGrp="1"/>
          </p:cNvSpPr>
          <p:nvPr>
            <p:ph type="sldNum" sz="quarter" idx="10"/>
          </p:nvPr>
        </p:nvSpPr>
        <p:spPr/>
        <p:txBody>
          <a:bodyPr/>
          <a:lstStyle/>
          <a:p>
            <a:fld id="{96CD5F8F-46C9-46A5-9E1B-00B0A72B40BF}" type="slidenum">
              <a:rPr lang="en-US" smtClean="0"/>
              <a:t>35</a:t>
            </a:fld>
            <a:endParaRPr lang="en-US" dirty="0"/>
          </a:p>
        </p:txBody>
      </p:sp>
    </p:spTree>
    <p:extLst>
      <p:ext uri="{BB962C8B-B14F-4D97-AF65-F5344CB8AC3E}">
        <p14:creationId xmlns:p14="http://schemas.microsoft.com/office/powerpoint/2010/main" val="42429598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https://docs.microsoft.com/en-us/azure/data-factory/data-factory-usql-activity</a:t>
            </a:r>
          </a:p>
        </p:txBody>
      </p:sp>
      <p:sp>
        <p:nvSpPr>
          <p:cNvPr id="4" name="Slide Number Placeholder 3"/>
          <p:cNvSpPr>
            <a:spLocks noGrp="1"/>
          </p:cNvSpPr>
          <p:nvPr>
            <p:ph type="sldNum" sz="quarter" idx="10"/>
          </p:nvPr>
        </p:nvSpPr>
        <p:spPr/>
        <p:txBody>
          <a:bodyPr/>
          <a:lstStyle/>
          <a:p>
            <a:fld id="{96CD5F8F-46C9-46A5-9E1B-00B0A72B40BF}" type="slidenum">
              <a:rPr lang="en-US" smtClean="0"/>
              <a:t>37</a:t>
            </a:fld>
            <a:endParaRPr lang="en-US" dirty="0"/>
          </a:p>
        </p:txBody>
      </p:sp>
    </p:spTree>
    <p:extLst>
      <p:ext uri="{BB962C8B-B14F-4D97-AF65-F5344CB8AC3E}">
        <p14:creationId xmlns:p14="http://schemas.microsoft.com/office/powerpoint/2010/main" val="87735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a:t>Connect and collect</a:t>
            </a:r>
          </a:p>
          <a:p>
            <a:pPr rtl="0"/>
            <a:r>
              <a:rPr lang="en-US" dirty="0"/>
              <a:t>Enterprises have data of various types located in disparate sources. The first step in building an information production system is to connect to all the required sources of data and processing, such as SaaS services, file shares, FTP, web services, and move the data as-needed to a centralized location for subsequent processing.+ </a:t>
            </a:r>
          </a:p>
          <a:p>
            <a:pPr rtl="0"/>
            <a:r>
              <a:rPr lang="en-US" dirty="0"/>
              <a:t>Without Data Factory, enterprises must build custom data movement components or write custom services to integrate these data sources and processing. It is expensive and hard to integrate and maintain such systems, and it often lacks the enterprise grade monitoring and alerting, and the controls that a fully managed service can offer.+ </a:t>
            </a:r>
          </a:p>
          <a:p>
            <a:pPr rtl="0"/>
            <a:r>
              <a:rPr lang="en-US" dirty="0"/>
              <a:t>With Data Factory, you can use the Copy Activity in a data pipeline to move data from both on-premises and cloud source data stores to a centralization data store in the cloud for further analysis. For example, you can collect data in an Azure Data Lake Store and transform the data later by using an Azure Data Lake Analytics compute service. Or, collect data in an Azure Blob Storage and transform data later by using an Azure HDInsight Hadoop cluster.</a:t>
            </a:r>
          </a:p>
          <a:p>
            <a:pPr rtl="0"/>
            <a:endParaRPr lang="es-MX" dirty="0"/>
          </a:p>
          <a:p>
            <a:pPr rtl="0"/>
            <a:r>
              <a:rPr lang="en-US" b="1" dirty="0"/>
              <a:t>Transform and enrich</a:t>
            </a:r>
          </a:p>
          <a:p>
            <a:pPr rtl="0"/>
            <a:r>
              <a:rPr lang="en-US" dirty="0"/>
              <a:t>Once data is present in a centralized data store in the cloud, you want the collected data to be processed or transformed by using compute services such as HDInsight Hadoop, Spark, Data Lake Analytics, and Machine Learning. You want to reliably produce transformed data on a maintainable and controlled schedule to feed production environments with trusted data. + </a:t>
            </a:r>
          </a:p>
          <a:p>
            <a:pPr rtl="0"/>
            <a:r>
              <a:rPr lang="en-US" b="1" dirty="0"/>
              <a:t>Publish</a:t>
            </a:r>
          </a:p>
          <a:p>
            <a:pPr rtl="0"/>
            <a:r>
              <a:rPr lang="en-US" dirty="0"/>
              <a:t>Deliver transformed data from the cloud to on-premises sources like SQL Server, or keep it in your cloud storage sources for consumption by business intelligence (BI) and analytics tools and other applications.</a:t>
            </a:r>
          </a:p>
          <a:p>
            <a:pPr rtl="0"/>
            <a:endParaRPr lang="en-US" dirty="0"/>
          </a:p>
          <a:p>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t>4</a:t>
            </a:fld>
            <a:endParaRPr lang="en-US" dirty="0"/>
          </a:p>
        </p:txBody>
      </p:sp>
    </p:spTree>
    <p:extLst>
      <p:ext uri="{BB962C8B-B14F-4D97-AF65-F5344CB8AC3E}">
        <p14:creationId xmlns:p14="http://schemas.microsoft.com/office/powerpoint/2010/main" val="31406950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https://docs.microsoft.com/en-us/azure/data-factory/data-factory-use-custom-activities</a:t>
            </a:r>
          </a:p>
        </p:txBody>
      </p:sp>
      <p:sp>
        <p:nvSpPr>
          <p:cNvPr id="4" name="Slide Number Placeholder 3"/>
          <p:cNvSpPr>
            <a:spLocks noGrp="1"/>
          </p:cNvSpPr>
          <p:nvPr>
            <p:ph type="sldNum" sz="quarter" idx="10"/>
          </p:nvPr>
        </p:nvSpPr>
        <p:spPr/>
        <p:txBody>
          <a:bodyPr/>
          <a:lstStyle/>
          <a:p>
            <a:fld id="{96CD5F8F-46C9-46A5-9E1B-00B0A72B40BF}" type="slidenum">
              <a:rPr lang="en-US" smtClean="0"/>
              <a:t>38</a:t>
            </a:fld>
            <a:endParaRPr lang="en-US" dirty="0"/>
          </a:p>
        </p:txBody>
      </p:sp>
    </p:spTree>
    <p:extLst>
      <p:ext uri="{BB962C8B-B14F-4D97-AF65-F5344CB8AC3E}">
        <p14:creationId xmlns:p14="http://schemas.microsoft.com/office/powerpoint/2010/main" val="3928244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https://docs.microsoft.com/en-us/azure/data-factory/data-factory-compute-linked-services</a:t>
            </a:r>
          </a:p>
        </p:txBody>
      </p:sp>
      <p:sp>
        <p:nvSpPr>
          <p:cNvPr id="4" name="Slide Number Placeholder 3"/>
          <p:cNvSpPr>
            <a:spLocks noGrp="1"/>
          </p:cNvSpPr>
          <p:nvPr>
            <p:ph type="sldNum" sz="quarter" idx="10"/>
          </p:nvPr>
        </p:nvSpPr>
        <p:spPr/>
        <p:txBody>
          <a:bodyPr/>
          <a:lstStyle/>
          <a:p>
            <a:fld id="{96CD5F8F-46C9-46A5-9E1B-00B0A72B40BF}" type="slidenum">
              <a:rPr lang="en-US" smtClean="0"/>
              <a:t>39</a:t>
            </a:fld>
            <a:endParaRPr lang="en-US" dirty="0"/>
          </a:p>
        </p:txBody>
      </p:sp>
    </p:spTree>
    <p:extLst>
      <p:ext uri="{BB962C8B-B14F-4D97-AF65-F5344CB8AC3E}">
        <p14:creationId xmlns:p14="http://schemas.microsoft.com/office/powerpoint/2010/main" val="41239790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t>40</a:t>
            </a:fld>
            <a:endParaRPr lang="en-US" dirty="0"/>
          </a:p>
        </p:txBody>
      </p:sp>
    </p:spTree>
    <p:extLst>
      <p:ext uri="{BB962C8B-B14F-4D97-AF65-F5344CB8AC3E}">
        <p14:creationId xmlns:p14="http://schemas.microsoft.com/office/powerpoint/2010/main" val="36340829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a:t>To create an alert</a:t>
            </a:r>
          </a:p>
          <a:p>
            <a:pPr rtl="0"/>
            <a:r>
              <a:rPr lang="en-US" dirty="0"/>
              <a:t>1. Click </a:t>
            </a:r>
            <a:r>
              <a:rPr lang="en-US" b="1" dirty="0"/>
              <a:t>Add Alert</a:t>
            </a:r>
            <a:r>
              <a:rPr lang="en-US" dirty="0"/>
              <a:t> to add an alert. You see the </a:t>
            </a:r>
            <a:r>
              <a:rPr lang="en-US" b="1" dirty="0"/>
              <a:t>Details</a:t>
            </a:r>
            <a:r>
              <a:rPr lang="en-US" dirty="0"/>
              <a:t> page.</a:t>
            </a:r>
          </a:p>
          <a:p>
            <a:r>
              <a:rPr lang="en-US" dirty="0"/>
              <a:t>2. Specify the </a:t>
            </a:r>
            <a:r>
              <a:rPr lang="en-US" b="1" dirty="0"/>
              <a:t>Name</a:t>
            </a:r>
            <a:r>
              <a:rPr lang="en-US" dirty="0"/>
              <a:t> and </a:t>
            </a:r>
            <a:r>
              <a:rPr lang="en-US" b="1" dirty="0"/>
              <a:t>Description</a:t>
            </a:r>
            <a:r>
              <a:rPr lang="en-US" dirty="0"/>
              <a:t> for the alert, and click </a:t>
            </a:r>
            <a:r>
              <a:rPr lang="en-US" b="1" dirty="0"/>
              <a:t>Next</a:t>
            </a:r>
            <a:r>
              <a:rPr lang="en-US" dirty="0"/>
              <a:t>. You should see the </a:t>
            </a:r>
            <a:r>
              <a:rPr lang="en-US" b="1" dirty="0"/>
              <a:t>Filters</a:t>
            </a:r>
            <a:r>
              <a:rPr lang="en-US" dirty="0"/>
              <a:t> page.</a:t>
            </a:r>
          </a:p>
          <a:p>
            <a:r>
              <a:rPr lang="es-MX" dirty="0"/>
              <a:t>3</a:t>
            </a:r>
            <a:r>
              <a:rPr lang="en-US" dirty="0"/>
              <a:t>. Select the </a:t>
            </a:r>
            <a:r>
              <a:rPr lang="en-US" b="1" dirty="0"/>
              <a:t>event</a:t>
            </a:r>
            <a:r>
              <a:rPr lang="en-US" dirty="0"/>
              <a:t>, </a:t>
            </a:r>
            <a:r>
              <a:rPr lang="en-US" b="1" dirty="0"/>
              <a:t>status</a:t>
            </a:r>
            <a:r>
              <a:rPr lang="en-US" dirty="0"/>
              <a:t>, and </a:t>
            </a:r>
            <a:r>
              <a:rPr lang="en-US" b="1" dirty="0" err="1"/>
              <a:t>substatus</a:t>
            </a:r>
            <a:r>
              <a:rPr lang="en-US" dirty="0"/>
              <a:t> (optional) that you want to create a Data Factory service alert for, and click </a:t>
            </a:r>
            <a:r>
              <a:rPr lang="en-US" b="1" dirty="0"/>
              <a:t>Next</a:t>
            </a:r>
            <a:r>
              <a:rPr lang="en-US" dirty="0"/>
              <a:t>. You should see the </a:t>
            </a:r>
            <a:r>
              <a:rPr lang="en-US" b="1" dirty="0"/>
              <a:t>Recipients</a:t>
            </a:r>
            <a:r>
              <a:rPr lang="en-US" dirty="0"/>
              <a:t> page.</a:t>
            </a:r>
          </a:p>
          <a:p>
            <a:r>
              <a:rPr lang="es-MX" dirty="0"/>
              <a:t>4</a:t>
            </a:r>
            <a:r>
              <a:rPr lang="en-US" dirty="0"/>
              <a:t>. Select the </a:t>
            </a:r>
            <a:r>
              <a:rPr lang="en-US" b="1" dirty="0"/>
              <a:t>Email subscription admins</a:t>
            </a:r>
            <a:r>
              <a:rPr lang="en-US" dirty="0"/>
              <a:t> option and/or enter an </a:t>
            </a:r>
            <a:r>
              <a:rPr lang="en-US" b="1" dirty="0"/>
              <a:t>additional administrator email</a:t>
            </a:r>
            <a:r>
              <a:rPr lang="en-US" dirty="0"/>
              <a:t>, and click </a:t>
            </a:r>
            <a:r>
              <a:rPr lang="en-US" b="1" dirty="0"/>
              <a:t>Finish</a:t>
            </a:r>
            <a:r>
              <a:rPr lang="en-US" dirty="0"/>
              <a:t>. You should see the alert in the list.</a:t>
            </a:r>
          </a:p>
        </p:txBody>
      </p:sp>
      <p:sp>
        <p:nvSpPr>
          <p:cNvPr id="4" name="Slide Number Placeholder 3"/>
          <p:cNvSpPr>
            <a:spLocks noGrp="1"/>
          </p:cNvSpPr>
          <p:nvPr>
            <p:ph type="sldNum" sz="quarter" idx="10"/>
          </p:nvPr>
        </p:nvSpPr>
        <p:spPr/>
        <p:txBody>
          <a:bodyPr/>
          <a:lstStyle/>
          <a:p>
            <a:fld id="{96CD5F8F-46C9-46A5-9E1B-00B0A72B40BF}" type="slidenum">
              <a:rPr lang="en-US" smtClean="0"/>
              <a:t>44</a:t>
            </a:fld>
            <a:endParaRPr lang="en-US" dirty="0"/>
          </a:p>
        </p:txBody>
      </p:sp>
    </p:spTree>
    <p:extLst>
      <p:ext uri="{BB962C8B-B14F-4D97-AF65-F5344CB8AC3E}">
        <p14:creationId xmlns:p14="http://schemas.microsoft.com/office/powerpoint/2010/main" val="3440271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t>45</a:t>
            </a:fld>
            <a:endParaRPr lang="en-US" dirty="0"/>
          </a:p>
        </p:txBody>
      </p:sp>
    </p:spTree>
    <p:extLst>
      <p:ext uri="{BB962C8B-B14F-4D97-AF65-F5344CB8AC3E}">
        <p14:creationId xmlns:p14="http://schemas.microsoft.com/office/powerpoint/2010/main" val="421373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6499840E-B62B-490D-8359-41E60C3B4BC2}" type="slidenum">
              <a:rPr lang="it-IT" smtClean="0"/>
              <a:t>46</a:t>
            </a:fld>
            <a:endParaRPr lang="it-IT"/>
          </a:p>
        </p:txBody>
      </p:sp>
    </p:spTree>
    <p:extLst>
      <p:ext uri="{BB962C8B-B14F-4D97-AF65-F5344CB8AC3E}">
        <p14:creationId xmlns:p14="http://schemas.microsoft.com/office/powerpoint/2010/main" val="38508330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6499840E-B62B-490D-8359-41E60C3B4BC2}" type="slidenum">
              <a:rPr lang="it-IT" smtClean="0"/>
              <a:t>47</a:t>
            </a:fld>
            <a:endParaRPr lang="it-IT"/>
          </a:p>
        </p:txBody>
      </p:sp>
    </p:spTree>
    <p:extLst>
      <p:ext uri="{BB962C8B-B14F-4D97-AF65-F5344CB8AC3E}">
        <p14:creationId xmlns:p14="http://schemas.microsoft.com/office/powerpoint/2010/main" val="1956313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6499840E-B62B-490D-8359-41E60C3B4BC2}" type="slidenum">
              <a:rPr lang="it-IT" smtClean="0"/>
              <a:t>48</a:t>
            </a:fld>
            <a:endParaRPr lang="it-IT"/>
          </a:p>
        </p:txBody>
      </p:sp>
    </p:spTree>
    <p:extLst>
      <p:ext uri="{BB962C8B-B14F-4D97-AF65-F5344CB8AC3E}">
        <p14:creationId xmlns:p14="http://schemas.microsoft.com/office/powerpoint/2010/main" val="23650011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https://docs.microsoft.com/en-us/azure/data-factory/data-factory-copy-data-from-azure-blob-storage-to-sql-database</a:t>
            </a:r>
          </a:p>
        </p:txBody>
      </p:sp>
      <p:sp>
        <p:nvSpPr>
          <p:cNvPr id="4" name="Slide Number Placeholder 3"/>
          <p:cNvSpPr>
            <a:spLocks noGrp="1"/>
          </p:cNvSpPr>
          <p:nvPr>
            <p:ph type="sldNum" sz="quarter" idx="10"/>
          </p:nvPr>
        </p:nvSpPr>
        <p:spPr/>
        <p:txBody>
          <a:bodyPr/>
          <a:lstStyle/>
          <a:p>
            <a:fld id="{96CD5F8F-46C9-46A5-9E1B-00B0A72B40BF}" type="slidenum">
              <a:rPr lang="en-US" smtClean="0"/>
              <a:t>49</a:t>
            </a:fld>
            <a:endParaRPr lang="en-US" dirty="0"/>
          </a:p>
        </p:txBody>
      </p:sp>
    </p:spTree>
    <p:extLst>
      <p:ext uri="{BB962C8B-B14F-4D97-AF65-F5344CB8AC3E}">
        <p14:creationId xmlns:p14="http://schemas.microsoft.com/office/powerpoint/2010/main" val="2120890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https://docs.microsoft.com/en-us/azure/data-factory/data-factory-build-your-first-pipeline</a:t>
            </a:r>
          </a:p>
        </p:txBody>
      </p:sp>
      <p:sp>
        <p:nvSpPr>
          <p:cNvPr id="4" name="Slide Number Placeholder 3"/>
          <p:cNvSpPr>
            <a:spLocks noGrp="1"/>
          </p:cNvSpPr>
          <p:nvPr>
            <p:ph type="sldNum" sz="quarter" idx="10"/>
          </p:nvPr>
        </p:nvSpPr>
        <p:spPr/>
        <p:txBody>
          <a:bodyPr/>
          <a:lstStyle/>
          <a:p>
            <a:fld id="{96CD5F8F-46C9-46A5-9E1B-00B0A72B40BF}" type="slidenum">
              <a:rPr lang="en-US" smtClean="0"/>
              <a:t>50</a:t>
            </a:fld>
            <a:endParaRPr lang="en-US" dirty="0"/>
          </a:p>
        </p:txBody>
      </p:sp>
    </p:spTree>
    <p:extLst>
      <p:ext uri="{BB962C8B-B14F-4D97-AF65-F5344CB8AC3E}">
        <p14:creationId xmlns:p14="http://schemas.microsoft.com/office/powerpoint/2010/main" val="3023590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a:t>Lets look at the </a:t>
            </a:r>
            <a:r>
              <a:rPr lang="en-US" dirty="0"/>
              <a:t>relationships between data set, activity, pipeline, and linked service.</a:t>
            </a:r>
          </a:p>
          <a:p>
            <a:endParaRPr lang="en-US" b="1" dirty="0"/>
          </a:p>
          <a:p>
            <a:r>
              <a:rPr lang="en-US" b="1" u="sng" dirty="0"/>
              <a:t>Talking Points: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Activities</a:t>
            </a:r>
            <a:br>
              <a:rPr lang="en-US" b="1" dirty="0"/>
            </a:br>
            <a:r>
              <a:rPr lang="en-US" dirty="0" err="1"/>
              <a:t>Activities</a:t>
            </a:r>
            <a:r>
              <a:rPr lang="en-US" dirty="0"/>
              <a:t> define the actions to perform on your data. Each activity takes zero or more </a:t>
            </a:r>
            <a:r>
              <a:rPr lang="en-US" dirty="0">
                <a:hlinkClick r:id="rId3"/>
              </a:rPr>
              <a:t>data sets</a:t>
            </a:r>
            <a:r>
              <a:rPr lang="en-US" dirty="0"/>
              <a:t> as inputs and produces one or more data sets as outputs. An activity is a unit of orchestration in Azure Data Factory. For example, you may use a </a:t>
            </a:r>
            <a:r>
              <a:rPr lang="en-US" dirty="0">
                <a:hlinkClick r:id="rId4"/>
              </a:rPr>
              <a:t>Copy activity</a:t>
            </a:r>
            <a:r>
              <a:rPr lang="en-US" dirty="0"/>
              <a:t> to orchestrate copying data from one data set to another. Similarly you may use a </a:t>
            </a:r>
            <a:r>
              <a:rPr lang="en-US" dirty="0">
                <a:hlinkClick r:id="rId5"/>
              </a:rPr>
              <a:t>Hive activity</a:t>
            </a:r>
            <a:r>
              <a:rPr lang="en-US" dirty="0"/>
              <a:t> that will run a Hive query on an Azure HDInsight cluster to transform or analyze your data. Azure Data Factory provides a wide range of data transformation, analysis, and data movement activities. </a:t>
            </a: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Pipelines</a:t>
            </a:r>
            <a:br>
              <a:rPr lang="en-US" b="1" dirty="0"/>
            </a:br>
            <a:r>
              <a:rPr lang="en-US" dirty="0" err="1">
                <a:hlinkClick r:id="rId6"/>
              </a:rPr>
              <a:t>Pipelines</a:t>
            </a:r>
            <a:r>
              <a:rPr lang="en-US" dirty="0"/>
              <a:t> are a logical grouping of activities. They are used to group activities into a unit that together perform a task. For example, a sequence of several transformation activities might be needed to cleanse log file data. This sequence could have a complex schedule and dependencies that need to be orchestrated and automated. All of these activities could be grouped into a single pipeline named “</a:t>
            </a:r>
            <a:r>
              <a:rPr lang="en-US" dirty="0" err="1"/>
              <a:t>CleanLogFiles</a:t>
            </a:r>
            <a:r>
              <a:rPr lang="en-US" dirty="0"/>
              <a:t>.” “</a:t>
            </a:r>
            <a:r>
              <a:rPr lang="en-US" dirty="0" err="1"/>
              <a:t>CleanLogFiles</a:t>
            </a:r>
            <a:r>
              <a:rPr lang="en-US" dirty="0"/>
              <a:t>” could then be deployed, scheduled, or deleted as one single unit instead of managing each individual activity independently.</a:t>
            </a:r>
            <a:endParaRPr lang="en-US" dirty="0">
              <a:ea typeface="MS PGothic"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r>
              <a:rPr lang="en-US" b="1" dirty="0"/>
              <a:t>Data sets</a:t>
            </a:r>
          </a:p>
          <a:p>
            <a:r>
              <a:rPr lang="en-US" dirty="0">
                <a:hlinkClick r:id="rId3"/>
              </a:rPr>
              <a:t>Data sets</a:t>
            </a:r>
            <a:r>
              <a:rPr lang="en-US" dirty="0"/>
              <a:t> are named references/pointers to the data you want to use as an input or an output of an activity. Data sets identify data structures within different data stores including tables, files, folders, and documents.</a:t>
            </a:r>
          </a:p>
          <a:p>
            <a:endParaRPr lang="en-US" b="1" dirty="0"/>
          </a:p>
          <a:p>
            <a:r>
              <a:rPr lang="en-US" b="1" dirty="0"/>
              <a:t>Linked services</a:t>
            </a:r>
          </a:p>
          <a:p>
            <a:r>
              <a:rPr lang="en-US" dirty="0"/>
              <a:t>Linked services define the information needed for Data Factory to connect to external resources. Linked services are used for two purposes in Data Factory:</a:t>
            </a:r>
          </a:p>
          <a:p>
            <a:pPr marL="228600" indent="-228600">
              <a:buFont typeface="+mj-lt"/>
              <a:buAutoNum type="arabicPeriod"/>
            </a:pPr>
            <a:r>
              <a:rPr lang="en-US" dirty="0"/>
              <a:t>To represent a data store including, but not limited to, an on-premises SQL Server, Oracle DB, file share, or an Azure Blob storage account. </a:t>
            </a:r>
          </a:p>
          <a:p>
            <a:pPr marL="228600" indent="-228600">
              <a:buFont typeface="+mj-lt"/>
              <a:buAutoNum type="arabicPeriod"/>
            </a:pPr>
            <a:r>
              <a:rPr lang="en-US" dirty="0"/>
              <a:t>To represent a compute resource that can host the execution of an activity.</a:t>
            </a:r>
          </a:p>
          <a:p>
            <a:r>
              <a:rPr lang="en-US" dirty="0"/>
              <a:t>With the four simple concepts of data sets, activities, pipelines, and linked services, you are ready to get started! You can </a:t>
            </a:r>
            <a:r>
              <a:rPr lang="en-US" dirty="0">
                <a:hlinkClick r:id="rId7"/>
              </a:rPr>
              <a:t>build your first pipeline</a:t>
            </a:r>
            <a:r>
              <a:rPr lang="en-US" dirty="0"/>
              <a:t> from the ground up, or deploy a ready-made sample by following the instructions in our </a:t>
            </a:r>
            <a:r>
              <a:rPr lang="en-US" dirty="0">
                <a:hlinkClick r:id="rId8"/>
              </a:rPr>
              <a:t>Data Factory samples</a:t>
            </a:r>
            <a:r>
              <a:rPr lang="en-US" dirty="0"/>
              <a:t> article.</a:t>
            </a:r>
            <a:endParaRPr lang="en-US" baseline="0" dirty="0"/>
          </a:p>
          <a:p>
            <a:endParaRPr lang="it-IT" dirty="0"/>
          </a:p>
        </p:txBody>
      </p:sp>
      <p:sp>
        <p:nvSpPr>
          <p:cNvPr id="4" name="Slide Number Placeholder 3"/>
          <p:cNvSpPr>
            <a:spLocks noGrp="1"/>
          </p:cNvSpPr>
          <p:nvPr>
            <p:ph type="sldNum" sz="quarter" idx="10"/>
          </p:nvPr>
        </p:nvSpPr>
        <p:spPr/>
        <p:txBody>
          <a:bodyPr/>
          <a:lstStyle/>
          <a:p>
            <a:fld id="{96CD5F8F-46C9-46A5-9E1B-00B0A72B40BF}" type="slidenum">
              <a:rPr lang="en-US" smtClean="0"/>
              <a:t>5</a:t>
            </a:fld>
            <a:endParaRPr lang="en-US" dirty="0"/>
          </a:p>
        </p:txBody>
      </p:sp>
    </p:spTree>
    <p:extLst>
      <p:ext uri="{BB962C8B-B14F-4D97-AF65-F5344CB8AC3E}">
        <p14:creationId xmlns:p14="http://schemas.microsoft.com/office/powerpoint/2010/main" val="29327912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https://docs.microsoft.com/en-us/azure/data-factory/data-factory-move-data-between-onprem-and-cloud</a:t>
            </a:r>
          </a:p>
        </p:txBody>
      </p:sp>
      <p:sp>
        <p:nvSpPr>
          <p:cNvPr id="4" name="Slide Number Placeholder 3"/>
          <p:cNvSpPr>
            <a:spLocks noGrp="1"/>
          </p:cNvSpPr>
          <p:nvPr>
            <p:ph type="sldNum" sz="quarter" idx="10"/>
          </p:nvPr>
        </p:nvSpPr>
        <p:spPr/>
        <p:txBody>
          <a:bodyPr/>
          <a:lstStyle/>
          <a:p>
            <a:fld id="{96CD5F8F-46C9-46A5-9E1B-00B0A72B40BF}" type="slidenum">
              <a:rPr lang="en-US" smtClean="0"/>
              <a:t>51</a:t>
            </a:fld>
            <a:endParaRPr lang="en-US" dirty="0"/>
          </a:p>
        </p:txBody>
      </p:sp>
    </p:spTree>
    <p:extLst>
      <p:ext uri="{BB962C8B-B14F-4D97-AF65-F5344CB8AC3E}">
        <p14:creationId xmlns:p14="http://schemas.microsoft.com/office/powerpoint/2010/main" val="25172865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t>52</a:t>
            </a:fld>
            <a:endParaRPr lang="en-US" dirty="0"/>
          </a:p>
        </p:txBody>
      </p:sp>
    </p:spTree>
    <p:extLst>
      <p:ext uri="{BB962C8B-B14F-4D97-AF65-F5344CB8AC3E}">
        <p14:creationId xmlns:p14="http://schemas.microsoft.com/office/powerpoint/2010/main" val="38627791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t>53</a:t>
            </a:fld>
            <a:endParaRPr lang="en-US" dirty="0"/>
          </a:p>
        </p:txBody>
      </p:sp>
    </p:spTree>
    <p:extLst>
      <p:ext uri="{BB962C8B-B14F-4D97-AF65-F5344CB8AC3E}">
        <p14:creationId xmlns:p14="http://schemas.microsoft.com/office/powerpoint/2010/main" val="18283494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https://docs.microsoft.com/en-us/azure/machine-learning/data-science-process-walkthroughs</a:t>
            </a:r>
          </a:p>
        </p:txBody>
      </p:sp>
      <p:sp>
        <p:nvSpPr>
          <p:cNvPr id="4" name="Slide Number Placeholder 3"/>
          <p:cNvSpPr>
            <a:spLocks noGrp="1"/>
          </p:cNvSpPr>
          <p:nvPr>
            <p:ph type="sldNum" sz="quarter" idx="10"/>
          </p:nvPr>
        </p:nvSpPr>
        <p:spPr/>
        <p:txBody>
          <a:bodyPr/>
          <a:lstStyle/>
          <a:p>
            <a:fld id="{96CD5F8F-46C9-46A5-9E1B-00B0A72B40BF}" type="slidenum">
              <a:rPr lang="en-US" smtClean="0"/>
              <a:t>55</a:t>
            </a:fld>
            <a:endParaRPr lang="en-US" dirty="0"/>
          </a:p>
        </p:txBody>
      </p:sp>
    </p:spTree>
    <p:extLst>
      <p:ext uri="{BB962C8B-B14F-4D97-AF65-F5344CB8AC3E}">
        <p14:creationId xmlns:p14="http://schemas.microsoft.com/office/powerpoint/2010/main" val="2673725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Azure Data Factory itself does not store any data. It lets you create data-driven workflows to orchestrate movement of data between </a:t>
            </a:r>
            <a:r>
              <a:rPr lang="en-US" dirty="0">
                <a:hlinkClick r:id="rId3"/>
              </a:rPr>
              <a:t>supported data stores</a:t>
            </a:r>
            <a:r>
              <a:rPr lang="en-US" dirty="0"/>
              <a:t> and processing of data using </a:t>
            </a:r>
            <a:r>
              <a:rPr lang="en-US" dirty="0">
                <a:hlinkClick r:id="rId4"/>
              </a:rPr>
              <a:t>compute services</a:t>
            </a:r>
            <a:r>
              <a:rPr lang="en-US" dirty="0"/>
              <a:t> in other regions or in an on-premises environment. It also allows you to </a:t>
            </a:r>
            <a:r>
              <a:rPr lang="en-US" dirty="0">
                <a:hlinkClick r:id="rId5"/>
              </a:rPr>
              <a:t>monitor and manage workflows</a:t>
            </a:r>
            <a:r>
              <a:rPr lang="en-US" dirty="0"/>
              <a:t> using both programmatic and UI mechanisms.+ </a:t>
            </a:r>
          </a:p>
          <a:p>
            <a:pPr rtl="0"/>
            <a:r>
              <a:rPr lang="en-US" dirty="0"/>
              <a:t>Even though Data Factory is available in only </a:t>
            </a:r>
            <a:r>
              <a:rPr lang="en-US" b="1" dirty="0"/>
              <a:t>West US</a:t>
            </a:r>
            <a:r>
              <a:rPr lang="en-US" dirty="0"/>
              <a:t>, </a:t>
            </a:r>
            <a:r>
              <a:rPr lang="en-US" b="1" dirty="0"/>
              <a:t>East US</a:t>
            </a:r>
            <a:r>
              <a:rPr lang="en-US" dirty="0"/>
              <a:t>, and </a:t>
            </a:r>
            <a:r>
              <a:rPr lang="en-US" b="1" dirty="0"/>
              <a:t>North Europe</a:t>
            </a:r>
            <a:r>
              <a:rPr lang="en-US" dirty="0"/>
              <a:t> regions, the service powering the data movement in Data Factory is available </a:t>
            </a:r>
            <a:r>
              <a:rPr lang="en-US" dirty="0">
                <a:hlinkClick r:id="rId6"/>
              </a:rPr>
              <a:t>globally</a:t>
            </a:r>
            <a:r>
              <a:rPr lang="en-US" dirty="0"/>
              <a:t> in several regions. </a:t>
            </a:r>
            <a:r>
              <a:rPr lang="en-US"/>
              <a:t>If a data store is behind a firewall, then a </a:t>
            </a:r>
            <a:r>
              <a:rPr lang="en-US">
                <a:hlinkClick r:id="rId7"/>
              </a:rPr>
              <a:t>Data Management Gateway</a:t>
            </a:r>
            <a:r>
              <a:rPr lang="en-US"/>
              <a:t> installed in your on-premises environment moves the data instead.</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88D5E3-B0C4-244E-905F-C9848084E0A1}"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71043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Objective:</a:t>
            </a:r>
            <a:r>
              <a:rPr lang="en-US" b="0" u="none" dirty="0"/>
              <a:t> </a:t>
            </a:r>
            <a:r>
              <a:rPr lang="en-US" dirty="0"/>
              <a:t>A platform for developers to </a:t>
            </a:r>
            <a:r>
              <a:rPr lang="en-US" b="1" dirty="0"/>
              <a:t>compose data processing, storage, and movement services</a:t>
            </a:r>
            <a:r>
              <a:rPr lang="en-US" dirty="0"/>
              <a:t> into operationalized analytics pipelines that</a:t>
            </a:r>
            <a:r>
              <a:rPr lang="en-US" baseline="0" dirty="0"/>
              <a:t> protect </a:t>
            </a:r>
            <a:r>
              <a:rPr lang="en-US" dirty="0"/>
              <a:t>the trusted information assets </a:t>
            </a:r>
            <a:r>
              <a:rPr lang="en-US" baseline="0" dirty="0"/>
              <a:t>you can</a:t>
            </a:r>
            <a:r>
              <a:rPr lang="en-US" dirty="0"/>
              <a:t> manage and monitor from one place.</a:t>
            </a:r>
          </a:p>
          <a:p>
            <a:pPr marL="809244" lvl="1" indent="-342900" defTabSz="932688">
              <a:buFont typeface="Arial" panose="020B0604020202020204" pitchFamily="34" charset="0"/>
              <a:buChar char="•"/>
            </a:pPr>
            <a:r>
              <a:rPr lang="en-US" dirty="0"/>
              <a:t>Enables operationalization of data processing across diverse data and processing environments (SaaS, on-premises and cloud).</a:t>
            </a:r>
          </a:p>
          <a:p>
            <a:pPr marL="809244" lvl="1" indent="-342900" defTabSz="932688">
              <a:buFont typeface="Arial" panose="020B0604020202020204" pitchFamily="34" charset="0"/>
              <a:buChar char="•"/>
            </a:pPr>
            <a:r>
              <a:rPr lang="en-US" dirty="0"/>
              <a:t>Provides management and monitoring at scale (processing and data lifecycle).</a:t>
            </a:r>
          </a:p>
          <a:p>
            <a:pPr marL="809244" lvl="1" indent="-342900" defTabSz="932688">
              <a:buFont typeface="Arial" panose="020B0604020202020204" pitchFamily="34" charset="0"/>
              <a:buChar char="•"/>
            </a:pPr>
            <a:r>
              <a:rPr lang="en-US" dirty="0"/>
              <a:t>Integrates information production directly with consumption/discovery experiences.</a:t>
            </a:r>
          </a:p>
          <a:p>
            <a:endParaRPr lang="en-US" b="1" u="sng" dirty="0"/>
          </a:p>
          <a:p>
            <a:r>
              <a:rPr lang="en-US" b="1" u="sng" dirty="0"/>
              <a:t>Talking Points:</a:t>
            </a:r>
            <a:endParaRPr lang="en-US" dirty="0">
              <a:ea typeface="MS PGothic" charset="0"/>
            </a:endParaRPr>
          </a:p>
          <a:p>
            <a:endParaRPr lang="en-US" sz="900" b="1"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&lt;&lt;animation&gt;&gt; &lt;click&gt;</a:t>
            </a:r>
          </a:p>
          <a:p>
            <a:endParaRPr lang="en-US" sz="900" b="1" i="0" kern="1200" dirty="0">
              <a:solidFill>
                <a:schemeClr val="tx1"/>
              </a:solidFill>
              <a:effectLst/>
              <a:latin typeface="Segoe UI Light" pitchFamily="34" charset="0"/>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There are many data sources from which you require data, such as an on-premises source, a cloud source, an SaaS source, etc. &lt;click&gt;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Usually what you’re doing is ingesting data into a data hub </a:t>
            </a:r>
            <a:r>
              <a:rPr lang="en-US" dirty="0"/>
              <a:t>of </a:t>
            </a:r>
            <a:r>
              <a:rPr lang="en-US" baseline="0" dirty="0"/>
              <a:t>persistent storage that has compute resources co-located with it.&lt;click&gt;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We make it easy to ingest data into the storage side of the hub, automate processing of data in the hub, and then move data among hubs.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Data Factory gives you a general view of the tools you have to build analytic pipelines that compose data storage, data processing, and data movement that you can monitor and manage from one place.</a:t>
            </a:r>
          </a:p>
          <a:p>
            <a:pPr marL="628650" marR="0" lvl="1"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baseline="0" dirty="0"/>
              <a:t>Azure data Factory provides: </a:t>
            </a:r>
          </a:p>
          <a:p>
            <a:pPr marL="1085850" marR="0" lvl="2"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0" baseline="0" dirty="0"/>
              <a:t>processing by using the likes of  Hadoop (Pig, Hive, and M/R) , Data Lake Analytics, Machine Learning and custom C# code.</a:t>
            </a:r>
          </a:p>
          <a:p>
            <a:pPr marL="1085850" marR="0" lvl="2"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0" baseline="0" dirty="0"/>
              <a:t>data stores are SQL DB, Azure Blobs, Azure Tables, and SQL Server (on-premises and IaaS) to name a few. &lt;click&gt;</a:t>
            </a:r>
          </a:p>
          <a:p>
            <a:pPr marL="1085850" marR="0" lvl="2"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0" baseline="0" dirty="0"/>
              <a:t>Provides the output for Presentation to other apps or BI systems. &lt;click&gt;</a:t>
            </a:r>
          </a:p>
          <a:p>
            <a:pPr marL="914400" marR="0" lvl="2"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b="0" baseline="0" dirty="0"/>
              <a:t>Looking at the different services you see how the interact.</a:t>
            </a:r>
          </a:p>
          <a:p>
            <a:pPr marL="628650" marR="0" lvl="1"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b="0" baseline="0" dirty="0"/>
              <a:t>In the future, we may add more third-party heterogeneous data store connectors, hubs, and activities. If you have feedback on which to prioritize, let us know.</a:t>
            </a: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c</a:t>
            </a:r>
            <a:r>
              <a:rPr lang="en-US" baseline="0" dirty="0"/>
              <a:t>oncrete example of this is Skype </a:t>
            </a:r>
            <a:r>
              <a:rPr lang="en-US" dirty="0"/>
              <a:t>and</a:t>
            </a:r>
            <a:r>
              <a:rPr lang="en-US" baseline="0" dirty="0"/>
              <a:t> Xbox, which have on-premises warehouses to understand who bought what, where and when. We have logs tracking how often you used Skype</a:t>
            </a:r>
            <a:r>
              <a:rPr lang="en-US" dirty="0"/>
              <a:t> and</a:t>
            </a:r>
            <a:r>
              <a:rPr lang="en-US" baseline="0" dirty="0"/>
              <a:t> what your experience was. Often we want to combine this to understand if you’re a new Skype user and what your first week’s experience was like. If it’s not great, we want to drive a list of these customers to a marketing data mart for use in a campaign and then operationalize this flow.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We’re not saying that all data has to be st</a:t>
            </a:r>
            <a:r>
              <a:rPr lang="en-US" baseline="0" dirty="0"/>
              <a:t>ored or moved into Azure. The vision for Data Factory is to give you a monitoring and management console of composite data pipelines, where all data could be stored and processed on-premises, in the cloud, or both.</a:t>
            </a:r>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644510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t>8</a:t>
            </a:fld>
            <a:endParaRPr lang="en-US" dirty="0"/>
          </a:p>
        </p:txBody>
      </p:sp>
    </p:spTree>
    <p:extLst>
      <p:ext uri="{BB962C8B-B14F-4D97-AF65-F5344CB8AC3E}">
        <p14:creationId xmlns:p14="http://schemas.microsoft.com/office/powerpoint/2010/main" val="1284606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t>10</a:t>
            </a:fld>
            <a:endParaRPr lang="en-US" dirty="0"/>
          </a:p>
        </p:txBody>
      </p:sp>
    </p:spTree>
    <p:extLst>
      <p:ext uri="{BB962C8B-B14F-4D97-AF65-F5344CB8AC3E}">
        <p14:creationId xmlns:p14="http://schemas.microsoft.com/office/powerpoint/2010/main" val="1102606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t>12</a:t>
            </a:fld>
            <a:endParaRPr lang="en-US" dirty="0"/>
          </a:p>
        </p:txBody>
      </p:sp>
    </p:spTree>
    <p:extLst>
      <p:ext uri="{BB962C8B-B14F-4D97-AF65-F5344CB8AC3E}">
        <p14:creationId xmlns:p14="http://schemas.microsoft.com/office/powerpoint/2010/main" val="34225891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9_Title Slide Photo_Option">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t="-1"/>
          <a:stretch/>
        </p:blipFill>
        <p:spPr>
          <a:xfrm>
            <a:off x="-7199" y="1"/>
            <a:ext cx="12199200" cy="5162399"/>
          </a:xfrm>
          <a:prstGeom prst="rect">
            <a:avLst/>
          </a:prstGeom>
        </p:spPr>
      </p:pic>
      <p:pic>
        <p:nvPicPr>
          <p:cNvPr id="15" name="Picture 1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828315" y="6029312"/>
            <a:ext cx="1673267" cy="368686"/>
          </a:xfrm>
          <a:prstGeom prst="rect">
            <a:avLst/>
          </a:prstGeom>
        </p:spPr>
      </p:pic>
      <p:sp>
        <p:nvSpPr>
          <p:cNvPr id="8" name="Title 1"/>
          <p:cNvSpPr>
            <a:spLocks noGrp="1"/>
          </p:cNvSpPr>
          <p:nvPr>
            <p:ph type="title" hasCustomPrompt="1"/>
          </p:nvPr>
        </p:nvSpPr>
        <p:spPr bwMode="auto">
          <a:xfrm>
            <a:off x="269303" y="2084173"/>
            <a:ext cx="6274911" cy="1793104"/>
          </a:xfrm>
          <a:noFill/>
        </p:spPr>
        <p:txBody>
          <a:bodyPr lIns="146304" tIns="91440" rIns="146304" bIns="91440" anchor="t" anchorCtr="0"/>
          <a:lstStyle>
            <a:lvl1pPr>
              <a:defRPr sz="5293" spc="-98" baseline="0">
                <a:gradFill>
                  <a:gsLst>
                    <a:gs pos="64646">
                      <a:srgbClr val="FFFFFF"/>
                    </a:gs>
                    <a:gs pos="45000">
                      <a:srgbClr val="FFFFFF"/>
                    </a:gs>
                  </a:gsLst>
                  <a:lin ang="5400000" scaled="0"/>
                </a:gradFill>
              </a:defRPr>
            </a:lvl1pPr>
          </a:lstStyle>
          <a:p>
            <a:r>
              <a:rPr lang="en-US" dirty="0"/>
              <a:t>Presentation title</a:t>
            </a:r>
          </a:p>
        </p:txBody>
      </p:sp>
      <p:sp>
        <p:nvSpPr>
          <p:cNvPr id="10" name="Text Placeholder 2"/>
          <p:cNvSpPr>
            <a:spLocks noGrp="1"/>
          </p:cNvSpPr>
          <p:nvPr>
            <p:ph type="body" sz="quarter" idx="14" hasCustomPrompt="1"/>
          </p:nvPr>
        </p:nvSpPr>
        <p:spPr bwMode="auto">
          <a:xfrm>
            <a:off x="267683" y="3877258"/>
            <a:ext cx="6276530" cy="1698765"/>
          </a:xfrm>
        </p:spPr>
        <p:txBody>
          <a:bodyPr tIns="109728" bIns="109728">
            <a:noAutofit/>
          </a:bodyPr>
          <a:lstStyle>
            <a:lvl1pPr marL="0" indent="0">
              <a:spcBef>
                <a:spcPts val="0"/>
              </a:spcBef>
              <a:buNone/>
              <a:defRPr sz="3136">
                <a:gradFill>
                  <a:gsLst>
                    <a:gs pos="64646">
                      <a:srgbClr val="FFFFFF"/>
                    </a:gs>
                    <a:gs pos="4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144565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7"/>
            <a:ext cx="9859116" cy="1158793"/>
          </a:xfrm>
          <a:noFill/>
        </p:spPr>
        <p:txBody>
          <a:bodyPr tIns="91440" bIns="91440" anchor="t" anchorCtr="0">
            <a:spAutoFit/>
          </a:bodyPr>
          <a:lstStyle>
            <a:lvl1pPr>
              <a:defRPr sz="7056"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3877276"/>
            <a:ext cx="9860674" cy="778565"/>
          </a:xfrm>
          <a:noFill/>
        </p:spPr>
        <p:txBody>
          <a:bodyPr lIns="182880" tIns="146304" rIns="182880" bIns="146304">
            <a:sp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787167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19162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811792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55118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57795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692052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5" tIns="45715" rIns="45715" bIns="45715"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813947"/>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101781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1" y="6170060"/>
            <a:ext cx="11623331"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dirty="0">
                <a:gradFill>
                  <a:gsLst>
                    <a:gs pos="0">
                      <a:schemeClr val="tx1"/>
                    </a:gs>
                    <a:gs pos="100000">
                      <a:schemeClr val="tx1"/>
                    </a:gs>
                  </a:gsLst>
                  <a:lin ang="5400000" scaled="0"/>
                </a:gradFill>
                <a:cs typeface="Segoe UI" pitchFamily="34" charset="0"/>
              </a:rPr>
              <a:t>© 2015 Microsoft Corporation. All rights reserved. </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450202" y="3083654"/>
            <a:ext cx="3223861" cy="690695"/>
          </a:xfrm>
          <a:prstGeom prst="rect">
            <a:avLst/>
          </a:prstGeom>
        </p:spPr>
      </p:pic>
    </p:spTree>
    <p:extLst>
      <p:ext uri="{BB962C8B-B14F-4D97-AF65-F5344CB8AC3E}">
        <p14:creationId xmlns:p14="http://schemas.microsoft.com/office/powerpoint/2010/main" val="64957096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35" indent="-284735">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5009917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_Title Slide Photo_Option">
    <p:spTree>
      <p:nvGrpSpPr>
        <p:cNvPr id="1" name=""/>
        <p:cNvGrpSpPr/>
        <p:nvPr/>
      </p:nvGrpSpPr>
      <p:grpSpPr>
        <a:xfrm>
          <a:off x="0" y="0"/>
          <a:ext cx="0" cy="0"/>
          <a:chOff x="0" y="0"/>
          <a:chExt cx="0" cy="0"/>
        </a:xfrm>
      </p:grpSpPr>
      <p:sp>
        <p:nvSpPr>
          <p:cNvPr id="3" name="Rectangle 2"/>
          <p:cNvSpPr/>
          <p:nvPr userDrawn="1"/>
        </p:nvSpPr>
        <p:spPr bwMode="auto">
          <a:xfrm>
            <a:off x="1" y="0"/>
            <a:ext cx="3114136" cy="6858000"/>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2400">
              <a:solidFill>
                <a:schemeClr val="tx1"/>
              </a:solidFill>
              <a:ea typeface="Segoe UI" pitchFamily="34" charset="0"/>
              <a:cs typeface="Segoe UI" pitchFamily="34" charset="0"/>
            </a:endParaRPr>
          </a:p>
        </p:txBody>
      </p:sp>
      <p:pic>
        <p:nvPicPr>
          <p:cNvPr id="15" name="Picture 1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828315" y="6029312"/>
            <a:ext cx="1673267" cy="368686"/>
          </a:xfrm>
          <a:prstGeom prst="rect">
            <a:avLst/>
          </a:prstGeom>
        </p:spPr>
      </p:pic>
      <p:sp>
        <p:nvSpPr>
          <p:cNvPr id="8" name="Title 1"/>
          <p:cNvSpPr>
            <a:spLocks noGrp="1"/>
          </p:cNvSpPr>
          <p:nvPr>
            <p:ph type="title" hasCustomPrompt="1"/>
          </p:nvPr>
        </p:nvSpPr>
        <p:spPr bwMode="auto">
          <a:xfrm>
            <a:off x="269303" y="2084173"/>
            <a:ext cx="6274911" cy="1793104"/>
          </a:xfrm>
          <a:noFill/>
        </p:spPr>
        <p:txBody>
          <a:bodyPr lIns="146304" tIns="91440" rIns="146304" bIns="91440" anchor="t" anchorCtr="0"/>
          <a:lstStyle>
            <a:lvl1pPr>
              <a:defRPr sz="5293" spc="-98" baseline="0">
                <a:gradFill>
                  <a:gsLst>
                    <a:gs pos="64646">
                      <a:srgbClr val="FFFFFF"/>
                    </a:gs>
                    <a:gs pos="45000">
                      <a:srgbClr val="FFFFFF"/>
                    </a:gs>
                  </a:gsLst>
                  <a:lin ang="5400000" scaled="0"/>
                </a:gradFill>
              </a:defRPr>
            </a:lvl1pPr>
          </a:lstStyle>
          <a:p>
            <a:r>
              <a:rPr lang="en-US" dirty="0"/>
              <a:t>Presentation title</a:t>
            </a:r>
          </a:p>
        </p:txBody>
      </p:sp>
      <p:sp>
        <p:nvSpPr>
          <p:cNvPr id="10" name="Text Placeholder 2"/>
          <p:cNvSpPr>
            <a:spLocks noGrp="1"/>
          </p:cNvSpPr>
          <p:nvPr>
            <p:ph type="body" sz="quarter" idx="14" hasCustomPrompt="1"/>
          </p:nvPr>
        </p:nvSpPr>
        <p:spPr bwMode="auto">
          <a:xfrm>
            <a:off x="267683" y="3877258"/>
            <a:ext cx="6276530" cy="1698765"/>
          </a:xfrm>
        </p:spPr>
        <p:txBody>
          <a:bodyPr tIns="109728" bIns="109728">
            <a:noAutofit/>
          </a:bodyPr>
          <a:lstStyle>
            <a:lvl1pPr marL="0" indent="0">
              <a:spcBef>
                <a:spcPts val="0"/>
              </a:spcBef>
              <a:buNone/>
              <a:defRPr sz="3136">
                <a:gradFill>
                  <a:gsLst>
                    <a:gs pos="64646">
                      <a:srgbClr val="FFFFFF"/>
                    </a:gs>
                    <a:gs pos="4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468353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6C3B7A-BC70-4A5A-ABED-8880FDDAD962}"/>
              </a:ext>
            </a:extLst>
          </p:cNvPr>
          <p:cNvSpPr>
            <a:spLocks noGrp="1"/>
          </p:cNvSpPr>
          <p:nvPr>
            <p:ph type="title"/>
          </p:nvPr>
        </p:nvSpPr>
        <p:spPr/>
        <p:txBody>
          <a:bodyPr/>
          <a:lstStyle/>
          <a:p>
            <a:r>
              <a:rPr lang="en-US"/>
              <a:t>Click to edit Master title style</a:t>
            </a:r>
            <a:endParaRPr lang="it-IT"/>
          </a:p>
        </p:txBody>
      </p:sp>
      <p:grpSp>
        <p:nvGrpSpPr>
          <p:cNvPr id="10" name="Group 9">
            <a:extLst>
              <a:ext uri="{FF2B5EF4-FFF2-40B4-BE49-F238E27FC236}">
                <a16:creationId xmlns:a16="http://schemas.microsoft.com/office/drawing/2014/main" id="{81DD0A82-91EC-41BD-95C4-688F4CB146F0}"/>
              </a:ext>
            </a:extLst>
          </p:cNvPr>
          <p:cNvGrpSpPr/>
          <p:nvPr userDrawn="1"/>
        </p:nvGrpSpPr>
        <p:grpSpPr>
          <a:xfrm>
            <a:off x="0" y="6302026"/>
            <a:ext cx="12192000" cy="555974"/>
            <a:chOff x="0" y="6451105"/>
            <a:chExt cx="12436475" cy="555974"/>
          </a:xfrm>
        </p:grpSpPr>
        <p:sp>
          <p:nvSpPr>
            <p:cNvPr id="11" name="Rectangle 10">
              <a:extLst>
                <a:ext uri="{FF2B5EF4-FFF2-40B4-BE49-F238E27FC236}">
                  <a16:creationId xmlns:a16="http://schemas.microsoft.com/office/drawing/2014/main" id="{DD3EFD4E-9F90-47F8-8AD2-FD7742D29DE1}"/>
                </a:ext>
              </a:extLst>
            </p:cNvPr>
            <p:cNvSpPr/>
            <p:nvPr userDrawn="1"/>
          </p:nvSpPr>
          <p:spPr bwMode="auto">
            <a:xfrm>
              <a:off x="0" y="6451105"/>
              <a:ext cx="12436475" cy="543421"/>
            </a:xfrm>
            <a:prstGeom prst="rect">
              <a:avLst/>
            </a:prstGeom>
            <a:solidFill>
              <a:srgbClr val="409AE1"/>
            </a:solidFill>
            <a:ln w="28575">
              <a:noFill/>
            </a:ln>
          </p:spPr>
          <p:txBody>
            <a:bodyPr vert="horz" wrap="square" lIns="93234" tIns="46616" rIns="93234" bIns="46616" numCol="1" anchor="t" anchorCtr="0" compatLnSpc="1">
              <a:prstTxWarp prst="textNoShape">
                <a:avLst/>
              </a:prstTxWarp>
            </a:bodyPr>
            <a:lstStyle/>
            <a:p>
              <a:pPr marR="0" lvl="0" indent="0" defTabSz="950938" fontAlgn="auto">
                <a:lnSpc>
                  <a:spcPct val="100000"/>
                </a:lnSpc>
                <a:spcBef>
                  <a:spcPts val="0"/>
                </a:spcBef>
                <a:spcAft>
                  <a:spcPts val="0"/>
                </a:spcAft>
                <a:buClrTx/>
                <a:buSzTx/>
                <a:buFontTx/>
                <a:buNone/>
                <a:tabLst/>
              </a:pPr>
              <a:endParaRPr kumimoji="0" lang="en-US" sz="1071" b="0" i="0" u="none" strike="noStrike" kern="0" cap="none" spc="0" normalizeH="0" baseline="0" dirty="0">
                <a:ln>
                  <a:noFill/>
                </a:ln>
                <a:solidFill>
                  <a:srgbClr val="333333"/>
                </a:solidFill>
                <a:effectLst/>
                <a:uLnTx/>
                <a:uFillTx/>
              </a:endParaRPr>
            </a:p>
          </p:txBody>
        </p:sp>
        <p:sp>
          <p:nvSpPr>
            <p:cNvPr id="12" name="Freeform 12">
              <a:extLst>
                <a:ext uri="{FF2B5EF4-FFF2-40B4-BE49-F238E27FC236}">
                  <a16:creationId xmlns:a16="http://schemas.microsoft.com/office/drawing/2014/main" id="{6552D741-8A27-43A7-B83B-237901122143}"/>
                </a:ext>
              </a:extLst>
            </p:cNvPr>
            <p:cNvSpPr>
              <a:spLocks/>
            </p:cNvSpPr>
            <p:nvPr userDrawn="1"/>
          </p:nvSpPr>
          <p:spPr bwMode="auto">
            <a:xfrm>
              <a:off x="9525833" y="6803878"/>
              <a:ext cx="272508" cy="37483"/>
            </a:xfrm>
            <a:custGeom>
              <a:avLst/>
              <a:gdLst>
                <a:gd name="T0" fmla="*/ 704 w 756"/>
                <a:gd name="T1" fmla="*/ 104 h 104"/>
                <a:gd name="T2" fmla="*/ 52 w 756"/>
                <a:gd name="T3" fmla="*/ 104 h 104"/>
                <a:gd name="T4" fmla="*/ 52 w 756"/>
                <a:gd name="T5" fmla="*/ 104 h 104"/>
                <a:gd name="T6" fmla="*/ 42 w 756"/>
                <a:gd name="T7" fmla="*/ 104 h 104"/>
                <a:gd name="T8" fmla="*/ 32 w 756"/>
                <a:gd name="T9" fmla="*/ 100 h 104"/>
                <a:gd name="T10" fmla="*/ 22 w 756"/>
                <a:gd name="T11" fmla="*/ 96 h 104"/>
                <a:gd name="T12" fmla="*/ 14 w 756"/>
                <a:gd name="T13" fmla="*/ 90 h 104"/>
                <a:gd name="T14" fmla="*/ 8 w 756"/>
                <a:gd name="T15" fmla="*/ 82 h 104"/>
                <a:gd name="T16" fmla="*/ 4 w 756"/>
                <a:gd name="T17" fmla="*/ 72 h 104"/>
                <a:gd name="T18" fmla="*/ 0 w 756"/>
                <a:gd name="T19" fmla="*/ 62 h 104"/>
                <a:gd name="T20" fmla="*/ 0 w 756"/>
                <a:gd name="T21" fmla="*/ 52 h 104"/>
                <a:gd name="T22" fmla="*/ 0 w 756"/>
                <a:gd name="T23" fmla="*/ 52 h 104"/>
                <a:gd name="T24" fmla="*/ 0 w 756"/>
                <a:gd name="T25" fmla="*/ 42 h 104"/>
                <a:gd name="T26" fmla="*/ 4 w 756"/>
                <a:gd name="T27" fmla="*/ 32 h 104"/>
                <a:gd name="T28" fmla="*/ 8 w 756"/>
                <a:gd name="T29" fmla="*/ 22 h 104"/>
                <a:gd name="T30" fmla="*/ 14 w 756"/>
                <a:gd name="T31" fmla="*/ 16 h 104"/>
                <a:gd name="T32" fmla="*/ 22 w 756"/>
                <a:gd name="T33" fmla="*/ 8 h 104"/>
                <a:gd name="T34" fmla="*/ 32 w 756"/>
                <a:gd name="T35" fmla="*/ 4 h 104"/>
                <a:gd name="T36" fmla="*/ 42 w 756"/>
                <a:gd name="T37" fmla="*/ 0 h 104"/>
                <a:gd name="T38" fmla="*/ 52 w 756"/>
                <a:gd name="T39" fmla="*/ 0 h 104"/>
                <a:gd name="T40" fmla="*/ 704 w 756"/>
                <a:gd name="T41" fmla="*/ 0 h 104"/>
                <a:gd name="T42" fmla="*/ 704 w 756"/>
                <a:gd name="T43" fmla="*/ 0 h 104"/>
                <a:gd name="T44" fmla="*/ 714 w 756"/>
                <a:gd name="T45" fmla="*/ 0 h 104"/>
                <a:gd name="T46" fmla="*/ 724 w 756"/>
                <a:gd name="T47" fmla="*/ 4 h 104"/>
                <a:gd name="T48" fmla="*/ 732 w 756"/>
                <a:gd name="T49" fmla="*/ 8 h 104"/>
                <a:gd name="T50" fmla="*/ 740 w 756"/>
                <a:gd name="T51" fmla="*/ 16 h 104"/>
                <a:gd name="T52" fmla="*/ 748 w 756"/>
                <a:gd name="T53" fmla="*/ 22 h 104"/>
                <a:gd name="T54" fmla="*/ 752 w 756"/>
                <a:gd name="T55" fmla="*/ 32 h 104"/>
                <a:gd name="T56" fmla="*/ 756 w 756"/>
                <a:gd name="T57" fmla="*/ 42 h 104"/>
                <a:gd name="T58" fmla="*/ 756 w 756"/>
                <a:gd name="T59" fmla="*/ 52 h 104"/>
                <a:gd name="T60" fmla="*/ 756 w 756"/>
                <a:gd name="T61" fmla="*/ 52 h 104"/>
                <a:gd name="T62" fmla="*/ 756 w 756"/>
                <a:gd name="T63" fmla="*/ 62 h 104"/>
                <a:gd name="T64" fmla="*/ 752 w 756"/>
                <a:gd name="T65" fmla="*/ 72 h 104"/>
                <a:gd name="T66" fmla="*/ 748 w 756"/>
                <a:gd name="T67" fmla="*/ 82 h 104"/>
                <a:gd name="T68" fmla="*/ 740 w 756"/>
                <a:gd name="T69" fmla="*/ 90 h 104"/>
                <a:gd name="T70" fmla="*/ 732 w 756"/>
                <a:gd name="T71" fmla="*/ 96 h 104"/>
                <a:gd name="T72" fmla="*/ 724 w 756"/>
                <a:gd name="T73" fmla="*/ 100 h 104"/>
                <a:gd name="T74" fmla="*/ 714 w 756"/>
                <a:gd name="T75" fmla="*/ 104 h 104"/>
                <a:gd name="T76" fmla="*/ 704 w 756"/>
                <a:gd name="T77" fmla="*/ 104 h 104"/>
                <a:gd name="T78" fmla="*/ 704 w 756"/>
                <a:gd name="T7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56" h="104">
                  <a:moveTo>
                    <a:pt x="704" y="104"/>
                  </a:moveTo>
                  <a:lnTo>
                    <a:pt x="52" y="104"/>
                  </a:lnTo>
                  <a:lnTo>
                    <a:pt x="52" y="104"/>
                  </a:lnTo>
                  <a:lnTo>
                    <a:pt x="42" y="104"/>
                  </a:lnTo>
                  <a:lnTo>
                    <a:pt x="32" y="100"/>
                  </a:lnTo>
                  <a:lnTo>
                    <a:pt x="22" y="96"/>
                  </a:lnTo>
                  <a:lnTo>
                    <a:pt x="14" y="90"/>
                  </a:lnTo>
                  <a:lnTo>
                    <a:pt x="8" y="82"/>
                  </a:lnTo>
                  <a:lnTo>
                    <a:pt x="4" y="72"/>
                  </a:lnTo>
                  <a:lnTo>
                    <a:pt x="0" y="62"/>
                  </a:lnTo>
                  <a:lnTo>
                    <a:pt x="0" y="52"/>
                  </a:lnTo>
                  <a:lnTo>
                    <a:pt x="0" y="52"/>
                  </a:lnTo>
                  <a:lnTo>
                    <a:pt x="0" y="42"/>
                  </a:lnTo>
                  <a:lnTo>
                    <a:pt x="4" y="32"/>
                  </a:lnTo>
                  <a:lnTo>
                    <a:pt x="8" y="22"/>
                  </a:lnTo>
                  <a:lnTo>
                    <a:pt x="14" y="16"/>
                  </a:lnTo>
                  <a:lnTo>
                    <a:pt x="22" y="8"/>
                  </a:lnTo>
                  <a:lnTo>
                    <a:pt x="32" y="4"/>
                  </a:lnTo>
                  <a:lnTo>
                    <a:pt x="42" y="0"/>
                  </a:lnTo>
                  <a:lnTo>
                    <a:pt x="52" y="0"/>
                  </a:lnTo>
                  <a:lnTo>
                    <a:pt x="704" y="0"/>
                  </a:lnTo>
                  <a:lnTo>
                    <a:pt x="704" y="0"/>
                  </a:lnTo>
                  <a:lnTo>
                    <a:pt x="714" y="0"/>
                  </a:lnTo>
                  <a:lnTo>
                    <a:pt x="724" y="4"/>
                  </a:lnTo>
                  <a:lnTo>
                    <a:pt x="732" y="8"/>
                  </a:lnTo>
                  <a:lnTo>
                    <a:pt x="740" y="16"/>
                  </a:lnTo>
                  <a:lnTo>
                    <a:pt x="748" y="22"/>
                  </a:lnTo>
                  <a:lnTo>
                    <a:pt x="752" y="32"/>
                  </a:lnTo>
                  <a:lnTo>
                    <a:pt x="756" y="42"/>
                  </a:lnTo>
                  <a:lnTo>
                    <a:pt x="756" y="52"/>
                  </a:lnTo>
                  <a:lnTo>
                    <a:pt x="756" y="52"/>
                  </a:lnTo>
                  <a:lnTo>
                    <a:pt x="756" y="62"/>
                  </a:lnTo>
                  <a:lnTo>
                    <a:pt x="752" y="72"/>
                  </a:lnTo>
                  <a:lnTo>
                    <a:pt x="748" y="82"/>
                  </a:lnTo>
                  <a:lnTo>
                    <a:pt x="740" y="90"/>
                  </a:lnTo>
                  <a:lnTo>
                    <a:pt x="732" y="96"/>
                  </a:lnTo>
                  <a:lnTo>
                    <a:pt x="724" y="100"/>
                  </a:lnTo>
                  <a:lnTo>
                    <a:pt x="714" y="104"/>
                  </a:lnTo>
                  <a:lnTo>
                    <a:pt x="704" y="104"/>
                  </a:lnTo>
                  <a:lnTo>
                    <a:pt x="704" y="104"/>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13" name="Freeform 13">
              <a:extLst>
                <a:ext uri="{FF2B5EF4-FFF2-40B4-BE49-F238E27FC236}">
                  <a16:creationId xmlns:a16="http://schemas.microsoft.com/office/drawing/2014/main" id="{C91FFD4D-7DDD-452D-94C9-393036AAB7FE}"/>
                </a:ext>
              </a:extLst>
            </p:cNvPr>
            <p:cNvSpPr>
              <a:spLocks/>
            </p:cNvSpPr>
            <p:nvPr userDrawn="1"/>
          </p:nvSpPr>
          <p:spPr bwMode="auto">
            <a:xfrm>
              <a:off x="9760854" y="6762790"/>
              <a:ext cx="321532" cy="181544"/>
            </a:xfrm>
            <a:custGeom>
              <a:avLst/>
              <a:gdLst>
                <a:gd name="T0" fmla="*/ 456 w 892"/>
                <a:gd name="T1" fmla="*/ 406 h 406"/>
                <a:gd name="T2" fmla="*/ 436 w 892"/>
                <a:gd name="T3" fmla="*/ 402 h 406"/>
                <a:gd name="T4" fmla="*/ 418 w 892"/>
                <a:gd name="T5" fmla="*/ 390 h 406"/>
                <a:gd name="T6" fmla="*/ 408 w 892"/>
                <a:gd name="T7" fmla="*/ 374 h 406"/>
                <a:gd name="T8" fmla="*/ 404 w 892"/>
                <a:gd name="T9" fmla="*/ 354 h 406"/>
                <a:gd name="T10" fmla="*/ 402 w 892"/>
                <a:gd name="T11" fmla="*/ 346 h 406"/>
                <a:gd name="T12" fmla="*/ 396 w 892"/>
                <a:gd name="T13" fmla="*/ 344 h 406"/>
                <a:gd name="T14" fmla="*/ 164 w 892"/>
                <a:gd name="T15" fmla="*/ 344 h 406"/>
                <a:gd name="T16" fmla="*/ 138 w 892"/>
                <a:gd name="T17" fmla="*/ 344 h 406"/>
                <a:gd name="T18" fmla="*/ 104 w 892"/>
                <a:gd name="T19" fmla="*/ 336 h 406"/>
                <a:gd name="T20" fmla="*/ 66 w 892"/>
                <a:gd name="T21" fmla="*/ 318 h 406"/>
                <a:gd name="T22" fmla="*/ 46 w 892"/>
                <a:gd name="T23" fmla="*/ 302 h 406"/>
                <a:gd name="T24" fmla="*/ 30 w 892"/>
                <a:gd name="T25" fmla="*/ 284 h 406"/>
                <a:gd name="T26" fmla="*/ 14 w 892"/>
                <a:gd name="T27" fmla="*/ 258 h 406"/>
                <a:gd name="T28" fmla="*/ 4 w 892"/>
                <a:gd name="T29" fmla="*/ 224 h 406"/>
                <a:gd name="T30" fmla="*/ 0 w 892"/>
                <a:gd name="T31" fmla="*/ 180 h 406"/>
                <a:gd name="T32" fmla="*/ 0 w 892"/>
                <a:gd name="T33" fmla="*/ 156 h 406"/>
                <a:gd name="T34" fmla="*/ 10 w 892"/>
                <a:gd name="T35" fmla="*/ 114 h 406"/>
                <a:gd name="T36" fmla="*/ 28 w 892"/>
                <a:gd name="T37" fmla="*/ 80 h 406"/>
                <a:gd name="T38" fmla="*/ 52 w 892"/>
                <a:gd name="T39" fmla="*/ 54 h 406"/>
                <a:gd name="T40" fmla="*/ 78 w 892"/>
                <a:gd name="T41" fmla="*/ 32 h 406"/>
                <a:gd name="T42" fmla="*/ 108 w 892"/>
                <a:gd name="T43" fmla="*/ 18 h 406"/>
                <a:gd name="T44" fmla="*/ 150 w 892"/>
                <a:gd name="T45" fmla="*/ 4 h 406"/>
                <a:gd name="T46" fmla="*/ 840 w 892"/>
                <a:gd name="T47" fmla="*/ 0 h 406"/>
                <a:gd name="T48" fmla="*/ 852 w 892"/>
                <a:gd name="T49" fmla="*/ 2 h 406"/>
                <a:gd name="T50" fmla="*/ 870 w 892"/>
                <a:gd name="T51" fmla="*/ 10 h 406"/>
                <a:gd name="T52" fmla="*/ 884 w 892"/>
                <a:gd name="T53" fmla="*/ 24 h 406"/>
                <a:gd name="T54" fmla="*/ 892 w 892"/>
                <a:gd name="T55" fmla="*/ 42 h 406"/>
                <a:gd name="T56" fmla="*/ 892 w 892"/>
                <a:gd name="T57" fmla="*/ 52 h 406"/>
                <a:gd name="T58" fmla="*/ 888 w 892"/>
                <a:gd name="T59" fmla="*/ 74 h 406"/>
                <a:gd name="T60" fmla="*/ 878 w 892"/>
                <a:gd name="T61" fmla="*/ 90 h 406"/>
                <a:gd name="T62" fmla="*/ 860 w 892"/>
                <a:gd name="T63" fmla="*/ 102 h 406"/>
                <a:gd name="T64" fmla="*/ 840 w 892"/>
                <a:gd name="T65" fmla="*/ 106 h 406"/>
                <a:gd name="T66" fmla="*/ 180 w 892"/>
                <a:gd name="T67" fmla="*/ 106 h 406"/>
                <a:gd name="T68" fmla="*/ 148 w 892"/>
                <a:gd name="T69" fmla="*/ 114 h 406"/>
                <a:gd name="T70" fmla="*/ 124 w 892"/>
                <a:gd name="T71" fmla="*/ 130 h 406"/>
                <a:gd name="T72" fmla="*/ 110 w 892"/>
                <a:gd name="T73" fmla="*/ 150 h 406"/>
                <a:gd name="T74" fmla="*/ 104 w 892"/>
                <a:gd name="T75" fmla="*/ 170 h 406"/>
                <a:gd name="T76" fmla="*/ 104 w 892"/>
                <a:gd name="T77" fmla="*/ 180 h 406"/>
                <a:gd name="T78" fmla="*/ 108 w 892"/>
                <a:gd name="T79" fmla="*/ 208 h 406"/>
                <a:gd name="T80" fmla="*/ 118 w 892"/>
                <a:gd name="T81" fmla="*/ 226 h 406"/>
                <a:gd name="T82" fmla="*/ 130 w 892"/>
                <a:gd name="T83" fmla="*/ 234 h 406"/>
                <a:gd name="T84" fmla="*/ 152 w 892"/>
                <a:gd name="T85" fmla="*/ 240 h 406"/>
                <a:gd name="T86" fmla="*/ 394 w 892"/>
                <a:gd name="T87" fmla="*/ 240 h 406"/>
                <a:gd name="T88" fmla="*/ 406 w 892"/>
                <a:gd name="T89" fmla="*/ 240 h 406"/>
                <a:gd name="T90" fmla="*/ 438 w 892"/>
                <a:gd name="T91" fmla="*/ 248 h 406"/>
                <a:gd name="T92" fmla="*/ 464 w 892"/>
                <a:gd name="T93" fmla="*/ 260 h 406"/>
                <a:gd name="T94" fmla="*/ 476 w 892"/>
                <a:gd name="T95" fmla="*/ 270 h 406"/>
                <a:gd name="T96" fmla="*/ 498 w 892"/>
                <a:gd name="T97" fmla="*/ 302 h 406"/>
                <a:gd name="T98" fmla="*/ 506 w 892"/>
                <a:gd name="T99" fmla="*/ 324 h 406"/>
                <a:gd name="T100" fmla="*/ 508 w 892"/>
                <a:gd name="T101" fmla="*/ 354 h 406"/>
                <a:gd name="T102" fmla="*/ 508 w 892"/>
                <a:gd name="T103" fmla="*/ 364 h 406"/>
                <a:gd name="T104" fmla="*/ 500 w 892"/>
                <a:gd name="T105" fmla="*/ 384 h 406"/>
                <a:gd name="T106" fmla="*/ 486 w 892"/>
                <a:gd name="T107" fmla="*/ 398 h 406"/>
                <a:gd name="T108" fmla="*/ 466 w 892"/>
                <a:gd name="T109" fmla="*/ 406 h 406"/>
                <a:gd name="T110" fmla="*/ 456 w 892"/>
                <a:gd name="T111"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2" h="406">
                  <a:moveTo>
                    <a:pt x="456" y="406"/>
                  </a:moveTo>
                  <a:lnTo>
                    <a:pt x="456" y="406"/>
                  </a:lnTo>
                  <a:lnTo>
                    <a:pt x="446" y="406"/>
                  </a:lnTo>
                  <a:lnTo>
                    <a:pt x="436" y="402"/>
                  </a:lnTo>
                  <a:lnTo>
                    <a:pt x="426" y="398"/>
                  </a:lnTo>
                  <a:lnTo>
                    <a:pt x="418" y="390"/>
                  </a:lnTo>
                  <a:lnTo>
                    <a:pt x="412" y="384"/>
                  </a:lnTo>
                  <a:lnTo>
                    <a:pt x="408" y="374"/>
                  </a:lnTo>
                  <a:lnTo>
                    <a:pt x="404" y="364"/>
                  </a:lnTo>
                  <a:lnTo>
                    <a:pt x="404" y="354"/>
                  </a:lnTo>
                  <a:lnTo>
                    <a:pt x="404" y="354"/>
                  </a:lnTo>
                  <a:lnTo>
                    <a:pt x="402" y="346"/>
                  </a:lnTo>
                  <a:lnTo>
                    <a:pt x="402" y="346"/>
                  </a:lnTo>
                  <a:lnTo>
                    <a:pt x="396" y="344"/>
                  </a:lnTo>
                  <a:lnTo>
                    <a:pt x="164" y="344"/>
                  </a:lnTo>
                  <a:lnTo>
                    <a:pt x="164" y="344"/>
                  </a:lnTo>
                  <a:lnTo>
                    <a:pt x="150" y="344"/>
                  </a:lnTo>
                  <a:lnTo>
                    <a:pt x="138" y="344"/>
                  </a:lnTo>
                  <a:lnTo>
                    <a:pt x="122" y="340"/>
                  </a:lnTo>
                  <a:lnTo>
                    <a:pt x="104" y="336"/>
                  </a:lnTo>
                  <a:lnTo>
                    <a:pt x="84" y="328"/>
                  </a:lnTo>
                  <a:lnTo>
                    <a:pt x="66" y="318"/>
                  </a:lnTo>
                  <a:lnTo>
                    <a:pt x="46" y="302"/>
                  </a:lnTo>
                  <a:lnTo>
                    <a:pt x="46" y="302"/>
                  </a:lnTo>
                  <a:lnTo>
                    <a:pt x="38" y="294"/>
                  </a:lnTo>
                  <a:lnTo>
                    <a:pt x="30" y="284"/>
                  </a:lnTo>
                  <a:lnTo>
                    <a:pt x="22" y="272"/>
                  </a:lnTo>
                  <a:lnTo>
                    <a:pt x="14" y="258"/>
                  </a:lnTo>
                  <a:lnTo>
                    <a:pt x="8" y="242"/>
                  </a:lnTo>
                  <a:lnTo>
                    <a:pt x="4" y="224"/>
                  </a:lnTo>
                  <a:lnTo>
                    <a:pt x="0" y="204"/>
                  </a:lnTo>
                  <a:lnTo>
                    <a:pt x="0" y="180"/>
                  </a:lnTo>
                  <a:lnTo>
                    <a:pt x="0" y="180"/>
                  </a:lnTo>
                  <a:lnTo>
                    <a:pt x="0" y="156"/>
                  </a:lnTo>
                  <a:lnTo>
                    <a:pt x="4" y="134"/>
                  </a:lnTo>
                  <a:lnTo>
                    <a:pt x="10" y="114"/>
                  </a:lnTo>
                  <a:lnTo>
                    <a:pt x="18" y="96"/>
                  </a:lnTo>
                  <a:lnTo>
                    <a:pt x="28" y="80"/>
                  </a:lnTo>
                  <a:lnTo>
                    <a:pt x="38" y="66"/>
                  </a:lnTo>
                  <a:lnTo>
                    <a:pt x="52" y="54"/>
                  </a:lnTo>
                  <a:lnTo>
                    <a:pt x="64" y="42"/>
                  </a:lnTo>
                  <a:lnTo>
                    <a:pt x="78" y="32"/>
                  </a:lnTo>
                  <a:lnTo>
                    <a:pt x="92" y="24"/>
                  </a:lnTo>
                  <a:lnTo>
                    <a:pt x="108" y="18"/>
                  </a:lnTo>
                  <a:lnTo>
                    <a:pt x="122" y="12"/>
                  </a:lnTo>
                  <a:lnTo>
                    <a:pt x="150" y="4"/>
                  </a:lnTo>
                  <a:lnTo>
                    <a:pt x="176" y="0"/>
                  </a:lnTo>
                  <a:lnTo>
                    <a:pt x="840" y="0"/>
                  </a:lnTo>
                  <a:lnTo>
                    <a:pt x="840" y="0"/>
                  </a:lnTo>
                  <a:lnTo>
                    <a:pt x="852" y="2"/>
                  </a:lnTo>
                  <a:lnTo>
                    <a:pt x="860" y="4"/>
                  </a:lnTo>
                  <a:lnTo>
                    <a:pt x="870" y="10"/>
                  </a:lnTo>
                  <a:lnTo>
                    <a:pt x="878" y="16"/>
                  </a:lnTo>
                  <a:lnTo>
                    <a:pt x="884" y="24"/>
                  </a:lnTo>
                  <a:lnTo>
                    <a:pt x="888" y="32"/>
                  </a:lnTo>
                  <a:lnTo>
                    <a:pt x="892" y="42"/>
                  </a:lnTo>
                  <a:lnTo>
                    <a:pt x="892" y="52"/>
                  </a:lnTo>
                  <a:lnTo>
                    <a:pt x="892" y="52"/>
                  </a:lnTo>
                  <a:lnTo>
                    <a:pt x="892" y="64"/>
                  </a:lnTo>
                  <a:lnTo>
                    <a:pt x="888" y="74"/>
                  </a:lnTo>
                  <a:lnTo>
                    <a:pt x="884" y="82"/>
                  </a:lnTo>
                  <a:lnTo>
                    <a:pt x="878" y="90"/>
                  </a:lnTo>
                  <a:lnTo>
                    <a:pt x="870" y="96"/>
                  </a:lnTo>
                  <a:lnTo>
                    <a:pt x="860" y="102"/>
                  </a:lnTo>
                  <a:lnTo>
                    <a:pt x="852" y="104"/>
                  </a:lnTo>
                  <a:lnTo>
                    <a:pt x="840" y="106"/>
                  </a:lnTo>
                  <a:lnTo>
                    <a:pt x="180" y="106"/>
                  </a:lnTo>
                  <a:lnTo>
                    <a:pt x="180" y="106"/>
                  </a:lnTo>
                  <a:lnTo>
                    <a:pt x="162" y="108"/>
                  </a:lnTo>
                  <a:lnTo>
                    <a:pt x="148" y="114"/>
                  </a:lnTo>
                  <a:lnTo>
                    <a:pt x="136" y="120"/>
                  </a:lnTo>
                  <a:lnTo>
                    <a:pt x="124" y="130"/>
                  </a:lnTo>
                  <a:lnTo>
                    <a:pt x="114" y="142"/>
                  </a:lnTo>
                  <a:lnTo>
                    <a:pt x="110" y="150"/>
                  </a:lnTo>
                  <a:lnTo>
                    <a:pt x="106" y="158"/>
                  </a:lnTo>
                  <a:lnTo>
                    <a:pt x="104" y="170"/>
                  </a:lnTo>
                  <a:lnTo>
                    <a:pt x="104" y="180"/>
                  </a:lnTo>
                  <a:lnTo>
                    <a:pt x="104" y="180"/>
                  </a:lnTo>
                  <a:lnTo>
                    <a:pt x="106" y="196"/>
                  </a:lnTo>
                  <a:lnTo>
                    <a:pt x="108" y="208"/>
                  </a:lnTo>
                  <a:lnTo>
                    <a:pt x="112" y="218"/>
                  </a:lnTo>
                  <a:lnTo>
                    <a:pt x="118" y="226"/>
                  </a:lnTo>
                  <a:lnTo>
                    <a:pt x="118" y="226"/>
                  </a:lnTo>
                  <a:lnTo>
                    <a:pt x="130" y="234"/>
                  </a:lnTo>
                  <a:lnTo>
                    <a:pt x="142" y="238"/>
                  </a:lnTo>
                  <a:lnTo>
                    <a:pt x="152" y="240"/>
                  </a:lnTo>
                  <a:lnTo>
                    <a:pt x="160" y="240"/>
                  </a:lnTo>
                  <a:lnTo>
                    <a:pt x="394" y="240"/>
                  </a:lnTo>
                  <a:lnTo>
                    <a:pt x="394" y="240"/>
                  </a:lnTo>
                  <a:lnTo>
                    <a:pt x="406" y="240"/>
                  </a:lnTo>
                  <a:lnTo>
                    <a:pt x="426" y="244"/>
                  </a:lnTo>
                  <a:lnTo>
                    <a:pt x="438" y="248"/>
                  </a:lnTo>
                  <a:lnTo>
                    <a:pt x="450" y="252"/>
                  </a:lnTo>
                  <a:lnTo>
                    <a:pt x="464" y="260"/>
                  </a:lnTo>
                  <a:lnTo>
                    <a:pt x="476" y="270"/>
                  </a:lnTo>
                  <a:lnTo>
                    <a:pt x="476" y="270"/>
                  </a:lnTo>
                  <a:lnTo>
                    <a:pt x="488" y="284"/>
                  </a:lnTo>
                  <a:lnTo>
                    <a:pt x="498" y="302"/>
                  </a:lnTo>
                  <a:lnTo>
                    <a:pt x="502" y="312"/>
                  </a:lnTo>
                  <a:lnTo>
                    <a:pt x="506" y="324"/>
                  </a:lnTo>
                  <a:lnTo>
                    <a:pt x="508" y="338"/>
                  </a:lnTo>
                  <a:lnTo>
                    <a:pt x="508" y="354"/>
                  </a:lnTo>
                  <a:lnTo>
                    <a:pt x="508" y="354"/>
                  </a:lnTo>
                  <a:lnTo>
                    <a:pt x="508" y="364"/>
                  </a:lnTo>
                  <a:lnTo>
                    <a:pt x="504" y="374"/>
                  </a:lnTo>
                  <a:lnTo>
                    <a:pt x="500" y="384"/>
                  </a:lnTo>
                  <a:lnTo>
                    <a:pt x="494" y="390"/>
                  </a:lnTo>
                  <a:lnTo>
                    <a:pt x="486" y="398"/>
                  </a:lnTo>
                  <a:lnTo>
                    <a:pt x="476" y="402"/>
                  </a:lnTo>
                  <a:lnTo>
                    <a:pt x="466" y="406"/>
                  </a:lnTo>
                  <a:lnTo>
                    <a:pt x="456" y="406"/>
                  </a:lnTo>
                  <a:lnTo>
                    <a:pt x="456" y="406"/>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14" name="Freeform 14">
              <a:extLst>
                <a:ext uri="{FF2B5EF4-FFF2-40B4-BE49-F238E27FC236}">
                  <a16:creationId xmlns:a16="http://schemas.microsoft.com/office/drawing/2014/main" id="{98FD96AD-778F-4F04-A5C8-D7369C3E6DED}"/>
                </a:ext>
              </a:extLst>
            </p:cNvPr>
            <p:cNvSpPr>
              <a:spLocks/>
            </p:cNvSpPr>
            <p:nvPr userDrawn="1"/>
          </p:nvSpPr>
          <p:spPr bwMode="auto">
            <a:xfrm>
              <a:off x="10854285" y="6611418"/>
              <a:ext cx="532761" cy="146326"/>
            </a:xfrm>
            <a:custGeom>
              <a:avLst/>
              <a:gdLst>
                <a:gd name="T0" fmla="*/ 52 w 1478"/>
                <a:gd name="T1" fmla="*/ 406 h 406"/>
                <a:gd name="T2" fmla="*/ 32 w 1478"/>
                <a:gd name="T3" fmla="*/ 402 h 406"/>
                <a:gd name="T4" fmla="*/ 14 w 1478"/>
                <a:gd name="T5" fmla="*/ 390 h 406"/>
                <a:gd name="T6" fmla="*/ 4 w 1478"/>
                <a:gd name="T7" fmla="*/ 374 h 406"/>
                <a:gd name="T8" fmla="*/ 0 w 1478"/>
                <a:gd name="T9" fmla="*/ 352 h 406"/>
                <a:gd name="T10" fmla="*/ 0 w 1478"/>
                <a:gd name="T11" fmla="*/ 342 h 406"/>
                <a:gd name="T12" fmla="*/ 8 w 1478"/>
                <a:gd name="T13" fmla="*/ 324 h 406"/>
                <a:gd name="T14" fmla="*/ 22 w 1478"/>
                <a:gd name="T15" fmla="*/ 310 h 406"/>
                <a:gd name="T16" fmla="*/ 42 w 1478"/>
                <a:gd name="T17" fmla="*/ 302 h 406"/>
                <a:gd name="T18" fmla="*/ 1300 w 1478"/>
                <a:gd name="T19" fmla="*/ 300 h 406"/>
                <a:gd name="T20" fmla="*/ 1316 w 1478"/>
                <a:gd name="T21" fmla="*/ 296 h 406"/>
                <a:gd name="T22" fmla="*/ 1342 w 1478"/>
                <a:gd name="T23" fmla="*/ 286 h 406"/>
                <a:gd name="T24" fmla="*/ 1364 w 1478"/>
                <a:gd name="T25" fmla="*/ 264 h 406"/>
                <a:gd name="T26" fmla="*/ 1372 w 1478"/>
                <a:gd name="T27" fmla="*/ 246 h 406"/>
                <a:gd name="T28" fmla="*/ 1374 w 1478"/>
                <a:gd name="T29" fmla="*/ 226 h 406"/>
                <a:gd name="T30" fmla="*/ 1374 w 1478"/>
                <a:gd name="T31" fmla="*/ 210 h 406"/>
                <a:gd name="T32" fmla="*/ 1366 w 1478"/>
                <a:gd name="T33" fmla="*/ 188 h 406"/>
                <a:gd name="T34" fmla="*/ 1360 w 1478"/>
                <a:gd name="T35" fmla="*/ 180 h 406"/>
                <a:gd name="T36" fmla="*/ 1336 w 1478"/>
                <a:gd name="T37" fmla="*/ 168 h 406"/>
                <a:gd name="T38" fmla="*/ 1318 w 1478"/>
                <a:gd name="T39" fmla="*/ 166 h 406"/>
                <a:gd name="T40" fmla="*/ 1084 w 1478"/>
                <a:gd name="T41" fmla="*/ 166 h 406"/>
                <a:gd name="T42" fmla="*/ 1052 w 1478"/>
                <a:gd name="T43" fmla="*/ 162 h 406"/>
                <a:gd name="T44" fmla="*/ 1028 w 1478"/>
                <a:gd name="T45" fmla="*/ 152 h 406"/>
                <a:gd name="T46" fmla="*/ 1002 w 1478"/>
                <a:gd name="T47" fmla="*/ 134 h 406"/>
                <a:gd name="T48" fmla="*/ 990 w 1478"/>
                <a:gd name="T49" fmla="*/ 122 h 406"/>
                <a:gd name="T50" fmla="*/ 976 w 1478"/>
                <a:gd name="T51" fmla="*/ 94 h 406"/>
                <a:gd name="T52" fmla="*/ 970 w 1478"/>
                <a:gd name="T53" fmla="*/ 68 h 406"/>
                <a:gd name="T54" fmla="*/ 970 w 1478"/>
                <a:gd name="T55" fmla="*/ 52 h 406"/>
                <a:gd name="T56" fmla="*/ 974 w 1478"/>
                <a:gd name="T57" fmla="*/ 32 h 406"/>
                <a:gd name="T58" fmla="*/ 984 w 1478"/>
                <a:gd name="T59" fmla="*/ 14 h 406"/>
                <a:gd name="T60" fmla="*/ 1002 w 1478"/>
                <a:gd name="T61" fmla="*/ 4 h 406"/>
                <a:gd name="T62" fmla="*/ 1022 w 1478"/>
                <a:gd name="T63" fmla="*/ 0 h 406"/>
                <a:gd name="T64" fmla="*/ 1032 w 1478"/>
                <a:gd name="T65" fmla="*/ 0 h 406"/>
                <a:gd name="T66" fmla="*/ 1052 w 1478"/>
                <a:gd name="T67" fmla="*/ 8 h 406"/>
                <a:gd name="T68" fmla="*/ 1066 w 1478"/>
                <a:gd name="T69" fmla="*/ 22 h 406"/>
                <a:gd name="T70" fmla="*/ 1074 w 1478"/>
                <a:gd name="T71" fmla="*/ 42 h 406"/>
                <a:gd name="T72" fmla="*/ 1074 w 1478"/>
                <a:gd name="T73" fmla="*/ 52 h 406"/>
                <a:gd name="T74" fmla="*/ 1076 w 1478"/>
                <a:gd name="T75" fmla="*/ 60 h 406"/>
                <a:gd name="T76" fmla="*/ 1314 w 1478"/>
                <a:gd name="T77" fmla="*/ 60 h 406"/>
                <a:gd name="T78" fmla="*/ 1328 w 1478"/>
                <a:gd name="T79" fmla="*/ 60 h 406"/>
                <a:gd name="T80" fmla="*/ 1356 w 1478"/>
                <a:gd name="T81" fmla="*/ 64 h 406"/>
                <a:gd name="T82" fmla="*/ 1394 w 1478"/>
                <a:gd name="T83" fmla="*/ 78 h 406"/>
                <a:gd name="T84" fmla="*/ 1432 w 1478"/>
                <a:gd name="T85" fmla="*/ 104 h 406"/>
                <a:gd name="T86" fmla="*/ 1440 w 1478"/>
                <a:gd name="T87" fmla="*/ 112 h 406"/>
                <a:gd name="T88" fmla="*/ 1456 w 1478"/>
                <a:gd name="T89" fmla="*/ 134 h 406"/>
                <a:gd name="T90" fmla="*/ 1470 w 1478"/>
                <a:gd name="T91" fmla="*/ 164 h 406"/>
                <a:gd name="T92" fmla="*/ 1478 w 1478"/>
                <a:gd name="T93" fmla="*/ 202 h 406"/>
                <a:gd name="T94" fmla="*/ 1478 w 1478"/>
                <a:gd name="T95" fmla="*/ 226 h 406"/>
                <a:gd name="T96" fmla="*/ 1474 w 1478"/>
                <a:gd name="T97" fmla="*/ 272 h 406"/>
                <a:gd name="T98" fmla="*/ 1460 w 1478"/>
                <a:gd name="T99" fmla="*/ 310 h 406"/>
                <a:gd name="T100" fmla="*/ 1440 w 1478"/>
                <a:gd name="T101" fmla="*/ 340 h 406"/>
                <a:gd name="T102" fmla="*/ 1414 w 1478"/>
                <a:gd name="T103" fmla="*/ 364 h 406"/>
                <a:gd name="T104" fmla="*/ 1386 w 1478"/>
                <a:gd name="T105" fmla="*/ 382 h 406"/>
                <a:gd name="T106" fmla="*/ 1356 w 1478"/>
                <a:gd name="T107" fmla="*/ 394 h 406"/>
                <a:gd name="T108" fmla="*/ 1302 w 1478"/>
                <a:gd name="T109"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78" h="406">
                  <a:moveTo>
                    <a:pt x="52" y="406"/>
                  </a:moveTo>
                  <a:lnTo>
                    <a:pt x="52" y="406"/>
                  </a:lnTo>
                  <a:lnTo>
                    <a:pt x="42" y="404"/>
                  </a:lnTo>
                  <a:lnTo>
                    <a:pt x="32" y="402"/>
                  </a:lnTo>
                  <a:lnTo>
                    <a:pt x="22" y="396"/>
                  </a:lnTo>
                  <a:lnTo>
                    <a:pt x="14" y="390"/>
                  </a:lnTo>
                  <a:lnTo>
                    <a:pt x="8" y="382"/>
                  </a:lnTo>
                  <a:lnTo>
                    <a:pt x="4" y="374"/>
                  </a:lnTo>
                  <a:lnTo>
                    <a:pt x="0" y="364"/>
                  </a:lnTo>
                  <a:lnTo>
                    <a:pt x="0" y="352"/>
                  </a:lnTo>
                  <a:lnTo>
                    <a:pt x="0" y="352"/>
                  </a:lnTo>
                  <a:lnTo>
                    <a:pt x="0" y="342"/>
                  </a:lnTo>
                  <a:lnTo>
                    <a:pt x="4" y="332"/>
                  </a:lnTo>
                  <a:lnTo>
                    <a:pt x="8" y="324"/>
                  </a:lnTo>
                  <a:lnTo>
                    <a:pt x="14" y="316"/>
                  </a:lnTo>
                  <a:lnTo>
                    <a:pt x="22" y="310"/>
                  </a:lnTo>
                  <a:lnTo>
                    <a:pt x="32" y="304"/>
                  </a:lnTo>
                  <a:lnTo>
                    <a:pt x="42" y="302"/>
                  </a:lnTo>
                  <a:lnTo>
                    <a:pt x="52" y="300"/>
                  </a:lnTo>
                  <a:lnTo>
                    <a:pt x="1300" y="300"/>
                  </a:lnTo>
                  <a:lnTo>
                    <a:pt x="1300" y="300"/>
                  </a:lnTo>
                  <a:lnTo>
                    <a:pt x="1316" y="296"/>
                  </a:lnTo>
                  <a:lnTo>
                    <a:pt x="1330" y="292"/>
                  </a:lnTo>
                  <a:lnTo>
                    <a:pt x="1342" y="286"/>
                  </a:lnTo>
                  <a:lnTo>
                    <a:pt x="1354" y="276"/>
                  </a:lnTo>
                  <a:lnTo>
                    <a:pt x="1364" y="264"/>
                  </a:lnTo>
                  <a:lnTo>
                    <a:pt x="1368" y="256"/>
                  </a:lnTo>
                  <a:lnTo>
                    <a:pt x="1372" y="246"/>
                  </a:lnTo>
                  <a:lnTo>
                    <a:pt x="1374" y="236"/>
                  </a:lnTo>
                  <a:lnTo>
                    <a:pt x="1374" y="226"/>
                  </a:lnTo>
                  <a:lnTo>
                    <a:pt x="1374" y="226"/>
                  </a:lnTo>
                  <a:lnTo>
                    <a:pt x="1374" y="210"/>
                  </a:lnTo>
                  <a:lnTo>
                    <a:pt x="1370" y="198"/>
                  </a:lnTo>
                  <a:lnTo>
                    <a:pt x="1366" y="188"/>
                  </a:lnTo>
                  <a:lnTo>
                    <a:pt x="1360" y="180"/>
                  </a:lnTo>
                  <a:lnTo>
                    <a:pt x="1360" y="180"/>
                  </a:lnTo>
                  <a:lnTo>
                    <a:pt x="1348" y="172"/>
                  </a:lnTo>
                  <a:lnTo>
                    <a:pt x="1336" y="168"/>
                  </a:lnTo>
                  <a:lnTo>
                    <a:pt x="1326" y="166"/>
                  </a:lnTo>
                  <a:lnTo>
                    <a:pt x="1318" y="166"/>
                  </a:lnTo>
                  <a:lnTo>
                    <a:pt x="1084" y="166"/>
                  </a:lnTo>
                  <a:lnTo>
                    <a:pt x="1084" y="166"/>
                  </a:lnTo>
                  <a:lnTo>
                    <a:pt x="1072" y="166"/>
                  </a:lnTo>
                  <a:lnTo>
                    <a:pt x="1052" y="162"/>
                  </a:lnTo>
                  <a:lnTo>
                    <a:pt x="1040" y="158"/>
                  </a:lnTo>
                  <a:lnTo>
                    <a:pt x="1028" y="152"/>
                  </a:lnTo>
                  <a:lnTo>
                    <a:pt x="1014" y="146"/>
                  </a:lnTo>
                  <a:lnTo>
                    <a:pt x="1002" y="134"/>
                  </a:lnTo>
                  <a:lnTo>
                    <a:pt x="1002" y="134"/>
                  </a:lnTo>
                  <a:lnTo>
                    <a:pt x="990" y="122"/>
                  </a:lnTo>
                  <a:lnTo>
                    <a:pt x="980" y="104"/>
                  </a:lnTo>
                  <a:lnTo>
                    <a:pt x="976" y="94"/>
                  </a:lnTo>
                  <a:lnTo>
                    <a:pt x="972" y="80"/>
                  </a:lnTo>
                  <a:lnTo>
                    <a:pt x="970" y="68"/>
                  </a:lnTo>
                  <a:lnTo>
                    <a:pt x="970" y="52"/>
                  </a:lnTo>
                  <a:lnTo>
                    <a:pt x="970" y="52"/>
                  </a:lnTo>
                  <a:lnTo>
                    <a:pt x="970" y="42"/>
                  </a:lnTo>
                  <a:lnTo>
                    <a:pt x="974" y="32"/>
                  </a:lnTo>
                  <a:lnTo>
                    <a:pt x="978" y="22"/>
                  </a:lnTo>
                  <a:lnTo>
                    <a:pt x="984" y="14"/>
                  </a:lnTo>
                  <a:lnTo>
                    <a:pt x="992" y="8"/>
                  </a:lnTo>
                  <a:lnTo>
                    <a:pt x="1002" y="4"/>
                  </a:lnTo>
                  <a:lnTo>
                    <a:pt x="1012" y="0"/>
                  </a:lnTo>
                  <a:lnTo>
                    <a:pt x="1022" y="0"/>
                  </a:lnTo>
                  <a:lnTo>
                    <a:pt x="1022" y="0"/>
                  </a:lnTo>
                  <a:lnTo>
                    <a:pt x="1032" y="0"/>
                  </a:lnTo>
                  <a:lnTo>
                    <a:pt x="1042" y="4"/>
                  </a:lnTo>
                  <a:lnTo>
                    <a:pt x="1052" y="8"/>
                  </a:lnTo>
                  <a:lnTo>
                    <a:pt x="1060" y="14"/>
                  </a:lnTo>
                  <a:lnTo>
                    <a:pt x="1066" y="22"/>
                  </a:lnTo>
                  <a:lnTo>
                    <a:pt x="1070" y="32"/>
                  </a:lnTo>
                  <a:lnTo>
                    <a:pt x="1074" y="42"/>
                  </a:lnTo>
                  <a:lnTo>
                    <a:pt x="1074" y="52"/>
                  </a:lnTo>
                  <a:lnTo>
                    <a:pt x="1074" y="52"/>
                  </a:lnTo>
                  <a:lnTo>
                    <a:pt x="1076" y="60"/>
                  </a:lnTo>
                  <a:lnTo>
                    <a:pt x="1076" y="60"/>
                  </a:lnTo>
                  <a:lnTo>
                    <a:pt x="1082" y="60"/>
                  </a:lnTo>
                  <a:lnTo>
                    <a:pt x="1314" y="60"/>
                  </a:lnTo>
                  <a:lnTo>
                    <a:pt x="1314" y="60"/>
                  </a:lnTo>
                  <a:lnTo>
                    <a:pt x="1328" y="60"/>
                  </a:lnTo>
                  <a:lnTo>
                    <a:pt x="1340" y="62"/>
                  </a:lnTo>
                  <a:lnTo>
                    <a:pt x="1356" y="64"/>
                  </a:lnTo>
                  <a:lnTo>
                    <a:pt x="1374" y="70"/>
                  </a:lnTo>
                  <a:lnTo>
                    <a:pt x="1394" y="78"/>
                  </a:lnTo>
                  <a:lnTo>
                    <a:pt x="1412" y="88"/>
                  </a:lnTo>
                  <a:lnTo>
                    <a:pt x="1432" y="104"/>
                  </a:lnTo>
                  <a:lnTo>
                    <a:pt x="1432" y="104"/>
                  </a:lnTo>
                  <a:lnTo>
                    <a:pt x="1440" y="112"/>
                  </a:lnTo>
                  <a:lnTo>
                    <a:pt x="1448" y="122"/>
                  </a:lnTo>
                  <a:lnTo>
                    <a:pt x="1456" y="134"/>
                  </a:lnTo>
                  <a:lnTo>
                    <a:pt x="1464" y="148"/>
                  </a:lnTo>
                  <a:lnTo>
                    <a:pt x="1470" y="164"/>
                  </a:lnTo>
                  <a:lnTo>
                    <a:pt x="1474" y="182"/>
                  </a:lnTo>
                  <a:lnTo>
                    <a:pt x="1478" y="202"/>
                  </a:lnTo>
                  <a:lnTo>
                    <a:pt x="1478" y="226"/>
                  </a:lnTo>
                  <a:lnTo>
                    <a:pt x="1478" y="226"/>
                  </a:lnTo>
                  <a:lnTo>
                    <a:pt x="1478" y="250"/>
                  </a:lnTo>
                  <a:lnTo>
                    <a:pt x="1474" y="272"/>
                  </a:lnTo>
                  <a:lnTo>
                    <a:pt x="1468" y="292"/>
                  </a:lnTo>
                  <a:lnTo>
                    <a:pt x="1460" y="310"/>
                  </a:lnTo>
                  <a:lnTo>
                    <a:pt x="1450" y="326"/>
                  </a:lnTo>
                  <a:lnTo>
                    <a:pt x="1440" y="340"/>
                  </a:lnTo>
                  <a:lnTo>
                    <a:pt x="1426" y="352"/>
                  </a:lnTo>
                  <a:lnTo>
                    <a:pt x="1414" y="364"/>
                  </a:lnTo>
                  <a:lnTo>
                    <a:pt x="1400" y="374"/>
                  </a:lnTo>
                  <a:lnTo>
                    <a:pt x="1386" y="382"/>
                  </a:lnTo>
                  <a:lnTo>
                    <a:pt x="1370" y="388"/>
                  </a:lnTo>
                  <a:lnTo>
                    <a:pt x="1356" y="394"/>
                  </a:lnTo>
                  <a:lnTo>
                    <a:pt x="1328" y="402"/>
                  </a:lnTo>
                  <a:lnTo>
                    <a:pt x="1302" y="406"/>
                  </a:lnTo>
                  <a:lnTo>
                    <a:pt x="52" y="406"/>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15" name="Freeform 15">
              <a:extLst>
                <a:ext uri="{FF2B5EF4-FFF2-40B4-BE49-F238E27FC236}">
                  <a16:creationId xmlns:a16="http://schemas.microsoft.com/office/drawing/2014/main" id="{B4A0D72E-CDEB-46DB-AFF9-7FF5CBE13349}"/>
                </a:ext>
              </a:extLst>
            </p:cNvPr>
            <p:cNvSpPr>
              <a:spLocks noEditPoints="1"/>
            </p:cNvSpPr>
            <p:nvPr userDrawn="1"/>
          </p:nvSpPr>
          <p:spPr bwMode="auto">
            <a:xfrm>
              <a:off x="10953052" y="6865868"/>
              <a:ext cx="123999" cy="123981"/>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16" name="Freeform 18">
              <a:extLst>
                <a:ext uri="{FF2B5EF4-FFF2-40B4-BE49-F238E27FC236}">
                  <a16:creationId xmlns:a16="http://schemas.microsoft.com/office/drawing/2014/main" id="{EDF4B41D-C6FA-4B43-A670-35BD28025F80}"/>
                </a:ext>
              </a:extLst>
            </p:cNvPr>
            <p:cNvSpPr>
              <a:spLocks/>
            </p:cNvSpPr>
            <p:nvPr userDrawn="1"/>
          </p:nvSpPr>
          <p:spPr bwMode="auto">
            <a:xfrm>
              <a:off x="10996306" y="6725308"/>
              <a:ext cx="38209" cy="126864"/>
            </a:xfrm>
            <a:custGeom>
              <a:avLst/>
              <a:gdLst>
                <a:gd name="T0" fmla="*/ 52 w 106"/>
                <a:gd name="T1" fmla="*/ 352 h 352"/>
                <a:gd name="T2" fmla="*/ 52 w 106"/>
                <a:gd name="T3" fmla="*/ 352 h 352"/>
                <a:gd name="T4" fmla="*/ 52 w 106"/>
                <a:gd name="T5" fmla="*/ 352 h 352"/>
                <a:gd name="T6" fmla="*/ 52 w 106"/>
                <a:gd name="T7" fmla="*/ 352 h 352"/>
                <a:gd name="T8" fmla="*/ 40 w 106"/>
                <a:gd name="T9" fmla="*/ 352 h 352"/>
                <a:gd name="T10" fmla="*/ 32 w 106"/>
                <a:gd name="T11" fmla="*/ 348 h 352"/>
                <a:gd name="T12" fmla="*/ 22 w 106"/>
                <a:gd name="T13" fmla="*/ 342 h 352"/>
                <a:gd name="T14" fmla="*/ 14 w 106"/>
                <a:gd name="T15" fmla="*/ 336 h 352"/>
                <a:gd name="T16" fmla="*/ 8 w 106"/>
                <a:gd name="T17" fmla="*/ 328 h 352"/>
                <a:gd name="T18" fmla="*/ 4 w 106"/>
                <a:gd name="T19" fmla="*/ 320 h 352"/>
                <a:gd name="T20" fmla="*/ 0 w 106"/>
                <a:gd name="T21" fmla="*/ 310 h 352"/>
                <a:gd name="T22" fmla="*/ 0 w 106"/>
                <a:gd name="T23" fmla="*/ 300 h 352"/>
                <a:gd name="T24" fmla="*/ 0 w 106"/>
                <a:gd name="T25" fmla="*/ 300 h 352"/>
                <a:gd name="T26" fmla="*/ 0 w 106"/>
                <a:gd name="T27" fmla="*/ 134 h 352"/>
                <a:gd name="T28" fmla="*/ 0 w 106"/>
                <a:gd name="T29" fmla="*/ 44 h 352"/>
                <a:gd name="T30" fmla="*/ 52 w 106"/>
                <a:gd name="T31" fmla="*/ 36 h 352"/>
                <a:gd name="T32" fmla="*/ 90 w 106"/>
                <a:gd name="T33" fmla="*/ 0 h 352"/>
                <a:gd name="T34" fmla="*/ 90 w 106"/>
                <a:gd name="T35" fmla="*/ 0 h 352"/>
                <a:gd name="T36" fmla="*/ 96 w 106"/>
                <a:gd name="T37" fmla="*/ 6 h 352"/>
                <a:gd name="T38" fmla="*/ 100 w 106"/>
                <a:gd name="T39" fmla="*/ 16 h 352"/>
                <a:gd name="T40" fmla="*/ 104 w 106"/>
                <a:gd name="T41" fmla="*/ 28 h 352"/>
                <a:gd name="T42" fmla="*/ 106 w 106"/>
                <a:gd name="T43" fmla="*/ 52 h 352"/>
                <a:gd name="T44" fmla="*/ 106 w 106"/>
                <a:gd name="T45" fmla="*/ 138 h 352"/>
                <a:gd name="T46" fmla="*/ 104 w 106"/>
                <a:gd name="T47" fmla="*/ 300 h 352"/>
                <a:gd name="T48" fmla="*/ 104 w 106"/>
                <a:gd name="T49" fmla="*/ 300 h 352"/>
                <a:gd name="T50" fmla="*/ 104 w 106"/>
                <a:gd name="T51" fmla="*/ 310 h 352"/>
                <a:gd name="T52" fmla="*/ 100 w 106"/>
                <a:gd name="T53" fmla="*/ 320 h 352"/>
                <a:gd name="T54" fmla="*/ 96 w 106"/>
                <a:gd name="T55" fmla="*/ 330 h 352"/>
                <a:gd name="T56" fmla="*/ 88 w 106"/>
                <a:gd name="T57" fmla="*/ 338 h 352"/>
                <a:gd name="T58" fmla="*/ 82 w 106"/>
                <a:gd name="T59" fmla="*/ 344 h 352"/>
                <a:gd name="T60" fmla="*/ 72 w 106"/>
                <a:gd name="T61" fmla="*/ 348 h 352"/>
                <a:gd name="T62" fmla="*/ 62 w 106"/>
                <a:gd name="T63" fmla="*/ 352 h 352"/>
                <a:gd name="T64" fmla="*/ 52 w 106"/>
                <a:gd name="T65" fmla="*/ 352 h 352"/>
                <a:gd name="T66" fmla="*/ 52 w 106"/>
                <a:gd name="T6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352">
                  <a:moveTo>
                    <a:pt x="52" y="352"/>
                  </a:moveTo>
                  <a:lnTo>
                    <a:pt x="52" y="352"/>
                  </a:lnTo>
                  <a:lnTo>
                    <a:pt x="52" y="352"/>
                  </a:lnTo>
                  <a:lnTo>
                    <a:pt x="52" y="352"/>
                  </a:lnTo>
                  <a:lnTo>
                    <a:pt x="40" y="352"/>
                  </a:lnTo>
                  <a:lnTo>
                    <a:pt x="32" y="348"/>
                  </a:lnTo>
                  <a:lnTo>
                    <a:pt x="22" y="342"/>
                  </a:lnTo>
                  <a:lnTo>
                    <a:pt x="14" y="336"/>
                  </a:lnTo>
                  <a:lnTo>
                    <a:pt x="8" y="328"/>
                  </a:lnTo>
                  <a:lnTo>
                    <a:pt x="4" y="320"/>
                  </a:lnTo>
                  <a:lnTo>
                    <a:pt x="0" y="310"/>
                  </a:lnTo>
                  <a:lnTo>
                    <a:pt x="0" y="300"/>
                  </a:lnTo>
                  <a:lnTo>
                    <a:pt x="0" y="300"/>
                  </a:lnTo>
                  <a:lnTo>
                    <a:pt x="0" y="134"/>
                  </a:lnTo>
                  <a:lnTo>
                    <a:pt x="0" y="44"/>
                  </a:lnTo>
                  <a:lnTo>
                    <a:pt x="52" y="36"/>
                  </a:lnTo>
                  <a:lnTo>
                    <a:pt x="90" y="0"/>
                  </a:lnTo>
                  <a:lnTo>
                    <a:pt x="90" y="0"/>
                  </a:lnTo>
                  <a:lnTo>
                    <a:pt x="96" y="6"/>
                  </a:lnTo>
                  <a:lnTo>
                    <a:pt x="100" y="16"/>
                  </a:lnTo>
                  <a:lnTo>
                    <a:pt x="104" y="28"/>
                  </a:lnTo>
                  <a:lnTo>
                    <a:pt x="106" y="52"/>
                  </a:lnTo>
                  <a:lnTo>
                    <a:pt x="106" y="138"/>
                  </a:lnTo>
                  <a:lnTo>
                    <a:pt x="104" y="300"/>
                  </a:lnTo>
                  <a:lnTo>
                    <a:pt x="104" y="300"/>
                  </a:lnTo>
                  <a:lnTo>
                    <a:pt x="104" y="310"/>
                  </a:lnTo>
                  <a:lnTo>
                    <a:pt x="100" y="320"/>
                  </a:lnTo>
                  <a:lnTo>
                    <a:pt x="96" y="330"/>
                  </a:lnTo>
                  <a:lnTo>
                    <a:pt x="88" y="338"/>
                  </a:lnTo>
                  <a:lnTo>
                    <a:pt x="82" y="344"/>
                  </a:lnTo>
                  <a:lnTo>
                    <a:pt x="72" y="348"/>
                  </a:lnTo>
                  <a:lnTo>
                    <a:pt x="62" y="352"/>
                  </a:lnTo>
                  <a:lnTo>
                    <a:pt x="52" y="352"/>
                  </a:lnTo>
                  <a:lnTo>
                    <a:pt x="52" y="352"/>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17" name="Freeform 19">
              <a:extLst>
                <a:ext uri="{FF2B5EF4-FFF2-40B4-BE49-F238E27FC236}">
                  <a16:creationId xmlns:a16="http://schemas.microsoft.com/office/drawing/2014/main" id="{C641177A-3F31-44D1-99F6-516441B313B8}"/>
                </a:ext>
              </a:extLst>
            </p:cNvPr>
            <p:cNvSpPr>
              <a:spLocks noEditPoints="1"/>
            </p:cNvSpPr>
            <p:nvPr userDrawn="1"/>
          </p:nvSpPr>
          <p:spPr bwMode="auto">
            <a:xfrm>
              <a:off x="9874109" y="6908839"/>
              <a:ext cx="98895" cy="98240"/>
            </a:xfrm>
            <a:prstGeom prst="donut">
              <a:avLst>
                <a:gd name="adj" fmla="val 32081"/>
              </a:avLst>
            </a:pr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18" name="Freeform 20">
              <a:extLst>
                <a:ext uri="{FF2B5EF4-FFF2-40B4-BE49-F238E27FC236}">
                  <a16:creationId xmlns:a16="http://schemas.microsoft.com/office/drawing/2014/main" id="{9DAAD07A-29FA-4E46-87CF-320EF7F5DFC4}"/>
                </a:ext>
              </a:extLst>
            </p:cNvPr>
            <p:cNvSpPr>
              <a:spLocks noEditPoints="1"/>
            </p:cNvSpPr>
            <p:nvPr userDrawn="1"/>
          </p:nvSpPr>
          <p:spPr bwMode="auto">
            <a:xfrm>
              <a:off x="11165725" y="6478789"/>
              <a:ext cx="111021" cy="111006"/>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19" name="Freeform 5">
              <a:extLst>
                <a:ext uri="{FF2B5EF4-FFF2-40B4-BE49-F238E27FC236}">
                  <a16:creationId xmlns:a16="http://schemas.microsoft.com/office/drawing/2014/main" id="{EEC47C1B-D4F6-4337-BA4D-75290F1BF1A6}"/>
                </a:ext>
              </a:extLst>
            </p:cNvPr>
            <p:cNvSpPr>
              <a:spLocks/>
            </p:cNvSpPr>
            <p:nvPr userDrawn="1"/>
          </p:nvSpPr>
          <p:spPr bwMode="auto">
            <a:xfrm>
              <a:off x="10209011" y="6677734"/>
              <a:ext cx="498878" cy="232824"/>
            </a:xfrm>
            <a:custGeom>
              <a:avLst/>
              <a:gdLst>
                <a:gd name="T0" fmla="*/ 1228 w 1384"/>
                <a:gd name="T1" fmla="*/ 646 h 646"/>
                <a:gd name="T2" fmla="*/ 1198 w 1384"/>
                <a:gd name="T3" fmla="*/ 636 h 646"/>
                <a:gd name="T4" fmla="*/ 1178 w 1384"/>
                <a:gd name="T5" fmla="*/ 614 h 646"/>
                <a:gd name="T6" fmla="*/ 1174 w 1384"/>
                <a:gd name="T7" fmla="*/ 106 h 646"/>
                <a:gd name="T8" fmla="*/ 1118 w 1384"/>
                <a:gd name="T9" fmla="*/ 594 h 646"/>
                <a:gd name="T10" fmla="*/ 1108 w 1384"/>
                <a:gd name="T11" fmla="*/ 622 h 646"/>
                <a:gd name="T12" fmla="*/ 1086 w 1384"/>
                <a:gd name="T13" fmla="*/ 642 h 646"/>
                <a:gd name="T14" fmla="*/ 824 w 1384"/>
                <a:gd name="T15" fmla="*/ 646 h 646"/>
                <a:gd name="T16" fmla="*/ 804 w 1384"/>
                <a:gd name="T17" fmla="*/ 642 h 646"/>
                <a:gd name="T18" fmla="*/ 780 w 1384"/>
                <a:gd name="T19" fmla="*/ 622 h 646"/>
                <a:gd name="T20" fmla="*/ 772 w 1384"/>
                <a:gd name="T21" fmla="*/ 594 h 646"/>
                <a:gd name="T22" fmla="*/ 714 w 1384"/>
                <a:gd name="T23" fmla="*/ 594 h 646"/>
                <a:gd name="T24" fmla="*/ 710 w 1384"/>
                <a:gd name="T25" fmla="*/ 614 h 646"/>
                <a:gd name="T26" fmla="*/ 690 w 1384"/>
                <a:gd name="T27" fmla="*/ 636 h 646"/>
                <a:gd name="T28" fmla="*/ 662 w 1384"/>
                <a:gd name="T29" fmla="*/ 646 h 646"/>
                <a:gd name="T30" fmla="*/ 410 w 1384"/>
                <a:gd name="T31" fmla="*/ 644 h 646"/>
                <a:gd name="T32" fmla="*/ 384 w 1384"/>
                <a:gd name="T33" fmla="*/ 630 h 646"/>
                <a:gd name="T34" fmla="*/ 368 w 1384"/>
                <a:gd name="T35" fmla="*/ 604 h 646"/>
                <a:gd name="T36" fmla="*/ 310 w 1384"/>
                <a:gd name="T37" fmla="*/ 322 h 646"/>
                <a:gd name="T38" fmla="*/ 310 w 1384"/>
                <a:gd name="T39" fmla="*/ 604 h 646"/>
                <a:gd name="T40" fmla="*/ 296 w 1384"/>
                <a:gd name="T41" fmla="*/ 630 h 646"/>
                <a:gd name="T42" fmla="*/ 268 w 1384"/>
                <a:gd name="T43" fmla="*/ 644 h 646"/>
                <a:gd name="T44" fmla="*/ 52 w 1384"/>
                <a:gd name="T45" fmla="*/ 646 h 646"/>
                <a:gd name="T46" fmla="*/ 24 w 1384"/>
                <a:gd name="T47" fmla="*/ 636 h 646"/>
                <a:gd name="T48" fmla="*/ 4 w 1384"/>
                <a:gd name="T49" fmla="*/ 614 h 646"/>
                <a:gd name="T50" fmla="*/ 0 w 1384"/>
                <a:gd name="T51" fmla="*/ 594 h 646"/>
                <a:gd name="T52" fmla="*/ 10 w 1384"/>
                <a:gd name="T53" fmla="*/ 564 h 646"/>
                <a:gd name="T54" fmla="*/ 32 w 1384"/>
                <a:gd name="T55" fmla="*/ 544 h 646"/>
                <a:gd name="T56" fmla="*/ 206 w 1384"/>
                <a:gd name="T57" fmla="*/ 540 h 646"/>
                <a:gd name="T58" fmla="*/ 208 w 1384"/>
                <a:gd name="T59" fmla="*/ 278 h 646"/>
                <a:gd name="T60" fmla="*/ 228 w 1384"/>
                <a:gd name="T61" fmla="*/ 240 h 646"/>
                <a:gd name="T62" fmla="*/ 266 w 1384"/>
                <a:gd name="T63" fmla="*/ 218 h 646"/>
                <a:gd name="T64" fmla="*/ 398 w 1384"/>
                <a:gd name="T65" fmla="*/ 218 h 646"/>
                <a:gd name="T66" fmla="*/ 440 w 1384"/>
                <a:gd name="T67" fmla="*/ 230 h 646"/>
                <a:gd name="T68" fmla="*/ 466 w 1384"/>
                <a:gd name="T69" fmla="*/ 264 h 646"/>
                <a:gd name="T70" fmla="*/ 472 w 1384"/>
                <a:gd name="T71" fmla="*/ 540 h 646"/>
                <a:gd name="T72" fmla="*/ 608 w 1384"/>
                <a:gd name="T73" fmla="*/ 152 h 646"/>
                <a:gd name="T74" fmla="*/ 622 w 1384"/>
                <a:gd name="T75" fmla="*/ 110 h 646"/>
                <a:gd name="T76" fmla="*/ 654 w 1384"/>
                <a:gd name="T77" fmla="*/ 82 h 646"/>
                <a:gd name="T78" fmla="*/ 800 w 1384"/>
                <a:gd name="T79" fmla="*/ 76 h 646"/>
                <a:gd name="T80" fmla="*/ 830 w 1384"/>
                <a:gd name="T81" fmla="*/ 82 h 646"/>
                <a:gd name="T82" fmla="*/ 864 w 1384"/>
                <a:gd name="T83" fmla="*/ 110 h 646"/>
                <a:gd name="T84" fmla="*/ 876 w 1384"/>
                <a:gd name="T85" fmla="*/ 152 h 646"/>
                <a:gd name="T86" fmla="*/ 1012 w 1384"/>
                <a:gd name="T87" fmla="*/ 76 h 646"/>
                <a:gd name="T88" fmla="*/ 1018 w 1384"/>
                <a:gd name="T89" fmla="*/ 46 h 646"/>
                <a:gd name="T90" fmla="*/ 1046 w 1384"/>
                <a:gd name="T91" fmla="*/ 12 h 646"/>
                <a:gd name="T92" fmla="*/ 1088 w 1384"/>
                <a:gd name="T93" fmla="*/ 0 h 646"/>
                <a:gd name="T94" fmla="*/ 1220 w 1384"/>
                <a:gd name="T95" fmla="*/ 2 h 646"/>
                <a:gd name="T96" fmla="*/ 1258 w 1384"/>
                <a:gd name="T97" fmla="*/ 22 h 646"/>
                <a:gd name="T98" fmla="*/ 1278 w 1384"/>
                <a:gd name="T99" fmla="*/ 60 h 646"/>
                <a:gd name="T100" fmla="*/ 1332 w 1384"/>
                <a:gd name="T101" fmla="*/ 540 h 646"/>
                <a:gd name="T102" fmla="*/ 1352 w 1384"/>
                <a:gd name="T103" fmla="*/ 544 h 646"/>
                <a:gd name="T104" fmla="*/ 1376 w 1384"/>
                <a:gd name="T105" fmla="*/ 564 h 646"/>
                <a:gd name="T106" fmla="*/ 1384 w 1384"/>
                <a:gd name="T107" fmla="*/ 594 h 646"/>
                <a:gd name="T108" fmla="*/ 1380 w 1384"/>
                <a:gd name="T109" fmla="*/ 614 h 646"/>
                <a:gd name="T110" fmla="*/ 1362 w 1384"/>
                <a:gd name="T111" fmla="*/ 636 h 646"/>
                <a:gd name="T112" fmla="*/ 1332 w 1384"/>
                <a:gd name="T113" fmla="*/ 646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84" h="646">
                  <a:moveTo>
                    <a:pt x="1332" y="646"/>
                  </a:moveTo>
                  <a:lnTo>
                    <a:pt x="1228" y="646"/>
                  </a:lnTo>
                  <a:lnTo>
                    <a:pt x="1228" y="646"/>
                  </a:lnTo>
                  <a:lnTo>
                    <a:pt x="1216" y="644"/>
                  </a:lnTo>
                  <a:lnTo>
                    <a:pt x="1206" y="642"/>
                  </a:lnTo>
                  <a:lnTo>
                    <a:pt x="1198" y="636"/>
                  </a:lnTo>
                  <a:lnTo>
                    <a:pt x="1190" y="630"/>
                  </a:lnTo>
                  <a:lnTo>
                    <a:pt x="1184" y="622"/>
                  </a:lnTo>
                  <a:lnTo>
                    <a:pt x="1178" y="614"/>
                  </a:lnTo>
                  <a:lnTo>
                    <a:pt x="1176" y="604"/>
                  </a:lnTo>
                  <a:lnTo>
                    <a:pt x="1174" y="594"/>
                  </a:lnTo>
                  <a:lnTo>
                    <a:pt x="1174" y="106"/>
                  </a:lnTo>
                  <a:lnTo>
                    <a:pt x="1118" y="106"/>
                  </a:lnTo>
                  <a:lnTo>
                    <a:pt x="1118" y="594"/>
                  </a:lnTo>
                  <a:lnTo>
                    <a:pt x="1118" y="594"/>
                  </a:lnTo>
                  <a:lnTo>
                    <a:pt x="1116" y="604"/>
                  </a:lnTo>
                  <a:lnTo>
                    <a:pt x="1114" y="614"/>
                  </a:lnTo>
                  <a:lnTo>
                    <a:pt x="1108" y="622"/>
                  </a:lnTo>
                  <a:lnTo>
                    <a:pt x="1102" y="630"/>
                  </a:lnTo>
                  <a:lnTo>
                    <a:pt x="1094" y="636"/>
                  </a:lnTo>
                  <a:lnTo>
                    <a:pt x="1086" y="642"/>
                  </a:lnTo>
                  <a:lnTo>
                    <a:pt x="1076" y="644"/>
                  </a:lnTo>
                  <a:lnTo>
                    <a:pt x="1064" y="646"/>
                  </a:lnTo>
                  <a:lnTo>
                    <a:pt x="824" y="646"/>
                  </a:lnTo>
                  <a:lnTo>
                    <a:pt x="824" y="646"/>
                  </a:lnTo>
                  <a:lnTo>
                    <a:pt x="814" y="644"/>
                  </a:lnTo>
                  <a:lnTo>
                    <a:pt x="804" y="642"/>
                  </a:lnTo>
                  <a:lnTo>
                    <a:pt x="794" y="636"/>
                  </a:lnTo>
                  <a:lnTo>
                    <a:pt x="786" y="630"/>
                  </a:lnTo>
                  <a:lnTo>
                    <a:pt x="780" y="622"/>
                  </a:lnTo>
                  <a:lnTo>
                    <a:pt x="776" y="614"/>
                  </a:lnTo>
                  <a:lnTo>
                    <a:pt x="772" y="604"/>
                  </a:lnTo>
                  <a:lnTo>
                    <a:pt x="772" y="594"/>
                  </a:lnTo>
                  <a:lnTo>
                    <a:pt x="772" y="182"/>
                  </a:lnTo>
                  <a:lnTo>
                    <a:pt x="714" y="182"/>
                  </a:lnTo>
                  <a:lnTo>
                    <a:pt x="714" y="594"/>
                  </a:lnTo>
                  <a:lnTo>
                    <a:pt x="714" y="594"/>
                  </a:lnTo>
                  <a:lnTo>
                    <a:pt x="712" y="604"/>
                  </a:lnTo>
                  <a:lnTo>
                    <a:pt x="710" y="614"/>
                  </a:lnTo>
                  <a:lnTo>
                    <a:pt x="706" y="622"/>
                  </a:lnTo>
                  <a:lnTo>
                    <a:pt x="698" y="630"/>
                  </a:lnTo>
                  <a:lnTo>
                    <a:pt x="690" y="636"/>
                  </a:lnTo>
                  <a:lnTo>
                    <a:pt x="682" y="642"/>
                  </a:lnTo>
                  <a:lnTo>
                    <a:pt x="672" y="644"/>
                  </a:lnTo>
                  <a:lnTo>
                    <a:pt x="662" y="646"/>
                  </a:lnTo>
                  <a:lnTo>
                    <a:pt x="420" y="646"/>
                  </a:lnTo>
                  <a:lnTo>
                    <a:pt x="420" y="646"/>
                  </a:lnTo>
                  <a:lnTo>
                    <a:pt x="410" y="644"/>
                  </a:lnTo>
                  <a:lnTo>
                    <a:pt x="400" y="642"/>
                  </a:lnTo>
                  <a:lnTo>
                    <a:pt x="390" y="636"/>
                  </a:lnTo>
                  <a:lnTo>
                    <a:pt x="384" y="630"/>
                  </a:lnTo>
                  <a:lnTo>
                    <a:pt x="376" y="622"/>
                  </a:lnTo>
                  <a:lnTo>
                    <a:pt x="372" y="614"/>
                  </a:lnTo>
                  <a:lnTo>
                    <a:pt x="368" y="604"/>
                  </a:lnTo>
                  <a:lnTo>
                    <a:pt x="368" y="594"/>
                  </a:lnTo>
                  <a:lnTo>
                    <a:pt x="368" y="322"/>
                  </a:lnTo>
                  <a:lnTo>
                    <a:pt x="310" y="322"/>
                  </a:lnTo>
                  <a:lnTo>
                    <a:pt x="310" y="594"/>
                  </a:lnTo>
                  <a:lnTo>
                    <a:pt x="310" y="594"/>
                  </a:lnTo>
                  <a:lnTo>
                    <a:pt x="310" y="604"/>
                  </a:lnTo>
                  <a:lnTo>
                    <a:pt x="306" y="614"/>
                  </a:lnTo>
                  <a:lnTo>
                    <a:pt x="302" y="622"/>
                  </a:lnTo>
                  <a:lnTo>
                    <a:pt x="296" y="630"/>
                  </a:lnTo>
                  <a:lnTo>
                    <a:pt x="288" y="636"/>
                  </a:lnTo>
                  <a:lnTo>
                    <a:pt x="278" y="642"/>
                  </a:lnTo>
                  <a:lnTo>
                    <a:pt x="268" y="644"/>
                  </a:lnTo>
                  <a:lnTo>
                    <a:pt x="258" y="646"/>
                  </a:lnTo>
                  <a:lnTo>
                    <a:pt x="52" y="646"/>
                  </a:lnTo>
                  <a:lnTo>
                    <a:pt x="52" y="646"/>
                  </a:lnTo>
                  <a:lnTo>
                    <a:pt x="42" y="644"/>
                  </a:lnTo>
                  <a:lnTo>
                    <a:pt x="32" y="642"/>
                  </a:lnTo>
                  <a:lnTo>
                    <a:pt x="24" y="636"/>
                  </a:lnTo>
                  <a:lnTo>
                    <a:pt x="16" y="630"/>
                  </a:lnTo>
                  <a:lnTo>
                    <a:pt x="10" y="622"/>
                  </a:lnTo>
                  <a:lnTo>
                    <a:pt x="4" y="614"/>
                  </a:lnTo>
                  <a:lnTo>
                    <a:pt x="2" y="604"/>
                  </a:lnTo>
                  <a:lnTo>
                    <a:pt x="0" y="594"/>
                  </a:lnTo>
                  <a:lnTo>
                    <a:pt x="0" y="594"/>
                  </a:lnTo>
                  <a:lnTo>
                    <a:pt x="2" y="582"/>
                  </a:lnTo>
                  <a:lnTo>
                    <a:pt x="4" y="572"/>
                  </a:lnTo>
                  <a:lnTo>
                    <a:pt x="10" y="564"/>
                  </a:lnTo>
                  <a:lnTo>
                    <a:pt x="16" y="556"/>
                  </a:lnTo>
                  <a:lnTo>
                    <a:pt x="24" y="550"/>
                  </a:lnTo>
                  <a:lnTo>
                    <a:pt x="32" y="544"/>
                  </a:lnTo>
                  <a:lnTo>
                    <a:pt x="42" y="542"/>
                  </a:lnTo>
                  <a:lnTo>
                    <a:pt x="52" y="540"/>
                  </a:lnTo>
                  <a:lnTo>
                    <a:pt x="206" y="540"/>
                  </a:lnTo>
                  <a:lnTo>
                    <a:pt x="206" y="292"/>
                  </a:lnTo>
                  <a:lnTo>
                    <a:pt x="206" y="292"/>
                  </a:lnTo>
                  <a:lnTo>
                    <a:pt x="208" y="278"/>
                  </a:lnTo>
                  <a:lnTo>
                    <a:pt x="212" y="264"/>
                  </a:lnTo>
                  <a:lnTo>
                    <a:pt x="218" y="250"/>
                  </a:lnTo>
                  <a:lnTo>
                    <a:pt x="228" y="240"/>
                  </a:lnTo>
                  <a:lnTo>
                    <a:pt x="238" y="230"/>
                  </a:lnTo>
                  <a:lnTo>
                    <a:pt x="252" y="224"/>
                  </a:lnTo>
                  <a:lnTo>
                    <a:pt x="266" y="218"/>
                  </a:lnTo>
                  <a:lnTo>
                    <a:pt x="280" y="218"/>
                  </a:lnTo>
                  <a:lnTo>
                    <a:pt x="398" y="218"/>
                  </a:lnTo>
                  <a:lnTo>
                    <a:pt x="398" y="218"/>
                  </a:lnTo>
                  <a:lnTo>
                    <a:pt x="412" y="218"/>
                  </a:lnTo>
                  <a:lnTo>
                    <a:pt x="426" y="224"/>
                  </a:lnTo>
                  <a:lnTo>
                    <a:pt x="440" y="230"/>
                  </a:lnTo>
                  <a:lnTo>
                    <a:pt x="450" y="240"/>
                  </a:lnTo>
                  <a:lnTo>
                    <a:pt x="460" y="250"/>
                  </a:lnTo>
                  <a:lnTo>
                    <a:pt x="466" y="264"/>
                  </a:lnTo>
                  <a:lnTo>
                    <a:pt x="472" y="278"/>
                  </a:lnTo>
                  <a:lnTo>
                    <a:pt x="472" y="292"/>
                  </a:lnTo>
                  <a:lnTo>
                    <a:pt x="472" y="540"/>
                  </a:lnTo>
                  <a:lnTo>
                    <a:pt x="608" y="540"/>
                  </a:lnTo>
                  <a:lnTo>
                    <a:pt x="608" y="152"/>
                  </a:lnTo>
                  <a:lnTo>
                    <a:pt x="608" y="152"/>
                  </a:lnTo>
                  <a:lnTo>
                    <a:pt x="610" y="136"/>
                  </a:lnTo>
                  <a:lnTo>
                    <a:pt x="614" y="122"/>
                  </a:lnTo>
                  <a:lnTo>
                    <a:pt x="622" y="110"/>
                  </a:lnTo>
                  <a:lnTo>
                    <a:pt x="632" y="98"/>
                  </a:lnTo>
                  <a:lnTo>
                    <a:pt x="642" y="90"/>
                  </a:lnTo>
                  <a:lnTo>
                    <a:pt x="654" y="82"/>
                  </a:lnTo>
                  <a:lnTo>
                    <a:pt x="668" y="78"/>
                  </a:lnTo>
                  <a:lnTo>
                    <a:pt x="684" y="76"/>
                  </a:lnTo>
                  <a:lnTo>
                    <a:pt x="800" y="76"/>
                  </a:lnTo>
                  <a:lnTo>
                    <a:pt x="800" y="76"/>
                  </a:lnTo>
                  <a:lnTo>
                    <a:pt x="816" y="78"/>
                  </a:lnTo>
                  <a:lnTo>
                    <a:pt x="830" y="82"/>
                  </a:lnTo>
                  <a:lnTo>
                    <a:pt x="842" y="90"/>
                  </a:lnTo>
                  <a:lnTo>
                    <a:pt x="854" y="98"/>
                  </a:lnTo>
                  <a:lnTo>
                    <a:pt x="864" y="110"/>
                  </a:lnTo>
                  <a:lnTo>
                    <a:pt x="870" y="122"/>
                  </a:lnTo>
                  <a:lnTo>
                    <a:pt x="874" y="136"/>
                  </a:lnTo>
                  <a:lnTo>
                    <a:pt x="876" y="152"/>
                  </a:lnTo>
                  <a:lnTo>
                    <a:pt x="876" y="540"/>
                  </a:lnTo>
                  <a:lnTo>
                    <a:pt x="1012" y="540"/>
                  </a:lnTo>
                  <a:lnTo>
                    <a:pt x="1012" y="76"/>
                  </a:lnTo>
                  <a:lnTo>
                    <a:pt x="1012" y="76"/>
                  </a:lnTo>
                  <a:lnTo>
                    <a:pt x="1014" y="60"/>
                  </a:lnTo>
                  <a:lnTo>
                    <a:pt x="1018" y="46"/>
                  </a:lnTo>
                  <a:lnTo>
                    <a:pt x="1026" y="34"/>
                  </a:lnTo>
                  <a:lnTo>
                    <a:pt x="1034" y="22"/>
                  </a:lnTo>
                  <a:lnTo>
                    <a:pt x="1046" y="12"/>
                  </a:lnTo>
                  <a:lnTo>
                    <a:pt x="1058" y="6"/>
                  </a:lnTo>
                  <a:lnTo>
                    <a:pt x="1072" y="2"/>
                  </a:lnTo>
                  <a:lnTo>
                    <a:pt x="1088" y="0"/>
                  </a:lnTo>
                  <a:lnTo>
                    <a:pt x="1204" y="0"/>
                  </a:lnTo>
                  <a:lnTo>
                    <a:pt x="1204" y="0"/>
                  </a:lnTo>
                  <a:lnTo>
                    <a:pt x="1220" y="2"/>
                  </a:lnTo>
                  <a:lnTo>
                    <a:pt x="1234" y="6"/>
                  </a:lnTo>
                  <a:lnTo>
                    <a:pt x="1246" y="12"/>
                  </a:lnTo>
                  <a:lnTo>
                    <a:pt x="1258" y="22"/>
                  </a:lnTo>
                  <a:lnTo>
                    <a:pt x="1266" y="34"/>
                  </a:lnTo>
                  <a:lnTo>
                    <a:pt x="1274" y="46"/>
                  </a:lnTo>
                  <a:lnTo>
                    <a:pt x="1278" y="60"/>
                  </a:lnTo>
                  <a:lnTo>
                    <a:pt x="1280" y="76"/>
                  </a:lnTo>
                  <a:lnTo>
                    <a:pt x="1280" y="540"/>
                  </a:lnTo>
                  <a:lnTo>
                    <a:pt x="1332" y="540"/>
                  </a:lnTo>
                  <a:lnTo>
                    <a:pt x="1332" y="540"/>
                  </a:lnTo>
                  <a:lnTo>
                    <a:pt x="1342" y="542"/>
                  </a:lnTo>
                  <a:lnTo>
                    <a:pt x="1352" y="544"/>
                  </a:lnTo>
                  <a:lnTo>
                    <a:pt x="1362" y="550"/>
                  </a:lnTo>
                  <a:lnTo>
                    <a:pt x="1370" y="556"/>
                  </a:lnTo>
                  <a:lnTo>
                    <a:pt x="1376" y="564"/>
                  </a:lnTo>
                  <a:lnTo>
                    <a:pt x="1380" y="572"/>
                  </a:lnTo>
                  <a:lnTo>
                    <a:pt x="1384" y="582"/>
                  </a:lnTo>
                  <a:lnTo>
                    <a:pt x="1384" y="594"/>
                  </a:lnTo>
                  <a:lnTo>
                    <a:pt x="1384" y="594"/>
                  </a:lnTo>
                  <a:lnTo>
                    <a:pt x="1384" y="604"/>
                  </a:lnTo>
                  <a:lnTo>
                    <a:pt x="1380" y="614"/>
                  </a:lnTo>
                  <a:lnTo>
                    <a:pt x="1376" y="622"/>
                  </a:lnTo>
                  <a:lnTo>
                    <a:pt x="1370" y="630"/>
                  </a:lnTo>
                  <a:lnTo>
                    <a:pt x="1362" y="636"/>
                  </a:lnTo>
                  <a:lnTo>
                    <a:pt x="1352" y="642"/>
                  </a:lnTo>
                  <a:lnTo>
                    <a:pt x="1342" y="644"/>
                  </a:lnTo>
                  <a:lnTo>
                    <a:pt x="1332" y="646"/>
                  </a:lnTo>
                  <a:lnTo>
                    <a:pt x="1332" y="646"/>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20" name="Freeform 6">
              <a:extLst>
                <a:ext uri="{FF2B5EF4-FFF2-40B4-BE49-F238E27FC236}">
                  <a16:creationId xmlns:a16="http://schemas.microsoft.com/office/drawing/2014/main" id="{2F28E4E1-C3DC-4182-B400-7F4EA1712505}"/>
                </a:ext>
              </a:extLst>
            </p:cNvPr>
            <p:cNvSpPr>
              <a:spLocks noEditPoints="1"/>
            </p:cNvSpPr>
            <p:nvPr userDrawn="1"/>
          </p:nvSpPr>
          <p:spPr bwMode="auto">
            <a:xfrm>
              <a:off x="10277498" y="6534291"/>
              <a:ext cx="109580" cy="109565"/>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21" name="Freeform 7">
              <a:extLst>
                <a:ext uri="{FF2B5EF4-FFF2-40B4-BE49-F238E27FC236}">
                  <a16:creationId xmlns:a16="http://schemas.microsoft.com/office/drawing/2014/main" id="{D659313D-9357-4AFD-BCB9-56EBAE89D85D}"/>
                </a:ext>
              </a:extLst>
            </p:cNvPr>
            <p:cNvSpPr>
              <a:spLocks noEditPoints="1"/>
            </p:cNvSpPr>
            <p:nvPr userDrawn="1"/>
          </p:nvSpPr>
          <p:spPr bwMode="auto">
            <a:xfrm>
              <a:off x="10423125" y="6575378"/>
              <a:ext cx="109580" cy="110286"/>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22" name="Freeform 8">
              <a:extLst>
                <a:ext uri="{FF2B5EF4-FFF2-40B4-BE49-F238E27FC236}">
                  <a16:creationId xmlns:a16="http://schemas.microsoft.com/office/drawing/2014/main" id="{E3D3C8C0-C2D4-4005-B7E1-FD0D62E1F4FB}"/>
                </a:ext>
              </a:extLst>
            </p:cNvPr>
            <p:cNvSpPr>
              <a:spLocks noEditPoints="1"/>
            </p:cNvSpPr>
            <p:nvPr userDrawn="1"/>
          </p:nvSpPr>
          <p:spPr bwMode="auto">
            <a:xfrm>
              <a:off x="10568032" y="6489601"/>
              <a:ext cx="110301" cy="110286"/>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23" name="Freeform 9">
              <a:extLst>
                <a:ext uri="{FF2B5EF4-FFF2-40B4-BE49-F238E27FC236}">
                  <a16:creationId xmlns:a16="http://schemas.microsoft.com/office/drawing/2014/main" id="{89BF9B6A-E28D-47C0-BB59-9D9338E52418}"/>
                </a:ext>
              </a:extLst>
            </p:cNvPr>
            <p:cNvSpPr>
              <a:spLocks/>
            </p:cNvSpPr>
            <p:nvPr userDrawn="1"/>
          </p:nvSpPr>
          <p:spPr bwMode="auto">
            <a:xfrm>
              <a:off x="10347429" y="6582585"/>
              <a:ext cx="113185" cy="61270"/>
            </a:xfrm>
            <a:custGeom>
              <a:avLst/>
              <a:gdLst>
                <a:gd name="T0" fmla="*/ 262 w 314"/>
                <a:gd name="T1" fmla="*/ 170 h 170"/>
                <a:gd name="T2" fmla="*/ 262 w 314"/>
                <a:gd name="T3" fmla="*/ 170 h 170"/>
                <a:gd name="T4" fmla="*/ 254 w 314"/>
                <a:gd name="T5" fmla="*/ 170 h 170"/>
                <a:gd name="T6" fmla="*/ 246 w 314"/>
                <a:gd name="T7" fmla="*/ 168 h 170"/>
                <a:gd name="T8" fmla="*/ 36 w 314"/>
                <a:gd name="T9" fmla="*/ 104 h 170"/>
                <a:gd name="T10" fmla="*/ 36 w 314"/>
                <a:gd name="T11" fmla="*/ 104 h 170"/>
                <a:gd name="T12" fmla="*/ 26 w 314"/>
                <a:gd name="T13" fmla="*/ 100 h 170"/>
                <a:gd name="T14" fmla="*/ 18 w 314"/>
                <a:gd name="T15" fmla="*/ 94 h 170"/>
                <a:gd name="T16" fmla="*/ 10 w 314"/>
                <a:gd name="T17" fmla="*/ 86 h 170"/>
                <a:gd name="T18" fmla="*/ 6 w 314"/>
                <a:gd name="T19" fmla="*/ 78 h 170"/>
                <a:gd name="T20" fmla="*/ 2 w 314"/>
                <a:gd name="T21" fmla="*/ 68 h 170"/>
                <a:gd name="T22" fmla="*/ 0 w 314"/>
                <a:gd name="T23" fmla="*/ 58 h 170"/>
                <a:gd name="T24" fmla="*/ 0 w 314"/>
                <a:gd name="T25" fmla="*/ 48 h 170"/>
                <a:gd name="T26" fmla="*/ 2 w 314"/>
                <a:gd name="T27" fmla="*/ 38 h 170"/>
                <a:gd name="T28" fmla="*/ 2 w 314"/>
                <a:gd name="T29" fmla="*/ 38 h 170"/>
                <a:gd name="T30" fmla="*/ 6 w 314"/>
                <a:gd name="T31" fmla="*/ 28 h 170"/>
                <a:gd name="T32" fmla="*/ 12 w 314"/>
                <a:gd name="T33" fmla="*/ 20 h 170"/>
                <a:gd name="T34" fmla="*/ 18 w 314"/>
                <a:gd name="T35" fmla="*/ 12 h 170"/>
                <a:gd name="T36" fmla="*/ 28 w 314"/>
                <a:gd name="T37" fmla="*/ 6 h 170"/>
                <a:gd name="T38" fmla="*/ 36 w 314"/>
                <a:gd name="T39" fmla="*/ 2 h 170"/>
                <a:gd name="T40" fmla="*/ 46 w 314"/>
                <a:gd name="T41" fmla="*/ 0 h 170"/>
                <a:gd name="T42" fmla="*/ 56 w 314"/>
                <a:gd name="T43" fmla="*/ 0 h 170"/>
                <a:gd name="T44" fmla="*/ 68 w 314"/>
                <a:gd name="T45" fmla="*/ 4 h 170"/>
                <a:gd name="T46" fmla="*/ 278 w 314"/>
                <a:gd name="T47" fmla="*/ 68 h 170"/>
                <a:gd name="T48" fmla="*/ 278 w 314"/>
                <a:gd name="T49" fmla="*/ 68 h 170"/>
                <a:gd name="T50" fmla="*/ 286 w 314"/>
                <a:gd name="T51" fmla="*/ 72 h 170"/>
                <a:gd name="T52" fmla="*/ 296 w 314"/>
                <a:gd name="T53" fmla="*/ 78 h 170"/>
                <a:gd name="T54" fmla="*/ 302 w 314"/>
                <a:gd name="T55" fmla="*/ 86 h 170"/>
                <a:gd name="T56" fmla="*/ 308 w 314"/>
                <a:gd name="T57" fmla="*/ 94 h 170"/>
                <a:gd name="T58" fmla="*/ 312 w 314"/>
                <a:gd name="T59" fmla="*/ 104 h 170"/>
                <a:gd name="T60" fmla="*/ 314 w 314"/>
                <a:gd name="T61" fmla="*/ 114 h 170"/>
                <a:gd name="T62" fmla="*/ 314 w 314"/>
                <a:gd name="T63" fmla="*/ 124 h 170"/>
                <a:gd name="T64" fmla="*/ 312 w 314"/>
                <a:gd name="T65" fmla="*/ 134 h 170"/>
                <a:gd name="T66" fmla="*/ 312 w 314"/>
                <a:gd name="T67" fmla="*/ 134 h 170"/>
                <a:gd name="T68" fmla="*/ 308 w 314"/>
                <a:gd name="T69" fmla="*/ 142 h 170"/>
                <a:gd name="T70" fmla="*/ 304 w 314"/>
                <a:gd name="T71" fmla="*/ 150 h 170"/>
                <a:gd name="T72" fmla="*/ 298 w 314"/>
                <a:gd name="T73" fmla="*/ 156 h 170"/>
                <a:gd name="T74" fmla="*/ 292 w 314"/>
                <a:gd name="T75" fmla="*/ 160 h 170"/>
                <a:gd name="T76" fmla="*/ 286 w 314"/>
                <a:gd name="T77" fmla="*/ 166 h 170"/>
                <a:gd name="T78" fmla="*/ 278 w 314"/>
                <a:gd name="T79" fmla="*/ 168 h 170"/>
                <a:gd name="T80" fmla="*/ 270 w 314"/>
                <a:gd name="T81" fmla="*/ 170 h 170"/>
                <a:gd name="T82" fmla="*/ 262 w 314"/>
                <a:gd name="T83" fmla="*/ 170 h 170"/>
                <a:gd name="T84" fmla="*/ 262 w 314"/>
                <a:gd name="T8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4" h="170">
                  <a:moveTo>
                    <a:pt x="262" y="170"/>
                  </a:moveTo>
                  <a:lnTo>
                    <a:pt x="262" y="170"/>
                  </a:lnTo>
                  <a:lnTo>
                    <a:pt x="254" y="170"/>
                  </a:lnTo>
                  <a:lnTo>
                    <a:pt x="246" y="168"/>
                  </a:lnTo>
                  <a:lnTo>
                    <a:pt x="36" y="104"/>
                  </a:lnTo>
                  <a:lnTo>
                    <a:pt x="36" y="104"/>
                  </a:lnTo>
                  <a:lnTo>
                    <a:pt x="26" y="100"/>
                  </a:lnTo>
                  <a:lnTo>
                    <a:pt x="18" y="94"/>
                  </a:lnTo>
                  <a:lnTo>
                    <a:pt x="10" y="86"/>
                  </a:lnTo>
                  <a:lnTo>
                    <a:pt x="6" y="78"/>
                  </a:lnTo>
                  <a:lnTo>
                    <a:pt x="2" y="68"/>
                  </a:lnTo>
                  <a:lnTo>
                    <a:pt x="0" y="58"/>
                  </a:lnTo>
                  <a:lnTo>
                    <a:pt x="0" y="48"/>
                  </a:lnTo>
                  <a:lnTo>
                    <a:pt x="2" y="38"/>
                  </a:lnTo>
                  <a:lnTo>
                    <a:pt x="2" y="38"/>
                  </a:lnTo>
                  <a:lnTo>
                    <a:pt x="6" y="28"/>
                  </a:lnTo>
                  <a:lnTo>
                    <a:pt x="12" y="20"/>
                  </a:lnTo>
                  <a:lnTo>
                    <a:pt x="18" y="12"/>
                  </a:lnTo>
                  <a:lnTo>
                    <a:pt x="28" y="6"/>
                  </a:lnTo>
                  <a:lnTo>
                    <a:pt x="36" y="2"/>
                  </a:lnTo>
                  <a:lnTo>
                    <a:pt x="46" y="0"/>
                  </a:lnTo>
                  <a:lnTo>
                    <a:pt x="56" y="0"/>
                  </a:lnTo>
                  <a:lnTo>
                    <a:pt x="68" y="4"/>
                  </a:lnTo>
                  <a:lnTo>
                    <a:pt x="278" y="68"/>
                  </a:lnTo>
                  <a:lnTo>
                    <a:pt x="278" y="68"/>
                  </a:lnTo>
                  <a:lnTo>
                    <a:pt x="286" y="72"/>
                  </a:lnTo>
                  <a:lnTo>
                    <a:pt x="296" y="78"/>
                  </a:lnTo>
                  <a:lnTo>
                    <a:pt x="302" y="86"/>
                  </a:lnTo>
                  <a:lnTo>
                    <a:pt x="308" y="94"/>
                  </a:lnTo>
                  <a:lnTo>
                    <a:pt x="312" y="104"/>
                  </a:lnTo>
                  <a:lnTo>
                    <a:pt x="314" y="114"/>
                  </a:lnTo>
                  <a:lnTo>
                    <a:pt x="314" y="124"/>
                  </a:lnTo>
                  <a:lnTo>
                    <a:pt x="312" y="134"/>
                  </a:lnTo>
                  <a:lnTo>
                    <a:pt x="312" y="134"/>
                  </a:lnTo>
                  <a:lnTo>
                    <a:pt x="308" y="142"/>
                  </a:lnTo>
                  <a:lnTo>
                    <a:pt x="304" y="150"/>
                  </a:lnTo>
                  <a:lnTo>
                    <a:pt x="298" y="156"/>
                  </a:lnTo>
                  <a:lnTo>
                    <a:pt x="292" y="160"/>
                  </a:lnTo>
                  <a:lnTo>
                    <a:pt x="286" y="166"/>
                  </a:lnTo>
                  <a:lnTo>
                    <a:pt x="278" y="168"/>
                  </a:lnTo>
                  <a:lnTo>
                    <a:pt x="270" y="170"/>
                  </a:lnTo>
                  <a:lnTo>
                    <a:pt x="262" y="170"/>
                  </a:lnTo>
                  <a:lnTo>
                    <a:pt x="262" y="170"/>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24" name="Freeform 10">
              <a:extLst>
                <a:ext uri="{FF2B5EF4-FFF2-40B4-BE49-F238E27FC236}">
                  <a16:creationId xmlns:a16="http://schemas.microsoft.com/office/drawing/2014/main" id="{9217BD77-E9AB-49EB-91B2-487D4F67CFDF}"/>
                </a:ext>
              </a:extLst>
            </p:cNvPr>
            <p:cNvSpPr>
              <a:spLocks/>
            </p:cNvSpPr>
            <p:nvPr userDrawn="1"/>
          </p:nvSpPr>
          <p:spPr bwMode="auto">
            <a:xfrm>
              <a:off x="10495218" y="6550871"/>
              <a:ext cx="120395" cy="92986"/>
            </a:xfrm>
            <a:custGeom>
              <a:avLst/>
              <a:gdLst>
                <a:gd name="T0" fmla="*/ 52 w 334"/>
                <a:gd name="T1" fmla="*/ 258 h 258"/>
                <a:gd name="T2" fmla="*/ 52 w 334"/>
                <a:gd name="T3" fmla="*/ 258 h 258"/>
                <a:gd name="T4" fmla="*/ 40 w 334"/>
                <a:gd name="T5" fmla="*/ 258 h 258"/>
                <a:gd name="T6" fmla="*/ 28 w 334"/>
                <a:gd name="T7" fmla="*/ 252 h 258"/>
                <a:gd name="T8" fmla="*/ 16 w 334"/>
                <a:gd name="T9" fmla="*/ 246 h 258"/>
                <a:gd name="T10" fmla="*/ 8 w 334"/>
                <a:gd name="T11" fmla="*/ 236 h 258"/>
                <a:gd name="T12" fmla="*/ 8 w 334"/>
                <a:gd name="T13" fmla="*/ 236 h 258"/>
                <a:gd name="T14" fmla="*/ 4 w 334"/>
                <a:gd name="T15" fmla="*/ 226 h 258"/>
                <a:gd name="T16" fmla="*/ 0 w 334"/>
                <a:gd name="T17" fmla="*/ 216 h 258"/>
                <a:gd name="T18" fmla="*/ 0 w 334"/>
                <a:gd name="T19" fmla="*/ 206 h 258"/>
                <a:gd name="T20" fmla="*/ 0 w 334"/>
                <a:gd name="T21" fmla="*/ 196 h 258"/>
                <a:gd name="T22" fmla="*/ 4 w 334"/>
                <a:gd name="T23" fmla="*/ 186 h 258"/>
                <a:gd name="T24" fmla="*/ 8 w 334"/>
                <a:gd name="T25" fmla="*/ 178 h 258"/>
                <a:gd name="T26" fmla="*/ 14 w 334"/>
                <a:gd name="T27" fmla="*/ 170 h 258"/>
                <a:gd name="T28" fmla="*/ 22 w 334"/>
                <a:gd name="T29" fmla="*/ 162 h 258"/>
                <a:gd name="T30" fmla="*/ 252 w 334"/>
                <a:gd name="T31" fmla="*/ 8 h 258"/>
                <a:gd name="T32" fmla="*/ 252 w 334"/>
                <a:gd name="T33" fmla="*/ 8 h 258"/>
                <a:gd name="T34" fmla="*/ 262 w 334"/>
                <a:gd name="T35" fmla="*/ 4 h 258"/>
                <a:gd name="T36" fmla="*/ 272 w 334"/>
                <a:gd name="T37" fmla="*/ 0 h 258"/>
                <a:gd name="T38" fmla="*/ 282 w 334"/>
                <a:gd name="T39" fmla="*/ 0 h 258"/>
                <a:gd name="T40" fmla="*/ 292 w 334"/>
                <a:gd name="T41" fmla="*/ 0 h 258"/>
                <a:gd name="T42" fmla="*/ 302 w 334"/>
                <a:gd name="T43" fmla="*/ 4 h 258"/>
                <a:gd name="T44" fmla="*/ 310 w 334"/>
                <a:gd name="T45" fmla="*/ 8 h 258"/>
                <a:gd name="T46" fmla="*/ 318 w 334"/>
                <a:gd name="T47" fmla="*/ 14 h 258"/>
                <a:gd name="T48" fmla="*/ 326 w 334"/>
                <a:gd name="T49" fmla="*/ 22 h 258"/>
                <a:gd name="T50" fmla="*/ 326 w 334"/>
                <a:gd name="T51" fmla="*/ 22 h 258"/>
                <a:gd name="T52" fmla="*/ 330 w 334"/>
                <a:gd name="T53" fmla="*/ 32 h 258"/>
                <a:gd name="T54" fmla="*/ 334 w 334"/>
                <a:gd name="T55" fmla="*/ 42 h 258"/>
                <a:gd name="T56" fmla="*/ 334 w 334"/>
                <a:gd name="T57" fmla="*/ 52 h 258"/>
                <a:gd name="T58" fmla="*/ 334 w 334"/>
                <a:gd name="T59" fmla="*/ 62 h 258"/>
                <a:gd name="T60" fmla="*/ 330 w 334"/>
                <a:gd name="T61" fmla="*/ 72 h 258"/>
                <a:gd name="T62" fmla="*/ 326 w 334"/>
                <a:gd name="T63" fmla="*/ 80 h 258"/>
                <a:gd name="T64" fmla="*/ 320 w 334"/>
                <a:gd name="T65" fmla="*/ 88 h 258"/>
                <a:gd name="T66" fmla="*/ 312 w 334"/>
                <a:gd name="T67" fmla="*/ 96 h 258"/>
                <a:gd name="T68" fmla="*/ 82 w 334"/>
                <a:gd name="T69" fmla="*/ 250 h 258"/>
                <a:gd name="T70" fmla="*/ 82 w 334"/>
                <a:gd name="T71" fmla="*/ 250 h 258"/>
                <a:gd name="T72" fmla="*/ 74 w 334"/>
                <a:gd name="T73" fmla="*/ 254 h 258"/>
                <a:gd name="T74" fmla="*/ 66 w 334"/>
                <a:gd name="T75" fmla="*/ 256 h 258"/>
                <a:gd name="T76" fmla="*/ 52 w 334"/>
                <a:gd name="T77" fmla="*/ 258 h 258"/>
                <a:gd name="T78" fmla="*/ 52 w 334"/>
                <a:gd name="T79"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58">
                  <a:moveTo>
                    <a:pt x="52" y="258"/>
                  </a:moveTo>
                  <a:lnTo>
                    <a:pt x="52" y="258"/>
                  </a:lnTo>
                  <a:lnTo>
                    <a:pt x="40" y="258"/>
                  </a:lnTo>
                  <a:lnTo>
                    <a:pt x="28" y="252"/>
                  </a:lnTo>
                  <a:lnTo>
                    <a:pt x="16" y="246"/>
                  </a:lnTo>
                  <a:lnTo>
                    <a:pt x="8" y="236"/>
                  </a:lnTo>
                  <a:lnTo>
                    <a:pt x="8" y="236"/>
                  </a:lnTo>
                  <a:lnTo>
                    <a:pt x="4" y="226"/>
                  </a:lnTo>
                  <a:lnTo>
                    <a:pt x="0" y="216"/>
                  </a:lnTo>
                  <a:lnTo>
                    <a:pt x="0" y="206"/>
                  </a:lnTo>
                  <a:lnTo>
                    <a:pt x="0" y="196"/>
                  </a:lnTo>
                  <a:lnTo>
                    <a:pt x="4" y="186"/>
                  </a:lnTo>
                  <a:lnTo>
                    <a:pt x="8" y="178"/>
                  </a:lnTo>
                  <a:lnTo>
                    <a:pt x="14" y="170"/>
                  </a:lnTo>
                  <a:lnTo>
                    <a:pt x="22" y="162"/>
                  </a:lnTo>
                  <a:lnTo>
                    <a:pt x="252" y="8"/>
                  </a:lnTo>
                  <a:lnTo>
                    <a:pt x="252" y="8"/>
                  </a:lnTo>
                  <a:lnTo>
                    <a:pt x="262" y="4"/>
                  </a:lnTo>
                  <a:lnTo>
                    <a:pt x="272" y="0"/>
                  </a:lnTo>
                  <a:lnTo>
                    <a:pt x="282" y="0"/>
                  </a:lnTo>
                  <a:lnTo>
                    <a:pt x="292" y="0"/>
                  </a:lnTo>
                  <a:lnTo>
                    <a:pt x="302" y="4"/>
                  </a:lnTo>
                  <a:lnTo>
                    <a:pt x="310" y="8"/>
                  </a:lnTo>
                  <a:lnTo>
                    <a:pt x="318" y="14"/>
                  </a:lnTo>
                  <a:lnTo>
                    <a:pt x="326" y="22"/>
                  </a:lnTo>
                  <a:lnTo>
                    <a:pt x="326" y="22"/>
                  </a:lnTo>
                  <a:lnTo>
                    <a:pt x="330" y="32"/>
                  </a:lnTo>
                  <a:lnTo>
                    <a:pt x="334" y="42"/>
                  </a:lnTo>
                  <a:lnTo>
                    <a:pt x="334" y="52"/>
                  </a:lnTo>
                  <a:lnTo>
                    <a:pt x="334" y="62"/>
                  </a:lnTo>
                  <a:lnTo>
                    <a:pt x="330" y="72"/>
                  </a:lnTo>
                  <a:lnTo>
                    <a:pt x="326" y="80"/>
                  </a:lnTo>
                  <a:lnTo>
                    <a:pt x="320" y="88"/>
                  </a:lnTo>
                  <a:lnTo>
                    <a:pt x="312" y="96"/>
                  </a:lnTo>
                  <a:lnTo>
                    <a:pt x="82" y="250"/>
                  </a:lnTo>
                  <a:lnTo>
                    <a:pt x="82" y="250"/>
                  </a:lnTo>
                  <a:lnTo>
                    <a:pt x="74" y="254"/>
                  </a:lnTo>
                  <a:lnTo>
                    <a:pt x="66" y="256"/>
                  </a:lnTo>
                  <a:lnTo>
                    <a:pt x="52" y="258"/>
                  </a:lnTo>
                  <a:lnTo>
                    <a:pt x="52" y="258"/>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25" name="Freeform 11">
              <a:extLst>
                <a:ext uri="{FF2B5EF4-FFF2-40B4-BE49-F238E27FC236}">
                  <a16:creationId xmlns:a16="http://schemas.microsoft.com/office/drawing/2014/main" id="{512B6E0E-5698-4BFE-8941-D7796CBCA8F9}"/>
                </a:ext>
              </a:extLst>
            </p:cNvPr>
            <p:cNvSpPr>
              <a:spLocks/>
            </p:cNvSpPr>
            <p:nvPr userDrawn="1"/>
          </p:nvSpPr>
          <p:spPr bwMode="auto">
            <a:xfrm>
              <a:off x="10200361" y="6594839"/>
              <a:ext cx="123999" cy="107402"/>
            </a:xfrm>
            <a:custGeom>
              <a:avLst/>
              <a:gdLst>
                <a:gd name="T0" fmla="*/ 52 w 344"/>
                <a:gd name="T1" fmla="*/ 298 h 298"/>
                <a:gd name="T2" fmla="*/ 52 w 344"/>
                <a:gd name="T3" fmla="*/ 298 h 298"/>
                <a:gd name="T4" fmla="*/ 42 w 344"/>
                <a:gd name="T5" fmla="*/ 298 h 298"/>
                <a:gd name="T6" fmla="*/ 30 w 344"/>
                <a:gd name="T7" fmla="*/ 294 h 298"/>
                <a:gd name="T8" fmla="*/ 20 w 344"/>
                <a:gd name="T9" fmla="*/ 288 h 298"/>
                <a:gd name="T10" fmla="*/ 12 w 344"/>
                <a:gd name="T11" fmla="*/ 278 h 298"/>
                <a:gd name="T12" fmla="*/ 12 w 344"/>
                <a:gd name="T13" fmla="*/ 278 h 298"/>
                <a:gd name="T14" fmla="*/ 6 w 344"/>
                <a:gd name="T15" fmla="*/ 270 h 298"/>
                <a:gd name="T16" fmla="*/ 2 w 344"/>
                <a:gd name="T17" fmla="*/ 260 h 298"/>
                <a:gd name="T18" fmla="*/ 0 w 344"/>
                <a:gd name="T19" fmla="*/ 250 h 298"/>
                <a:gd name="T20" fmla="*/ 0 w 344"/>
                <a:gd name="T21" fmla="*/ 240 h 298"/>
                <a:gd name="T22" fmla="*/ 2 w 344"/>
                <a:gd name="T23" fmla="*/ 230 h 298"/>
                <a:gd name="T24" fmla="*/ 6 w 344"/>
                <a:gd name="T25" fmla="*/ 220 h 298"/>
                <a:gd name="T26" fmla="*/ 12 w 344"/>
                <a:gd name="T27" fmla="*/ 212 h 298"/>
                <a:gd name="T28" fmla="*/ 20 w 344"/>
                <a:gd name="T29" fmla="*/ 204 h 298"/>
                <a:gd name="T30" fmla="*/ 260 w 344"/>
                <a:gd name="T31" fmla="*/ 10 h 298"/>
                <a:gd name="T32" fmla="*/ 260 w 344"/>
                <a:gd name="T33" fmla="*/ 10 h 298"/>
                <a:gd name="T34" fmla="*/ 268 w 344"/>
                <a:gd name="T35" fmla="*/ 6 h 298"/>
                <a:gd name="T36" fmla="*/ 278 w 344"/>
                <a:gd name="T37" fmla="*/ 2 h 298"/>
                <a:gd name="T38" fmla="*/ 288 w 344"/>
                <a:gd name="T39" fmla="*/ 0 h 298"/>
                <a:gd name="T40" fmla="*/ 298 w 344"/>
                <a:gd name="T41" fmla="*/ 0 h 298"/>
                <a:gd name="T42" fmla="*/ 308 w 344"/>
                <a:gd name="T43" fmla="*/ 2 h 298"/>
                <a:gd name="T44" fmla="*/ 318 w 344"/>
                <a:gd name="T45" fmla="*/ 6 h 298"/>
                <a:gd name="T46" fmla="*/ 326 w 344"/>
                <a:gd name="T47" fmla="*/ 12 h 298"/>
                <a:gd name="T48" fmla="*/ 334 w 344"/>
                <a:gd name="T49" fmla="*/ 18 h 298"/>
                <a:gd name="T50" fmla="*/ 334 w 344"/>
                <a:gd name="T51" fmla="*/ 18 h 298"/>
                <a:gd name="T52" fmla="*/ 340 w 344"/>
                <a:gd name="T53" fmla="*/ 28 h 298"/>
                <a:gd name="T54" fmla="*/ 344 w 344"/>
                <a:gd name="T55" fmla="*/ 38 h 298"/>
                <a:gd name="T56" fmla="*/ 344 w 344"/>
                <a:gd name="T57" fmla="*/ 48 h 298"/>
                <a:gd name="T58" fmla="*/ 344 w 344"/>
                <a:gd name="T59" fmla="*/ 58 h 298"/>
                <a:gd name="T60" fmla="*/ 342 w 344"/>
                <a:gd name="T61" fmla="*/ 68 h 298"/>
                <a:gd name="T62" fmla="*/ 338 w 344"/>
                <a:gd name="T63" fmla="*/ 76 h 298"/>
                <a:gd name="T64" fmla="*/ 334 w 344"/>
                <a:gd name="T65" fmla="*/ 86 h 298"/>
                <a:gd name="T66" fmla="*/ 326 w 344"/>
                <a:gd name="T67" fmla="*/ 92 h 298"/>
                <a:gd name="T68" fmla="*/ 86 w 344"/>
                <a:gd name="T69" fmla="*/ 286 h 298"/>
                <a:gd name="T70" fmla="*/ 86 w 344"/>
                <a:gd name="T71" fmla="*/ 286 h 298"/>
                <a:gd name="T72" fmla="*/ 78 w 344"/>
                <a:gd name="T73" fmla="*/ 292 h 298"/>
                <a:gd name="T74" fmla="*/ 70 w 344"/>
                <a:gd name="T75" fmla="*/ 296 h 298"/>
                <a:gd name="T76" fmla="*/ 62 w 344"/>
                <a:gd name="T77" fmla="*/ 298 h 298"/>
                <a:gd name="T78" fmla="*/ 52 w 344"/>
                <a:gd name="T79" fmla="*/ 298 h 298"/>
                <a:gd name="T80" fmla="*/ 52 w 344"/>
                <a:gd name="T81" fmla="*/ 29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4" h="298">
                  <a:moveTo>
                    <a:pt x="52" y="298"/>
                  </a:moveTo>
                  <a:lnTo>
                    <a:pt x="52" y="298"/>
                  </a:lnTo>
                  <a:lnTo>
                    <a:pt x="42" y="298"/>
                  </a:lnTo>
                  <a:lnTo>
                    <a:pt x="30" y="294"/>
                  </a:lnTo>
                  <a:lnTo>
                    <a:pt x="20" y="288"/>
                  </a:lnTo>
                  <a:lnTo>
                    <a:pt x="12" y="278"/>
                  </a:lnTo>
                  <a:lnTo>
                    <a:pt x="12" y="278"/>
                  </a:lnTo>
                  <a:lnTo>
                    <a:pt x="6" y="270"/>
                  </a:lnTo>
                  <a:lnTo>
                    <a:pt x="2" y="260"/>
                  </a:lnTo>
                  <a:lnTo>
                    <a:pt x="0" y="250"/>
                  </a:lnTo>
                  <a:lnTo>
                    <a:pt x="0" y="240"/>
                  </a:lnTo>
                  <a:lnTo>
                    <a:pt x="2" y="230"/>
                  </a:lnTo>
                  <a:lnTo>
                    <a:pt x="6" y="220"/>
                  </a:lnTo>
                  <a:lnTo>
                    <a:pt x="12" y="212"/>
                  </a:lnTo>
                  <a:lnTo>
                    <a:pt x="20" y="204"/>
                  </a:lnTo>
                  <a:lnTo>
                    <a:pt x="260" y="10"/>
                  </a:lnTo>
                  <a:lnTo>
                    <a:pt x="260" y="10"/>
                  </a:lnTo>
                  <a:lnTo>
                    <a:pt x="268" y="6"/>
                  </a:lnTo>
                  <a:lnTo>
                    <a:pt x="278" y="2"/>
                  </a:lnTo>
                  <a:lnTo>
                    <a:pt x="288" y="0"/>
                  </a:lnTo>
                  <a:lnTo>
                    <a:pt x="298" y="0"/>
                  </a:lnTo>
                  <a:lnTo>
                    <a:pt x="308" y="2"/>
                  </a:lnTo>
                  <a:lnTo>
                    <a:pt x="318" y="6"/>
                  </a:lnTo>
                  <a:lnTo>
                    <a:pt x="326" y="12"/>
                  </a:lnTo>
                  <a:lnTo>
                    <a:pt x="334" y="18"/>
                  </a:lnTo>
                  <a:lnTo>
                    <a:pt x="334" y="18"/>
                  </a:lnTo>
                  <a:lnTo>
                    <a:pt x="340" y="28"/>
                  </a:lnTo>
                  <a:lnTo>
                    <a:pt x="344" y="38"/>
                  </a:lnTo>
                  <a:lnTo>
                    <a:pt x="344" y="48"/>
                  </a:lnTo>
                  <a:lnTo>
                    <a:pt x="344" y="58"/>
                  </a:lnTo>
                  <a:lnTo>
                    <a:pt x="342" y="68"/>
                  </a:lnTo>
                  <a:lnTo>
                    <a:pt x="338" y="76"/>
                  </a:lnTo>
                  <a:lnTo>
                    <a:pt x="334" y="86"/>
                  </a:lnTo>
                  <a:lnTo>
                    <a:pt x="326" y="92"/>
                  </a:lnTo>
                  <a:lnTo>
                    <a:pt x="86" y="286"/>
                  </a:lnTo>
                  <a:lnTo>
                    <a:pt x="86" y="286"/>
                  </a:lnTo>
                  <a:lnTo>
                    <a:pt x="78" y="292"/>
                  </a:lnTo>
                  <a:lnTo>
                    <a:pt x="70" y="296"/>
                  </a:lnTo>
                  <a:lnTo>
                    <a:pt x="62" y="298"/>
                  </a:lnTo>
                  <a:lnTo>
                    <a:pt x="52" y="298"/>
                  </a:lnTo>
                  <a:lnTo>
                    <a:pt x="52" y="298"/>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grpSp>
          <p:nvGrpSpPr>
            <p:cNvPr id="26" name="Group 25">
              <a:extLst>
                <a:ext uri="{FF2B5EF4-FFF2-40B4-BE49-F238E27FC236}">
                  <a16:creationId xmlns:a16="http://schemas.microsoft.com/office/drawing/2014/main" id="{36503CEB-A6BE-41B4-9C3F-EDFEF46CEC80}"/>
                </a:ext>
              </a:extLst>
            </p:cNvPr>
            <p:cNvGrpSpPr/>
            <p:nvPr userDrawn="1"/>
          </p:nvGrpSpPr>
          <p:grpSpPr>
            <a:xfrm rot="16200000">
              <a:off x="2661364" y="3938744"/>
              <a:ext cx="344226" cy="5666952"/>
              <a:chOff x="9312007" y="34787"/>
              <a:chExt cx="1212906" cy="3143923"/>
            </a:xfrm>
          </p:grpSpPr>
          <p:sp>
            <p:nvSpPr>
              <p:cNvPr id="35" name="Bent Arrow 21">
                <a:extLst>
                  <a:ext uri="{FF2B5EF4-FFF2-40B4-BE49-F238E27FC236}">
                    <a16:creationId xmlns:a16="http://schemas.microsoft.com/office/drawing/2014/main" id="{FDD5B1E0-D94C-47F2-ADE2-710A9CCE6F61}"/>
                  </a:ext>
                </a:extLst>
              </p:cNvPr>
              <p:cNvSpPr/>
              <p:nvPr/>
            </p:nvSpPr>
            <p:spPr bwMode="auto">
              <a:xfrm flipH="1">
                <a:off x="9832459" y="1745357"/>
                <a:ext cx="692454" cy="1433353"/>
              </a:xfrm>
              <a:prstGeom prst="bentArrow">
                <a:avLst>
                  <a:gd name="adj1" fmla="val 25000"/>
                  <a:gd name="adj2" fmla="val 0"/>
                  <a:gd name="adj3" fmla="val 25000"/>
                  <a:gd name="adj4" fmla="val 75000"/>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36" name="Bent Arrow 22">
                <a:extLst>
                  <a:ext uri="{FF2B5EF4-FFF2-40B4-BE49-F238E27FC236}">
                    <a16:creationId xmlns:a16="http://schemas.microsoft.com/office/drawing/2014/main" id="{370BBCF4-F417-4A72-8C36-36DA3F23AB62}"/>
                  </a:ext>
                </a:extLst>
              </p:cNvPr>
              <p:cNvSpPr/>
              <p:nvPr/>
            </p:nvSpPr>
            <p:spPr bwMode="auto">
              <a:xfrm rot="10800000" flipH="1">
                <a:off x="9312007" y="34787"/>
                <a:ext cx="805099" cy="1711160"/>
              </a:xfrm>
              <a:prstGeom prst="bentArrow">
                <a:avLst>
                  <a:gd name="adj1" fmla="val 25000"/>
                  <a:gd name="adj2" fmla="val 0"/>
                  <a:gd name="adj3" fmla="val 25000"/>
                  <a:gd name="adj4" fmla="val 52871"/>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grpSp>
        <p:sp>
          <p:nvSpPr>
            <p:cNvPr id="27" name="Bent Arrow 23">
              <a:extLst>
                <a:ext uri="{FF2B5EF4-FFF2-40B4-BE49-F238E27FC236}">
                  <a16:creationId xmlns:a16="http://schemas.microsoft.com/office/drawing/2014/main" id="{5BFCDBEF-A52F-4B25-B79E-F263D01D94E3}"/>
                </a:ext>
              </a:extLst>
            </p:cNvPr>
            <p:cNvSpPr/>
            <p:nvPr userDrawn="1"/>
          </p:nvSpPr>
          <p:spPr bwMode="auto">
            <a:xfrm>
              <a:off x="5800305" y="6820878"/>
              <a:ext cx="3896736" cy="166767"/>
            </a:xfrm>
            <a:prstGeom prst="bentArrow">
              <a:avLst>
                <a:gd name="adj1" fmla="val 25000"/>
                <a:gd name="adj2" fmla="val 0"/>
                <a:gd name="adj3" fmla="val 25000"/>
                <a:gd name="adj4" fmla="val 100000"/>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28" name="Bent Arrow 24">
              <a:extLst>
                <a:ext uri="{FF2B5EF4-FFF2-40B4-BE49-F238E27FC236}">
                  <a16:creationId xmlns:a16="http://schemas.microsoft.com/office/drawing/2014/main" id="{FFC7602F-9184-4655-AE20-B612413F86D2}"/>
                </a:ext>
              </a:extLst>
            </p:cNvPr>
            <p:cNvSpPr/>
            <p:nvPr userDrawn="1"/>
          </p:nvSpPr>
          <p:spPr bwMode="auto">
            <a:xfrm rot="10800000" flipH="1">
              <a:off x="2090781" y="6497131"/>
              <a:ext cx="8001150" cy="100004"/>
            </a:xfrm>
            <a:prstGeom prst="bentArrow">
              <a:avLst>
                <a:gd name="adj1" fmla="val 25000"/>
                <a:gd name="adj2" fmla="val 0"/>
                <a:gd name="adj3" fmla="val 25000"/>
                <a:gd name="adj4" fmla="val 20518"/>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29" name="Bent Arrow 25">
              <a:extLst>
                <a:ext uri="{FF2B5EF4-FFF2-40B4-BE49-F238E27FC236}">
                  <a16:creationId xmlns:a16="http://schemas.microsoft.com/office/drawing/2014/main" id="{71915D15-913C-4836-8C19-DB9CB147048B}"/>
                </a:ext>
              </a:extLst>
            </p:cNvPr>
            <p:cNvSpPr/>
            <p:nvPr userDrawn="1"/>
          </p:nvSpPr>
          <p:spPr bwMode="auto">
            <a:xfrm rot="10800000">
              <a:off x="11449450" y="6478788"/>
              <a:ext cx="723540" cy="220677"/>
            </a:xfrm>
            <a:prstGeom prst="bentArrow">
              <a:avLst>
                <a:gd name="adj1" fmla="val 25000"/>
                <a:gd name="adj2" fmla="val 0"/>
                <a:gd name="adj3" fmla="val 25000"/>
                <a:gd name="adj4" fmla="val 100000"/>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30" name="Bent Arrow 44">
              <a:extLst>
                <a:ext uri="{FF2B5EF4-FFF2-40B4-BE49-F238E27FC236}">
                  <a16:creationId xmlns:a16="http://schemas.microsoft.com/office/drawing/2014/main" id="{A8A4E164-383D-4C79-9F3E-51EB0FDE1D56}"/>
                </a:ext>
              </a:extLst>
            </p:cNvPr>
            <p:cNvSpPr/>
            <p:nvPr userDrawn="1"/>
          </p:nvSpPr>
          <p:spPr bwMode="auto">
            <a:xfrm rot="16200000">
              <a:off x="11653913" y="6855975"/>
              <a:ext cx="289147" cy="0"/>
            </a:xfrm>
            <a:custGeom>
              <a:avLst/>
              <a:gdLst>
                <a:gd name="connsiteX0" fmla="*/ 0 w 325590"/>
                <a:gd name="connsiteY0" fmla="*/ 266055 h 266055"/>
                <a:gd name="connsiteX1" fmla="*/ 0 w 325590"/>
                <a:gd name="connsiteY1" fmla="*/ 42087 h 266055"/>
                <a:gd name="connsiteX2" fmla="*/ 42087 w 325590"/>
                <a:gd name="connsiteY2" fmla="*/ 0 h 266055"/>
                <a:gd name="connsiteX3" fmla="*/ 259076 w 325590"/>
                <a:gd name="connsiteY3" fmla="*/ 0 h 266055"/>
                <a:gd name="connsiteX4" fmla="*/ 259076 w 325590"/>
                <a:gd name="connsiteY4" fmla="*/ 0 h 266055"/>
                <a:gd name="connsiteX5" fmla="*/ 325590 w 325590"/>
                <a:gd name="connsiteY5" fmla="*/ 0 h 266055"/>
                <a:gd name="connsiteX6" fmla="*/ 259076 w 325590"/>
                <a:gd name="connsiteY6" fmla="*/ 0 h 266055"/>
                <a:gd name="connsiteX7" fmla="*/ 259076 w 325590"/>
                <a:gd name="connsiteY7" fmla="*/ 0 h 266055"/>
                <a:gd name="connsiteX8" fmla="*/ 42087 w 325590"/>
                <a:gd name="connsiteY8" fmla="*/ 0 h 266055"/>
                <a:gd name="connsiteX9" fmla="*/ 0 w 325590"/>
                <a:gd name="connsiteY9" fmla="*/ 42087 h 266055"/>
                <a:gd name="connsiteX10" fmla="*/ 0 w 325590"/>
                <a:gd name="connsiteY10" fmla="*/ 266055 h 266055"/>
                <a:gd name="connsiteX0" fmla="*/ 0 w 325590"/>
                <a:gd name="connsiteY0" fmla="*/ 42087 h 42087"/>
                <a:gd name="connsiteX1" fmla="*/ 0 w 325590"/>
                <a:gd name="connsiteY1" fmla="*/ 42087 h 42087"/>
                <a:gd name="connsiteX2" fmla="*/ 42087 w 325590"/>
                <a:gd name="connsiteY2" fmla="*/ 0 h 42087"/>
                <a:gd name="connsiteX3" fmla="*/ 259076 w 325590"/>
                <a:gd name="connsiteY3" fmla="*/ 0 h 42087"/>
                <a:gd name="connsiteX4" fmla="*/ 259076 w 325590"/>
                <a:gd name="connsiteY4" fmla="*/ 0 h 42087"/>
                <a:gd name="connsiteX5" fmla="*/ 325590 w 325590"/>
                <a:gd name="connsiteY5" fmla="*/ 0 h 42087"/>
                <a:gd name="connsiteX6" fmla="*/ 259076 w 325590"/>
                <a:gd name="connsiteY6" fmla="*/ 0 h 42087"/>
                <a:gd name="connsiteX7" fmla="*/ 259076 w 325590"/>
                <a:gd name="connsiteY7" fmla="*/ 0 h 42087"/>
                <a:gd name="connsiteX8" fmla="*/ 42087 w 325590"/>
                <a:gd name="connsiteY8" fmla="*/ 0 h 42087"/>
                <a:gd name="connsiteX9" fmla="*/ 0 w 325590"/>
                <a:gd name="connsiteY9" fmla="*/ 42087 h 42087"/>
                <a:gd name="connsiteX0" fmla="*/ 42089 w 325592"/>
                <a:gd name="connsiteY0" fmla="*/ 0 h 42087"/>
                <a:gd name="connsiteX1" fmla="*/ 2 w 325592"/>
                <a:gd name="connsiteY1" fmla="*/ 42087 h 42087"/>
                <a:gd name="connsiteX2" fmla="*/ 42089 w 325592"/>
                <a:gd name="connsiteY2" fmla="*/ 0 h 42087"/>
                <a:gd name="connsiteX3" fmla="*/ 259078 w 325592"/>
                <a:gd name="connsiteY3" fmla="*/ 0 h 42087"/>
                <a:gd name="connsiteX4" fmla="*/ 259078 w 325592"/>
                <a:gd name="connsiteY4" fmla="*/ 0 h 42087"/>
                <a:gd name="connsiteX5" fmla="*/ 325592 w 325592"/>
                <a:gd name="connsiteY5" fmla="*/ 0 h 42087"/>
                <a:gd name="connsiteX6" fmla="*/ 259078 w 325592"/>
                <a:gd name="connsiteY6" fmla="*/ 0 h 42087"/>
                <a:gd name="connsiteX7" fmla="*/ 259078 w 325592"/>
                <a:gd name="connsiteY7" fmla="*/ 0 h 42087"/>
                <a:gd name="connsiteX8" fmla="*/ 42089 w 325592"/>
                <a:gd name="connsiteY8" fmla="*/ 0 h 42087"/>
                <a:gd name="connsiteX0" fmla="*/ 0 w 283503"/>
                <a:gd name="connsiteY0" fmla="*/ 0 h 0"/>
                <a:gd name="connsiteX1" fmla="*/ 0 w 283503"/>
                <a:gd name="connsiteY1" fmla="*/ 0 h 0"/>
                <a:gd name="connsiteX2" fmla="*/ 216989 w 283503"/>
                <a:gd name="connsiteY2" fmla="*/ 0 h 0"/>
                <a:gd name="connsiteX3" fmla="*/ 216989 w 283503"/>
                <a:gd name="connsiteY3" fmla="*/ 0 h 0"/>
                <a:gd name="connsiteX4" fmla="*/ 283503 w 283503"/>
                <a:gd name="connsiteY4" fmla="*/ 0 h 0"/>
                <a:gd name="connsiteX5" fmla="*/ 216989 w 283503"/>
                <a:gd name="connsiteY5" fmla="*/ 0 h 0"/>
                <a:gd name="connsiteX6" fmla="*/ 216989 w 283503"/>
                <a:gd name="connsiteY6" fmla="*/ 0 h 0"/>
                <a:gd name="connsiteX7" fmla="*/ 0 w 283503"/>
                <a:gd name="connsiteY7" fmla="*/ 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503">
                  <a:moveTo>
                    <a:pt x="0" y="0"/>
                  </a:moveTo>
                  <a:lnTo>
                    <a:pt x="0" y="0"/>
                  </a:lnTo>
                  <a:lnTo>
                    <a:pt x="216989" y="0"/>
                  </a:lnTo>
                  <a:lnTo>
                    <a:pt x="216989" y="0"/>
                  </a:lnTo>
                  <a:lnTo>
                    <a:pt x="283503" y="0"/>
                  </a:lnTo>
                  <a:lnTo>
                    <a:pt x="216989" y="0"/>
                  </a:lnTo>
                  <a:lnTo>
                    <a:pt x="216989" y="0"/>
                  </a:lnTo>
                  <a:lnTo>
                    <a:pt x="0" y="0"/>
                  </a:lnTo>
                  <a:close/>
                </a:path>
              </a:pathLst>
            </a:cu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31" name="Freeform 15">
              <a:extLst>
                <a:ext uri="{FF2B5EF4-FFF2-40B4-BE49-F238E27FC236}">
                  <a16:creationId xmlns:a16="http://schemas.microsoft.com/office/drawing/2014/main" id="{4FD09C68-8453-43E4-846F-2A39CC214FEB}"/>
                </a:ext>
              </a:extLst>
            </p:cNvPr>
            <p:cNvSpPr>
              <a:spLocks noEditPoints="1"/>
            </p:cNvSpPr>
            <p:nvPr userDrawn="1"/>
          </p:nvSpPr>
          <p:spPr bwMode="auto">
            <a:xfrm>
              <a:off x="4477246" y="6731768"/>
              <a:ext cx="123999" cy="123981"/>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32" name="Freeform 18">
              <a:extLst>
                <a:ext uri="{FF2B5EF4-FFF2-40B4-BE49-F238E27FC236}">
                  <a16:creationId xmlns:a16="http://schemas.microsoft.com/office/drawing/2014/main" id="{A9DA543C-EDFA-4F96-B185-76B6F61F884C}"/>
                </a:ext>
              </a:extLst>
            </p:cNvPr>
            <p:cNvSpPr>
              <a:spLocks/>
            </p:cNvSpPr>
            <p:nvPr userDrawn="1"/>
          </p:nvSpPr>
          <p:spPr bwMode="auto">
            <a:xfrm>
              <a:off x="4520501" y="6591208"/>
              <a:ext cx="38209" cy="126864"/>
            </a:xfrm>
            <a:custGeom>
              <a:avLst/>
              <a:gdLst>
                <a:gd name="T0" fmla="*/ 52 w 106"/>
                <a:gd name="T1" fmla="*/ 352 h 352"/>
                <a:gd name="T2" fmla="*/ 52 w 106"/>
                <a:gd name="T3" fmla="*/ 352 h 352"/>
                <a:gd name="T4" fmla="*/ 52 w 106"/>
                <a:gd name="T5" fmla="*/ 352 h 352"/>
                <a:gd name="T6" fmla="*/ 52 w 106"/>
                <a:gd name="T7" fmla="*/ 352 h 352"/>
                <a:gd name="T8" fmla="*/ 40 w 106"/>
                <a:gd name="T9" fmla="*/ 352 h 352"/>
                <a:gd name="T10" fmla="*/ 32 w 106"/>
                <a:gd name="T11" fmla="*/ 348 h 352"/>
                <a:gd name="T12" fmla="*/ 22 w 106"/>
                <a:gd name="T13" fmla="*/ 342 h 352"/>
                <a:gd name="T14" fmla="*/ 14 w 106"/>
                <a:gd name="T15" fmla="*/ 336 h 352"/>
                <a:gd name="T16" fmla="*/ 8 w 106"/>
                <a:gd name="T17" fmla="*/ 328 h 352"/>
                <a:gd name="T18" fmla="*/ 4 w 106"/>
                <a:gd name="T19" fmla="*/ 320 h 352"/>
                <a:gd name="T20" fmla="*/ 0 w 106"/>
                <a:gd name="T21" fmla="*/ 310 h 352"/>
                <a:gd name="T22" fmla="*/ 0 w 106"/>
                <a:gd name="T23" fmla="*/ 300 h 352"/>
                <a:gd name="T24" fmla="*/ 0 w 106"/>
                <a:gd name="T25" fmla="*/ 300 h 352"/>
                <a:gd name="T26" fmla="*/ 0 w 106"/>
                <a:gd name="T27" fmla="*/ 134 h 352"/>
                <a:gd name="T28" fmla="*/ 0 w 106"/>
                <a:gd name="T29" fmla="*/ 44 h 352"/>
                <a:gd name="T30" fmla="*/ 52 w 106"/>
                <a:gd name="T31" fmla="*/ 36 h 352"/>
                <a:gd name="T32" fmla="*/ 90 w 106"/>
                <a:gd name="T33" fmla="*/ 0 h 352"/>
                <a:gd name="T34" fmla="*/ 90 w 106"/>
                <a:gd name="T35" fmla="*/ 0 h 352"/>
                <a:gd name="T36" fmla="*/ 96 w 106"/>
                <a:gd name="T37" fmla="*/ 6 h 352"/>
                <a:gd name="T38" fmla="*/ 100 w 106"/>
                <a:gd name="T39" fmla="*/ 16 h 352"/>
                <a:gd name="T40" fmla="*/ 104 w 106"/>
                <a:gd name="T41" fmla="*/ 28 h 352"/>
                <a:gd name="T42" fmla="*/ 106 w 106"/>
                <a:gd name="T43" fmla="*/ 52 h 352"/>
                <a:gd name="T44" fmla="*/ 106 w 106"/>
                <a:gd name="T45" fmla="*/ 138 h 352"/>
                <a:gd name="T46" fmla="*/ 104 w 106"/>
                <a:gd name="T47" fmla="*/ 300 h 352"/>
                <a:gd name="T48" fmla="*/ 104 w 106"/>
                <a:gd name="T49" fmla="*/ 300 h 352"/>
                <a:gd name="T50" fmla="*/ 104 w 106"/>
                <a:gd name="T51" fmla="*/ 310 h 352"/>
                <a:gd name="T52" fmla="*/ 100 w 106"/>
                <a:gd name="T53" fmla="*/ 320 h 352"/>
                <a:gd name="T54" fmla="*/ 96 w 106"/>
                <a:gd name="T55" fmla="*/ 330 h 352"/>
                <a:gd name="T56" fmla="*/ 88 w 106"/>
                <a:gd name="T57" fmla="*/ 338 h 352"/>
                <a:gd name="T58" fmla="*/ 82 w 106"/>
                <a:gd name="T59" fmla="*/ 344 h 352"/>
                <a:gd name="T60" fmla="*/ 72 w 106"/>
                <a:gd name="T61" fmla="*/ 348 h 352"/>
                <a:gd name="T62" fmla="*/ 62 w 106"/>
                <a:gd name="T63" fmla="*/ 352 h 352"/>
                <a:gd name="T64" fmla="*/ 52 w 106"/>
                <a:gd name="T65" fmla="*/ 352 h 352"/>
                <a:gd name="T66" fmla="*/ 52 w 106"/>
                <a:gd name="T6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352">
                  <a:moveTo>
                    <a:pt x="52" y="352"/>
                  </a:moveTo>
                  <a:lnTo>
                    <a:pt x="52" y="352"/>
                  </a:lnTo>
                  <a:lnTo>
                    <a:pt x="52" y="352"/>
                  </a:lnTo>
                  <a:lnTo>
                    <a:pt x="52" y="352"/>
                  </a:lnTo>
                  <a:lnTo>
                    <a:pt x="40" y="352"/>
                  </a:lnTo>
                  <a:lnTo>
                    <a:pt x="32" y="348"/>
                  </a:lnTo>
                  <a:lnTo>
                    <a:pt x="22" y="342"/>
                  </a:lnTo>
                  <a:lnTo>
                    <a:pt x="14" y="336"/>
                  </a:lnTo>
                  <a:lnTo>
                    <a:pt x="8" y="328"/>
                  </a:lnTo>
                  <a:lnTo>
                    <a:pt x="4" y="320"/>
                  </a:lnTo>
                  <a:lnTo>
                    <a:pt x="0" y="310"/>
                  </a:lnTo>
                  <a:lnTo>
                    <a:pt x="0" y="300"/>
                  </a:lnTo>
                  <a:lnTo>
                    <a:pt x="0" y="300"/>
                  </a:lnTo>
                  <a:lnTo>
                    <a:pt x="0" y="134"/>
                  </a:lnTo>
                  <a:lnTo>
                    <a:pt x="0" y="44"/>
                  </a:lnTo>
                  <a:lnTo>
                    <a:pt x="52" y="36"/>
                  </a:lnTo>
                  <a:lnTo>
                    <a:pt x="90" y="0"/>
                  </a:lnTo>
                  <a:lnTo>
                    <a:pt x="90" y="0"/>
                  </a:lnTo>
                  <a:lnTo>
                    <a:pt x="96" y="6"/>
                  </a:lnTo>
                  <a:lnTo>
                    <a:pt x="100" y="16"/>
                  </a:lnTo>
                  <a:lnTo>
                    <a:pt x="104" y="28"/>
                  </a:lnTo>
                  <a:lnTo>
                    <a:pt x="106" y="52"/>
                  </a:lnTo>
                  <a:lnTo>
                    <a:pt x="106" y="138"/>
                  </a:lnTo>
                  <a:lnTo>
                    <a:pt x="104" y="300"/>
                  </a:lnTo>
                  <a:lnTo>
                    <a:pt x="104" y="300"/>
                  </a:lnTo>
                  <a:lnTo>
                    <a:pt x="104" y="310"/>
                  </a:lnTo>
                  <a:lnTo>
                    <a:pt x="100" y="320"/>
                  </a:lnTo>
                  <a:lnTo>
                    <a:pt x="96" y="330"/>
                  </a:lnTo>
                  <a:lnTo>
                    <a:pt x="88" y="338"/>
                  </a:lnTo>
                  <a:lnTo>
                    <a:pt x="82" y="344"/>
                  </a:lnTo>
                  <a:lnTo>
                    <a:pt x="72" y="348"/>
                  </a:lnTo>
                  <a:lnTo>
                    <a:pt x="62" y="352"/>
                  </a:lnTo>
                  <a:lnTo>
                    <a:pt x="52" y="352"/>
                  </a:lnTo>
                  <a:lnTo>
                    <a:pt x="52" y="352"/>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pic>
          <p:nvPicPr>
            <p:cNvPr id="33" name="Picture 32">
              <a:extLst>
                <a:ext uri="{FF2B5EF4-FFF2-40B4-BE49-F238E27FC236}">
                  <a16:creationId xmlns:a16="http://schemas.microsoft.com/office/drawing/2014/main" id="{ECC713E5-786F-4EFB-BDE5-45928D52D6AF}"/>
                </a:ext>
              </a:extLst>
            </p:cNvPr>
            <p:cNvPicPr>
              <a:picLocks noChangeAspect="1"/>
            </p:cNvPicPr>
            <p:nvPr userDrawn="1"/>
          </p:nvPicPr>
          <p:blipFill>
            <a:blip r:embed="rId2" cstate="email">
              <a:biLevel thresh="25000"/>
              <a:extLst>
                <a:ext uri="{28A0092B-C50C-407E-A947-70E740481C1C}">
                  <a14:useLocalDpi xmlns:a14="http://schemas.microsoft.com/office/drawing/2010/main"/>
                </a:ext>
              </a:extLst>
            </a:blip>
            <a:stretch>
              <a:fillRect/>
            </a:stretch>
          </p:blipFill>
          <p:spPr>
            <a:xfrm>
              <a:off x="174951" y="6620265"/>
              <a:ext cx="955390" cy="210480"/>
            </a:xfrm>
            <a:prstGeom prst="rect">
              <a:avLst/>
            </a:prstGeom>
          </p:spPr>
        </p:pic>
        <p:sp>
          <p:nvSpPr>
            <p:cNvPr id="34" name="Freeform 30">
              <a:extLst>
                <a:ext uri="{FF2B5EF4-FFF2-40B4-BE49-F238E27FC236}">
                  <a16:creationId xmlns:a16="http://schemas.microsoft.com/office/drawing/2014/main" id="{052FB101-3E6C-4EC5-8D93-37589F835B8F}"/>
                </a:ext>
              </a:extLst>
            </p:cNvPr>
            <p:cNvSpPr/>
            <p:nvPr userDrawn="1"/>
          </p:nvSpPr>
          <p:spPr bwMode="auto">
            <a:xfrm>
              <a:off x="10082385" y="6456984"/>
              <a:ext cx="789239" cy="535513"/>
            </a:xfrm>
            <a:custGeom>
              <a:avLst/>
              <a:gdLst>
                <a:gd name="connsiteX0" fmla="*/ 560481 w 773724"/>
                <a:gd name="connsiteY0" fmla="*/ 0 h 533030"/>
                <a:gd name="connsiteX1" fmla="*/ 649426 w 773724"/>
                <a:gd name="connsiteY1" fmla="*/ 0 h 533030"/>
                <a:gd name="connsiteX2" fmla="*/ 660415 w 773724"/>
                <a:gd name="connsiteY2" fmla="*/ 9067 h 533030"/>
                <a:gd name="connsiteX3" fmla="*/ 773724 w 773724"/>
                <a:gd name="connsiteY3" fmla="*/ 282619 h 533030"/>
                <a:gd name="connsiteX4" fmla="*/ 707654 w 773724"/>
                <a:gd name="connsiteY4" fmla="*/ 498917 h 533030"/>
                <a:gd name="connsiteX5" fmla="*/ 679508 w 773724"/>
                <a:gd name="connsiteY5" fmla="*/ 533030 h 533030"/>
                <a:gd name="connsiteX6" fmla="*/ 603760 w 773724"/>
                <a:gd name="connsiteY6" fmla="*/ 533030 h 533030"/>
                <a:gd name="connsiteX7" fmla="*/ 622123 w 773724"/>
                <a:gd name="connsiteY7" fmla="*/ 517880 h 533030"/>
                <a:gd name="connsiteX8" fmla="*/ 719571 w 773724"/>
                <a:gd name="connsiteY8" fmla="*/ 282619 h 533030"/>
                <a:gd name="connsiteX9" fmla="*/ 572883 w 773724"/>
                <a:gd name="connsiteY9" fmla="*/ 6732 h 533030"/>
                <a:gd name="connsiteX10" fmla="*/ 124298 w 773724"/>
                <a:gd name="connsiteY10" fmla="*/ 0 h 533030"/>
                <a:gd name="connsiteX11" fmla="*/ 213243 w 773724"/>
                <a:gd name="connsiteY11" fmla="*/ 0 h 533030"/>
                <a:gd name="connsiteX12" fmla="*/ 200841 w 773724"/>
                <a:gd name="connsiteY12" fmla="*/ 6732 h 533030"/>
                <a:gd name="connsiteX13" fmla="*/ 54153 w 773724"/>
                <a:gd name="connsiteY13" fmla="*/ 282619 h 533030"/>
                <a:gd name="connsiteX14" fmla="*/ 151601 w 773724"/>
                <a:gd name="connsiteY14" fmla="*/ 517880 h 533030"/>
                <a:gd name="connsiteX15" fmla="*/ 169964 w 773724"/>
                <a:gd name="connsiteY15" fmla="*/ 533030 h 533030"/>
                <a:gd name="connsiteX16" fmla="*/ 94215 w 773724"/>
                <a:gd name="connsiteY16" fmla="*/ 533030 h 533030"/>
                <a:gd name="connsiteX17" fmla="*/ 66070 w 773724"/>
                <a:gd name="connsiteY17" fmla="*/ 498917 h 533030"/>
                <a:gd name="connsiteX18" fmla="*/ 0 w 773724"/>
                <a:gd name="connsiteY18" fmla="*/ 282619 h 533030"/>
                <a:gd name="connsiteX19" fmla="*/ 113309 w 773724"/>
                <a:gd name="connsiteY19" fmla="*/ 9067 h 53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73724" h="533030">
                  <a:moveTo>
                    <a:pt x="560481" y="0"/>
                  </a:moveTo>
                  <a:lnTo>
                    <a:pt x="649426" y="0"/>
                  </a:lnTo>
                  <a:lnTo>
                    <a:pt x="660415" y="9067"/>
                  </a:lnTo>
                  <a:cubicBezTo>
                    <a:pt x="730423" y="79075"/>
                    <a:pt x="773724" y="175790"/>
                    <a:pt x="773724" y="282619"/>
                  </a:cubicBezTo>
                  <a:cubicBezTo>
                    <a:pt x="773724" y="362741"/>
                    <a:pt x="749367" y="437174"/>
                    <a:pt x="707654" y="498917"/>
                  </a:cubicBezTo>
                  <a:lnTo>
                    <a:pt x="679508" y="533030"/>
                  </a:lnTo>
                  <a:lnTo>
                    <a:pt x="603760" y="533030"/>
                  </a:lnTo>
                  <a:lnTo>
                    <a:pt x="622123" y="517880"/>
                  </a:lnTo>
                  <a:cubicBezTo>
                    <a:pt x="682331" y="457672"/>
                    <a:pt x="719571" y="374494"/>
                    <a:pt x="719571" y="282619"/>
                  </a:cubicBezTo>
                  <a:cubicBezTo>
                    <a:pt x="719571" y="167776"/>
                    <a:pt x="661384" y="66522"/>
                    <a:pt x="572883" y="6732"/>
                  </a:cubicBezTo>
                  <a:close/>
                  <a:moveTo>
                    <a:pt x="124298" y="0"/>
                  </a:moveTo>
                  <a:lnTo>
                    <a:pt x="213243" y="0"/>
                  </a:lnTo>
                  <a:lnTo>
                    <a:pt x="200841" y="6732"/>
                  </a:lnTo>
                  <a:cubicBezTo>
                    <a:pt x="112340" y="66522"/>
                    <a:pt x="54153" y="167776"/>
                    <a:pt x="54153" y="282619"/>
                  </a:cubicBezTo>
                  <a:cubicBezTo>
                    <a:pt x="54153" y="374494"/>
                    <a:pt x="91393" y="457672"/>
                    <a:pt x="151601" y="517880"/>
                  </a:cubicBezTo>
                  <a:lnTo>
                    <a:pt x="169964" y="533030"/>
                  </a:lnTo>
                  <a:lnTo>
                    <a:pt x="94215" y="533030"/>
                  </a:lnTo>
                  <a:lnTo>
                    <a:pt x="66070" y="498917"/>
                  </a:lnTo>
                  <a:cubicBezTo>
                    <a:pt x="24357" y="437174"/>
                    <a:pt x="0" y="362741"/>
                    <a:pt x="0" y="282619"/>
                  </a:cubicBezTo>
                  <a:cubicBezTo>
                    <a:pt x="0" y="175790"/>
                    <a:pt x="43301" y="79075"/>
                    <a:pt x="113309" y="9067"/>
                  </a:cubicBezTo>
                  <a:close/>
                </a:path>
              </a:pathLst>
            </a:custGeom>
            <a:solidFill>
              <a:schemeClr val="accent1"/>
            </a:solidFill>
            <a:ln w="57150"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7345117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8"/>
            <a:ext cx="11653523" cy="1861535"/>
          </a:xfrm>
        </p:spPr>
        <p:txBody>
          <a:bodyPr/>
          <a:lstStyle>
            <a:lvl1pPr marL="0" indent="0">
              <a:buNone/>
              <a:defRPr>
                <a:solidFill>
                  <a:schemeClr val="accent1"/>
                </a:solidFill>
              </a:defRPr>
            </a:lvl1pPr>
            <a:lvl2pPr marL="171417" indent="-171417">
              <a:buFont typeface="Arial" panose="020B0604020202020204" pitchFamily="34" charset="0"/>
              <a:buChar char="•"/>
              <a:defRPr sz="1961"/>
            </a:lvl2pPr>
            <a:lvl3pPr marL="171417" indent="-171417">
              <a:buFont typeface="Arial" panose="020B0604020202020204" pitchFamily="34" charset="0"/>
              <a:buChar char="•"/>
              <a:defRPr/>
            </a:lvl3pPr>
            <a:lvl4pPr marL="171417" indent="-171417">
              <a:buFont typeface="Arial" panose="020B0604020202020204" pitchFamily="34" charset="0"/>
              <a:buChar char="•"/>
              <a:defRPr/>
            </a:lvl4pPr>
            <a:lvl5pPr marL="171417" indent="-171417">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7"/>
          <p:cNvSpPr txBox="1"/>
          <p:nvPr userDrawn="1"/>
        </p:nvSpPr>
        <p:spPr bwMode="white">
          <a:xfrm>
            <a:off x="4362449"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8"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29253998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1" hasCustomPrompt="1"/>
          </p:nvPr>
        </p:nvSpPr>
        <p:spPr>
          <a:xfrm>
            <a:off x="269240" y="908531"/>
            <a:ext cx="11655840" cy="561290"/>
          </a:xfrm>
        </p:spPr>
        <p:txBody>
          <a:bodyPr wrap="square">
            <a:spAutoFit/>
          </a:bodyPr>
          <a:lstStyle>
            <a:lvl1pPr marL="0" indent="0">
              <a:spcBef>
                <a:spcPts val="1200"/>
              </a:spcBef>
              <a:buClr>
                <a:schemeClr val="tx1"/>
              </a:buClr>
              <a:buFont typeface="Wingdings" pitchFamily="2" charset="2"/>
              <a:buNone/>
              <a:defRPr lang="en-US" sz="2745" b="0" kern="1200" cap="none" spc="-100" baseline="0" dirty="0">
                <a:ln w="3175">
                  <a:noFill/>
                </a:ln>
                <a:solidFill>
                  <a:schemeClr val="accent2"/>
                </a:solidFill>
                <a:effectLst/>
                <a:latin typeface="+mj-lt"/>
                <a:ea typeface="+mn-ea"/>
                <a:cs typeface="Segoe UI" pitchFamily="34" charset="0"/>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dirty="0"/>
              <a:t>Click to edit Master text styles</a:t>
            </a:r>
          </a:p>
        </p:txBody>
      </p:sp>
    </p:spTree>
    <p:extLst>
      <p:ext uri="{BB962C8B-B14F-4D97-AF65-F5344CB8AC3E}">
        <p14:creationId xmlns:p14="http://schemas.microsoft.com/office/powerpoint/2010/main" val="348564786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solidFill>
                  <a:srgbClr val="FFFFFF"/>
                </a:soli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solidFill>
                  <a:srgbClr val="FFFFFF"/>
                </a:solidFill>
                <a:latin typeface="+mj-lt"/>
              </a:defRPr>
            </a:lvl1pPr>
          </a:lstStyle>
          <a:p>
            <a:pPr lvl="0"/>
            <a:r>
              <a:rPr lang="en-US" dirty="0"/>
              <a:t>Speaker Name</a:t>
            </a:r>
          </a:p>
        </p:txBody>
      </p:sp>
    </p:spTree>
    <p:extLst>
      <p:ext uri="{BB962C8B-B14F-4D97-AF65-F5344CB8AC3E}">
        <p14:creationId xmlns:p14="http://schemas.microsoft.com/office/powerpoint/2010/main" val="4387527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4_Title Only white backgrou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2"/>
            <a:ext cx="11655840" cy="641667"/>
          </a:xfrm>
        </p:spPr>
        <p:txBody>
          <a:bodyPr/>
          <a:lstStyle>
            <a:lvl1pPr>
              <a:defRPr sz="4000">
                <a:solidFill>
                  <a:schemeClr val="bg1"/>
                </a:solidFill>
              </a:defRPr>
            </a:lvl1pPr>
          </a:lstStyle>
          <a:p>
            <a:r>
              <a:rPr lang="en-US" dirty="0"/>
              <a:t>Click to edit Master title style</a:t>
            </a:r>
          </a:p>
        </p:txBody>
      </p:sp>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6344461"/>
            <a:ext cx="12192000" cy="513539"/>
          </a:xfrm>
          <a:prstGeom prst="rect">
            <a:avLst/>
          </a:prstGeom>
        </p:spPr>
      </p:pic>
      <p:sp>
        <p:nvSpPr>
          <p:cNvPr id="5" name="Content Placeholder 4"/>
          <p:cNvSpPr>
            <a:spLocks noGrp="1"/>
          </p:cNvSpPr>
          <p:nvPr>
            <p:ph sz="quarter" idx="10"/>
          </p:nvPr>
        </p:nvSpPr>
        <p:spPr>
          <a:xfrm>
            <a:off x="269241" y="931178"/>
            <a:ext cx="11655840" cy="572464"/>
          </a:xfrm>
        </p:spPr>
        <p:txBody>
          <a:bodyPr/>
          <a:lstStyle>
            <a:lvl1pPr marL="0" indent="0" algn="l" defTabSz="914192" rtl="0" eaLnBrk="1" latinLnBrk="0" hangingPunct="1">
              <a:lnSpc>
                <a:spcPct val="90000"/>
              </a:lnSpc>
              <a:spcBef>
                <a:spcPct val="0"/>
              </a:spcBef>
              <a:buNone/>
              <a:defRPr kumimoji="0" lang="en-US" sz="2800" b="0" i="1" u="none" strike="noStrike" kern="1200" cap="none" spc="-100" normalizeH="0" baseline="0" dirty="0" smtClean="0">
                <a:ln w="3175">
                  <a:noFill/>
                </a:ln>
                <a:solidFill>
                  <a:srgbClr val="0078D7"/>
                </a:solidFill>
                <a:effectLst/>
                <a:uLnTx/>
                <a:uFillTx/>
                <a:latin typeface="+mj-lt"/>
                <a:ea typeface="+mn-ea"/>
                <a:cs typeface="Segoe UI" pitchFamily="34" charset="0"/>
              </a:defRPr>
            </a:lvl1pPr>
          </a:lstStyle>
          <a:p>
            <a:pPr lvl="0"/>
            <a:r>
              <a:rPr lang="en-US" dirty="0"/>
              <a:t>Click to edit Master text styles</a:t>
            </a:r>
          </a:p>
        </p:txBody>
      </p:sp>
    </p:spTree>
    <p:extLst>
      <p:ext uri="{BB962C8B-B14F-4D97-AF65-F5344CB8AC3E}">
        <p14:creationId xmlns:p14="http://schemas.microsoft.com/office/powerpoint/2010/main" val="212946496"/>
      </p:ext>
    </p:extLst>
  </p:cSld>
  <p:clrMapOvr>
    <a:masterClrMapping/>
  </p:clrMapOvr>
  <p:transition>
    <p:fade/>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24465" y="334170"/>
            <a:ext cx="11381306" cy="892552"/>
          </a:xfrm>
        </p:spPr>
        <p:txBody>
          <a:bodyPr/>
          <a:lstStyle/>
          <a:p>
            <a:r>
              <a:rPr lang="en-US"/>
              <a:t>Click to edit Master title style</a:t>
            </a:r>
          </a:p>
        </p:txBody>
      </p:sp>
      <p:sp>
        <p:nvSpPr>
          <p:cNvPr id="6" name="Rectangle 5"/>
          <p:cNvSpPr/>
          <p:nvPr userDrawn="1"/>
        </p:nvSpPr>
        <p:spPr>
          <a:xfrm>
            <a:off x="2" y="1428466"/>
            <a:ext cx="12191999" cy="5429534"/>
          </a:xfrm>
          <a:prstGeom prst="rect">
            <a:avLst/>
          </a:prstGeom>
          <a:solidFill>
            <a:srgbClr val="E5F1FB"/>
          </a:solidFill>
          <a:ln>
            <a:noFill/>
          </a:ln>
        </p:spPr>
        <p:style>
          <a:lnRef idx="2">
            <a:schemeClr val="accent1">
              <a:shade val="50000"/>
            </a:schemeClr>
          </a:lnRef>
          <a:fillRef idx="1">
            <a:schemeClr val="accent1"/>
          </a:fillRef>
          <a:effectRef idx="0">
            <a:schemeClr val="accent1"/>
          </a:effectRef>
          <a:fontRef idx="minor">
            <a:schemeClr val="lt1"/>
          </a:fontRef>
        </p:style>
        <p:txBody>
          <a:bodyPr lIns="639989" rtlCol="0" anchor="ct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7998" b="0" i="0" u="none" strike="noStrike" kern="0" cap="none" spc="0" normalizeH="0" baseline="0" noProof="0" dirty="0">
              <a:ln>
                <a:noFill/>
              </a:ln>
              <a:solidFill>
                <a:prstClr val="white"/>
              </a:solidFill>
              <a:effectLst/>
              <a:uLnTx/>
              <a:uFillTx/>
              <a:latin typeface="Segoe UI"/>
              <a:ea typeface="+mn-ea"/>
              <a:cs typeface="+mn-cs"/>
            </a:endParaRPr>
          </a:p>
        </p:txBody>
      </p:sp>
      <p:sp>
        <p:nvSpPr>
          <p:cNvPr id="7" name="Rectangle 6"/>
          <p:cNvSpPr/>
          <p:nvPr userDrawn="1"/>
        </p:nvSpPr>
        <p:spPr>
          <a:xfrm>
            <a:off x="7315200" y="1510353"/>
            <a:ext cx="4876800" cy="5345919"/>
          </a:xfrm>
          <a:prstGeom prst="rect">
            <a:avLst/>
          </a:prstGeom>
          <a:solidFill>
            <a:schemeClr val="bg1"/>
          </a:solidFill>
          <a:ln>
            <a:noFill/>
          </a:ln>
          <a:effectLst>
            <a:outerShdw blurRad="203200" dist="38100" dir="10800000" algn="r" rotWithShape="0">
              <a:schemeClr val="bg1">
                <a:lumMod val="7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5" name="Footer Placeholder 3"/>
          <p:cNvSpPr>
            <a:spLocks noGrp="1"/>
          </p:cNvSpPr>
          <p:nvPr>
            <p:ph type="ftr" sz="quarter" idx="11"/>
          </p:nvPr>
        </p:nvSpPr>
        <p:spPr>
          <a:xfrm>
            <a:off x="4038600" y="6356351"/>
            <a:ext cx="4114800" cy="365125"/>
          </a:xfrm>
          <a:prstGeom prst="rect">
            <a:avLst/>
          </a:prstGeom>
        </p:spPr>
        <p:txBody>
          <a:bodyPr/>
          <a:lstStyle>
            <a:lvl1pPr algn="ctr">
              <a:defRPr sz="1400"/>
            </a:lvl1pPr>
          </a:lstStyle>
          <a:p>
            <a:pPr defTabSz="914367">
              <a:defRPr/>
            </a:pPr>
            <a:r>
              <a:rPr lang="en-US">
                <a:solidFill>
                  <a:srgbClr val="505050"/>
                </a:solidFill>
              </a:rPr>
              <a:t>Microsoft Confidential</a:t>
            </a:r>
            <a:endParaRPr lang="en-US" dirty="0">
              <a:solidFill>
                <a:srgbClr val="505050"/>
              </a:solidFill>
            </a:endParaRPr>
          </a:p>
        </p:txBody>
      </p:sp>
    </p:spTree>
    <p:extLst>
      <p:ext uri="{BB962C8B-B14F-4D97-AF65-F5344CB8AC3E}">
        <p14:creationId xmlns:p14="http://schemas.microsoft.com/office/powerpoint/2010/main" val="498096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4" y="1187645"/>
            <a:ext cx="11655078" cy="18682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421220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Standard Text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10875" y="1465717"/>
            <a:ext cx="11568228" cy="2278924"/>
          </a:xfrm>
        </p:spPr>
        <p:txBody>
          <a:bodyPr/>
          <a:lstStyle>
            <a:lvl1pPr>
              <a:spcAft>
                <a:spcPts val="0"/>
              </a:spcAft>
              <a:defRPr sz="2800"/>
            </a:lvl1pPr>
            <a:lvl2pPr marL="575889" indent="-251952">
              <a:spcBef>
                <a:spcPts val="600"/>
              </a:spcBef>
              <a:spcAft>
                <a:spcPts val="0"/>
              </a:spcAft>
              <a:defRPr sz="2200"/>
            </a:lvl2pPr>
            <a:lvl3pPr marL="791848" indent="-179965">
              <a:spcBef>
                <a:spcPts val="600"/>
              </a:spcBef>
              <a:spcAft>
                <a:spcPts val="200"/>
              </a:spcAft>
              <a:buSzPct val="100000"/>
              <a:defRPr sz="1800"/>
            </a:lvl3pPr>
            <a:lvl4pPr marL="1079793" indent="-179965">
              <a:lnSpc>
                <a:spcPct val="80000"/>
              </a:lnSpc>
              <a:spcBef>
                <a:spcPts val="400"/>
              </a:spcBef>
              <a:spcAft>
                <a:spcPts val="400"/>
              </a:spcAft>
              <a:defRPr sz="1400">
                <a:solidFill>
                  <a:schemeClr val="bg2">
                    <a:lumMod val="10000"/>
                  </a:schemeClr>
                </a:solidFill>
                <a:latin typeface="+mj-lt"/>
              </a:defRPr>
            </a:lvl4pPr>
            <a:lvl5pPr marL="1295751" indent="-179965">
              <a:lnSpc>
                <a:spcPct val="80000"/>
              </a:lnSpc>
              <a:spcBef>
                <a:spcPts val="400"/>
              </a:spcBef>
              <a:spcAft>
                <a:spcPts val="400"/>
              </a:spcAft>
              <a:defRPr sz="1400">
                <a:solidFill>
                  <a:schemeClr val="bg2">
                    <a:lumMod val="10000"/>
                  </a:schemeClr>
                </a:solidFill>
                <a:latin typeface="+mj-lt"/>
              </a:defRPr>
            </a:lvl5pPr>
            <a:lvl6pPr marL="1511710" indent="-179965">
              <a:lnSpc>
                <a:spcPct val="80000"/>
              </a:lnSpc>
              <a:spcBef>
                <a:spcPts val="400"/>
              </a:spcBef>
              <a:spcAft>
                <a:spcPts val="400"/>
              </a:spcAft>
              <a:defRPr sz="1200" baseline="0">
                <a:solidFill>
                  <a:schemeClr val="bg2">
                    <a:lumMod val="10000"/>
                  </a:schemeClr>
                </a:solidFill>
                <a:latin typeface="+mj-lt"/>
              </a:defRPr>
            </a:lvl6pPr>
            <a:lvl7pPr marL="1727668" indent="-179965">
              <a:lnSpc>
                <a:spcPct val="80000"/>
              </a:lnSpc>
              <a:spcBef>
                <a:spcPts val="400"/>
              </a:spcBef>
              <a:spcAft>
                <a:spcPts val="400"/>
              </a:spcAft>
              <a:defRPr sz="1100">
                <a:solidFill>
                  <a:schemeClr val="bg2">
                    <a:lumMod val="10000"/>
                  </a:schemeClr>
                </a:solidFill>
                <a:latin typeface="+mj-lt"/>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it-IT" dirty="0"/>
              <a:t>Other level</a:t>
            </a:r>
          </a:p>
          <a:p>
            <a:pPr lvl="6"/>
            <a:r>
              <a:rPr lang="it-IT" dirty="0"/>
              <a:t>Other Level</a:t>
            </a:r>
          </a:p>
        </p:txBody>
      </p:sp>
      <p:sp>
        <p:nvSpPr>
          <p:cNvPr id="5" name="Title Placeholder 1"/>
          <p:cNvSpPr>
            <a:spLocks noGrp="1"/>
          </p:cNvSpPr>
          <p:nvPr>
            <p:ph type="title"/>
          </p:nvPr>
        </p:nvSpPr>
        <p:spPr>
          <a:xfrm>
            <a:off x="410875" y="312652"/>
            <a:ext cx="11151918" cy="553998"/>
          </a:xfrm>
          <a:prstGeom prst="rect">
            <a:avLst/>
          </a:prstGeom>
        </p:spPr>
        <p:txBody>
          <a:bodyPr vert="horz" wrap="square" lIns="0" tIns="0" rIns="0" bIns="0" rtlCol="0" anchor="t">
            <a:spAutoFit/>
          </a:bodyPr>
          <a:lstStyle>
            <a:lvl1pPr>
              <a:defRPr sz="4000"/>
            </a:lvl1pPr>
          </a:lstStyle>
          <a:p>
            <a:r>
              <a:rPr lang="en-US" dirty="0"/>
              <a:t>Click to edit Master title style</a:t>
            </a:r>
          </a:p>
        </p:txBody>
      </p:sp>
    </p:spTree>
    <p:extLst>
      <p:ext uri="{BB962C8B-B14F-4D97-AF65-F5344CB8AC3E}">
        <p14:creationId xmlns:p14="http://schemas.microsoft.com/office/powerpoint/2010/main" val="339426968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2-Line Title and  Non-Bullet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0875" y="186921"/>
            <a:ext cx="11151918" cy="931586"/>
          </a:xfrm>
        </p:spPr>
        <p:txBody>
          <a:bodyPr/>
          <a:lstStyle>
            <a:lvl1pPr>
              <a:defRPr sz="3600"/>
            </a:lvl1pPr>
          </a:lstStyle>
          <a:p>
            <a:r>
              <a:rPr lang="en-US" dirty="0"/>
              <a:t>Title Line One</a:t>
            </a:r>
            <a:br>
              <a:rPr lang="en-US" dirty="0"/>
            </a:br>
            <a:r>
              <a:rPr lang="en-US" dirty="0"/>
              <a:t>Title Line Two</a:t>
            </a:r>
          </a:p>
        </p:txBody>
      </p:sp>
      <p:sp>
        <p:nvSpPr>
          <p:cNvPr id="4" name="Text Placeholder 3"/>
          <p:cNvSpPr>
            <a:spLocks noGrp="1"/>
          </p:cNvSpPr>
          <p:nvPr>
            <p:ph type="body" sz="quarter" idx="10"/>
          </p:nvPr>
        </p:nvSpPr>
        <p:spPr>
          <a:xfrm>
            <a:off x="410875" y="1465717"/>
            <a:ext cx="11568228" cy="2278924"/>
          </a:xfrm>
        </p:spPr>
        <p:txBody>
          <a:bodyPr/>
          <a:lstStyle>
            <a:lvl1pPr>
              <a:spcAft>
                <a:spcPts val="0"/>
              </a:spcAft>
              <a:defRPr sz="2800"/>
            </a:lvl1pPr>
            <a:lvl2pPr marL="575889" indent="-251952">
              <a:spcBef>
                <a:spcPts val="600"/>
              </a:spcBef>
              <a:spcAft>
                <a:spcPts val="0"/>
              </a:spcAft>
              <a:defRPr sz="2200"/>
            </a:lvl2pPr>
            <a:lvl3pPr marL="791848" indent="-179965">
              <a:spcBef>
                <a:spcPts val="600"/>
              </a:spcBef>
              <a:spcAft>
                <a:spcPts val="200"/>
              </a:spcAft>
              <a:buSzPct val="100000"/>
              <a:defRPr sz="1800"/>
            </a:lvl3pPr>
            <a:lvl4pPr marL="1079793" indent="-179965">
              <a:lnSpc>
                <a:spcPct val="80000"/>
              </a:lnSpc>
              <a:spcBef>
                <a:spcPts val="400"/>
              </a:spcBef>
              <a:spcAft>
                <a:spcPts val="400"/>
              </a:spcAft>
              <a:defRPr sz="1400">
                <a:solidFill>
                  <a:schemeClr val="bg2">
                    <a:lumMod val="10000"/>
                  </a:schemeClr>
                </a:solidFill>
                <a:latin typeface="+mj-lt"/>
              </a:defRPr>
            </a:lvl4pPr>
            <a:lvl5pPr marL="1295751" indent="-179965">
              <a:lnSpc>
                <a:spcPct val="80000"/>
              </a:lnSpc>
              <a:spcBef>
                <a:spcPts val="400"/>
              </a:spcBef>
              <a:spcAft>
                <a:spcPts val="400"/>
              </a:spcAft>
              <a:defRPr sz="1400">
                <a:solidFill>
                  <a:schemeClr val="bg2">
                    <a:lumMod val="10000"/>
                  </a:schemeClr>
                </a:solidFill>
                <a:latin typeface="+mj-lt"/>
              </a:defRPr>
            </a:lvl5pPr>
            <a:lvl6pPr marL="1511710" indent="-179965">
              <a:lnSpc>
                <a:spcPct val="80000"/>
              </a:lnSpc>
              <a:spcBef>
                <a:spcPts val="400"/>
              </a:spcBef>
              <a:spcAft>
                <a:spcPts val="400"/>
              </a:spcAft>
              <a:defRPr sz="1200" baseline="0">
                <a:solidFill>
                  <a:schemeClr val="bg2">
                    <a:lumMod val="10000"/>
                  </a:schemeClr>
                </a:solidFill>
                <a:latin typeface="+mj-lt"/>
              </a:defRPr>
            </a:lvl6pPr>
            <a:lvl7pPr marL="1727668" indent="-179965">
              <a:lnSpc>
                <a:spcPct val="80000"/>
              </a:lnSpc>
              <a:spcBef>
                <a:spcPts val="400"/>
              </a:spcBef>
              <a:spcAft>
                <a:spcPts val="400"/>
              </a:spcAft>
              <a:defRPr sz="1100">
                <a:solidFill>
                  <a:schemeClr val="bg2">
                    <a:lumMod val="10000"/>
                  </a:schemeClr>
                </a:solidFill>
                <a:latin typeface="+mj-lt"/>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it-IT" dirty="0"/>
              <a:t>Other level</a:t>
            </a:r>
          </a:p>
          <a:p>
            <a:pPr lvl="6"/>
            <a:r>
              <a:rPr lang="it-IT" dirty="0"/>
              <a:t>Other Level</a:t>
            </a:r>
          </a:p>
        </p:txBody>
      </p:sp>
    </p:spTree>
    <p:extLst>
      <p:ext uri="{BB962C8B-B14F-4D97-AF65-F5344CB8AC3E}">
        <p14:creationId xmlns:p14="http://schemas.microsoft.com/office/powerpoint/2010/main" val="327526651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ingle Column Cop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987" y="-3610"/>
            <a:ext cx="12186736" cy="6861610"/>
          </a:xfrm>
          <a:prstGeom prst="rect">
            <a:avLst/>
          </a:prstGeom>
        </p:spPr>
      </p:pic>
      <p:sp>
        <p:nvSpPr>
          <p:cNvPr id="2" name="Title 1"/>
          <p:cNvSpPr>
            <a:spLocks noGrp="1"/>
          </p:cNvSpPr>
          <p:nvPr>
            <p:ph type="title" hasCustomPrompt="1"/>
          </p:nvPr>
        </p:nvSpPr>
        <p:spPr>
          <a:xfrm>
            <a:off x="269238" y="274639"/>
            <a:ext cx="11653523" cy="912980"/>
          </a:xfrm>
        </p:spPr>
        <p:txBody>
          <a:bodyPr lIns="182880" tIns="0" rIns="0" bIns="0" anchor="ctr" anchorCtr="0">
            <a:noAutofit/>
          </a:bodyPr>
          <a:lstStyle>
            <a:lvl1pPr algn="l">
              <a:defRPr sz="5294" cap="none" baseline="0">
                <a:solidFill>
                  <a:srgbClr val="0D5387"/>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Slide heading goes here</a:t>
            </a:r>
          </a:p>
        </p:txBody>
      </p:sp>
      <p:sp>
        <p:nvSpPr>
          <p:cNvPr id="6" name="Slide Number Placeholder 5"/>
          <p:cNvSpPr>
            <a:spLocks noGrp="1"/>
          </p:cNvSpPr>
          <p:nvPr>
            <p:ph type="sldNum" sz="quarter" idx="12"/>
          </p:nvPr>
        </p:nvSpPr>
        <p:spPr>
          <a:xfrm>
            <a:off x="11653523" y="6566931"/>
            <a:ext cx="538477" cy="292874"/>
          </a:xfrm>
        </p:spPr>
        <p:txBody>
          <a:bodyPr lIns="0" tIns="0" rIns="0" bIns="0"/>
          <a:lstStyle>
            <a:lvl1pPr algn="ctr">
              <a:defRPr sz="1078">
                <a:solidFill>
                  <a:schemeClr val="bg1"/>
                </a:solidFill>
                <a:latin typeface="Segoe Pro" panose="020B0502040504020203" pitchFamily="34" charset="0"/>
              </a:defRPr>
            </a:lvl1pPr>
          </a:lstStyle>
          <a:p>
            <a:fld id="{63863B58-CBB8-49E9-BA96-0A2E095CB188}" type="slidenum">
              <a:rPr lang="en-US" smtClean="0">
                <a:solidFill>
                  <a:prstClr val="white"/>
                </a:solidFill>
              </a:rPr>
              <a:pPr/>
              <a:t>‹#›</a:t>
            </a:fld>
            <a:endParaRPr lang="en-US" dirty="0">
              <a:solidFill>
                <a:prstClr val="white"/>
              </a:solidFill>
            </a:endParaRPr>
          </a:p>
        </p:txBody>
      </p:sp>
      <p:pic>
        <p:nvPicPr>
          <p:cNvPr id="2050" name="Picture 2" descr="C:\Users\petern\AppData\Local\Temp\vmware-petern\VMwareDnD\cded05ca\MSFT_logo_rgb_C-Gray.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67475" y="6542185"/>
            <a:ext cx="908600" cy="334271"/>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ext Placeholder 13"/>
          <p:cNvSpPr>
            <a:spLocks noGrp="1"/>
          </p:cNvSpPr>
          <p:nvPr>
            <p:ph type="body" sz="quarter" idx="14"/>
          </p:nvPr>
        </p:nvSpPr>
        <p:spPr>
          <a:xfrm>
            <a:off x="269239" y="1337046"/>
            <a:ext cx="11653523" cy="4960921"/>
          </a:xfrm>
        </p:spPr>
        <p:txBody>
          <a:bodyPr lIns="182880" tIns="0" rIns="0" bIns="0"/>
          <a:lstStyle>
            <a:lvl1pPr>
              <a:lnSpc>
                <a:spcPct val="90000"/>
              </a:lnSpc>
              <a:defRPr sz="3921" baseline="0">
                <a:solidFill>
                  <a:schemeClr val="tx1"/>
                </a:solidFill>
                <a:latin typeface="Segoe UI Light" pitchFamily="34" charset="0"/>
              </a:defRPr>
            </a:lvl1pPr>
            <a:lvl2pPr marL="0" marR="0" indent="0" algn="l" defTabSz="1184575" rtl="0" eaLnBrk="1" fontAlgn="auto" latinLnBrk="0" hangingPunct="1">
              <a:lnSpc>
                <a:spcPct val="90000"/>
              </a:lnSpc>
              <a:spcBef>
                <a:spcPts val="588"/>
              </a:spcBef>
              <a:spcAft>
                <a:spcPts val="588"/>
              </a:spcAft>
              <a:buClrTx/>
              <a:buSzTx/>
              <a:buFontTx/>
              <a:buNone/>
              <a:tabLst/>
              <a:defRPr baseline="0">
                <a:solidFill>
                  <a:schemeClr val="tx1"/>
                </a:solidFill>
              </a:defRPr>
            </a:lvl2pPr>
            <a:lvl3pPr marL="0" indent="0">
              <a:defRPr/>
            </a:lvl3pPr>
            <a:lvl4pPr marL="0" indent="0">
              <a:defRPr/>
            </a:lvl4pPr>
            <a:lvl5pPr marL="0" indent="0">
              <a:defRPr/>
            </a:lvl5pPr>
          </a:lstStyle>
          <a:p>
            <a:pPr lvl="1"/>
            <a:endParaRPr lang="en-US" dirty="0"/>
          </a:p>
        </p:txBody>
      </p:sp>
      <p:pic>
        <p:nvPicPr>
          <p:cNvPr id="9" name="Picture 8" descr="Main 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488434" y="6633226"/>
            <a:ext cx="896414" cy="182081"/>
          </a:xfrm>
          <a:prstGeom prst="rect">
            <a:avLst/>
          </a:prstGeom>
        </p:spPr>
      </p:pic>
    </p:spTree>
    <p:extLst>
      <p:ext uri="{BB962C8B-B14F-4D97-AF65-F5344CB8AC3E}">
        <p14:creationId xmlns:p14="http://schemas.microsoft.com/office/powerpoint/2010/main" val="1080252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Photo_Option">
    <p:bg>
      <p:bgPr>
        <a:solidFill>
          <a:srgbClr val="000000"/>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b="-169"/>
          <a:stretch/>
        </p:blipFill>
        <p:spPr>
          <a:xfrm>
            <a:off x="5442334" y="165253"/>
            <a:ext cx="6621137" cy="6704048"/>
          </a:xfrm>
          <a:prstGeom prst="rect">
            <a:avLst/>
          </a:prstGeom>
        </p:spPr>
      </p:pic>
      <p:sp>
        <p:nvSpPr>
          <p:cNvPr id="9" name="Title 1"/>
          <p:cNvSpPr>
            <a:spLocks noGrp="1"/>
          </p:cNvSpPr>
          <p:nvPr>
            <p:ph type="title" hasCustomPrompt="1"/>
          </p:nvPr>
        </p:nvSpPr>
        <p:spPr bwMode="auto">
          <a:xfrm>
            <a:off x="269303" y="2084173"/>
            <a:ext cx="6274911" cy="1793104"/>
          </a:xfrm>
          <a:noFill/>
        </p:spPr>
        <p:txBody>
          <a:bodyPr lIns="146304" tIns="91440" rIns="146304" bIns="91440" anchor="t" anchorCtr="0"/>
          <a:lstStyle>
            <a:lvl1pPr>
              <a:defRPr sz="5293" spc="-98"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58"/>
            <a:ext cx="6276530" cy="1289654"/>
          </a:xfrm>
          <a:noFill/>
        </p:spPr>
        <p:txBody>
          <a:bodyPr tIns="109728" bIns="109728">
            <a:noAutofit/>
          </a:bodyPr>
          <a:lstStyle>
            <a:lvl1pPr marL="0" indent="0">
              <a:spcBef>
                <a:spcPts val="0"/>
              </a:spcBef>
              <a:buNone/>
              <a:defRPr sz="3136">
                <a:gradFill>
                  <a:gsLst>
                    <a:gs pos="64646">
                      <a:srgbClr val="FFFFFF"/>
                    </a:gs>
                    <a:gs pos="45000">
                      <a:srgbClr val="FFFFFF"/>
                    </a:gs>
                  </a:gsLst>
                  <a:lin ang="5400000" scaled="0"/>
                </a:gradFill>
              </a:defRPr>
            </a:lvl1pPr>
          </a:lstStyle>
          <a:p>
            <a:pPr lvl="0"/>
            <a:r>
              <a:rPr lang="en-US" dirty="0"/>
              <a:t>Speaker Name</a:t>
            </a: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46715" y="6029312"/>
            <a:ext cx="1673267" cy="368686"/>
          </a:xfrm>
          <a:prstGeom prst="rect">
            <a:avLst/>
          </a:prstGeom>
        </p:spPr>
      </p:pic>
    </p:spTree>
    <p:extLst>
      <p:ext uri="{BB962C8B-B14F-4D97-AF65-F5344CB8AC3E}">
        <p14:creationId xmlns:p14="http://schemas.microsoft.com/office/powerpoint/2010/main" val="326391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3"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3878574"/>
            <a:ext cx="7171337"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684873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7"/>
            <a:ext cx="11653523" cy="1858018"/>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405911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Only white backgroun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6499691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3" name="Picture 2">
            <a:extLst>
              <a:ext uri="{FF2B5EF4-FFF2-40B4-BE49-F238E27FC236}">
                <a16:creationId xmlns:a16="http://schemas.microsoft.com/office/drawing/2014/main" id="{0EA9C8C4-4013-4C88-BED1-DA5ABF97148C}"/>
              </a:ext>
            </a:extLst>
          </p:cNvPr>
          <p:cNvPicPr>
            <a:picLocks noChangeAspect="1"/>
          </p:cNvPicPr>
          <p:nvPr userDrawn="1"/>
        </p:nvPicPr>
        <p:blipFill>
          <a:blip r:embed="rId2"/>
          <a:stretch>
            <a:fillRect/>
          </a:stretch>
        </p:blipFill>
        <p:spPr>
          <a:xfrm>
            <a:off x="0" y="6291921"/>
            <a:ext cx="12192000" cy="566079"/>
          </a:xfrm>
          <a:prstGeom prst="rect">
            <a:avLst/>
          </a:prstGeom>
        </p:spPr>
      </p:pic>
    </p:spTree>
    <p:extLst>
      <p:ext uri="{BB962C8B-B14F-4D97-AF65-F5344CB8AC3E}">
        <p14:creationId xmlns:p14="http://schemas.microsoft.com/office/powerpoint/2010/main" val="277075681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Content Placeholder 4"/>
          <p:cNvSpPr>
            <a:spLocks noGrp="1"/>
          </p:cNvSpPr>
          <p:nvPr>
            <p:ph sz="quarter" idx="10"/>
          </p:nvPr>
        </p:nvSpPr>
        <p:spPr>
          <a:xfrm>
            <a:off x="269241" y="964751"/>
            <a:ext cx="11655840" cy="683264"/>
          </a:xfrm>
        </p:spPr>
        <p:txBody>
          <a:bodyPr/>
          <a:lstStyle>
            <a:lvl1pPr marL="0" indent="0" algn="l" defTabSz="914192" rtl="0" eaLnBrk="1" latinLnBrk="0" hangingPunct="1">
              <a:lnSpc>
                <a:spcPct val="90000"/>
              </a:lnSpc>
              <a:spcBef>
                <a:spcPct val="0"/>
              </a:spcBef>
              <a:buNone/>
              <a:defRPr kumimoji="0" lang="en-US" sz="3600" b="0" i="1" u="none" strike="noStrike" kern="1200" cap="none" spc="-100" normalizeH="0" baseline="0" dirty="0" smtClean="0">
                <a:ln w="3175">
                  <a:noFill/>
                </a:ln>
                <a:solidFill>
                  <a:srgbClr val="0078D7"/>
                </a:solidFill>
                <a:effectLst/>
                <a:uLnTx/>
                <a:uFillTx/>
                <a:latin typeface="+mj-lt"/>
                <a:ea typeface="+mn-ea"/>
                <a:cs typeface="Segoe UI" pitchFamily="34" charset="0"/>
              </a:defRPr>
            </a:lvl1pPr>
          </a:lstStyle>
          <a:p>
            <a:pPr lvl="0"/>
            <a:r>
              <a:rPr lang="en-US" dirty="0"/>
              <a:t>Click to edit Master text styles</a:t>
            </a:r>
          </a:p>
        </p:txBody>
      </p:sp>
    </p:spTree>
    <p:extLst>
      <p:ext uri="{BB962C8B-B14F-4D97-AF65-F5344CB8AC3E}">
        <p14:creationId xmlns:p14="http://schemas.microsoft.com/office/powerpoint/2010/main" val="289727930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5" name="Content Placeholder 4"/>
          <p:cNvSpPr>
            <a:spLocks noGrp="1"/>
          </p:cNvSpPr>
          <p:nvPr>
            <p:ph sz="quarter" idx="10"/>
          </p:nvPr>
        </p:nvSpPr>
        <p:spPr>
          <a:xfrm>
            <a:off x="269241" y="1625151"/>
            <a:ext cx="11655840" cy="683264"/>
          </a:xfrm>
        </p:spPr>
        <p:txBody>
          <a:bodyPr/>
          <a:lstStyle>
            <a:lvl1pPr marL="0" indent="0" algn="l" defTabSz="914192" rtl="0" eaLnBrk="1" latinLnBrk="0" hangingPunct="1">
              <a:lnSpc>
                <a:spcPct val="90000"/>
              </a:lnSpc>
              <a:spcBef>
                <a:spcPct val="0"/>
              </a:spcBef>
              <a:buNone/>
              <a:defRPr kumimoji="0" lang="en-US" sz="3600" b="0" i="1" u="none" strike="noStrike" kern="1200" cap="none" spc="-100" normalizeH="0" baseline="0" dirty="0" smtClean="0">
                <a:ln w="3175">
                  <a:noFill/>
                </a:ln>
                <a:solidFill>
                  <a:srgbClr val="0078D7"/>
                </a:solidFill>
                <a:effectLst/>
                <a:uLnTx/>
                <a:uFillTx/>
                <a:latin typeface="+mj-lt"/>
                <a:ea typeface="+mn-ea"/>
                <a:cs typeface="Segoe UI" pitchFamily="34" charset="0"/>
              </a:defRPr>
            </a:lvl1pPr>
          </a:lstStyle>
          <a:p>
            <a:pPr lvl="0"/>
            <a:r>
              <a:rPr lang="en-US" dirty="0"/>
              <a:t>Click to edit Master text styles</a:t>
            </a:r>
          </a:p>
        </p:txBody>
      </p:sp>
    </p:spTree>
    <p:extLst>
      <p:ext uri="{BB962C8B-B14F-4D97-AF65-F5344CB8AC3E}">
        <p14:creationId xmlns:p14="http://schemas.microsoft.com/office/powerpoint/2010/main" val="217305184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189179"/>
            <a:ext cx="11653521" cy="186820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30" cstate="email">
            <a:extLst>
              <a:ext uri="{28A0092B-C50C-407E-A947-70E740481C1C}">
                <a14:useLocalDpi xmlns:a14="http://schemas.microsoft.com/office/drawing/2010/main"/>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436406853"/>
      </p:ext>
    </p:extLst>
  </p:cSld>
  <p:clrMap bg1="lt1" tx1="dk1" bg2="lt2" tx2="dk2" accent1="accent1" accent2="accent2" accent3="accent3" accent4="accent4" accent5="accent5" accent6="accent6" hlink="hlink" folHlink="folHlink"/>
  <p:sldLayoutIdLst>
    <p:sldLayoutId id="2147484051" r:id="rId1"/>
    <p:sldLayoutId id="2147484052" r:id="rId2"/>
    <p:sldLayoutId id="2147483804" r:id="rId3"/>
    <p:sldLayoutId id="2147483805" r:id="rId4"/>
    <p:sldLayoutId id="2147483806" r:id="rId5"/>
    <p:sldLayoutId id="2147483807" r:id="rId6"/>
    <p:sldLayoutId id="2147483813" r:id="rId7"/>
    <p:sldLayoutId id="2147483814" r:id="rId8"/>
    <p:sldLayoutId id="2147483815" r:id="rId9"/>
    <p:sldLayoutId id="2147483816" r:id="rId10"/>
    <p:sldLayoutId id="2147483818" r:id="rId11"/>
    <p:sldLayoutId id="2147483823" r:id="rId12"/>
    <p:sldLayoutId id="2147483824" r:id="rId13"/>
    <p:sldLayoutId id="2147483825" r:id="rId14"/>
    <p:sldLayoutId id="2147483826" r:id="rId15"/>
    <p:sldLayoutId id="2147483827" r:id="rId16"/>
    <p:sldLayoutId id="2147483828" r:id="rId17"/>
    <p:sldLayoutId id="2147483829" r:id="rId18"/>
    <p:sldLayoutId id="2147483831" r:id="rId19"/>
    <p:sldLayoutId id="2147483833" r:id="rId20"/>
    <p:sldLayoutId id="2147483834" r:id="rId21"/>
    <p:sldLayoutId id="2147484053" r:id="rId22"/>
    <p:sldLayoutId id="2147483835" r:id="rId23"/>
    <p:sldLayoutId id="2147483836" r:id="rId24"/>
    <p:sldLayoutId id="2147484054" r:id="rId25"/>
    <p:sldLayoutId id="2147484055" r:id="rId26"/>
    <p:sldLayoutId id="2147484056" r:id="rId27"/>
    <p:sldLayoutId id="2147484057" r:id="rId28"/>
  </p:sldLayoutIdLst>
  <p:transition>
    <p:fade/>
  </p:transition>
  <p:txStyles>
    <p:titleStyle>
      <a:lvl1pPr algn="l" defTabSz="914192" rtl="0" eaLnBrk="1" latinLnBrk="0" hangingPunct="1">
        <a:lnSpc>
          <a:spcPct val="90000"/>
        </a:lnSpc>
        <a:spcBef>
          <a:spcPct val="0"/>
        </a:spcBef>
        <a:buNone/>
        <a:defRPr lang="en-US" sz="44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9">
          <p15:clr>
            <a:srgbClr val="C35EA4"/>
          </p15:clr>
        </p15:guide>
        <p15:guide id="17" pos="7400">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8" Type="http://schemas.openxmlformats.org/officeDocument/2006/relationships/hyperlink" Target="https://docs.microsoft.com/en-us/azure/data-factory/data-factory-copy-activity-performance#considerations-for-the-sink" TargetMode="External"/><Relationship Id="rId13" Type="http://schemas.openxmlformats.org/officeDocument/2006/relationships/hyperlink" Target="https://docs.microsoft.com/en-us/azure/data-factory/data-factory-copy-activity-performance#other-considerations" TargetMode="External"/><Relationship Id="rId3" Type="http://schemas.openxmlformats.org/officeDocument/2006/relationships/image" Target="../media/image33.png"/><Relationship Id="rId7" Type="http://schemas.openxmlformats.org/officeDocument/2006/relationships/hyperlink" Target="https://docs.microsoft.com/en-us/azure/data-factory/data-factory-copy-activity-performance#considerations-for-the-source" TargetMode="External"/><Relationship Id="rId12" Type="http://schemas.openxmlformats.org/officeDocument/2006/relationships/hyperlink" Target="https://docs.microsoft.com/en-us/azure/data-factory/data-factory-copy-activity-performance#considerations-for-data-management-gateway" TargetMode="External"/><Relationship Id="rId2" Type="http://schemas.openxmlformats.org/officeDocument/2006/relationships/hyperlink" Target="https://docs.microsoft.com/en-us/azure/data-factory/data-factory-scheduling-and-execution" TargetMode="External"/><Relationship Id="rId1" Type="http://schemas.openxmlformats.org/officeDocument/2006/relationships/slideLayout" Target="../slideLayouts/slideLayout7.xml"/><Relationship Id="rId6" Type="http://schemas.openxmlformats.org/officeDocument/2006/relationships/hyperlink" Target="https://docs.microsoft.com/en-us/azure/data-factory/data-factory-copy-activity-performance#staged-copy" TargetMode="External"/><Relationship Id="rId11" Type="http://schemas.openxmlformats.org/officeDocument/2006/relationships/hyperlink" Target="https://docs.microsoft.com/en-us/azure/data-factory/data-factory-copy-activity-performance#considerations-for-column-mapping" TargetMode="External"/><Relationship Id="rId5" Type="http://schemas.openxmlformats.org/officeDocument/2006/relationships/hyperlink" Target="https://docs.microsoft.com/en-us/azure/data-factory/data-factory-copy-activity-performance#cloud-data-movement-units" TargetMode="External"/><Relationship Id="rId10" Type="http://schemas.openxmlformats.org/officeDocument/2006/relationships/hyperlink" Target="https://docs.microsoft.com/en-us/azure/data-factory/data-factory-copy-activity-performance#considerations-for-compression" TargetMode="External"/><Relationship Id="rId4" Type="http://schemas.openxmlformats.org/officeDocument/2006/relationships/hyperlink" Target="https://docs.microsoft.com/en-us/azure/data-factory/data-factory-copy-activity-performance#parallel-copy" TargetMode="External"/><Relationship Id="rId9" Type="http://schemas.openxmlformats.org/officeDocument/2006/relationships/hyperlink" Target="https://docs.microsoft.com/en-us/azure/data-factory/data-factory-copy-activity-performance#considerations-for-serialization-and-deserialization"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https://docs.microsoft.com/en-us/azure/data-factory/data-factory-load-sql-data-warehous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azure.microsoft.com/support/"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hyperlink" Target="https://www.microsoft.com/en-us/trustcenter/Compliance/ISO-IEC-27001" TargetMode="External"/><Relationship Id="rId2" Type="http://schemas.openxmlformats.org/officeDocument/2006/relationships/hyperlink" Target="https://www.microsoft.com/en-us/trustcenter/Compliance/HIPAA" TargetMode="External"/><Relationship Id="rId1" Type="http://schemas.openxmlformats.org/officeDocument/2006/relationships/slideLayout" Target="../slideLayouts/slideLayout7.xml"/><Relationship Id="rId5" Type="http://schemas.openxmlformats.org/officeDocument/2006/relationships/hyperlink" Target="https://www.microsoft.com/en-us/trustcenter/Compliance/CSA-STAR-Certification" TargetMode="External"/><Relationship Id="rId4" Type="http://schemas.openxmlformats.org/officeDocument/2006/relationships/hyperlink" Target="https://www.microsoft.com/en-us/trustcenter/Compliance/ISO-IEC-27018"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60.png"/><Relationship Id="rId4" Type="http://schemas.openxmlformats.org/officeDocument/2006/relationships/image" Target="../media/image59.png"/></Relationships>
</file>

<file path=ppt/slides/_rels/slide4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46.xml.rels><?xml version="1.0" encoding="UTF-8" standalone="yes"?>
<Relationships xmlns="http://schemas.openxmlformats.org/package/2006/relationships"><Relationship Id="rId3" Type="http://schemas.openxmlformats.org/officeDocument/2006/relationships/hyperlink" Target="https://docs.microsoft.com/en-us/powershell/module/azurerm.datafactories/?view=azurermps-4.2.0" TargetMode="External"/><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hyperlink" Target="https://github.com/Azure/Azure-DataFactory"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marketplace.visualstudio.com/items?itemName=AzureDataFactory.MicrosoftAzureDataFactoryToolsforVisualStudio2015" TargetMode="External"/><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48.xml.rels><?xml version="1.0" encoding="UTF-8" standalone="yes"?>
<Relationships xmlns="http://schemas.openxmlformats.org/package/2006/relationships"><Relationship Id="rId3" Type="http://schemas.openxmlformats.org/officeDocument/2006/relationships/hyperlink" Target="https://docs.microsoft.com/en-us/powershell/module/azurerm.datafactories/?view=azurermps-4.2.0" TargetMode="External"/><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49.xml.rels><?xml version="1.0" encoding="UTF-8" standalone="yes"?>
<Relationships xmlns="http://schemas.openxmlformats.org/package/2006/relationships"><Relationship Id="rId3" Type="http://schemas.openxmlformats.org/officeDocument/2006/relationships/hyperlink" Target="https://docs.microsoft.com/en-us/azure/data-factory/data-factory-copy-data-from-azure-blob-storage-to-sql-database" TargetMode="External"/><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hyperlink" Target="https://docs.microsoft.com/en-us/azure/data-factory/data-factory-build-your-first-pipeline" TargetMode="External"/><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3" Type="http://schemas.openxmlformats.org/officeDocument/2006/relationships/hyperlink" Target="https://docs.microsoft.com/en-us/azure/data-factory/data-factory-move-data-between-onprem-and-cloud" TargetMode="External"/><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237C7F-9E8E-4E32-89F8-4D5180E747E6}"/>
              </a:ext>
            </a:extLst>
          </p:cNvPr>
          <p:cNvSpPr/>
          <p:nvPr/>
        </p:nvSpPr>
        <p:spPr bwMode="auto">
          <a:xfrm>
            <a:off x="0" y="3366151"/>
            <a:ext cx="6278150" cy="3491849"/>
          </a:xfrm>
          <a:prstGeom prst="rect">
            <a:avLst/>
          </a:prstGeom>
          <a:solidFill>
            <a:schemeClr val="accent1">
              <a:alpha val="8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Title 5">
            <a:extLst>
              <a:ext uri="{FF2B5EF4-FFF2-40B4-BE49-F238E27FC236}">
                <a16:creationId xmlns:a16="http://schemas.microsoft.com/office/drawing/2014/main" id="{E7DB0229-DBE6-41C7-A533-C378EBFD3BAF}"/>
              </a:ext>
            </a:extLst>
          </p:cNvPr>
          <p:cNvSpPr>
            <a:spLocks noGrp="1"/>
          </p:cNvSpPr>
          <p:nvPr>
            <p:ph type="title"/>
          </p:nvPr>
        </p:nvSpPr>
        <p:spPr>
          <a:xfrm>
            <a:off x="334550" y="3496777"/>
            <a:ext cx="5303241" cy="1793104"/>
          </a:xfrm>
        </p:spPr>
        <p:txBody>
          <a:bodyPr/>
          <a:lstStyle/>
          <a:p>
            <a:r>
              <a:rPr lang="en-US" dirty="0"/>
              <a:t>Data Factory</a:t>
            </a:r>
          </a:p>
        </p:txBody>
      </p:sp>
      <p:sp>
        <p:nvSpPr>
          <p:cNvPr id="13" name="Text Placeholder 6">
            <a:extLst>
              <a:ext uri="{FF2B5EF4-FFF2-40B4-BE49-F238E27FC236}">
                <a16:creationId xmlns:a16="http://schemas.microsoft.com/office/drawing/2014/main" id="{9D73FB67-4E35-439E-9DD0-A0ACDBC5C2C1}"/>
              </a:ext>
            </a:extLst>
          </p:cNvPr>
          <p:cNvSpPr>
            <a:spLocks noGrp="1"/>
          </p:cNvSpPr>
          <p:nvPr>
            <p:ph type="body" sz="quarter" idx="14"/>
          </p:nvPr>
        </p:nvSpPr>
        <p:spPr>
          <a:xfrm>
            <a:off x="333181" y="5289861"/>
            <a:ext cx="5304609" cy="1698765"/>
          </a:xfrm>
        </p:spPr>
        <p:txBody>
          <a:bodyPr/>
          <a:lstStyle/>
          <a:p>
            <a:r>
              <a:rPr lang="en-US" dirty="0"/>
              <a:t>Transform data </a:t>
            </a:r>
            <a:br>
              <a:rPr lang="en-US" dirty="0"/>
            </a:br>
            <a:r>
              <a:rPr lang="en-US" dirty="0"/>
              <a:t>into actionable insight</a:t>
            </a:r>
          </a:p>
        </p:txBody>
      </p:sp>
    </p:spTree>
    <p:extLst>
      <p:ext uri="{BB962C8B-B14F-4D97-AF65-F5344CB8AC3E}">
        <p14:creationId xmlns:p14="http://schemas.microsoft.com/office/powerpoint/2010/main" val="1907139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65E3-D629-4EE4-A43D-15D86CE8FA60}"/>
              </a:ext>
            </a:extLst>
          </p:cNvPr>
          <p:cNvSpPr>
            <a:spLocks noGrp="1"/>
          </p:cNvSpPr>
          <p:nvPr>
            <p:ph type="title"/>
          </p:nvPr>
        </p:nvSpPr>
        <p:spPr/>
        <p:txBody>
          <a:bodyPr/>
          <a:lstStyle/>
          <a:p>
            <a:r>
              <a:rPr lang="en-US" dirty="0"/>
              <a:t>Data transformation activities</a:t>
            </a:r>
          </a:p>
        </p:txBody>
      </p:sp>
      <p:pic>
        <p:nvPicPr>
          <p:cNvPr id="3" name="Picture 2">
            <a:extLst>
              <a:ext uri="{FF2B5EF4-FFF2-40B4-BE49-F238E27FC236}">
                <a16:creationId xmlns:a16="http://schemas.microsoft.com/office/drawing/2014/main" id="{3EC49E6C-BE30-4792-9278-A7A976EAF9EE}"/>
              </a:ext>
            </a:extLst>
          </p:cNvPr>
          <p:cNvPicPr>
            <a:picLocks noChangeAspect="1"/>
          </p:cNvPicPr>
          <p:nvPr/>
        </p:nvPicPr>
        <p:blipFill>
          <a:blip r:embed="rId3"/>
          <a:stretch>
            <a:fillRect/>
          </a:stretch>
        </p:blipFill>
        <p:spPr>
          <a:xfrm>
            <a:off x="2865373" y="1364576"/>
            <a:ext cx="6463574" cy="4727613"/>
          </a:xfrm>
          <a:prstGeom prst="rect">
            <a:avLst/>
          </a:prstGeom>
        </p:spPr>
      </p:pic>
    </p:spTree>
    <p:extLst>
      <p:ext uri="{BB962C8B-B14F-4D97-AF65-F5344CB8AC3E}">
        <p14:creationId xmlns:p14="http://schemas.microsoft.com/office/powerpoint/2010/main" val="27161148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406DD-345D-44F1-B2E6-F94CA8B8023E}"/>
              </a:ext>
            </a:extLst>
          </p:cNvPr>
          <p:cNvSpPr>
            <a:spLocks noGrp="1"/>
          </p:cNvSpPr>
          <p:nvPr>
            <p:ph type="title"/>
          </p:nvPr>
        </p:nvSpPr>
        <p:spPr/>
        <p:txBody>
          <a:bodyPr/>
          <a:lstStyle/>
          <a:p>
            <a:r>
              <a:rPr lang="en-US" dirty="0"/>
              <a:t>Specify schedule for an activity</a:t>
            </a:r>
          </a:p>
        </p:txBody>
      </p:sp>
      <p:pic>
        <p:nvPicPr>
          <p:cNvPr id="3" name="Picture 2">
            <a:extLst>
              <a:ext uri="{FF2B5EF4-FFF2-40B4-BE49-F238E27FC236}">
                <a16:creationId xmlns:a16="http://schemas.microsoft.com/office/drawing/2014/main" id="{D3908CF0-1E1B-41F4-A3D2-16B9B5C480F9}"/>
              </a:ext>
            </a:extLst>
          </p:cNvPr>
          <p:cNvPicPr>
            <a:picLocks noChangeAspect="1"/>
          </p:cNvPicPr>
          <p:nvPr/>
        </p:nvPicPr>
        <p:blipFill>
          <a:blip r:embed="rId2"/>
          <a:stretch>
            <a:fillRect/>
          </a:stretch>
        </p:blipFill>
        <p:spPr>
          <a:xfrm>
            <a:off x="7460873" y="289512"/>
            <a:ext cx="4352925" cy="2828925"/>
          </a:xfrm>
          <a:prstGeom prst="rect">
            <a:avLst/>
          </a:prstGeom>
        </p:spPr>
      </p:pic>
      <p:sp>
        <p:nvSpPr>
          <p:cNvPr id="4" name="Rectangle 3">
            <a:extLst>
              <a:ext uri="{FF2B5EF4-FFF2-40B4-BE49-F238E27FC236}">
                <a16:creationId xmlns:a16="http://schemas.microsoft.com/office/drawing/2014/main" id="{33530BF3-9DC9-41E0-8A17-CEB7EFB3C612}"/>
              </a:ext>
            </a:extLst>
          </p:cNvPr>
          <p:cNvSpPr/>
          <p:nvPr/>
        </p:nvSpPr>
        <p:spPr>
          <a:xfrm>
            <a:off x="391297" y="1531377"/>
            <a:ext cx="6096000" cy="1200329"/>
          </a:xfrm>
          <a:prstGeom prst="rect">
            <a:avLst/>
          </a:prstGeom>
        </p:spPr>
        <p:txBody>
          <a:bodyPr>
            <a:spAutoFit/>
          </a:bodyPr>
          <a:lstStyle/>
          <a:p>
            <a:r>
              <a:rPr lang="en-US" dirty="0"/>
              <a:t>It is not the pipeline that is executed. It is the activities in the pipeline that are executed in the overall context of the pipeline. You can specify a recurring schedule for an activity by using the </a:t>
            </a:r>
            <a:r>
              <a:rPr lang="en-US" b="1" dirty="0"/>
              <a:t>scheduler</a:t>
            </a:r>
            <a:r>
              <a:rPr lang="en-US" dirty="0"/>
              <a:t> section of activity JSON</a:t>
            </a:r>
          </a:p>
        </p:txBody>
      </p:sp>
      <p:pic>
        <p:nvPicPr>
          <p:cNvPr id="6" name="Picture 5">
            <a:extLst>
              <a:ext uri="{FF2B5EF4-FFF2-40B4-BE49-F238E27FC236}">
                <a16:creationId xmlns:a16="http://schemas.microsoft.com/office/drawing/2014/main" id="{B7B90B0B-A524-445A-93C8-268051C27781}"/>
              </a:ext>
            </a:extLst>
          </p:cNvPr>
          <p:cNvPicPr>
            <a:picLocks noChangeAspect="1"/>
          </p:cNvPicPr>
          <p:nvPr/>
        </p:nvPicPr>
        <p:blipFill>
          <a:blip r:embed="rId3"/>
          <a:stretch>
            <a:fillRect/>
          </a:stretch>
        </p:blipFill>
        <p:spPr>
          <a:xfrm>
            <a:off x="391297" y="2840882"/>
            <a:ext cx="3795089" cy="3276884"/>
          </a:xfrm>
          <a:prstGeom prst="rect">
            <a:avLst/>
          </a:prstGeom>
        </p:spPr>
      </p:pic>
      <p:sp>
        <p:nvSpPr>
          <p:cNvPr id="7" name="Rectangle 6">
            <a:extLst>
              <a:ext uri="{FF2B5EF4-FFF2-40B4-BE49-F238E27FC236}">
                <a16:creationId xmlns:a16="http://schemas.microsoft.com/office/drawing/2014/main" id="{2399EB0D-A7B9-49E6-BBB9-9180904E375F}"/>
              </a:ext>
            </a:extLst>
          </p:cNvPr>
          <p:cNvSpPr/>
          <p:nvPr/>
        </p:nvSpPr>
        <p:spPr>
          <a:xfrm>
            <a:off x="4412873" y="4170573"/>
            <a:ext cx="7512207" cy="1477328"/>
          </a:xfrm>
          <a:prstGeom prst="rect">
            <a:avLst/>
          </a:prstGeom>
        </p:spPr>
        <p:txBody>
          <a:bodyPr wrap="square">
            <a:spAutoFit/>
          </a:bodyPr>
          <a:lstStyle/>
          <a:p>
            <a:r>
              <a:rPr lang="en-US" dirty="0"/>
              <a:t>As shown in the following diagram, specifying a schedule for an activity creates a series of tumbling windows with in the pipeline start and end times. Tumbling windows are a series of fixed-size non-overlapping, contiguous time intervals. These logical tumbling windows for an activity are called </a:t>
            </a:r>
            <a:r>
              <a:rPr lang="en-US" b="1" dirty="0"/>
              <a:t>activity windows</a:t>
            </a:r>
            <a:r>
              <a:rPr lang="en-US" dirty="0"/>
              <a:t>.</a:t>
            </a:r>
          </a:p>
        </p:txBody>
      </p:sp>
    </p:spTree>
    <p:extLst>
      <p:ext uri="{BB962C8B-B14F-4D97-AF65-F5344CB8AC3E}">
        <p14:creationId xmlns:p14="http://schemas.microsoft.com/office/powerpoint/2010/main" val="112378945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FECDA-E3D0-468D-8524-221B86EA4EC7}"/>
              </a:ext>
            </a:extLst>
          </p:cNvPr>
          <p:cNvSpPr>
            <a:spLocks noGrp="1"/>
          </p:cNvSpPr>
          <p:nvPr>
            <p:ph type="title"/>
          </p:nvPr>
        </p:nvSpPr>
        <p:spPr/>
        <p:txBody>
          <a:bodyPr/>
          <a:lstStyle/>
          <a:p>
            <a:r>
              <a:rPr lang="es-MX" dirty="0" err="1"/>
              <a:t>Copy</a:t>
            </a:r>
            <a:r>
              <a:rPr lang="es-MX" dirty="0"/>
              <a:t> </a:t>
            </a:r>
            <a:r>
              <a:rPr lang="es-MX" dirty="0" err="1"/>
              <a:t>Activity</a:t>
            </a:r>
            <a:endParaRPr lang="en-US" dirty="0"/>
          </a:p>
        </p:txBody>
      </p:sp>
      <p:sp>
        <p:nvSpPr>
          <p:cNvPr id="3" name="Rectangle 2">
            <a:extLst>
              <a:ext uri="{FF2B5EF4-FFF2-40B4-BE49-F238E27FC236}">
                <a16:creationId xmlns:a16="http://schemas.microsoft.com/office/drawing/2014/main" id="{8CC14BE2-0450-4616-B688-6E30FDAD5B7E}"/>
              </a:ext>
            </a:extLst>
          </p:cNvPr>
          <p:cNvSpPr/>
          <p:nvPr/>
        </p:nvSpPr>
        <p:spPr>
          <a:xfrm>
            <a:off x="269240" y="1189177"/>
            <a:ext cx="11755120" cy="2585323"/>
          </a:xfrm>
          <a:prstGeom prst="rect">
            <a:avLst/>
          </a:prstGeom>
        </p:spPr>
        <p:txBody>
          <a:bodyPr wrap="square">
            <a:spAutoFit/>
          </a:bodyPr>
          <a:lstStyle/>
          <a:p>
            <a:r>
              <a:rPr lang="en-US" dirty="0"/>
              <a:t>You can do the following copy activities:</a:t>
            </a:r>
          </a:p>
          <a:p>
            <a:endParaRPr lang="en-US" dirty="0"/>
          </a:p>
          <a:p>
            <a:pPr marL="285750" indent="-285750">
              <a:buFont typeface="Arial" panose="020B0604020202020204" pitchFamily="34" charset="0"/>
              <a:buChar char="•"/>
            </a:pPr>
            <a:r>
              <a:rPr lang="en-US" dirty="0"/>
              <a:t>Copy data in on-premises SQL Server and write to Azure Data Lake Store in ORC format.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Copy files in text (CSV) format from on-premises File System and write to Azure Blob in Avro format.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Copy zipped files from on-premises File System and decompress then land to Azure Data Lake Store.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Copy data in </a:t>
            </a:r>
            <a:r>
              <a:rPr lang="en-US" dirty="0" err="1"/>
              <a:t>GZip</a:t>
            </a:r>
            <a:r>
              <a:rPr lang="en-US" dirty="0"/>
              <a:t> compressed text (CSV) format from Azure Blob and write to Azure SQL Database.</a:t>
            </a:r>
          </a:p>
        </p:txBody>
      </p:sp>
      <p:sp>
        <p:nvSpPr>
          <p:cNvPr id="4" name="Rectangle 3">
            <a:extLst>
              <a:ext uri="{FF2B5EF4-FFF2-40B4-BE49-F238E27FC236}">
                <a16:creationId xmlns:a16="http://schemas.microsoft.com/office/drawing/2014/main" id="{B8715FA9-6F36-42F3-815B-EDDBA4A51E49}"/>
              </a:ext>
            </a:extLst>
          </p:cNvPr>
          <p:cNvSpPr/>
          <p:nvPr/>
        </p:nvSpPr>
        <p:spPr>
          <a:xfrm>
            <a:off x="269240" y="4674165"/>
            <a:ext cx="11655840" cy="646331"/>
          </a:xfrm>
          <a:prstGeom prst="rect">
            <a:avLst/>
          </a:prstGeom>
        </p:spPr>
        <p:txBody>
          <a:bodyPr wrap="square">
            <a:spAutoFit/>
          </a:bodyPr>
          <a:lstStyle/>
          <a:p>
            <a:r>
              <a:rPr lang="en-US" dirty="0"/>
              <a:t>Copy Activity also reads from and writes to files in specified formats: </a:t>
            </a:r>
            <a:r>
              <a:rPr lang="en-US" b="1" dirty="0"/>
              <a:t>Text, JSON, Avro, ORC, and Parquet</a:t>
            </a:r>
            <a:r>
              <a:rPr lang="en-US" dirty="0"/>
              <a:t>, and compression codec </a:t>
            </a:r>
            <a:r>
              <a:rPr lang="en-US" b="1" dirty="0" err="1"/>
              <a:t>GZip</a:t>
            </a:r>
            <a:r>
              <a:rPr lang="en-US" b="1" dirty="0"/>
              <a:t>, Deflate, BZip2, and </a:t>
            </a:r>
            <a:r>
              <a:rPr lang="en-US" b="1" dirty="0" err="1"/>
              <a:t>ZipDeflate</a:t>
            </a:r>
            <a:r>
              <a:rPr lang="en-US" dirty="0"/>
              <a:t> are supported</a:t>
            </a:r>
          </a:p>
        </p:txBody>
      </p:sp>
    </p:spTree>
    <p:extLst>
      <p:ext uri="{BB962C8B-B14F-4D97-AF65-F5344CB8AC3E}">
        <p14:creationId xmlns:p14="http://schemas.microsoft.com/office/powerpoint/2010/main" val="308405174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02F09-77D7-49A8-B28A-371699DAEE8F}"/>
              </a:ext>
            </a:extLst>
          </p:cNvPr>
          <p:cNvSpPr>
            <a:spLocks noGrp="1"/>
          </p:cNvSpPr>
          <p:nvPr>
            <p:ph type="title"/>
          </p:nvPr>
        </p:nvSpPr>
        <p:spPr/>
        <p:txBody>
          <a:bodyPr/>
          <a:lstStyle/>
          <a:p>
            <a:r>
              <a:rPr lang="en-US" dirty="0"/>
              <a:t>Move data by using Copy Activity</a:t>
            </a:r>
          </a:p>
        </p:txBody>
      </p:sp>
      <p:sp>
        <p:nvSpPr>
          <p:cNvPr id="3" name="Rectangle 2">
            <a:extLst>
              <a:ext uri="{FF2B5EF4-FFF2-40B4-BE49-F238E27FC236}">
                <a16:creationId xmlns:a16="http://schemas.microsoft.com/office/drawing/2014/main" id="{48D19707-E212-4C76-994E-1335AF047F9D}"/>
              </a:ext>
            </a:extLst>
          </p:cNvPr>
          <p:cNvSpPr/>
          <p:nvPr/>
        </p:nvSpPr>
        <p:spPr>
          <a:xfrm>
            <a:off x="269240" y="1189177"/>
            <a:ext cx="4670574" cy="369332"/>
          </a:xfrm>
          <a:prstGeom prst="rect">
            <a:avLst/>
          </a:prstGeom>
        </p:spPr>
        <p:txBody>
          <a:bodyPr wrap="none">
            <a:spAutoFit/>
          </a:bodyPr>
          <a:lstStyle/>
          <a:p>
            <a:r>
              <a:rPr lang="en-US" b="1" dirty="0"/>
              <a:t>Copy data between two cloud data stores</a:t>
            </a:r>
          </a:p>
        </p:txBody>
      </p:sp>
      <p:pic>
        <p:nvPicPr>
          <p:cNvPr id="5" name="Picture 4">
            <a:extLst>
              <a:ext uri="{FF2B5EF4-FFF2-40B4-BE49-F238E27FC236}">
                <a16:creationId xmlns:a16="http://schemas.microsoft.com/office/drawing/2014/main" id="{5AFB46E1-6EEB-47F8-8BDE-CF4435B91734}"/>
              </a:ext>
            </a:extLst>
          </p:cNvPr>
          <p:cNvPicPr>
            <a:picLocks noChangeAspect="1"/>
          </p:cNvPicPr>
          <p:nvPr/>
        </p:nvPicPr>
        <p:blipFill>
          <a:blip r:embed="rId3"/>
          <a:stretch>
            <a:fillRect/>
          </a:stretch>
        </p:blipFill>
        <p:spPr>
          <a:xfrm>
            <a:off x="413909" y="4739571"/>
            <a:ext cx="11366501" cy="1493513"/>
          </a:xfrm>
          <a:prstGeom prst="rect">
            <a:avLst/>
          </a:prstGeom>
        </p:spPr>
      </p:pic>
      <p:sp>
        <p:nvSpPr>
          <p:cNvPr id="8" name="Rectangle 7">
            <a:extLst>
              <a:ext uri="{FF2B5EF4-FFF2-40B4-BE49-F238E27FC236}">
                <a16:creationId xmlns:a16="http://schemas.microsoft.com/office/drawing/2014/main" id="{499A764B-7CDB-41DC-9F17-52632FD5B1E1}"/>
              </a:ext>
            </a:extLst>
          </p:cNvPr>
          <p:cNvSpPr/>
          <p:nvPr/>
        </p:nvSpPr>
        <p:spPr>
          <a:xfrm>
            <a:off x="413909" y="1951401"/>
            <a:ext cx="11366501" cy="2585323"/>
          </a:xfrm>
          <a:prstGeom prst="rect">
            <a:avLst/>
          </a:prstGeom>
        </p:spPr>
        <p:txBody>
          <a:bodyPr wrap="square">
            <a:spAutoFit/>
          </a:bodyPr>
          <a:lstStyle/>
          <a:p>
            <a:pPr marL="342900" indent="-342900">
              <a:buFont typeface="+mj-lt"/>
              <a:buAutoNum type="arabicPeriod"/>
            </a:pPr>
            <a:r>
              <a:rPr lang="en-US" dirty="0"/>
              <a:t>Reads data from the source data store.</a:t>
            </a:r>
          </a:p>
          <a:p>
            <a:pPr marL="342900" indent="-342900">
              <a:buFont typeface="+mj-lt"/>
              <a:buAutoNum type="arabicPeriod"/>
            </a:pPr>
            <a:r>
              <a:rPr lang="en-US" dirty="0"/>
              <a:t>Performs serialization/deserialization, compression/decompression, column mapping, and type conversion. It does these operations based on the configurations of the input dataset, output dataset, and Copy Activity.</a:t>
            </a:r>
          </a:p>
          <a:p>
            <a:pPr marL="342900" indent="-342900">
              <a:buFont typeface="+mj-lt"/>
              <a:buAutoNum type="arabicPeriod"/>
            </a:pPr>
            <a:r>
              <a:rPr lang="en-US" dirty="0"/>
              <a:t>Writes data to the destination data store.</a:t>
            </a:r>
          </a:p>
          <a:p>
            <a:endParaRPr lang="es-MX" dirty="0"/>
          </a:p>
          <a:p>
            <a:endParaRPr lang="en-US" dirty="0"/>
          </a:p>
          <a:p>
            <a:r>
              <a:rPr lang="en-US" dirty="0"/>
              <a:t>The service automatically chooses the optimal region to perform the data movement. This region is usually the one closest to the sink data store.</a:t>
            </a:r>
          </a:p>
        </p:txBody>
      </p:sp>
    </p:spTree>
    <p:extLst>
      <p:ext uri="{BB962C8B-B14F-4D97-AF65-F5344CB8AC3E}">
        <p14:creationId xmlns:p14="http://schemas.microsoft.com/office/powerpoint/2010/main" val="131484679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02F09-77D7-49A8-B28A-371699DAEE8F}"/>
              </a:ext>
            </a:extLst>
          </p:cNvPr>
          <p:cNvSpPr>
            <a:spLocks noGrp="1"/>
          </p:cNvSpPr>
          <p:nvPr>
            <p:ph type="title"/>
          </p:nvPr>
        </p:nvSpPr>
        <p:spPr/>
        <p:txBody>
          <a:bodyPr/>
          <a:lstStyle/>
          <a:p>
            <a:r>
              <a:rPr lang="en-US" dirty="0"/>
              <a:t>Move data by using Copy Activity</a:t>
            </a:r>
          </a:p>
        </p:txBody>
      </p:sp>
      <p:sp>
        <p:nvSpPr>
          <p:cNvPr id="3" name="Rectangle 2">
            <a:extLst>
              <a:ext uri="{FF2B5EF4-FFF2-40B4-BE49-F238E27FC236}">
                <a16:creationId xmlns:a16="http://schemas.microsoft.com/office/drawing/2014/main" id="{48D19707-E212-4C76-994E-1335AF047F9D}"/>
              </a:ext>
            </a:extLst>
          </p:cNvPr>
          <p:cNvSpPr/>
          <p:nvPr/>
        </p:nvSpPr>
        <p:spPr>
          <a:xfrm>
            <a:off x="269240" y="1189177"/>
            <a:ext cx="7629781" cy="369332"/>
          </a:xfrm>
          <a:prstGeom prst="rect">
            <a:avLst/>
          </a:prstGeom>
        </p:spPr>
        <p:txBody>
          <a:bodyPr wrap="none">
            <a:spAutoFit/>
          </a:bodyPr>
          <a:lstStyle/>
          <a:p>
            <a:r>
              <a:rPr lang="en-US" b="1" dirty="0"/>
              <a:t>Copy data between an on-premises data store and a cloud data store</a:t>
            </a:r>
          </a:p>
        </p:txBody>
      </p:sp>
      <p:sp>
        <p:nvSpPr>
          <p:cNvPr id="8" name="Rectangle 7">
            <a:extLst>
              <a:ext uri="{FF2B5EF4-FFF2-40B4-BE49-F238E27FC236}">
                <a16:creationId xmlns:a16="http://schemas.microsoft.com/office/drawing/2014/main" id="{499A764B-7CDB-41DC-9F17-52632FD5B1E1}"/>
              </a:ext>
            </a:extLst>
          </p:cNvPr>
          <p:cNvSpPr/>
          <p:nvPr/>
        </p:nvSpPr>
        <p:spPr>
          <a:xfrm>
            <a:off x="413909" y="1951401"/>
            <a:ext cx="11366501" cy="1200329"/>
          </a:xfrm>
          <a:prstGeom prst="rect">
            <a:avLst/>
          </a:prstGeom>
        </p:spPr>
        <p:txBody>
          <a:bodyPr wrap="square">
            <a:spAutoFit/>
          </a:bodyPr>
          <a:lstStyle/>
          <a:p>
            <a:r>
              <a:rPr lang="en-US" dirty="0"/>
              <a:t>In this scenario, Data Management Gateway performs the serialization/deserialization, compression/decompression, column mapping, and type conversion. Data does not flow through the Azure Data Factory service. Instead, Data Management Gateway directly writes the data to the destination store.</a:t>
            </a:r>
          </a:p>
          <a:p>
            <a:pPr marL="342900" indent="-342900">
              <a:buFont typeface="+mj-lt"/>
              <a:buAutoNum type="arabicPeriod"/>
            </a:pPr>
            <a:endParaRPr lang="en-US" dirty="0"/>
          </a:p>
        </p:txBody>
      </p:sp>
      <p:pic>
        <p:nvPicPr>
          <p:cNvPr id="6" name="Picture 5">
            <a:extLst>
              <a:ext uri="{FF2B5EF4-FFF2-40B4-BE49-F238E27FC236}">
                <a16:creationId xmlns:a16="http://schemas.microsoft.com/office/drawing/2014/main" id="{A5121182-3A38-4435-A581-47C23FD0D848}"/>
              </a:ext>
            </a:extLst>
          </p:cNvPr>
          <p:cNvPicPr>
            <a:picLocks noChangeAspect="1"/>
          </p:cNvPicPr>
          <p:nvPr/>
        </p:nvPicPr>
        <p:blipFill>
          <a:blip r:embed="rId3"/>
          <a:stretch>
            <a:fillRect/>
          </a:stretch>
        </p:blipFill>
        <p:spPr>
          <a:xfrm>
            <a:off x="413910" y="4323826"/>
            <a:ext cx="11366500" cy="1493513"/>
          </a:xfrm>
          <a:prstGeom prst="rect">
            <a:avLst/>
          </a:prstGeom>
        </p:spPr>
      </p:pic>
    </p:spTree>
    <p:extLst>
      <p:ext uri="{BB962C8B-B14F-4D97-AF65-F5344CB8AC3E}">
        <p14:creationId xmlns:p14="http://schemas.microsoft.com/office/powerpoint/2010/main" val="207227272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E9F9-B87E-431C-9952-4A8773322E22}"/>
              </a:ext>
            </a:extLst>
          </p:cNvPr>
          <p:cNvSpPr>
            <a:spLocks noGrp="1"/>
          </p:cNvSpPr>
          <p:nvPr>
            <p:ph type="title"/>
          </p:nvPr>
        </p:nvSpPr>
        <p:spPr/>
        <p:txBody>
          <a:bodyPr/>
          <a:lstStyle/>
          <a:p>
            <a:r>
              <a:rPr lang="en-US" dirty="0"/>
              <a:t>Azure Data Factory Copy Wizard</a:t>
            </a:r>
          </a:p>
        </p:txBody>
      </p:sp>
      <p:pic>
        <p:nvPicPr>
          <p:cNvPr id="4" name="Picture 3">
            <a:extLst>
              <a:ext uri="{FF2B5EF4-FFF2-40B4-BE49-F238E27FC236}">
                <a16:creationId xmlns:a16="http://schemas.microsoft.com/office/drawing/2014/main" id="{B9BCFF3B-D161-4413-B4A8-4D5E9E38ED03}"/>
              </a:ext>
            </a:extLst>
          </p:cNvPr>
          <p:cNvPicPr>
            <a:picLocks noChangeAspect="1"/>
          </p:cNvPicPr>
          <p:nvPr/>
        </p:nvPicPr>
        <p:blipFill>
          <a:blip r:embed="rId3"/>
          <a:stretch>
            <a:fillRect/>
          </a:stretch>
        </p:blipFill>
        <p:spPr>
          <a:xfrm>
            <a:off x="343948" y="1062559"/>
            <a:ext cx="2843868" cy="2698650"/>
          </a:xfrm>
          <a:prstGeom prst="rect">
            <a:avLst/>
          </a:prstGeom>
        </p:spPr>
      </p:pic>
      <p:pic>
        <p:nvPicPr>
          <p:cNvPr id="9" name="Picture 8">
            <a:extLst>
              <a:ext uri="{FF2B5EF4-FFF2-40B4-BE49-F238E27FC236}">
                <a16:creationId xmlns:a16="http://schemas.microsoft.com/office/drawing/2014/main" id="{E9693DBB-A938-4FDA-9FCA-78D70106C30A}"/>
              </a:ext>
            </a:extLst>
          </p:cNvPr>
          <p:cNvPicPr>
            <a:picLocks noChangeAspect="1"/>
          </p:cNvPicPr>
          <p:nvPr/>
        </p:nvPicPr>
        <p:blipFill>
          <a:blip r:embed="rId4"/>
          <a:stretch>
            <a:fillRect/>
          </a:stretch>
        </p:blipFill>
        <p:spPr>
          <a:xfrm>
            <a:off x="6687508" y="1062559"/>
            <a:ext cx="5326842" cy="4701947"/>
          </a:xfrm>
          <a:prstGeom prst="rect">
            <a:avLst/>
          </a:prstGeom>
        </p:spPr>
      </p:pic>
      <p:pic>
        <p:nvPicPr>
          <p:cNvPr id="6" name="Picture 5">
            <a:extLst>
              <a:ext uri="{FF2B5EF4-FFF2-40B4-BE49-F238E27FC236}">
                <a16:creationId xmlns:a16="http://schemas.microsoft.com/office/drawing/2014/main" id="{3E17BFED-6460-40BE-B934-569627BF9E63}"/>
              </a:ext>
            </a:extLst>
          </p:cNvPr>
          <p:cNvPicPr>
            <a:picLocks noChangeAspect="1"/>
          </p:cNvPicPr>
          <p:nvPr/>
        </p:nvPicPr>
        <p:blipFill>
          <a:blip r:embed="rId5"/>
          <a:stretch>
            <a:fillRect/>
          </a:stretch>
        </p:blipFill>
        <p:spPr>
          <a:xfrm>
            <a:off x="343948" y="2854017"/>
            <a:ext cx="6356221" cy="3360478"/>
          </a:xfrm>
          <a:prstGeom prst="rect">
            <a:avLst/>
          </a:prstGeom>
        </p:spPr>
      </p:pic>
    </p:spTree>
    <p:extLst>
      <p:ext uri="{BB962C8B-B14F-4D97-AF65-F5344CB8AC3E}">
        <p14:creationId xmlns:p14="http://schemas.microsoft.com/office/powerpoint/2010/main" val="320233509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31F0F-2A11-415B-870B-0FB80A82C8FB}"/>
              </a:ext>
            </a:extLst>
          </p:cNvPr>
          <p:cNvSpPr>
            <a:spLocks noGrp="1"/>
          </p:cNvSpPr>
          <p:nvPr>
            <p:ph type="title"/>
          </p:nvPr>
        </p:nvSpPr>
        <p:spPr/>
        <p:txBody>
          <a:bodyPr/>
          <a:lstStyle/>
          <a:p>
            <a:r>
              <a:rPr lang="en-US" dirty="0"/>
              <a:t>Performance tuning steps</a:t>
            </a:r>
          </a:p>
        </p:txBody>
      </p:sp>
      <p:sp>
        <p:nvSpPr>
          <p:cNvPr id="3" name="Rectangle 2">
            <a:extLst>
              <a:ext uri="{FF2B5EF4-FFF2-40B4-BE49-F238E27FC236}">
                <a16:creationId xmlns:a16="http://schemas.microsoft.com/office/drawing/2014/main" id="{3B193F86-5D59-48DC-B04B-B847E0867F3D}"/>
              </a:ext>
            </a:extLst>
          </p:cNvPr>
          <p:cNvSpPr/>
          <p:nvPr/>
        </p:nvSpPr>
        <p:spPr>
          <a:xfrm>
            <a:off x="269240" y="1189177"/>
            <a:ext cx="11655840" cy="1477328"/>
          </a:xfrm>
          <a:prstGeom prst="rect">
            <a:avLst/>
          </a:prstGeom>
        </p:spPr>
        <p:txBody>
          <a:bodyPr wrap="square">
            <a:spAutoFit/>
          </a:bodyPr>
          <a:lstStyle/>
          <a:p>
            <a:r>
              <a:rPr lang="en-US" dirty="0"/>
              <a:t>We suggest that you take these steps to tune the performance of your Data Factory service with Copy Activity:</a:t>
            </a:r>
          </a:p>
          <a:p>
            <a:endParaRPr lang="en-US" b="1" dirty="0"/>
          </a:p>
          <a:p>
            <a:r>
              <a:rPr lang="en-US" b="1" dirty="0"/>
              <a:t>1. Establish a baseline</a:t>
            </a:r>
            <a:r>
              <a:rPr lang="en-US" dirty="0"/>
              <a:t>. During the development phase, test your pipeline by using Copy Activity against a representative data sample. You can use the Data Factory </a:t>
            </a:r>
            <a:r>
              <a:rPr lang="en-US" dirty="0">
                <a:hlinkClick r:id="rId2"/>
              </a:rPr>
              <a:t>slicing model</a:t>
            </a:r>
            <a:r>
              <a:rPr lang="en-US" dirty="0"/>
              <a:t> to limit the amount of data you work with. Collect execution time and performance characteristics by using the </a:t>
            </a:r>
            <a:r>
              <a:rPr lang="en-US" b="1" dirty="0"/>
              <a:t>Monitoring and Management App</a:t>
            </a:r>
            <a:r>
              <a:rPr lang="en-US" dirty="0"/>
              <a:t>. </a:t>
            </a:r>
          </a:p>
        </p:txBody>
      </p:sp>
      <p:pic>
        <p:nvPicPr>
          <p:cNvPr id="7" name="Picture 6">
            <a:extLst>
              <a:ext uri="{FF2B5EF4-FFF2-40B4-BE49-F238E27FC236}">
                <a16:creationId xmlns:a16="http://schemas.microsoft.com/office/drawing/2014/main" id="{48E87CAE-79D5-4A78-A391-10840ED68556}"/>
              </a:ext>
            </a:extLst>
          </p:cNvPr>
          <p:cNvPicPr>
            <a:picLocks noChangeAspect="1"/>
          </p:cNvPicPr>
          <p:nvPr/>
        </p:nvPicPr>
        <p:blipFill>
          <a:blip r:embed="rId3"/>
          <a:stretch>
            <a:fillRect/>
          </a:stretch>
        </p:blipFill>
        <p:spPr>
          <a:xfrm>
            <a:off x="353562" y="2740211"/>
            <a:ext cx="6141052" cy="3161825"/>
          </a:xfrm>
          <a:prstGeom prst="rect">
            <a:avLst/>
          </a:prstGeom>
        </p:spPr>
      </p:pic>
      <p:sp>
        <p:nvSpPr>
          <p:cNvPr id="8" name="Rectangle 7">
            <a:extLst>
              <a:ext uri="{FF2B5EF4-FFF2-40B4-BE49-F238E27FC236}">
                <a16:creationId xmlns:a16="http://schemas.microsoft.com/office/drawing/2014/main" id="{614F2163-C15C-4B9D-9E73-A8D8939A7454}"/>
              </a:ext>
            </a:extLst>
          </p:cNvPr>
          <p:cNvSpPr/>
          <p:nvPr/>
        </p:nvSpPr>
        <p:spPr>
          <a:xfrm>
            <a:off x="6494614" y="2666505"/>
            <a:ext cx="6096000" cy="2800767"/>
          </a:xfrm>
          <a:prstGeom prst="rect">
            <a:avLst/>
          </a:prstGeom>
        </p:spPr>
        <p:txBody>
          <a:bodyPr>
            <a:spAutoFit/>
          </a:bodyPr>
          <a:lstStyle/>
          <a:p>
            <a:r>
              <a:rPr lang="en-US" b="1" dirty="0"/>
              <a:t>2. Diagnose and optimize performance</a:t>
            </a:r>
            <a:r>
              <a:rPr lang="en-US" dirty="0"/>
              <a:t>. Performance features:</a:t>
            </a:r>
          </a:p>
          <a:p>
            <a:pPr marL="1143000" lvl="2" indent="-228600">
              <a:buFont typeface="+mj-lt"/>
              <a:buAutoNum type="arabicPeriod"/>
            </a:pPr>
            <a:r>
              <a:rPr lang="en-US" sz="1400" dirty="0">
                <a:hlinkClick r:id="rId4"/>
              </a:rPr>
              <a:t>Parallel copy</a:t>
            </a:r>
            <a:endParaRPr lang="en-US" sz="1400" dirty="0"/>
          </a:p>
          <a:p>
            <a:pPr marL="1143000" lvl="2" indent="-228600">
              <a:buFont typeface="+mj-lt"/>
              <a:buAutoNum type="arabicPeriod"/>
            </a:pPr>
            <a:r>
              <a:rPr lang="en-US" sz="1400" dirty="0">
                <a:hlinkClick r:id="rId5"/>
              </a:rPr>
              <a:t>Cloud data movement units</a:t>
            </a:r>
            <a:endParaRPr lang="en-US" sz="1400" dirty="0"/>
          </a:p>
          <a:p>
            <a:pPr marL="1143000" lvl="2" indent="-228600">
              <a:buFont typeface="+mj-lt"/>
              <a:buAutoNum type="arabicPeriod"/>
            </a:pPr>
            <a:r>
              <a:rPr lang="en-US" sz="1400" dirty="0">
                <a:hlinkClick r:id="rId6"/>
              </a:rPr>
              <a:t>Staged copy</a:t>
            </a:r>
            <a:r>
              <a:rPr lang="en-US" sz="1400" dirty="0"/>
              <a:t> </a:t>
            </a:r>
          </a:p>
          <a:p>
            <a:pPr marL="742950" lvl="1" indent="-285750">
              <a:buFont typeface="+mj-lt"/>
              <a:buAutoNum type="arabicPeriod"/>
            </a:pPr>
            <a:r>
              <a:rPr lang="en-US" sz="1400" dirty="0">
                <a:hlinkClick r:id="rId7"/>
              </a:rPr>
              <a:t>Source</a:t>
            </a:r>
            <a:endParaRPr lang="en-US" sz="1400" dirty="0"/>
          </a:p>
          <a:p>
            <a:pPr marL="742950" lvl="1" indent="-285750">
              <a:buFont typeface="+mj-lt"/>
              <a:buAutoNum type="arabicPeriod"/>
            </a:pPr>
            <a:r>
              <a:rPr lang="en-US" sz="1400" dirty="0">
                <a:hlinkClick r:id="rId8"/>
              </a:rPr>
              <a:t>Sink</a:t>
            </a:r>
            <a:endParaRPr lang="en-US" sz="1400" dirty="0"/>
          </a:p>
          <a:p>
            <a:pPr marL="742950" lvl="1" indent="-285750">
              <a:buFont typeface="+mj-lt"/>
              <a:buAutoNum type="arabicPeriod"/>
            </a:pPr>
            <a:r>
              <a:rPr lang="en-US" sz="1400" dirty="0">
                <a:hlinkClick r:id="rId9"/>
              </a:rPr>
              <a:t>Serialization and deserialization</a:t>
            </a:r>
            <a:endParaRPr lang="en-US" sz="1400" dirty="0"/>
          </a:p>
          <a:p>
            <a:pPr marL="742950" lvl="1" indent="-285750">
              <a:buFont typeface="+mj-lt"/>
              <a:buAutoNum type="arabicPeriod"/>
            </a:pPr>
            <a:r>
              <a:rPr lang="en-US" sz="1400" dirty="0">
                <a:hlinkClick r:id="rId10"/>
              </a:rPr>
              <a:t>Compression</a:t>
            </a:r>
            <a:endParaRPr lang="en-US" sz="1400" dirty="0"/>
          </a:p>
          <a:p>
            <a:pPr marL="742950" lvl="1" indent="-285750">
              <a:buFont typeface="+mj-lt"/>
              <a:buAutoNum type="arabicPeriod"/>
            </a:pPr>
            <a:r>
              <a:rPr lang="en-US" sz="1400" dirty="0">
                <a:hlinkClick r:id="rId11"/>
              </a:rPr>
              <a:t>Column mapping</a:t>
            </a:r>
            <a:endParaRPr lang="en-US" sz="1400" dirty="0"/>
          </a:p>
          <a:p>
            <a:pPr marL="742950" lvl="1" indent="-285750">
              <a:buFont typeface="+mj-lt"/>
              <a:buAutoNum type="arabicPeriod"/>
            </a:pPr>
            <a:r>
              <a:rPr lang="en-US" sz="1400" dirty="0">
                <a:hlinkClick r:id="rId12"/>
              </a:rPr>
              <a:t>Data Management Gateway</a:t>
            </a:r>
            <a:endParaRPr lang="en-US" sz="1400" dirty="0"/>
          </a:p>
          <a:p>
            <a:pPr marL="742950" lvl="1" indent="-285750">
              <a:buFont typeface="+mj-lt"/>
              <a:buAutoNum type="arabicPeriod"/>
            </a:pPr>
            <a:r>
              <a:rPr lang="en-US" sz="1400" dirty="0">
                <a:hlinkClick r:id="rId13"/>
              </a:rPr>
              <a:t>Other considerations</a:t>
            </a:r>
            <a:endParaRPr lang="en-US" dirty="0"/>
          </a:p>
        </p:txBody>
      </p:sp>
      <p:sp>
        <p:nvSpPr>
          <p:cNvPr id="9" name="Rectangle 8">
            <a:extLst>
              <a:ext uri="{FF2B5EF4-FFF2-40B4-BE49-F238E27FC236}">
                <a16:creationId xmlns:a16="http://schemas.microsoft.com/office/drawing/2014/main" id="{06FF46E0-8ECD-42DB-BB19-31100422F2D8}"/>
              </a:ext>
            </a:extLst>
          </p:cNvPr>
          <p:cNvSpPr/>
          <p:nvPr/>
        </p:nvSpPr>
        <p:spPr>
          <a:xfrm>
            <a:off x="6529010" y="5717370"/>
            <a:ext cx="5726376" cy="369332"/>
          </a:xfrm>
          <a:prstGeom prst="rect">
            <a:avLst/>
          </a:prstGeom>
        </p:spPr>
        <p:txBody>
          <a:bodyPr wrap="none">
            <a:spAutoFit/>
          </a:bodyPr>
          <a:lstStyle/>
          <a:p>
            <a:r>
              <a:rPr lang="en-US" b="1" dirty="0"/>
              <a:t>3. Expand the configuration to your entire data set</a:t>
            </a:r>
            <a:r>
              <a:rPr lang="en-US" dirty="0"/>
              <a:t>.</a:t>
            </a:r>
          </a:p>
        </p:txBody>
      </p:sp>
    </p:spTree>
    <p:extLst>
      <p:ext uri="{BB962C8B-B14F-4D97-AF65-F5344CB8AC3E}">
        <p14:creationId xmlns:p14="http://schemas.microsoft.com/office/powerpoint/2010/main" val="61166542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4B376-FFA7-4B62-863B-9A8EC60FA02D}"/>
              </a:ext>
            </a:extLst>
          </p:cNvPr>
          <p:cNvSpPr>
            <a:spLocks noGrp="1"/>
          </p:cNvSpPr>
          <p:nvPr>
            <p:ph type="title"/>
          </p:nvPr>
        </p:nvSpPr>
        <p:spPr/>
        <p:txBody>
          <a:bodyPr/>
          <a:lstStyle/>
          <a:p>
            <a:r>
              <a:rPr lang="en-US" dirty="0"/>
              <a:t>Copy Activity performance and tuning guide</a:t>
            </a:r>
          </a:p>
        </p:txBody>
      </p:sp>
      <p:pic>
        <p:nvPicPr>
          <p:cNvPr id="4" name="Picture 3">
            <a:extLst>
              <a:ext uri="{FF2B5EF4-FFF2-40B4-BE49-F238E27FC236}">
                <a16:creationId xmlns:a16="http://schemas.microsoft.com/office/drawing/2014/main" id="{CB203434-6D90-4A5D-B4AF-FFCC2D877CAE}"/>
              </a:ext>
            </a:extLst>
          </p:cNvPr>
          <p:cNvPicPr>
            <a:picLocks noChangeAspect="1"/>
          </p:cNvPicPr>
          <p:nvPr/>
        </p:nvPicPr>
        <p:blipFill>
          <a:blip r:embed="rId3"/>
          <a:stretch>
            <a:fillRect/>
          </a:stretch>
        </p:blipFill>
        <p:spPr>
          <a:xfrm>
            <a:off x="84093" y="1077981"/>
            <a:ext cx="7748368" cy="5209123"/>
          </a:xfrm>
          <a:prstGeom prst="rect">
            <a:avLst/>
          </a:prstGeom>
        </p:spPr>
      </p:pic>
      <p:sp>
        <p:nvSpPr>
          <p:cNvPr id="5" name="Rectangle 4">
            <a:extLst>
              <a:ext uri="{FF2B5EF4-FFF2-40B4-BE49-F238E27FC236}">
                <a16:creationId xmlns:a16="http://schemas.microsoft.com/office/drawing/2014/main" id="{C1F4704A-5178-402D-A205-DBCA8EF87C55}"/>
              </a:ext>
            </a:extLst>
          </p:cNvPr>
          <p:cNvSpPr/>
          <p:nvPr/>
        </p:nvSpPr>
        <p:spPr>
          <a:xfrm>
            <a:off x="7832461" y="1077981"/>
            <a:ext cx="4092619" cy="4524315"/>
          </a:xfrm>
          <a:prstGeom prst="rect">
            <a:avLst/>
          </a:prstGeom>
        </p:spPr>
        <p:txBody>
          <a:bodyPr wrap="square">
            <a:spAutoFit/>
          </a:bodyPr>
          <a:lstStyle/>
          <a:p>
            <a:r>
              <a:rPr lang="en-US" sz="1600" dirty="0"/>
              <a:t>Azure provides a set of enterprise-grade data storage and data warehouse solutions, and Copy Activity offers a highly optimized data loading experience that is easy to configure and set up. With just a single copy activity, you can achieve:</a:t>
            </a:r>
          </a:p>
          <a:p>
            <a:endParaRPr lang="en-US" sz="1600" dirty="0"/>
          </a:p>
          <a:p>
            <a:pPr marL="285750" indent="-285750">
              <a:buFont typeface="Arial" panose="020B0604020202020204" pitchFamily="34" charset="0"/>
              <a:buChar char="•"/>
            </a:pPr>
            <a:r>
              <a:rPr lang="en-US" sz="1600" dirty="0"/>
              <a:t>Loading data into </a:t>
            </a:r>
            <a:r>
              <a:rPr lang="en-US" sz="1600" b="1" dirty="0"/>
              <a:t>Azure SQL Data Warehouse</a:t>
            </a:r>
            <a:r>
              <a:rPr lang="en-US" sz="1600" dirty="0"/>
              <a:t> at </a:t>
            </a:r>
            <a:r>
              <a:rPr lang="en-US" sz="1600" b="1" dirty="0"/>
              <a:t>1.2 </a:t>
            </a:r>
            <a:r>
              <a:rPr lang="en-US" sz="1600" b="1" dirty="0" err="1"/>
              <a:t>GBps</a:t>
            </a:r>
            <a:r>
              <a:rPr lang="en-US" sz="1600" dirty="0"/>
              <a:t>. (</a:t>
            </a:r>
            <a:r>
              <a:rPr lang="en-US" sz="1600" dirty="0">
                <a:hlinkClick r:id="rId4"/>
              </a:rPr>
              <a:t>Load 1 TB into Azure SQL Data Warehouse under 15 minutes with Azure Data Factory</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Loading data into </a:t>
            </a:r>
            <a:r>
              <a:rPr lang="en-US" sz="1600" b="1" dirty="0"/>
              <a:t>Azure Blob storage</a:t>
            </a:r>
            <a:r>
              <a:rPr lang="en-US" sz="1600" dirty="0"/>
              <a:t> at </a:t>
            </a:r>
            <a:r>
              <a:rPr lang="en-US" sz="1600" b="1" dirty="0"/>
              <a:t>1.0 </a:t>
            </a:r>
            <a:r>
              <a:rPr lang="en-US" sz="1600" b="1" dirty="0" err="1"/>
              <a:t>GBps</a:t>
            </a:r>
            <a:endParaRPr lang="en-US" sz="1600" b="1"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Loading data into </a:t>
            </a:r>
            <a:r>
              <a:rPr lang="en-US" sz="1600" b="1" dirty="0"/>
              <a:t>Azure Data Lake Store</a:t>
            </a:r>
            <a:r>
              <a:rPr lang="en-US" sz="1600" dirty="0"/>
              <a:t> at </a:t>
            </a:r>
            <a:r>
              <a:rPr lang="en-US" sz="1600" b="1" dirty="0"/>
              <a:t>1.0 </a:t>
            </a:r>
            <a:r>
              <a:rPr lang="en-US" sz="1600" b="1" dirty="0" err="1"/>
              <a:t>GBps</a:t>
            </a:r>
            <a:endParaRPr lang="en-US" sz="1600" dirty="0"/>
          </a:p>
          <a:p>
            <a:endParaRPr lang="en-US" sz="1600" dirty="0"/>
          </a:p>
        </p:txBody>
      </p:sp>
    </p:spTree>
    <p:extLst>
      <p:ext uri="{BB962C8B-B14F-4D97-AF65-F5344CB8AC3E}">
        <p14:creationId xmlns:p14="http://schemas.microsoft.com/office/powerpoint/2010/main" val="269011904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EF33-D41F-476D-A3E7-0CD2451F6709}"/>
              </a:ext>
            </a:extLst>
          </p:cNvPr>
          <p:cNvSpPr>
            <a:spLocks noGrp="1"/>
          </p:cNvSpPr>
          <p:nvPr>
            <p:ph type="title"/>
          </p:nvPr>
        </p:nvSpPr>
        <p:spPr/>
        <p:txBody>
          <a:bodyPr/>
          <a:lstStyle/>
          <a:p>
            <a:r>
              <a:rPr lang="es-MX" dirty="0" err="1"/>
              <a:t>Parallel</a:t>
            </a:r>
            <a:r>
              <a:rPr lang="es-MX" dirty="0"/>
              <a:t> </a:t>
            </a:r>
            <a:r>
              <a:rPr lang="es-MX" dirty="0" err="1"/>
              <a:t>Copy</a:t>
            </a:r>
            <a:endParaRPr lang="en-US" dirty="0"/>
          </a:p>
        </p:txBody>
      </p:sp>
      <p:sp>
        <p:nvSpPr>
          <p:cNvPr id="3" name="Rectangle 2">
            <a:extLst>
              <a:ext uri="{FF2B5EF4-FFF2-40B4-BE49-F238E27FC236}">
                <a16:creationId xmlns:a16="http://schemas.microsoft.com/office/drawing/2014/main" id="{3FBA6717-58DD-4365-9D2A-3892777AB29D}"/>
              </a:ext>
            </a:extLst>
          </p:cNvPr>
          <p:cNvSpPr/>
          <p:nvPr/>
        </p:nvSpPr>
        <p:spPr>
          <a:xfrm>
            <a:off x="269240" y="1189177"/>
            <a:ext cx="11655840" cy="923330"/>
          </a:xfrm>
          <a:prstGeom prst="rect">
            <a:avLst/>
          </a:prstGeom>
        </p:spPr>
        <p:txBody>
          <a:bodyPr wrap="square">
            <a:spAutoFit/>
          </a:bodyPr>
          <a:lstStyle/>
          <a:p>
            <a:r>
              <a:rPr lang="en-US" dirty="0"/>
              <a:t>You can use the </a:t>
            </a:r>
            <a:r>
              <a:rPr lang="en-US" b="1" dirty="0" err="1"/>
              <a:t>parallelCopies</a:t>
            </a:r>
            <a:r>
              <a:rPr lang="en-US" dirty="0"/>
              <a:t> property to indicate the parallelism that you want Copy Activity to use. You can think of this property as the maximum number of threads within Copy Activity that can read from your source or write to your sink data stores in parallel.</a:t>
            </a:r>
          </a:p>
        </p:txBody>
      </p:sp>
      <p:pic>
        <p:nvPicPr>
          <p:cNvPr id="4" name="Picture 3">
            <a:extLst>
              <a:ext uri="{FF2B5EF4-FFF2-40B4-BE49-F238E27FC236}">
                <a16:creationId xmlns:a16="http://schemas.microsoft.com/office/drawing/2014/main" id="{2026D483-B5E4-4E3E-AB44-7F7EE210765F}"/>
              </a:ext>
            </a:extLst>
          </p:cNvPr>
          <p:cNvPicPr>
            <a:picLocks noChangeAspect="1"/>
          </p:cNvPicPr>
          <p:nvPr/>
        </p:nvPicPr>
        <p:blipFill>
          <a:blip r:embed="rId3"/>
          <a:stretch>
            <a:fillRect/>
          </a:stretch>
        </p:blipFill>
        <p:spPr>
          <a:xfrm>
            <a:off x="269240" y="2268058"/>
            <a:ext cx="8575014" cy="3964791"/>
          </a:xfrm>
          <a:prstGeom prst="rect">
            <a:avLst/>
          </a:prstGeom>
        </p:spPr>
      </p:pic>
    </p:spTree>
    <p:extLst>
      <p:ext uri="{BB962C8B-B14F-4D97-AF65-F5344CB8AC3E}">
        <p14:creationId xmlns:p14="http://schemas.microsoft.com/office/powerpoint/2010/main" val="194953295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2761-563B-4955-9198-7BFC9D0FEADF}"/>
              </a:ext>
            </a:extLst>
          </p:cNvPr>
          <p:cNvSpPr>
            <a:spLocks noGrp="1"/>
          </p:cNvSpPr>
          <p:nvPr>
            <p:ph type="title"/>
          </p:nvPr>
        </p:nvSpPr>
        <p:spPr/>
        <p:txBody>
          <a:bodyPr/>
          <a:lstStyle/>
          <a:p>
            <a:r>
              <a:rPr lang="en-US" dirty="0"/>
              <a:t>Cloud data movement units</a:t>
            </a:r>
          </a:p>
        </p:txBody>
      </p:sp>
      <p:sp>
        <p:nvSpPr>
          <p:cNvPr id="3" name="Rectangle 2">
            <a:extLst>
              <a:ext uri="{FF2B5EF4-FFF2-40B4-BE49-F238E27FC236}">
                <a16:creationId xmlns:a16="http://schemas.microsoft.com/office/drawing/2014/main" id="{8924E45C-629F-4DC3-922E-4F48281C9EEE}"/>
              </a:ext>
            </a:extLst>
          </p:cNvPr>
          <p:cNvSpPr/>
          <p:nvPr/>
        </p:nvSpPr>
        <p:spPr>
          <a:xfrm>
            <a:off x="269239" y="1251150"/>
            <a:ext cx="11745181" cy="2031325"/>
          </a:xfrm>
          <a:prstGeom prst="rect">
            <a:avLst/>
          </a:prstGeom>
        </p:spPr>
        <p:txBody>
          <a:bodyPr wrap="square">
            <a:spAutoFit/>
          </a:bodyPr>
          <a:lstStyle/>
          <a:p>
            <a:r>
              <a:rPr lang="en-US" dirty="0"/>
              <a:t>A </a:t>
            </a:r>
            <a:r>
              <a:rPr lang="en-US" b="1" dirty="0"/>
              <a:t>cloud data movement unit (DMU)</a:t>
            </a:r>
            <a:r>
              <a:rPr lang="en-US" dirty="0"/>
              <a:t> is a measure that represents the power (a combination of CPU, memory, and network resource allocation) of a single unit in Data Factory. A DMU might be used in a cloud-to-cloud copy operation, but not in a hybrid copy.</a:t>
            </a:r>
          </a:p>
          <a:p>
            <a:endParaRPr lang="es-MX" dirty="0"/>
          </a:p>
          <a:p>
            <a:r>
              <a:rPr lang="en-US" dirty="0"/>
              <a:t>The allowed values for the </a:t>
            </a:r>
            <a:r>
              <a:rPr lang="en-US" dirty="0" err="1"/>
              <a:t>cloudDataMovementUnits</a:t>
            </a:r>
            <a:r>
              <a:rPr lang="en-US" dirty="0"/>
              <a:t> property are 1 (default), 2, 4, 8, 16, 32. The actual number of cloud DMUs that the copy operation uses at run time is equal to or less than the configured value, depending on your data pattern.</a:t>
            </a:r>
          </a:p>
        </p:txBody>
      </p:sp>
      <p:sp>
        <p:nvSpPr>
          <p:cNvPr id="4" name="Rectangle 3">
            <a:extLst>
              <a:ext uri="{FF2B5EF4-FFF2-40B4-BE49-F238E27FC236}">
                <a16:creationId xmlns:a16="http://schemas.microsoft.com/office/drawing/2014/main" id="{17107F31-D396-4EA8-9642-20D65DC4B774}"/>
              </a:ext>
            </a:extLst>
          </p:cNvPr>
          <p:cNvSpPr/>
          <p:nvPr/>
        </p:nvSpPr>
        <p:spPr>
          <a:xfrm>
            <a:off x="3363402" y="5281757"/>
            <a:ext cx="8561678" cy="738664"/>
          </a:xfrm>
          <a:prstGeom prst="rect">
            <a:avLst/>
          </a:prstGeom>
        </p:spPr>
        <p:txBody>
          <a:bodyPr wrap="square">
            <a:spAutoFit/>
          </a:bodyPr>
          <a:lstStyle/>
          <a:p>
            <a:r>
              <a:rPr lang="en-US" sz="1400" dirty="0"/>
              <a:t>If you need more cloud DMUs for a higher throughput, contact </a:t>
            </a:r>
            <a:r>
              <a:rPr lang="en-US" sz="1400" dirty="0">
                <a:hlinkClick r:id="rId3"/>
              </a:rPr>
              <a:t>Azure support</a:t>
            </a:r>
            <a:r>
              <a:rPr lang="en-US" sz="1400" dirty="0"/>
              <a:t>. Setting of 8 and above currently works only when you </a:t>
            </a:r>
            <a:r>
              <a:rPr lang="en-US" sz="1400" b="1" dirty="0"/>
              <a:t>copy multiple files from Blob storage/Data Lake Store/Amazon S3/cloud FTP/cloud SFTP to Blob storage/Data Lake Store/Azure SQL Database</a:t>
            </a:r>
            <a:r>
              <a:rPr lang="en-US" sz="1400" dirty="0"/>
              <a:t>.</a:t>
            </a:r>
          </a:p>
        </p:txBody>
      </p:sp>
      <p:pic>
        <p:nvPicPr>
          <p:cNvPr id="5" name="Picture 4">
            <a:extLst>
              <a:ext uri="{FF2B5EF4-FFF2-40B4-BE49-F238E27FC236}">
                <a16:creationId xmlns:a16="http://schemas.microsoft.com/office/drawing/2014/main" id="{71141199-F936-4530-9137-BF7B6E8A6AE3}"/>
              </a:ext>
            </a:extLst>
          </p:cNvPr>
          <p:cNvPicPr>
            <a:picLocks noChangeAspect="1"/>
          </p:cNvPicPr>
          <p:nvPr/>
        </p:nvPicPr>
        <p:blipFill>
          <a:blip r:embed="rId4"/>
          <a:stretch>
            <a:fillRect/>
          </a:stretch>
        </p:blipFill>
        <p:spPr>
          <a:xfrm>
            <a:off x="269239" y="3403159"/>
            <a:ext cx="2993419" cy="2617262"/>
          </a:xfrm>
          <a:prstGeom prst="rect">
            <a:avLst/>
          </a:prstGeom>
        </p:spPr>
      </p:pic>
    </p:spTree>
    <p:extLst>
      <p:ext uri="{BB962C8B-B14F-4D97-AF65-F5344CB8AC3E}">
        <p14:creationId xmlns:p14="http://schemas.microsoft.com/office/powerpoint/2010/main" val="101496223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953AA-F3A9-4D21-9836-0645DE8BB7C0}"/>
              </a:ext>
            </a:extLst>
          </p:cNvPr>
          <p:cNvSpPr>
            <a:spLocks noGrp="1"/>
          </p:cNvSpPr>
          <p:nvPr>
            <p:ph type="title"/>
          </p:nvPr>
        </p:nvSpPr>
        <p:spPr/>
        <p:txBody>
          <a:bodyPr/>
          <a:lstStyle/>
          <a:p>
            <a:r>
              <a:rPr lang="en-US" dirty="0"/>
              <a:t>Agenda</a:t>
            </a:r>
            <a:endParaRPr lang="es-ES" dirty="0"/>
          </a:p>
        </p:txBody>
      </p:sp>
      <p:sp>
        <p:nvSpPr>
          <p:cNvPr id="3" name="Text Placeholder 2">
            <a:extLst>
              <a:ext uri="{FF2B5EF4-FFF2-40B4-BE49-F238E27FC236}">
                <a16:creationId xmlns:a16="http://schemas.microsoft.com/office/drawing/2014/main" id="{25A17135-5A2C-43FB-96E0-2D010A990FD0}"/>
              </a:ext>
            </a:extLst>
          </p:cNvPr>
          <p:cNvSpPr>
            <a:spLocks noGrp="1"/>
          </p:cNvSpPr>
          <p:nvPr>
            <p:ph type="body" sz="quarter" idx="4294967295"/>
          </p:nvPr>
        </p:nvSpPr>
        <p:spPr>
          <a:xfrm>
            <a:off x="829994" y="1189177"/>
            <a:ext cx="8679766" cy="4960938"/>
          </a:xfrm>
        </p:spPr>
        <p:txBody>
          <a:bodyPr>
            <a:normAutofit/>
          </a:bodyPr>
          <a:lstStyle/>
          <a:p>
            <a:r>
              <a:rPr lang="en-US" sz="3200" dirty="0"/>
              <a:t>Azure Data Factory Introduction</a:t>
            </a:r>
          </a:p>
          <a:p>
            <a:pPr marL="554506" lvl="2" indent="-342900"/>
            <a:r>
              <a:rPr lang="en-US" dirty="0"/>
              <a:t>Customer challenges</a:t>
            </a:r>
          </a:p>
          <a:p>
            <a:pPr marL="554506" lvl="2" indent="-342900"/>
            <a:r>
              <a:rPr lang="en-US" dirty="0"/>
              <a:t>High level Azure Data Lake architecture</a:t>
            </a:r>
          </a:p>
          <a:p>
            <a:r>
              <a:rPr lang="en-US" sz="3200" dirty="0"/>
              <a:t>Activities, Pipelines</a:t>
            </a:r>
          </a:p>
          <a:p>
            <a:pPr marL="554506" lvl="2" indent="-342900"/>
            <a:r>
              <a:rPr lang="en-US" dirty="0"/>
              <a:t>Data movement activities</a:t>
            </a:r>
          </a:p>
          <a:p>
            <a:pPr marL="554506" lvl="2" indent="-342900"/>
            <a:r>
              <a:rPr lang="en-US" dirty="0"/>
              <a:t>Data transformation activities</a:t>
            </a:r>
          </a:p>
          <a:p>
            <a:r>
              <a:rPr lang="en-US" sz="3200" dirty="0"/>
              <a:t>Monitor &amp; Manage</a:t>
            </a:r>
          </a:p>
          <a:p>
            <a:r>
              <a:rPr lang="es-ES" sz="3200" dirty="0"/>
              <a:t>Developer </a:t>
            </a:r>
            <a:r>
              <a:rPr lang="es-ES" sz="3200" dirty="0" err="1"/>
              <a:t>tools</a:t>
            </a:r>
            <a:endParaRPr lang="es-ES" sz="3200" dirty="0"/>
          </a:p>
        </p:txBody>
      </p:sp>
    </p:spTree>
    <p:extLst>
      <p:ext uri="{BB962C8B-B14F-4D97-AF65-F5344CB8AC3E}">
        <p14:creationId xmlns:p14="http://schemas.microsoft.com/office/powerpoint/2010/main" val="26921789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F2565-190C-42D6-86E2-ADD8873CFD29}"/>
              </a:ext>
            </a:extLst>
          </p:cNvPr>
          <p:cNvSpPr>
            <a:spLocks noGrp="1"/>
          </p:cNvSpPr>
          <p:nvPr>
            <p:ph type="title"/>
          </p:nvPr>
        </p:nvSpPr>
        <p:spPr/>
        <p:txBody>
          <a:bodyPr/>
          <a:lstStyle/>
          <a:p>
            <a:r>
              <a:rPr lang="en-US" dirty="0"/>
              <a:t>Staged copy</a:t>
            </a:r>
          </a:p>
        </p:txBody>
      </p:sp>
      <p:sp>
        <p:nvSpPr>
          <p:cNvPr id="3" name="Rectangle 2">
            <a:extLst>
              <a:ext uri="{FF2B5EF4-FFF2-40B4-BE49-F238E27FC236}">
                <a16:creationId xmlns:a16="http://schemas.microsoft.com/office/drawing/2014/main" id="{248B1891-8DDF-4C14-8087-17C4332EEA7B}"/>
              </a:ext>
            </a:extLst>
          </p:cNvPr>
          <p:cNvSpPr/>
          <p:nvPr/>
        </p:nvSpPr>
        <p:spPr>
          <a:xfrm>
            <a:off x="269240" y="1189177"/>
            <a:ext cx="11655840" cy="2031325"/>
          </a:xfrm>
          <a:prstGeom prst="rect">
            <a:avLst/>
          </a:prstGeom>
        </p:spPr>
        <p:txBody>
          <a:bodyPr wrap="square">
            <a:spAutoFit/>
          </a:bodyPr>
          <a:lstStyle/>
          <a:p>
            <a:r>
              <a:rPr lang="en-US" dirty="0"/>
              <a:t>When you copy data from a source data store to a sink data store, you might choose to use Blob storage as an interim staging store. Staging is especially useful in the following cases: </a:t>
            </a:r>
          </a:p>
          <a:p>
            <a:pPr>
              <a:buFont typeface="+mj-lt"/>
              <a:buAutoNum type="arabicPeriod"/>
            </a:pPr>
            <a:r>
              <a:rPr lang="en-US" b="1" dirty="0"/>
              <a:t> You want to ingest data from various data stores into SQL Data Warehouse via </a:t>
            </a:r>
            <a:r>
              <a:rPr lang="en-US" b="1" dirty="0" err="1"/>
              <a:t>PolyBase</a:t>
            </a:r>
            <a:r>
              <a:rPr lang="en-US" dirty="0"/>
              <a:t>. </a:t>
            </a:r>
          </a:p>
          <a:p>
            <a:pPr>
              <a:buFont typeface="+mj-lt"/>
              <a:buAutoNum type="arabicPeriod"/>
            </a:pPr>
            <a:r>
              <a:rPr lang="en-US" b="1" dirty="0"/>
              <a:t> Sometimes it takes a while to perform a hybrid data movement (that is, to copy between an on-premises data store and a cloud data store) over a slow network connection</a:t>
            </a:r>
            <a:r>
              <a:rPr lang="en-US" dirty="0"/>
              <a:t>. </a:t>
            </a:r>
          </a:p>
          <a:p>
            <a:pPr>
              <a:buFont typeface="+mj-lt"/>
              <a:buAutoNum type="arabicPeriod"/>
            </a:pPr>
            <a:r>
              <a:rPr lang="en-US" b="1" dirty="0"/>
              <a:t> You don't want to open ports other than port 80 and port 443 in your firewall, because of corporate IT policies</a:t>
            </a:r>
            <a:r>
              <a:rPr lang="en-US" dirty="0"/>
              <a:t>. </a:t>
            </a:r>
          </a:p>
        </p:txBody>
      </p:sp>
      <p:pic>
        <p:nvPicPr>
          <p:cNvPr id="6" name="Picture 5">
            <a:extLst>
              <a:ext uri="{FF2B5EF4-FFF2-40B4-BE49-F238E27FC236}">
                <a16:creationId xmlns:a16="http://schemas.microsoft.com/office/drawing/2014/main" id="{F6E03AC2-2449-4C22-9641-6BDE465252AA}"/>
              </a:ext>
            </a:extLst>
          </p:cNvPr>
          <p:cNvPicPr>
            <a:picLocks noChangeAspect="1"/>
          </p:cNvPicPr>
          <p:nvPr/>
        </p:nvPicPr>
        <p:blipFill>
          <a:blip r:embed="rId3"/>
          <a:stretch>
            <a:fillRect/>
          </a:stretch>
        </p:blipFill>
        <p:spPr>
          <a:xfrm>
            <a:off x="269240" y="3882433"/>
            <a:ext cx="5808241" cy="1687094"/>
          </a:xfrm>
          <a:prstGeom prst="rect">
            <a:avLst/>
          </a:prstGeom>
        </p:spPr>
      </p:pic>
      <p:pic>
        <p:nvPicPr>
          <p:cNvPr id="8" name="Picture 7">
            <a:extLst>
              <a:ext uri="{FF2B5EF4-FFF2-40B4-BE49-F238E27FC236}">
                <a16:creationId xmlns:a16="http://schemas.microsoft.com/office/drawing/2014/main" id="{E082539E-DA8F-4ED6-8A20-8D92088CA363}"/>
              </a:ext>
            </a:extLst>
          </p:cNvPr>
          <p:cNvPicPr>
            <a:picLocks noChangeAspect="1"/>
          </p:cNvPicPr>
          <p:nvPr/>
        </p:nvPicPr>
        <p:blipFill>
          <a:blip r:embed="rId4"/>
          <a:stretch>
            <a:fillRect/>
          </a:stretch>
        </p:blipFill>
        <p:spPr>
          <a:xfrm>
            <a:off x="6260662" y="3882433"/>
            <a:ext cx="5573661" cy="1687094"/>
          </a:xfrm>
          <a:prstGeom prst="rect">
            <a:avLst/>
          </a:prstGeom>
        </p:spPr>
      </p:pic>
    </p:spTree>
    <p:extLst>
      <p:ext uri="{BB962C8B-B14F-4D97-AF65-F5344CB8AC3E}">
        <p14:creationId xmlns:p14="http://schemas.microsoft.com/office/powerpoint/2010/main" val="277786146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952F2-AFB6-45FD-BFD8-02AFA2B2FF8E}"/>
              </a:ext>
            </a:extLst>
          </p:cNvPr>
          <p:cNvSpPr>
            <a:spLocks noGrp="1"/>
          </p:cNvSpPr>
          <p:nvPr>
            <p:ph type="title"/>
          </p:nvPr>
        </p:nvSpPr>
        <p:spPr/>
        <p:txBody>
          <a:bodyPr/>
          <a:lstStyle/>
          <a:p>
            <a:r>
              <a:rPr lang="en-US" dirty="0"/>
              <a:t>Considerations for the source</a:t>
            </a:r>
          </a:p>
        </p:txBody>
      </p:sp>
      <p:sp>
        <p:nvSpPr>
          <p:cNvPr id="3" name="Rectangle 2">
            <a:extLst>
              <a:ext uri="{FF2B5EF4-FFF2-40B4-BE49-F238E27FC236}">
                <a16:creationId xmlns:a16="http://schemas.microsoft.com/office/drawing/2014/main" id="{7742CC4D-7B8C-4277-89B4-24E28ED3EE17}"/>
              </a:ext>
            </a:extLst>
          </p:cNvPr>
          <p:cNvSpPr/>
          <p:nvPr/>
        </p:nvSpPr>
        <p:spPr>
          <a:xfrm>
            <a:off x="269240" y="1189177"/>
            <a:ext cx="11655840" cy="369332"/>
          </a:xfrm>
          <a:prstGeom prst="rect">
            <a:avLst/>
          </a:prstGeom>
        </p:spPr>
        <p:txBody>
          <a:bodyPr wrap="square">
            <a:spAutoFit/>
          </a:bodyPr>
          <a:lstStyle/>
          <a:p>
            <a:r>
              <a:rPr lang="en-US" dirty="0"/>
              <a:t>Be sure that the underlying data store is not overwhelmed by other workloads that are running on or against it. </a:t>
            </a:r>
          </a:p>
        </p:txBody>
      </p:sp>
      <p:sp>
        <p:nvSpPr>
          <p:cNvPr id="4" name="Rectangle 3">
            <a:extLst>
              <a:ext uri="{FF2B5EF4-FFF2-40B4-BE49-F238E27FC236}">
                <a16:creationId xmlns:a16="http://schemas.microsoft.com/office/drawing/2014/main" id="{91931B1A-08E4-418D-9814-7ECB49A04818}"/>
              </a:ext>
            </a:extLst>
          </p:cNvPr>
          <p:cNvSpPr/>
          <p:nvPr/>
        </p:nvSpPr>
        <p:spPr>
          <a:xfrm>
            <a:off x="269240" y="1873481"/>
            <a:ext cx="9694718" cy="3139321"/>
          </a:xfrm>
          <a:prstGeom prst="rect">
            <a:avLst/>
          </a:prstGeom>
        </p:spPr>
        <p:txBody>
          <a:bodyPr wrap="square">
            <a:spAutoFit/>
          </a:bodyPr>
          <a:lstStyle/>
          <a:p>
            <a:r>
              <a:rPr lang="en-US" b="1" dirty="0"/>
              <a:t>File-based data stores</a:t>
            </a:r>
          </a:p>
          <a:p>
            <a:r>
              <a:rPr lang="en-US" i="1" dirty="0"/>
              <a:t>(Includes Blob storage, Data Lake Store, Amazon S3, on-premises file systems, and on-premises HDFS)</a:t>
            </a:r>
            <a:r>
              <a:rPr lang="en-US" dirty="0"/>
              <a:t>+ </a:t>
            </a:r>
          </a:p>
          <a:p>
            <a:pPr>
              <a:buFont typeface="Arial" panose="020B0604020202020204" pitchFamily="34" charset="0"/>
              <a:buChar char="•"/>
            </a:pPr>
            <a:r>
              <a:rPr lang="en-US" b="1" dirty="0"/>
              <a:t>Average file size and file count</a:t>
            </a:r>
            <a:r>
              <a:rPr lang="en-US" dirty="0"/>
              <a:t> </a:t>
            </a:r>
          </a:p>
          <a:p>
            <a:pPr>
              <a:buFont typeface="Arial" panose="020B0604020202020204" pitchFamily="34" charset="0"/>
              <a:buChar char="•"/>
            </a:pPr>
            <a:r>
              <a:rPr lang="en-US" b="1" dirty="0"/>
              <a:t>File format and compression</a:t>
            </a:r>
            <a:endParaRPr lang="en-US" dirty="0"/>
          </a:p>
          <a:p>
            <a:pPr>
              <a:buFont typeface="Arial" panose="020B0604020202020204" pitchFamily="34" charset="0"/>
              <a:buChar char="•"/>
            </a:pPr>
            <a:endParaRPr lang="en-US" b="1" dirty="0"/>
          </a:p>
          <a:p>
            <a:r>
              <a:rPr lang="en-US" b="1" dirty="0"/>
              <a:t>Relational data stores</a:t>
            </a:r>
          </a:p>
          <a:p>
            <a:r>
              <a:rPr lang="en-US" i="1" dirty="0"/>
              <a:t>(Includes SQL Database; SQL Data Warehouse; Amazon Redshift; SQL Server databases; and Oracle, MySQL, DB2, Teradata, Sybase, and PostgreSQL databases, etc.)</a:t>
            </a:r>
            <a:r>
              <a:rPr lang="en-US" dirty="0"/>
              <a:t>+ </a:t>
            </a:r>
          </a:p>
          <a:p>
            <a:pPr>
              <a:buFont typeface="Arial" panose="020B0604020202020204" pitchFamily="34" charset="0"/>
              <a:buChar char="•"/>
            </a:pPr>
            <a:r>
              <a:rPr lang="en-US" b="1" dirty="0"/>
              <a:t>Data pattern</a:t>
            </a:r>
          </a:p>
          <a:p>
            <a:pPr>
              <a:buFont typeface="Arial" panose="020B0604020202020204" pitchFamily="34" charset="0"/>
              <a:buChar char="•"/>
            </a:pPr>
            <a:r>
              <a:rPr lang="en-US" b="1" dirty="0"/>
              <a:t>Query or stored procedure</a:t>
            </a:r>
          </a:p>
        </p:txBody>
      </p:sp>
    </p:spTree>
    <p:extLst>
      <p:ext uri="{BB962C8B-B14F-4D97-AF65-F5344CB8AC3E}">
        <p14:creationId xmlns:p14="http://schemas.microsoft.com/office/powerpoint/2010/main" val="266009939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451B5-F7A2-4FC7-B506-86761A296465}"/>
              </a:ext>
            </a:extLst>
          </p:cNvPr>
          <p:cNvSpPr>
            <a:spLocks noGrp="1"/>
          </p:cNvSpPr>
          <p:nvPr>
            <p:ph type="title"/>
          </p:nvPr>
        </p:nvSpPr>
        <p:spPr/>
        <p:txBody>
          <a:bodyPr/>
          <a:lstStyle/>
          <a:p>
            <a:r>
              <a:rPr lang="en-US" dirty="0"/>
              <a:t>Considerations for the sink</a:t>
            </a:r>
          </a:p>
        </p:txBody>
      </p:sp>
      <p:sp>
        <p:nvSpPr>
          <p:cNvPr id="3" name="Rectangle 2">
            <a:extLst>
              <a:ext uri="{FF2B5EF4-FFF2-40B4-BE49-F238E27FC236}">
                <a16:creationId xmlns:a16="http://schemas.microsoft.com/office/drawing/2014/main" id="{C982CDF0-EC66-449F-B2CC-EA05A1808AE5}"/>
              </a:ext>
            </a:extLst>
          </p:cNvPr>
          <p:cNvSpPr/>
          <p:nvPr/>
        </p:nvSpPr>
        <p:spPr>
          <a:xfrm>
            <a:off x="269240" y="1038044"/>
            <a:ext cx="11922760" cy="369332"/>
          </a:xfrm>
          <a:prstGeom prst="rect">
            <a:avLst/>
          </a:prstGeom>
        </p:spPr>
        <p:txBody>
          <a:bodyPr wrap="square">
            <a:spAutoFit/>
          </a:bodyPr>
          <a:lstStyle/>
          <a:p>
            <a:r>
              <a:rPr lang="en-US" dirty="0"/>
              <a:t>Be sure that the underlying data store is not overwhelmed by other workloads that are running on or against it.  </a:t>
            </a:r>
          </a:p>
        </p:txBody>
      </p:sp>
      <p:sp>
        <p:nvSpPr>
          <p:cNvPr id="4" name="Rectangle 3">
            <a:extLst>
              <a:ext uri="{FF2B5EF4-FFF2-40B4-BE49-F238E27FC236}">
                <a16:creationId xmlns:a16="http://schemas.microsoft.com/office/drawing/2014/main" id="{B81B0B49-BD34-41A8-8514-2165F6E29212}"/>
              </a:ext>
            </a:extLst>
          </p:cNvPr>
          <p:cNvSpPr/>
          <p:nvPr/>
        </p:nvSpPr>
        <p:spPr>
          <a:xfrm>
            <a:off x="269240" y="1497441"/>
            <a:ext cx="11862954" cy="2862322"/>
          </a:xfrm>
          <a:prstGeom prst="rect">
            <a:avLst/>
          </a:prstGeom>
        </p:spPr>
        <p:txBody>
          <a:bodyPr wrap="square">
            <a:spAutoFit/>
          </a:bodyPr>
          <a:lstStyle/>
          <a:p>
            <a:r>
              <a:rPr lang="en-US" b="1" dirty="0"/>
              <a:t>File-based data stores</a:t>
            </a:r>
          </a:p>
          <a:p>
            <a:r>
              <a:rPr lang="en-US" i="1" dirty="0"/>
              <a:t>(Includes Blob storage, Data Lake Store, Amazon S3, on-premises file systems, and on-premises HDFS)</a:t>
            </a:r>
            <a:r>
              <a:rPr lang="en-US" dirty="0"/>
              <a:t>+ </a:t>
            </a:r>
          </a:p>
          <a:p>
            <a:pPr>
              <a:buFont typeface="Arial" panose="020B0604020202020204" pitchFamily="34" charset="0"/>
              <a:buChar char="•"/>
            </a:pPr>
            <a:r>
              <a:rPr lang="en-US" b="1" dirty="0"/>
              <a:t>Copy behavior</a:t>
            </a:r>
          </a:p>
          <a:p>
            <a:pPr>
              <a:buFont typeface="Arial" panose="020B0604020202020204" pitchFamily="34" charset="0"/>
              <a:buChar char="•"/>
            </a:pPr>
            <a:r>
              <a:rPr lang="en-US" b="1" dirty="0"/>
              <a:t>File format and compression</a:t>
            </a:r>
          </a:p>
          <a:p>
            <a:pPr>
              <a:buFont typeface="Arial" panose="020B0604020202020204" pitchFamily="34" charset="0"/>
              <a:buChar char="•"/>
            </a:pPr>
            <a:r>
              <a:rPr lang="en-US" b="1" dirty="0"/>
              <a:t>Blob storage</a:t>
            </a:r>
            <a:r>
              <a:rPr lang="en-US" dirty="0"/>
              <a:t>: Currently, Blob storage supports only block blobs for optimized data transfer and throughput.</a:t>
            </a:r>
          </a:p>
          <a:p>
            <a:endParaRPr lang="en-US" dirty="0"/>
          </a:p>
          <a:p>
            <a:r>
              <a:rPr lang="en-US" b="1" dirty="0"/>
              <a:t>Relational data stores</a:t>
            </a:r>
          </a:p>
          <a:p>
            <a:r>
              <a:rPr lang="en-US" i="1" dirty="0"/>
              <a:t>(Includes SQL Database, SQL Data Warehouse, SQL Server databases, and Oracle databases)</a:t>
            </a:r>
            <a:r>
              <a:rPr lang="en-US" dirty="0"/>
              <a:t>+ </a:t>
            </a:r>
          </a:p>
          <a:p>
            <a:pPr>
              <a:buFont typeface="Arial" panose="020B0604020202020204" pitchFamily="34" charset="0"/>
              <a:buChar char="•"/>
            </a:pPr>
            <a:r>
              <a:rPr lang="en-US" b="1" dirty="0"/>
              <a:t>Copy behavior</a:t>
            </a:r>
          </a:p>
          <a:p>
            <a:pPr>
              <a:buFont typeface="Arial" panose="020B0604020202020204" pitchFamily="34" charset="0"/>
              <a:buChar char="•"/>
            </a:pPr>
            <a:r>
              <a:rPr lang="en-US" b="1" dirty="0"/>
              <a:t>Data pattern and batch size</a:t>
            </a:r>
            <a:r>
              <a:rPr lang="en-US" dirty="0"/>
              <a:t>:</a:t>
            </a:r>
          </a:p>
        </p:txBody>
      </p:sp>
      <p:sp>
        <p:nvSpPr>
          <p:cNvPr id="5" name="Rectangle 4">
            <a:extLst>
              <a:ext uri="{FF2B5EF4-FFF2-40B4-BE49-F238E27FC236}">
                <a16:creationId xmlns:a16="http://schemas.microsoft.com/office/drawing/2014/main" id="{39611777-BB6F-4453-B233-0B9C63CBC76A}"/>
              </a:ext>
            </a:extLst>
          </p:cNvPr>
          <p:cNvSpPr/>
          <p:nvPr/>
        </p:nvSpPr>
        <p:spPr>
          <a:xfrm>
            <a:off x="269240" y="4360876"/>
            <a:ext cx="11655840" cy="1754326"/>
          </a:xfrm>
          <a:prstGeom prst="rect">
            <a:avLst/>
          </a:prstGeom>
        </p:spPr>
        <p:txBody>
          <a:bodyPr wrap="square">
            <a:spAutoFit/>
          </a:bodyPr>
          <a:lstStyle/>
          <a:p>
            <a:r>
              <a:rPr lang="en-US" b="1" dirty="0"/>
              <a:t>NoSQL stores</a:t>
            </a:r>
          </a:p>
          <a:p>
            <a:r>
              <a:rPr lang="en-US" i="1" dirty="0"/>
              <a:t>(Includes Table storage and Azure Cosmos DB )</a:t>
            </a:r>
            <a:r>
              <a:rPr lang="en-US" dirty="0"/>
              <a:t>+ </a:t>
            </a:r>
          </a:p>
          <a:p>
            <a:r>
              <a:rPr lang="en-US" dirty="0"/>
              <a:t>For </a:t>
            </a:r>
            <a:r>
              <a:rPr lang="en-US" b="1" dirty="0"/>
              <a:t>Table storage</a:t>
            </a:r>
            <a:r>
              <a:rPr lang="en-US" dirty="0"/>
              <a:t>:</a:t>
            </a:r>
          </a:p>
          <a:p>
            <a:pPr lvl="1"/>
            <a:r>
              <a:rPr lang="en-US" b="1" dirty="0"/>
              <a:t>Partition</a:t>
            </a:r>
          </a:p>
          <a:p>
            <a:r>
              <a:rPr lang="en-US" dirty="0"/>
              <a:t>For </a:t>
            </a:r>
            <a:r>
              <a:rPr lang="en-US" b="1" dirty="0"/>
              <a:t>Azure Cosmos DB</a:t>
            </a:r>
            <a:r>
              <a:rPr lang="en-US" dirty="0"/>
              <a:t>:</a:t>
            </a:r>
          </a:p>
          <a:p>
            <a:pPr lvl="1"/>
            <a:r>
              <a:rPr lang="en-US" b="1" dirty="0"/>
              <a:t>Batch size</a:t>
            </a:r>
            <a:endParaRPr lang="en-US" dirty="0"/>
          </a:p>
        </p:txBody>
      </p:sp>
    </p:spTree>
    <p:extLst>
      <p:ext uri="{BB962C8B-B14F-4D97-AF65-F5344CB8AC3E}">
        <p14:creationId xmlns:p14="http://schemas.microsoft.com/office/powerpoint/2010/main" val="282651523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25B10-F547-43BD-B5F3-F17166A29940}"/>
              </a:ext>
            </a:extLst>
          </p:cNvPr>
          <p:cNvSpPr>
            <a:spLocks noGrp="1"/>
          </p:cNvSpPr>
          <p:nvPr>
            <p:ph type="title"/>
          </p:nvPr>
        </p:nvSpPr>
        <p:spPr/>
        <p:txBody>
          <a:bodyPr/>
          <a:lstStyle/>
          <a:p>
            <a:r>
              <a:rPr lang="en-US" dirty="0"/>
              <a:t>Considerations for serialization and deserialization</a:t>
            </a:r>
          </a:p>
        </p:txBody>
      </p:sp>
      <p:graphicFrame>
        <p:nvGraphicFramePr>
          <p:cNvPr id="3" name="Diagram 2">
            <a:extLst>
              <a:ext uri="{FF2B5EF4-FFF2-40B4-BE49-F238E27FC236}">
                <a16:creationId xmlns:a16="http://schemas.microsoft.com/office/drawing/2014/main" id="{505500AA-BB23-4F78-B6C5-5B70FF5BB247}"/>
              </a:ext>
            </a:extLst>
          </p:cNvPr>
          <p:cNvGraphicFramePr/>
          <p:nvPr>
            <p:extLst>
              <p:ext uri="{D42A27DB-BD31-4B8C-83A1-F6EECF244321}">
                <p14:modId xmlns:p14="http://schemas.microsoft.com/office/powerpoint/2010/main" val="1736156608"/>
              </p:ext>
            </p:extLst>
          </p:nvPr>
        </p:nvGraphicFramePr>
        <p:xfrm>
          <a:off x="463189" y="289512"/>
          <a:ext cx="11267942" cy="5460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75A77FD7-DDF6-4EAB-A019-A043EAED7C14}"/>
              </a:ext>
            </a:extLst>
          </p:cNvPr>
          <p:cNvSpPr/>
          <p:nvPr/>
        </p:nvSpPr>
        <p:spPr>
          <a:xfrm>
            <a:off x="266920" y="1189177"/>
            <a:ext cx="5075044" cy="369332"/>
          </a:xfrm>
          <a:prstGeom prst="rect">
            <a:avLst/>
          </a:prstGeom>
        </p:spPr>
        <p:txBody>
          <a:bodyPr wrap="none">
            <a:spAutoFit/>
          </a:bodyPr>
          <a:lstStyle/>
          <a:p>
            <a:r>
              <a:rPr lang="en-US" b="1" dirty="0"/>
              <a:t>•Copying files between file-based data stores</a:t>
            </a:r>
          </a:p>
        </p:txBody>
      </p:sp>
      <p:sp>
        <p:nvSpPr>
          <p:cNvPr id="5" name="Rectangle 4">
            <a:extLst>
              <a:ext uri="{FF2B5EF4-FFF2-40B4-BE49-F238E27FC236}">
                <a16:creationId xmlns:a16="http://schemas.microsoft.com/office/drawing/2014/main" id="{0B9F4DA8-4888-4282-B325-951423C2550E}"/>
              </a:ext>
            </a:extLst>
          </p:cNvPr>
          <p:cNvSpPr/>
          <p:nvPr/>
        </p:nvSpPr>
        <p:spPr>
          <a:xfrm>
            <a:off x="329967" y="4549303"/>
            <a:ext cx="11401164" cy="923330"/>
          </a:xfrm>
          <a:prstGeom prst="rect">
            <a:avLst/>
          </a:prstGeom>
        </p:spPr>
        <p:txBody>
          <a:bodyPr wrap="square">
            <a:spAutoFit/>
          </a:bodyPr>
          <a:lstStyle/>
          <a:p>
            <a:r>
              <a:rPr lang="en-US" b="1" dirty="0"/>
              <a:t>•When you copy files to/from a data store that is not file-based (for example, from a file-based store to a relational store), the serialization or deserialization step is required. This step results in significant performance overhead.</a:t>
            </a:r>
          </a:p>
        </p:txBody>
      </p:sp>
    </p:spTree>
    <p:extLst>
      <p:ext uri="{BB962C8B-B14F-4D97-AF65-F5344CB8AC3E}">
        <p14:creationId xmlns:p14="http://schemas.microsoft.com/office/powerpoint/2010/main" val="31566633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6E98E-886D-4AC1-A2B1-093A9919348F}"/>
              </a:ext>
            </a:extLst>
          </p:cNvPr>
          <p:cNvSpPr>
            <a:spLocks noGrp="1"/>
          </p:cNvSpPr>
          <p:nvPr>
            <p:ph type="title"/>
          </p:nvPr>
        </p:nvSpPr>
        <p:spPr/>
        <p:txBody>
          <a:bodyPr/>
          <a:lstStyle/>
          <a:p>
            <a:r>
              <a:rPr lang="en-US" dirty="0"/>
              <a:t>Considerations for compression</a:t>
            </a:r>
          </a:p>
        </p:txBody>
      </p:sp>
      <p:sp>
        <p:nvSpPr>
          <p:cNvPr id="3" name="Rectangle 2">
            <a:extLst>
              <a:ext uri="{FF2B5EF4-FFF2-40B4-BE49-F238E27FC236}">
                <a16:creationId xmlns:a16="http://schemas.microsoft.com/office/drawing/2014/main" id="{21F033DB-EE6F-4E80-BCC1-42C324F7DF42}"/>
              </a:ext>
            </a:extLst>
          </p:cNvPr>
          <p:cNvSpPr/>
          <p:nvPr/>
        </p:nvSpPr>
        <p:spPr>
          <a:xfrm>
            <a:off x="269240" y="1517396"/>
            <a:ext cx="11752184" cy="3416320"/>
          </a:xfrm>
          <a:prstGeom prst="rect">
            <a:avLst/>
          </a:prstGeom>
        </p:spPr>
        <p:txBody>
          <a:bodyPr wrap="square">
            <a:spAutoFit/>
          </a:bodyPr>
          <a:lstStyle/>
          <a:p>
            <a:r>
              <a:rPr lang="en-US" dirty="0"/>
              <a:t>When your input or output data set is a file, you can set Copy Activity to perform compression or decompression as it writes data to the destination. When you choose compression, you make a tradeoff between input/output (I/O) and CPU. Compressing the data costs extra in compute resources. But in return, it reduces network I/O and storage.</a:t>
            </a:r>
          </a:p>
          <a:p>
            <a:endParaRPr lang="en-US" dirty="0"/>
          </a:p>
          <a:p>
            <a:r>
              <a:rPr lang="en-US" b="1" dirty="0"/>
              <a:t>Codec</a:t>
            </a:r>
            <a:r>
              <a:rPr lang="en-US" dirty="0"/>
              <a:t>: Copy Activity supports </a:t>
            </a:r>
            <a:r>
              <a:rPr lang="en-US" dirty="0" err="1"/>
              <a:t>gzip</a:t>
            </a:r>
            <a:r>
              <a:rPr lang="en-US" dirty="0"/>
              <a:t>, bzip2, and Deflate compression types. </a:t>
            </a:r>
          </a:p>
          <a:p>
            <a:endParaRPr lang="en-US" dirty="0"/>
          </a:p>
          <a:p>
            <a:r>
              <a:rPr lang="en-US" b="1" dirty="0"/>
              <a:t>Level</a:t>
            </a:r>
            <a:r>
              <a:rPr lang="en-US" dirty="0"/>
              <a:t>: You can choose from two options for each compression codec: fastest compressed and optimally compressed. </a:t>
            </a:r>
          </a:p>
          <a:p>
            <a:endParaRPr lang="en-US" dirty="0"/>
          </a:p>
          <a:p>
            <a:r>
              <a:rPr lang="en-US" b="1" dirty="0"/>
              <a:t>A consideration</a:t>
            </a:r>
            <a:r>
              <a:rPr lang="en-US" dirty="0"/>
              <a:t>: To copy a large amount of data between an on-premises store and the cloud, consider using interim blob storage with compression. </a:t>
            </a:r>
          </a:p>
        </p:txBody>
      </p:sp>
    </p:spTree>
    <p:extLst>
      <p:ext uri="{BB962C8B-B14F-4D97-AF65-F5344CB8AC3E}">
        <p14:creationId xmlns:p14="http://schemas.microsoft.com/office/powerpoint/2010/main" val="291007919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C7869-8F56-4E69-BCC9-BFD0F65B1A88}"/>
              </a:ext>
            </a:extLst>
          </p:cNvPr>
          <p:cNvSpPr>
            <a:spLocks noGrp="1"/>
          </p:cNvSpPr>
          <p:nvPr>
            <p:ph type="title"/>
          </p:nvPr>
        </p:nvSpPr>
        <p:spPr/>
        <p:txBody>
          <a:bodyPr/>
          <a:lstStyle/>
          <a:p>
            <a:r>
              <a:rPr lang="en-US" dirty="0"/>
              <a:t>Considerations for column mapping</a:t>
            </a:r>
          </a:p>
        </p:txBody>
      </p:sp>
      <p:sp>
        <p:nvSpPr>
          <p:cNvPr id="3" name="Rectangle 2">
            <a:extLst>
              <a:ext uri="{FF2B5EF4-FFF2-40B4-BE49-F238E27FC236}">
                <a16:creationId xmlns:a16="http://schemas.microsoft.com/office/drawing/2014/main" id="{6868A8BC-63CD-43EE-83AC-8C884D987167}"/>
              </a:ext>
            </a:extLst>
          </p:cNvPr>
          <p:cNvSpPr/>
          <p:nvPr/>
        </p:nvSpPr>
        <p:spPr>
          <a:xfrm>
            <a:off x="269240" y="1305342"/>
            <a:ext cx="11655840" cy="2308324"/>
          </a:xfrm>
          <a:prstGeom prst="rect">
            <a:avLst/>
          </a:prstGeom>
        </p:spPr>
        <p:txBody>
          <a:bodyPr wrap="square">
            <a:spAutoFit/>
          </a:bodyPr>
          <a:lstStyle/>
          <a:p>
            <a:r>
              <a:rPr lang="en-US" dirty="0"/>
              <a:t>You can set the </a:t>
            </a:r>
            <a:r>
              <a:rPr lang="en-US" b="1" dirty="0" err="1"/>
              <a:t>columnMappings</a:t>
            </a:r>
            <a:r>
              <a:rPr lang="en-US" dirty="0"/>
              <a:t> property in Copy Activity to map all or a subset of the input columns to the output columns. After the data movement service reads the data from the source, it needs to perform column mapping on the data before it writes the data to the sink. This extra processing reduces copy throughput.</a:t>
            </a:r>
          </a:p>
          <a:p>
            <a:endParaRPr lang="es-MX" dirty="0"/>
          </a:p>
          <a:p>
            <a:r>
              <a:rPr lang="en-US" dirty="0"/>
              <a:t>If your source data store is </a:t>
            </a:r>
            <a:r>
              <a:rPr lang="en-US" dirty="0" err="1"/>
              <a:t>queryable</a:t>
            </a:r>
            <a:r>
              <a:rPr lang="en-US" dirty="0"/>
              <a:t>, for example, if it's a relational store like SQL Database or SQL Server, or if it's a NoSQL store like Table storage or Azure Cosmos DB, consider pushing the column filtering and reordering logic to the </a:t>
            </a:r>
            <a:r>
              <a:rPr lang="en-US" b="1" dirty="0"/>
              <a:t>query</a:t>
            </a:r>
            <a:r>
              <a:rPr lang="en-US" dirty="0"/>
              <a:t> property instead of using column mapping. This way, the projection occurs while the data movement service reads data from the source data store, where it is much more efficient.</a:t>
            </a:r>
          </a:p>
        </p:txBody>
      </p:sp>
    </p:spTree>
    <p:extLst>
      <p:ext uri="{BB962C8B-B14F-4D97-AF65-F5344CB8AC3E}">
        <p14:creationId xmlns:p14="http://schemas.microsoft.com/office/powerpoint/2010/main" val="154836467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1C24-2351-43ED-93AA-7394720057D5}"/>
              </a:ext>
            </a:extLst>
          </p:cNvPr>
          <p:cNvSpPr>
            <a:spLocks noGrp="1"/>
          </p:cNvSpPr>
          <p:nvPr>
            <p:ph type="title"/>
          </p:nvPr>
        </p:nvSpPr>
        <p:spPr/>
        <p:txBody>
          <a:bodyPr/>
          <a:lstStyle/>
          <a:p>
            <a:r>
              <a:rPr lang="en-US" dirty="0"/>
              <a:t>Considerations for Data Management Gateway</a:t>
            </a:r>
          </a:p>
        </p:txBody>
      </p:sp>
      <p:sp>
        <p:nvSpPr>
          <p:cNvPr id="3" name="Rectangle 2">
            <a:extLst>
              <a:ext uri="{FF2B5EF4-FFF2-40B4-BE49-F238E27FC236}">
                <a16:creationId xmlns:a16="http://schemas.microsoft.com/office/drawing/2014/main" id="{88262C8D-EB1F-4B4D-A7F2-2F452FBE66B5}"/>
              </a:ext>
            </a:extLst>
          </p:cNvPr>
          <p:cNvSpPr/>
          <p:nvPr/>
        </p:nvSpPr>
        <p:spPr>
          <a:xfrm>
            <a:off x="269240" y="1128687"/>
            <a:ext cx="11655840" cy="2308324"/>
          </a:xfrm>
          <a:prstGeom prst="rect">
            <a:avLst/>
          </a:prstGeom>
        </p:spPr>
        <p:txBody>
          <a:bodyPr wrap="square">
            <a:spAutoFit/>
          </a:bodyPr>
          <a:lstStyle/>
          <a:p>
            <a:r>
              <a:rPr lang="en-US" b="1" dirty="0"/>
              <a:t>Gateway machine environment</a:t>
            </a:r>
            <a:r>
              <a:rPr lang="en-US" dirty="0"/>
              <a:t>: We recommend that you use a dedicated machine to host Data Management Gateway. Use tools like </a:t>
            </a:r>
            <a:r>
              <a:rPr lang="en-US" dirty="0" err="1"/>
              <a:t>PerfMon</a:t>
            </a:r>
            <a:r>
              <a:rPr lang="en-US" dirty="0"/>
              <a:t> to examine CPU, memory, and bandwidth use during a copy operation on your Gateway machine. Switch to a more powerful machine if CPU, memory, or network bandwidth becomes a bottleneck. </a:t>
            </a:r>
          </a:p>
          <a:p>
            <a:endParaRPr lang="en-US" dirty="0"/>
          </a:p>
          <a:p>
            <a:r>
              <a:rPr lang="en-US" b="1" dirty="0"/>
              <a:t>Concurrent Copy Activity runs</a:t>
            </a:r>
            <a:r>
              <a:rPr lang="en-US" dirty="0"/>
              <a:t>: A single instance of Data Management Gateway can serve multiple Copy Activity runs at the same time, or concurrently. The maximum number of concurrent jobs is calculated based on the Gateway machine’s hardware configuration. </a:t>
            </a:r>
          </a:p>
        </p:txBody>
      </p:sp>
    </p:spTree>
    <p:extLst>
      <p:ext uri="{BB962C8B-B14F-4D97-AF65-F5344CB8AC3E}">
        <p14:creationId xmlns:p14="http://schemas.microsoft.com/office/powerpoint/2010/main" val="270021874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B81FE-44AC-4F69-854A-0F346633D6C7}"/>
              </a:ext>
            </a:extLst>
          </p:cNvPr>
          <p:cNvSpPr>
            <a:spLocks noGrp="1"/>
          </p:cNvSpPr>
          <p:nvPr>
            <p:ph type="title"/>
          </p:nvPr>
        </p:nvSpPr>
        <p:spPr/>
        <p:txBody>
          <a:bodyPr/>
          <a:lstStyle/>
          <a:p>
            <a:r>
              <a:rPr lang="en-US" dirty="0"/>
              <a:t>Copy Activity fault tolerance - skip incompatible rows</a:t>
            </a:r>
          </a:p>
        </p:txBody>
      </p:sp>
      <p:sp>
        <p:nvSpPr>
          <p:cNvPr id="3" name="Rectangle 2">
            <a:extLst>
              <a:ext uri="{FF2B5EF4-FFF2-40B4-BE49-F238E27FC236}">
                <a16:creationId xmlns:a16="http://schemas.microsoft.com/office/drawing/2014/main" id="{7EA28EC3-CA7D-41A1-87DE-7EAF9F7C75C7}"/>
              </a:ext>
            </a:extLst>
          </p:cNvPr>
          <p:cNvSpPr/>
          <p:nvPr/>
        </p:nvSpPr>
        <p:spPr>
          <a:xfrm>
            <a:off x="269240" y="1635381"/>
            <a:ext cx="8535515" cy="1200329"/>
          </a:xfrm>
          <a:prstGeom prst="rect">
            <a:avLst/>
          </a:prstGeom>
        </p:spPr>
        <p:txBody>
          <a:bodyPr wrap="square">
            <a:spAutoFit/>
          </a:bodyPr>
          <a:lstStyle/>
          <a:p>
            <a:pPr marL="285750" indent="-285750">
              <a:buFont typeface="Arial" panose="020B0604020202020204" pitchFamily="34" charset="0"/>
              <a:buChar char="•"/>
            </a:pPr>
            <a:r>
              <a:rPr lang="en-US" dirty="0"/>
              <a:t>Abort and fail the copy activity upon encountering incompatible data </a:t>
            </a:r>
          </a:p>
          <a:p>
            <a:pPr marL="285750" indent="-285750">
              <a:buFont typeface="Arial" panose="020B0604020202020204" pitchFamily="34" charset="0"/>
              <a:buChar char="•"/>
            </a:pPr>
            <a:r>
              <a:rPr lang="en-US" dirty="0"/>
              <a:t>Continue copying all the data by skipping those incompatible rows</a:t>
            </a:r>
          </a:p>
          <a:p>
            <a:pPr marL="285750" indent="-285750">
              <a:buFont typeface="Arial" panose="020B0604020202020204" pitchFamily="34" charset="0"/>
              <a:buChar char="•"/>
            </a:pPr>
            <a:r>
              <a:rPr lang="en-US" dirty="0"/>
              <a:t>Log the incompatible rows in Azure Blob so you can examine the cause for failure</a:t>
            </a:r>
          </a:p>
        </p:txBody>
      </p:sp>
      <p:sp>
        <p:nvSpPr>
          <p:cNvPr id="4" name="Rectangle 3">
            <a:extLst>
              <a:ext uri="{FF2B5EF4-FFF2-40B4-BE49-F238E27FC236}">
                <a16:creationId xmlns:a16="http://schemas.microsoft.com/office/drawing/2014/main" id="{E8490229-0FC6-4977-A59D-431FDDC6F52C}"/>
              </a:ext>
            </a:extLst>
          </p:cNvPr>
          <p:cNvSpPr/>
          <p:nvPr/>
        </p:nvSpPr>
        <p:spPr>
          <a:xfrm>
            <a:off x="362511" y="3058205"/>
            <a:ext cx="4376901" cy="2369880"/>
          </a:xfrm>
          <a:prstGeom prst="rect">
            <a:avLst/>
          </a:prstGeom>
        </p:spPr>
        <p:txBody>
          <a:bodyPr wrap="square">
            <a:spAutoFit/>
          </a:bodyPr>
          <a:lstStyle/>
          <a:p>
            <a:pPr marL="285750" indent="-285750">
              <a:buFont typeface="Arial" panose="020B0604020202020204" pitchFamily="34" charset="0"/>
              <a:buChar char="•"/>
            </a:pPr>
            <a:r>
              <a:rPr lang="en-US" sz="2000" b="1" dirty="0"/>
              <a:t>Supported scenarios</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dirty="0"/>
              <a:t>Data type incompatibility between source and sink native types</a:t>
            </a:r>
          </a:p>
          <a:p>
            <a:pPr marL="285750" indent="-285750">
              <a:buFont typeface="Arial" panose="020B0604020202020204" pitchFamily="34" charset="0"/>
              <a:buChar char="•"/>
            </a:pPr>
            <a:r>
              <a:rPr lang="en-US" dirty="0"/>
              <a:t>Number of columns mismatch between source and sink</a:t>
            </a:r>
          </a:p>
          <a:p>
            <a:pPr marL="285750" indent="-285750">
              <a:buFont typeface="Arial" panose="020B0604020202020204" pitchFamily="34" charset="0"/>
              <a:buChar char="•"/>
            </a:pPr>
            <a:r>
              <a:rPr lang="en-US" dirty="0"/>
              <a:t>Primary key violation when writing to relational database</a:t>
            </a:r>
          </a:p>
        </p:txBody>
      </p:sp>
      <p:pic>
        <p:nvPicPr>
          <p:cNvPr id="5" name="Picture 4">
            <a:extLst>
              <a:ext uri="{FF2B5EF4-FFF2-40B4-BE49-F238E27FC236}">
                <a16:creationId xmlns:a16="http://schemas.microsoft.com/office/drawing/2014/main" id="{3225857E-F532-4728-B70A-2F977AA20E3D}"/>
              </a:ext>
            </a:extLst>
          </p:cNvPr>
          <p:cNvPicPr>
            <a:picLocks noChangeAspect="1"/>
          </p:cNvPicPr>
          <p:nvPr/>
        </p:nvPicPr>
        <p:blipFill>
          <a:blip r:embed="rId3"/>
          <a:stretch>
            <a:fillRect/>
          </a:stretch>
        </p:blipFill>
        <p:spPr>
          <a:xfrm>
            <a:off x="4832684" y="2843735"/>
            <a:ext cx="3785527" cy="2584350"/>
          </a:xfrm>
          <a:prstGeom prst="rect">
            <a:avLst/>
          </a:prstGeom>
        </p:spPr>
      </p:pic>
      <p:pic>
        <p:nvPicPr>
          <p:cNvPr id="6" name="Picture 5">
            <a:extLst>
              <a:ext uri="{FF2B5EF4-FFF2-40B4-BE49-F238E27FC236}">
                <a16:creationId xmlns:a16="http://schemas.microsoft.com/office/drawing/2014/main" id="{0F84684A-C8F4-4A3E-9A0E-556892DB88E4}"/>
              </a:ext>
            </a:extLst>
          </p:cNvPr>
          <p:cNvPicPr>
            <a:picLocks noChangeAspect="1"/>
          </p:cNvPicPr>
          <p:nvPr/>
        </p:nvPicPr>
        <p:blipFill>
          <a:blip r:embed="rId4"/>
          <a:stretch>
            <a:fillRect/>
          </a:stretch>
        </p:blipFill>
        <p:spPr>
          <a:xfrm>
            <a:off x="8804755" y="2097046"/>
            <a:ext cx="3252247" cy="4077729"/>
          </a:xfrm>
          <a:prstGeom prst="rect">
            <a:avLst/>
          </a:prstGeom>
        </p:spPr>
      </p:pic>
    </p:spTree>
    <p:extLst>
      <p:ext uri="{BB962C8B-B14F-4D97-AF65-F5344CB8AC3E}">
        <p14:creationId xmlns:p14="http://schemas.microsoft.com/office/powerpoint/2010/main" val="276400155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82EE-260D-4C4C-ADE6-D1AE9F3E40D4}"/>
              </a:ext>
            </a:extLst>
          </p:cNvPr>
          <p:cNvSpPr>
            <a:spLocks noGrp="1"/>
          </p:cNvSpPr>
          <p:nvPr>
            <p:ph type="title"/>
          </p:nvPr>
        </p:nvSpPr>
        <p:spPr/>
        <p:txBody>
          <a:bodyPr/>
          <a:lstStyle/>
          <a:p>
            <a:r>
              <a:rPr lang="en-US" dirty="0"/>
              <a:t>Azure Data Factory - Security considerations for data movement</a:t>
            </a:r>
          </a:p>
        </p:txBody>
      </p:sp>
      <p:sp>
        <p:nvSpPr>
          <p:cNvPr id="3" name="Rectangle 2">
            <a:extLst>
              <a:ext uri="{FF2B5EF4-FFF2-40B4-BE49-F238E27FC236}">
                <a16:creationId xmlns:a16="http://schemas.microsoft.com/office/drawing/2014/main" id="{BB574EAA-5546-4F9B-8FE9-B9A75B289ECB}"/>
              </a:ext>
            </a:extLst>
          </p:cNvPr>
          <p:cNvSpPr/>
          <p:nvPr/>
        </p:nvSpPr>
        <p:spPr>
          <a:xfrm>
            <a:off x="269239" y="1657519"/>
            <a:ext cx="11531463" cy="646331"/>
          </a:xfrm>
          <a:prstGeom prst="rect">
            <a:avLst/>
          </a:prstGeom>
        </p:spPr>
        <p:txBody>
          <a:bodyPr wrap="square">
            <a:spAutoFit/>
          </a:bodyPr>
          <a:lstStyle/>
          <a:p>
            <a:r>
              <a:rPr lang="en-US" dirty="0"/>
              <a:t>Azure Data Factory itself does not store any data except for linked service credentials for cloud data stores, which are encrypted using certificates.</a:t>
            </a:r>
          </a:p>
        </p:txBody>
      </p:sp>
      <p:sp>
        <p:nvSpPr>
          <p:cNvPr id="4" name="Rectangle 3">
            <a:extLst>
              <a:ext uri="{FF2B5EF4-FFF2-40B4-BE49-F238E27FC236}">
                <a16:creationId xmlns:a16="http://schemas.microsoft.com/office/drawing/2014/main" id="{7FD1644C-7603-4131-BD43-74BEB8C2F2D0}"/>
              </a:ext>
            </a:extLst>
          </p:cNvPr>
          <p:cNvSpPr/>
          <p:nvPr/>
        </p:nvSpPr>
        <p:spPr>
          <a:xfrm>
            <a:off x="269239" y="2452131"/>
            <a:ext cx="10604707" cy="1477328"/>
          </a:xfrm>
          <a:prstGeom prst="rect">
            <a:avLst/>
          </a:prstGeom>
        </p:spPr>
        <p:txBody>
          <a:bodyPr wrap="square">
            <a:spAutoFit/>
          </a:bodyPr>
          <a:lstStyle/>
          <a:p>
            <a:r>
              <a:rPr lang="en-US" dirty="0"/>
              <a:t>Data movement using Azure Data Factory has been </a:t>
            </a:r>
            <a:r>
              <a:rPr lang="en-US" b="1" dirty="0"/>
              <a:t>certified</a:t>
            </a:r>
            <a:r>
              <a:rPr lang="en-US" dirty="0"/>
              <a:t> for: </a:t>
            </a:r>
          </a:p>
          <a:p>
            <a:pPr>
              <a:buFont typeface="Arial" panose="020B0604020202020204" pitchFamily="34" charset="0"/>
              <a:buChar char="•"/>
            </a:pPr>
            <a:r>
              <a:rPr lang="en-US" dirty="0">
                <a:hlinkClick r:id="rId2"/>
              </a:rPr>
              <a:t>HIPAA/HITECH</a:t>
            </a:r>
            <a:r>
              <a:rPr lang="en-US" dirty="0"/>
              <a:t> </a:t>
            </a:r>
          </a:p>
          <a:p>
            <a:pPr>
              <a:buFont typeface="Arial" panose="020B0604020202020204" pitchFamily="34" charset="0"/>
              <a:buChar char="•"/>
            </a:pPr>
            <a:r>
              <a:rPr lang="en-US" dirty="0">
                <a:hlinkClick r:id="rId3"/>
              </a:rPr>
              <a:t>ISO/IEC 27001</a:t>
            </a:r>
            <a:r>
              <a:rPr lang="en-US" dirty="0"/>
              <a:t> </a:t>
            </a:r>
          </a:p>
          <a:p>
            <a:pPr>
              <a:buFont typeface="Arial" panose="020B0604020202020204" pitchFamily="34" charset="0"/>
              <a:buChar char="•"/>
            </a:pPr>
            <a:r>
              <a:rPr lang="en-US" dirty="0">
                <a:hlinkClick r:id="rId4"/>
              </a:rPr>
              <a:t>ISO/IEC 27018</a:t>
            </a:r>
            <a:r>
              <a:rPr lang="en-US" dirty="0"/>
              <a:t> </a:t>
            </a:r>
          </a:p>
          <a:p>
            <a:pPr>
              <a:buFont typeface="Arial" panose="020B0604020202020204" pitchFamily="34" charset="0"/>
              <a:buChar char="•"/>
            </a:pPr>
            <a:r>
              <a:rPr lang="en-US" dirty="0">
                <a:hlinkClick r:id="rId5"/>
              </a:rPr>
              <a:t>CSA STAR</a:t>
            </a:r>
            <a:endParaRPr lang="en-US" dirty="0"/>
          </a:p>
        </p:txBody>
      </p:sp>
    </p:spTree>
    <p:extLst>
      <p:ext uri="{BB962C8B-B14F-4D97-AF65-F5344CB8AC3E}">
        <p14:creationId xmlns:p14="http://schemas.microsoft.com/office/powerpoint/2010/main" val="181227945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ED083-CDE6-4A58-A472-FDD4645FF0E9}"/>
              </a:ext>
            </a:extLst>
          </p:cNvPr>
          <p:cNvSpPr>
            <a:spLocks noGrp="1"/>
          </p:cNvSpPr>
          <p:nvPr>
            <p:ph type="title"/>
          </p:nvPr>
        </p:nvSpPr>
        <p:spPr/>
        <p:txBody>
          <a:bodyPr/>
          <a:lstStyle/>
          <a:p>
            <a:r>
              <a:rPr lang="en-US" dirty="0"/>
              <a:t>Cloud scenarios</a:t>
            </a:r>
          </a:p>
        </p:txBody>
      </p:sp>
      <p:sp>
        <p:nvSpPr>
          <p:cNvPr id="3" name="Rectangle 2">
            <a:extLst>
              <a:ext uri="{FF2B5EF4-FFF2-40B4-BE49-F238E27FC236}">
                <a16:creationId xmlns:a16="http://schemas.microsoft.com/office/drawing/2014/main" id="{99C55B7F-D194-480F-AD1E-5845E505A7E8}"/>
              </a:ext>
            </a:extLst>
          </p:cNvPr>
          <p:cNvSpPr/>
          <p:nvPr/>
        </p:nvSpPr>
        <p:spPr>
          <a:xfrm>
            <a:off x="269239" y="1016183"/>
            <a:ext cx="11655841" cy="5078313"/>
          </a:xfrm>
          <a:prstGeom prst="rect">
            <a:avLst/>
          </a:prstGeom>
        </p:spPr>
        <p:txBody>
          <a:bodyPr wrap="square">
            <a:spAutoFit/>
          </a:bodyPr>
          <a:lstStyle/>
          <a:p>
            <a:r>
              <a:rPr lang="en-US" b="1" dirty="0"/>
              <a:t>Securing data store credentials</a:t>
            </a:r>
          </a:p>
          <a:p>
            <a:r>
              <a:rPr lang="en-US" dirty="0"/>
              <a:t>Azure Data Factory protects your data store credentials by </a:t>
            </a:r>
            <a:r>
              <a:rPr lang="en-US" b="1" dirty="0"/>
              <a:t>encrypting</a:t>
            </a:r>
            <a:r>
              <a:rPr lang="en-US" dirty="0"/>
              <a:t> them by using </a:t>
            </a:r>
            <a:r>
              <a:rPr lang="en-US" b="1" dirty="0"/>
              <a:t>certificates managed by Microsoft</a:t>
            </a:r>
            <a:r>
              <a:rPr lang="en-US" dirty="0"/>
              <a:t>. </a:t>
            </a:r>
          </a:p>
          <a:p>
            <a:endParaRPr lang="es-MX" dirty="0"/>
          </a:p>
          <a:p>
            <a:r>
              <a:rPr lang="en-US" b="1" dirty="0"/>
              <a:t>Data encryption in transit</a:t>
            </a:r>
          </a:p>
          <a:p>
            <a:r>
              <a:rPr lang="en-US" dirty="0"/>
              <a:t>If the cloud data store supports HTTPS or TLS, all data transfers between data movement services in Data Factory and a cloud data store are via secure channel HTTPS or TLS.</a:t>
            </a:r>
          </a:p>
          <a:p>
            <a:endParaRPr lang="es-MX" dirty="0"/>
          </a:p>
          <a:p>
            <a:r>
              <a:rPr lang="en-US" b="1" dirty="0"/>
              <a:t>Data encryption at rest</a:t>
            </a:r>
          </a:p>
          <a:p>
            <a:r>
              <a:rPr lang="en-US" b="1" dirty="0"/>
              <a:t>Azure SQL Data Warehouse: </a:t>
            </a:r>
            <a:r>
              <a:rPr lang="en-US" dirty="0"/>
              <a:t>Transparent Data Encryption (TDE) Real-time encryption and decryption of your data at rest.</a:t>
            </a:r>
          </a:p>
          <a:p>
            <a:r>
              <a:rPr lang="en-US" b="1" dirty="0"/>
              <a:t>Azure SQL Database: </a:t>
            </a:r>
            <a:r>
              <a:rPr lang="en-US" dirty="0"/>
              <a:t>Transparent Data Encryption (TDE)</a:t>
            </a:r>
          </a:p>
          <a:p>
            <a:r>
              <a:rPr lang="en-US" b="1" dirty="0"/>
              <a:t>Azure Data Lake Store: </a:t>
            </a:r>
            <a:r>
              <a:rPr lang="en-US" dirty="0"/>
              <a:t>Azure Data Lake store also provides encryption for data stored in the account. </a:t>
            </a:r>
            <a:r>
              <a:rPr lang="en-US" b="1" dirty="0"/>
              <a:t>Azure Blob Storage and Azure Table Storage: </a:t>
            </a:r>
            <a:r>
              <a:rPr lang="en-US" dirty="0"/>
              <a:t>Azure Blob Storage and Azure Table storage supports Storage Service Encryption (SSE), which automatically encrypts your data before persisting to storage and decrypts before retrieval.</a:t>
            </a:r>
          </a:p>
          <a:p>
            <a:endParaRPr lang="en-US" b="1" dirty="0"/>
          </a:p>
          <a:p>
            <a:endParaRPr lang="en-US" dirty="0"/>
          </a:p>
        </p:txBody>
      </p:sp>
    </p:spTree>
    <p:extLst>
      <p:ext uri="{BB962C8B-B14F-4D97-AF65-F5344CB8AC3E}">
        <p14:creationId xmlns:p14="http://schemas.microsoft.com/office/powerpoint/2010/main" val="5086121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0B14C6-311C-4483-A63A-A540C0BC1482}"/>
              </a:ext>
            </a:extLst>
          </p:cNvPr>
          <p:cNvSpPr>
            <a:spLocks noGrp="1"/>
          </p:cNvSpPr>
          <p:nvPr>
            <p:ph type="title"/>
          </p:nvPr>
        </p:nvSpPr>
        <p:spPr/>
        <p:txBody>
          <a:bodyPr/>
          <a:lstStyle/>
          <a:p>
            <a:r>
              <a:rPr lang="en-US" dirty="0"/>
              <a:t>What is Azure Data Factory?</a:t>
            </a:r>
          </a:p>
        </p:txBody>
      </p:sp>
      <p:pic>
        <p:nvPicPr>
          <p:cNvPr id="6" name="Picture 5">
            <a:extLst>
              <a:ext uri="{FF2B5EF4-FFF2-40B4-BE49-F238E27FC236}">
                <a16:creationId xmlns:a16="http://schemas.microsoft.com/office/drawing/2014/main" id="{F0FAD58D-3999-4CD6-910E-36D5938BC9BF}"/>
              </a:ext>
            </a:extLst>
          </p:cNvPr>
          <p:cNvPicPr>
            <a:picLocks noChangeAspect="1"/>
          </p:cNvPicPr>
          <p:nvPr/>
        </p:nvPicPr>
        <p:blipFill>
          <a:blip r:embed="rId3"/>
          <a:stretch>
            <a:fillRect/>
          </a:stretch>
        </p:blipFill>
        <p:spPr>
          <a:xfrm>
            <a:off x="922294" y="2769591"/>
            <a:ext cx="10349732" cy="2425719"/>
          </a:xfrm>
          <a:prstGeom prst="rect">
            <a:avLst/>
          </a:prstGeom>
        </p:spPr>
      </p:pic>
      <p:sp>
        <p:nvSpPr>
          <p:cNvPr id="7" name="Rectangle 6">
            <a:extLst>
              <a:ext uri="{FF2B5EF4-FFF2-40B4-BE49-F238E27FC236}">
                <a16:creationId xmlns:a16="http://schemas.microsoft.com/office/drawing/2014/main" id="{FFE3B985-7ACF-448D-BF1E-956B911A08BF}"/>
              </a:ext>
            </a:extLst>
          </p:cNvPr>
          <p:cNvSpPr/>
          <p:nvPr/>
        </p:nvSpPr>
        <p:spPr>
          <a:xfrm>
            <a:off x="803615" y="1270649"/>
            <a:ext cx="9936481" cy="646331"/>
          </a:xfrm>
          <a:prstGeom prst="rect">
            <a:avLst/>
          </a:prstGeom>
        </p:spPr>
        <p:txBody>
          <a:bodyPr wrap="square">
            <a:spAutoFit/>
          </a:bodyPr>
          <a:lstStyle/>
          <a:p>
            <a:r>
              <a:rPr lang="en-US" dirty="0"/>
              <a:t>It is a </a:t>
            </a:r>
            <a:r>
              <a:rPr lang="en-US" b="1" dirty="0"/>
              <a:t>cloud-based data integration service that allows you to create data-driven workflows in the cloud for orchestrating and automating data movement and data transformation</a:t>
            </a:r>
            <a:endParaRPr lang="en-US" dirty="0"/>
          </a:p>
        </p:txBody>
      </p:sp>
    </p:spTree>
    <p:extLst>
      <p:ext uri="{BB962C8B-B14F-4D97-AF65-F5344CB8AC3E}">
        <p14:creationId xmlns:p14="http://schemas.microsoft.com/office/powerpoint/2010/main" val="67121832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B938D-0BA7-4C4D-988F-591B4A1E6531}"/>
              </a:ext>
            </a:extLst>
          </p:cNvPr>
          <p:cNvSpPr>
            <a:spLocks noGrp="1"/>
          </p:cNvSpPr>
          <p:nvPr>
            <p:ph type="title"/>
          </p:nvPr>
        </p:nvSpPr>
        <p:spPr/>
        <p:txBody>
          <a:bodyPr/>
          <a:lstStyle/>
          <a:p>
            <a:r>
              <a:rPr lang="en-US" dirty="0"/>
              <a:t>Hybrid Scenarios (using Data Management Gateway)</a:t>
            </a:r>
          </a:p>
        </p:txBody>
      </p:sp>
      <p:sp>
        <p:nvSpPr>
          <p:cNvPr id="3" name="Rectangle 2">
            <a:extLst>
              <a:ext uri="{FF2B5EF4-FFF2-40B4-BE49-F238E27FC236}">
                <a16:creationId xmlns:a16="http://schemas.microsoft.com/office/drawing/2014/main" id="{C5FC941F-563F-4CEF-BF9B-6A5CDFD3F8E2}"/>
              </a:ext>
            </a:extLst>
          </p:cNvPr>
          <p:cNvSpPr/>
          <p:nvPr/>
        </p:nvSpPr>
        <p:spPr>
          <a:xfrm>
            <a:off x="366584" y="1692015"/>
            <a:ext cx="11558496" cy="923330"/>
          </a:xfrm>
          <a:prstGeom prst="rect">
            <a:avLst/>
          </a:prstGeom>
        </p:spPr>
        <p:txBody>
          <a:bodyPr wrap="square">
            <a:spAutoFit/>
          </a:bodyPr>
          <a:lstStyle/>
          <a:p>
            <a:r>
              <a:rPr lang="en-US" dirty="0"/>
              <a:t>Hybrid scenarios require Data Management Gateway to be installed in an on-premises network or inside a virtual network (Azure) or a virtual private cloud (Amazon). The gateway must be able to access the local data stores. The credentials for your on-premises data stores are stored locally (not in the cloud). </a:t>
            </a:r>
          </a:p>
        </p:txBody>
      </p:sp>
      <p:pic>
        <p:nvPicPr>
          <p:cNvPr id="5" name="Picture 4">
            <a:extLst>
              <a:ext uri="{FF2B5EF4-FFF2-40B4-BE49-F238E27FC236}">
                <a16:creationId xmlns:a16="http://schemas.microsoft.com/office/drawing/2014/main" id="{E4B2CB74-A37F-444F-9AE4-C55D367D8F8D}"/>
              </a:ext>
            </a:extLst>
          </p:cNvPr>
          <p:cNvPicPr>
            <a:picLocks noChangeAspect="1"/>
          </p:cNvPicPr>
          <p:nvPr/>
        </p:nvPicPr>
        <p:blipFill>
          <a:blip r:embed="rId3"/>
          <a:stretch>
            <a:fillRect/>
          </a:stretch>
        </p:blipFill>
        <p:spPr>
          <a:xfrm>
            <a:off x="269240" y="3462659"/>
            <a:ext cx="4938587" cy="2288688"/>
          </a:xfrm>
          <a:prstGeom prst="rect">
            <a:avLst/>
          </a:prstGeom>
        </p:spPr>
      </p:pic>
      <p:pic>
        <p:nvPicPr>
          <p:cNvPr id="6" name="Picture 5">
            <a:extLst>
              <a:ext uri="{FF2B5EF4-FFF2-40B4-BE49-F238E27FC236}">
                <a16:creationId xmlns:a16="http://schemas.microsoft.com/office/drawing/2014/main" id="{86F5BFC1-C53F-4139-B1A4-F9767AFC3AB8}"/>
              </a:ext>
            </a:extLst>
          </p:cNvPr>
          <p:cNvPicPr>
            <a:picLocks noChangeAspect="1"/>
          </p:cNvPicPr>
          <p:nvPr/>
        </p:nvPicPr>
        <p:blipFill>
          <a:blip r:embed="rId4"/>
          <a:stretch>
            <a:fillRect/>
          </a:stretch>
        </p:blipFill>
        <p:spPr>
          <a:xfrm>
            <a:off x="5301048" y="3027098"/>
            <a:ext cx="6742670" cy="3159810"/>
          </a:xfrm>
          <a:prstGeom prst="rect">
            <a:avLst/>
          </a:prstGeom>
        </p:spPr>
      </p:pic>
      <p:sp>
        <p:nvSpPr>
          <p:cNvPr id="7" name="Rectangle 6">
            <a:extLst>
              <a:ext uri="{FF2B5EF4-FFF2-40B4-BE49-F238E27FC236}">
                <a16:creationId xmlns:a16="http://schemas.microsoft.com/office/drawing/2014/main" id="{C27E3CEB-2435-4091-BEA2-07C92E70080A}"/>
              </a:ext>
            </a:extLst>
          </p:cNvPr>
          <p:cNvSpPr/>
          <p:nvPr/>
        </p:nvSpPr>
        <p:spPr>
          <a:xfrm>
            <a:off x="5269610" y="2842432"/>
            <a:ext cx="2394823" cy="369332"/>
          </a:xfrm>
          <a:prstGeom prst="rect">
            <a:avLst/>
          </a:prstGeom>
        </p:spPr>
        <p:txBody>
          <a:bodyPr wrap="none">
            <a:spAutoFit/>
          </a:bodyPr>
          <a:lstStyle/>
          <a:p>
            <a:r>
              <a:rPr lang="en-US" b="1" dirty="0"/>
              <a:t>Encryption in transit</a:t>
            </a:r>
          </a:p>
        </p:txBody>
      </p:sp>
    </p:spTree>
    <p:extLst>
      <p:ext uri="{BB962C8B-B14F-4D97-AF65-F5344CB8AC3E}">
        <p14:creationId xmlns:p14="http://schemas.microsoft.com/office/powerpoint/2010/main" val="105290336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0DF25-1BCE-406F-9A28-D1AA846393FC}"/>
              </a:ext>
            </a:extLst>
          </p:cNvPr>
          <p:cNvSpPr>
            <a:spLocks noGrp="1"/>
          </p:cNvSpPr>
          <p:nvPr>
            <p:ph type="title"/>
          </p:nvPr>
        </p:nvSpPr>
        <p:spPr/>
        <p:txBody>
          <a:bodyPr/>
          <a:lstStyle/>
          <a:p>
            <a:r>
              <a:rPr lang="en-US" dirty="0"/>
              <a:t>Data Management Gateway</a:t>
            </a:r>
          </a:p>
        </p:txBody>
      </p:sp>
      <p:sp>
        <p:nvSpPr>
          <p:cNvPr id="3" name="Rectangle 2">
            <a:extLst>
              <a:ext uri="{FF2B5EF4-FFF2-40B4-BE49-F238E27FC236}">
                <a16:creationId xmlns:a16="http://schemas.microsoft.com/office/drawing/2014/main" id="{C5F31EF4-9C32-40B4-A240-220BA0EF289B}"/>
              </a:ext>
            </a:extLst>
          </p:cNvPr>
          <p:cNvSpPr/>
          <p:nvPr/>
        </p:nvSpPr>
        <p:spPr>
          <a:xfrm>
            <a:off x="269240" y="1189177"/>
            <a:ext cx="11556177" cy="646331"/>
          </a:xfrm>
          <a:prstGeom prst="rect">
            <a:avLst/>
          </a:prstGeom>
        </p:spPr>
        <p:txBody>
          <a:bodyPr wrap="square">
            <a:spAutoFit/>
          </a:bodyPr>
          <a:lstStyle/>
          <a:p>
            <a:r>
              <a:rPr lang="en-US" dirty="0"/>
              <a:t>The Data Management Gateway is a client agent that you must install in your on-premises environment to copy data between cloud and on-premises data stores.</a:t>
            </a:r>
          </a:p>
        </p:txBody>
      </p:sp>
      <p:sp>
        <p:nvSpPr>
          <p:cNvPr id="6" name="Rectangle 5">
            <a:extLst>
              <a:ext uri="{FF2B5EF4-FFF2-40B4-BE49-F238E27FC236}">
                <a16:creationId xmlns:a16="http://schemas.microsoft.com/office/drawing/2014/main" id="{9A1FD3C6-0D1C-4C86-8264-29AB95265C79}"/>
              </a:ext>
            </a:extLst>
          </p:cNvPr>
          <p:cNvSpPr/>
          <p:nvPr/>
        </p:nvSpPr>
        <p:spPr>
          <a:xfrm>
            <a:off x="269240" y="2088842"/>
            <a:ext cx="11556177" cy="2585323"/>
          </a:xfrm>
          <a:prstGeom prst="rect">
            <a:avLst/>
          </a:prstGeom>
        </p:spPr>
        <p:txBody>
          <a:bodyPr wrap="square">
            <a:spAutoFit/>
          </a:bodyPr>
          <a:lstStyle/>
          <a:p>
            <a:r>
              <a:rPr lang="en-US" dirty="0"/>
              <a:t>Data Management Gateway provides the following capabilities:</a:t>
            </a:r>
          </a:p>
          <a:p>
            <a:pPr>
              <a:buFont typeface="Arial" panose="020B0604020202020204" pitchFamily="34" charset="0"/>
              <a:buChar char="•"/>
            </a:pPr>
            <a:r>
              <a:rPr lang="en-US" dirty="0"/>
              <a:t>Model on-premises data sources and cloud data sources within the same data factory and move data.</a:t>
            </a:r>
          </a:p>
          <a:p>
            <a:pPr>
              <a:buFont typeface="Arial" panose="020B0604020202020204" pitchFamily="34" charset="0"/>
              <a:buChar char="•"/>
            </a:pPr>
            <a:r>
              <a:rPr lang="en-US" dirty="0"/>
              <a:t>Have a single pane of glass for monitoring and management with visibility into gateway status from the Data Factory blade.</a:t>
            </a:r>
          </a:p>
          <a:p>
            <a:pPr>
              <a:buFont typeface="Arial" panose="020B0604020202020204" pitchFamily="34" charset="0"/>
              <a:buChar char="•"/>
            </a:pPr>
            <a:r>
              <a:rPr lang="en-US" dirty="0"/>
              <a:t>Manage access to on-premises data sources securely.</a:t>
            </a:r>
          </a:p>
          <a:p>
            <a:pPr marL="742950" lvl="1" indent="-285750">
              <a:buFont typeface="Arial" panose="020B0604020202020204" pitchFamily="34" charset="0"/>
              <a:buChar char="•"/>
            </a:pPr>
            <a:r>
              <a:rPr lang="en-US" dirty="0"/>
              <a:t>No changes required to corporate firewall. Gateway only makes outbound HTTP-based connections to open internet.</a:t>
            </a:r>
          </a:p>
          <a:p>
            <a:pPr marL="742950" lvl="1" indent="-285750">
              <a:buFont typeface="Arial" panose="020B0604020202020204" pitchFamily="34" charset="0"/>
              <a:buChar char="•"/>
            </a:pPr>
            <a:r>
              <a:rPr lang="en-US" dirty="0"/>
              <a:t>Encrypt credentials for your on-premises data stores with your certificate.</a:t>
            </a:r>
          </a:p>
          <a:p>
            <a:pPr>
              <a:buFont typeface="Arial" panose="020B0604020202020204" pitchFamily="34" charset="0"/>
              <a:buChar char="•"/>
            </a:pPr>
            <a:r>
              <a:rPr lang="en-US" dirty="0"/>
              <a:t>Move data efficiently – data is transferred in parallel, resilient to intermittent network issues with auto retry logic.</a:t>
            </a:r>
          </a:p>
        </p:txBody>
      </p:sp>
    </p:spTree>
    <p:extLst>
      <p:ext uri="{BB962C8B-B14F-4D97-AF65-F5344CB8AC3E}">
        <p14:creationId xmlns:p14="http://schemas.microsoft.com/office/powerpoint/2010/main" val="219486175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E89D-5CD5-4BAE-8767-049505A8E736}"/>
              </a:ext>
            </a:extLst>
          </p:cNvPr>
          <p:cNvSpPr>
            <a:spLocks noGrp="1"/>
          </p:cNvSpPr>
          <p:nvPr>
            <p:ph type="title"/>
          </p:nvPr>
        </p:nvSpPr>
        <p:spPr/>
        <p:txBody>
          <a:bodyPr/>
          <a:lstStyle/>
          <a:p>
            <a:r>
              <a:rPr lang="en-US" dirty="0"/>
              <a:t>Transform data in Azure Data Factory</a:t>
            </a:r>
          </a:p>
        </p:txBody>
      </p:sp>
      <p:sp>
        <p:nvSpPr>
          <p:cNvPr id="3" name="Rectangle 2">
            <a:extLst>
              <a:ext uri="{FF2B5EF4-FFF2-40B4-BE49-F238E27FC236}">
                <a16:creationId xmlns:a16="http://schemas.microsoft.com/office/drawing/2014/main" id="{713EA301-2616-4BC3-89CC-0473DEF7C1BC}"/>
              </a:ext>
            </a:extLst>
          </p:cNvPr>
          <p:cNvSpPr/>
          <p:nvPr/>
        </p:nvSpPr>
        <p:spPr>
          <a:xfrm>
            <a:off x="269240" y="1189177"/>
            <a:ext cx="11655840" cy="923330"/>
          </a:xfrm>
          <a:prstGeom prst="rect">
            <a:avLst/>
          </a:prstGeom>
        </p:spPr>
        <p:txBody>
          <a:bodyPr wrap="square">
            <a:spAutoFit/>
          </a:bodyPr>
          <a:lstStyle/>
          <a:p>
            <a:r>
              <a:rPr lang="en-US" dirty="0"/>
              <a:t>Azure Data Factory supports the following data transformation activities and the compute environments for the activities. The transformation activities can be added to pipelines either individually or chained with another activity.</a:t>
            </a:r>
          </a:p>
        </p:txBody>
      </p:sp>
      <p:pic>
        <p:nvPicPr>
          <p:cNvPr id="4" name="Picture 3">
            <a:extLst>
              <a:ext uri="{FF2B5EF4-FFF2-40B4-BE49-F238E27FC236}">
                <a16:creationId xmlns:a16="http://schemas.microsoft.com/office/drawing/2014/main" id="{659A7F30-1E7B-48CF-AC4D-1D7550D3E37E}"/>
              </a:ext>
            </a:extLst>
          </p:cNvPr>
          <p:cNvPicPr>
            <a:picLocks noChangeAspect="1"/>
          </p:cNvPicPr>
          <p:nvPr/>
        </p:nvPicPr>
        <p:blipFill>
          <a:blip r:embed="rId2"/>
          <a:stretch>
            <a:fillRect/>
          </a:stretch>
        </p:blipFill>
        <p:spPr>
          <a:xfrm>
            <a:off x="2817340" y="2112507"/>
            <a:ext cx="5995366" cy="3981550"/>
          </a:xfrm>
          <a:prstGeom prst="rect">
            <a:avLst/>
          </a:prstGeom>
        </p:spPr>
      </p:pic>
    </p:spTree>
    <p:extLst>
      <p:ext uri="{BB962C8B-B14F-4D97-AF65-F5344CB8AC3E}">
        <p14:creationId xmlns:p14="http://schemas.microsoft.com/office/powerpoint/2010/main" val="70515616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84BF4-CCE4-447D-91C5-E8AD77FD963C}"/>
              </a:ext>
            </a:extLst>
          </p:cNvPr>
          <p:cNvSpPr>
            <a:spLocks noGrp="1"/>
          </p:cNvSpPr>
          <p:nvPr>
            <p:ph type="title"/>
          </p:nvPr>
        </p:nvSpPr>
        <p:spPr/>
        <p:txBody>
          <a:bodyPr/>
          <a:lstStyle/>
          <a:p>
            <a:r>
              <a:rPr lang="en-US" dirty="0"/>
              <a:t>Compute environments</a:t>
            </a:r>
          </a:p>
        </p:txBody>
      </p:sp>
      <p:sp>
        <p:nvSpPr>
          <p:cNvPr id="3" name="Rectangle 2">
            <a:extLst>
              <a:ext uri="{FF2B5EF4-FFF2-40B4-BE49-F238E27FC236}">
                <a16:creationId xmlns:a16="http://schemas.microsoft.com/office/drawing/2014/main" id="{478F24DD-42D6-4743-B7F2-F1C98048C0A9}"/>
              </a:ext>
            </a:extLst>
          </p:cNvPr>
          <p:cNvSpPr/>
          <p:nvPr/>
        </p:nvSpPr>
        <p:spPr>
          <a:xfrm>
            <a:off x="269239" y="1189177"/>
            <a:ext cx="11469679" cy="3693319"/>
          </a:xfrm>
          <a:prstGeom prst="rect">
            <a:avLst/>
          </a:prstGeom>
        </p:spPr>
        <p:txBody>
          <a:bodyPr wrap="square">
            <a:spAutoFit/>
          </a:bodyPr>
          <a:lstStyle/>
          <a:p>
            <a:r>
              <a:rPr lang="en-US" dirty="0"/>
              <a:t>You create a linked service for the compute environment and then use the linked service when defining a transformation activity. </a:t>
            </a:r>
          </a:p>
          <a:p>
            <a:endParaRPr lang="en-US" dirty="0"/>
          </a:p>
          <a:p>
            <a:r>
              <a:rPr lang="en-US" dirty="0"/>
              <a:t>There are two types of compute environments supported by Data Factory.</a:t>
            </a:r>
          </a:p>
          <a:p>
            <a:r>
              <a:rPr lang="en-US" dirty="0"/>
              <a:t> </a:t>
            </a:r>
          </a:p>
          <a:p>
            <a:pPr>
              <a:buFont typeface="+mj-lt"/>
              <a:buAutoNum type="arabicPeriod"/>
            </a:pPr>
            <a:r>
              <a:rPr lang="en-US" b="1" dirty="0"/>
              <a:t>On-Demand</a:t>
            </a:r>
            <a:r>
              <a:rPr lang="en-US" dirty="0"/>
              <a:t>: In this case, the computing environment is fully managed by Data Factory. It is automatically created by the Data Factory service before a job is submitted to process data and removed when the job is completed. You can configure and control granular settings of the on-demand compute environment for job execution, cluster management, and bootstrapping actions. </a:t>
            </a:r>
          </a:p>
          <a:p>
            <a:pPr>
              <a:buFont typeface="+mj-lt"/>
              <a:buAutoNum type="arabicPeriod"/>
            </a:pPr>
            <a:endParaRPr lang="en-US" dirty="0"/>
          </a:p>
          <a:p>
            <a:pPr>
              <a:buFont typeface="+mj-lt"/>
              <a:buAutoNum type="arabicPeriod"/>
            </a:pPr>
            <a:r>
              <a:rPr lang="en-US" b="1" dirty="0"/>
              <a:t>Bring Your Own</a:t>
            </a:r>
            <a:r>
              <a:rPr lang="en-US" dirty="0"/>
              <a:t>: In this case, you can register your own computing environment (for example HDInsight cluster) as a linked service in Data Factory. The computing environment is managed by you and the Data Factory service uses it to execute the activities. </a:t>
            </a:r>
          </a:p>
        </p:txBody>
      </p:sp>
    </p:spTree>
    <p:extLst>
      <p:ext uri="{BB962C8B-B14F-4D97-AF65-F5344CB8AC3E}">
        <p14:creationId xmlns:p14="http://schemas.microsoft.com/office/powerpoint/2010/main" val="115014865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FF511-764D-4405-B989-203156C74B94}"/>
              </a:ext>
            </a:extLst>
          </p:cNvPr>
          <p:cNvSpPr>
            <a:spLocks noGrp="1"/>
          </p:cNvSpPr>
          <p:nvPr>
            <p:ph type="title"/>
          </p:nvPr>
        </p:nvSpPr>
        <p:spPr/>
        <p:txBody>
          <a:bodyPr/>
          <a:lstStyle/>
          <a:p>
            <a:r>
              <a:rPr lang="es-MX" dirty="0"/>
              <a:t>Data Factory and </a:t>
            </a:r>
            <a:r>
              <a:rPr lang="es-MX" dirty="0" err="1"/>
              <a:t>HDInsight</a:t>
            </a:r>
            <a:endParaRPr lang="en-US" dirty="0"/>
          </a:p>
        </p:txBody>
      </p:sp>
      <p:pic>
        <p:nvPicPr>
          <p:cNvPr id="3" name="Picture 2">
            <a:extLst>
              <a:ext uri="{FF2B5EF4-FFF2-40B4-BE49-F238E27FC236}">
                <a16:creationId xmlns:a16="http://schemas.microsoft.com/office/drawing/2014/main" id="{C364560C-8C66-408D-8019-FABD350A8581}"/>
              </a:ext>
            </a:extLst>
          </p:cNvPr>
          <p:cNvPicPr>
            <a:picLocks noChangeAspect="1"/>
          </p:cNvPicPr>
          <p:nvPr/>
        </p:nvPicPr>
        <p:blipFill>
          <a:blip r:embed="rId3"/>
          <a:stretch>
            <a:fillRect/>
          </a:stretch>
        </p:blipFill>
        <p:spPr>
          <a:xfrm>
            <a:off x="7053100" y="1371599"/>
            <a:ext cx="4103025" cy="4139514"/>
          </a:xfrm>
          <a:prstGeom prst="rect">
            <a:avLst/>
          </a:prstGeom>
        </p:spPr>
      </p:pic>
      <p:sp>
        <p:nvSpPr>
          <p:cNvPr id="4" name="Rectangle 3">
            <a:extLst>
              <a:ext uri="{FF2B5EF4-FFF2-40B4-BE49-F238E27FC236}">
                <a16:creationId xmlns:a16="http://schemas.microsoft.com/office/drawing/2014/main" id="{06DE3B0D-9DF1-47EF-AF87-1D57747BF4ED}"/>
              </a:ext>
            </a:extLst>
          </p:cNvPr>
          <p:cNvSpPr/>
          <p:nvPr/>
        </p:nvSpPr>
        <p:spPr>
          <a:xfrm>
            <a:off x="442235" y="1371599"/>
            <a:ext cx="6096000" cy="923330"/>
          </a:xfrm>
          <a:prstGeom prst="rect">
            <a:avLst/>
          </a:prstGeom>
        </p:spPr>
        <p:txBody>
          <a:bodyPr>
            <a:spAutoFit/>
          </a:bodyPr>
          <a:lstStyle/>
          <a:p>
            <a:r>
              <a:rPr lang="en-US" dirty="0"/>
              <a:t>The HDInsight Hive activity in a Data Factory pipeline executes Hive queries on your own or on-demand Windows/Linux-based HDInsight cluster.</a:t>
            </a:r>
          </a:p>
        </p:txBody>
      </p:sp>
    </p:spTree>
    <p:extLst>
      <p:ext uri="{BB962C8B-B14F-4D97-AF65-F5344CB8AC3E}">
        <p14:creationId xmlns:p14="http://schemas.microsoft.com/office/powerpoint/2010/main" val="401406779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0DB02-A4E8-4136-8614-172F346296E8}"/>
              </a:ext>
            </a:extLst>
          </p:cNvPr>
          <p:cNvSpPr>
            <a:spLocks noGrp="1"/>
          </p:cNvSpPr>
          <p:nvPr>
            <p:ph type="title"/>
          </p:nvPr>
        </p:nvSpPr>
        <p:spPr/>
        <p:txBody>
          <a:bodyPr/>
          <a:lstStyle/>
          <a:p>
            <a:r>
              <a:rPr lang="en-US" dirty="0"/>
              <a:t>Machine Learning and Azure Data Factory</a:t>
            </a:r>
          </a:p>
        </p:txBody>
      </p:sp>
      <p:sp>
        <p:nvSpPr>
          <p:cNvPr id="3" name="Rectangle 2">
            <a:extLst>
              <a:ext uri="{FF2B5EF4-FFF2-40B4-BE49-F238E27FC236}">
                <a16:creationId xmlns:a16="http://schemas.microsoft.com/office/drawing/2014/main" id="{3AAC6185-1912-4DD4-A16F-40F1D2839BC9}"/>
              </a:ext>
            </a:extLst>
          </p:cNvPr>
          <p:cNvSpPr/>
          <p:nvPr/>
        </p:nvSpPr>
        <p:spPr>
          <a:xfrm>
            <a:off x="269239" y="1189177"/>
            <a:ext cx="11173117" cy="923330"/>
          </a:xfrm>
          <a:prstGeom prst="rect">
            <a:avLst/>
          </a:prstGeom>
        </p:spPr>
        <p:txBody>
          <a:bodyPr wrap="square">
            <a:spAutoFit/>
          </a:bodyPr>
          <a:lstStyle/>
          <a:p>
            <a:r>
              <a:rPr lang="en-US" dirty="0"/>
              <a:t>Azure Data Factory enables you to easily create pipelines that use a published Azure Machine Learning web service for predictive analytics. Using the </a:t>
            </a:r>
            <a:r>
              <a:rPr lang="en-US" b="1" dirty="0"/>
              <a:t>Batch Execution Activity</a:t>
            </a:r>
            <a:r>
              <a:rPr lang="en-US" dirty="0"/>
              <a:t> in an Azure Data Factory pipeline, you can invoke an Azure ML web service to make predictions on the data in batch.</a:t>
            </a:r>
          </a:p>
        </p:txBody>
      </p:sp>
      <p:sp>
        <p:nvSpPr>
          <p:cNvPr id="4" name="Rectangle 3">
            <a:extLst>
              <a:ext uri="{FF2B5EF4-FFF2-40B4-BE49-F238E27FC236}">
                <a16:creationId xmlns:a16="http://schemas.microsoft.com/office/drawing/2014/main" id="{F198358F-849A-45C5-A7DC-E33662DACF64}"/>
              </a:ext>
            </a:extLst>
          </p:cNvPr>
          <p:cNvSpPr/>
          <p:nvPr/>
        </p:nvSpPr>
        <p:spPr>
          <a:xfrm>
            <a:off x="269239" y="2384356"/>
            <a:ext cx="5451939" cy="2308324"/>
          </a:xfrm>
          <a:prstGeom prst="rect">
            <a:avLst/>
          </a:prstGeom>
        </p:spPr>
        <p:txBody>
          <a:bodyPr wrap="square">
            <a:spAutoFit/>
          </a:bodyPr>
          <a:lstStyle/>
          <a:p>
            <a:r>
              <a:rPr lang="en-US" dirty="0"/>
              <a:t>You can retrain an Azure ML model from a Data Factory pipeline by doing the following steps:</a:t>
            </a:r>
          </a:p>
          <a:p>
            <a:endParaRPr lang="en-US" dirty="0"/>
          </a:p>
          <a:p>
            <a:pPr>
              <a:buFont typeface="+mj-lt"/>
              <a:buAutoNum type="arabicPeriod"/>
            </a:pPr>
            <a:r>
              <a:rPr lang="en-US" dirty="0"/>
              <a:t>Publish the training experiment (not predictive experiment) as a web service. </a:t>
            </a:r>
          </a:p>
          <a:p>
            <a:pPr>
              <a:buFont typeface="+mj-lt"/>
              <a:buAutoNum type="arabicPeriod"/>
            </a:pPr>
            <a:endParaRPr lang="en-US" dirty="0"/>
          </a:p>
          <a:p>
            <a:pPr>
              <a:buFont typeface="+mj-lt"/>
              <a:buAutoNum type="arabicPeriod"/>
            </a:pPr>
            <a:r>
              <a:rPr lang="en-US" dirty="0"/>
              <a:t>Use the Azure ML Batch Execution Activity to invoke the web service for the training experiment. </a:t>
            </a:r>
          </a:p>
        </p:txBody>
      </p:sp>
      <p:pic>
        <p:nvPicPr>
          <p:cNvPr id="5" name="Picture 4">
            <a:extLst>
              <a:ext uri="{FF2B5EF4-FFF2-40B4-BE49-F238E27FC236}">
                <a16:creationId xmlns:a16="http://schemas.microsoft.com/office/drawing/2014/main" id="{EC3891E7-76E5-4477-9081-4B9B9074274E}"/>
              </a:ext>
            </a:extLst>
          </p:cNvPr>
          <p:cNvPicPr>
            <a:picLocks noChangeAspect="1"/>
          </p:cNvPicPr>
          <p:nvPr/>
        </p:nvPicPr>
        <p:blipFill>
          <a:blip r:embed="rId3"/>
          <a:stretch>
            <a:fillRect/>
          </a:stretch>
        </p:blipFill>
        <p:spPr>
          <a:xfrm>
            <a:off x="5604918" y="2224216"/>
            <a:ext cx="2905143" cy="4003589"/>
          </a:xfrm>
          <a:prstGeom prst="rect">
            <a:avLst/>
          </a:prstGeom>
        </p:spPr>
      </p:pic>
      <p:pic>
        <p:nvPicPr>
          <p:cNvPr id="7" name="Picture 6">
            <a:extLst>
              <a:ext uri="{FF2B5EF4-FFF2-40B4-BE49-F238E27FC236}">
                <a16:creationId xmlns:a16="http://schemas.microsoft.com/office/drawing/2014/main" id="{BDE6433D-9238-4FEC-8C19-D808FDE3DA4A}"/>
              </a:ext>
            </a:extLst>
          </p:cNvPr>
          <p:cNvPicPr>
            <a:picLocks noChangeAspect="1"/>
          </p:cNvPicPr>
          <p:nvPr/>
        </p:nvPicPr>
        <p:blipFill>
          <a:blip r:embed="rId4"/>
          <a:stretch>
            <a:fillRect/>
          </a:stretch>
        </p:blipFill>
        <p:spPr>
          <a:xfrm>
            <a:off x="8736227" y="2258053"/>
            <a:ext cx="3098444" cy="1508237"/>
          </a:xfrm>
          <a:prstGeom prst="rect">
            <a:avLst/>
          </a:prstGeom>
        </p:spPr>
      </p:pic>
    </p:spTree>
    <p:extLst>
      <p:ext uri="{BB962C8B-B14F-4D97-AF65-F5344CB8AC3E}">
        <p14:creationId xmlns:p14="http://schemas.microsoft.com/office/powerpoint/2010/main" val="371963675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C6C9-1B1B-4272-9715-8EF3DC2311E5}"/>
              </a:ext>
            </a:extLst>
          </p:cNvPr>
          <p:cNvSpPr>
            <a:spLocks noGrp="1"/>
          </p:cNvSpPr>
          <p:nvPr>
            <p:ph type="title"/>
          </p:nvPr>
        </p:nvSpPr>
        <p:spPr/>
        <p:txBody>
          <a:bodyPr/>
          <a:lstStyle/>
          <a:p>
            <a:r>
              <a:rPr lang="en-US" dirty="0"/>
              <a:t>SQL Server Stored Procedure Activity</a:t>
            </a:r>
          </a:p>
        </p:txBody>
      </p:sp>
      <p:sp>
        <p:nvSpPr>
          <p:cNvPr id="3" name="Rectangle 2">
            <a:extLst>
              <a:ext uri="{FF2B5EF4-FFF2-40B4-BE49-F238E27FC236}">
                <a16:creationId xmlns:a16="http://schemas.microsoft.com/office/drawing/2014/main" id="{1DB769A5-CDCB-42D4-A1D0-1BF1E7B371F6}"/>
              </a:ext>
            </a:extLst>
          </p:cNvPr>
          <p:cNvSpPr/>
          <p:nvPr/>
        </p:nvSpPr>
        <p:spPr>
          <a:xfrm>
            <a:off x="269239" y="1189177"/>
            <a:ext cx="11469679" cy="2308324"/>
          </a:xfrm>
          <a:prstGeom prst="rect">
            <a:avLst/>
          </a:prstGeom>
        </p:spPr>
        <p:txBody>
          <a:bodyPr wrap="square">
            <a:spAutoFit/>
          </a:bodyPr>
          <a:lstStyle/>
          <a:p>
            <a:r>
              <a:rPr lang="en-US" dirty="0"/>
              <a:t>You can use the Stored Procedure Activity to invoke a stored procedure in one of the following data stores in your enterprise or on an Azure virtual machine (VM): </a:t>
            </a:r>
          </a:p>
          <a:p>
            <a:endParaRPr lang="en-US" dirty="0"/>
          </a:p>
          <a:p>
            <a:pPr marL="285750" indent="-285750">
              <a:buFont typeface="Arial" panose="020B0604020202020204" pitchFamily="34" charset="0"/>
              <a:buChar char="•"/>
            </a:pPr>
            <a:r>
              <a:rPr lang="en-US" dirty="0"/>
              <a:t>Azure SQL Database</a:t>
            </a:r>
          </a:p>
          <a:p>
            <a:pPr marL="285750" indent="-285750">
              <a:buFont typeface="Arial" panose="020B0604020202020204" pitchFamily="34" charset="0"/>
              <a:buChar char="•"/>
            </a:pPr>
            <a:r>
              <a:rPr lang="en-US" dirty="0"/>
              <a:t>Azure SQL Data Warehouse</a:t>
            </a:r>
          </a:p>
          <a:p>
            <a:pPr marL="285750" indent="-285750">
              <a:buFont typeface="Arial" panose="020B0604020202020204" pitchFamily="34" charset="0"/>
              <a:buChar char="•"/>
            </a:pPr>
            <a:r>
              <a:rPr lang="en-US" dirty="0"/>
              <a:t>SQL Server Database. If you are using SQL Server, install Data Management </a:t>
            </a:r>
          </a:p>
          <a:p>
            <a:r>
              <a:rPr lang="en-US" dirty="0"/>
              <a:t>Gateway on the same machine that hosts the database or on a separate machine </a:t>
            </a:r>
          </a:p>
          <a:p>
            <a:r>
              <a:rPr lang="en-US" dirty="0"/>
              <a:t>that has access to the database.</a:t>
            </a:r>
          </a:p>
        </p:txBody>
      </p:sp>
      <p:pic>
        <p:nvPicPr>
          <p:cNvPr id="4" name="Picture 3">
            <a:extLst>
              <a:ext uri="{FF2B5EF4-FFF2-40B4-BE49-F238E27FC236}">
                <a16:creationId xmlns:a16="http://schemas.microsoft.com/office/drawing/2014/main" id="{DE62FAA9-EC55-4307-8BC7-DE218C02C308}"/>
              </a:ext>
            </a:extLst>
          </p:cNvPr>
          <p:cNvPicPr>
            <a:picLocks noChangeAspect="1"/>
          </p:cNvPicPr>
          <p:nvPr/>
        </p:nvPicPr>
        <p:blipFill>
          <a:blip r:embed="rId2"/>
          <a:stretch>
            <a:fillRect/>
          </a:stretch>
        </p:blipFill>
        <p:spPr>
          <a:xfrm>
            <a:off x="8625792" y="2008512"/>
            <a:ext cx="3206207" cy="2977978"/>
          </a:xfrm>
          <a:prstGeom prst="rect">
            <a:avLst/>
          </a:prstGeom>
        </p:spPr>
      </p:pic>
    </p:spTree>
    <p:extLst>
      <p:ext uri="{BB962C8B-B14F-4D97-AF65-F5344CB8AC3E}">
        <p14:creationId xmlns:p14="http://schemas.microsoft.com/office/powerpoint/2010/main" val="319737068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8135E-A4F7-4E0E-A9C9-C620A46FADF6}"/>
              </a:ext>
            </a:extLst>
          </p:cNvPr>
          <p:cNvSpPr>
            <a:spLocks noGrp="1"/>
          </p:cNvSpPr>
          <p:nvPr>
            <p:ph type="title"/>
          </p:nvPr>
        </p:nvSpPr>
        <p:spPr/>
        <p:txBody>
          <a:bodyPr/>
          <a:lstStyle/>
          <a:p>
            <a:r>
              <a:rPr lang="es-MX" dirty="0"/>
              <a:t>Data Lake </a:t>
            </a:r>
            <a:r>
              <a:rPr lang="es-MX" dirty="0" err="1"/>
              <a:t>Analytics</a:t>
            </a:r>
            <a:r>
              <a:rPr lang="es-MX" dirty="0"/>
              <a:t> and Data Factory</a:t>
            </a:r>
            <a:endParaRPr lang="en-US" dirty="0"/>
          </a:p>
        </p:txBody>
      </p:sp>
      <p:pic>
        <p:nvPicPr>
          <p:cNvPr id="3" name="Picture 2">
            <a:extLst>
              <a:ext uri="{FF2B5EF4-FFF2-40B4-BE49-F238E27FC236}">
                <a16:creationId xmlns:a16="http://schemas.microsoft.com/office/drawing/2014/main" id="{1BC88DD6-2C3B-4D13-8B93-A3390E28ED84}"/>
              </a:ext>
            </a:extLst>
          </p:cNvPr>
          <p:cNvPicPr>
            <a:picLocks noChangeAspect="1"/>
          </p:cNvPicPr>
          <p:nvPr/>
        </p:nvPicPr>
        <p:blipFill>
          <a:blip r:embed="rId3"/>
          <a:stretch>
            <a:fillRect/>
          </a:stretch>
        </p:blipFill>
        <p:spPr>
          <a:xfrm>
            <a:off x="6683910" y="1458097"/>
            <a:ext cx="5241170" cy="4732637"/>
          </a:xfrm>
          <a:prstGeom prst="rect">
            <a:avLst/>
          </a:prstGeom>
        </p:spPr>
      </p:pic>
      <p:sp>
        <p:nvSpPr>
          <p:cNvPr id="4" name="Rectangle 3">
            <a:extLst>
              <a:ext uri="{FF2B5EF4-FFF2-40B4-BE49-F238E27FC236}">
                <a16:creationId xmlns:a16="http://schemas.microsoft.com/office/drawing/2014/main" id="{5718BB24-9FE5-43D1-8EFE-2EC154C3F798}"/>
              </a:ext>
            </a:extLst>
          </p:cNvPr>
          <p:cNvSpPr/>
          <p:nvPr/>
        </p:nvSpPr>
        <p:spPr>
          <a:xfrm>
            <a:off x="403654" y="1458097"/>
            <a:ext cx="6096000" cy="1754326"/>
          </a:xfrm>
          <a:prstGeom prst="rect">
            <a:avLst/>
          </a:prstGeom>
        </p:spPr>
        <p:txBody>
          <a:bodyPr>
            <a:spAutoFit/>
          </a:bodyPr>
          <a:lstStyle/>
          <a:p>
            <a:r>
              <a:rPr lang="en-US" dirty="0"/>
              <a:t>Data Lake Analytics U-SQL Activity runs a U-SQL script on an Azure Data Lake Analytics cluster.</a:t>
            </a:r>
          </a:p>
          <a:p>
            <a:endParaRPr lang="en-US" dirty="0"/>
          </a:p>
          <a:p>
            <a:r>
              <a:rPr lang="en-US" dirty="0"/>
              <a:t>The following JSON snippet defines a pipeline with a Data Lake Analytics U-SQL Activity. The activity definition has a reference to the Azure Data Lake Analytics linked service </a:t>
            </a:r>
          </a:p>
        </p:txBody>
      </p:sp>
    </p:spTree>
    <p:extLst>
      <p:ext uri="{BB962C8B-B14F-4D97-AF65-F5344CB8AC3E}">
        <p14:creationId xmlns:p14="http://schemas.microsoft.com/office/powerpoint/2010/main" val="76444908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1FE60-AE1D-478B-B218-12C29A6C4238}"/>
              </a:ext>
            </a:extLst>
          </p:cNvPr>
          <p:cNvSpPr>
            <a:spLocks noGrp="1"/>
          </p:cNvSpPr>
          <p:nvPr>
            <p:ph type="title"/>
          </p:nvPr>
        </p:nvSpPr>
        <p:spPr/>
        <p:txBody>
          <a:bodyPr/>
          <a:lstStyle/>
          <a:p>
            <a:r>
              <a:rPr lang="en-US" dirty="0"/>
              <a:t>.NET custom activity and Data Factory</a:t>
            </a:r>
          </a:p>
        </p:txBody>
      </p:sp>
      <p:sp>
        <p:nvSpPr>
          <p:cNvPr id="3" name="Rectangle 2">
            <a:extLst>
              <a:ext uri="{FF2B5EF4-FFF2-40B4-BE49-F238E27FC236}">
                <a16:creationId xmlns:a16="http://schemas.microsoft.com/office/drawing/2014/main" id="{B656055B-629B-40CD-B82F-20FC8C863FF3}"/>
              </a:ext>
            </a:extLst>
          </p:cNvPr>
          <p:cNvSpPr/>
          <p:nvPr/>
        </p:nvSpPr>
        <p:spPr>
          <a:xfrm>
            <a:off x="269240" y="1377945"/>
            <a:ext cx="11655840" cy="2308324"/>
          </a:xfrm>
          <a:prstGeom prst="rect">
            <a:avLst/>
          </a:prstGeom>
        </p:spPr>
        <p:txBody>
          <a:bodyPr wrap="square">
            <a:spAutoFit/>
          </a:bodyPr>
          <a:lstStyle/>
          <a:p>
            <a:r>
              <a:rPr lang="en-US" dirty="0"/>
              <a:t>If you need to transform data in a way that is not supported by Data Factory, you can create a custom activity with your own data processing logic and use the activity in the pipeline. You can configure the custom .NET activity to run using either an Azure Batch service or an Azure HDInsight cluster.</a:t>
            </a:r>
          </a:p>
          <a:p>
            <a:endParaRPr lang="es-MX" dirty="0"/>
          </a:p>
          <a:p>
            <a:r>
              <a:rPr lang="en-US" dirty="0"/>
              <a:t>You can configure a custom activity to run on an </a:t>
            </a:r>
            <a:r>
              <a:rPr lang="en-US" b="1" dirty="0"/>
              <a:t>Azure Batch</a:t>
            </a:r>
            <a:r>
              <a:rPr lang="en-US" dirty="0"/>
              <a:t> pool of virtual machines or a Windows-based </a:t>
            </a:r>
            <a:r>
              <a:rPr lang="en-US" b="1" dirty="0"/>
              <a:t>Azure HDInsight</a:t>
            </a:r>
            <a:r>
              <a:rPr lang="en-US" dirty="0"/>
              <a:t> cluster. When using Azure Batch, you can use only an existing Azure Batch pool. Whereas, when using HDInsight, you can use an existing HDInsight cluster or a cluster that is automatically created for you on-demand at runtime</a:t>
            </a:r>
          </a:p>
        </p:txBody>
      </p:sp>
      <p:pic>
        <p:nvPicPr>
          <p:cNvPr id="5" name="Picture 4">
            <a:extLst>
              <a:ext uri="{FF2B5EF4-FFF2-40B4-BE49-F238E27FC236}">
                <a16:creationId xmlns:a16="http://schemas.microsoft.com/office/drawing/2014/main" id="{392B9274-E297-456D-95BA-D44919D1D140}"/>
              </a:ext>
            </a:extLst>
          </p:cNvPr>
          <p:cNvPicPr>
            <a:picLocks noChangeAspect="1"/>
          </p:cNvPicPr>
          <p:nvPr/>
        </p:nvPicPr>
        <p:blipFill>
          <a:blip r:embed="rId3"/>
          <a:stretch>
            <a:fillRect/>
          </a:stretch>
        </p:blipFill>
        <p:spPr>
          <a:xfrm>
            <a:off x="2566263" y="3395407"/>
            <a:ext cx="3055885" cy="2933954"/>
          </a:xfrm>
          <a:prstGeom prst="rect">
            <a:avLst/>
          </a:prstGeom>
        </p:spPr>
      </p:pic>
    </p:spTree>
    <p:extLst>
      <p:ext uri="{BB962C8B-B14F-4D97-AF65-F5344CB8AC3E}">
        <p14:creationId xmlns:p14="http://schemas.microsoft.com/office/powerpoint/2010/main" val="242460350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2247-D513-45D4-95A7-98B7786203F3}"/>
              </a:ext>
            </a:extLst>
          </p:cNvPr>
          <p:cNvSpPr>
            <a:spLocks noGrp="1"/>
          </p:cNvSpPr>
          <p:nvPr>
            <p:ph type="title"/>
          </p:nvPr>
        </p:nvSpPr>
        <p:spPr/>
        <p:txBody>
          <a:bodyPr/>
          <a:lstStyle/>
          <a:p>
            <a:r>
              <a:rPr lang="en-US" dirty="0"/>
              <a:t>Compute environments supported by Azure Data Factory</a:t>
            </a:r>
          </a:p>
        </p:txBody>
      </p:sp>
      <p:pic>
        <p:nvPicPr>
          <p:cNvPr id="3" name="Picture 2">
            <a:extLst>
              <a:ext uri="{FF2B5EF4-FFF2-40B4-BE49-F238E27FC236}">
                <a16:creationId xmlns:a16="http://schemas.microsoft.com/office/drawing/2014/main" id="{D2B32529-4C49-48B8-9AC8-B9993AE5D144}"/>
              </a:ext>
            </a:extLst>
          </p:cNvPr>
          <p:cNvPicPr>
            <a:picLocks noChangeAspect="1"/>
          </p:cNvPicPr>
          <p:nvPr/>
        </p:nvPicPr>
        <p:blipFill>
          <a:blip r:embed="rId3"/>
          <a:stretch>
            <a:fillRect/>
          </a:stretch>
        </p:blipFill>
        <p:spPr>
          <a:xfrm>
            <a:off x="2363372" y="2271930"/>
            <a:ext cx="8024540" cy="4009287"/>
          </a:xfrm>
          <a:prstGeom prst="rect">
            <a:avLst/>
          </a:prstGeom>
        </p:spPr>
      </p:pic>
      <p:sp>
        <p:nvSpPr>
          <p:cNvPr id="4" name="Rectangle 3">
            <a:extLst>
              <a:ext uri="{FF2B5EF4-FFF2-40B4-BE49-F238E27FC236}">
                <a16:creationId xmlns:a16="http://schemas.microsoft.com/office/drawing/2014/main" id="{FAC8270F-8ACD-4B1C-8905-551EE34FE6A8}"/>
              </a:ext>
            </a:extLst>
          </p:cNvPr>
          <p:cNvSpPr/>
          <p:nvPr/>
        </p:nvSpPr>
        <p:spPr>
          <a:xfrm>
            <a:off x="269240" y="1744016"/>
            <a:ext cx="11494392" cy="646331"/>
          </a:xfrm>
          <a:prstGeom prst="rect">
            <a:avLst/>
          </a:prstGeom>
        </p:spPr>
        <p:txBody>
          <a:bodyPr wrap="square">
            <a:spAutoFit/>
          </a:bodyPr>
          <a:lstStyle/>
          <a:p>
            <a:r>
              <a:rPr lang="en-US" dirty="0"/>
              <a:t>The following table provides a list of compute environments supported by Data Factory and the activities that can run on them. </a:t>
            </a:r>
          </a:p>
        </p:txBody>
      </p:sp>
    </p:spTree>
    <p:extLst>
      <p:ext uri="{BB962C8B-B14F-4D97-AF65-F5344CB8AC3E}">
        <p14:creationId xmlns:p14="http://schemas.microsoft.com/office/powerpoint/2010/main" val="144368789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9B649-8467-4A7D-A1E6-5FE9AF39AAE7}"/>
              </a:ext>
            </a:extLst>
          </p:cNvPr>
          <p:cNvSpPr>
            <a:spLocks noGrp="1"/>
          </p:cNvSpPr>
          <p:nvPr>
            <p:ph type="title"/>
          </p:nvPr>
        </p:nvSpPr>
        <p:spPr/>
        <p:txBody>
          <a:bodyPr/>
          <a:lstStyle/>
          <a:p>
            <a:r>
              <a:rPr lang="en-US" dirty="0"/>
              <a:t>How does it work?</a:t>
            </a:r>
          </a:p>
        </p:txBody>
      </p:sp>
      <p:pic>
        <p:nvPicPr>
          <p:cNvPr id="5" name="Picture 4">
            <a:extLst>
              <a:ext uri="{FF2B5EF4-FFF2-40B4-BE49-F238E27FC236}">
                <a16:creationId xmlns:a16="http://schemas.microsoft.com/office/drawing/2014/main" id="{11E3332D-00A9-4D5F-BDAE-05AE75651558}"/>
              </a:ext>
            </a:extLst>
          </p:cNvPr>
          <p:cNvPicPr>
            <a:picLocks noChangeAspect="1"/>
          </p:cNvPicPr>
          <p:nvPr/>
        </p:nvPicPr>
        <p:blipFill>
          <a:blip r:embed="rId3"/>
          <a:stretch>
            <a:fillRect/>
          </a:stretch>
        </p:blipFill>
        <p:spPr>
          <a:xfrm>
            <a:off x="1302982" y="1561411"/>
            <a:ext cx="9128273" cy="744963"/>
          </a:xfrm>
          <a:prstGeom prst="rect">
            <a:avLst/>
          </a:prstGeom>
        </p:spPr>
      </p:pic>
      <p:sp>
        <p:nvSpPr>
          <p:cNvPr id="6" name="Rectangle 5">
            <a:extLst>
              <a:ext uri="{FF2B5EF4-FFF2-40B4-BE49-F238E27FC236}">
                <a16:creationId xmlns:a16="http://schemas.microsoft.com/office/drawing/2014/main" id="{670A3FCB-9CAD-4454-B3CD-6E24ADAEC2B2}"/>
              </a:ext>
            </a:extLst>
          </p:cNvPr>
          <p:cNvSpPr/>
          <p:nvPr/>
        </p:nvSpPr>
        <p:spPr>
          <a:xfrm>
            <a:off x="269240" y="2838628"/>
            <a:ext cx="11692890" cy="3693319"/>
          </a:xfrm>
          <a:prstGeom prst="rect">
            <a:avLst/>
          </a:prstGeom>
        </p:spPr>
        <p:txBody>
          <a:bodyPr wrap="square">
            <a:spAutoFit/>
          </a:bodyPr>
          <a:lstStyle/>
          <a:p>
            <a:r>
              <a:rPr lang="en-US" b="1" dirty="0"/>
              <a:t>Connect and collect</a:t>
            </a:r>
          </a:p>
          <a:p>
            <a:r>
              <a:rPr lang="en-US" dirty="0"/>
              <a:t>You can use the Copy Activity in a data pipeline to move data from both on-premises and cloud source data stores to a centralization data store in the cloud for further analysis</a:t>
            </a:r>
          </a:p>
          <a:p>
            <a:endParaRPr lang="es-MX" dirty="0"/>
          </a:p>
          <a:p>
            <a:r>
              <a:rPr lang="en-US" b="1" dirty="0"/>
              <a:t>Transform and enrich</a:t>
            </a:r>
          </a:p>
          <a:p>
            <a:r>
              <a:rPr lang="en-US" dirty="0"/>
              <a:t>Process through HDInsight Hadoop, Spark, Data Lake Analytics, and Machine Learning. </a:t>
            </a:r>
          </a:p>
          <a:p>
            <a:endParaRPr lang="en-US" b="1" dirty="0"/>
          </a:p>
          <a:p>
            <a:r>
              <a:rPr lang="en-US" b="1" dirty="0"/>
              <a:t>Publish</a:t>
            </a:r>
          </a:p>
          <a:p>
            <a:r>
              <a:rPr lang="en-US" dirty="0"/>
              <a:t>Deliver transformed data from the cloud to on-premises sources like SQL Server, or keep it in your cloud storage sources for consumption by business intelligence (BI) and analytics tools and other applications.</a:t>
            </a:r>
          </a:p>
          <a:p>
            <a:endParaRPr lang="en-US" dirty="0"/>
          </a:p>
          <a:p>
            <a:endParaRPr lang="es-MX" dirty="0"/>
          </a:p>
          <a:p>
            <a:endParaRPr lang="en-US" dirty="0"/>
          </a:p>
        </p:txBody>
      </p:sp>
    </p:spTree>
    <p:extLst>
      <p:ext uri="{BB962C8B-B14F-4D97-AF65-F5344CB8AC3E}">
        <p14:creationId xmlns:p14="http://schemas.microsoft.com/office/powerpoint/2010/main" val="43703729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33A72-E81C-4725-B38B-0C777C860BB3}"/>
              </a:ext>
            </a:extLst>
          </p:cNvPr>
          <p:cNvSpPr>
            <a:spLocks noGrp="1"/>
          </p:cNvSpPr>
          <p:nvPr>
            <p:ph type="title"/>
          </p:nvPr>
        </p:nvSpPr>
        <p:spPr/>
        <p:txBody>
          <a:bodyPr/>
          <a:lstStyle/>
          <a:p>
            <a:r>
              <a:rPr lang="en-US" sz="3600" dirty="0"/>
              <a:t>Monitor and manage Azure Data Factory pipelines by using the Monitoring and Management app</a:t>
            </a:r>
            <a:br>
              <a:rPr lang="en-US" sz="3600" dirty="0"/>
            </a:br>
            <a:endParaRPr lang="en-US" sz="3600" dirty="0"/>
          </a:p>
        </p:txBody>
      </p:sp>
      <p:pic>
        <p:nvPicPr>
          <p:cNvPr id="5" name="Picture 4">
            <a:extLst>
              <a:ext uri="{FF2B5EF4-FFF2-40B4-BE49-F238E27FC236}">
                <a16:creationId xmlns:a16="http://schemas.microsoft.com/office/drawing/2014/main" id="{1EB224E1-7FDA-4D05-911D-2837B99D9BDA}"/>
              </a:ext>
            </a:extLst>
          </p:cNvPr>
          <p:cNvPicPr>
            <a:picLocks noChangeAspect="1"/>
          </p:cNvPicPr>
          <p:nvPr/>
        </p:nvPicPr>
        <p:blipFill>
          <a:blip r:embed="rId3"/>
          <a:stretch>
            <a:fillRect/>
          </a:stretch>
        </p:blipFill>
        <p:spPr>
          <a:xfrm>
            <a:off x="4193869" y="1675236"/>
            <a:ext cx="7731211" cy="3325836"/>
          </a:xfrm>
          <a:prstGeom prst="rect">
            <a:avLst/>
          </a:prstGeom>
        </p:spPr>
      </p:pic>
      <p:sp>
        <p:nvSpPr>
          <p:cNvPr id="6" name="Rectangle 5">
            <a:extLst>
              <a:ext uri="{FF2B5EF4-FFF2-40B4-BE49-F238E27FC236}">
                <a16:creationId xmlns:a16="http://schemas.microsoft.com/office/drawing/2014/main" id="{811AF6BF-7A00-4C4B-A94B-F607DA17E2D2}"/>
              </a:ext>
            </a:extLst>
          </p:cNvPr>
          <p:cNvSpPr/>
          <p:nvPr/>
        </p:nvSpPr>
        <p:spPr>
          <a:xfrm>
            <a:off x="269240" y="1675236"/>
            <a:ext cx="3388360" cy="2585323"/>
          </a:xfrm>
          <a:prstGeom prst="rect">
            <a:avLst/>
          </a:prstGeom>
        </p:spPr>
        <p:txBody>
          <a:bodyPr wrap="square">
            <a:spAutoFit/>
          </a:bodyPr>
          <a:lstStyle/>
          <a:p>
            <a:pPr>
              <a:buFont typeface="Arial" panose="020B0604020202020204" pitchFamily="34" charset="0"/>
              <a:buChar char="•"/>
            </a:pPr>
            <a:r>
              <a:rPr lang="en-US" dirty="0"/>
              <a:t>The Resource Explorer </a:t>
            </a:r>
            <a:r>
              <a:rPr lang="en-US" b="1" dirty="0"/>
              <a:t>tree view</a:t>
            </a:r>
            <a:r>
              <a:rPr lang="en-US" dirty="0"/>
              <a:t> in the left pane.</a:t>
            </a:r>
          </a:p>
          <a:p>
            <a:pPr>
              <a:buFont typeface="Arial" panose="020B0604020202020204" pitchFamily="34" charset="0"/>
              <a:buChar char="•"/>
            </a:pPr>
            <a:r>
              <a:rPr lang="en-US" dirty="0"/>
              <a:t>The </a:t>
            </a:r>
            <a:r>
              <a:rPr lang="en-US" b="1" dirty="0"/>
              <a:t>Diagram View</a:t>
            </a:r>
            <a:r>
              <a:rPr lang="en-US" dirty="0"/>
              <a:t> at the top in the middle pane.</a:t>
            </a:r>
          </a:p>
          <a:p>
            <a:pPr>
              <a:buFont typeface="Arial" panose="020B0604020202020204" pitchFamily="34" charset="0"/>
              <a:buChar char="•"/>
            </a:pPr>
            <a:r>
              <a:rPr lang="en-US" dirty="0"/>
              <a:t>The </a:t>
            </a:r>
            <a:r>
              <a:rPr lang="en-US" b="1" dirty="0"/>
              <a:t>Activity Windows</a:t>
            </a:r>
            <a:r>
              <a:rPr lang="en-US" dirty="0"/>
              <a:t> list at the bottom in the middle pane.</a:t>
            </a:r>
          </a:p>
          <a:p>
            <a:pPr>
              <a:buFont typeface="Arial" panose="020B0604020202020204" pitchFamily="34" charset="0"/>
              <a:buChar char="•"/>
            </a:pPr>
            <a:r>
              <a:rPr lang="en-US" dirty="0"/>
              <a:t>The </a:t>
            </a:r>
            <a:r>
              <a:rPr lang="en-US" b="1" dirty="0"/>
              <a:t>Properties</a:t>
            </a:r>
            <a:r>
              <a:rPr lang="en-US" dirty="0"/>
              <a:t>, </a:t>
            </a:r>
            <a:r>
              <a:rPr lang="en-US" b="1" dirty="0"/>
              <a:t>Activity Window Explorer</a:t>
            </a:r>
            <a:r>
              <a:rPr lang="en-US" dirty="0"/>
              <a:t>, and </a:t>
            </a:r>
            <a:r>
              <a:rPr lang="en-US" b="1" dirty="0"/>
              <a:t>Script</a:t>
            </a:r>
            <a:r>
              <a:rPr lang="en-US" dirty="0"/>
              <a:t> tabs in the right pane.</a:t>
            </a:r>
          </a:p>
        </p:txBody>
      </p:sp>
    </p:spTree>
    <p:extLst>
      <p:ext uri="{BB962C8B-B14F-4D97-AF65-F5344CB8AC3E}">
        <p14:creationId xmlns:p14="http://schemas.microsoft.com/office/powerpoint/2010/main" val="311266931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DC7DCC7-3EAC-44AD-BFAE-DC9005D2A4F4}"/>
              </a:ext>
            </a:extLst>
          </p:cNvPr>
          <p:cNvSpPr/>
          <p:nvPr/>
        </p:nvSpPr>
        <p:spPr>
          <a:xfrm>
            <a:off x="269240" y="1329777"/>
            <a:ext cx="5045676" cy="923330"/>
          </a:xfrm>
          <a:prstGeom prst="rect">
            <a:avLst/>
          </a:prstGeom>
        </p:spPr>
        <p:txBody>
          <a:bodyPr wrap="square">
            <a:spAutoFit/>
          </a:bodyPr>
          <a:lstStyle/>
          <a:p>
            <a:r>
              <a:rPr lang="en-US" dirty="0"/>
              <a:t>You can also right-click a pipeline and select options to suspend, resume, or terminate a pipeline. </a:t>
            </a:r>
          </a:p>
        </p:txBody>
      </p:sp>
      <p:pic>
        <p:nvPicPr>
          <p:cNvPr id="8" name="Picture 7">
            <a:extLst>
              <a:ext uri="{FF2B5EF4-FFF2-40B4-BE49-F238E27FC236}">
                <a16:creationId xmlns:a16="http://schemas.microsoft.com/office/drawing/2014/main" id="{CC923A9F-8220-4228-97C2-E40D6A34C5EB}"/>
              </a:ext>
            </a:extLst>
          </p:cNvPr>
          <p:cNvPicPr>
            <a:picLocks noChangeAspect="1"/>
          </p:cNvPicPr>
          <p:nvPr/>
        </p:nvPicPr>
        <p:blipFill>
          <a:blip r:embed="rId2"/>
          <a:stretch>
            <a:fillRect/>
          </a:stretch>
        </p:blipFill>
        <p:spPr>
          <a:xfrm>
            <a:off x="5699000" y="796813"/>
            <a:ext cx="6226080" cy="1798476"/>
          </a:xfrm>
          <a:prstGeom prst="rect">
            <a:avLst/>
          </a:prstGeom>
        </p:spPr>
      </p:pic>
      <p:sp>
        <p:nvSpPr>
          <p:cNvPr id="9" name="Rectangle 8">
            <a:extLst>
              <a:ext uri="{FF2B5EF4-FFF2-40B4-BE49-F238E27FC236}">
                <a16:creationId xmlns:a16="http://schemas.microsoft.com/office/drawing/2014/main" id="{7958AECF-5376-41C1-9F6F-322A90148008}"/>
              </a:ext>
            </a:extLst>
          </p:cNvPr>
          <p:cNvSpPr/>
          <p:nvPr/>
        </p:nvSpPr>
        <p:spPr>
          <a:xfrm>
            <a:off x="269240" y="3557823"/>
            <a:ext cx="4551406" cy="923330"/>
          </a:xfrm>
          <a:prstGeom prst="rect">
            <a:avLst/>
          </a:prstGeom>
        </p:spPr>
        <p:txBody>
          <a:bodyPr wrap="square">
            <a:spAutoFit/>
          </a:bodyPr>
          <a:lstStyle/>
          <a:p>
            <a:r>
              <a:rPr lang="en-US" dirty="0"/>
              <a:t>In the opened pipeline view, you see all activities in the pipeline. In this example, there is only one activity: Copy Activity.  </a:t>
            </a:r>
          </a:p>
        </p:txBody>
      </p:sp>
      <p:pic>
        <p:nvPicPr>
          <p:cNvPr id="11" name="Picture 10">
            <a:extLst>
              <a:ext uri="{FF2B5EF4-FFF2-40B4-BE49-F238E27FC236}">
                <a16:creationId xmlns:a16="http://schemas.microsoft.com/office/drawing/2014/main" id="{C2C58DA6-BBE7-4EE6-9C81-894498E3B869}"/>
              </a:ext>
            </a:extLst>
          </p:cNvPr>
          <p:cNvPicPr>
            <a:picLocks noChangeAspect="1"/>
          </p:cNvPicPr>
          <p:nvPr/>
        </p:nvPicPr>
        <p:blipFill>
          <a:blip r:embed="rId3"/>
          <a:stretch>
            <a:fillRect/>
          </a:stretch>
        </p:blipFill>
        <p:spPr>
          <a:xfrm>
            <a:off x="5077093" y="3557823"/>
            <a:ext cx="6758095" cy="2438095"/>
          </a:xfrm>
          <a:prstGeom prst="rect">
            <a:avLst/>
          </a:prstGeom>
        </p:spPr>
      </p:pic>
    </p:spTree>
    <p:extLst>
      <p:ext uri="{BB962C8B-B14F-4D97-AF65-F5344CB8AC3E}">
        <p14:creationId xmlns:p14="http://schemas.microsoft.com/office/powerpoint/2010/main" val="67231120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ECF99E-D54C-48E0-9AFC-8F13661A94AD}"/>
              </a:ext>
            </a:extLst>
          </p:cNvPr>
          <p:cNvSpPr/>
          <p:nvPr/>
        </p:nvSpPr>
        <p:spPr>
          <a:xfrm>
            <a:off x="269240" y="1189177"/>
            <a:ext cx="6096000" cy="923330"/>
          </a:xfrm>
          <a:prstGeom prst="rect">
            <a:avLst/>
          </a:prstGeom>
        </p:spPr>
        <p:txBody>
          <a:bodyPr>
            <a:spAutoFit/>
          </a:bodyPr>
          <a:lstStyle/>
          <a:p>
            <a:r>
              <a:rPr lang="en-US" dirty="0"/>
              <a:t>In the pipeline view, when you select an output dataset or when you move your mouse over the output dataset, you see the Activity Windows pop-up window for that dataset.</a:t>
            </a:r>
          </a:p>
        </p:txBody>
      </p:sp>
      <p:pic>
        <p:nvPicPr>
          <p:cNvPr id="5" name="Picture 4">
            <a:extLst>
              <a:ext uri="{FF2B5EF4-FFF2-40B4-BE49-F238E27FC236}">
                <a16:creationId xmlns:a16="http://schemas.microsoft.com/office/drawing/2014/main" id="{58A54262-FAC0-4ECA-BCBC-0C66B4442E92}"/>
              </a:ext>
            </a:extLst>
          </p:cNvPr>
          <p:cNvPicPr>
            <a:picLocks noChangeAspect="1"/>
          </p:cNvPicPr>
          <p:nvPr/>
        </p:nvPicPr>
        <p:blipFill>
          <a:blip r:embed="rId2"/>
          <a:stretch>
            <a:fillRect/>
          </a:stretch>
        </p:blipFill>
        <p:spPr>
          <a:xfrm>
            <a:off x="6476308" y="289512"/>
            <a:ext cx="5448772" cy="3497883"/>
          </a:xfrm>
          <a:prstGeom prst="rect">
            <a:avLst/>
          </a:prstGeom>
        </p:spPr>
      </p:pic>
      <p:pic>
        <p:nvPicPr>
          <p:cNvPr id="7" name="Picture 6">
            <a:extLst>
              <a:ext uri="{FF2B5EF4-FFF2-40B4-BE49-F238E27FC236}">
                <a16:creationId xmlns:a16="http://schemas.microsoft.com/office/drawing/2014/main" id="{0DDAE968-6CB3-4770-AEAC-EC214803A02A}"/>
              </a:ext>
            </a:extLst>
          </p:cNvPr>
          <p:cNvPicPr>
            <a:picLocks noChangeAspect="1"/>
          </p:cNvPicPr>
          <p:nvPr/>
        </p:nvPicPr>
        <p:blipFill>
          <a:blip r:embed="rId3"/>
          <a:stretch>
            <a:fillRect/>
          </a:stretch>
        </p:blipFill>
        <p:spPr>
          <a:xfrm>
            <a:off x="269240" y="2858400"/>
            <a:ext cx="5742100" cy="3319980"/>
          </a:xfrm>
          <a:prstGeom prst="rect">
            <a:avLst/>
          </a:prstGeom>
        </p:spPr>
      </p:pic>
      <p:sp>
        <p:nvSpPr>
          <p:cNvPr id="8" name="Rectangle 7">
            <a:extLst>
              <a:ext uri="{FF2B5EF4-FFF2-40B4-BE49-F238E27FC236}">
                <a16:creationId xmlns:a16="http://schemas.microsoft.com/office/drawing/2014/main" id="{BE1BB839-4996-4418-B325-5C3EB8B486F0}"/>
              </a:ext>
            </a:extLst>
          </p:cNvPr>
          <p:cNvSpPr/>
          <p:nvPr/>
        </p:nvSpPr>
        <p:spPr>
          <a:xfrm>
            <a:off x="6097160" y="4195224"/>
            <a:ext cx="6096000" cy="646331"/>
          </a:xfrm>
          <a:prstGeom prst="rect">
            <a:avLst/>
          </a:prstGeom>
        </p:spPr>
        <p:txBody>
          <a:bodyPr>
            <a:spAutoFit/>
          </a:bodyPr>
          <a:lstStyle/>
          <a:p>
            <a:r>
              <a:rPr lang="en-US" dirty="0"/>
              <a:t>You can click an activity window to see details for it in the </a:t>
            </a:r>
            <a:r>
              <a:rPr lang="en-US" b="1" dirty="0"/>
              <a:t>Properties</a:t>
            </a:r>
            <a:r>
              <a:rPr lang="en-US" dirty="0"/>
              <a:t> window in the right pane.</a:t>
            </a:r>
          </a:p>
        </p:txBody>
      </p:sp>
    </p:spTree>
    <p:extLst>
      <p:ext uri="{BB962C8B-B14F-4D97-AF65-F5344CB8AC3E}">
        <p14:creationId xmlns:p14="http://schemas.microsoft.com/office/powerpoint/2010/main" val="231407719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06421-F71E-45F7-9BBF-9F799E420E02}"/>
              </a:ext>
            </a:extLst>
          </p:cNvPr>
          <p:cNvSpPr>
            <a:spLocks noGrp="1"/>
          </p:cNvSpPr>
          <p:nvPr>
            <p:ph type="title"/>
          </p:nvPr>
        </p:nvSpPr>
        <p:spPr/>
        <p:txBody>
          <a:bodyPr/>
          <a:lstStyle/>
          <a:p>
            <a:r>
              <a:rPr lang="en-US" dirty="0"/>
              <a:t>Perform batch actions</a:t>
            </a:r>
          </a:p>
        </p:txBody>
      </p:sp>
      <p:pic>
        <p:nvPicPr>
          <p:cNvPr id="4" name="Picture 3">
            <a:extLst>
              <a:ext uri="{FF2B5EF4-FFF2-40B4-BE49-F238E27FC236}">
                <a16:creationId xmlns:a16="http://schemas.microsoft.com/office/drawing/2014/main" id="{6A2C0DCB-A418-4259-90CE-C06005EE3528}"/>
              </a:ext>
            </a:extLst>
          </p:cNvPr>
          <p:cNvPicPr>
            <a:picLocks noChangeAspect="1"/>
          </p:cNvPicPr>
          <p:nvPr/>
        </p:nvPicPr>
        <p:blipFill>
          <a:blip r:embed="rId2"/>
          <a:stretch>
            <a:fillRect/>
          </a:stretch>
        </p:blipFill>
        <p:spPr>
          <a:xfrm>
            <a:off x="5081464" y="1189177"/>
            <a:ext cx="6843616" cy="2154838"/>
          </a:xfrm>
          <a:prstGeom prst="rect">
            <a:avLst/>
          </a:prstGeom>
        </p:spPr>
      </p:pic>
      <p:pic>
        <p:nvPicPr>
          <p:cNvPr id="6" name="Picture 5">
            <a:extLst>
              <a:ext uri="{FF2B5EF4-FFF2-40B4-BE49-F238E27FC236}">
                <a16:creationId xmlns:a16="http://schemas.microsoft.com/office/drawing/2014/main" id="{FB14672A-5144-4312-B151-6A9672F9A990}"/>
              </a:ext>
            </a:extLst>
          </p:cNvPr>
          <p:cNvPicPr>
            <a:picLocks noChangeAspect="1"/>
          </p:cNvPicPr>
          <p:nvPr/>
        </p:nvPicPr>
        <p:blipFill>
          <a:blip r:embed="rId3"/>
          <a:stretch>
            <a:fillRect/>
          </a:stretch>
        </p:blipFill>
        <p:spPr>
          <a:xfrm>
            <a:off x="269240" y="3734570"/>
            <a:ext cx="6224762" cy="2453333"/>
          </a:xfrm>
          <a:prstGeom prst="rect">
            <a:avLst/>
          </a:prstGeom>
        </p:spPr>
      </p:pic>
      <p:sp>
        <p:nvSpPr>
          <p:cNvPr id="7" name="Rectangle 6">
            <a:extLst>
              <a:ext uri="{FF2B5EF4-FFF2-40B4-BE49-F238E27FC236}">
                <a16:creationId xmlns:a16="http://schemas.microsoft.com/office/drawing/2014/main" id="{50DF2B43-85A9-4C9B-8887-92818382A9F9}"/>
              </a:ext>
            </a:extLst>
          </p:cNvPr>
          <p:cNvSpPr/>
          <p:nvPr/>
        </p:nvSpPr>
        <p:spPr>
          <a:xfrm>
            <a:off x="269240" y="1323301"/>
            <a:ext cx="4574609" cy="2031325"/>
          </a:xfrm>
          <a:prstGeom prst="rect">
            <a:avLst/>
          </a:prstGeom>
        </p:spPr>
        <p:txBody>
          <a:bodyPr wrap="square">
            <a:spAutoFit/>
          </a:bodyPr>
          <a:lstStyle/>
          <a:p>
            <a:r>
              <a:rPr lang="en-US" dirty="0"/>
              <a:t>You can select multiple activity windows in the list and rerun them at the same time. You might want to filter activity windows based on the status (for example: </a:t>
            </a:r>
            <a:r>
              <a:rPr lang="en-US" b="1" dirty="0"/>
              <a:t>Failed</a:t>
            </a:r>
            <a:r>
              <a:rPr lang="en-US" dirty="0"/>
              <a:t>)--and then rerun the failed activity windows after correcting the issue that causes the activity windows to fail.</a:t>
            </a:r>
          </a:p>
        </p:txBody>
      </p:sp>
      <p:sp>
        <p:nvSpPr>
          <p:cNvPr id="8" name="Rectangle 7">
            <a:extLst>
              <a:ext uri="{FF2B5EF4-FFF2-40B4-BE49-F238E27FC236}">
                <a16:creationId xmlns:a16="http://schemas.microsoft.com/office/drawing/2014/main" id="{A03D58A7-FC95-493E-886F-7F8ED5B8F51F}"/>
              </a:ext>
            </a:extLst>
          </p:cNvPr>
          <p:cNvSpPr/>
          <p:nvPr/>
        </p:nvSpPr>
        <p:spPr>
          <a:xfrm>
            <a:off x="6592857" y="4014218"/>
            <a:ext cx="5418721" cy="1200329"/>
          </a:xfrm>
          <a:prstGeom prst="rect">
            <a:avLst/>
          </a:prstGeom>
        </p:spPr>
        <p:txBody>
          <a:bodyPr wrap="square">
            <a:spAutoFit/>
          </a:bodyPr>
          <a:lstStyle/>
          <a:p>
            <a:r>
              <a:rPr lang="en-US" dirty="0"/>
              <a:t>You can multiselect two or more pipelines by using the Ctrl key. You can use the command bar buttons (which are highlighted in the red rectangle in the following image) to pause/resume them.</a:t>
            </a:r>
          </a:p>
        </p:txBody>
      </p:sp>
    </p:spTree>
    <p:extLst>
      <p:ext uri="{BB962C8B-B14F-4D97-AF65-F5344CB8AC3E}">
        <p14:creationId xmlns:p14="http://schemas.microsoft.com/office/powerpoint/2010/main" val="197165248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2228B-6449-4F71-B439-4FA3A272E5BC}"/>
              </a:ext>
            </a:extLst>
          </p:cNvPr>
          <p:cNvSpPr>
            <a:spLocks noGrp="1"/>
          </p:cNvSpPr>
          <p:nvPr>
            <p:ph type="title"/>
          </p:nvPr>
        </p:nvSpPr>
        <p:spPr/>
        <p:txBody>
          <a:bodyPr/>
          <a:lstStyle/>
          <a:p>
            <a:r>
              <a:rPr lang="en-US" dirty="0"/>
              <a:t>Create alerts</a:t>
            </a:r>
          </a:p>
        </p:txBody>
      </p:sp>
      <p:pic>
        <p:nvPicPr>
          <p:cNvPr id="3" name="Picture 2">
            <a:extLst>
              <a:ext uri="{FF2B5EF4-FFF2-40B4-BE49-F238E27FC236}">
                <a16:creationId xmlns:a16="http://schemas.microsoft.com/office/drawing/2014/main" id="{4F7D6365-06A7-444A-BC02-92B72CF85E03}"/>
              </a:ext>
            </a:extLst>
          </p:cNvPr>
          <p:cNvPicPr>
            <a:picLocks noChangeAspect="1"/>
          </p:cNvPicPr>
          <p:nvPr/>
        </p:nvPicPr>
        <p:blipFill>
          <a:blip r:embed="rId3"/>
          <a:stretch>
            <a:fillRect/>
          </a:stretch>
        </p:blipFill>
        <p:spPr>
          <a:xfrm>
            <a:off x="6351373" y="1479428"/>
            <a:ext cx="5304871" cy="4474799"/>
          </a:xfrm>
          <a:prstGeom prst="rect">
            <a:avLst/>
          </a:prstGeom>
        </p:spPr>
      </p:pic>
      <p:sp>
        <p:nvSpPr>
          <p:cNvPr id="4" name="Rectangle 3">
            <a:extLst>
              <a:ext uri="{FF2B5EF4-FFF2-40B4-BE49-F238E27FC236}">
                <a16:creationId xmlns:a16="http://schemas.microsoft.com/office/drawing/2014/main" id="{3A95C3C5-8D36-45E2-A5AD-2F6EC78D626A}"/>
              </a:ext>
            </a:extLst>
          </p:cNvPr>
          <p:cNvSpPr/>
          <p:nvPr/>
        </p:nvSpPr>
        <p:spPr>
          <a:xfrm>
            <a:off x="269240" y="1189177"/>
            <a:ext cx="6096000" cy="923330"/>
          </a:xfrm>
          <a:prstGeom prst="rect">
            <a:avLst/>
          </a:prstGeom>
        </p:spPr>
        <p:txBody>
          <a:bodyPr>
            <a:spAutoFit/>
          </a:bodyPr>
          <a:lstStyle/>
          <a:p>
            <a:r>
              <a:rPr lang="en-US" dirty="0"/>
              <a:t>The </a:t>
            </a:r>
            <a:r>
              <a:rPr lang="en-US" b="1" dirty="0"/>
              <a:t>Alerts</a:t>
            </a:r>
            <a:r>
              <a:rPr lang="en-US" dirty="0"/>
              <a:t> page lets you create an alert and view/edit/delete existing alerts. You can also disable/enable an alert. </a:t>
            </a:r>
          </a:p>
        </p:txBody>
      </p:sp>
      <p:pic>
        <p:nvPicPr>
          <p:cNvPr id="6" name="Picture 5">
            <a:extLst>
              <a:ext uri="{FF2B5EF4-FFF2-40B4-BE49-F238E27FC236}">
                <a16:creationId xmlns:a16="http://schemas.microsoft.com/office/drawing/2014/main" id="{FAABD417-8D30-4BE0-A466-5440CF6F5273}"/>
              </a:ext>
            </a:extLst>
          </p:cNvPr>
          <p:cNvPicPr>
            <a:picLocks noChangeAspect="1"/>
          </p:cNvPicPr>
          <p:nvPr/>
        </p:nvPicPr>
        <p:blipFill>
          <a:blip r:embed="rId4"/>
          <a:stretch>
            <a:fillRect/>
          </a:stretch>
        </p:blipFill>
        <p:spPr>
          <a:xfrm>
            <a:off x="362199" y="2112506"/>
            <a:ext cx="3468396" cy="2982961"/>
          </a:xfrm>
          <a:prstGeom prst="rect">
            <a:avLst/>
          </a:prstGeom>
        </p:spPr>
      </p:pic>
      <p:pic>
        <p:nvPicPr>
          <p:cNvPr id="8" name="Picture 7">
            <a:extLst>
              <a:ext uri="{FF2B5EF4-FFF2-40B4-BE49-F238E27FC236}">
                <a16:creationId xmlns:a16="http://schemas.microsoft.com/office/drawing/2014/main" id="{FE6FCABA-5B46-4BF2-AB63-A3AB94E5E408}"/>
              </a:ext>
            </a:extLst>
          </p:cNvPr>
          <p:cNvPicPr>
            <a:picLocks noChangeAspect="1"/>
          </p:cNvPicPr>
          <p:nvPr/>
        </p:nvPicPr>
        <p:blipFill>
          <a:blip r:embed="rId5"/>
          <a:stretch>
            <a:fillRect/>
          </a:stretch>
        </p:blipFill>
        <p:spPr>
          <a:xfrm>
            <a:off x="2484331" y="4460310"/>
            <a:ext cx="3471626" cy="1789059"/>
          </a:xfrm>
          <a:prstGeom prst="rect">
            <a:avLst/>
          </a:prstGeom>
        </p:spPr>
      </p:pic>
    </p:spTree>
    <p:extLst>
      <p:ext uri="{BB962C8B-B14F-4D97-AF65-F5344CB8AC3E}">
        <p14:creationId xmlns:p14="http://schemas.microsoft.com/office/powerpoint/2010/main" val="2156524532"/>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EED3E-1EAB-40C1-972B-5CC677EE54CD}"/>
              </a:ext>
            </a:extLst>
          </p:cNvPr>
          <p:cNvSpPr>
            <a:spLocks noGrp="1"/>
          </p:cNvSpPr>
          <p:nvPr>
            <p:ph type="title"/>
          </p:nvPr>
        </p:nvSpPr>
        <p:spPr/>
        <p:txBody>
          <a:bodyPr/>
          <a:lstStyle/>
          <a:p>
            <a:r>
              <a:rPr lang="en-US" dirty="0"/>
              <a:t>Data Factory Limits</a:t>
            </a:r>
          </a:p>
        </p:txBody>
      </p:sp>
      <p:pic>
        <p:nvPicPr>
          <p:cNvPr id="3" name="Picture 2">
            <a:extLst>
              <a:ext uri="{FF2B5EF4-FFF2-40B4-BE49-F238E27FC236}">
                <a16:creationId xmlns:a16="http://schemas.microsoft.com/office/drawing/2014/main" id="{A09E992F-69B4-4F3C-BC9B-5AE3FBF797D4}"/>
              </a:ext>
            </a:extLst>
          </p:cNvPr>
          <p:cNvPicPr>
            <a:picLocks noChangeAspect="1"/>
          </p:cNvPicPr>
          <p:nvPr/>
        </p:nvPicPr>
        <p:blipFill>
          <a:blip r:embed="rId3"/>
          <a:stretch>
            <a:fillRect/>
          </a:stretch>
        </p:blipFill>
        <p:spPr>
          <a:xfrm>
            <a:off x="409919" y="1306393"/>
            <a:ext cx="5790030" cy="4886157"/>
          </a:xfrm>
          <a:prstGeom prst="rect">
            <a:avLst/>
          </a:prstGeom>
        </p:spPr>
      </p:pic>
      <p:pic>
        <p:nvPicPr>
          <p:cNvPr id="4" name="Picture 3">
            <a:extLst>
              <a:ext uri="{FF2B5EF4-FFF2-40B4-BE49-F238E27FC236}">
                <a16:creationId xmlns:a16="http://schemas.microsoft.com/office/drawing/2014/main" id="{C9DCA23C-69B5-4400-BF7D-F0BDDB79F6CA}"/>
              </a:ext>
            </a:extLst>
          </p:cNvPr>
          <p:cNvPicPr>
            <a:picLocks noChangeAspect="1"/>
          </p:cNvPicPr>
          <p:nvPr/>
        </p:nvPicPr>
        <p:blipFill>
          <a:blip r:embed="rId4"/>
          <a:stretch>
            <a:fillRect/>
          </a:stretch>
        </p:blipFill>
        <p:spPr>
          <a:xfrm>
            <a:off x="6199949" y="1306393"/>
            <a:ext cx="5473234" cy="1530345"/>
          </a:xfrm>
          <a:prstGeom prst="rect">
            <a:avLst/>
          </a:prstGeom>
        </p:spPr>
      </p:pic>
    </p:spTree>
    <p:extLst>
      <p:ext uri="{BB962C8B-B14F-4D97-AF65-F5344CB8AC3E}">
        <p14:creationId xmlns:p14="http://schemas.microsoft.com/office/powerpoint/2010/main" val="5654540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Factory Developer Tools</a:t>
            </a:r>
            <a:endParaRPr lang="it-IT" dirty="0"/>
          </a:p>
        </p:txBody>
      </p:sp>
      <p:sp>
        <p:nvSpPr>
          <p:cNvPr id="3" name="Text Placeholder 2"/>
          <p:cNvSpPr>
            <a:spLocks noGrp="1"/>
          </p:cNvSpPr>
          <p:nvPr>
            <p:ph type="body" sz="quarter" idx="4294967295"/>
          </p:nvPr>
        </p:nvSpPr>
        <p:spPr>
          <a:xfrm>
            <a:off x="763588" y="1189177"/>
            <a:ext cx="11428412" cy="5041380"/>
          </a:xfrm>
        </p:spPr>
        <p:txBody>
          <a:bodyPr/>
          <a:lstStyle/>
          <a:p>
            <a:r>
              <a:rPr lang="en-US" sz="3000" dirty="0">
                <a:solidFill>
                  <a:schemeClr val="tx1"/>
                </a:solidFill>
              </a:rPr>
              <a:t>Azure Portal</a:t>
            </a:r>
          </a:p>
          <a:p>
            <a:pPr lvl="1"/>
            <a:r>
              <a:rPr lang="en-US" dirty="0">
                <a:solidFill>
                  <a:schemeClr val="tx1"/>
                </a:solidFill>
              </a:rPr>
              <a:t>Create, Edit, Delete all objects. Textual</a:t>
            </a:r>
          </a:p>
          <a:p>
            <a:r>
              <a:rPr lang="en-US" sz="3000" dirty="0">
                <a:solidFill>
                  <a:schemeClr val="tx1"/>
                </a:solidFill>
              </a:rPr>
              <a:t>Visual Studio</a:t>
            </a:r>
          </a:p>
          <a:p>
            <a:pPr lvl="1"/>
            <a:r>
              <a:rPr lang="en-US" dirty="0">
                <a:solidFill>
                  <a:schemeClr val="tx1"/>
                </a:solidFill>
              </a:rPr>
              <a:t>Integrated in VS Project</a:t>
            </a:r>
          </a:p>
          <a:p>
            <a:r>
              <a:rPr lang="en-US" sz="3000" dirty="0" err="1">
                <a:solidFill>
                  <a:schemeClr val="tx1"/>
                </a:solidFill>
              </a:rPr>
              <a:t>Powershell</a:t>
            </a:r>
            <a:endParaRPr lang="en-US" sz="3000" dirty="0">
              <a:solidFill>
                <a:schemeClr val="tx1"/>
              </a:solidFill>
            </a:endParaRPr>
          </a:p>
          <a:p>
            <a:pPr lvl="1"/>
            <a:r>
              <a:rPr lang="en-US" dirty="0">
                <a:solidFill>
                  <a:schemeClr val="tx1"/>
                </a:solidFill>
              </a:rPr>
              <a:t>Via Cmdlets </a:t>
            </a:r>
            <a:r>
              <a:rPr lang="en-US" dirty="0">
                <a:solidFill>
                  <a:schemeClr val="tx1"/>
                </a:solidFill>
                <a:hlinkClick r:id="rId3"/>
              </a:rPr>
              <a:t>https://docs.microsoft.com/en-us/powershell/module/azurerm.datafactories/?view=azurermps-4.2.0</a:t>
            </a:r>
            <a:r>
              <a:rPr lang="en-US" dirty="0">
                <a:solidFill>
                  <a:schemeClr val="tx1"/>
                </a:solidFill>
              </a:rPr>
              <a:t> </a:t>
            </a:r>
          </a:p>
          <a:p>
            <a:r>
              <a:rPr lang="en-US" sz="3000" dirty="0">
                <a:solidFill>
                  <a:schemeClr val="tx1"/>
                </a:solidFill>
              </a:rPr>
              <a:t>Azure Resource Manager Template</a:t>
            </a:r>
          </a:p>
          <a:p>
            <a:r>
              <a:rPr lang="en-US" sz="3000" dirty="0">
                <a:solidFill>
                  <a:schemeClr val="tx1"/>
                </a:solidFill>
              </a:rPr>
              <a:t>Rest API</a:t>
            </a:r>
          </a:p>
          <a:p>
            <a:r>
              <a:rPr lang="en-US" sz="3000" dirty="0">
                <a:solidFill>
                  <a:schemeClr val="tx1"/>
                </a:solidFill>
              </a:rPr>
              <a:t>.NET API</a:t>
            </a:r>
          </a:p>
          <a:p>
            <a:pPr marL="0" indent="0">
              <a:buNone/>
            </a:pPr>
            <a:endParaRPr lang="en-US" sz="1600" dirty="0">
              <a:solidFill>
                <a:schemeClr val="tx1"/>
              </a:solidFill>
            </a:endParaRPr>
          </a:p>
          <a:p>
            <a:pPr marL="0" indent="0">
              <a:buNone/>
            </a:pPr>
            <a:r>
              <a:rPr lang="en-US" sz="2000" dirty="0">
                <a:solidFill>
                  <a:schemeClr val="tx1"/>
                </a:solidFill>
              </a:rPr>
              <a:t>Source sample on </a:t>
            </a:r>
            <a:r>
              <a:rPr lang="en-US" sz="2000" dirty="0" err="1">
                <a:solidFill>
                  <a:schemeClr val="tx1"/>
                </a:solidFill>
              </a:rPr>
              <a:t>Github</a:t>
            </a:r>
            <a:r>
              <a:rPr lang="en-US" sz="2000" dirty="0">
                <a:solidFill>
                  <a:schemeClr val="tx1"/>
                </a:solidFill>
              </a:rPr>
              <a:t> </a:t>
            </a:r>
            <a:r>
              <a:rPr lang="en-US" sz="2000" dirty="0">
                <a:solidFill>
                  <a:schemeClr val="tx1"/>
                </a:solidFill>
                <a:hlinkClick r:id="rId4"/>
              </a:rPr>
              <a:t>https://github.com/Azure/Azure-DataFactory</a:t>
            </a:r>
            <a:r>
              <a:rPr lang="en-US" sz="2000" dirty="0">
                <a:solidFill>
                  <a:schemeClr val="tx1"/>
                </a:solidFill>
              </a:rPr>
              <a:t> </a:t>
            </a:r>
          </a:p>
        </p:txBody>
      </p:sp>
    </p:spTree>
    <p:extLst>
      <p:ext uri="{BB962C8B-B14F-4D97-AF65-F5344CB8AC3E}">
        <p14:creationId xmlns:p14="http://schemas.microsoft.com/office/powerpoint/2010/main" val="71827165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Factory Developer Tools: Visual Studio</a:t>
            </a:r>
            <a:endParaRPr lang="it-IT" dirty="0"/>
          </a:p>
        </p:txBody>
      </p:sp>
      <p:sp>
        <p:nvSpPr>
          <p:cNvPr id="3" name="Text Placeholder 2"/>
          <p:cNvSpPr>
            <a:spLocks noGrp="1"/>
          </p:cNvSpPr>
          <p:nvPr>
            <p:ph type="body" sz="quarter" idx="4294967295"/>
          </p:nvPr>
        </p:nvSpPr>
        <p:spPr>
          <a:xfrm>
            <a:off x="266921" y="1019304"/>
            <a:ext cx="4938126" cy="4467095"/>
          </a:xfrm>
        </p:spPr>
        <p:txBody>
          <a:bodyPr/>
          <a:lstStyle/>
          <a:p>
            <a:pPr marL="0" indent="0">
              <a:buNone/>
            </a:pPr>
            <a:r>
              <a:rPr lang="en-US" dirty="0"/>
              <a:t>Visual Studio</a:t>
            </a:r>
          </a:p>
          <a:p>
            <a:pPr lvl="1"/>
            <a:r>
              <a:rPr lang="en-US" dirty="0"/>
              <a:t>Download Azure </a:t>
            </a:r>
            <a:r>
              <a:rPr lang="en-US" dirty="0" err="1"/>
              <a:t>DataFactory</a:t>
            </a:r>
            <a:r>
              <a:rPr lang="en-US" dirty="0"/>
              <a:t> Tools </a:t>
            </a:r>
            <a:r>
              <a:rPr lang="en-US" sz="1600" dirty="0">
                <a:hlinkClick r:id="rId3"/>
              </a:rPr>
              <a:t>https://marketplace.visualstudio.com/items?itemName=AzureDataFactory.MicrosoftAzureDataFactoryToolsforVisualStudio2015</a:t>
            </a:r>
            <a:endParaRPr lang="en-US" sz="1600" dirty="0"/>
          </a:p>
          <a:p>
            <a:pPr lvl="1"/>
            <a:r>
              <a:rPr lang="en-US" dirty="0"/>
              <a:t>Template based authoring</a:t>
            </a:r>
          </a:p>
          <a:p>
            <a:pPr lvl="1"/>
            <a:r>
              <a:rPr lang="en-US" dirty="0"/>
              <a:t>Integration with Solution Explorer</a:t>
            </a:r>
          </a:p>
          <a:p>
            <a:pPr lvl="1"/>
            <a:r>
              <a:rPr lang="en-US" dirty="0"/>
              <a:t>Integration with Diagram View</a:t>
            </a:r>
          </a:p>
          <a:p>
            <a:pPr lvl="1"/>
            <a:r>
              <a:rPr lang="en-US" dirty="0"/>
              <a:t>JSON editing with schema validation</a:t>
            </a:r>
          </a:p>
          <a:p>
            <a:pPr marL="0" indent="0">
              <a:buNone/>
            </a:pPr>
            <a:r>
              <a:rPr lang="en-US" dirty="0"/>
              <a:t> </a:t>
            </a:r>
          </a:p>
        </p:txBody>
      </p:sp>
      <p:pic>
        <p:nvPicPr>
          <p:cNvPr id="4" name="Picture 3">
            <a:extLst>
              <a:ext uri="{FF2B5EF4-FFF2-40B4-BE49-F238E27FC236}">
                <a16:creationId xmlns:a16="http://schemas.microsoft.com/office/drawing/2014/main" id="{6E79204D-A545-44E3-A96D-22F0DFA4C56B}"/>
              </a:ext>
            </a:extLst>
          </p:cNvPr>
          <p:cNvPicPr>
            <a:picLocks noChangeAspect="1"/>
          </p:cNvPicPr>
          <p:nvPr/>
        </p:nvPicPr>
        <p:blipFill>
          <a:blip r:embed="rId4"/>
          <a:stretch>
            <a:fillRect/>
          </a:stretch>
        </p:blipFill>
        <p:spPr>
          <a:xfrm>
            <a:off x="4234230" y="3664546"/>
            <a:ext cx="3723540" cy="2566316"/>
          </a:xfrm>
          <a:prstGeom prst="rect">
            <a:avLst/>
          </a:prstGeom>
        </p:spPr>
      </p:pic>
      <p:pic>
        <p:nvPicPr>
          <p:cNvPr id="5" name="Picture 4">
            <a:extLst>
              <a:ext uri="{FF2B5EF4-FFF2-40B4-BE49-F238E27FC236}">
                <a16:creationId xmlns:a16="http://schemas.microsoft.com/office/drawing/2014/main" id="{DB452B1E-1135-4179-8076-4DC118D79F09}"/>
              </a:ext>
            </a:extLst>
          </p:cNvPr>
          <p:cNvPicPr>
            <a:picLocks noChangeAspect="1"/>
          </p:cNvPicPr>
          <p:nvPr/>
        </p:nvPicPr>
        <p:blipFill>
          <a:blip r:embed="rId5"/>
          <a:stretch>
            <a:fillRect/>
          </a:stretch>
        </p:blipFill>
        <p:spPr>
          <a:xfrm>
            <a:off x="8073871" y="3664546"/>
            <a:ext cx="3673885" cy="2566316"/>
          </a:xfrm>
          <a:prstGeom prst="rect">
            <a:avLst/>
          </a:prstGeom>
        </p:spPr>
      </p:pic>
      <p:pic>
        <p:nvPicPr>
          <p:cNvPr id="6" name="Picture 5">
            <a:extLst>
              <a:ext uri="{FF2B5EF4-FFF2-40B4-BE49-F238E27FC236}">
                <a16:creationId xmlns:a16="http://schemas.microsoft.com/office/drawing/2014/main" id="{7CD2163B-7A28-4FDF-9354-93B65038AE5E}"/>
              </a:ext>
            </a:extLst>
          </p:cNvPr>
          <p:cNvPicPr>
            <a:picLocks noChangeAspect="1"/>
          </p:cNvPicPr>
          <p:nvPr/>
        </p:nvPicPr>
        <p:blipFill>
          <a:blip r:embed="rId6"/>
          <a:stretch>
            <a:fillRect/>
          </a:stretch>
        </p:blipFill>
        <p:spPr>
          <a:xfrm>
            <a:off x="5909251" y="1047441"/>
            <a:ext cx="6156146" cy="2497376"/>
          </a:xfrm>
          <a:prstGeom prst="rect">
            <a:avLst/>
          </a:prstGeom>
        </p:spPr>
      </p:pic>
    </p:spTree>
    <p:extLst>
      <p:ext uri="{BB962C8B-B14F-4D97-AF65-F5344CB8AC3E}">
        <p14:creationId xmlns:p14="http://schemas.microsoft.com/office/powerpoint/2010/main" val="2725818293"/>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Factory Developer Tools: </a:t>
            </a:r>
            <a:r>
              <a:rPr lang="en-US" dirty="0" err="1"/>
              <a:t>Powershell</a:t>
            </a:r>
            <a:endParaRPr lang="it-IT" dirty="0"/>
          </a:p>
        </p:txBody>
      </p:sp>
      <p:sp>
        <p:nvSpPr>
          <p:cNvPr id="3" name="Text Placeholder 2"/>
          <p:cNvSpPr>
            <a:spLocks noGrp="1"/>
          </p:cNvSpPr>
          <p:nvPr>
            <p:ph type="body" sz="quarter" idx="4294967295"/>
          </p:nvPr>
        </p:nvSpPr>
        <p:spPr>
          <a:xfrm>
            <a:off x="344475" y="1190349"/>
            <a:ext cx="11503049" cy="5272088"/>
          </a:xfrm>
        </p:spPr>
        <p:txBody>
          <a:bodyPr/>
          <a:lstStyle/>
          <a:p>
            <a:pPr marL="0" indent="0">
              <a:buNone/>
            </a:pPr>
            <a:r>
              <a:rPr lang="en-US" dirty="0" err="1"/>
              <a:t>Powershell</a:t>
            </a:r>
            <a:endParaRPr lang="en-US" dirty="0"/>
          </a:p>
          <a:p>
            <a:pPr marL="324000" lvl="1" indent="0">
              <a:buNone/>
            </a:pPr>
            <a:endParaRPr lang="en-US" sz="1600" dirty="0"/>
          </a:p>
          <a:p>
            <a:pPr marL="324000" lvl="1" indent="0">
              <a:buNone/>
            </a:pPr>
            <a:r>
              <a:rPr lang="en-US" sz="1600" dirty="0"/>
              <a:t>Author Data Factory</a:t>
            </a:r>
          </a:p>
          <a:p>
            <a:pPr lvl="1"/>
            <a:r>
              <a:rPr lang="en-US" sz="1600" dirty="0"/>
              <a:t>Get/New/Remove </a:t>
            </a:r>
            <a:r>
              <a:rPr lang="en-US" sz="1600" dirty="0" err="1"/>
              <a:t>AzureRMDataFactory</a:t>
            </a:r>
            <a:endParaRPr lang="en-US" sz="1600" dirty="0"/>
          </a:p>
          <a:p>
            <a:pPr lvl="1"/>
            <a:r>
              <a:rPr lang="en-US" sz="1600" dirty="0"/>
              <a:t>Get/New/Remove</a:t>
            </a:r>
            <a:r>
              <a:rPr lang="it-IT" sz="1600" dirty="0"/>
              <a:t> AzureRmDataFactoryLinkedService </a:t>
            </a:r>
          </a:p>
          <a:p>
            <a:pPr lvl="1"/>
            <a:r>
              <a:rPr lang="en-US" sz="1600" dirty="0"/>
              <a:t>Get/New/Remove  </a:t>
            </a:r>
            <a:r>
              <a:rPr lang="it-IT" sz="1600" dirty="0"/>
              <a:t>AzureRmDataFactoryDataset</a:t>
            </a:r>
          </a:p>
          <a:p>
            <a:pPr lvl="1"/>
            <a:r>
              <a:rPr lang="en-US" sz="1600" dirty="0"/>
              <a:t>Get/New/Remove </a:t>
            </a:r>
            <a:r>
              <a:rPr lang="en-US" sz="1600" dirty="0" err="1"/>
              <a:t>AzureRmDataFactoryPipeline</a:t>
            </a:r>
            <a:endParaRPr lang="it-IT" sz="1600" dirty="0"/>
          </a:p>
          <a:p>
            <a:pPr marL="324000" lvl="1" indent="0">
              <a:buNone/>
            </a:pPr>
            <a:endParaRPr lang="en-US" sz="1600" dirty="0"/>
          </a:p>
          <a:p>
            <a:pPr marL="324000" lvl="1" indent="0">
              <a:buNone/>
            </a:pPr>
            <a:r>
              <a:rPr lang="en-US" sz="1600" dirty="0"/>
              <a:t>Control Pipeline</a:t>
            </a:r>
          </a:p>
          <a:p>
            <a:pPr lvl="1"/>
            <a:r>
              <a:rPr lang="en-US" sz="1600" dirty="0"/>
              <a:t>Resume-</a:t>
            </a:r>
            <a:r>
              <a:rPr lang="en-US" sz="1600" dirty="0" err="1"/>
              <a:t>AzureRmDataFactoryPipeline</a:t>
            </a:r>
            <a:endParaRPr lang="en-US" sz="1600" dirty="0"/>
          </a:p>
          <a:p>
            <a:pPr lvl="1"/>
            <a:r>
              <a:rPr lang="en-US" sz="1600" dirty="0"/>
              <a:t>Suspend-</a:t>
            </a:r>
            <a:r>
              <a:rPr lang="en-US" sz="1600" dirty="0" err="1"/>
              <a:t>AzureRmDataFactoryPipeline</a:t>
            </a:r>
            <a:endParaRPr lang="en-US" sz="1600" dirty="0"/>
          </a:p>
          <a:p>
            <a:pPr marL="324000" lvl="1" indent="0">
              <a:buNone/>
            </a:pPr>
            <a:endParaRPr lang="en-US" sz="1600" dirty="0"/>
          </a:p>
          <a:p>
            <a:pPr marL="324000" lvl="1" indent="0">
              <a:buNone/>
            </a:pPr>
            <a:endParaRPr lang="en-US" sz="1600" dirty="0"/>
          </a:p>
          <a:p>
            <a:pPr marL="324000" lvl="1" indent="0">
              <a:buNone/>
            </a:pPr>
            <a:endParaRPr lang="en-US" sz="1600" dirty="0"/>
          </a:p>
          <a:p>
            <a:pPr marL="324000" lvl="1" indent="0">
              <a:buNone/>
            </a:pPr>
            <a:endParaRPr lang="en-US" sz="1600" dirty="0"/>
          </a:p>
          <a:p>
            <a:pPr marL="324000" lvl="1" indent="0">
              <a:buNone/>
            </a:pPr>
            <a:r>
              <a:rPr lang="en-US" sz="1600" dirty="0"/>
              <a:t>Cmdlets references </a:t>
            </a:r>
            <a:r>
              <a:rPr lang="en-US" sz="1600" dirty="0">
                <a:hlinkClick r:id="rId3"/>
              </a:rPr>
              <a:t>https://docs.microsoft.com/en-us/powershell/module/azurerm.datafactories/?view=azurermps-4.2.0</a:t>
            </a:r>
            <a:r>
              <a:rPr lang="en-US" sz="1600" dirty="0"/>
              <a:t> </a:t>
            </a:r>
          </a:p>
        </p:txBody>
      </p:sp>
      <p:pic>
        <p:nvPicPr>
          <p:cNvPr id="7" name="Picture 6">
            <a:extLst>
              <a:ext uri="{FF2B5EF4-FFF2-40B4-BE49-F238E27FC236}">
                <a16:creationId xmlns:a16="http://schemas.microsoft.com/office/drawing/2014/main" id="{F66AF961-8092-4A3C-9489-830204BEC2B7}"/>
              </a:ext>
            </a:extLst>
          </p:cNvPr>
          <p:cNvPicPr>
            <a:picLocks noChangeAspect="1"/>
          </p:cNvPicPr>
          <p:nvPr/>
        </p:nvPicPr>
        <p:blipFill>
          <a:blip r:embed="rId4"/>
          <a:stretch>
            <a:fillRect/>
          </a:stretch>
        </p:blipFill>
        <p:spPr>
          <a:xfrm>
            <a:off x="4501009" y="3496337"/>
            <a:ext cx="7611274" cy="2066263"/>
          </a:xfrm>
          <a:prstGeom prst="rect">
            <a:avLst/>
          </a:prstGeom>
        </p:spPr>
      </p:pic>
    </p:spTree>
    <p:extLst>
      <p:ext uri="{BB962C8B-B14F-4D97-AF65-F5344CB8AC3E}">
        <p14:creationId xmlns:p14="http://schemas.microsoft.com/office/powerpoint/2010/main" val="151274843"/>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A64F67-CAEA-452B-80DE-C2A3FC8D9532}"/>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3A4ACCEA-B9DC-482C-A90D-C03A3AB6BCE7}"/>
              </a:ext>
            </a:extLst>
          </p:cNvPr>
          <p:cNvSpPr>
            <a:spLocks noGrp="1"/>
          </p:cNvSpPr>
          <p:nvPr>
            <p:ph type="body" sz="quarter" idx="12"/>
          </p:nvPr>
        </p:nvSpPr>
        <p:spPr>
          <a:xfrm>
            <a:off x="269240" y="3975749"/>
            <a:ext cx="9860674" cy="1273041"/>
          </a:xfrm>
        </p:spPr>
        <p:txBody>
          <a:bodyPr/>
          <a:lstStyle/>
          <a:p>
            <a:r>
              <a:rPr lang="en-US" dirty="0"/>
              <a:t>Copy data from Blob Storage to SQL Database using Data Factory</a:t>
            </a:r>
            <a:endParaRPr lang="it-IT" dirty="0"/>
          </a:p>
        </p:txBody>
      </p:sp>
      <p:sp>
        <p:nvSpPr>
          <p:cNvPr id="4" name="Rectangle 3">
            <a:extLst>
              <a:ext uri="{FF2B5EF4-FFF2-40B4-BE49-F238E27FC236}">
                <a16:creationId xmlns:a16="http://schemas.microsoft.com/office/drawing/2014/main" id="{77D2567F-D8CD-4250-B67C-62E198B6AB76}"/>
              </a:ext>
            </a:extLst>
          </p:cNvPr>
          <p:cNvSpPr/>
          <p:nvPr/>
        </p:nvSpPr>
        <p:spPr>
          <a:xfrm>
            <a:off x="269240" y="5991889"/>
            <a:ext cx="11646095" cy="646331"/>
          </a:xfrm>
          <a:prstGeom prst="rect">
            <a:avLst/>
          </a:prstGeom>
        </p:spPr>
        <p:txBody>
          <a:bodyPr wrap="square">
            <a:spAutoFit/>
          </a:bodyPr>
          <a:lstStyle/>
          <a:p>
            <a:r>
              <a:rPr lang="en-US" dirty="0">
                <a:hlinkClick r:id="rId3"/>
              </a:rPr>
              <a:t>https://docs.microsoft.com/en-us/azure/data-factory/data-factory-copy-data-from-azure-blob-storage-to-sql-database</a:t>
            </a:r>
            <a:r>
              <a:rPr lang="en-US" dirty="0"/>
              <a:t> </a:t>
            </a:r>
          </a:p>
        </p:txBody>
      </p:sp>
    </p:spTree>
    <p:extLst>
      <p:ext uri="{BB962C8B-B14F-4D97-AF65-F5344CB8AC3E}">
        <p14:creationId xmlns:p14="http://schemas.microsoft.com/office/powerpoint/2010/main" val="38707513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CA8C192-70D9-4DFD-818C-8E7C33089292}"/>
              </a:ext>
            </a:extLst>
          </p:cNvPr>
          <p:cNvSpPr/>
          <p:nvPr/>
        </p:nvSpPr>
        <p:spPr>
          <a:xfrm>
            <a:off x="6544087" y="1462"/>
            <a:ext cx="5646186" cy="62867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74" fontAlgn="base">
              <a:spcBef>
                <a:spcPct val="0"/>
              </a:spcBef>
              <a:spcAft>
                <a:spcPct val="0"/>
              </a:spcAft>
              <a:defRPr/>
            </a:pPr>
            <a:endParaRPr lang="en-US" sz="2400" kern="0">
              <a:solidFill>
                <a:prstClr val="white"/>
              </a:solidFill>
              <a:latin typeface="Segoe UI"/>
            </a:endParaRPr>
          </a:p>
        </p:txBody>
      </p:sp>
      <p:sp>
        <p:nvSpPr>
          <p:cNvPr id="4" name="TextBox 3">
            <a:extLst>
              <a:ext uri="{FF2B5EF4-FFF2-40B4-BE49-F238E27FC236}">
                <a16:creationId xmlns:a16="http://schemas.microsoft.com/office/drawing/2014/main" id="{101264AE-59F8-4BFE-B421-47E06D56EFFD}"/>
              </a:ext>
            </a:extLst>
          </p:cNvPr>
          <p:cNvSpPr txBox="1"/>
          <p:nvPr/>
        </p:nvSpPr>
        <p:spPr>
          <a:xfrm>
            <a:off x="6359740" y="272123"/>
            <a:ext cx="5519605" cy="6784178"/>
          </a:xfrm>
          <a:prstGeom prst="rect">
            <a:avLst/>
          </a:prstGeom>
          <a:noFill/>
        </p:spPr>
        <p:txBody>
          <a:bodyPr wrap="square" lIns="358519" tIns="89617" rIns="143387" bIns="896170" rtlCol="0">
            <a:spAutoFit/>
          </a:bodyPr>
          <a:lstStyle/>
          <a:p>
            <a:pPr defTabSz="913330" fontAlgn="base">
              <a:lnSpc>
                <a:spcPct val="90000"/>
              </a:lnSpc>
              <a:spcBef>
                <a:spcPts val="882"/>
              </a:spcBef>
              <a:defRPr/>
            </a:pPr>
            <a:r>
              <a:rPr lang="en-US" sz="1961" kern="0" dirty="0">
                <a:gradFill>
                  <a:gsLst>
                    <a:gs pos="82301">
                      <a:srgbClr val="0072C6"/>
                    </a:gs>
                    <a:gs pos="41000">
                      <a:srgbClr val="0072C6"/>
                    </a:gs>
                  </a:gsLst>
                  <a:lin ang="5400000" scaled="0"/>
                </a:gradFill>
                <a:latin typeface="Segoe UI"/>
                <a:ea typeface="MS PGothic" charset="0"/>
              </a:rPr>
              <a:t>Activities</a:t>
            </a:r>
          </a:p>
          <a:p>
            <a:pPr marL="280067" lvl="1" indent="-280067" defTabSz="913330" fontAlgn="base">
              <a:lnSpc>
                <a:spcPct val="90000"/>
              </a:lnSpc>
              <a:spcBef>
                <a:spcPts val="882"/>
              </a:spcBef>
              <a:buFont typeface="Arial" panose="020B0604020202020204" pitchFamily="34" charset="0"/>
              <a:buChar char="•"/>
              <a:defRPr/>
            </a:pPr>
            <a:r>
              <a:rPr lang="en-US" sz="1567" kern="0" dirty="0">
                <a:gradFill>
                  <a:gsLst>
                    <a:gs pos="15044">
                      <a:srgbClr val="505050"/>
                    </a:gs>
                    <a:gs pos="41000">
                      <a:srgbClr val="505050"/>
                    </a:gs>
                  </a:gsLst>
                  <a:lin ang="5400000" scaled="0"/>
                </a:gradFill>
                <a:latin typeface="Segoe UI"/>
                <a:ea typeface="MS PGothic" charset="0"/>
              </a:rPr>
              <a:t>Actions you perform on your data</a:t>
            </a:r>
          </a:p>
          <a:p>
            <a:pPr marL="280067" lvl="1" indent="-280067" defTabSz="913330" fontAlgn="base">
              <a:lnSpc>
                <a:spcPct val="90000"/>
              </a:lnSpc>
              <a:spcBef>
                <a:spcPts val="882"/>
              </a:spcBef>
              <a:buFont typeface="Arial" panose="020B0604020202020204" pitchFamily="34" charset="0"/>
              <a:buChar char="•"/>
              <a:defRPr/>
            </a:pPr>
            <a:r>
              <a:rPr lang="en-US" sz="1567" kern="0" dirty="0">
                <a:gradFill>
                  <a:gsLst>
                    <a:gs pos="15044">
                      <a:srgbClr val="505050"/>
                    </a:gs>
                    <a:gs pos="41000">
                      <a:srgbClr val="505050"/>
                    </a:gs>
                  </a:gsLst>
                  <a:lin ang="5400000" scaled="0"/>
                </a:gradFill>
                <a:latin typeface="Segoe UI"/>
                <a:ea typeface="MS PGothic" charset="0"/>
              </a:rPr>
              <a:t>Inputs turned into outputs</a:t>
            </a:r>
          </a:p>
          <a:p>
            <a:pPr defTabSz="914049">
              <a:lnSpc>
                <a:spcPct val="90000"/>
              </a:lnSpc>
              <a:spcBef>
                <a:spcPts val="882"/>
              </a:spcBef>
              <a:defRPr/>
            </a:pPr>
            <a:endParaRPr lang="en-US" sz="1961" kern="0" dirty="0">
              <a:gradFill>
                <a:gsLst>
                  <a:gs pos="82301">
                    <a:srgbClr val="0072C6"/>
                  </a:gs>
                  <a:gs pos="41000">
                    <a:srgbClr val="0072C6"/>
                  </a:gs>
                </a:gsLst>
                <a:lin ang="5400000" scaled="0"/>
              </a:gradFill>
              <a:latin typeface="Segoe UI"/>
              <a:ea typeface="MS PGothic" charset="0"/>
            </a:endParaRPr>
          </a:p>
          <a:p>
            <a:pPr defTabSz="914049">
              <a:lnSpc>
                <a:spcPct val="90000"/>
              </a:lnSpc>
              <a:spcBef>
                <a:spcPts val="882"/>
              </a:spcBef>
              <a:defRPr/>
            </a:pPr>
            <a:r>
              <a:rPr lang="en-US" sz="1961" kern="0" dirty="0">
                <a:gradFill>
                  <a:gsLst>
                    <a:gs pos="82301">
                      <a:srgbClr val="0072C6"/>
                    </a:gs>
                    <a:gs pos="41000">
                      <a:srgbClr val="0072C6"/>
                    </a:gs>
                  </a:gsLst>
                  <a:lin ang="5400000" scaled="0"/>
                </a:gradFill>
                <a:latin typeface="Segoe UI"/>
                <a:ea typeface="MS PGothic" charset="0"/>
              </a:rPr>
              <a:t>Pipelines</a:t>
            </a:r>
          </a:p>
          <a:p>
            <a:pPr marL="280067" indent="-280067" defTabSz="913330" fontAlgn="base">
              <a:lnSpc>
                <a:spcPct val="90000"/>
              </a:lnSpc>
              <a:spcBef>
                <a:spcPts val="882"/>
              </a:spcBef>
              <a:buFont typeface="Arial" panose="020B0604020202020204" pitchFamily="34" charset="0"/>
              <a:buChar char="•"/>
              <a:defRPr/>
            </a:pPr>
            <a:r>
              <a:rPr lang="en-US" sz="1567" kern="0" dirty="0">
                <a:gradFill>
                  <a:gsLst>
                    <a:gs pos="15044">
                      <a:srgbClr val="505050"/>
                    </a:gs>
                    <a:gs pos="41000">
                      <a:srgbClr val="505050"/>
                    </a:gs>
                  </a:gsLst>
                  <a:lin ang="5400000" scaled="0"/>
                </a:gradFill>
                <a:latin typeface="Segoe UI"/>
                <a:ea typeface="MS PGothic" charset="0"/>
              </a:rPr>
              <a:t>Logical grouping of activities for group operations</a:t>
            </a:r>
            <a:endParaRPr lang="en-US" sz="1077" kern="0" dirty="0">
              <a:gradFill>
                <a:gsLst>
                  <a:gs pos="15044">
                    <a:srgbClr val="505050"/>
                  </a:gs>
                  <a:gs pos="41000">
                    <a:srgbClr val="505050"/>
                  </a:gs>
                </a:gsLst>
                <a:lin ang="5400000" scaled="0"/>
              </a:gradFill>
              <a:latin typeface="Segoe UI"/>
              <a:ea typeface="MS PGothic" charset="0"/>
            </a:endParaRPr>
          </a:p>
          <a:p>
            <a:pPr marL="280067" indent="-280067" defTabSz="913330" fontAlgn="base">
              <a:lnSpc>
                <a:spcPct val="90000"/>
              </a:lnSpc>
              <a:spcBef>
                <a:spcPts val="882"/>
              </a:spcBef>
              <a:buFont typeface="Arial" panose="020B0604020202020204" pitchFamily="34" charset="0"/>
              <a:buChar char="•"/>
              <a:defRPr/>
            </a:pPr>
            <a:endParaRPr lang="en-US" sz="1961" kern="0" dirty="0">
              <a:gradFill>
                <a:gsLst>
                  <a:gs pos="82301">
                    <a:srgbClr val="0072C6"/>
                  </a:gs>
                  <a:gs pos="41000">
                    <a:srgbClr val="0072C6"/>
                  </a:gs>
                </a:gsLst>
                <a:lin ang="5400000" scaled="0"/>
              </a:gradFill>
              <a:latin typeface="Segoe UI"/>
              <a:ea typeface="MS PGothic" charset="0"/>
            </a:endParaRPr>
          </a:p>
          <a:p>
            <a:pPr defTabSz="914049">
              <a:lnSpc>
                <a:spcPct val="90000"/>
              </a:lnSpc>
              <a:spcBef>
                <a:spcPts val="882"/>
              </a:spcBef>
              <a:defRPr/>
            </a:pPr>
            <a:r>
              <a:rPr lang="en-US" sz="1961" kern="0" dirty="0">
                <a:gradFill>
                  <a:gsLst>
                    <a:gs pos="82301">
                      <a:srgbClr val="0072C6"/>
                    </a:gs>
                    <a:gs pos="41000">
                      <a:srgbClr val="0072C6"/>
                    </a:gs>
                  </a:gsLst>
                  <a:lin ang="5400000" scaled="0"/>
                </a:gradFill>
                <a:latin typeface="Segoe UI"/>
                <a:ea typeface="MS PGothic" charset="0"/>
              </a:rPr>
              <a:t>Data sets</a:t>
            </a:r>
          </a:p>
          <a:p>
            <a:pPr marL="280067" indent="-280067" defTabSz="913330" fontAlgn="base">
              <a:lnSpc>
                <a:spcPct val="90000"/>
              </a:lnSpc>
              <a:spcBef>
                <a:spcPts val="882"/>
              </a:spcBef>
              <a:buFont typeface="Arial" panose="020B0604020202020204" pitchFamily="34" charset="0"/>
              <a:buChar char="•"/>
              <a:defRPr/>
            </a:pPr>
            <a:r>
              <a:rPr lang="en-US" sz="1567" kern="0" dirty="0">
                <a:gradFill>
                  <a:gsLst>
                    <a:gs pos="15044">
                      <a:srgbClr val="505050"/>
                    </a:gs>
                    <a:gs pos="41000">
                      <a:srgbClr val="505050"/>
                    </a:gs>
                  </a:gsLst>
                  <a:lin ang="5400000" scaled="0"/>
                </a:gradFill>
                <a:latin typeface="Segoe UI"/>
                <a:ea typeface="MS PGothic" charset="0"/>
              </a:rPr>
              <a:t>A named reference/pointer to data you want to use as an input or output of an activity</a:t>
            </a:r>
            <a:endParaRPr lang="en-US" sz="1961" kern="0" dirty="0">
              <a:gradFill>
                <a:gsLst>
                  <a:gs pos="15044">
                    <a:srgbClr val="505050"/>
                  </a:gs>
                  <a:gs pos="41000">
                    <a:srgbClr val="505050"/>
                  </a:gs>
                </a:gsLst>
                <a:lin ang="5400000" scaled="0"/>
              </a:gradFill>
              <a:latin typeface="Segoe UI"/>
              <a:ea typeface="MS PGothic" charset="0"/>
            </a:endParaRPr>
          </a:p>
          <a:p>
            <a:pPr defTabSz="914049">
              <a:lnSpc>
                <a:spcPct val="90000"/>
              </a:lnSpc>
              <a:spcBef>
                <a:spcPts val="882"/>
              </a:spcBef>
              <a:defRPr/>
            </a:pPr>
            <a:endParaRPr lang="en-US" sz="1961" kern="0" dirty="0">
              <a:gradFill>
                <a:gsLst>
                  <a:gs pos="82301">
                    <a:srgbClr val="0072C6"/>
                  </a:gs>
                  <a:gs pos="41000">
                    <a:srgbClr val="0072C6"/>
                  </a:gs>
                </a:gsLst>
                <a:lin ang="5400000" scaled="0"/>
              </a:gradFill>
              <a:latin typeface="Segoe UI"/>
              <a:ea typeface="MS PGothic" charset="0"/>
            </a:endParaRPr>
          </a:p>
          <a:p>
            <a:pPr defTabSz="914049">
              <a:lnSpc>
                <a:spcPct val="90000"/>
              </a:lnSpc>
              <a:spcBef>
                <a:spcPts val="882"/>
              </a:spcBef>
              <a:defRPr/>
            </a:pPr>
            <a:r>
              <a:rPr lang="en-US" sz="1961" kern="0" dirty="0">
                <a:gradFill>
                  <a:gsLst>
                    <a:gs pos="82301">
                      <a:srgbClr val="0072C6"/>
                    </a:gs>
                    <a:gs pos="41000">
                      <a:srgbClr val="0072C6"/>
                    </a:gs>
                  </a:gsLst>
                  <a:lin ang="5400000" scaled="0"/>
                </a:gradFill>
                <a:latin typeface="Segoe UI"/>
                <a:ea typeface="MS PGothic" charset="0"/>
              </a:rPr>
              <a:t>Linked services</a:t>
            </a:r>
          </a:p>
          <a:p>
            <a:pPr marL="280067" indent="-280067" defTabSz="914049">
              <a:lnSpc>
                <a:spcPct val="90000"/>
              </a:lnSpc>
              <a:spcBef>
                <a:spcPts val="882"/>
              </a:spcBef>
              <a:buFont typeface="Arial" panose="020B0604020202020204" pitchFamily="34" charset="0"/>
              <a:buChar char="•"/>
              <a:defRPr/>
            </a:pPr>
            <a:r>
              <a:rPr lang="en-US" sz="1567" kern="0" dirty="0">
                <a:gradFill>
                  <a:gsLst>
                    <a:gs pos="15044">
                      <a:srgbClr val="505050"/>
                    </a:gs>
                    <a:gs pos="41000">
                      <a:srgbClr val="505050"/>
                    </a:gs>
                  </a:gsLst>
                  <a:lin ang="5400000" scaled="0"/>
                </a:gradFill>
                <a:latin typeface="Segoe UI"/>
                <a:ea typeface="MS PGothic" charset="0"/>
              </a:rPr>
              <a:t>Connection of data factories to the resources and services you want to use</a:t>
            </a:r>
          </a:p>
          <a:p>
            <a:pPr marL="280067" indent="-280067" defTabSz="914049">
              <a:lnSpc>
                <a:spcPct val="90000"/>
              </a:lnSpc>
              <a:spcBef>
                <a:spcPts val="882"/>
              </a:spcBef>
              <a:buFont typeface="Arial" panose="020B0604020202020204" pitchFamily="34" charset="0"/>
              <a:buChar char="•"/>
              <a:defRPr/>
            </a:pPr>
            <a:r>
              <a:rPr lang="en-US" sz="1567" kern="0" dirty="0">
                <a:gradFill>
                  <a:gsLst>
                    <a:gs pos="15044">
                      <a:srgbClr val="505050"/>
                    </a:gs>
                    <a:gs pos="41000">
                      <a:srgbClr val="505050"/>
                    </a:gs>
                  </a:gsLst>
                  <a:lin ang="5400000" scaled="0"/>
                </a:gradFill>
                <a:latin typeface="Segoe UI"/>
                <a:ea typeface="MS PGothic" charset="0"/>
              </a:rPr>
              <a:t>Connection of data stores like Azure storage and</a:t>
            </a:r>
            <a:br>
              <a:rPr lang="en-US" sz="1567" kern="0" dirty="0">
                <a:gradFill>
                  <a:gsLst>
                    <a:gs pos="15044">
                      <a:srgbClr val="505050"/>
                    </a:gs>
                    <a:gs pos="41000">
                      <a:srgbClr val="505050"/>
                    </a:gs>
                  </a:gsLst>
                  <a:lin ang="5400000" scaled="0"/>
                </a:gradFill>
                <a:latin typeface="Segoe UI"/>
                <a:ea typeface="MS PGothic" charset="0"/>
              </a:rPr>
            </a:br>
            <a:r>
              <a:rPr lang="en-US" sz="1567" kern="0" dirty="0">
                <a:gradFill>
                  <a:gsLst>
                    <a:gs pos="15044">
                      <a:srgbClr val="505050"/>
                    </a:gs>
                    <a:gs pos="41000">
                      <a:srgbClr val="505050"/>
                    </a:gs>
                  </a:gsLst>
                  <a:lin ang="5400000" scaled="0"/>
                </a:gradFill>
                <a:latin typeface="Segoe UI"/>
                <a:ea typeface="MS PGothic" charset="0"/>
              </a:rPr>
              <a:t>on-premises SQL Server</a:t>
            </a:r>
          </a:p>
          <a:p>
            <a:pPr marL="280067" indent="-280067" defTabSz="914049">
              <a:lnSpc>
                <a:spcPct val="90000"/>
              </a:lnSpc>
              <a:spcBef>
                <a:spcPts val="882"/>
              </a:spcBef>
              <a:buFont typeface="Arial" panose="020B0604020202020204" pitchFamily="34" charset="0"/>
              <a:buChar char="•"/>
              <a:defRPr/>
            </a:pPr>
            <a:r>
              <a:rPr lang="en-US" sz="1567" kern="0" dirty="0">
                <a:gradFill>
                  <a:gsLst>
                    <a:gs pos="15044">
                      <a:srgbClr val="505050"/>
                    </a:gs>
                    <a:gs pos="41000">
                      <a:srgbClr val="505050"/>
                    </a:gs>
                  </a:gsLst>
                  <a:lin ang="5400000" scaled="0"/>
                </a:gradFill>
                <a:latin typeface="Segoe UI"/>
                <a:ea typeface="MS PGothic" charset="0"/>
              </a:rPr>
              <a:t>Connection of compute services like Azure Machine Learning, Azure HDInsight, and Azure Batch</a:t>
            </a:r>
            <a:endParaRPr lang="en-US" sz="1765" kern="0" dirty="0">
              <a:gradFill>
                <a:gsLst>
                  <a:gs pos="15044">
                    <a:srgbClr val="505050"/>
                  </a:gs>
                  <a:gs pos="41000">
                    <a:srgbClr val="505050"/>
                  </a:gs>
                </a:gsLst>
                <a:lin ang="5400000" scaled="0"/>
              </a:gradFill>
              <a:latin typeface="Segoe UI"/>
              <a:ea typeface="MS PGothic" charset="0"/>
            </a:endParaRPr>
          </a:p>
        </p:txBody>
      </p:sp>
      <p:grpSp>
        <p:nvGrpSpPr>
          <p:cNvPr id="6" name="Group 5">
            <a:extLst>
              <a:ext uri="{FF2B5EF4-FFF2-40B4-BE49-F238E27FC236}">
                <a16:creationId xmlns:a16="http://schemas.microsoft.com/office/drawing/2014/main" id="{5D9FB585-A24B-4CA2-8678-5D6B84976A30}"/>
              </a:ext>
            </a:extLst>
          </p:cNvPr>
          <p:cNvGrpSpPr/>
          <p:nvPr/>
        </p:nvGrpSpPr>
        <p:grpSpPr>
          <a:xfrm>
            <a:off x="306273" y="1134534"/>
            <a:ext cx="5961293" cy="5059355"/>
            <a:chOff x="146601" y="1536923"/>
            <a:chExt cx="5961293" cy="5059355"/>
          </a:xfrm>
        </p:grpSpPr>
        <p:sp>
          <p:nvSpPr>
            <p:cNvPr id="7" name="Rectangle 6">
              <a:extLst>
                <a:ext uri="{FF2B5EF4-FFF2-40B4-BE49-F238E27FC236}">
                  <a16:creationId xmlns:a16="http://schemas.microsoft.com/office/drawing/2014/main" id="{77C1CB7E-488D-4E7A-8572-717566598343}"/>
                </a:ext>
              </a:extLst>
            </p:cNvPr>
            <p:cNvSpPr/>
            <p:nvPr/>
          </p:nvSpPr>
          <p:spPr bwMode="auto">
            <a:xfrm>
              <a:off x="4225936" y="5208726"/>
              <a:ext cx="1881958" cy="1387552"/>
            </a:xfrm>
            <a:prstGeom prst="rect">
              <a:avLst/>
            </a:prstGeom>
            <a:solidFill>
              <a:srgbClr val="003E6C"/>
            </a:solidFill>
            <a:ln w="9525" cap="flat" cmpd="sng" algn="ctr">
              <a:noFill/>
              <a:prstDash val="solid"/>
              <a:headEnd type="none" w="med" len="med"/>
              <a:tailEnd type="none" w="med" len="med"/>
            </a:ln>
            <a:effectLst/>
          </p:spPr>
          <p:txBody>
            <a:bodyPr rot="0" spcFirstLastPara="0" vertOverflow="overflow" horzOverflow="overflow" vert="horz" wrap="square" lIns="179234" tIns="143407" rIns="179234" bIns="89617" numCol="1" spcCol="0" rtlCol="0" fromWordArt="0" anchor="t" anchorCtr="0" forceAA="0" compatLnSpc="1">
              <a:prstTxWarp prst="textNoShape">
                <a:avLst/>
              </a:prstTxWarp>
              <a:noAutofit/>
            </a:bodyPr>
            <a:lstStyle/>
            <a:p>
              <a:pPr marL="0" marR="0" lvl="0" indent="0" defTabSz="913154" eaLnBrk="1" fontAlgn="base" latinLnBrk="0" hangingPunct="1">
                <a:lnSpc>
                  <a:spcPct val="90000"/>
                </a:lnSpc>
                <a:spcBef>
                  <a:spcPts val="882"/>
                </a:spcBef>
                <a:spcAft>
                  <a:spcPct val="0"/>
                </a:spcAft>
                <a:buClrTx/>
                <a:buSzTx/>
                <a:buFontTx/>
                <a:buNone/>
                <a:tabLst/>
                <a:defRPr/>
              </a:pPr>
              <a:r>
                <a:rPr kumimoji="0" lang="en-US" sz="1174" b="0" i="0" u="none" strike="noStrike" kern="0" cap="none" spc="0" normalizeH="0" baseline="0" noProof="0">
                  <a:ln>
                    <a:noFill/>
                  </a:ln>
                  <a:gradFill>
                    <a:gsLst>
                      <a:gs pos="15044">
                        <a:srgbClr val="FFFFFF"/>
                      </a:gs>
                      <a:gs pos="41000">
                        <a:srgbClr val="FFFFFF"/>
                      </a:gs>
                    </a:gsLst>
                    <a:lin ang="5400000" scaled="0"/>
                  </a:gradFill>
                  <a:effectLst/>
                  <a:uLnTx/>
                  <a:uFillTx/>
                  <a:latin typeface="Segoe UI"/>
                  <a:ea typeface="MS PGothic" charset="0"/>
                  <a:cs typeface="MS PGothic" charset="0"/>
                </a:rPr>
                <a:t>Range of data stores</a:t>
              </a:r>
            </a:p>
            <a:p>
              <a:pPr marL="0" marR="0" lvl="0" indent="0" defTabSz="913154" eaLnBrk="1" fontAlgn="base" latinLnBrk="0" hangingPunct="1">
                <a:lnSpc>
                  <a:spcPct val="90000"/>
                </a:lnSpc>
                <a:spcBef>
                  <a:spcPts val="882"/>
                </a:spcBef>
                <a:spcAft>
                  <a:spcPct val="0"/>
                </a:spcAft>
                <a:buClrTx/>
                <a:buSzTx/>
                <a:buFontTx/>
                <a:buNone/>
                <a:tabLst/>
                <a:defRPr/>
              </a:pPr>
              <a:r>
                <a:rPr kumimoji="0" lang="en-US" sz="1174" b="0" i="0" u="none" strike="noStrike" kern="0" cap="none" spc="0" normalizeH="0" baseline="0" noProof="0">
                  <a:ln>
                    <a:noFill/>
                  </a:ln>
                  <a:gradFill>
                    <a:gsLst>
                      <a:gs pos="15044">
                        <a:srgbClr val="FFFFFF"/>
                      </a:gs>
                      <a:gs pos="41000">
                        <a:srgbClr val="FFFFFF"/>
                      </a:gs>
                    </a:gsLst>
                    <a:lin ang="5400000" scaled="0"/>
                  </a:gradFill>
                  <a:effectLst/>
                  <a:uLnTx/>
                  <a:uFillTx/>
                  <a:latin typeface="Segoe UI"/>
                  <a:ea typeface="MS PGothic" charset="0"/>
                  <a:cs typeface="MS PGothic" charset="0"/>
                </a:rPr>
                <a:t>Consumed by BI app</a:t>
              </a:r>
            </a:p>
          </p:txBody>
        </p:sp>
        <p:sp>
          <p:nvSpPr>
            <p:cNvPr id="8" name="Rectangle 7">
              <a:extLst>
                <a:ext uri="{FF2B5EF4-FFF2-40B4-BE49-F238E27FC236}">
                  <a16:creationId xmlns:a16="http://schemas.microsoft.com/office/drawing/2014/main" id="{471EA240-0616-4FB9-8668-A0B438B46A74}"/>
                </a:ext>
              </a:extLst>
            </p:cNvPr>
            <p:cNvSpPr/>
            <p:nvPr/>
          </p:nvSpPr>
          <p:spPr bwMode="auto">
            <a:xfrm>
              <a:off x="288682" y="1536923"/>
              <a:ext cx="5807320" cy="2340165"/>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9" name="Rectangle 8">
              <a:extLst>
                <a:ext uri="{FF2B5EF4-FFF2-40B4-BE49-F238E27FC236}">
                  <a16:creationId xmlns:a16="http://schemas.microsoft.com/office/drawing/2014/main" id="{83E09A2A-816E-4C05-AC9A-82E50E1B02C9}"/>
                </a:ext>
              </a:extLst>
            </p:cNvPr>
            <p:cNvSpPr/>
            <p:nvPr/>
          </p:nvSpPr>
          <p:spPr bwMode="auto">
            <a:xfrm>
              <a:off x="2320820" y="1561477"/>
              <a:ext cx="2878528" cy="556616"/>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defTabSz="913751" eaLnBrk="1" fontAlgn="base" latinLnBrk="0" hangingPunct="1">
                <a:lnSpc>
                  <a:spcPct val="90000"/>
                </a:lnSpc>
                <a:spcBef>
                  <a:spcPct val="0"/>
                </a:spcBef>
                <a:spcAft>
                  <a:spcPct val="0"/>
                </a:spcAft>
                <a:buClrTx/>
                <a:buSzTx/>
                <a:buFontTx/>
                <a:buNone/>
                <a:tabLst/>
                <a:defRPr/>
              </a:pPr>
              <a:r>
                <a:rPr kumimoji="0" lang="en-US" sz="1174" b="1" i="0" u="none" strike="noStrike" kern="0" cap="none" spc="0" normalizeH="0" baseline="0" noProof="0">
                  <a:ln>
                    <a:noFill/>
                  </a:ln>
                  <a:gradFill>
                    <a:gsLst>
                      <a:gs pos="7965">
                        <a:srgbClr val="505050"/>
                      </a:gs>
                      <a:gs pos="41000">
                        <a:srgbClr val="505050"/>
                      </a:gs>
                    </a:gsLst>
                    <a:lin ang="5400000" scaled="0"/>
                  </a:gradFill>
                  <a:effectLst/>
                  <a:uLnTx/>
                  <a:uFillTx/>
                  <a:latin typeface="Segoe UI"/>
                  <a:ea typeface="Segoe UI" panose="020B0502040204020203" pitchFamily="34" charset="0"/>
                  <a:cs typeface="Segoe UI" panose="020B0502040204020203" pitchFamily="34" charset="0"/>
                </a:rPr>
                <a:t>AZURE DATA FACTORY</a:t>
              </a:r>
            </a:p>
          </p:txBody>
        </p:sp>
        <p:sp>
          <p:nvSpPr>
            <p:cNvPr id="10" name="Rectangle 9">
              <a:extLst>
                <a:ext uri="{FF2B5EF4-FFF2-40B4-BE49-F238E27FC236}">
                  <a16:creationId xmlns:a16="http://schemas.microsoft.com/office/drawing/2014/main" id="{C6BF962F-CC40-4D2F-8C0B-9818AF035817}"/>
                </a:ext>
              </a:extLst>
            </p:cNvPr>
            <p:cNvSpPr/>
            <p:nvPr/>
          </p:nvSpPr>
          <p:spPr bwMode="auto">
            <a:xfrm>
              <a:off x="288680" y="5208726"/>
              <a:ext cx="1881958" cy="1378104"/>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79234" tIns="143407" rIns="179234" bIns="89617" numCol="1" spcCol="0" rtlCol="0" fromWordArt="0" anchor="t" anchorCtr="0" forceAA="0" compatLnSpc="1">
              <a:prstTxWarp prst="textNoShape">
                <a:avLst/>
              </a:prstTxWarp>
              <a:noAutofit/>
            </a:bodyPr>
            <a:lstStyle/>
            <a:p>
              <a:pPr marL="0" marR="0" lvl="0" indent="0" defTabSz="913154" eaLnBrk="1" fontAlgn="base" latinLnBrk="0" hangingPunct="1">
                <a:lnSpc>
                  <a:spcPct val="90000"/>
                </a:lnSpc>
                <a:spcBef>
                  <a:spcPts val="882"/>
                </a:spcBef>
                <a:spcAft>
                  <a:spcPct val="0"/>
                </a:spcAft>
                <a:buClrTx/>
                <a:buSzTx/>
                <a:buFontTx/>
                <a:buNone/>
                <a:tabLst/>
                <a:defRPr/>
              </a:pPr>
              <a:r>
                <a:rPr kumimoji="0" lang="en-US" sz="1174" b="0" i="0" u="none" strike="noStrike" kern="0" cap="none" spc="0" normalizeH="0" baseline="0" noProof="0">
                  <a:ln>
                    <a:noFill/>
                  </a:ln>
                  <a:gradFill>
                    <a:gsLst>
                      <a:gs pos="15044">
                        <a:srgbClr val="FFFFFF"/>
                      </a:gs>
                      <a:gs pos="41000">
                        <a:srgbClr val="FFFFFF"/>
                      </a:gs>
                    </a:gsLst>
                    <a:lin ang="5400000" scaled="0"/>
                  </a:gradFill>
                  <a:effectLst/>
                  <a:uLnTx/>
                  <a:uFillTx/>
                  <a:latin typeface="Segoe UI"/>
                  <a:ea typeface="MS PGothic" charset="0"/>
                  <a:cs typeface="MS PGothic" charset="0"/>
                </a:rPr>
                <a:t>Relational and </a:t>
              </a:r>
              <a:br>
                <a:rPr kumimoji="0" lang="en-US" sz="1174" b="0" i="0" u="none" strike="noStrike" kern="0" cap="none" spc="0" normalizeH="0" baseline="0" noProof="0">
                  <a:ln>
                    <a:noFill/>
                  </a:ln>
                  <a:gradFill>
                    <a:gsLst>
                      <a:gs pos="15044">
                        <a:srgbClr val="FFFFFF"/>
                      </a:gs>
                      <a:gs pos="41000">
                        <a:srgbClr val="FFFFFF"/>
                      </a:gs>
                    </a:gsLst>
                    <a:lin ang="5400000" scaled="0"/>
                  </a:gradFill>
                  <a:effectLst/>
                  <a:uLnTx/>
                  <a:uFillTx/>
                  <a:latin typeface="Segoe UI"/>
                  <a:ea typeface="MS PGothic" charset="0"/>
                  <a:cs typeface="MS PGothic" charset="0"/>
                </a:rPr>
              </a:br>
              <a:r>
                <a:rPr kumimoji="0" lang="en-US" sz="1174" b="0" i="0" u="none" strike="noStrike" kern="0" cap="none" spc="0" normalizeH="0" baseline="0" noProof="0">
                  <a:ln>
                    <a:noFill/>
                  </a:ln>
                  <a:gradFill>
                    <a:gsLst>
                      <a:gs pos="15044">
                        <a:srgbClr val="FFFFFF"/>
                      </a:gs>
                      <a:gs pos="41000">
                        <a:srgbClr val="FFFFFF"/>
                      </a:gs>
                    </a:gsLst>
                    <a:lin ang="5400000" scaled="0"/>
                  </a:gradFill>
                  <a:effectLst/>
                  <a:uLnTx/>
                  <a:uFillTx/>
                  <a:latin typeface="Segoe UI"/>
                  <a:ea typeface="MS PGothic" charset="0"/>
                  <a:cs typeface="MS PGothic" charset="0"/>
                </a:rPr>
                <a:t>non-relational</a:t>
              </a:r>
            </a:p>
            <a:p>
              <a:pPr marL="0" marR="0" lvl="0" indent="0" defTabSz="913154" eaLnBrk="1" fontAlgn="base" latinLnBrk="0" hangingPunct="1">
                <a:lnSpc>
                  <a:spcPct val="90000"/>
                </a:lnSpc>
                <a:spcBef>
                  <a:spcPts val="882"/>
                </a:spcBef>
                <a:spcAft>
                  <a:spcPct val="0"/>
                </a:spcAft>
                <a:buClrTx/>
                <a:buSzTx/>
                <a:buFontTx/>
                <a:buNone/>
                <a:tabLst/>
                <a:defRPr/>
              </a:pPr>
              <a:r>
                <a:rPr kumimoji="0" lang="en-US" sz="1174" b="0" i="0" u="none" strike="noStrike" kern="0" cap="none" spc="0" normalizeH="0" baseline="0" noProof="0">
                  <a:ln>
                    <a:noFill/>
                  </a:ln>
                  <a:gradFill>
                    <a:gsLst>
                      <a:gs pos="15044">
                        <a:srgbClr val="FFFFFF"/>
                      </a:gs>
                      <a:gs pos="41000">
                        <a:srgbClr val="FFFFFF"/>
                      </a:gs>
                    </a:gsLst>
                    <a:lin ang="5400000" scaled="0"/>
                  </a:gradFill>
                  <a:effectLst/>
                  <a:uLnTx/>
                  <a:uFillTx/>
                  <a:latin typeface="Segoe UI"/>
                  <a:ea typeface="MS PGothic" charset="0"/>
                  <a:cs typeface="MS PGothic" charset="0"/>
                </a:rPr>
                <a:t>On-premises or cloud</a:t>
              </a:r>
            </a:p>
            <a:p>
              <a:pPr marL="0" marR="0" lvl="0" indent="0" defTabSz="913154" eaLnBrk="1" fontAlgn="base" latinLnBrk="0" hangingPunct="1">
                <a:lnSpc>
                  <a:spcPct val="90000"/>
                </a:lnSpc>
                <a:spcBef>
                  <a:spcPts val="882"/>
                </a:spcBef>
                <a:spcAft>
                  <a:spcPct val="0"/>
                </a:spcAft>
                <a:buClrTx/>
                <a:buSzTx/>
                <a:buFontTx/>
                <a:buNone/>
                <a:tabLst/>
                <a:defRPr/>
              </a:pPr>
              <a:endParaRPr kumimoji="0" lang="en-US" sz="1174" b="0" i="0" u="none" strike="noStrike" kern="0" cap="none" spc="0" normalizeH="0" baseline="0" noProof="0">
                <a:ln>
                  <a:noFill/>
                </a:ln>
                <a:gradFill>
                  <a:gsLst>
                    <a:gs pos="15044">
                      <a:srgbClr val="FFFFFF"/>
                    </a:gs>
                    <a:gs pos="41000">
                      <a:srgbClr val="FFFFFF"/>
                    </a:gs>
                  </a:gsLst>
                  <a:lin ang="5400000" scaled="0"/>
                </a:gradFill>
                <a:effectLst/>
                <a:uLnTx/>
                <a:uFillTx/>
                <a:latin typeface="Segoe UI"/>
                <a:ea typeface="MS PGothic" charset="0"/>
                <a:cs typeface="MS PGothic" charset="0"/>
              </a:endParaRPr>
            </a:p>
          </p:txBody>
        </p:sp>
        <p:sp>
          <p:nvSpPr>
            <p:cNvPr id="11" name="Rectangle 10">
              <a:extLst>
                <a:ext uri="{FF2B5EF4-FFF2-40B4-BE49-F238E27FC236}">
                  <a16:creationId xmlns:a16="http://schemas.microsoft.com/office/drawing/2014/main" id="{FBE9FD0A-D734-46F3-946E-3B189595B25F}"/>
                </a:ext>
              </a:extLst>
            </p:cNvPr>
            <p:cNvSpPr/>
            <p:nvPr/>
          </p:nvSpPr>
          <p:spPr bwMode="auto">
            <a:xfrm>
              <a:off x="2251362" y="5208726"/>
              <a:ext cx="1876588" cy="1383618"/>
            </a:xfrm>
            <a:prstGeom prst="rect">
              <a:avLst/>
            </a:prstGeom>
            <a:solidFill>
              <a:srgbClr val="005696"/>
            </a:solidFill>
            <a:ln w="9525" cap="flat" cmpd="sng" algn="ctr">
              <a:noFill/>
              <a:prstDash val="solid"/>
              <a:headEnd type="none" w="med" len="med"/>
              <a:tailEnd type="none" w="med" len="med"/>
            </a:ln>
            <a:effectLst/>
          </p:spPr>
          <p:txBody>
            <a:bodyPr rot="0" spcFirstLastPara="0" vertOverflow="overflow" horzOverflow="overflow" vert="horz" wrap="square" lIns="179234" tIns="143407" rIns="89630" bIns="89617" numCol="1" spcCol="0" rtlCol="0" fromWordArt="0" anchor="t" anchorCtr="0" forceAA="0" compatLnSpc="1">
              <a:prstTxWarp prst="textNoShape">
                <a:avLst/>
              </a:prstTxWarp>
              <a:noAutofit/>
            </a:bodyPr>
            <a:lstStyle/>
            <a:p>
              <a:pPr marL="0" marR="0" lvl="0" indent="0" defTabSz="913154" eaLnBrk="1" fontAlgn="base" latinLnBrk="0" hangingPunct="1">
                <a:lnSpc>
                  <a:spcPct val="90000"/>
                </a:lnSpc>
                <a:spcBef>
                  <a:spcPts val="882"/>
                </a:spcBef>
                <a:spcAft>
                  <a:spcPct val="0"/>
                </a:spcAft>
                <a:buClrTx/>
                <a:buSzTx/>
                <a:buFontTx/>
                <a:buNone/>
                <a:tabLst/>
                <a:defRPr/>
              </a:pPr>
              <a:r>
                <a:rPr kumimoji="0" lang="en-US" sz="1174" b="0" i="0" u="none" strike="noStrike" kern="0" cap="none" spc="0" normalizeH="0" baseline="0" noProof="0">
                  <a:ln>
                    <a:noFill/>
                  </a:ln>
                  <a:gradFill>
                    <a:gsLst>
                      <a:gs pos="15044">
                        <a:srgbClr val="FFFFFF"/>
                      </a:gs>
                      <a:gs pos="41000">
                        <a:srgbClr val="FFFFFF"/>
                      </a:gs>
                    </a:gsLst>
                    <a:lin ang="5400000" scaled="0"/>
                  </a:gradFill>
                  <a:effectLst/>
                  <a:uLnTx/>
                  <a:uFillTx/>
                  <a:latin typeface="Segoe UI"/>
                  <a:ea typeface="MS PGothic" charset="0"/>
                  <a:cs typeface="MS PGothic" charset="0"/>
                </a:rPr>
                <a:t>Hadoop </a:t>
              </a:r>
              <a:br>
                <a:rPr kumimoji="0" lang="en-US" sz="1174" b="0" i="0" u="none" strike="noStrike" kern="0" cap="none" spc="0" normalizeH="0" baseline="0" noProof="0">
                  <a:ln>
                    <a:noFill/>
                  </a:ln>
                  <a:gradFill>
                    <a:gsLst>
                      <a:gs pos="15044">
                        <a:srgbClr val="FFFFFF"/>
                      </a:gs>
                      <a:gs pos="41000">
                        <a:srgbClr val="FFFFFF"/>
                      </a:gs>
                    </a:gsLst>
                    <a:lin ang="5400000" scaled="0"/>
                  </a:gradFill>
                  <a:effectLst/>
                  <a:uLnTx/>
                  <a:uFillTx/>
                  <a:latin typeface="Segoe UI"/>
                  <a:ea typeface="MS PGothic" charset="0"/>
                  <a:cs typeface="MS PGothic" charset="0"/>
                </a:rPr>
              </a:br>
              <a:r>
                <a:rPr kumimoji="0" lang="en-US" sz="1174" b="0" i="0" u="none" strike="noStrike" kern="0" cap="none" spc="0" normalizeH="0" baseline="0" noProof="0">
                  <a:ln>
                    <a:noFill/>
                  </a:ln>
                  <a:gradFill>
                    <a:gsLst>
                      <a:gs pos="15044">
                        <a:srgbClr val="FFFFFF"/>
                      </a:gs>
                      <a:gs pos="41000">
                        <a:srgbClr val="FFFFFF"/>
                      </a:gs>
                    </a:gsLst>
                    <a:lin ang="5400000" scaled="0"/>
                  </a:gradFill>
                  <a:effectLst/>
                  <a:uLnTx/>
                  <a:uFillTx/>
                  <a:latin typeface="Segoe UI"/>
                  <a:ea typeface="MS PGothic" charset="0"/>
                  <a:cs typeface="MS PGothic" charset="0"/>
                </a:rPr>
                <a:t>(Hive, Pig, etc.)</a:t>
              </a:r>
            </a:p>
            <a:p>
              <a:pPr marL="0" marR="0" lvl="0" indent="0" defTabSz="913154" eaLnBrk="1" fontAlgn="base" latinLnBrk="0" hangingPunct="1">
                <a:lnSpc>
                  <a:spcPct val="90000"/>
                </a:lnSpc>
                <a:spcBef>
                  <a:spcPts val="882"/>
                </a:spcBef>
                <a:spcAft>
                  <a:spcPct val="0"/>
                </a:spcAft>
                <a:buClrTx/>
                <a:buSzTx/>
                <a:buFontTx/>
                <a:buNone/>
                <a:tabLst/>
                <a:defRPr/>
              </a:pPr>
              <a:r>
                <a:rPr kumimoji="0" lang="en-US" sz="1174" b="0" i="0" u="none" strike="noStrike" kern="0" cap="none" spc="0" normalizeH="0" baseline="0" noProof="0">
                  <a:ln>
                    <a:noFill/>
                  </a:ln>
                  <a:gradFill>
                    <a:gsLst>
                      <a:gs pos="15044">
                        <a:srgbClr val="FFFFFF"/>
                      </a:gs>
                      <a:gs pos="41000">
                        <a:srgbClr val="FFFFFF"/>
                      </a:gs>
                    </a:gsLst>
                    <a:lin ang="5400000" scaled="0"/>
                  </a:gradFill>
                  <a:effectLst/>
                  <a:uLnTx/>
                  <a:uFillTx/>
                  <a:latin typeface="Segoe UI"/>
                  <a:ea typeface="MS PGothic" charset="0"/>
                  <a:cs typeface="MS PGothic" charset="0"/>
                </a:rPr>
                <a:t>Custom code</a:t>
              </a:r>
            </a:p>
            <a:p>
              <a:pPr marL="0" marR="0" lvl="0" indent="0" defTabSz="913154" eaLnBrk="1" fontAlgn="base" latinLnBrk="0" hangingPunct="1">
                <a:lnSpc>
                  <a:spcPct val="90000"/>
                </a:lnSpc>
                <a:spcBef>
                  <a:spcPts val="882"/>
                </a:spcBef>
                <a:spcAft>
                  <a:spcPct val="0"/>
                </a:spcAft>
                <a:buClrTx/>
                <a:buSzTx/>
                <a:buFontTx/>
                <a:buNone/>
                <a:tabLst/>
                <a:defRPr/>
              </a:pPr>
              <a:r>
                <a:rPr kumimoji="0" lang="en-US" sz="1174" b="0" i="0" u="none" strike="noStrike" kern="0" cap="none" spc="0" normalizeH="0" baseline="0" noProof="0">
                  <a:ln>
                    <a:noFill/>
                  </a:ln>
                  <a:gradFill>
                    <a:gsLst>
                      <a:gs pos="15044">
                        <a:srgbClr val="FFFFFF"/>
                      </a:gs>
                      <a:gs pos="41000">
                        <a:srgbClr val="FFFFFF"/>
                      </a:gs>
                    </a:gsLst>
                    <a:lin ang="5400000" scaled="0"/>
                  </a:gradFill>
                  <a:effectLst/>
                  <a:uLnTx/>
                  <a:uFillTx/>
                  <a:latin typeface="Segoe UI"/>
                  <a:ea typeface="MS PGothic" charset="0"/>
                  <a:cs typeface="MS PGothic" charset="0"/>
                </a:rPr>
                <a:t>Data movement</a:t>
              </a:r>
            </a:p>
            <a:p>
              <a:pPr marL="0" marR="0" lvl="0" indent="0" defTabSz="913154" eaLnBrk="1" fontAlgn="base" latinLnBrk="0" hangingPunct="1">
                <a:lnSpc>
                  <a:spcPct val="90000"/>
                </a:lnSpc>
                <a:spcBef>
                  <a:spcPts val="882"/>
                </a:spcBef>
                <a:spcAft>
                  <a:spcPct val="0"/>
                </a:spcAft>
                <a:buClrTx/>
                <a:buSzTx/>
                <a:buFontTx/>
                <a:buNone/>
                <a:tabLst/>
                <a:defRPr/>
              </a:pPr>
              <a:r>
                <a:rPr kumimoji="0" lang="en-US" sz="1174" b="0" i="0" u="none" strike="noStrike" kern="0" cap="none" spc="0" normalizeH="0" baseline="0" noProof="0">
                  <a:ln>
                    <a:noFill/>
                  </a:ln>
                  <a:gradFill>
                    <a:gsLst>
                      <a:gs pos="15044">
                        <a:srgbClr val="FFFFFF"/>
                      </a:gs>
                      <a:gs pos="41000">
                        <a:srgbClr val="FFFFFF"/>
                      </a:gs>
                    </a:gsLst>
                    <a:lin ang="5400000" scaled="0"/>
                  </a:gradFill>
                  <a:effectLst/>
                  <a:uLnTx/>
                  <a:uFillTx/>
                  <a:latin typeface="Segoe UI"/>
                  <a:ea typeface="MS PGothic" charset="0"/>
                  <a:cs typeface="MS PGothic" charset="0"/>
                </a:rPr>
                <a:t>Azure Machine Learning</a:t>
              </a:r>
            </a:p>
          </p:txBody>
        </p:sp>
        <p:sp>
          <p:nvSpPr>
            <p:cNvPr id="12" name="Rectangle 11">
              <a:extLst>
                <a:ext uri="{FF2B5EF4-FFF2-40B4-BE49-F238E27FC236}">
                  <a16:creationId xmlns:a16="http://schemas.microsoft.com/office/drawing/2014/main" id="{01EECB2F-0846-45F7-A152-CEC7F2EDD2A5}"/>
                </a:ext>
              </a:extLst>
            </p:cNvPr>
            <p:cNvSpPr/>
            <p:nvPr/>
          </p:nvSpPr>
          <p:spPr bwMode="auto">
            <a:xfrm>
              <a:off x="288680" y="4902457"/>
              <a:ext cx="1881958" cy="287595"/>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79234" tIns="89630" rIns="179234" bIns="89630" numCol="1" spcCol="0" rtlCol="0" fromWordArt="0" anchor="ctr" anchorCtr="0" forceAA="0" compatLnSpc="1">
              <a:prstTxWarp prst="textNoShape">
                <a:avLst/>
              </a:prstTxWarp>
              <a:noAutofit/>
            </a:bodyPr>
            <a:lstStyle/>
            <a:p>
              <a:pPr marL="0" marR="0" lvl="0" indent="0" defTabSz="913751" eaLnBrk="1" fontAlgn="base" latinLnBrk="0" hangingPunct="1">
                <a:lnSpc>
                  <a:spcPct val="90000"/>
                </a:lnSpc>
                <a:spcBef>
                  <a:spcPct val="0"/>
                </a:spcBef>
                <a:spcAft>
                  <a:spcPct val="0"/>
                </a:spcAft>
                <a:buClrTx/>
                <a:buSzTx/>
                <a:buFontTx/>
                <a:buNone/>
                <a:tabLst/>
                <a:defRPr/>
              </a:pPr>
              <a:r>
                <a:rPr kumimoji="0" lang="en-US" sz="1174" b="0" i="0" u="none" strike="noStrike" kern="0" cap="none" spc="0" normalizeH="0" baseline="0" noProof="0">
                  <a:ln>
                    <a:noFill/>
                  </a:ln>
                  <a:gradFill>
                    <a:gsLst>
                      <a:gs pos="7965">
                        <a:srgbClr val="FFFFFF"/>
                      </a:gs>
                      <a:gs pos="55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Data stores</a:t>
              </a:r>
            </a:p>
          </p:txBody>
        </p:sp>
        <p:sp>
          <p:nvSpPr>
            <p:cNvPr id="13" name="Rectangle 12">
              <a:extLst>
                <a:ext uri="{FF2B5EF4-FFF2-40B4-BE49-F238E27FC236}">
                  <a16:creationId xmlns:a16="http://schemas.microsoft.com/office/drawing/2014/main" id="{883EE46A-947E-4EB6-B06C-681804D23505}"/>
                </a:ext>
              </a:extLst>
            </p:cNvPr>
            <p:cNvSpPr/>
            <p:nvPr/>
          </p:nvSpPr>
          <p:spPr bwMode="auto">
            <a:xfrm>
              <a:off x="418921" y="1980685"/>
              <a:ext cx="1344255" cy="726451"/>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89617" tIns="89617" rIns="89617" bIns="89617" numCol="1" spcCol="0" rtlCol="0" fromWordArt="0" anchor="t" anchorCtr="0" forceAA="0" compatLnSpc="1">
              <a:prstTxWarp prst="textNoShape">
                <a:avLst/>
              </a:prstTxWarp>
              <a:noAutofit/>
            </a:bodyPr>
            <a:lstStyle/>
            <a:p>
              <a:pPr marL="0" marR="0" lvl="0" indent="0" defTabSz="913154" eaLnBrk="1" fontAlgn="base" latinLnBrk="0" hangingPunct="1">
                <a:lnSpc>
                  <a:spcPct val="90000"/>
                </a:lnSpc>
                <a:spcBef>
                  <a:spcPct val="0"/>
                </a:spcBef>
                <a:spcAft>
                  <a:spcPct val="0"/>
                </a:spcAft>
                <a:buClrTx/>
                <a:buSzTx/>
                <a:buFontTx/>
                <a:buNone/>
                <a:tabLst/>
                <a:defRPr/>
              </a:pPr>
              <a:r>
                <a:rPr kumimoji="0" lang="en-US" sz="1174" b="0" i="0" u="none" strike="noStrike" kern="0" cap="none" spc="0" normalizeH="0" baseline="0" noProof="0">
                  <a:ln>
                    <a:noFill/>
                  </a:ln>
                  <a:gradFill>
                    <a:gsLst>
                      <a:gs pos="71681">
                        <a:srgbClr val="FFFFFF"/>
                      </a:gs>
                      <a:gs pos="41000">
                        <a:srgbClr val="FFFFFF"/>
                      </a:gs>
                    </a:gsLst>
                    <a:lin ang="5400000" scaled="0"/>
                  </a:gradFill>
                  <a:effectLst/>
                  <a:uLnTx/>
                  <a:uFillTx/>
                  <a:latin typeface="Segoe UI"/>
                  <a:ea typeface="MS PGothic" charset="0"/>
                  <a:cs typeface="MS PGothic" charset="0"/>
                </a:rPr>
                <a:t>Manage and monitor</a:t>
              </a:r>
            </a:p>
          </p:txBody>
        </p:sp>
        <p:sp>
          <p:nvSpPr>
            <p:cNvPr id="14" name="Rectangle 13">
              <a:extLst>
                <a:ext uri="{FF2B5EF4-FFF2-40B4-BE49-F238E27FC236}">
                  <a16:creationId xmlns:a16="http://schemas.microsoft.com/office/drawing/2014/main" id="{14184C1D-D318-423F-B25E-A3DF6427199D}"/>
                </a:ext>
              </a:extLst>
            </p:cNvPr>
            <p:cNvSpPr/>
            <p:nvPr/>
          </p:nvSpPr>
          <p:spPr bwMode="auto">
            <a:xfrm>
              <a:off x="1820905" y="1980685"/>
              <a:ext cx="1344255" cy="726451"/>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89617" tIns="89617" rIns="89617" bIns="89617" numCol="1" spcCol="0" rtlCol="0" fromWordArt="0" anchor="t" anchorCtr="0" forceAA="0" compatLnSpc="1">
              <a:prstTxWarp prst="textNoShape">
                <a:avLst/>
              </a:prstTxWarp>
              <a:noAutofit/>
            </a:bodyPr>
            <a:lstStyle/>
            <a:p>
              <a:pPr marL="0" marR="0" lvl="0" indent="0" defTabSz="913154" eaLnBrk="1" fontAlgn="base" latinLnBrk="0" hangingPunct="1">
                <a:lnSpc>
                  <a:spcPct val="90000"/>
                </a:lnSpc>
                <a:spcBef>
                  <a:spcPct val="0"/>
                </a:spcBef>
                <a:spcAft>
                  <a:spcPct val="0"/>
                </a:spcAft>
                <a:buClrTx/>
                <a:buSzTx/>
                <a:buFontTx/>
                <a:buNone/>
                <a:tabLst/>
                <a:defRPr/>
              </a:pPr>
              <a:r>
                <a:rPr kumimoji="0" lang="en-US" sz="1174" b="0" i="0" u="none" strike="noStrike" kern="0" cap="none" spc="0" normalizeH="0" baseline="0" noProof="0">
                  <a:ln>
                    <a:noFill/>
                  </a:ln>
                  <a:gradFill>
                    <a:gsLst>
                      <a:gs pos="71681">
                        <a:srgbClr val="FFFFFF"/>
                      </a:gs>
                      <a:gs pos="41000">
                        <a:srgbClr val="FFFFFF"/>
                      </a:gs>
                    </a:gsLst>
                    <a:lin ang="5400000" scaled="0"/>
                  </a:gradFill>
                  <a:effectLst/>
                  <a:uLnTx/>
                  <a:uFillTx/>
                  <a:latin typeface="Segoe UI"/>
                  <a:ea typeface="MS PGothic" charset="0"/>
                  <a:cs typeface="MS PGothic" charset="0"/>
                </a:rPr>
                <a:t>Data and operational lineage</a:t>
              </a:r>
            </a:p>
          </p:txBody>
        </p:sp>
        <p:sp>
          <p:nvSpPr>
            <p:cNvPr id="15" name="Rectangle 14">
              <a:extLst>
                <a:ext uri="{FF2B5EF4-FFF2-40B4-BE49-F238E27FC236}">
                  <a16:creationId xmlns:a16="http://schemas.microsoft.com/office/drawing/2014/main" id="{D9A440AC-BCD8-4B96-8A21-960005443B76}"/>
                </a:ext>
              </a:extLst>
            </p:cNvPr>
            <p:cNvSpPr/>
            <p:nvPr/>
          </p:nvSpPr>
          <p:spPr bwMode="auto">
            <a:xfrm>
              <a:off x="3222890" y="1980685"/>
              <a:ext cx="1344255" cy="726451"/>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89617" tIns="89617" rIns="89617" bIns="89617" numCol="1" spcCol="0" rtlCol="0" fromWordArt="0" anchor="t" anchorCtr="0" forceAA="0" compatLnSpc="1">
              <a:prstTxWarp prst="textNoShape">
                <a:avLst/>
              </a:prstTxWarp>
              <a:noAutofit/>
            </a:bodyPr>
            <a:lstStyle/>
            <a:p>
              <a:pPr marL="0" marR="0" lvl="0" indent="0" defTabSz="913154" eaLnBrk="1" fontAlgn="base" latinLnBrk="0" hangingPunct="1">
                <a:lnSpc>
                  <a:spcPct val="90000"/>
                </a:lnSpc>
                <a:spcBef>
                  <a:spcPct val="0"/>
                </a:spcBef>
                <a:spcAft>
                  <a:spcPct val="0"/>
                </a:spcAft>
                <a:buClrTx/>
                <a:buSzTx/>
                <a:buFontTx/>
                <a:buNone/>
                <a:tabLst/>
                <a:defRPr/>
              </a:pPr>
              <a:r>
                <a:rPr kumimoji="0" lang="en-US" sz="1174" b="0" i="0" u="none" strike="noStrike" kern="0" cap="none" spc="0" normalizeH="0" baseline="0" noProof="0">
                  <a:ln>
                    <a:noFill/>
                  </a:ln>
                  <a:gradFill>
                    <a:gsLst>
                      <a:gs pos="71681">
                        <a:srgbClr val="FFFFFF"/>
                      </a:gs>
                      <a:gs pos="41000">
                        <a:srgbClr val="FFFFFF"/>
                      </a:gs>
                    </a:gsLst>
                    <a:lin ang="5400000" scaled="0"/>
                  </a:gradFill>
                  <a:effectLst/>
                  <a:uLnTx/>
                  <a:uFillTx/>
                  <a:latin typeface="Segoe UI"/>
                  <a:ea typeface="MS PGothic" charset="0"/>
                  <a:cs typeface="MS PGothic" charset="0"/>
                </a:rPr>
                <a:t>Coordination </a:t>
              </a:r>
              <a:br>
                <a:rPr kumimoji="0" lang="en-US" sz="1174" b="0" i="0" u="none" strike="noStrike" kern="0" cap="none" spc="0" normalizeH="0" baseline="0" noProof="0">
                  <a:ln>
                    <a:noFill/>
                  </a:ln>
                  <a:gradFill>
                    <a:gsLst>
                      <a:gs pos="71681">
                        <a:srgbClr val="FFFFFF"/>
                      </a:gs>
                      <a:gs pos="41000">
                        <a:srgbClr val="FFFFFF"/>
                      </a:gs>
                    </a:gsLst>
                    <a:lin ang="5400000" scaled="0"/>
                  </a:gradFill>
                  <a:effectLst/>
                  <a:uLnTx/>
                  <a:uFillTx/>
                  <a:latin typeface="Segoe UI"/>
                  <a:ea typeface="MS PGothic" charset="0"/>
                  <a:cs typeface="MS PGothic" charset="0"/>
                </a:rPr>
              </a:br>
              <a:r>
                <a:rPr kumimoji="0" lang="en-US" sz="1174" b="0" i="0" u="none" strike="noStrike" kern="0" cap="none" spc="0" normalizeH="0" baseline="0" noProof="0">
                  <a:ln>
                    <a:noFill/>
                  </a:ln>
                  <a:gradFill>
                    <a:gsLst>
                      <a:gs pos="71681">
                        <a:srgbClr val="FFFFFF"/>
                      </a:gs>
                      <a:gs pos="41000">
                        <a:srgbClr val="FFFFFF"/>
                      </a:gs>
                    </a:gsLst>
                    <a:lin ang="5400000" scaled="0"/>
                  </a:gradFill>
                  <a:effectLst/>
                  <a:uLnTx/>
                  <a:uFillTx/>
                  <a:latin typeface="Segoe UI"/>
                  <a:ea typeface="MS PGothic" charset="0"/>
                  <a:cs typeface="MS PGothic" charset="0"/>
                </a:rPr>
                <a:t>and scheduling</a:t>
              </a:r>
            </a:p>
          </p:txBody>
        </p:sp>
        <p:sp>
          <p:nvSpPr>
            <p:cNvPr id="16" name="Rectangle 15">
              <a:extLst>
                <a:ext uri="{FF2B5EF4-FFF2-40B4-BE49-F238E27FC236}">
                  <a16:creationId xmlns:a16="http://schemas.microsoft.com/office/drawing/2014/main" id="{3A2FAE87-B506-43B9-ADBA-E2154A22592B}"/>
                </a:ext>
              </a:extLst>
            </p:cNvPr>
            <p:cNvSpPr/>
            <p:nvPr/>
          </p:nvSpPr>
          <p:spPr bwMode="auto">
            <a:xfrm>
              <a:off x="4624877" y="1980685"/>
              <a:ext cx="1341340" cy="726451"/>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89617" tIns="89617" rIns="89617" bIns="89617" numCol="1" spcCol="0" rtlCol="0" fromWordArt="0" anchor="t" anchorCtr="0" forceAA="0" compatLnSpc="1">
              <a:prstTxWarp prst="textNoShape">
                <a:avLst/>
              </a:prstTxWarp>
              <a:noAutofit/>
            </a:bodyPr>
            <a:lstStyle/>
            <a:p>
              <a:pPr marL="0" marR="0" lvl="0" indent="0" defTabSz="913154" eaLnBrk="1" fontAlgn="base" latinLnBrk="0" hangingPunct="1">
                <a:lnSpc>
                  <a:spcPct val="90000"/>
                </a:lnSpc>
                <a:spcBef>
                  <a:spcPct val="0"/>
                </a:spcBef>
                <a:spcAft>
                  <a:spcPct val="0"/>
                </a:spcAft>
                <a:buClrTx/>
                <a:buSzTx/>
                <a:buFontTx/>
                <a:buNone/>
                <a:tabLst/>
                <a:defRPr/>
              </a:pPr>
              <a:r>
                <a:rPr kumimoji="0" lang="en-US" sz="1174" b="0" i="0" u="none" strike="noStrike" kern="0" cap="none" spc="0" normalizeH="0" baseline="0" noProof="0">
                  <a:ln>
                    <a:noFill/>
                  </a:ln>
                  <a:gradFill>
                    <a:gsLst>
                      <a:gs pos="71681">
                        <a:srgbClr val="FFFFFF"/>
                      </a:gs>
                      <a:gs pos="41000">
                        <a:srgbClr val="FFFFFF"/>
                      </a:gs>
                    </a:gsLst>
                    <a:lin ang="5400000" scaled="0"/>
                  </a:gradFill>
                  <a:effectLst/>
                  <a:uLnTx/>
                  <a:uFillTx/>
                  <a:latin typeface="Segoe UI"/>
                  <a:ea typeface="MS PGothic" charset="0"/>
                  <a:cs typeface="MS PGothic" charset="0"/>
                </a:rPr>
                <a:t>Policy</a:t>
              </a:r>
            </a:p>
          </p:txBody>
        </p:sp>
        <p:sp>
          <p:nvSpPr>
            <p:cNvPr id="17" name="Rectangle 16">
              <a:extLst>
                <a:ext uri="{FF2B5EF4-FFF2-40B4-BE49-F238E27FC236}">
                  <a16:creationId xmlns:a16="http://schemas.microsoft.com/office/drawing/2014/main" id="{5E4D5ADE-D521-440C-8B56-685F56239219}"/>
                </a:ext>
              </a:extLst>
            </p:cNvPr>
            <p:cNvSpPr/>
            <p:nvPr/>
          </p:nvSpPr>
          <p:spPr bwMode="auto">
            <a:xfrm>
              <a:off x="418919" y="3052806"/>
              <a:ext cx="5547296" cy="726451"/>
            </a:xfrm>
            <a:prstGeom prst="rect">
              <a:avLst/>
            </a:prstGeom>
            <a:solidFill>
              <a:srgbClr val="005696"/>
            </a:solidFill>
            <a:ln w="9525" cap="flat" cmpd="sng" algn="ctr">
              <a:noFill/>
              <a:prstDash val="solid"/>
              <a:headEnd type="none" w="med" len="med"/>
              <a:tailEnd type="none" w="med" len="med"/>
            </a:ln>
            <a:effectLst/>
          </p:spPr>
          <p:txBody>
            <a:bodyPr rot="0" spcFirstLastPara="0" vertOverflow="overflow" horzOverflow="overflow" vert="horz" wrap="square" lIns="89617" tIns="89617" rIns="89617" bIns="89617" numCol="1" spcCol="0" rtlCol="0" fromWordArt="0" anchor="ctr" anchorCtr="0" forceAA="0" compatLnSpc="1">
              <a:prstTxWarp prst="textNoShape">
                <a:avLst/>
              </a:prstTxWarp>
              <a:noAutofit/>
            </a:bodyPr>
            <a:lstStyle/>
            <a:p>
              <a:pPr marL="0" marR="0" lvl="0" indent="0" defTabSz="913154" eaLnBrk="1" fontAlgn="base" latinLnBrk="0" hangingPunct="1">
                <a:lnSpc>
                  <a:spcPct val="90000"/>
                </a:lnSpc>
                <a:spcBef>
                  <a:spcPct val="0"/>
                </a:spcBef>
                <a:spcAft>
                  <a:spcPct val="0"/>
                </a:spcAft>
                <a:buClrTx/>
                <a:buSzTx/>
                <a:buFontTx/>
                <a:buNone/>
                <a:tabLst/>
                <a:defRPr/>
              </a:pPr>
              <a:endParaRPr kumimoji="0" lang="en-US" sz="1174" b="0" i="0" u="none" strike="noStrike" kern="0" cap="none" spc="0" normalizeH="0" baseline="0" noProof="0">
                <a:ln>
                  <a:noFill/>
                </a:ln>
                <a:gradFill>
                  <a:gsLst>
                    <a:gs pos="71681">
                      <a:srgbClr val="FFFFFF"/>
                    </a:gs>
                    <a:gs pos="41000">
                      <a:srgbClr val="FFFFFF"/>
                    </a:gs>
                  </a:gsLst>
                  <a:lin ang="5400000" scaled="0"/>
                </a:gradFill>
                <a:effectLst/>
                <a:uLnTx/>
                <a:uFillTx/>
                <a:latin typeface="Segoe UI"/>
                <a:ea typeface="MS PGothic" charset="0"/>
                <a:cs typeface="MS PGothic" charset="0"/>
              </a:endParaRPr>
            </a:p>
          </p:txBody>
        </p:sp>
        <p:sp>
          <p:nvSpPr>
            <p:cNvPr id="18" name="Rectangle 17">
              <a:extLst>
                <a:ext uri="{FF2B5EF4-FFF2-40B4-BE49-F238E27FC236}">
                  <a16:creationId xmlns:a16="http://schemas.microsoft.com/office/drawing/2014/main" id="{BCDD7215-AC16-4FC0-A37C-3ECD5DA1DA15}"/>
                </a:ext>
              </a:extLst>
            </p:cNvPr>
            <p:cNvSpPr/>
            <p:nvPr/>
          </p:nvSpPr>
          <p:spPr bwMode="auto">
            <a:xfrm>
              <a:off x="270894" y="2674202"/>
              <a:ext cx="2878528" cy="556616"/>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defTabSz="913751" eaLnBrk="1" fontAlgn="base" latinLnBrk="0" hangingPunct="1">
                <a:lnSpc>
                  <a:spcPct val="90000"/>
                </a:lnSpc>
                <a:spcBef>
                  <a:spcPct val="0"/>
                </a:spcBef>
                <a:spcAft>
                  <a:spcPct val="0"/>
                </a:spcAft>
                <a:buClrTx/>
                <a:buSzTx/>
                <a:buFontTx/>
                <a:buNone/>
                <a:tabLst/>
                <a:defRPr/>
              </a:pPr>
              <a:r>
                <a:rPr kumimoji="0" lang="en-US" sz="1174" b="0" i="0" u="none" strike="noStrike" kern="0" cap="none" spc="0" normalizeH="0" baseline="0" noProof="0">
                  <a:ln>
                    <a:noFill/>
                  </a:ln>
                  <a:gradFill>
                    <a:gsLst>
                      <a:gs pos="7965">
                        <a:srgbClr val="505050"/>
                      </a:gs>
                      <a:gs pos="41000">
                        <a:srgbClr val="505050"/>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DATA PIPELINES</a:t>
              </a:r>
            </a:p>
          </p:txBody>
        </p:sp>
        <p:sp>
          <p:nvSpPr>
            <p:cNvPr id="19" name="Rectangle 18">
              <a:extLst>
                <a:ext uri="{FF2B5EF4-FFF2-40B4-BE49-F238E27FC236}">
                  <a16:creationId xmlns:a16="http://schemas.microsoft.com/office/drawing/2014/main" id="{E8866D98-8596-499C-B9D9-12C390E1F05A}"/>
                </a:ext>
              </a:extLst>
            </p:cNvPr>
            <p:cNvSpPr/>
            <p:nvPr/>
          </p:nvSpPr>
          <p:spPr bwMode="auto">
            <a:xfrm>
              <a:off x="1686286" y="3170384"/>
              <a:ext cx="887580" cy="428256"/>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89617" tIns="89617" rIns="89617" bIns="89617" numCol="1" spcCol="0" rtlCol="0" fromWordArt="0" anchor="ctr" anchorCtr="0" forceAA="0" compatLnSpc="1">
              <a:prstTxWarp prst="textNoShape">
                <a:avLst/>
              </a:prstTxWarp>
              <a:noAutofit/>
            </a:bodyPr>
            <a:lstStyle/>
            <a:p>
              <a:pPr marL="0" marR="0" lvl="0" indent="0" algn="ctr" defTabSz="913154" eaLnBrk="1" fontAlgn="base" latinLnBrk="0" hangingPunct="1">
                <a:lnSpc>
                  <a:spcPct val="90000"/>
                </a:lnSpc>
                <a:spcBef>
                  <a:spcPct val="0"/>
                </a:spcBef>
                <a:spcAft>
                  <a:spcPct val="0"/>
                </a:spcAft>
                <a:buClrTx/>
                <a:buSzTx/>
                <a:buFontTx/>
                <a:buNone/>
                <a:tabLst/>
                <a:defRPr/>
              </a:pPr>
              <a:r>
                <a:rPr kumimoji="0" lang="en-US" sz="1174" b="0" i="0" u="none" strike="noStrike" kern="0" cap="none" spc="0" normalizeH="0" baseline="0" noProof="0">
                  <a:ln>
                    <a:noFill/>
                  </a:ln>
                  <a:gradFill>
                    <a:gsLst>
                      <a:gs pos="71681">
                        <a:srgbClr val="FFFFFF"/>
                      </a:gs>
                      <a:gs pos="41000">
                        <a:srgbClr val="FFFFFF"/>
                      </a:gs>
                    </a:gsLst>
                    <a:lin ang="5400000" scaled="0"/>
                  </a:gradFill>
                  <a:effectLst/>
                  <a:uLnTx/>
                  <a:uFillTx/>
                  <a:latin typeface="Segoe UI"/>
                  <a:ea typeface="MS PGothic" charset="0"/>
                  <a:cs typeface="MS PGothic" charset="0"/>
                </a:rPr>
                <a:t>Processing activity</a:t>
              </a:r>
            </a:p>
          </p:txBody>
        </p:sp>
        <p:sp>
          <p:nvSpPr>
            <p:cNvPr id="20" name="Freeform 72">
              <a:extLst>
                <a:ext uri="{FF2B5EF4-FFF2-40B4-BE49-F238E27FC236}">
                  <a16:creationId xmlns:a16="http://schemas.microsoft.com/office/drawing/2014/main" id="{CDEF0676-7B1F-4F72-A89B-7C94B5BC0324}"/>
                </a:ext>
              </a:extLst>
            </p:cNvPr>
            <p:cNvSpPr>
              <a:spLocks noEditPoints="1"/>
            </p:cNvSpPr>
            <p:nvPr/>
          </p:nvSpPr>
          <p:spPr bwMode="auto">
            <a:xfrm>
              <a:off x="771464" y="3253814"/>
              <a:ext cx="399670" cy="324437"/>
            </a:xfrm>
            <a:custGeom>
              <a:avLst/>
              <a:gdLst>
                <a:gd name="T0" fmla="*/ 121 w 2084"/>
                <a:gd name="T1" fmla="*/ 261 h 1691"/>
                <a:gd name="T2" fmla="*/ 121 w 2084"/>
                <a:gd name="T3" fmla="*/ 1570 h 1691"/>
                <a:gd name="T4" fmla="*/ 1943 w 2084"/>
                <a:gd name="T5" fmla="*/ 1570 h 1691"/>
                <a:gd name="T6" fmla="*/ 1943 w 2084"/>
                <a:gd name="T7" fmla="*/ 261 h 1691"/>
                <a:gd name="T8" fmla="*/ 121 w 2084"/>
                <a:gd name="T9" fmla="*/ 261 h 1691"/>
                <a:gd name="T10" fmla="*/ 2084 w 2084"/>
                <a:gd name="T11" fmla="*/ 0 h 1691"/>
                <a:gd name="T12" fmla="*/ 2084 w 2084"/>
                <a:gd name="T13" fmla="*/ 1691 h 1691"/>
                <a:gd name="T14" fmla="*/ 0 w 2084"/>
                <a:gd name="T15" fmla="*/ 1691 h 1691"/>
                <a:gd name="T16" fmla="*/ 0 w 2084"/>
                <a:gd name="T17" fmla="*/ 0 h 1691"/>
                <a:gd name="T18" fmla="*/ 2084 w 2084"/>
                <a:gd name="T19" fmla="*/ 0 h 1691"/>
                <a:gd name="T20" fmla="*/ 283 w 2084"/>
                <a:gd name="T21" fmla="*/ 523 h 1691"/>
                <a:gd name="T22" fmla="*/ 1801 w 2084"/>
                <a:gd name="T23" fmla="*/ 523 h 1691"/>
                <a:gd name="T24" fmla="*/ 1801 w 2084"/>
                <a:gd name="T25" fmla="*/ 704 h 1691"/>
                <a:gd name="T26" fmla="*/ 283 w 2084"/>
                <a:gd name="T27" fmla="*/ 704 h 1691"/>
                <a:gd name="T28" fmla="*/ 283 w 2084"/>
                <a:gd name="T29" fmla="*/ 523 h 1691"/>
                <a:gd name="T30" fmla="*/ 283 w 2084"/>
                <a:gd name="T31" fmla="*/ 523 h 1691"/>
                <a:gd name="T32" fmla="*/ 283 w 2084"/>
                <a:gd name="T33" fmla="*/ 886 h 1691"/>
                <a:gd name="T34" fmla="*/ 1801 w 2084"/>
                <a:gd name="T35" fmla="*/ 886 h 1691"/>
                <a:gd name="T36" fmla="*/ 1801 w 2084"/>
                <a:gd name="T37" fmla="*/ 1067 h 1691"/>
                <a:gd name="T38" fmla="*/ 283 w 2084"/>
                <a:gd name="T39" fmla="*/ 1067 h 1691"/>
                <a:gd name="T40" fmla="*/ 283 w 2084"/>
                <a:gd name="T41" fmla="*/ 886 h 1691"/>
                <a:gd name="T42" fmla="*/ 283 w 2084"/>
                <a:gd name="T43" fmla="*/ 886 h 1691"/>
                <a:gd name="T44" fmla="*/ 283 w 2084"/>
                <a:gd name="T45" fmla="*/ 1248 h 1691"/>
                <a:gd name="T46" fmla="*/ 1801 w 2084"/>
                <a:gd name="T47" fmla="*/ 1248 h 1691"/>
                <a:gd name="T48" fmla="*/ 1801 w 2084"/>
                <a:gd name="T49" fmla="*/ 1429 h 1691"/>
                <a:gd name="T50" fmla="*/ 283 w 2084"/>
                <a:gd name="T51" fmla="*/ 1429 h 1691"/>
                <a:gd name="T52" fmla="*/ 283 w 2084"/>
                <a:gd name="T53" fmla="*/ 1248 h 1691"/>
                <a:gd name="T54" fmla="*/ 283 w 2084"/>
                <a:gd name="T55" fmla="*/ 1248 h 1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84" h="1691">
                  <a:moveTo>
                    <a:pt x="121" y="261"/>
                  </a:moveTo>
                  <a:cubicBezTo>
                    <a:pt x="121" y="1570"/>
                    <a:pt x="121" y="1570"/>
                    <a:pt x="121" y="1570"/>
                  </a:cubicBezTo>
                  <a:cubicBezTo>
                    <a:pt x="1943" y="1570"/>
                    <a:pt x="1943" y="1570"/>
                    <a:pt x="1943" y="1570"/>
                  </a:cubicBezTo>
                  <a:cubicBezTo>
                    <a:pt x="1943" y="261"/>
                    <a:pt x="1943" y="261"/>
                    <a:pt x="1943" y="261"/>
                  </a:cubicBezTo>
                  <a:cubicBezTo>
                    <a:pt x="1295" y="261"/>
                    <a:pt x="506" y="261"/>
                    <a:pt x="121" y="261"/>
                  </a:cubicBezTo>
                  <a:close/>
                  <a:moveTo>
                    <a:pt x="2084" y="0"/>
                  </a:moveTo>
                  <a:cubicBezTo>
                    <a:pt x="2084" y="1691"/>
                    <a:pt x="2084" y="1691"/>
                    <a:pt x="2084" y="1691"/>
                  </a:cubicBezTo>
                  <a:cubicBezTo>
                    <a:pt x="0" y="1691"/>
                    <a:pt x="0" y="1691"/>
                    <a:pt x="0" y="1691"/>
                  </a:cubicBezTo>
                  <a:cubicBezTo>
                    <a:pt x="0" y="0"/>
                    <a:pt x="0" y="0"/>
                    <a:pt x="0" y="0"/>
                  </a:cubicBezTo>
                  <a:cubicBezTo>
                    <a:pt x="850" y="0"/>
                    <a:pt x="1558" y="0"/>
                    <a:pt x="2084" y="0"/>
                  </a:cubicBezTo>
                  <a:close/>
                  <a:moveTo>
                    <a:pt x="283" y="523"/>
                  </a:moveTo>
                  <a:cubicBezTo>
                    <a:pt x="1801" y="523"/>
                    <a:pt x="1801" y="523"/>
                    <a:pt x="1801" y="523"/>
                  </a:cubicBezTo>
                  <a:cubicBezTo>
                    <a:pt x="1801" y="704"/>
                    <a:pt x="1801" y="704"/>
                    <a:pt x="1801" y="704"/>
                  </a:cubicBezTo>
                  <a:cubicBezTo>
                    <a:pt x="283" y="704"/>
                    <a:pt x="283" y="704"/>
                    <a:pt x="283" y="704"/>
                  </a:cubicBezTo>
                  <a:cubicBezTo>
                    <a:pt x="283" y="523"/>
                    <a:pt x="283" y="523"/>
                    <a:pt x="283" y="523"/>
                  </a:cubicBezTo>
                  <a:cubicBezTo>
                    <a:pt x="283" y="523"/>
                    <a:pt x="283" y="523"/>
                    <a:pt x="283" y="523"/>
                  </a:cubicBezTo>
                  <a:close/>
                  <a:moveTo>
                    <a:pt x="283" y="886"/>
                  </a:moveTo>
                  <a:cubicBezTo>
                    <a:pt x="1801" y="886"/>
                    <a:pt x="1801" y="886"/>
                    <a:pt x="1801" y="886"/>
                  </a:cubicBezTo>
                  <a:cubicBezTo>
                    <a:pt x="1801" y="1067"/>
                    <a:pt x="1801" y="1067"/>
                    <a:pt x="1801" y="1067"/>
                  </a:cubicBezTo>
                  <a:cubicBezTo>
                    <a:pt x="283" y="1067"/>
                    <a:pt x="283" y="1067"/>
                    <a:pt x="283" y="1067"/>
                  </a:cubicBezTo>
                  <a:cubicBezTo>
                    <a:pt x="283" y="886"/>
                    <a:pt x="283" y="886"/>
                    <a:pt x="283" y="886"/>
                  </a:cubicBezTo>
                  <a:cubicBezTo>
                    <a:pt x="283" y="886"/>
                    <a:pt x="283" y="886"/>
                    <a:pt x="283" y="886"/>
                  </a:cubicBezTo>
                  <a:close/>
                  <a:moveTo>
                    <a:pt x="283" y="1248"/>
                  </a:moveTo>
                  <a:cubicBezTo>
                    <a:pt x="1801" y="1248"/>
                    <a:pt x="1801" y="1248"/>
                    <a:pt x="1801" y="1248"/>
                  </a:cubicBezTo>
                  <a:cubicBezTo>
                    <a:pt x="1801" y="1429"/>
                    <a:pt x="1801" y="1429"/>
                    <a:pt x="1801" y="1429"/>
                  </a:cubicBezTo>
                  <a:cubicBezTo>
                    <a:pt x="283" y="1429"/>
                    <a:pt x="283" y="1429"/>
                    <a:pt x="283" y="1429"/>
                  </a:cubicBezTo>
                  <a:cubicBezTo>
                    <a:pt x="283" y="1248"/>
                    <a:pt x="283" y="1248"/>
                    <a:pt x="283" y="1248"/>
                  </a:cubicBezTo>
                  <a:cubicBezTo>
                    <a:pt x="283" y="1248"/>
                    <a:pt x="283" y="1248"/>
                    <a:pt x="283" y="1248"/>
                  </a:cubicBezTo>
                  <a:close/>
                </a:path>
              </a:pathLst>
            </a:custGeom>
            <a:solidFill>
              <a:srgbClr val="FFFFFF"/>
            </a:solidFill>
            <a:ln>
              <a:noFill/>
            </a:ln>
          </p:spPr>
          <p:txBody>
            <a:bodyPr vert="horz" wrap="square" lIns="89617" tIns="44808" rIns="89617" bIns="44808" numCol="1" anchor="t" anchorCtr="0" compatLnSpc="1">
              <a:prstTxWarp prst="textNoShape">
                <a:avLst/>
              </a:prstTxWarp>
            </a:bodyPr>
            <a:lstStyle/>
            <a:p>
              <a:pPr marL="0" marR="0" lvl="0" indent="0" defTabSz="913154" eaLnBrk="1" fontAlgn="base" latinLnBrk="0" hangingPunct="1">
                <a:lnSpc>
                  <a:spcPct val="100000"/>
                </a:lnSpc>
                <a:spcBef>
                  <a:spcPct val="0"/>
                </a:spcBef>
                <a:spcAft>
                  <a:spcPct val="0"/>
                </a:spcAft>
                <a:buClrTx/>
                <a:buSzTx/>
                <a:buFontTx/>
                <a:buNone/>
                <a:tabLst/>
                <a:defRPr/>
              </a:pPr>
              <a:endParaRPr kumimoji="0" lang="en-US" sz="2353" b="0" i="0" u="none" strike="noStrike" kern="0" cap="none" spc="0" normalizeH="0" baseline="0" noProof="0">
                <a:ln>
                  <a:noFill/>
                </a:ln>
                <a:solidFill>
                  <a:srgbClr val="000000"/>
                </a:solidFill>
                <a:effectLst/>
                <a:uLnTx/>
                <a:uFillTx/>
                <a:ea typeface="MS PGothic" charset="0"/>
              </a:endParaRPr>
            </a:p>
          </p:txBody>
        </p:sp>
        <p:sp>
          <p:nvSpPr>
            <p:cNvPr id="21" name="Freeform 72">
              <a:extLst>
                <a:ext uri="{FF2B5EF4-FFF2-40B4-BE49-F238E27FC236}">
                  <a16:creationId xmlns:a16="http://schemas.microsoft.com/office/drawing/2014/main" id="{FF14C936-D17B-4AE4-9EA1-2D86544E8266}"/>
                </a:ext>
              </a:extLst>
            </p:cNvPr>
            <p:cNvSpPr>
              <a:spLocks noEditPoints="1"/>
            </p:cNvSpPr>
            <p:nvPr/>
          </p:nvSpPr>
          <p:spPr bwMode="auto">
            <a:xfrm>
              <a:off x="3036742" y="3253814"/>
              <a:ext cx="399670" cy="324437"/>
            </a:xfrm>
            <a:custGeom>
              <a:avLst/>
              <a:gdLst>
                <a:gd name="T0" fmla="*/ 121 w 2084"/>
                <a:gd name="T1" fmla="*/ 261 h 1691"/>
                <a:gd name="T2" fmla="*/ 121 w 2084"/>
                <a:gd name="T3" fmla="*/ 1570 h 1691"/>
                <a:gd name="T4" fmla="*/ 1943 w 2084"/>
                <a:gd name="T5" fmla="*/ 1570 h 1691"/>
                <a:gd name="T6" fmla="*/ 1943 w 2084"/>
                <a:gd name="T7" fmla="*/ 261 h 1691"/>
                <a:gd name="T8" fmla="*/ 121 w 2084"/>
                <a:gd name="T9" fmla="*/ 261 h 1691"/>
                <a:gd name="T10" fmla="*/ 2084 w 2084"/>
                <a:gd name="T11" fmla="*/ 0 h 1691"/>
                <a:gd name="T12" fmla="*/ 2084 w 2084"/>
                <a:gd name="T13" fmla="*/ 1691 h 1691"/>
                <a:gd name="T14" fmla="*/ 0 w 2084"/>
                <a:gd name="T15" fmla="*/ 1691 h 1691"/>
                <a:gd name="T16" fmla="*/ 0 w 2084"/>
                <a:gd name="T17" fmla="*/ 0 h 1691"/>
                <a:gd name="T18" fmla="*/ 2084 w 2084"/>
                <a:gd name="T19" fmla="*/ 0 h 1691"/>
                <a:gd name="T20" fmla="*/ 283 w 2084"/>
                <a:gd name="T21" fmla="*/ 523 h 1691"/>
                <a:gd name="T22" fmla="*/ 1801 w 2084"/>
                <a:gd name="T23" fmla="*/ 523 h 1691"/>
                <a:gd name="T24" fmla="*/ 1801 w 2084"/>
                <a:gd name="T25" fmla="*/ 704 h 1691"/>
                <a:gd name="T26" fmla="*/ 283 w 2084"/>
                <a:gd name="T27" fmla="*/ 704 h 1691"/>
                <a:gd name="T28" fmla="*/ 283 w 2084"/>
                <a:gd name="T29" fmla="*/ 523 h 1691"/>
                <a:gd name="T30" fmla="*/ 283 w 2084"/>
                <a:gd name="T31" fmla="*/ 523 h 1691"/>
                <a:gd name="T32" fmla="*/ 283 w 2084"/>
                <a:gd name="T33" fmla="*/ 886 h 1691"/>
                <a:gd name="T34" fmla="*/ 1801 w 2084"/>
                <a:gd name="T35" fmla="*/ 886 h 1691"/>
                <a:gd name="T36" fmla="*/ 1801 w 2084"/>
                <a:gd name="T37" fmla="*/ 1067 h 1691"/>
                <a:gd name="T38" fmla="*/ 283 w 2084"/>
                <a:gd name="T39" fmla="*/ 1067 h 1691"/>
                <a:gd name="T40" fmla="*/ 283 w 2084"/>
                <a:gd name="T41" fmla="*/ 886 h 1691"/>
                <a:gd name="T42" fmla="*/ 283 w 2084"/>
                <a:gd name="T43" fmla="*/ 886 h 1691"/>
                <a:gd name="T44" fmla="*/ 283 w 2084"/>
                <a:gd name="T45" fmla="*/ 1248 h 1691"/>
                <a:gd name="T46" fmla="*/ 1801 w 2084"/>
                <a:gd name="T47" fmla="*/ 1248 h 1691"/>
                <a:gd name="T48" fmla="*/ 1801 w 2084"/>
                <a:gd name="T49" fmla="*/ 1429 h 1691"/>
                <a:gd name="T50" fmla="*/ 283 w 2084"/>
                <a:gd name="T51" fmla="*/ 1429 h 1691"/>
                <a:gd name="T52" fmla="*/ 283 w 2084"/>
                <a:gd name="T53" fmla="*/ 1248 h 1691"/>
                <a:gd name="T54" fmla="*/ 283 w 2084"/>
                <a:gd name="T55" fmla="*/ 1248 h 1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84" h="1691">
                  <a:moveTo>
                    <a:pt x="121" y="261"/>
                  </a:moveTo>
                  <a:cubicBezTo>
                    <a:pt x="121" y="1570"/>
                    <a:pt x="121" y="1570"/>
                    <a:pt x="121" y="1570"/>
                  </a:cubicBezTo>
                  <a:cubicBezTo>
                    <a:pt x="1943" y="1570"/>
                    <a:pt x="1943" y="1570"/>
                    <a:pt x="1943" y="1570"/>
                  </a:cubicBezTo>
                  <a:cubicBezTo>
                    <a:pt x="1943" y="261"/>
                    <a:pt x="1943" y="261"/>
                    <a:pt x="1943" y="261"/>
                  </a:cubicBezTo>
                  <a:cubicBezTo>
                    <a:pt x="1295" y="261"/>
                    <a:pt x="506" y="261"/>
                    <a:pt x="121" y="261"/>
                  </a:cubicBezTo>
                  <a:close/>
                  <a:moveTo>
                    <a:pt x="2084" y="0"/>
                  </a:moveTo>
                  <a:cubicBezTo>
                    <a:pt x="2084" y="1691"/>
                    <a:pt x="2084" y="1691"/>
                    <a:pt x="2084" y="1691"/>
                  </a:cubicBezTo>
                  <a:cubicBezTo>
                    <a:pt x="0" y="1691"/>
                    <a:pt x="0" y="1691"/>
                    <a:pt x="0" y="1691"/>
                  </a:cubicBezTo>
                  <a:cubicBezTo>
                    <a:pt x="0" y="0"/>
                    <a:pt x="0" y="0"/>
                    <a:pt x="0" y="0"/>
                  </a:cubicBezTo>
                  <a:cubicBezTo>
                    <a:pt x="850" y="0"/>
                    <a:pt x="1558" y="0"/>
                    <a:pt x="2084" y="0"/>
                  </a:cubicBezTo>
                  <a:close/>
                  <a:moveTo>
                    <a:pt x="283" y="523"/>
                  </a:moveTo>
                  <a:cubicBezTo>
                    <a:pt x="1801" y="523"/>
                    <a:pt x="1801" y="523"/>
                    <a:pt x="1801" y="523"/>
                  </a:cubicBezTo>
                  <a:cubicBezTo>
                    <a:pt x="1801" y="704"/>
                    <a:pt x="1801" y="704"/>
                    <a:pt x="1801" y="704"/>
                  </a:cubicBezTo>
                  <a:cubicBezTo>
                    <a:pt x="283" y="704"/>
                    <a:pt x="283" y="704"/>
                    <a:pt x="283" y="704"/>
                  </a:cubicBezTo>
                  <a:cubicBezTo>
                    <a:pt x="283" y="523"/>
                    <a:pt x="283" y="523"/>
                    <a:pt x="283" y="523"/>
                  </a:cubicBezTo>
                  <a:cubicBezTo>
                    <a:pt x="283" y="523"/>
                    <a:pt x="283" y="523"/>
                    <a:pt x="283" y="523"/>
                  </a:cubicBezTo>
                  <a:close/>
                  <a:moveTo>
                    <a:pt x="283" y="886"/>
                  </a:moveTo>
                  <a:cubicBezTo>
                    <a:pt x="1801" y="886"/>
                    <a:pt x="1801" y="886"/>
                    <a:pt x="1801" y="886"/>
                  </a:cubicBezTo>
                  <a:cubicBezTo>
                    <a:pt x="1801" y="1067"/>
                    <a:pt x="1801" y="1067"/>
                    <a:pt x="1801" y="1067"/>
                  </a:cubicBezTo>
                  <a:cubicBezTo>
                    <a:pt x="283" y="1067"/>
                    <a:pt x="283" y="1067"/>
                    <a:pt x="283" y="1067"/>
                  </a:cubicBezTo>
                  <a:cubicBezTo>
                    <a:pt x="283" y="886"/>
                    <a:pt x="283" y="886"/>
                    <a:pt x="283" y="886"/>
                  </a:cubicBezTo>
                  <a:cubicBezTo>
                    <a:pt x="283" y="886"/>
                    <a:pt x="283" y="886"/>
                    <a:pt x="283" y="886"/>
                  </a:cubicBezTo>
                  <a:close/>
                  <a:moveTo>
                    <a:pt x="283" y="1248"/>
                  </a:moveTo>
                  <a:cubicBezTo>
                    <a:pt x="1801" y="1248"/>
                    <a:pt x="1801" y="1248"/>
                    <a:pt x="1801" y="1248"/>
                  </a:cubicBezTo>
                  <a:cubicBezTo>
                    <a:pt x="1801" y="1429"/>
                    <a:pt x="1801" y="1429"/>
                    <a:pt x="1801" y="1429"/>
                  </a:cubicBezTo>
                  <a:cubicBezTo>
                    <a:pt x="283" y="1429"/>
                    <a:pt x="283" y="1429"/>
                    <a:pt x="283" y="1429"/>
                  </a:cubicBezTo>
                  <a:cubicBezTo>
                    <a:pt x="283" y="1248"/>
                    <a:pt x="283" y="1248"/>
                    <a:pt x="283" y="1248"/>
                  </a:cubicBezTo>
                  <a:cubicBezTo>
                    <a:pt x="283" y="1248"/>
                    <a:pt x="283" y="1248"/>
                    <a:pt x="283" y="1248"/>
                  </a:cubicBezTo>
                  <a:close/>
                </a:path>
              </a:pathLst>
            </a:custGeom>
            <a:solidFill>
              <a:srgbClr val="FFFFFF"/>
            </a:solidFill>
            <a:ln>
              <a:noFill/>
            </a:ln>
          </p:spPr>
          <p:txBody>
            <a:bodyPr vert="horz" wrap="square" lIns="89617" tIns="44808" rIns="89617" bIns="44808" numCol="1" anchor="t" anchorCtr="0" compatLnSpc="1">
              <a:prstTxWarp prst="textNoShape">
                <a:avLst/>
              </a:prstTxWarp>
            </a:bodyPr>
            <a:lstStyle/>
            <a:p>
              <a:pPr marL="0" marR="0" lvl="0" indent="0" defTabSz="913154" eaLnBrk="1" fontAlgn="base" latinLnBrk="0" hangingPunct="1">
                <a:lnSpc>
                  <a:spcPct val="100000"/>
                </a:lnSpc>
                <a:spcBef>
                  <a:spcPct val="0"/>
                </a:spcBef>
                <a:spcAft>
                  <a:spcPct val="0"/>
                </a:spcAft>
                <a:buClrTx/>
                <a:buSzTx/>
                <a:buFontTx/>
                <a:buNone/>
                <a:tabLst/>
                <a:defRPr/>
              </a:pPr>
              <a:endParaRPr kumimoji="0" lang="en-US" sz="2353" b="0" i="0" u="none" strike="noStrike" kern="0" cap="none" spc="0" normalizeH="0" baseline="0" noProof="0">
                <a:ln>
                  <a:noFill/>
                </a:ln>
                <a:solidFill>
                  <a:srgbClr val="000000"/>
                </a:solidFill>
                <a:effectLst/>
                <a:uLnTx/>
                <a:uFillTx/>
                <a:ea typeface="MS PGothic" charset="0"/>
              </a:endParaRPr>
            </a:p>
          </p:txBody>
        </p:sp>
        <p:sp>
          <p:nvSpPr>
            <p:cNvPr id="22" name="Freeform 72">
              <a:extLst>
                <a:ext uri="{FF2B5EF4-FFF2-40B4-BE49-F238E27FC236}">
                  <a16:creationId xmlns:a16="http://schemas.microsoft.com/office/drawing/2014/main" id="{6BA00923-5637-46E9-B134-1335D78D19DC}"/>
                </a:ext>
              </a:extLst>
            </p:cNvPr>
            <p:cNvSpPr>
              <a:spLocks noEditPoints="1"/>
            </p:cNvSpPr>
            <p:nvPr/>
          </p:nvSpPr>
          <p:spPr bwMode="auto">
            <a:xfrm>
              <a:off x="5302019" y="3253814"/>
              <a:ext cx="399670" cy="324437"/>
            </a:xfrm>
            <a:custGeom>
              <a:avLst/>
              <a:gdLst>
                <a:gd name="T0" fmla="*/ 121 w 2084"/>
                <a:gd name="T1" fmla="*/ 261 h 1691"/>
                <a:gd name="T2" fmla="*/ 121 w 2084"/>
                <a:gd name="T3" fmla="*/ 1570 h 1691"/>
                <a:gd name="T4" fmla="*/ 1943 w 2084"/>
                <a:gd name="T5" fmla="*/ 1570 h 1691"/>
                <a:gd name="T6" fmla="*/ 1943 w 2084"/>
                <a:gd name="T7" fmla="*/ 261 h 1691"/>
                <a:gd name="T8" fmla="*/ 121 w 2084"/>
                <a:gd name="T9" fmla="*/ 261 h 1691"/>
                <a:gd name="T10" fmla="*/ 2084 w 2084"/>
                <a:gd name="T11" fmla="*/ 0 h 1691"/>
                <a:gd name="T12" fmla="*/ 2084 w 2084"/>
                <a:gd name="T13" fmla="*/ 1691 h 1691"/>
                <a:gd name="T14" fmla="*/ 0 w 2084"/>
                <a:gd name="T15" fmla="*/ 1691 h 1691"/>
                <a:gd name="T16" fmla="*/ 0 w 2084"/>
                <a:gd name="T17" fmla="*/ 0 h 1691"/>
                <a:gd name="T18" fmla="*/ 2084 w 2084"/>
                <a:gd name="T19" fmla="*/ 0 h 1691"/>
                <a:gd name="T20" fmla="*/ 283 w 2084"/>
                <a:gd name="T21" fmla="*/ 523 h 1691"/>
                <a:gd name="T22" fmla="*/ 1801 w 2084"/>
                <a:gd name="T23" fmla="*/ 523 h 1691"/>
                <a:gd name="T24" fmla="*/ 1801 w 2084"/>
                <a:gd name="T25" fmla="*/ 704 h 1691"/>
                <a:gd name="T26" fmla="*/ 283 w 2084"/>
                <a:gd name="T27" fmla="*/ 704 h 1691"/>
                <a:gd name="T28" fmla="*/ 283 w 2084"/>
                <a:gd name="T29" fmla="*/ 523 h 1691"/>
                <a:gd name="T30" fmla="*/ 283 w 2084"/>
                <a:gd name="T31" fmla="*/ 523 h 1691"/>
                <a:gd name="T32" fmla="*/ 283 w 2084"/>
                <a:gd name="T33" fmla="*/ 886 h 1691"/>
                <a:gd name="T34" fmla="*/ 1801 w 2084"/>
                <a:gd name="T35" fmla="*/ 886 h 1691"/>
                <a:gd name="T36" fmla="*/ 1801 w 2084"/>
                <a:gd name="T37" fmla="*/ 1067 h 1691"/>
                <a:gd name="T38" fmla="*/ 283 w 2084"/>
                <a:gd name="T39" fmla="*/ 1067 h 1691"/>
                <a:gd name="T40" fmla="*/ 283 w 2084"/>
                <a:gd name="T41" fmla="*/ 886 h 1691"/>
                <a:gd name="T42" fmla="*/ 283 w 2084"/>
                <a:gd name="T43" fmla="*/ 886 h 1691"/>
                <a:gd name="T44" fmla="*/ 283 w 2084"/>
                <a:gd name="T45" fmla="*/ 1248 h 1691"/>
                <a:gd name="T46" fmla="*/ 1801 w 2084"/>
                <a:gd name="T47" fmla="*/ 1248 h 1691"/>
                <a:gd name="T48" fmla="*/ 1801 w 2084"/>
                <a:gd name="T49" fmla="*/ 1429 h 1691"/>
                <a:gd name="T50" fmla="*/ 283 w 2084"/>
                <a:gd name="T51" fmla="*/ 1429 h 1691"/>
                <a:gd name="T52" fmla="*/ 283 w 2084"/>
                <a:gd name="T53" fmla="*/ 1248 h 1691"/>
                <a:gd name="T54" fmla="*/ 283 w 2084"/>
                <a:gd name="T55" fmla="*/ 1248 h 1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84" h="1691">
                  <a:moveTo>
                    <a:pt x="121" y="261"/>
                  </a:moveTo>
                  <a:cubicBezTo>
                    <a:pt x="121" y="1570"/>
                    <a:pt x="121" y="1570"/>
                    <a:pt x="121" y="1570"/>
                  </a:cubicBezTo>
                  <a:cubicBezTo>
                    <a:pt x="1943" y="1570"/>
                    <a:pt x="1943" y="1570"/>
                    <a:pt x="1943" y="1570"/>
                  </a:cubicBezTo>
                  <a:cubicBezTo>
                    <a:pt x="1943" y="261"/>
                    <a:pt x="1943" y="261"/>
                    <a:pt x="1943" y="261"/>
                  </a:cubicBezTo>
                  <a:cubicBezTo>
                    <a:pt x="1295" y="261"/>
                    <a:pt x="506" y="261"/>
                    <a:pt x="121" y="261"/>
                  </a:cubicBezTo>
                  <a:close/>
                  <a:moveTo>
                    <a:pt x="2084" y="0"/>
                  </a:moveTo>
                  <a:cubicBezTo>
                    <a:pt x="2084" y="1691"/>
                    <a:pt x="2084" y="1691"/>
                    <a:pt x="2084" y="1691"/>
                  </a:cubicBezTo>
                  <a:cubicBezTo>
                    <a:pt x="0" y="1691"/>
                    <a:pt x="0" y="1691"/>
                    <a:pt x="0" y="1691"/>
                  </a:cubicBezTo>
                  <a:cubicBezTo>
                    <a:pt x="0" y="0"/>
                    <a:pt x="0" y="0"/>
                    <a:pt x="0" y="0"/>
                  </a:cubicBezTo>
                  <a:cubicBezTo>
                    <a:pt x="850" y="0"/>
                    <a:pt x="1558" y="0"/>
                    <a:pt x="2084" y="0"/>
                  </a:cubicBezTo>
                  <a:close/>
                  <a:moveTo>
                    <a:pt x="283" y="523"/>
                  </a:moveTo>
                  <a:cubicBezTo>
                    <a:pt x="1801" y="523"/>
                    <a:pt x="1801" y="523"/>
                    <a:pt x="1801" y="523"/>
                  </a:cubicBezTo>
                  <a:cubicBezTo>
                    <a:pt x="1801" y="704"/>
                    <a:pt x="1801" y="704"/>
                    <a:pt x="1801" y="704"/>
                  </a:cubicBezTo>
                  <a:cubicBezTo>
                    <a:pt x="283" y="704"/>
                    <a:pt x="283" y="704"/>
                    <a:pt x="283" y="704"/>
                  </a:cubicBezTo>
                  <a:cubicBezTo>
                    <a:pt x="283" y="523"/>
                    <a:pt x="283" y="523"/>
                    <a:pt x="283" y="523"/>
                  </a:cubicBezTo>
                  <a:cubicBezTo>
                    <a:pt x="283" y="523"/>
                    <a:pt x="283" y="523"/>
                    <a:pt x="283" y="523"/>
                  </a:cubicBezTo>
                  <a:close/>
                  <a:moveTo>
                    <a:pt x="283" y="886"/>
                  </a:moveTo>
                  <a:cubicBezTo>
                    <a:pt x="1801" y="886"/>
                    <a:pt x="1801" y="886"/>
                    <a:pt x="1801" y="886"/>
                  </a:cubicBezTo>
                  <a:cubicBezTo>
                    <a:pt x="1801" y="1067"/>
                    <a:pt x="1801" y="1067"/>
                    <a:pt x="1801" y="1067"/>
                  </a:cubicBezTo>
                  <a:cubicBezTo>
                    <a:pt x="283" y="1067"/>
                    <a:pt x="283" y="1067"/>
                    <a:pt x="283" y="1067"/>
                  </a:cubicBezTo>
                  <a:cubicBezTo>
                    <a:pt x="283" y="886"/>
                    <a:pt x="283" y="886"/>
                    <a:pt x="283" y="886"/>
                  </a:cubicBezTo>
                  <a:cubicBezTo>
                    <a:pt x="283" y="886"/>
                    <a:pt x="283" y="886"/>
                    <a:pt x="283" y="886"/>
                  </a:cubicBezTo>
                  <a:close/>
                  <a:moveTo>
                    <a:pt x="283" y="1248"/>
                  </a:moveTo>
                  <a:cubicBezTo>
                    <a:pt x="1801" y="1248"/>
                    <a:pt x="1801" y="1248"/>
                    <a:pt x="1801" y="1248"/>
                  </a:cubicBezTo>
                  <a:cubicBezTo>
                    <a:pt x="1801" y="1429"/>
                    <a:pt x="1801" y="1429"/>
                    <a:pt x="1801" y="1429"/>
                  </a:cubicBezTo>
                  <a:cubicBezTo>
                    <a:pt x="283" y="1429"/>
                    <a:pt x="283" y="1429"/>
                    <a:pt x="283" y="1429"/>
                  </a:cubicBezTo>
                  <a:cubicBezTo>
                    <a:pt x="283" y="1248"/>
                    <a:pt x="283" y="1248"/>
                    <a:pt x="283" y="1248"/>
                  </a:cubicBezTo>
                  <a:cubicBezTo>
                    <a:pt x="283" y="1248"/>
                    <a:pt x="283" y="1248"/>
                    <a:pt x="283" y="1248"/>
                  </a:cubicBezTo>
                  <a:close/>
                </a:path>
              </a:pathLst>
            </a:custGeom>
            <a:solidFill>
              <a:srgbClr val="FFFFFF"/>
            </a:solidFill>
            <a:ln>
              <a:noFill/>
            </a:ln>
          </p:spPr>
          <p:txBody>
            <a:bodyPr vert="horz" wrap="square" lIns="89617" tIns="44808" rIns="89617" bIns="44808" numCol="1" anchor="t" anchorCtr="0" compatLnSpc="1">
              <a:prstTxWarp prst="textNoShape">
                <a:avLst/>
              </a:prstTxWarp>
            </a:bodyPr>
            <a:lstStyle/>
            <a:p>
              <a:pPr marL="0" marR="0" lvl="0" indent="0" defTabSz="913154" eaLnBrk="1" fontAlgn="base" latinLnBrk="0" hangingPunct="1">
                <a:lnSpc>
                  <a:spcPct val="100000"/>
                </a:lnSpc>
                <a:spcBef>
                  <a:spcPct val="0"/>
                </a:spcBef>
                <a:spcAft>
                  <a:spcPct val="0"/>
                </a:spcAft>
                <a:buClrTx/>
                <a:buSzTx/>
                <a:buFontTx/>
                <a:buNone/>
                <a:tabLst/>
                <a:defRPr/>
              </a:pPr>
              <a:endParaRPr kumimoji="0" lang="en-US" sz="2353" b="0" i="0" u="none" strike="noStrike" kern="0" cap="none" spc="0" normalizeH="0" baseline="0" noProof="0">
                <a:ln>
                  <a:noFill/>
                </a:ln>
                <a:solidFill>
                  <a:srgbClr val="000000"/>
                </a:solidFill>
                <a:effectLst/>
                <a:uLnTx/>
                <a:uFillTx/>
                <a:ea typeface="MS PGothic" charset="0"/>
              </a:endParaRPr>
            </a:p>
          </p:txBody>
        </p:sp>
        <p:sp>
          <p:nvSpPr>
            <p:cNvPr id="23" name="Right Arrow 80">
              <a:extLst>
                <a:ext uri="{FF2B5EF4-FFF2-40B4-BE49-F238E27FC236}">
                  <a16:creationId xmlns:a16="http://schemas.microsoft.com/office/drawing/2014/main" id="{612AF5C8-048D-4A05-BF6A-FD4086A3E62B}"/>
                </a:ext>
              </a:extLst>
            </p:cNvPr>
            <p:cNvSpPr/>
            <p:nvPr/>
          </p:nvSpPr>
          <p:spPr bwMode="auto">
            <a:xfrm>
              <a:off x="1249931" y="3335363"/>
              <a:ext cx="537702" cy="268851"/>
            </a:xfrm>
            <a:prstGeom prst="rightArrow">
              <a:avLst>
                <a:gd name="adj1" fmla="val 41321"/>
                <a:gd name="adj2" fmla="val 50000"/>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4" name="Right Arrow 81">
              <a:extLst>
                <a:ext uri="{FF2B5EF4-FFF2-40B4-BE49-F238E27FC236}">
                  <a16:creationId xmlns:a16="http://schemas.microsoft.com/office/drawing/2014/main" id="{105B1AFB-8170-4EAA-95CB-45E45DF5356A}"/>
                </a:ext>
              </a:extLst>
            </p:cNvPr>
            <p:cNvSpPr/>
            <p:nvPr/>
          </p:nvSpPr>
          <p:spPr bwMode="auto">
            <a:xfrm>
              <a:off x="2467834" y="3335363"/>
              <a:ext cx="537702" cy="268851"/>
            </a:xfrm>
            <a:prstGeom prst="rightArrow">
              <a:avLst>
                <a:gd name="adj1" fmla="val 41321"/>
                <a:gd name="adj2" fmla="val 50000"/>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5" name="Right Arrow 82">
              <a:extLst>
                <a:ext uri="{FF2B5EF4-FFF2-40B4-BE49-F238E27FC236}">
                  <a16:creationId xmlns:a16="http://schemas.microsoft.com/office/drawing/2014/main" id="{56599F1D-9AD6-4B5D-837E-951979373A0A}"/>
                </a:ext>
              </a:extLst>
            </p:cNvPr>
            <p:cNvSpPr/>
            <p:nvPr/>
          </p:nvSpPr>
          <p:spPr bwMode="auto">
            <a:xfrm>
              <a:off x="3516664" y="3335363"/>
              <a:ext cx="537702" cy="268851"/>
            </a:xfrm>
            <a:prstGeom prst="rightArrow">
              <a:avLst>
                <a:gd name="adj1" fmla="val 41321"/>
                <a:gd name="adj2" fmla="val 50000"/>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6" name="Right Arrow 83">
              <a:extLst>
                <a:ext uri="{FF2B5EF4-FFF2-40B4-BE49-F238E27FC236}">
                  <a16:creationId xmlns:a16="http://schemas.microsoft.com/office/drawing/2014/main" id="{6A471102-45CC-4BD0-B36D-E6EADA2A9236}"/>
                </a:ext>
              </a:extLst>
            </p:cNvPr>
            <p:cNvSpPr/>
            <p:nvPr/>
          </p:nvSpPr>
          <p:spPr bwMode="auto">
            <a:xfrm>
              <a:off x="4733113" y="3335363"/>
              <a:ext cx="537702" cy="268851"/>
            </a:xfrm>
            <a:prstGeom prst="rightArrow">
              <a:avLst>
                <a:gd name="adj1" fmla="val 41321"/>
                <a:gd name="adj2" fmla="val 50000"/>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7" name="Right Arrow 84">
              <a:extLst>
                <a:ext uri="{FF2B5EF4-FFF2-40B4-BE49-F238E27FC236}">
                  <a16:creationId xmlns:a16="http://schemas.microsoft.com/office/drawing/2014/main" id="{30C49164-9291-4B4F-BA90-9C4E2C2A0C15}"/>
                </a:ext>
              </a:extLst>
            </p:cNvPr>
            <p:cNvSpPr/>
            <p:nvPr/>
          </p:nvSpPr>
          <p:spPr bwMode="auto">
            <a:xfrm rot="16200000">
              <a:off x="502441" y="4066178"/>
              <a:ext cx="859987" cy="303109"/>
            </a:xfrm>
            <a:prstGeom prst="rightArrow">
              <a:avLst>
                <a:gd name="adj1" fmla="val 41321"/>
                <a:gd name="adj2" fmla="val 50000"/>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8" name="Left-Right Arrow 85">
              <a:extLst>
                <a:ext uri="{FF2B5EF4-FFF2-40B4-BE49-F238E27FC236}">
                  <a16:creationId xmlns:a16="http://schemas.microsoft.com/office/drawing/2014/main" id="{93D58D2F-CDA9-4194-A9F1-98979925B9D7}"/>
                </a:ext>
              </a:extLst>
            </p:cNvPr>
            <p:cNvSpPr/>
            <p:nvPr/>
          </p:nvSpPr>
          <p:spPr bwMode="auto">
            <a:xfrm rot="16200000">
              <a:off x="2423394" y="4257294"/>
              <a:ext cx="537702" cy="225562"/>
            </a:xfrm>
            <a:prstGeom prst="leftRightArrow">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9" name="Right Arrow 86">
              <a:extLst>
                <a:ext uri="{FF2B5EF4-FFF2-40B4-BE49-F238E27FC236}">
                  <a16:creationId xmlns:a16="http://schemas.microsoft.com/office/drawing/2014/main" id="{B16CF1C3-C267-439A-A45D-C497A4DA9C5A}"/>
                </a:ext>
              </a:extLst>
            </p:cNvPr>
            <p:cNvSpPr/>
            <p:nvPr/>
          </p:nvSpPr>
          <p:spPr bwMode="auto">
            <a:xfrm rot="5400000" flipV="1">
              <a:off x="5174661" y="4060854"/>
              <a:ext cx="860877" cy="298251"/>
            </a:xfrm>
            <a:prstGeom prst="rightArrow">
              <a:avLst>
                <a:gd name="adj1" fmla="val 41321"/>
                <a:gd name="adj2" fmla="val 50000"/>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30" name="Rectangle 29">
              <a:extLst>
                <a:ext uri="{FF2B5EF4-FFF2-40B4-BE49-F238E27FC236}">
                  <a16:creationId xmlns:a16="http://schemas.microsoft.com/office/drawing/2014/main" id="{97A6A8F1-DC2A-4B0B-B3BA-23728A32BA2B}"/>
                </a:ext>
              </a:extLst>
            </p:cNvPr>
            <p:cNvSpPr/>
            <p:nvPr/>
          </p:nvSpPr>
          <p:spPr bwMode="auto">
            <a:xfrm>
              <a:off x="4751569" y="4036477"/>
              <a:ext cx="1275573" cy="181309"/>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defTabSz="913751" eaLnBrk="1" fontAlgn="base" latinLnBrk="0" hangingPunct="1">
                <a:lnSpc>
                  <a:spcPct val="90000"/>
                </a:lnSpc>
                <a:spcBef>
                  <a:spcPct val="0"/>
                </a:spcBef>
                <a:spcAft>
                  <a:spcPct val="0"/>
                </a:spcAft>
                <a:buClrTx/>
                <a:buSzTx/>
                <a:buFontTx/>
                <a:buNone/>
                <a:tabLst/>
                <a:defRPr/>
              </a:pPr>
              <a:r>
                <a:rPr kumimoji="0" lang="en-US" sz="1076" b="0" i="0" u="none" strike="noStrike" kern="0" cap="none" spc="0" normalizeH="0" baseline="0" noProof="0">
                  <a:ln>
                    <a:noFill/>
                  </a:ln>
                  <a:gradFill>
                    <a:gsLst>
                      <a:gs pos="84956">
                        <a:srgbClr val="505050"/>
                      </a:gs>
                      <a:gs pos="41000">
                        <a:srgbClr val="505050"/>
                      </a:gs>
                    </a:gsLst>
                    <a:lin ang="5400000" scaled="0"/>
                  </a:gradFill>
                  <a:effectLst/>
                  <a:uLnTx/>
                  <a:uFillTx/>
                  <a:latin typeface="Segoe UI"/>
                  <a:ea typeface="Segoe UI" pitchFamily="34" charset="0"/>
                  <a:cs typeface="Segoe UI" pitchFamily="34" charset="0"/>
                </a:rPr>
                <a:t>Information </a:t>
              </a:r>
            </a:p>
            <a:p>
              <a:pPr marL="0" marR="0" lvl="0" indent="0" defTabSz="913751" eaLnBrk="1" fontAlgn="base" latinLnBrk="0" hangingPunct="1">
                <a:lnSpc>
                  <a:spcPct val="90000"/>
                </a:lnSpc>
                <a:spcBef>
                  <a:spcPct val="0"/>
                </a:spcBef>
                <a:spcAft>
                  <a:spcPct val="0"/>
                </a:spcAft>
                <a:buClrTx/>
                <a:buSzTx/>
                <a:buFontTx/>
                <a:buNone/>
                <a:tabLst/>
                <a:defRPr/>
              </a:pPr>
              <a:r>
                <a:rPr kumimoji="0" lang="en-US" sz="1076" b="0" i="0" u="none" strike="noStrike" kern="0" cap="none" spc="0" normalizeH="0" baseline="0" noProof="0">
                  <a:ln>
                    <a:noFill/>
                  </a:ln>
                  <a:gradFill>
                    <a:gsLst>
                      <a:gs pos="84956">
                        <a:srgbClr val="505050"/>
                      </a:gs>
                      <a:gs pos="41000">
                        <a:srgbClr val="505050"/>
                      </a:gs>
                    </a:gsLst>
                    <a:lin ang="5400000" scaled="0"/>
                  </a:gradFill>
                  <a:effectLst/>
                  <a:uLnTx/>
                  <a:uFillTx/>
                  <a:latin typeface="Segoe UI"/>
                  <a:ea typeface="Segoe UI" pitchFamily="34" charset="0"/>
                  <a:cs typeface="Segoe UI" pitchFamily="34" charset="0"/>
                </a:rPr>
                <a:t>assets</a:t>
              </a:r>
            </a:p>
          </p:txBody>
        </p:sp>
        <p:sp>
          <p:nvSpPr>
            <p:cNvPr id="31" name="Rectangle 30">
              <a:extLst>
                <a:ext uri="{FF2B5EF4-FFF2-40B4-BE49-F238E27FC236}">
                  <a16:creationId xmlns:a16="http://schemas.microsoft.com/office/drawing/2014/main" id="{DCECC948-B455-4E63-9329-FF8960C347E5}"/>
                </a:ext>
              </a:extLst>
            </p:cNvPr>
            <p:cNvSpPr/>
            <p:nvPr/>
          </p:nvSpPr>
          <p:spPr bwMode="auto">
            <a:xfrm>
              <a:off x="1038332" y="4120090"/>
              <a:ext cx="1275573" cy="181309"/>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defTabSz="913751" eaLnBrk="1" fontAlgn="base" latinLnBrk="0" hangingPunct="1">
                <a:lnSpc>
                  <a:spcPct val="90000"/>
                </a:lnSpc>
                <a:spcBef>
                  <a:spcPct val="0"/>
                </a:spcBef>
                <a:spcAft>
                  <a:spcPct val="0"/>
                </a:spcAft>
                <a:buClrTx/>
                <a:buSzTx/>
                <a:buFontTx/>
                <a:buNone/>
                <a:tabLst/>
                <a:defRPr/>
              </a:pPr>
              <a:r>
                <a:rPr kumimoji="0" lang="en-US" sz="1076" b="0" i="0" u="none" strike="noStrike" kern="0" cap="none" spc="0" normalizeH="0" baseline="0" noProof="0">
                  <a:ln>
                    <a:noFill/>
                  </a:ln>
                  <a:gradFill>
                    <a:gsLst>
                      <a:gs pos="84956">
                        <a:srgbClr val="505050"/>
                      </a:gs>
                      <a:gs pos="41000">
                        <a:srgbClr val="505050"/>
                      </a:gs>
                    </a:gsLst>
                    <a:lin ang="5400000" scaled="0"/>
                  </a:gradFill>
                  <a:effectLst/>
                  <a:uLnTx/>
                  <a:uFillTx/>
                  <a:latin typeface="Segoe UI"/>
                  <a:ea typeface="Segoe UI" pitchFamily="34" charset="0"/>
                  <a:cs typeface="Segoe UI" pitchFamily="34" charset="0"/>
                </a:rPr>
                <a:t>Raw data</a:t>
              </a:r>
            </a:p>
          </p:txBody>
        </p:sp>
        <p:sp>
          <p:nvSpPr>
            <p:cNvPr id="32" name="Rectangle 31">
              <a:extLst>
                <a:ext uri="{FF2B5EF4-FFF2-40B4-BE49-F238E27FC236}">
                  <a16:creationId xmlns:a16="http://schemas.microsoft.com/office/drawing/2014/main" id="{CA2E6239-C567-4195-B76E-C87AA5696A86}"/>
                </a:ext>
              </a:extLst>
            </p:cNvPr>
            <p:cNvSpPr/>
            <p:nvPr/>
          </p:nvSpPr>
          <p:spPr bwMode="auto">
            <a:xfrm>
              <a:off x="2852376" y="4152631"/>
              <a:ext cx="1275573" cy="181309"/>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defTabSz="913751" eaLnBrk="1" fontAlgn="base" latinLnBrk="0" hangingPunct="1">
                <a:lnSpc>
                  <a:spcPct val="90000"/>
                </a:lnSpc>
                <a:spcBef>
                  <a:spcPct val="0"/>
                </a:spcBef>
                <a:spcAft>
                  <a:spcPct val="0"/>
                </a:spcAft>
                <a:buClrTx/>
                <a:buSzTx/>
                <a:buFontTx/>
                <a:buNone/>
                <a:tabLst/>
                <a:defRPr/>
              </a:pPr>
              <a:r>
                <a:rPr kumimoji="0" lang="en-US" sz="1076" b="0" i="0" u="none" strike="noStrike" kern="0" cap="none" spc="0" normalizeH="0" baseline="0" noProof="0">
                  <a:ln>
                    <a:noFill/>
                  </a:ln>
                  <a:gradFill>
                    <a:gsLst>
                      <a:gs pos="84956">
                        <a:srgbClr val="505050"/>
                      </a:gs>
                      <a:gs pos="41000">
                        <a:srgbClr val="505050"/>
                      </a:gs>
                    </a:gsLst>
                    <a:lin ang="5400000" scaled="0"/>
                  </a:gradFill>
                  <a:effectLst/>
                  <a:uLnTx/>
                  <a:uFillTx/>
                  <a:latin typeface="Segoe UI"/>
                  <a:ea typeface="Segoe UI" pitchFamily="34" charset="0"/>
                  <a:cs typeface="Segoe UI" pitchFamily="34" charset="0"/>
                </a:rPr>
                <a:t>Orchestration </a:t>
              </a:r>
              <a:br>
                <a:rPr kumimoji="0" lang="en-US" sz="1076" b="0" i="0" u="none" strike="noStrike" kern="0" cap="none" spc="0" normalizeH="0" baseline="0" noProof="0">
                  <a:ln>
                    <a:noFill/>
                  </a:ln>
                  <a:gradFill>
                    <a:gsLst>
                      <a:gs pos="84956">
                        <a:srgbClr val="505050"/>
                      </a:gs>
                      <a:gs pos="41000">
                        <a:srgbClr val="505050"/>
                      </a:gs>
                    </a:gsLst>
                    <a:lin ang="5400000" scaled="0"/>
                  </a:gradFill>
                  <a:effectLst/>
                  <a:uLnTx/>
                  <a:uFillTx/>
                  <a:latin typeface="Segoe UI"/>
                  <a:ea typeface="Segoe UI" pitchFamily="34" charset="0"/>
                  <a:cs typeface="Segoe UI" pitchFamily="34" charset="0"/>
                </a:rPr>
              </a:br>
              <a:r>
                <a:rPr kumimoji="0" lang="en-US" sz="1076" b="0" i="0" u="none" strike="noStrike" kern="0" cap="none" spc="0" normalizeH="0" baseline="0" noProof="0">
                  <a:ln>
                    <a:noFill/>
                  </a:ln>
                  <a:gradFill>
                    <a:gsLst>
                      <a:gs pos="84956">
                        <a:srgbClr val="505050"/>
                      </a:gs>
                      <a:gs pos="41000">
                        <a:srgbClr val="505050"/>
                      </a:gs>
                    </a:gsLst>
                    <a:lin ang="5400000" scaled="0"/>
                  </a:gradFill>
                  <a:effectLst/>
                  <a:uLnTx/>
                  <a:uFillTx/>
                  <a:latin typeface="Segoe UI"/>
                  <a:ea typeface="Segoe UI" pitchFamily="34" charset="0"/>
                  <a:cs typeface="Segoe UI" pitchFamily="34" charset="0"/>
                </a:rPr>
                <a:t>and monitoring</a:t>
              </a:r>
            </a:p>
          </p:txBody>
        </p:sp>
        <p:sp>
          <p:nvSpPr>
            <p:cNvPr id="33" name="Rectangle 32">
              <a:extLst>
                <a:ext uri="{FF2B5EF4-FFF2-40B4-BE49-F238E27FC236}">
                  <a16:creationId xmlns:a16="http://schemas.microsoft.com/office/drawing/2014/main" id="{247C84BE-9869-41D6-909D-C140868781C8}"/>
                </a:ext>
              </a:extLst>
            </p:cNvPr>
            <p:cNvSpPr/>
            <p:nvPr/>
          </p:nvSpPr>
          <p:spPr bwMode="auto">
            <a:xfrm>
              <a:off x="3939024" y="3175927"/>
              <a:ext cx="887580" cy="428256"/>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89617" tIns="89617" rIns="89617" bIns="89617" numCol="1" spcCol="0" rtlCol="0" fromWordArt="0" anchor="ctr" anchorCtr="0" forceAA="0" compatLnSpc="1">
              <a:prstTxWarp prst="textNoShape">
                <a:avLst/>
              </a:prstTxWarp>
              <a:noAutofit/>
            </a:bodyPr>
            <a:lstStyle/>
            <a:p>
              <a:pPr marL="0" marR="0" lvl="0" indent="0" algn="ctr" defTabSz="913154" eaLnBrk="1" fontAlgn="base" latinLnBrk="0" hangingPunct="1">
                <a:lnSpc>
                  <a:spcPct val="90000"/>
                </a:lnSpc>
                <a:spcBef>
                  <a:spcPct val="0"/>
                </a:spcBef>
                <a:spcAft>
                  <a:spcPct val="0"/>
                </a:spcAft>
                <a:buClrTx/>
                <a:buSzTx/>
                <a:buFontTx/>
                <a:buNone/>
                <a:tabLst/>
                <a:defRPr/>
              </a:pPr>
              <a:r>
                <a:rPr kumimoji="0" lang="en-US" sz="1174" b="0" i="0" u="none" strike="noStrike" kern="0" cap="none" spc="0" normalizeH="0" baseline="0" noProof="0">
                  <a:ln>
                    <a:noFill/>
                  </a:ln>
                  <a:gradFill>
                    <a:gsLst>
                      <a:gs pos="71681">
                        <a:srgbClr val="FFFFFF"/>
                      </a:gs>
                      <a:gs pos="41000">
                        <a:srgbClr val="FFFFFF"/>
                      </a:gs>
                    </a:gsLst>
                    <a:lin ang="5400000" scaled="0"/>
                  </a:gradFill>
                  <a:effectLst/>
                  <a:uLnTx/>
                  <a:uFillTx/>
                  <a:latin typeface="Segoe UI"/>
                  <a:ea typeface="MS PGothic" charset="0"/>
                  <a:cs typeface="MS PGothic" charset="0"/>
                </a:rPr>
                <a:t>Processing activity</a:t>
              </a:r>
            </a:p>
          </p:txBody>
        </p:sp>
        <p:sp>
          <p:nvSpPr>
            <p:cNvPr id="34" name="Right Brace 33">
              <a:extLst>
                <a:ext uri="{FF2B5EF4-FFF2-40B4-BE49-F238E27FC236}">
                  <a16:creationId xmlns:a16="http://schemas.microsoft.com/office/drawing/2014/main" id="{E7481F37-2B9B-4242-BF9C-4CF0FC23A8C0}"/>
                </a:ext>
              </a:extLst>
            </p:cNvPr>
            <p:cNvSpPr/>
            <p:nvPr/>
          </p:nvSpPr>
          <p:spPr>
            <a:xfrm rot="5400000">
              <a:off x="3105009" y="2685435"/>
              <a:ext cx="308592" cy="2552083"/>
            </a:xfrm>
            <a:prstGeom prst="rightBrace">
              <a:avLst>
                <a:gd name="adj1" fmla="val 82458"/>
                <a:gd name="adj2" fmla="val 49451"/>
              </a:avLst>
            </a:prstGeom>
            <a:noFill/>
            <a:ln w="22225" cap="flat" cmpd="sng" algn="ctr">
              <a:solidFill>
                <a:srgbClr val="FFFFFF">
                  <a:lumMod val="65000"/>
                </a:srgbClr>
              </a:solidFill>
              <a:prstDash val="solid"/>
              <a:headEnd type="none"/>
              <a:tailEnd type="none"/>
            </a:ln>
            <a:effectLst/>
          </p:spPr>
          <p:txBody>
            <a:bodyPr rtlCol="0" anchor="ctr"/>
            <a:lstStyle/>
            <a:p>
              <a:pPr marL="0" marR="0" lvl="0" indent="0" algn="ctr" defTabSz="91333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Segoe UI"/>
                <a:ea typeface="+mn-ea"/>
                <a:cs typeface="+mn-cs"/>
              </a:endParaRPr>
            </a:p>
          </p:txBody>
        </p:sp>
        <p:sp>
          <p:nvSpPr>
            <p:cNvPr id="35" name="Rectangle 34">
              <a:extLst>
                <a:ext uri="{FF2B5EF4-FFF2-40B4-BE49-F238E27FC236}">
                  <a16:creationId xmlns:a16="http://schemas.microsoft.com/office/drawing/2014/main" id="{3F12B5FE-2D28-40DF-9877-FB088BB564EB}"/>
                </a:ext>
              </a:extLst>
            </p:cNvPr>
            <p:cNvSpPr/>
            <p:nvPr/>
          </p:nvSpPr>
          <p:spPr bwMode="auto">
            <a:xfrm>
              <a:off x="146601" y="4575331"/>
              <a:ext cx="2878528" cy="556616"/>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defTabSz="913751" eaLnBrk="1" fontAlgn="base" latinLnBrk="0" hangingPunct="1">
                <a:lnSpc>
                  <a:spcPct val="90000"/>
                </a:lnSpc>
                <a:spcBef>
                  <a:spcPct val="0"/>
                </a:spcBef>
                <a:spcAft>
                  <a:spcPct val="0"/>
                </a:spcAft>
                <a:buClrTx/>
                <a:buSzTx/>
                <a:buFontTx/>
                <a:buNone/>
                <a:tabLst/>
                <a:defRPr/>
              </a:pPr>
              <a:r>
                <a:rPr kumimoji="0" lang="en-US" sz="1174" b="0" i="0" u="none" strike="noStrike" kern="0" cap="none" spc="0" normalizeH="0" baseline="0" noProof="0">
                  <a:ln>
                    <a:noFill/>
                  </a:ln>
                  <a:gradFill>
                    <a:gsLst>
                      <a:gs pos="7965">
                        <a:srgbClr val="505050"/>
                      </a:gs>
                      <a:gs pos="41000">
                        <a:srgbClr val="505050"/>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LINKED SERVICES:</a:t>
              </a:r>
            </a:p>
          </p:txBody>
        </p:sp>
        <p:sp>
          <p:nvSpPr>
            <p:cNvPr id="36" name="Rectangle 35">
              <a:extLst>
                <a:ext uri="{FF2B5EF4-FFF2-40B4-BE49-F238E27FC236}">
                  <a16:creationId xmlns:a16="http://schemas.microsoft.com/office/drawing/2014/main" id="{3348CD35-1039-4BE2-B674-AC9321BE9675}"/>
                </a:ext>
              </a:extLst>
            </p:cNvPr>
            <p:cNvSpPr/>
            <p:nvPr/>
          </p:nvSpPr>
          <p:spPr bwMode="auto">
            <a:xfrm>
              <a:off x="2251362" y="4902457"/>
              <a:ext cx="1876588" cy="287595"/>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79234" tIns="89630" rIns="179234" bIns="89630" numCol="1" spcCol="0" rtlCol="0" fromWordArt="0" anchor="ctr" anchorCtr="0" forceAA="0" compatLnSpc="1">
              <a:prstTxWarp prst="textNoShape">
                <a:avLst/>
              </a:prstTxWarp>
              <a:noAutofit/>
            </a:bodyPr>
            <a:lstStyle/>
            <a:p>
              <a:pPr marL="0" marR="0" lvl="0" indent="0" defTabSz="913751" eaLnBrk="1" fontAlgn="base" latinLnBrk="0" hangingPunct="1">
                <a:lnSpc>
                  <a:spcPct val="90000"/>
                </a:lnSpc>
                <a:spcBef>
                  <a:spcPct val="0"/>
                </a:spcBef>
                <a:spcAft>
                  <a:spcPct val="0"/>
                </a:spcAft>
                <a:buClrTx/>
                <a:buSzTx/>
                <a:buFontTx/>
                <a:buNone/>
                <a:tabLst/>
                <a:defRPr/>
              </a:pPr>
              <a:r>
                <a:rPr kumimoji="0" lang="en-US" sz="1174" b="0" i="0" u="none" strike="noStrike" kern="0" cap="none" spc="0" normalizeH="0" baseline="0" noProof="0">
                  <a:ln>
                    <a:noFill/>
                  </a:ln>
                  <a:gradFill>
                    <a:gsLst>
                      <a:gs pos="7965">
                        <a:srgbClr val="FFFFFF"/>
                      </a:gs>
                      <a:gs pos="55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Data processing</a:t>
              </a:r>
            </a:p>
          </p:txBody>
        </p:sp>
        <p:sp>
          <p:nvSpPr>
            <p:cNvPr id="37" name="Rectangle 36">
              <a:extLst>
                <a:ext uri="{FF2B5EF4-FFF2-40B4-BE49-F238E27FC236}">
                  <a16:creationId xmlns:a16="http://schemas.microsoft.com/office/drawing/2014/main" id="{CC637E53-C4E2-4046-9684-85D245A76363}"/>
                </a:ext>
              </a:extLst>
            </p:cNvPr>
            <p:cNvSpPr/>
            <p:nvPr/>
          </p:nvSpPr>
          <p:spPr bwMode="auto">
            <a:xfrm>
              <a:off x="4225936" y="4902457"/>
              <a:ext cx="1881958" cy="287595"/>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79234" tIns="89630" rIns="179234" bIns="89630" numCol="1" spcCol="0" rtlCol="0" fromWordArt="0" anchor="ctr" anchorCtr="0" forceAA="0" compatLnSpc="1">
              <a:prstTxWarp prst="textNoShape">
                <a:avLst/>
              </a:prstTxWarp>
              <a:noAutofit/>
            </a:bodyPr>
            <a:lstStyle/>
            <a:p>
              <a:pPr marL="0" marR="0" lvl="0" indent="0" defTabSz="913751" eaLnBrk="1" fontAlgn="base" latinLnBrk="0" hangingPunct="1">
                <a:lnSpc>
                  <a:spcPct val="90000"/>
                </a:lnSpc>
                <a:spcBef>
                  <a:spcPct val="0"/>
                </a:spcBef>
                <a:spcAft>
                  <a:spcPct val="0"/>
                </a:spcAft>
                <a:buClrTx/>
                <a:buSzTx/>
                <a:buFontTx/>
                <a:buNone/>
                <a:tabLst/>
                <a:defRPr/>
              </a:pPr>
              <a:r>
                <a:rPr kumimoji="0" lang="en-US" sz="1174" b="0" i="0" u="none" strike="noStrike" kern="0" cap="none" spc="0" normalizeH="0" baseline="0" noProof="0">
                  <a:ln>
                    <a:noFill/>
                  </a:ln>
                  <a:gradFill>
                    <a:gsLst>
                      <a:gs pos="7965">
                        <a:srgbClr val="FFFFFF"/>
                      </a:gs>
                      <a:gs pos="55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Data stores</a:t>
              </a:r>
            </a:p>
          </p:txBody>
        </p:sp>
      </p:grpSp>
      <p:sp>
        <p:nvSpPr>
          <p:cNvPr id="38" name="Title 1">
            <a:extLst>
              <a:ext uri="{FF2B5EF4-FFF2-40B4-BE49-F238E27FC236}">
                <a16:creationId xmlns:a16="http://schemas.microsoft.com/office/drawing/2014/main" id="{7E907823-462E-469D-9D35-E4A8F5B0BF14}"/>
              </a:ext>
            </a:extLst>
          </p:cNvPr>
          <p:cNvSpPr txBox="1">
            <a:spLocks/>
          </p:cNvSpPr>
          <p:nvPr/>
        </p:nvSpPr>
        <p:spPr>
          <a:xfrm>
            <a:off x="1" y="706090"/>
            <a:ext cx="6544086" cy="397331"/>
          </a:xfrm>
          <a:prstGeom prst="rect">
            <a:avLst/>
          </a:prstGeom>
        </p:spPr>
        <p:txBody>
          <a:bodyPr vert="horz" wrap="square" lIns="448149" tIns="89617" rIns="143387" bIns="89617" rtlCol="0" anchor="t">
            <a:noAutofit/>
          </a:bodyPr>
          <a:lstStyle>
            <a:lvl1pPr algn="l" defTabSz="931863" rtl="0" fontAlgn="base">
              <a:lnSpc>
                <a:spcPct val="90000"/>
              </a:lnSpc>
              <a:spcBef>
                <a:spcPct val="0"/>
              </a:spcBef>
              <a:spcAft>
                <a:spcPct val="0"/>
              </a:spcAft>
              <a:defRPr lang="en-US" sz="5200" kern="1200" spc="-102">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13330">
              <a:defRPr/>
            </a:pPr>
            <a:r>
              <a:rPr lang="en-US" sz="1600" spc="0" dirty="0">
                <a:gradFill>
                  <a:gsLst>
                    <a:gs pos="76106">
                      <a:srgbClr val="0072C6"/>
                    </a:gs>
                    <a:gs pos="49558">
                      <a:srgbClr val="0072C6"/>
                    </a:gs>
                  </a:gsLst>
                  <a:lin ang="5400000" scaled="0"/>
                </a:gradFill>
                <a:latin typeface="Segoe UI Semilight" panose="020B0402040204020203" pitchFamily="34" charset="0"/>
                <a:cs typeface="Segoe UI Semilight" panose="020B0402040204020203" pitchFamily="34" charset="0"/>
              </a:rPr>
              <a:t>Transform data into actionable intelligence</a:t>
            </a:r>
          </a:p>
          <a:p>
            <a:pPr defTabSz="913330">
              <a:defRPr/>
            </a:pPr>
            <a:r>
              <a:rPr lang="en-US" sz="1050" spc="0" dirty="0">
                <a:gradFill>
                  <a:gsLst>
                    <a:gs pos="76106">
                      <a:srgbClr val="0072C6"/>
                    </a:gs>
                    <a:gs pos="49558">
                      <a:srgbClr val="0072C6"/>
                    </a:gs>
                  </a:gsLst>
                  <a:lin ang="5400000" scaled="0"/>
                </a:gradFill>
                <a:latin typeface="Segoe UI Semilight" panose="020B0402040204020203" pitchFamily="34" charset="0"/>
                <a:cs typeface="Segoe UI Semilight" panose="020B0402040204020203" pitchFamily="34" charset="0"/>
              </a:rPr>
              <a:t>  </a:t>
            </a:r>
          </a:p>
        </p:txBody>
      </p:sp>
      <p:sp>
        <p:nvSpPr>
          <p:cNvPr id="39" name="Title 1">
            <a:extLst>
              <a:ext uri="{FF2B5EF4-FFF2-40B4-BE49-F238E27FC236}">
                <a16:creationId xmlns:a16="http://schemas.microsoft.com/office/drawing/2014/main" id="{4252D3F8-B81D-4AE2-A584-FA8716244953}"/>
              </a:ext>
            </a:extLst>
          </p:cNvPr>
          <p:cNvSpPr>
            <a:spLocks noGrp="1"/>
          </p:cNvSpPr>
          <p:nvPr>
            <p:ph type="title"/>
          </p:nvPr>
        </p:nvSpPr>
        <p:spPr>
          <a:xfrm>
            <a:off x="430565" y="106272"/>
            <a:ext cx="6113594" cy="593258"/>
          </a:xfrm>
        </p:spPr>
        <p:txBody>
          <a:bodyPr/>
          <a:lstStyle/>
          <a:p>
            <a:r>
              <a:rPr lang="en-US" sz="3529" b="1" dirty="0"/>
              <a:t>4 Key components</a:t>
            </a:r>
            <a:br>
              <a:rPr lang="en-US" sz="3527" spc="0" dirty="0"/>
            </a:br>
            <a:endParaRPr lang="en-US" sz="3527" spc="0" dirty="0"/>
          </a:p>
        </p:txBody>
      </p:sp>
    </p:spTree>
    <p:extLst>
      <p:ext uri="{BB962C8B-B14F-4D97-AF65-F5344CB8AC3E}">
        <p14:creationId xmlns:p14="http://schemas.microsoft.com/office/powerpoint/2010/main" val="721473222"/>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F06E8-9F48-4D4B-AC65-78ED37D996BA}"/>
              </a:ext>
            </a:extLst>
          </p:cNvPr>
          <p:cNvSpPr>
            <a:spLocks noGrp="1"/>
          </p:cNvSpPr>
          <p:nvPr>
            <p:ph type="title"/>
          </p:nvPr>
        </p:nvSpPr>
        <p:spPr/>
        <p:txBody>
          <a:bodyPr/>
          <a:lstStyle/>
          <a:p>
            <a:r>
              <a:rPr lang="en-US" dirty="0"/>
              <a:t>Demo</a:t>
            </a:r>
          </a:p>
        </p:txBody>
      </p:sp>
      <p:sp>
        <p:nvSpPr>
          <p:cNvPr id="5" name="Text Placeholder 4">
            <a:extLst>
              <a:ext uri="{FF2B5EF4-FFF2-40B4-BE49-F238E27FC236}">
                <a16:creationId xmlns:a16="http://schemas.microsoft.com/office/drawing/2014/main" id="{A3F8F849-3232-4797-8224-CD68C64D1245}"/>
              </a:ext>
            </a:extLst>
          </p:cNvPr>
          <p:cNvSpPr>
            <a:spLocks noGrp="1"/>
          </p:cNvSpPr>
          <p:nvPr>
            <p:ph type="body" sz="quarter" idx="12"/>
          </p:nvPr>
        </p:nvSpPr>
        <p:spPr>
          <a:xfrm>
            <a:off x="269240" y="3877276"/>
            <a:ext cx="9860674" cy="1273041"/>
          </a:xfrm>
        </p:spPr>
        <p:txBody>
          <a:bodyPr/>
          <a:lstStyle/>
          <a:p>
            <a:r>
              <a:rPr lang="en-US" dirty="0"/>
              <a:t>Build your first pipeline to transform data using Hadoop cluster</a:t>
            </a:r>
            <a:endParaRPr lang="it-IT" dirty="0"/>
          </a:p>
        </p:txBody>
      </p:sp>
      <p:sp>
        <p:nvSpPr>
          <p:cNvPr id="6" name="Rectangle 5">
            <a:extLst>
              <a:ext uri="{FF2B5EF4-FFF2-40B4-BE49-F238E27FC236}">
                <a16:creationId xmlns:a16="http://schemas.microsoft.com/office/drawing/2014/main" id="{EF55C2FF-3B44-43F7-8E77-B35B8C812938}"/>
              </a:ext>
            </a:extLst>
          </p:cNvPr>
          <p:cNvSpPr/>
          <p:nvPr/>
        </p:nvSpPr>
        <p:spPr>
          <a:xfrm>
            <a:off x="269240" y="6313112"/>
            <a:ext cx="11435080" cy="369332"/>
          </a:xfrm>
          <a:prstGeom prst="rect">
            <a:avLst/>
          </a:prstGeom>
        </p:spPr>
        <p:txBody>
          <a:bodyPr wrap="square">
            <a:spAutoFit/>
          </a:bodyPr>
          <a:lstStyle/>
          <a:p>
            <a:r>
              <a:rPr lang="it-IT" dirty="0">
                <a:hlinkClick r:id="rId3"/>
              </a:rPr>
              <a:t>https://docs.microsoft.com/en-us/azure/data-factory/data-factory-build-your-first-pipeline</a:t>
            </a:r>
            <a:r>
              <a:rPr lang="it-IT" dirty="0"/>
              <a:t> </a:t>
            </a:r>
          </a:p>
        </p:txBody>
      </p:sp>
    </p:spTree>
    <p:extLst>
      <p:ext uri="{BB962C8B-B14F-4D97-AF65-F5344CB8AC3E}">
        <p14:creationId xmlns:p14="http://schemas.microsoft.com/office/powerpoint/2010/main" val="38041120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6BEC8-739A-4ADA-9167-75CE5A29E1FA}"/>
              </a:ext>
            </a:extLst>
          </p:cNvPr>
          <p:cNvSpPr>
            <a:spLocks noGrp="1"/>
          </p:cNvSpPr>
          <p:nvPr>
            <p:ph type="title"/>
          </p:nvPr>
        </p:nvSpPr>
        <p:spPr/>
        <p:txBody>
          <a:bodyPr/>
          <a:lstStyle/>
          <a:p>
            <a:r>
              <a:rPr lang="en-US" dirty="0"/>
              <a:t>Demo</a:t>
            </a:r>
          </a:p>
        </p:txBody>
      </p:sp>
      <p:sp>
        <p:nvSpPr>
          <p:cNvPr id="5" name="Text Placeholder 4">
            <a:extLst>
              <a:ext uri="{FF2B5EF4-FFF2-40B4-BE49-F238E27FC236}">
                <a16:creationId xmlns:a16="http://schemas.microsoft.com/office/drawing/2014/main" id="{BC47D406-C122-483B-BF78-1FF60624FD20}"/>
              </a:ext>
            </a:extLst>
          </p:cNvPr>
          <p:cNvSpPr>
            <a:spLocks noGrp="1"/>
          </p:cNvSpPr>
          <p:nvPr>
            <p:ph type="body" sz="quarter" idx="12"/>
          </p:nvPr>
        </p:nvSpPr>
        <p:spPr>
          <a:xfrm>
            <a:off x="269240" y="3877276"/>
            <a:ext cx="9860674" cy="1273041"/>
          </a:xfrm>
        </p:spPr>
        <p:txBody>
          <a:bodyPr/>
          <a:lstStyle/>
          <a:p>
            <a:r>
              <a:rPr lang="en-US" dirty="0"/>
              <a:t>Move data between on-premises sources and the cloud with Data Management Gateway</a:t>
            </a:r>
            <a:endParaRPr lang="it-IT" dirty="0"/>
          </a:p>
        </p:txBody>
      </p:sp>
      <p:sp>
        <p:nvSpPr>
          <p:cNvPr id="6" name="Rectangle 5">
            <a:extLst>
              <a:ext uri="{FF2B5EF4-FFF2-40B4-BE49-F238E27FC236}">
                <a16:creationId xmlns:a16="http://schemas.microsoft.com/office/drawing/2014/main" id="{70907F60-7487-4E3D-AAA4-9DE68D4E83E8}"/>
              </a:ext>
            </a:extLst>
          </p:cNvPr>
          <p:cNvSpPr/>
          <p:nvPr/>
        </p:nvSpPr>
        <p:spPr>
          <a:xfrm>
            <a:off x="269240" y="6313112"/>
            <a:ext cx="11272911" cy="369332"/>
          </a:xfrm>
          <a:prstGeom prst="rect">
            <a:avLst/>
          </a:prstGeom>
        </p:spPr>
        <p:txBody>
          <a:bodyPr wrap="square">
            <a:spAutoFit/>
          </a:bodyPr>
          <a:lstStyle/>
          <a:p>
            <a:r>
              <a:rPr lang="en-US" dirty="0">
                <a:solidFill>
                  <a:srgbClr val="00B0F0"/>
                </a:solidFill>
                <a:hlinkClick r:id="rId3"/>
              </a:rPr>
              <a:t>https://docs.microsoft.com/en-us/azure/data-factory/data-factory-move-data-between-onprem-and-cloud</a:t>
            </a:r>
            <a:r>
              <a:rPr lang="en-US" dirty="0">
                <a:solidFill>
                  <a:srgbClr val="00B0F0"/>
                </a:solidFill>
              </a:rPr>
              <a:t> </a:t>
            </a:r>
          </a:p>
        </p:txBody>
      </p:sp>
    </p:spTree>
    <p:extLst>
      <p:ext uri="{BB962C8B-B14F-4D97-AF65-F5344CB8AC3E}">
        <p14:creationId xmlns:p14="http://schemas.microsoft.com/office/powerpoint/2010/main" val="13743815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69239" y="2084172"/>
            <a:ext cx="11653523" cy="1158793"/>
          </a:xfrm>
          <a:prstGeom prst="rect">
            <a:avLst/>
          </a:prstGeom>
          <a:noFill/>
        </p:spPr>
        <p:txBody>
          <a:bodyPr vert="horz" wrap="square" lIns="146304" tIns="91440" rIns="146304" bIns="91440" rtlCol="0" anchor="t" anchorCtr="0">
            <a:spAutoFit/>
          </a:bodyPr>
          <a:lstStyle>
            <a:lvl1pPr algn="l" defTabSz="914367" rtl="0" eaLnBrk="1" latinLnBrk="0" hangingPunct="1">
              <a:lnSpc>
                <a:spcPct val="90000"/>
              </a:lnSpc>
              <a:spcBef>
                <a:spcPct val="0"/>
              </a:spcBef>
              <a:buNone/>
              <a:defRPr lang="en-US" sz="7058" b="0" kern="1200" cap="none" spc="-98"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solidFill>
                  <a:srgbClr val="FFFFFF"/>
                </a:solidFill>
              </a:rPr>
              <a:t>Q&amp;A</a:t>
            </a:r>
          </a:p>
        </p:txBody>
      </p:sp>
    </p:spTree>
    <p:extLst>
      <p:ext uri="{BB962C8B-B14F-4D97-AF65-F5344CB8AC3E}">
        <p14:creationId xmlns:p14="http://schemas.microsoft.com/office/powerpoint/2010/main" val="635045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269240" y="5805350"/>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2016 Microsoft Corporation. All rights reserved. </a:t>
            </a:r>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invGray">
          <a:xfrm>
            <a:off x="458788" y="3144838"/>
            <a:ext cx="32893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a:extLst>
              <a:ext uri="{FF2B5EF4-FFF2-40B4-BE49-F238E27FC236}">
                <a16:creationId xmlns:a16="http://schemas.microsoft.com/office/drawing/2014/main" id="{5CE3B888-A5E5-4EF8-B4F8-209392879268}"/>
              </a:ext>
            </a:extLst>
          </p:cNvPr>
          <p:cNvSpPr txBox="1">
            <a:spLocks noGrp="1"/>
          </p:cNvSpPr>
          <p:nvPr>
            <p:ph type="title"/>
          </p:nvPr>
        </p:nvSpPr>
        <p:spPr>
          <a:xfrm>
            <a:off x="269240" y="289512"/>
            <a:ext cx="11655840" cy="1345305"/>
          </a:xfrm>
          <a:prstGeom prst="rect">
            <a:avLst/>
          </a:prstGeom>
          <a:noFill/>
        </p:spPr>
        <p:txBody>
          <a:bodyPr wrap="square" rtlCol="0">
            <a:spAutoFit/>
          </a:bodyPr>
          <a:lstStyle/>
          <a:p>
            <a:pPr algn="ctr" defTabSz="932597"/>
            <a:r>
              <a:rPr lang="en-US" sz="3672" dirty="0">
                <a:solidFill>
                  <a:schemeClr val="tx1"/>
                </a:solidFill>
                <a:latin typeface="Segoe UI"/>
              </a:rPr>
              <a:t>Thank You for attending today’s session!!</a:t>
            </a:r>
          </a:p>
          <a:p>
            <a:pPr algn="ctr" defTabSz="932597">
              <a:lnSpc>
                <a:spcPts val="2040"/>
              </a:lnSpc>
            </a:pPr>
            <a:endParaRPr lang="en-US" sz="3672" dirty="0">
              <a:solidFill>
                <a:schemeClr val="tx1"/>
              </a:solidFill>
              <a:latin typeface="Segoe UI"/>
            </a:endParaRPr>
          </a:p>
          <a:p>
            <a:pPr algn="ctr" defTabSz="932597"/>
            <a:r>
              <a:rPr lang="en-US" sz="2856" dirty="0">
                <a:solidFill>
                  <a:schemeClr val="tx1"/>
                </a:solidFill>
                <a:latin typeface="Segoe UI"/>
              </a:rPr>
              <a:t>Please feel free to reach out with any questions or concerns.</a:t>
            </a:r>
          </a:p>
        </p:txBody>
      </p:sp>
    </p:spTree>
    <p:extLst>
      <p:ext uri="{BB962C8B-B14F-4D97-AF65-F5344CB8AC3E}">
        <p14:creationId xmlns:p14="http://schemas.microsoft.com/office/powerpoint/2010/main" val="1158893668"/>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D2313-08F4-4CBC-B235-0F54B62A0BCD}"/>
              </a:ext>
            </a:extLst>
          </p:cNvPr>
          <p:cNvSpPr>
            <a:spLocks noGrp="1"/>
          </p:cNvSpPr>
          <p:nvPr>
            <p:ph type="title"/>
          </p:nvPr>
        </p:nvSpPr>
        <p:spPr/>
        <p:txBody>
          <a:bodyPr/>
          <a:lstStyle/>
          <a:p>
            <a:r>
              <a:rPr lang="es-MX" dirty="0" err="1"/>
              <a:t>Appendix</a:t>
            </a:r>
            <a:endParaRPr lang="en-US" dirty="0"/>
          </a:p>
        </p:txBody>
      </p:sp>
    </p:spTree>
    <p:extLst>
      <p:ext uri="{BB962C8B-B14F-4D97-AF65-F5344CB8AC3E}">
        <p14:creationId xmlns:p14="http://schemas.microsoft.com/office/powerpoint/2010/main" val="354905270"/>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64A7F-9763-464D-9F8C-4C88DF64EA58}"/>
              </a:ext>
            </a:extLst>
          </p:cNvPr>
          <p:cNvSpPr>
            <a:spLocks noGrp="1"/>
          </p:cNvSpPr>
          <p:nvPr>
            <p:ph type="title"/>
          </p:nvPr>
        </p:nvSpPr>
        <p:spPr/>
        <p:txBody>
          <a:bodyPr/>
          <a:lstStyle/>
          <a:p>
            <a:r>
              <a:rPr lang="en-US" dirty="0"/>
              <a:t>Team Data Science Process walkthroughs</a:t>
            </a:r>
          </a:p>
        </p:txBody>
      </p:sp>
      <p:sp>
        <p:nvSpPr>
          <p:cNvPr id="3" name="Rectangle 2">
            <a:extLst>
              <a:ext uri="{FF2B5EF4-FFF2-40B4-BE49-F238E27FC236}">
                <a16:creationId xmlns:a16="http://schemas.microsoft.com/office/drawing/2014/main" id="{6D7C9C14-DD0B-4717-8457-8BF3C938DDFC}"/>
              </a:ext>
            </a:extLst>
          </p:cNvPr>
          <p:cNvSpPr/>
          <p:nvPr/>
        </p:nvSpPr>
        <p:spPr>
          <a:xfrm>
            <a:off x="269239" y="1189176"/>
            <a:ext cx="9202751" cy="3139321"/>
          </a:xfrm>
          <a:prstGeom prst="rect">
            <a:avLst/>
          </a:prstGeom>
        </p:spPr>
        <p:txBody>
          <a:bodyPr wrap="square">
            <a:spAutoFit/>
          </a:bodyPr>
          <a:lstStyle/>
          <a:p>
            <a:pPr marL="285750" indent="-285750">
              <a:buFont typeface="Arial" panose="020B0604020202020204" pitchFamily="34" charset="0"/>
              <a:buChar char="•"/>
            </a:pPr>
            <a:r>
              <a:rPr lang="en-US" b="1" dirty="0"/>
              <a:t>Data Science using Python with Spark on Azure</a:t>
            </a:r>
          </a:p>
          <a:p>
            <a:pPr marL="285750" indent="-285750">
              <a:buFont typeface="Arial" panose="020B0604020202020204" pitchFamily="34" charset="0"/>
              <a:buChar char="•"/>
            </a:pPr>
            <a:r>
              <a:rPr lang="en-US" b="1" dirty="0"/>
              <a:t>Data Science using Scala with Spark on Azure</a:t>
            </a:r>
          </a:p>
          <a:p>
            <a:pPr marL="285750" indent="-285750">
              <a:buFont typeface="Arial" panose="020B0604020202020204" pitchFamily="34" charset="0"/>
              <a:buChar char="•"/>
            </a:pPr>
            <a:r>
              <a:rPr lang="en-US" b="1" dirty="0"/>
              <a:t>Use HDInsight Hadoop clusters</a:t>
            </a:r>
          </a:p>
          <a:p>
            <a:pPr marL="285750" indent="-285750">
              <a:buFont typeface="Arial" panose="020B0604020202020204" pitchFamily="34" charset="0"/>
              <a:buChar char="•"/>
            </a:pPr>
            <a:r>
              <a:rPr lang="en-US" b="1" dirty="0"/>
              <a:t>Use Azure HDInsight Hadoop Clusters on a 1-TB dataset</a:t>
            </a:r>
          </a:p>
          <a:p>
            <a:pPr marL="285750" indent="-285750">
              <a:buFont typeface="Arial" panose="020B0604020202020204" pitchFamily="34" charset="0"/>
              <a:buChar char="•"/>
            </a:pPr>
            <a:r>
              <a:rPr lang="en-US" b="1" dirty="0"/>
              <a:t>Use Azure Data Lake Store and Analytics</a:t>
            </a:r>
          </a:p>
          <a:p>
            <a:pPr marL="285750" indent="-285750">
              <a:buFont typeface="Arial" panose="020B0604020202020204" pitchFamily="34" charset="0"/>
              <a:buChar char="•"/>
            </a:pPr>
            <a:r>
              <a:rPr lang="en-US" b="1" dirty="0"/>
              <a:t>Use SQL Data Warehouse</a:t>
            </a:r>
          </a:p>
          <a:p>
            <a:pPr marL="285750" indent="-285750">
              <a:buFont typeface="Arial" panose="020B0604020202020204" pitchFamily="34" charset="0"/>
              <a:buChar char="•"/>
            </a:pPr>
            <a:r>
              <a:rPr lang="en-US" b="1" dirty="0"/>
              <a:t>Use SQL Server</a:t>
            </a:r>
          </a:p>
          <a:p>
            <a:pPr marL="285750" indent="-285750">
              <a:buFont typeface="Arial" panose="020B0604020202020204" pitchFamily="34" charset="0"/>
              <a:buChar char="•"/>
            </a:pPr>
            <a:r>
              <a:rPr lang="en-US" b="1" dirty="0"/>
              <a:t>Use R with SQL Server R Services</a:t>
            </a:r>
          </a:p>
          <a:p>
            <a:pPr marL="285750" indent="-285750">
              <a:buFont typeface="Arial" panose="020B0604020202020204" pitchFamily="34" charset="0"/>
              <a:buChar char="•"/>
            </a:pPr>
            <a:r>
              <a:rPr lang="en-US" b="1" dirty="0"/>
              <a:t>Use T-SQL with SQL Server R Services</a:t>
            </a:r>
          </a:p>
          <a:p>
            <a:pPr marL="285750" indent="-285750">
              <a:buFont typeface="Arial" panose="020B0604020202020204" pitchFamily="34" charset="0"/>
              <a:buChar char="•"/>
            </a:pPr>
            <a:r>
              <a:rPr lang="en-US" b="1" dirty="0"/>
              <a:t>Use T-SQL with SQL Server Python Services</a:t>
            </a:r>
          </a:p>
          <a:p>
            <a:endParaRPr lang="en-US" b="1" dirty="0"/>
          </a:p>
        </p:txBody>
      </p:sp>
      <p:sp>
        <p:nvSpPr>
          <p:cNvPr id="4" name="Rectangle 3">
            <a:extLst>
              <a:ext uri="{FF2B5EF4-FFF2-40B4-BE49-F238E27FC236}">
                <a16:creationId xmlns:a16="http://schemas.microsoft.com/office/drawing/2014/main" id="{B34E2FEB-969B-4A71-9B53-31E7A9AA43B0}"/>
              </a:ext>
            </a:extLst>
          </p:cNvPr>
          <p:cNvSpPr/>
          <p:nvPr/>
        </p:nvSpPr>
        <p:spPr>
          <a:xfrm>
            <a:off x="269239" y="5789400"/>
            <a:ext cx="10166848" cy="369332"/>
          </a:xfrm>
          <a:prstGeom prst="rect">
            <a:avLst/>
          </a:prstGeom>
        </p:spPr>
        <p:txBody>
          <a:bodyPr wrap="square">
            <a:spAutoFit/>
          </a:bodyPr>
          <a:lstStyle/>
          <a:p>
            <a:r>
              <a:rPr lang="en-US" dirty="0"/>
              <a:t>https://docs.microsoft.com/en-us/azure/machine-learning/data-science-process-walkthroughs</a:t>
            </a:r>
          </a:p>
        </p:txBody>
      </p:sp>
    </p:spTree>
    <p:extLst>
      <p:ext uri="{BB962C8B-B14F-4D97-AF65-F5344CB8AC3E}">
        <p14:creationId xmlns:p14="http://schemas.microsoft.com/office/powerpoint/2010/main" val="20660226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29" b="1" dirty="0"/>
              <a:t>Relationship between Data Factory entities</a:t>
            </a:r>
            <a:br>
              <a:rPr lang="en-US" sz="3527" spc="0" dirty="0"/>
            </a:br>
            <a:br>
              <a:rPr lang="en-US" sz="3527" spc="0" dirty="0"/>
            </a:br>
            <a:endParaRPr lang="en-US" sz="3527" spc="0" dirty="0"/>
          </a:p>
        </p:txBody>
      </p:sp>
      <p:sp>
        <p:nvSpPr>
          <p:cNvPr id="212" name="Title 1"/>
          <p:cNvSpPr txBox="1">
            <a:spLocks/>
          </p:cNvSpPr>
          <p:nvPr/>
        </p:nvSpPr>
        <p:spPr>
          <a:xfrm>
            <a:off x="867" y="774790"/>
            <a:ext cx="11793536" cy="397331"/>
          </a:xfrm>
          <a:prstGeom prst="rect">
            <a:avLst/>
          </a:prstGeom>
        </p:spPr>
        <p:txBody>
          <a:bodyPr vert="horz" wrap="square" lIns="448149" tIns="89617" rIns="143387" bIns="89617" rtlCol="0" anchor="t">
            <a:noAutofit/>
          </a:bodyPr>
          <a:lstStyle>
            <a:lvl1pPr algn="l" defTabSz="931863" rtl="0" fontAlgn="base">
              <a:lnSpc>
                <a:spcPct val="90000"/>
              </a:lnSpc>
              <a:spcBef>
                <a:spcPct val="0"/>
              </a:spcBef>
              <a:spcAft>
                <a:spcPct val="0"/>
              </a:spcAft>
              <a:defRPr lang="en-US" sz="5200" kern="1200" spc="-102">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13330">
              <a:defRPr/>
            </a:pPr>
            <a:r>
              <a:rPr lang="en-US" sz="1600" spc="0" dirty="0">
                <a:gradFill>
                  <a:gsLst>
                    <a:gs pos="76106">
                      <a:srgbClr val="0072C6"/>
                    </a:gs>
                    <a:gs pos="49558">
                      <a:srgbClr val="0072C6"/>
                    </a:gs>
                  </a:gsLst>
                  <a:lin ang="5400000" scaled="0"/>
                </a:gradFill>
                <a:latin typeface="Segoe UI Semilight" panose="020B0402040204020203" pitchFamily="34" charset="0"/>
                <a:cs typeface="Segoe UI Semilight" panose="020B0402040204020203" pitchFamily="34" charset="0"/>
              </a:rPr>
              <a:t>Transform data into actionable intelligence</a:t>
            </a:r>
          </a:p>
          <a:p>
            <a:pPr defTabSz="913330">
              <a:defRPr/>
            </a:pPr>
            <a:r>
              <a:rPr lang="en-US" sz="1050" spc="0" dirty="0">
                <a:gradFill>
                  <a:gsLst>
                    <a:gs pos="76106">
                      <a:srgbClr val="0072C6"/>
                    </a:gs>
                    <a:gs pos="49558">
                      <a:srgbClr val="0072C6"/>
                    </a:gs>
                  </a:gsLst>
                  <a:lin ang="5400000" scaled="0"/>
                </a:gradFill>
                <a:latin typeface="Segoe UI Semilight" panose="020B0402040204020203" pitchFamily="34" charset="0"/>
                <a:cs typeface="Segoe UI Semilight" panose="020B0402040204020203" pitchFamily="34" charset="0"/>
              </a:rPr>
              <a:t>  </a:t>
            </a:r>
          </a:p>
        </p:txBody>
      </p:sp>
      <p:pic>
        <p:nvPicPr>
          <p:cNvPr id="4" name="Picture 3">
            <a:extLst>
              <a:ext uri="{FF2B5EF4-FFF2-40B4-BE49-F238E27FC236}">
                <a16:creationId xmlns:a16="http://schemas.microsoft.com/office/drawing/2014/main" id="{5AA276DB-3CFD-4AF1-A7C4-B4E7DBE3CB53}"/>
              </a:ext>
            </a:extLst>
          </p:cNvPr>
          <p:cNvPicPr>
            <a:picLocks noChangeAspect="1"/>
          </p:cNvPicPr>
          <p:nvPr/>
        </p:nvPicPr>
        <p:blipFill>
          <a:blip r:embed="rId3"/>
          <a:stretch>
            <a:fillRect/>
          </a:stretch>
        </p:blipFill>
        <p:spPr>
          <a:xfrm>
            <a:off x="255219" y="1701223"/>
            <a:ext cx="11284830" cy="3712738"/>
          </a:xfrm>
          <a:prstGeom prst="rect">
            <a:avLst/>
          </a:prstGeom>
        </p:spPr>
      </p:pic>
    </p:spTree>
    <p:extLst>
      <p:ext uri="{BB962C8B-B14F-4D97-AF65-F5344CB8AC3E}">
        <p14:creationId xmlns:p14="http://schemas.microsoft.com/office/powerpoint/2010/main" val="2212544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865" y="889491"/>
            <a:ext cx="11590291" cy="514340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kern="0">
              <a:solidFill>
                <a:srgbClr val="000000"/>
              </a:solidFill>
              <a:latin typeface="Segoe UI"/>
              <a:ea typeface="Segoe UI" pitchFamily="34" charset="0"/>
              <a:cs typeface="Segoe UI" pitchFamily="34" charset="0"/>
            </a:endParaRPr>
          </a:p>
        </p:txBody>
      </p:sp>
      <p:grpSp>
        <p:nvGrpSpPr>
          <p:cNvPr id="17" name="Group 16"/>
          <p:cNvGrpSpPr/>
          <p:nvPr/>
        </p:nvGrpSpPr>
        <p:grpSpPr>
          <a:xfrm>
            <a:off x="352388" y="3680757"/>
            <a:ext cx="1789341" cy="2150263"/>
            <a:chOff x="358621" y="3754102"/>
            <a:chExt cx="1825480" cy="2193692"/>
          </a:xfrm>
        </p:grpSpPr>
        <p:sp>
          <p:nvSpPr>
            <p:cNvPr id="18" name="Rectangle 17"/>
            <p:cNvSpPr/>
            <p:nvPr/>
          </p:nvSpPr>
          <p:spPr bwMode="auto">
            <a:xfrm>
              <a:off x="402355" y="4614400"/>
              <a:ext cx="1781746" cy="1245802"/>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5" bIns="34285" rtlCol="0" anchor="ctr" anchorCtr="0"/>
            <a:lstStyle/>
            <a:p>
              <a:pPr algn="ctr" defTabSz="932048"/>
              <a:endParaRPr lang="en-US" sz="1600" kern="0">
                <a:solidFill>
                  <a:srgbClr val="000000"/>
                </a:solidFill>
                <a:latin typeface="Segoe UI"/>
                <a:ea typeface="Segoe UI" pitchFamily="34" charset="0"/>
                <a:cs typeface="Segoe UI" pitchFamily="34" charset="0"/>
              </a:endParaRPr>
            </a:p>
          </p:txBody>
        </p:sp>
        <p:sp>
          <p:nvSpPr>
            <p:cNvPr id="19" name="TextBox 18"/>
            <p:cNvSpPr txBox="1"/>
            <p:nvPr/>
          </p:nvSpPr>
          <p:spPr>
            <a:xfrm>
              <a:off x="358621" y="5059362"/>
              <a:ext cx="1795616" cy="888432"/>
            </a:xfrm>
            <a:prstGeom prst="rect">
              <a:avLst/>
            </a:prstGeom>
            <a:noFill/>
          </p:spPr>
          <p:txBody>
            <a:bodyPr wrap="square" lIns="182828" tIns="146263" rIns="182828" bIns="146263" rtlCol="0">
              <a:spAutoFit/>
            </a:bodyPr>
            <a:lstStyle/>
            <a:p>
              <a:pPr defTabSz="896214">
                <a:lnSpc>
                  <a:spcPct val="90000"/>
                </a:lnSpc>
                <a:spcAft>
                  <a:spcPts val="600"/>
                </a:spcAft>
              </a:pPr>
              <a:r>
                <a:rPr lang="en-US" sz="1765" kern="0">
                  <a:solidFill>
                    <a:srgbClr val="505050"/>
                  </a:solidFill>
                  <a:latin typeface="Segoe UI"/>
                </a:rPr>
                <a:t>On-premises </a:t>
              </a:r>
            </a:p>
            <a:p>
              <a:pPr defTabSz="896214">
                <a:lnSpc>
                  <a:spcPct val="90000"/>
                </a:lnSpc>
                <a:spcAft>
                  <a:spcPts val="600"/>
                </a:spcAft>
              </a:pPr>
              <a:r>
                <a:rPr lang="en-US" sz="1765" kern="0">
                  <a:solidFill>
                    <a:srgbClr val="505050"/>
                  </a:solidFill>
                  <a:latin typeface="Segoe UI"/>
                </a:rPr>
                <a:t>data</a:t>
              </a:r>
              <a:r>
                <a:rPr lang="en-US" sz="1765" kern="0">
                  <a:solidFill>
                    <a:srgbClr val="000000"/>
                  </a:solidFill>
                  <a:latin typeface="Segoe UI"/>
                </a:rPr>
                <a:t> </a:t>
              </a:r>
              <a:r>
                <a:rPr lang="en-US" sz="1765" kern="0">
                  <a:solidFill>
                    <a:srgbClr val="505050"/>
                  </a:solidFill>
                  <a:latin typeface="Segoe UI"/>
                </a:rPr>
                <a:t>mart</a:t>
              </a:r>
            </a:p>
          </p:txBody>
        </p:sp>
        <p:sp>
          <p:nvSpPr>
            <p:cNvPr id="20" name="Rectangle 19"/>
            <p:cNvSpPr/>
            <p:nvPr/>
          </p:nvSpPr>
          <p:spPr>
            <a:xfrm>
              <a:off x="598252" y="3754102"/>
              <a:ext cx="1092963" cy="382540"/>
            </a:xfrm>
            <a:prstGeom prst="rect">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39"/>
              <a:r>
                <a:rPr lang="en-US" sz="1199" kern="0">
                  <a:solidFill>
                    <a:srgbClr val="505050"/>
                  </a:solidFill>
                  <a:latin typeface="Segoe UI"/>
                </a:rPr>
                <a:t>Customer web logs</a:t>
              </a:r>
            </a:p>
          </p:txBody>
        </p:sp>
        <p:sp>
          <p:nvSpPr>
            <p:cNvPr id="21" name="Rectangle 20"/>
            <p:cNvSpPr/>
            <p:nvPr/>
          </p:nvSpPr>
          <p:spPr>
            <a:xfrm>
              <a:off x="577798" y="4744702"/>
              <a:ext cx="1301503" cy="382540"/>
            </a:xfrm>
            <a:prstGeom prst="rect">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39"/>
              <a:r>
                <a:rPr lang="en-US" sz="1199" kern="0">
                  <a:solidFill>
                    <a:srgbClr val="505050"/>
                  </a:solidFill>
                  <a:latin typeface="Segoe UI"/>
                </a:rPr>
                <a:t>Product table</a:t>
              </a:r>
            </a:p>
          </p:txBody>
        </p:sp>
      </p:grpSp>
      <p:grpSp>
        <p:nvGrpSpPr>
          <p:cNvPr id="22" name="Group 21"/>
          <p:cNvGrpSpPr/>
          <p:nvPr/>
        </p:nvGrpSpPr>
        <p:grpSpPr>
          <a:xfrm>
            <a:off x="9550292" y="3556114"/>
            <a:ext cx="2040864" cy="2487360"/>
            <a:chOff x="9742294" y="3626942"/>
            <a:chExt cx="2082083" cy="2537597"/>
          </a:xfrm>
        </p:grpSpPr>
        <p:sp>
          <p:nvSpPr>
            <p:cNvPr id="23" name="Rectangle 22"/>
            <p:cNvSpPr/>
            <p:nvPr/>
          </p:nvSpPr>
          <p:spPr bwMode="auto">
            <a:xfrm>
              <a:off x="9742294" y="4843000"/>
              <a:ext cx="2082083" cy="1240624"/>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5" bIns="34285" rtlCol="0" anchor="ctr" anchorCtr="0"/>
            <a:lstStyle/>
            <a:p>
              <a:pPr algn="ctr" defTabSz="932048"/>
              <a:endParaRPr lang="en-US" sz="1600" kern="0">
                <a:solidFill>
                  <a:srgbClr val="000000"/>
                </a:solidFill>
                <a:latin typeface="Segoe UI"/>
                <a:ea typeface="Segoe UI" pitchFamily="34" charset="0"/>
                <a:cs typeface="Segoe UI" pitchFamily="34" charset="0"/>
              </a:endParaRPr>
            </a:p>
          </p:txBody>
        </p:sp>
        <p:sp>
          <p:nvSpPr>
            <p:cNvPr id="24" name="TextBox 23"/>
            <p:cNvSpPr txBox="1"/>
            <p:nvPr/>
          </p:nvSpPr>
          <p:spPr>
            <a:xfrm>
              <a:off x="10183299" y="5613892"/>
              <a:ext cx="1439918" cy="550647"/>
            </a:xfrm>
            <a:prstGeom prst="rect">
              <a:avLst/>
            </a:prstGeom>
            <a:noFill/>
          </p:spPr>
          <p:txBody>
            <a:bodyPr wrap="square" lIns="182828" tIns="146263" rIns="182828" bIns="146263" rtlCol="0">
              <a:spAutoFit/>
            </a:bodyPr>
            <a:lstStyle/>
            <a:p>
              <a:pPr defTabSz="896214">
                <a:lnSpc>
                  <a:spcPct val="90000"/>
                </a:lnSpc>
                <a:spcAft>
                  <a:spcPts val="600"/>
                </a:spcAft>
              </a:pPr>
              <a:r>
                <a:rPr lang="en-US" sz="1765" kern="0">
                  <a:solidFill>
                    <a:srgbClr val="505050"/>
                  </a:solidFill>
                  <a:latin typeface="Segoe UI"/>
                </a:rPr>
                <a:t>Azure DB</a:t>
              </a:r>
            </a:p>
          </p:txBody>
        </p:sp>
        <p:pic>
          <p:nvPicPr>
            <p:cNvPr id="25" name="Picture 2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897386" y="5579600"/>
              <a:ext cx="388702" cy="388702"/>
            </a:xfrm>
            <a:prstGeom prst="rect">
              <a:avLst/>
            </a:prstGeom>
          </p:spPr>
        </p:pic>
        <p:cxnSp>
          <p:nvCxnSpPr>
            <p:cNvPr id="26" name="Straight Connector 25"/>
            <p:cNvCxnSpPr/>
            <p:nvPr/>
          </p:nvCxnSpPr>
          <p:spPr>
            <a:xfrm>
              <a:off x="9761792" y="4410738"/>
              <a:ext cx="547973" cy="854179"/>
            </a:xfrm>
            <a:prstGeom prst="line">
              <a:avLst/>
            </a:prstGeom>
            <a:ln w="254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0338732" y="5040969"/>
              <a:ext cx="1436410" cy="589893"/>
            </a:xfrm>
            <a:prstGeom prst="rect">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39"/>
              <a:r>
                <a:rPr lang="en-US" sz="1199" kern="0">
                  <a:solidFill>
                    <a:srgbClr val="505050"/>
                  </a:solidFill>
                  <a:latin typeface="Segoe UI"/>
                </a:rPr>
                <a:t>Product recommendations</a:t>
              </a:r>
            </a:p>
          </p:txBody>
        </p:sp>
        <p:sp>
          <p:nvSpPr>
            <p:cNvPr id="28" name="Rounded Rectangle 27"/>
            <p:cNvSpPr/>
            <p:nvPr/>
          </p:nvSpPr>
          <p:spPr bwMode="auto">
            <a:xfrm>
              <a:off x="10485437" y="3626942"/>
              <a:ext cx="1262740" cy="758858"/>
            </a:xfrm>
            <a:prstGeom prst="roundRect">
              <a:avLst>
                <a:gd name="adj" fmla="val 0"/>
              </a:avLst>
            </a:prstGeom>
            <a:noFill/>
            <a:ln w="254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kern="0">
                <a:solidFill>
                  <a:srgbClr val="000000"/>
                </a:solidFill>
                <a:latin typeface="Segoe UI"/>
                <a:ea typeface="Segoe UI" pitchFamily="34" charset="0"/>
                <a:cs typeface="Segoe UI" pitchFamily="34" charset="0"/>
              </a:endParaRPr>
            </a:p>
          </p:txBody>
        </p:sp>
        <p:sp>
          <p:nvSpPr>
            <p:cNvPr id="29" name="TextBox 28"/>
            <p:cNvSpPr txBox="1"/>
            <p:nvPr/>
          </p:nvSpPr>
          <p:spPr>
            <a:xfrm>
              <a:off x="10715416" y="3790195"/>
              <a:ext cx="1065421" cy="489365"/>
            </a:xfrm>
            <a:prstGeom prst="rect">
              <a:avLst/>
            </a:prstGeom>
            <a:noFill/>
          </p:spPr>
          <p:txBody>
            <a:bodyPr wrap="square" lIns="179259" tIns="143407" rIns="179259" bIns="143407" rtlCol="0">
              <a:spAutoFit/>
            </a:bodyPr>
            <a:lstStyle/>
            <a:p>
              <a:pPr defTabSz="896214">
                <a:lnSpc>
                  <a:spcPct val="90000"/>
                </a:lnSpc>
                <a:spcAft>
                  <a:spcPts val="588"/>
                </a:spcAft>
              </a:pPr>
              <a:r>
                <a:rPr lang="en-US" sz="1371" kern="0">
                  <a:solidFill>
                    <a:srgbClr val="505050"/>
                  </a:solidFill>
                  <a:latin typeface="Segoe UI"/>
                </a:rPr>
                <a:t>Visualize</a:t>
              </a:r>
            </a:p>
          </p:txBody>
        </p:sp>
        <p:pic>
          <p:nvPicPr>
            <p:cNvPr id="30" name="Picture 2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529341" y="3903726"/>
              <a:ext cx="307492" cy="269582"/>
            </a:xfrm>
            <a:prstGeom prst="rect">
              <a:avLst/>
            </a:prstGeom>
          </p:spPr>
        </p:pic>
        <p:cxnSp>
          <p:nvCxnSpPr>
            <p:cNvPr id="31" name="Straight Arrow Connector 30"/>
            <p:cNvCxnSpPr/>
            <p:nvPr/>
          </p:nvCxnSpPr>
          <p:spPr>
            <a:xfrm flipV="1">
              <a:off x="10913033" y="4442813"/>
              <a:ext cx="0" cy="533564"/>
            </a:xfrm>
            <a:prstGeom prst="straightConnector1">
              <a:avLst/>
            </a:prstGeom>
            <a:ln w="254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1688232" y="3301785"/>
            <a:ext cx="7694193" cy="2731113"/>
            <a:chOff x="1721445" y="3367478"/>
            <a:chExt cx="7849592" cy="2786272"/>
          </a:xfrm>
        </p:grpSpPr>
        <p:sp>
          <p:nvSpPr>
            <p:cNvPr id="6" name="Rectangle 5"/>
            <p:cNvSpPr/>
            <p:nvPr/>
          </p:nvSpPr>
          <p:spPr bwMode="auto">
            <a:xfrm>
              <a:off x="2713037" y="4843000"/>
              <a:ext cx="6858000" cy="1240624"/>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5" bIns="34285" rtlCol="0" anchor="ctr" anchorCtr="0"/>
            <a:lstStyle/>
            <a:p>
              <a:pPr algn="ctr" defTabSz="932048"/>
              <a:endParaRPr lang="en-US" sz="1600" kern="0">
                <a:solidFill>
                  <a:srgbClr val="000000"/>
                </a:solidFill>
                <a:latin typeface="Segoe UI"/>
                <a:ea typeface="Segoe UI" pitchFamily="34" charset="0"/>
                <a:cs typeface="Segoe UI" pitchFamily="34" charset="0"/>
              </a:endParaRPr>
            </a:p>
          </p:txBody>
        </p:sp>
        <p:pic>
          <p:nvPicPr>
            <p:cNvPr id="7" name="Picture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840792" y="5554662"/>
              <a:ext cx="416572" cy="416572"/>
            </a:xfrm>
            <a:prstGeom prst="rect">
              <a:avLst/>
            </a:prstGeom>
          </p:spPr>
        </p:pic>
        <p:sp>
          <p:nvSpPr>
            <p:cNvPr id="8" name="TextBox 7"/>
            <p:cNvSpPr txBox="1"/>
            <p:nvPr/>
          </p:nvSpPr>
          <p:spPr>
            <a:xfrm>
              <a:off x="3116341" y="5603103"/>
              <a:ext cx="2644697" cy="550647"/>
            </a:xfrm>
            <a:prstGeom prst="rect">
              <a:avLst/>
            </a:prstGeom>
            <a:noFill/>
          </p:spPr>
          <p:txBody>
            <a:bodyPr wrap="square" lIns="182828" tIns="146263" rIns="182828" bIns="146263" rtlCol="0">
              <a:spAutoFit/>
            </a:bodyPr>
            <a:lstStyle/>
            <a:p>
              <a:pPr defTabSz="896214">
                <a:lnSpc>
                  <a:spcPct val="90000"/>
                </a:lnSpc>
                <a:spcAft>
                  <a:spcPts val="600"/>
                </a:spcAft>
              </a:pPr>
              <a:r>
                <a:rPr lang="en-US" sz="1765" kern="0">
                  <a:solidFill>
                    <a:srgbClr val="505050"/>
                  </a:solidFill>
                  <a:latin typeface="Segoe UI"/>
                </a:rPr>
                <a:t>Azure Blob storage</a:t>
              </a:r>
            </a:p>
          </p:txBody>
        </p:sp>
        <p:sp>
          <p:nvSpPr>
            <p:cNvPr id="9" name="Rectangle 8"/>
            <p:cNvSpPr/>
            <p:nvPr/>
          </p:nvSpPr>
          <p:spPr bwMode="auto">
            <a:xfrm>
              <a:off x="2713037" y="3367478"/>
              <a:ext cx="1676400" cy="1766779"/>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5" bIns="34285" rtlCol="0" anchor="ctr" anchorCtr="0"/>
            <a:lstStyle/>
            <a:p>
              <a:pPr algn="ctr" defTabSz="932048"/>
              <a:endParaRPr lang="en-US" sz="1600" kern="0">
                <a:solidFill>
                  <a:srgbClr val="000000"/>
                </a:solidFill>
                <a:latin typeface="Segoe UI"/>
                <a:ea typeface="Segoe UI" pitchFamily="34" charset="0"/>
                <a:cs typeface="Segoe UI" pitchFamily="34" charset="0"/>
              </a:endParaRPr>
            </a:p>
          </p:txBody>
        </p:sp>
        <p:sp>
          <p:nvSpPr>
            <p:cNvPr id="10" name="Rectangle 9"/>
            <p:cNvSpPr/>
            <p:nvPr/>
          </p:nvSpPr>
          <p:spPr>
            <a:xfrm>
              <a:off x="2789237" y="3649335"/>
              <a:ext cx="1407713" cy="382540"/>
            </a:xfrm>
            <a:prstGeom prst="rect">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39"/>
              <a:endParaRPr lang="en-US" sz="1199" kern="0">
                <a:solidFill>
                  <a:srgbClr val="000000"/>
                </a:solidFill>
                <a:latin typeface="Segoe UI"/>
              </a:endParaRPr>
            </a:p>
          </p:txBody>
        </p:sp>
        <p:sp>
          <p:nvSpPr>
            <p:cNvPr id="11" name="Rectangle 10"/>
            <p:cNvSpPr/>
            <p:nvPr/>
          </p:nvSpPr>
          <p:spPr>
            <a:xfrm>
              <a:off x="2859317" y="3723995"/>
              <a:ext cx="1407713" cy="382540"/>
            </a:xfrm>
            <a:prstGeom prst="rect">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39"/>
              <a:endParaRPr lang="en-US" sz="1199" kern="0">
                <a:solidFill>
                  <a:srgbClr val="000000"/>
                </a:solidFill>
                <a:latin typeface="Segoe UI"/>
              </a:endParaRPr>
            </a:p>
          </p:txBody>
        </p:sp>
        <p:sp>
          <p:nvSpPr>
            <p:cNvPr id="12" name="Rectangle 11"/>
            <p:cNvSpPr/>
            <p:nvPr/>
          </p:nvSpPr>
          <p:spPr>
            <a:xfrm>
              <a:off x="2907944" y="3790768"/>
              <a:ext cx="1407713" cy="382540"/>
            </a:xfrm>
            <a:prstGeom prst="rect">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39"/>
              <a:r>
                <a:rPr lang="en-US" sz="1199" kern="0">
                  <a:solidFill>
                    <a:srgbClr val="505050"/>
                  </a:solidFill>
                  <a:latin typeface="Segoe UI"/>
                </a:rPr>
                <a:t>Customer web Logs</a:t>
              </a:r>
            </a:p>
          </p:txBody>
        </p:sp>
        <p:sp>
          <p:nvSpPr>
            <p:cNvPr id="13" name="Rectangle 12"/>
            <p:cNvSpPr/>
            <p:nvPr/>
          </p:nvSpPr>
          <p:spPr>
            <a:xfrm>
              <a:off x="2835003" y="4384260"/>
              <a:ext cx="1456340" cy="382540"/>
            </a:xfrm>
            <a:prstGeom prst="rect">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39"/>
              <a:r>
                <a:rPr lang="en-US" sz="1199" kern="0">
                  <a:solidFill>
                    <a:srgbClr val="505050"/>
                  </a:solidFill>
                  <a:latin typeface="Segoe UI"/>
                </a:rPr>
                <a:t>Product table</a:t>
              </a:r>
            </a:p>
          </p:txBody>
        </p:sp>
        <p:cxnSp>
          <p:nvCxnSpPr>
            <p:cNvPr id="14" name="Elbow Connector 13"/>
            <p:cNvCxnSpPr>
              <a:endCxn id="13" idx="1"/>
            </p:cNvCxnSpPr>
            <p:nvPr/>
          </p:nvCxnSpPr>
          <p:spPr>
            <a:xfrm flipV="1">
              <a:off x="1878209" y="4575530"/>
              <a:ext cx="956794" cy="383401"/>
            </a:xfrm>
            <a:prstGeom prst="bentConnector3">
              <a:avLst/>
            </a:prstGeom>
            <a:ln w="254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721445" y="3915265"/>
              <a:ext cx="976223" cy="7770"/>
            </a:xfrm>
            <a:prstGeom prst="line">
              <a:avLst/>
            </a:prstGeom>
            <a:ln w="254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321582" y="3923035"/>
              <a:ext cx="357388" cy="0"/>
            </a:xfrm>
            <a:prstGeom prst="line">
              <a:avLst/>
            </a:prstGeom>
            <a:ln w="254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00" name="Group 99"/>
          <p:cNvGrpSpPr/>
          <p:nvPr/>
        </p:nvGrpSpPr>
        <p:grpSpPr>
          <a:xfrm>
            <a:off x="2390992" y="1188258"/>
            <a:ext cx="1840093" cy="766086"/>
            <a:chOff x="2438399" y="1211262"/>
            <a:chExt cx="1877257" cy="781559"/>
          </a:xfrm>
        </p:grpSpPr>
        <p:sp>
          <p:nvSpPr>
            <p:cNvPr id="32" name="TextBox 31"/>
            <p:cNvSpPr txBox="1"/>
            <p:nvPr/>
          </p:nvSpPr>
          <p:spPr>
            <a:xfrm>
              <a:off x="2438399" y="1211262"/>
              <a:ext cx="1877257" cy="781559"/>
            </a:xfrm>
            <a:prstGeom prst="rect">
              <a:avLst/>
            </a:prstGeom>
            <a:solidFill>
              <a:srgbClr val="9FD6FF"/>
            </a:solidFill>
          </p:spPr>
          <p:txBody>
            <a:bodyPr wrap="square" lIns="717038" tIns="146263" rIns="182828" bIns="146263" rtlCol="0">
              <a:spAutoFit/>
            </a:bodyPr>
            <a:lstStyle/>
            <a:p>
              <a:pPr defTabSz="896214">
                <a:lnSpc>
                  <a:spcPct val="90000"/>
                </a:lnSpc>
              </a:pPr>
              <a:r>
                <a:rPr lang="en-US" sz="1567" b="1" kern="0">
                  <a:solidFill>
                    <a:srgbClr val="505050"/>
                  </a:solidFill>
                  <a:latin typeface="Segoe UI"/>
                </a:rPr>
                <a:t>Data set</a:t>
              </a:r>
            </a:p>
            <a:p>
              <a:pPr defTabSz="896214">
                <a:lnSpc>
                  <a:spcPct val="90000"/>
                </a:lnSpc>
              </a:pPr>
              <a:r>
                <a:rPr lang="en-US" sz="882" kern="0">
                  <a:solidFill>
                    <a:srgbClr val="505050"/>
                  </a:solidFill>
                  <a:latin typeface="Segoe UI"/>
                </a:rPr>
                <a:t>(Collection of files, DB table, etc.)</a:t>
              </a:r>
            </a:p>
          </p:txBody>
        </p:sp>
        <p:pic>
          <p:nvPicPr>
            <p:cNvPr id="16" name="Picture 15"/>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621751" y="1384333"/>
              <a:ext cx="416572" cy="416572"/>
            </a:xfrm>
            <a:prstGeom prst="rect">
              <a:avLst/>
            </a:prstGeom>
          </p:spPr>
        </p:pic>
      </p:grpSp>
      <p:cxnSp>
        <p:nvCxnSpPr>
          <p:cNvPr id="33" name="Straight Arrow Connector 32"/>
          <p:cNvCxnSpPr>
            <a:stCxn id="32" idx="2"/>
            <a:endCxn id="12" idx="0"/>
          </p:cNvCxnSpPr>
          <p:nvPr/>
        </p:nvCxnSpPr>
        <p:spPr>
          <a:xfrm>
            <a:off x="3311038" y="1954344"/>
            <a:ext cx="230126" cy="1762352"/>
          </a:xfrm>
          <a:prstGeom prst="straightConnector1">
            <a:avLst/>
          </a:prstGeom>
          <a:ln w="254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2" idx="2"/>
          </p:cNvCxnSpPr>
          <p:nvPr/>
        </p:nvCxnSpPr>
        <p:spPr>
          <a:xfrm flipH="1">
            <a:off x="1324379" y="1954343"/>
            <a:ext cx="1986660" cy="2811105"/>
          </a:xfrm>
          <a:prstGeom prst="straightConnector1">
            <a:avLst/>
          </a:prstGeom>
          <a:ln w="254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4443723" y="1188257"/>
            <a:ext cx="6950256" cy="3356190"/>
            <a:chOff x="4532588" y="1211263"/>
            <a:chExt cx="7090629" cy="3423974"/>
          </a:xfrm>
        </p:grpSpPr>
        <p:sp>
          <p:nvSpPr>
            <p:cNvPr id="42" name="TextBox 41"/>
            <p:cNvSpPr txBox="1"/>
            <p:nvPr/>
          </p:nvSpPr>
          <p:spPr>
            <a:xfrm>
              <a:off x="8284886" y="1211263"/>
              <a:ext cx="3338331" cy="880321"/>
            </a:xfrm>
            <a:prstGeom prst="rect">
              <a:avLst/>
            </a:prstGeom>
            <a:solidFill>
              <a:srgbClr val="9FD6FF"/>
            </a:solidFill>
          </p:spPr>
          <p:txBody>
            <a:bodyPr wrap="square" lIns="717038" tIns="146263" rIns="182828" bIns="146263" rtlCol="0">
              <a:spAutoFit/>
            </a:bodyPr>
            <a:lstStyle/>
            <a:p>
              <a:pPr defTabSz="896214">
                <a:lnSpc>
                  <a:spcPct val="90000"/>
                </a:lnSpc>
              </a:pPr>
              <a:r>
                <a:rPr lang="en-US" sz="1567" b="1" kern="0">
                  <a:solidFill>
                    <a:srgbClr val="505050"/>
                  </a:solidFill>
                  <a:latin typeface="Segoe UI"/>
                </a:rPr>
                <a:t>Pipeline</a:t>
              </a:r>
              <a:r>
                <a:rPr lang="en-US" sz="1567" kern="0">
                  <a:solidFill>
                    <a:srgbClr val="505050"/>
                  </a:solidFill>
                  <a:latin typeface="Segoe UI"/>
                </a:rPr>
                <a:t>: A sequence of </a:t>
              </a:r>
            </a:p>
            <a:p>
              <a:pPr defTabSz="896214">
                <a:lnSpc>
                  <a:spcPct val="90000"/>
                </a:lnSpc>
              </a:pPr>
              <a:r>
                <a:rPr lang="en-US" sz="1567" kern="0">
                  <a:solidFill>
                    <a:srgbClr val="505050"/>
                  </a:solidFill>
                  <a:latin typeface="Segoe UI"/>
                </a:rPr>
                <a:t>activities (logical group)</a:t>
              </a:r>
            </a:p>
            <a:p>
              <a:pPr defTabSz="896214">
                <a:lnSpc>
                  <a:spcPct val="90000"/>
                </a:lnSpc>
              </a:pPr>
              <a:endParaRPr lang="en-US" sz="882" kern="0">
                <a:solidFill>
                  <a:srgbClr val="000000"/>
                </a:solidFill>
                <a:latin typeface="Segoe UI"/>
              </a:endParaRPr>
            </a:p>
          </p:txBody>
        </p:sp>
        <p:sp>
          <p:nvSpPr>
            <p:cNvPr id="43" name="Rectangle 42"/>
            <p:cNvSpPr/>
            <p:nvPr/>
          </p:nvSpPr>
          <p:spPr bwMode="auto">
            <a:xfrm>
              <a:off x="4532588" y="3367478"/>
              <a:ext cx="5806144" cy="1267759"/>
            </a:xfrm>
            <a:prstGeom prst="rect">
              <a:avLst/>
            </a:prstGeom>
            <a:noFill/>
            <a:ln w="25400" cmpd="sng">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kern="0">
                <a:solidFill>
                  <a:srgbClr val="000000"/>
                </a:solidFill>
                <a:latin typeface="Segoe UI"/>
                <a:ea typeface="Segoe UI" pitchFamily="34" charset="0"/>
                <a:cs typeface="Segoe UI" pitchFamily="34" charset="0"/>
              </a:endParaRPr>
            </a:p>
          </p:txBody>
        </p:sp>
        <p:cxnSp>
          <p:nvCxnSpPr>
            <p:cNvPr id="44" name="Straight Arrow Connector 43"/>
            <p:cNvCxnSpPr>
              <a:stCxn id="42" idx="2"/>
            </p:cNvCxnSpPr>
            <p:nvPr/>
          </p:nvCxnSpPr>
          <p:spPr>
            <a:xfrm flipH="1">
              <a:off x="9528927" y="2091584"/>
              <a:ext cx="425125" cy="1242902"/>
            </a:xfrm>
            <a:prstGeom prst="straightConnector1">
              <a:avLst/>
            </a:prstGeom>
            <a:ln w="254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5" name="Picture 44"/>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463825" y="1404072"/>
              <a:ext cx="416572" cy="416572"/>
            </a:xfrm>
            <a:prstGeom prst="rect">
              <a:avLst/>
            </a:prstGeom>
          </p:spPr>
        </p:pic>
      </p:grpSp>
      <p:grpSp>
        <p:nvGrpSpPr>
          <p:cNvPr id="35" name="Group 34"/>
          <p:cNvGrpSpPr/>
          <p:nvPr/>
        </p:nvGrpSpPr>
        <p:grpSpPr>
          <a:xfrm>
            <a:off x="4643289" y="1200640"/>
            <a:ext cx="4383798" cy="2368524"/>
            <a:chOff x="4736185" y="1223896"/>
            <a:chExt cx="4472337" cy="2416361"/>
          </a:xfrm>
        </p:grpSpPr>
        <p:sp>
          <p:nvSpPr>
            <p:cNvPr id="36" name="TextBox 35"/>
            <p:cNvSpPr txBox="1"/>
            <p:nvPr/>
          </p:nvSpPr>
          <p:spPr>
            <a:xfrm>
              <a:off x="4736185" y="1223896"/>
              <a:ext cx="3380425" cy="647518"/>
            </a:xfrm>
            <a:prstGeom prst="rect">
              <a:avLst/>
            </a:prstGeom>
            <a:solidFill>
              <a:srgbClr val="9FD6FF"/>
            </a:solidFill>
          </p:spPr>
          <p:txBody>
            <a:bodyPr wrap="square" lIns="717038" tIns="146263" rIns="182828" bIns="146263" rtlCol="0">
              <a:spAutoFit/>
            </a:bodyPr>
            <a:lstStyle/>
            <a:p>
              <a:pPr defTabSz="896214">
                <a:lnSpc>
                  <a:spcPct val="90000"/>
                </a:lnSpc>
              </a:pPr>
              <a:r>
                <a:rPr lang="en-US" sz="1567" b="1" kern="0">
                  <a:solidFill>
                    <a:srgbClr val="505050"/>
                  </a:solidFill>
                  <a:latin typeface="Segoe UI"/>
                </a:rPr>
                <a:t>Activity</a:t>
              </a:r>
              <a:r>
                <a:rPr lang="en-US" sz="1567" kern="0">
                  <a:solidFill>
                    <a:srgbClr val="505050"/>
                  </a:solidFill>
                  <a:latin typeface="Segoe UI"/>
                </a:rPr>
                <a:t>: A processing step </a:t>
              </a:r>
            </a:p>
            <a:p>
              <a:pPr defTabSz="896214">
                <a:lnSpc>
                  <a:spcPct val="90000"/>
                </a:lnSpc>
              </a:pPr>
              <a:r>
                <a:rPr lang="en-US" sz="882" kern="0">
                  <a:solidFill>
                    <a:srgbClr val="505050"/>
                  </a:solidFill>
                  <a:latin typeface="Segoe UI"/>
                </a:rPr>
                <a:t>(Hadoop job, custom code, ML model, etc.)</a:t>
              </a:r>
            </a:p>
          </p:txBody>
        </p:sp>
        <p:cxnSp>
          <p:nvCxnSpPr>
            <p:cNvPr id="37" name="Straight Arrow Connector 36"/>
            <p:cNvCxnSpPr>
              <a:stCxn id="36" idx="2"/>
            </p:cNvCxnSpPr>
            <p:nvPr/>
          </p:nvCxnSpPr>
          <p:spPr>
            <a:xfrm flipH="1">
              <a:off x="5664716" y="1871414"/>
              <a:ext cx="761682" cy="1747989"/>
            </a:xfrm>
            <a:prstGeom prst="straightConnector1">
              <a:avLst/>
            </a:prstGeom>
            <a:ln w="254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6" idx="2"/>
              <a:endCxn id="64" idx="0"/>
            </p:cNvCxnSpPr>
            <p:nvPr/>
          </p:nvCxnSpPr>
          <p:spPr>
            <a:xfrm>
              <a:off x="6426398" y="1871414"/>
              <a:ext cx="1392040" cy="1752387"/>
            </a:xfrm>
            <a:prstGeom prst="straightConnector1">
              <a:avLst/>
            </a:prstGeom>
            <a:ln w="254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6" idx="2"/>
            </p:cNvCxnSpPr>
            <p:nvPr/>
          </p:nvCxnSpPr>
          <p:spPr>
            <a:xfrm>
              <a:off x="6426398" y="1871414"/>
              <a:ext cx="2782124" cy="1768843"/>
            </a:xfrm>
            <a:prstGeom prst="straightConnector1">
              <a:avLst/>
            </a:prstGeom>
            <a:ln w="254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919731" y="1384333"/>
              <a:ext cx="416572" cy="416572"/>
            </a:xfrm>
            <a:prstGeom prst="rect">
              <a:avLst/>
            </a:prstGeom>
          </p:spPr>
        </p:pic>
      </p:grpSp>
      <p:cxnSp>
        <p:nvCxnSpPr>
          <p:cNvPr id="47" name="Straight Arrow Connector 46"/>
          <p:cNvCxnSpPr>
            <a:stCxn id="32" idx="2"/>
          </p:cNvCxnSpPr>
          <p:nvPr/>
        </p:nvCxnSpPr>
        <p:spPr>
          <a:xfrm>
            <a:off x="3311038" y="1954343"/>
            <a:ext cx="677054" cy="428977"/>
          </a:xfrm>
          <a:prstGeom prst="straightConnector1">
            <a:avLst/>
          </a:prstGeom>
          <a:ln w="254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875896" y="2204267"/>
            <a:ext cx="735191" cy="621968"/>
          </a:xfrm>
          <a:prstGeom prst="rect">
            <a:avLst/>
          </a:prstGeom>
          <a:noFill/>
        </p:spPr>
        <p:txBody>
          <a:bodyPr wrap="square" lIns="179259" tIns="143407" rIns="179259" bIns="143407" rtlCol="0">
            <a:spAutoFit/>
          </a:bodyPr>
          <a:lstStyle/>
          <a:p>
            <a:pPr defTabSz="896214">
              <a:lnSpc>
                <a:spcPct val="90000"/>
              </a:lnSpc>
              <a:spcAft>
                <a:spcPts val="588"/>
              </a:spcAft>
            </a:pPr>
            <a:r>
              <a:rPr lang="en-US" sz="2353" kern="0">
                <a:solidFill>
                  <a:srgbClr val="000000"/>
                </a:solidFill>
                <a:latin typeface="Segoe UI"/>
              </a:rPr>
              <a:t>…</a:t>
            </a:r>
          </a:p>
        </p:txBody>
      </p:sp>
      <p:grpSp>
        <p:nvGrpSpPr>
          <p:cNvPr id="49" name="Group 48"/>
          <p:cNvGrpSpPr/>
          <p:nvPr/>
        </p:nvGrpSpPr>
        <p:grpSpPr>
          <a:xfrm>
            <a:off x="419449" y="2532703"/>
            <a:ext cx="11142913" cy="533982"/>
            <a:chOff x="427037" y="2582862"/>
            <a:chExt cx="11367964" cy="544766"/>
          </a:xfrm>
        </p:grpSpPr>
        <p:sp>
          <p:nvSpPr>
            <p:cNvPr id="50" name="TextBox 49"/>
            <p:cNvSpPr txBox="1"/>
            <p:nvPr/>
          </p:nvSpPr>
          <p:spPr>
            <a:xfrm>
              <a:off x="427037" y="2582863"/>
              <a:ext cx="1823794" cy="544765"/>
            </a:xfrm>
            <a:prstGeom prst="rect">
              <a:avLst/>
            </a:prstGeom>
            <a:solidFill>
              <a:srgbClr val="0072C6"/>
            </a:solidFill>
          </p:spPr>
          <p:txBody>
            <a:bodyPr wrap="square" lIns="179259" tIns="143407" rIns="179259" bIns="143407" rtlCol="0">
              <a:spAutoFit/>
            </a:bodyPr>
            <a:lstStyle/>
            <a:p>
              <a:pPr defTabSz="896214">
                <a:lnSpc>
                  <a:spcPct val="90000"/>
                </a:lnSpc>
                <a:spcAft>
                  <a:spcPts val="588"/>
                </a:spcAft>
              </a:pPr>
              <a:r>
                <a:rPr lang="en-US" sz="1765" kern="0">
                  <a:solidFill>
                    <a:srgbClr val="FFFFFF"/>
                  </a:solidFill>
                  <a:latin typeface="Segoe UI"/>
                </a:rPr>
                <a:t>Data sources</a:t>
              </a:r>
            </a:p>
          </p:txBody>
        </p:sp>
        <p:sp>
          <p:nvSpPr>
            <p:cNvPr id="51" name="TextBox 50"/>
            <p:cNvSpPr txBox="1"/>
            <p:nvPr/>
          </p:nvSpPr>
          <p:spPr>
            <a:xfrm>
              <a:off x="2618112" y="2582863"/>
              <a:ext cx="1752600" cy="544765"/>
            </a:xfrm>
            <a:prstGeom prst="rect">
              <a:avLst/>
            </a:prstGeom>
            <a:solidFill>
              <a:srgbClr val="0072C6"/>
            </a:solidFill>
          </p:spPr>
          <p:txBody>
            <a:bodyPr wrap="square" lIns="179259" tIns="143407" rIns="179259" bIns="143407" rtlCol="0">
              <a:spAutoFit/>
            </a:bodyPr>
            <a:lstStyle/>
            <a:p>
              <a:pPr algn="ctr" defTabSz="896214">
                <a:lnSpc>
                  <a:spcPct val="90000"/>
                </a:lnSpc>
                <a:spcAft>
                  <a:spcPts val="588"/>
                </a:spcAft>
              </a:pPr>
              <a:r>
                <a:rPr lang="en-US" sz="1765" kern="0">
                  <a:solidFill>
                    <a:srgbClr val="FFFFFF"/>
                  </a:solidFill>
                  <a:latin typeface="Segoe UI"/>
                </a:rPr>
                <a:t>Ingest</a:t>
              </a:r>
            </a:p>
          </p:txBody>
        </p:sp>
        <p:sp>
          <p:nvSpPr>
            <p:cNvPr id="52" name="TextBox 51"/>
            <p:cNvSpPr txBox="1"/>
            <p:nvPr/>
          </p:nvSpPr>
          <p:spPr>
            <a:xfrm>
              <a:off x="4919731" y="2582862"/>
              <a:ext cx="4001078" cy="544765"/>
            </a:xfrm>
            <a:prstGeom prst="rect">
              <a:avLst/>
            </a:prstGeom>
            <a:solidFill>
              <a:srgbClr val="0072C6"/>
            </a:solidFill>
          </p:spPr>
          <p:txBody>
            <a:bodyPr wrap="square" lIns="179259" tIns="143407" rIns="179259" bIns="143407" rtlCol="0">
              <a:spAutoFit/>
            </a:bodyPr>
            <a:lstStyle/>
            <a:p>
              <a:pPr algn="ctr" defTabSz="896214">
                <a:lnSpc>
                  <a:spcPct val="90000"/>
                </a:lnSpc>
                <a:spcAft>
                  <a:spcPts val="588"/>
                </a:spcAft>
              </a:pPr>
              <a:r>
                <a:rPr lang="en-US" sz="1765" kern="0">
                  <a:solidFill>
                    <a:srgbClr val="FFFFFF"/>
                  </a:solidFill>
                  <a:latin typeface="Segoe UI"/>
                </a:rPr>
                <a:t>Transform and analyze</a:t>
              </a:r>
            </a:p>
          </p:txBody>
        </p:sp>
        <p:sp>
          <p:nvSpPr>
            <p:cNvPr id="53" name="TextBox 52"/>
            <p:cNvSpPr txBox="1"/>
            <p:nvPr/>
          </p:nvSpPr>
          <p:spPr>
            <a:xfrm>
              <a:off x="9276874" y="2582862"/>
              <a:ext cx="2518127" cy="544765"/>
            </a:xfrm>
            <a:prstGeom prst="rect">
              <a:avLst/>
            </a:prstGeom>
            <a:solidFill>
              <a:srgbClr val="0072C6"/>
            </a:solidFill>
          </p:spPr>
          <p:txBody>
            <a:bodyPr wrap="square" lIns="179259" tIns="143407" rIns="179259" bIns="143407" rtlCol="0">
              <a:spAutoFit/>
            </a:bodyPr>
            <a:lstStyle/>
            <a:p>
              <a:pPr algn="ctr" defTabSz="896214">
                <a:lnSpc>
                  <a:spcPct val="90000"/>
                </a:lnSpc>
                <a:spcAft>
                  <a:spcPts val="588"/>
                </a:spcAft>
              </a:pPr>
              <a:r>
                <a:rPr lang="en-US" sz="1765" kern="0">
                  <a:solidFill>
                    <a:srgbClr val="FFFFFF"/>
                  </a:solidFill>
                  <a:latin typeface="Segoe UI"/>
                </a:rPr>
                <a:t>Publish</a:t>
              </a:r>
            </a:p>
          </p:txBody>
        </p:sp>
      </p:grpSp>
      <p:grpSp>
        <p:nvGrpSpPr>
          <p:cNvPr id="54" name="Group 53"/>
          <p:cNvGrpSpPr/>
          <p:nvPr/>
        </p:nvGrpSpPr>
        <p:grpSpPr>
          <a:xfrm>
            <a:off x="4207254" y="3551082"/>
            <a:ext cx="5928216" cy="1983927"/>
            <a:chOff x="4291343" y="3621808"/>
            <a:chExt cx="6047947" cy="2023997"/>
          </a:xfrm>
        </p:grpSpPr>
        <p:grpSp>
          <p:nvGrpSpPr>
            <p:cNvPr id="55" name="Group 54"/>
            <p:cNvGrpSpPr/>
            <p:nvPr/>
          </p:nvGrpSpPr>
          <p:grpSpPr>
            <a:xfrm>
              <a:off x="4291343" y="3621808"/>
              <a:ext cx="6047947" cy="2023997"/>
              <a:chOff x="4291343" y="3621808"/>
              <a:chExt cx="6047947" cy="2023997"/>
            </a:xfrm>
          </p:grpSpPr>
          <p:grpSp>
            <p:nvGrpSpPr>
              <p:cNvPr id="57" name="Group 56"/>
              <p:cNvGrpSpPr/>
              <p:nvPr/>
            </p:nvGrpSpPr>
            <p:grpSpPr>
              <a:xfrm>
                <a:off x="4694237" y="3621808"/>
                <a:ext cx="5645053" cy="2023997"/>
                <a:chOff x="4694237" y="3621808"/>
                <a:chExt cx="5645053" cy="2023997"/>
              </a:xfrm>
            </p:grpSpPr>
            <p:grpSp>
              <p:nvGrpSpPr>
                <p:cNvPr id="59" name="Group 58"/>
                <p:cNvGrpSpPr/>
                <p:nvPr/>
              </p:nvGrpSpPr>
              <p:grpSpPr>
                <a:xfrm>
                  <a:off x="5985367" y="5051520"/>
                  <a:ext cx="3373562" cy="594285"/>
                  <a:chOff x="5985367" y="5051520"/>
                  <a:chExt cx="3373562" cy="594285"/>
                </a:xfrm>
              </p:grpSpPr>
              <p:sp>
                <p:nvSpPr>
                  <p:cNvPr id="74" name="Rectangle 73"/>
                  <p:cNvSpPr/>
                  <p:nvPr/>
                </p:nvSpPr>
                <p:spPr>
                  <a:xfrm>
                    <a:off x="5985367" y="5055911"/>
                    <a:ext cx="1061105" cy="589893"/>
                  </a:xfrm>
                  <a:prstGeom prst="rect">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39"/>
                    <a:r>
                      <a:rPr lang="en-US" sz="1199" kern="0">
                        <a:solidFill>
                          <a:srgbClr val="505050"/>
                        </a:solidFill>
                        <a:latin typeface="Segoe UI"/>
                      </a:rPr>
                      <a:t>Combined input table</a:t>
                    </a:r>
                  </a:p>
                </p:txBody>
              </p:sp>
              <p:sp>
                <p:nvSpPr>
                  <p:cNvPr id="75" name="Rectangle 74"/>
                  <p:cNvSpPr/>
                  <p:nvPr/>
                </p:nvSpPr>
                <p:spPr>
                  <a:xfrm>
                    <a:off x="8401580" y="5051520"/>
                    <a:ext cx="957349" cy="594285"/>
                  </a:xfrm>
                  <a:prstGeom prst="rect">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39"/>
                    <a:r>
                      <a:rPr lang="en-US" sz="1199" kern="0">
                        <a:solidFill>
                          <a:srgbClr val="505050"/>
                        </a:solidFill>
                        <a:latin typeface="Segoe UI"/>
                      </a:rPr>
                      <a:t>Mapping</a:t>
                    </a:r>
                  </a:p>
                </p:txBody>
              </p:sp>
            </p:grpSp>
            <p:grpSp>
              <p:nvGrpSpPr>
                <p:cNvPr id="60" name="Group 59"/>
                <p:cNvGrpSpPr/>
                <p:nvPr/>
              </p:nvGrpSpPr>
              <p:grpSpPr>
                <a:xfrm>
                  <a:off x="4694237" y="3621808"/>
                  <a:ext cx="5645053" cy="1775180"/>
                  <a:chOff x="4694237" y="3621808"/>
                  <a:chExt cx="5645053" cy="1775180"/>
                </a:xfrm>
              </p:grpSpPr>
              <p:sp>
                <p:nvSpPr>
                  <p:cNvPr id="61" name="Rounded Rectangle 60"/>
                  <p:cNvSpPr/>
                  <p:nvPr/>
                </p:nvSpPr>
                <p:spPr bwMode="auto">
                  <a:xfrm>
                    <a:off x="4694237" y="3623800"/>
                    <a:ext cx="1910502" cy="758858"/>
                  </a:xfrm>
                  <a:prstGeom prst="roundRect">
                    <a:avLst>
                      <a:gd name="adj" fmla="val 0"/>
                    </a:avLst>
                  </a:prstGeom>
                  <a:solidFill>
                    <a:schemeClr val="bg1"/>
                  </a:solidFill>
                  <a:ln w="254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kern="0">
                      <a:solidFill>
                        <a:srgbClr val="000000"/>
                      </a:solidFill>
                      <a:latin typeface="Segoe UI"/>
                      <a:ea typeface="Segoe UI" pitchFamily="34" charset="0"/>
                      <a:cs typeface="Segoe UI" pitchFamily="34" charset="0"/>
                    </a:endParaRPr>
                  </a:p>
                </p:txBody>
              </p:sp>
              <p:pic>
                <p:nvPicPr>
                  <p:cNvPr id="62" name="Picture 6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794604" y="3771606"/>
                    <a:ext cx="407313" cy="407313"/>
                  </a:xfrm>
                  <a:prstGeom prst="rect">
                    <a:avLst/>
                  </a:prstGeom>
                </p:spPr>
              </p:pic>
              <p:sp>
                <p:nvSpPr>
                  <p:cNvPr id="63" name="TextBox 62"/>
                  <p:cNvSpPr txBox="1"/>
                  <p:nvPr/>
                </p:nvSpPr>
                <p:spPr>
                  <a:xfrm>
                    <a:off x="5143802" y="3660275"/>
                    <a:ext cx="1607835" cy="690779"/>
                  </a:xfrm>
                  <a:prstGeom prst="rect">
                    <a:avLst/>
                  </a:prstGeom>
                  <a:noFill/>
                </p:spPr>
                <p:txBody>
                  <a:bodyPr wrap="square" lIns="179259" tIns="143407" rIns="179259" bIns="143407" rtlCol="0">
                    <a:spAutoFit/>
                  </a:bodyPr>
                  <a:lstStyle/>
                  <a:p>
                    <a:pPr defTabSz="896214">
                      <a:lnSpc>
                        <a:spcPct val="90000"/>
                      </a:lnSpc>
                      <a:spcAft>
                        <a:spcPts val="588"/>
                      </a:spcAft>
                    </a:pPr>
                    <a:r>
                      <a:rPr lang="en-US" sz="1371" kern="0">
                        <a:solidFill>
                          <a:srgbClr val="505050"/>
                        </a:solidFill>
                        <a:latin typeface="Segoe UI"/>
                      </a:rPr>
                      <a:t>Transform, combine, etc.</a:t>
                    </a:r>
                  </a:p>
                </p:txBody>
              </p:sp>
              <p:sp>
                <p:nvSpPr>
                  <p:cNvPr id="64" name="Rounded Rectangle 63"/>
                  <p:cNvSpPr/>
                  <p:nvPr/>
                </p:nvSpPr>
                <p:spPr bwMode="auto">
                  <a:xfrm>
                    <a:off x="7132637" y="3623800"/>
                    <a:ext cx="1371600" cy="758858"/>
                  </a:xfrm>
                  <a:prstGeom prst="roundRect">
                    <a:avLst>
                      <a:gd name="adj" fmla="val 0"/>
                    </a:avLst>
                  </a:prstGeom>
                  <a:solidFill>
                    <a:schemeClr val="bg1"/>
                  </a:solidFill>
                  <a:ln w="254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kern="0">
                      <a:solidFill>
                        <a:srgbClr val="000000"/>
                      </a:solidFill>
                      <a:latin typeface="Segoe UI"/>
                      <a:ea typeface="Segoe UI" pitchFamily="34" charset="0"/>
                      <a:cs typeface="Segoe UI" pitchFamily="34" charset="0"/>
                    </a:endParaRPr>
                  </a:p>
                </p:txBody>
              </p:sp>
              <p:sp>
                <p:nvSpPr>
                  <p:cNvPr id="65" name="TextBox 64"/>
                  <p:cNvSpPr txBox="1"/>
                  <p:nvPr/>
                </p:nvSpPr>
                <p:spPr>
                  <a:xfrm>
                    <a:off x="7437437" y="3787053"/>
                    <a:ext cx="1065421" cy="489365"/>
                  </a:xfrm>
                  <a:prstGeom prst="rect">
                    <a:avLst/>
                  </a:prstGeom>
                  <a:noFill/>
                </p:spPr>
                <p:txBody>
                  <a:bodyPr wrap="square" lIns="179259" tIns="143407" rIns="179259" bIns="143407" rtlCol="0">
                    <a:spAutoFit/>
                  </a:bodyPr>
                  <a:lstStyle/>
                  <a:p>
                    <a:pPr defTabSz="896214">
                      <a:lnSpc>
                        <a:spcPct val="90000"/>
                      </a:lnSpc>
                      <a:spcAft>
                        <a:spcPts val="588"/>
                      </a:spcAft>
                    </a:pPr>
                    <a:r>
                      <a:rPr lang="en-US" sz="1371" kern="0">
                        <a:solidFill>
                          <a:srgbClr val="505050"/>
                        </a:solidFill>
                        <a:latin typeface="Segoe UI"/>
                      </a:rPr>
                      <a:t>Analyze </a:t>
                    </a:r>
                  </a:p>
                </p:txBody>
              </p:sp>
              <p:pic>
                <p:nvPicPr>
                  <p:cNvPr id="66" name="Picture 65"/>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208928" y="3869052"/>
                    <a:ext cx="313569" cy="313569"/>
                  </a:xfrm>
                  <a:prstGeom prst="rect">
                    <a:avLst/>
                  </a:prstGeom>
                </p:spPr>
              </p:pic>
              <p:cxnSp>
                <p:nvCxnSpPr>
                  <p:cNvPr id="68" name="Straight Connector 67"/>
                  <p:cNvCxnSpPr>
                    <a:stCxn id="61" idx="2"/>
                    <a:endCxn id="74" idx="1"/>
                  </p:cNvCxnSpPr>
                  <p:nvPr/>
                </p:nvCxnSpPr>
                <p:spPr>
                  <a:xfrm>
                    <a:off x="5649488" y="4382658"/>
                    <a:ext cx="335879" cy="968200"/>
                  </a:xfrm>
                  <a:prstGeom prst="line">
                    <a:avLst/>
                  </a:prstGeom>
                  <a:ln w="254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74" idx="3"/>
                  </p:cNvCxnSpPr>
                  <p:nvPr/>
                </p:nvCxnSpPr>
                <p:spPr>
                  <a:xfrm flipV="1">
                    <a:off x="7046472" y="4400393"/>
                    <a:ext cx="390965" cy="950465"/>
                  </a:xfrm>
                  <a:prstGeom prst="straightConnector1">
                    <a:avLst/>
                  </a:prstGeom>
                  <a:ln w="254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051307" y="4400393"/>
                    <a:ext cx="335879" cy="864524"/>
                  </a:xfrm>
                  <a:prstGeom prst="line">
                    <a:avLst/>
                  </a:prstGeom>
                  <a:ln w="254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bwMode="auto">
                  <a:xfrm>
                    <a:off x="8969069" y="3621808"/>
                    <a:ext cx="1059168" cy="758858"/>
                  </a:xfrm>
                  <a:prstGeom prst="roundRect">
                    <a:avLst>
                      <a:gd name="adj" fmla="val 0"/>
                    </a:avLst>
                  </a:prstGeom>
                  <a:solidFill>
                    <a:schemeClr val="bg1"/>
                  </a:solidFill>
                  <a:ln w="254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kern="0">
                      <a:solidFill>
                        <a:srgbClr val="000000"/>
                      </a:solidFill>
                      <a:latin typeface="Segoe UI"/>
                      <a:ea typeface="Segoe UI" pitchFamily="34" charset="0"/>
                      <a:cs typeface="Segoe UI" pitchFamily="34" charset="0"/>
                    </a:endParaRPr>
                  </a:p>
                </p:txBody>
              </p:sp>
              <p:sp>
                <p:nvSpPr>
                  <p:cNvPr id="72" name="TextBox 71"/>
                  <p:cNvSpPr txBox="1"/>
                  <p:nvPr/>
                </p:nvSpPr>
                <p:spPr>
                  <a:xfrm>
                    <a:off x="9273869" y="3785061"/>
                    <a:ext cx="1065421" cy="489365"/>
                  </a:xfrm>
                  <a:prstGeom prst="rect">
                    <a:avLst/>
                  </a:prstGeom>
                  <a:noFill/>
                </p:spPr>
                <p:txBody>
                  <a:bodyPr wrap="square" lIns="179259" tIns="143407" rIns="179259" bIns="143407" rtlCol="0">
                    <a:spAutoFit/>
                  </a:bodyPr>
                  <a:lstStyle/>
                  <a:p>
                    <a:pPr defTabSz="896214">
                      <a:lnSpc>
                        <a:spcPct val="90000"/>
                      </a:lnSpc>
                      <a:spcAft>
                        <a:spcPts val="588"/>
                      </a:spcAft>
                    </a:pPr>
                    <a:r>
                      <a:rPr lang="en-US" sz="1371" kern="0">
                        <a:solidFill>
                          <a:srgbClr val="505050"/>
                        </a:solidFill>
                        <a:latin typeface="Segoe UI"/>
                      </a:rPr>
                      <a:t>Move</a:t>
                    </a:r>
                  </a:p>
                </p:txBody>
              </p:sp>
              <p:cxnSp>
                <p:nvCxnSpPr>
                  <p:cNvPr id="73" name="Straight Arrow Connector 72"/>
                  <p:cNvCxnSpPr>
                    <a:endCxn id="71" idx="2"/>
                  </p:cNvCxnSpPr>
                  <p:nvPr/>
                </p:nvCxnSpPr>
                <p:spPr>
                  <a:xfrm flipV="1">
                    <a:off x="9373323" y="4380666"/>
                    <a:ext cx="125330" cy="1016322"/>
                  </a:xfrm>
                  <a:prstGeom prst="straightConnector1">
                    <a:avLst/>
                  </a:prstGeom>
                  <a:ln w="254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grpSp>
          <p:cxnSp>
            <p:nvCxnSpPr>
              <p:cNvPr id="58" name="Straight Arrow Connector 57"/>
              <p:cNvCxnSpPr>
                <a:stCxn id="13" idx="3"/>
              </p:cNvCxnSpPr>
              <p:nvPr/>
            </p:nvCxnSpPr>
            <p:spPr>
              <a:xfrm flipV="1">
                <a:off x="4291343" y="4106535"/>
                <a:ext cx="402894" cy="468995"/>
              </a:xfrm>
              <a:prstGeom prst="straightConnector1">
                <a:avLst/>
              </a:prstGeom>
              <a:ln w="254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56" name="Picture 55"/>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056839" y="3879256"/>
              <a:ext cx="303365" cy="303365"/>
            </a:xfrm>
            <a:prstGeom prst="rect">
              <a:avLst/>
            </a:prstGeom>
          </p:spPr>
        </p:pic>
      </p:grpSp>
      <p:sp>
        <p:nvSpPr>
          <p:cNvPr id="2" name="Title 1">
            <a:extLst>
              <a:ext uri="{FF2B5EF4-FFF2-40B4-BE49-F238E27FC236}">
                <a16:creationId xmlns:a16="http://schemas.microsoft.com/office/drawing/2014/main" id="{045137BA-4019-4BE1-88CB-8830EF4EC0FF}"/>
              </a:ext>
            </a:extLst>
          </p:cNvPr>
          <p:cNvSpPr>
            <a:spLocks noGrp="1"/>
          </p:cNvSpPr>
          <p:nvPr>
            <p:ph type="title"/>
          </p:nvPr>
        </p:nvSpPr>
        <p:spPr>
          <a:xfrm>
            <a:off x="269240" y="162900"/>
            <a:ext cx="11655840" cy="899665"/>
          </a:xfrm>
        </p:spPr>
        <p:txBody>
          <a:bodyPr/>
          <a:lstStyle/>
          <a:p>
            <a:r>
              <a:rPr lang="en-US" dirty="0"/>
              <a:t>Data Factory Concepts</a:t>
            </a:r>
            <a:endParaRPr lang="it-IT" dirty="0"/>
          </a:p>
        </p:txBody>
      </p:sp>
    </p:spTree>
    <p:extLst>
      <p:ext uri="{BB962C8B-B14F-4D97-AF65-F5344CB8AC3E}">
        <p14:creationId xmlns:p14="http://schemas.microsoft.com/office/powerpoint/2010/main" val="711085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CFF6-7C6D-4D8A-A674-89F3AEE8353B}"/>
              </a:ext>
            </a:extLst>
          </p:cNvPr>
          <p:cNvSpPr>
            <a:spLocks noGrp="1"/>
          </p:cNvSpPr>
          <p:nvPr>
            <p:ph type="title"/>
          </p:nvPr>
        </p:nvSpPr>
        <p:spPr/>
        <p:txBody>
          <a:bodyPr/>
          <a:lstStyle/>
          <a:p>
            <a:r>
              <a:rPr lang="en-US" dirty="0"/>
              <a:t>Data movement activities</a:t>
            </a:r>
          </a:p>
        </p:txBody>
      </p:sp>
      <p:pic>
        <p:nvPicPr>
          <p:cNvPr id="3" name="Picture 2">
            <a:extLst>
              <a:ext uri="{FF2B5EF4-FFF2-40B4-BE49-F238E27FC236}">
                <a16:creationId xmlns:a16="http://schemas.microsoft.com/office/drawing/2014/main" id="{4C88D04E-B730-413C-AA15-A3F54305F1C0}"/>
              </a:ext>
            </a:extLst>
          </p:cNvPr>
          <p:cNvPicPr>
            <a:picLocks noChangeAspect="1"/>
          </p:cNvPicPr>
          <p:nvPr/>
        </p:nvPicPr>
        <p:blipFill>
          <a:blip r:embed="rId3"/>
          <a:stretch>
            <a:fillRect/>
          </a:stretch>
        </p:blipFill>
        <p:spPr>
          <a:xfrm>
            <a:off x="269240" y="1189177"/>
            <a:ext cx="4779684" cy="2857500"/>
          </a:xfrm>
          <a:prstGeom prst="rect">
            <a:avLst/>
          </a:prstGeom>
        </p:spPr>
      </p:pic>
      <p:pic>
        <p:nvPicPr>
          <p:cNvPr id="4" name="Picture 3">
            <a:extLst>
              <a:ext uri="{FF2B5EF4-FFF2-40B4-BE49-F238E27FC236}">
                <a16:creationId xmlns:a16="http://schemas.microsoft.com/office/drawing/2014/main" id="{9E850076-230B-4B5A-84C1-A351B212C821}"/>
              </a:ext>
            </a:extLst>
          </p:cNvPr>
          <p:cNvPicPr>
            <a:picLocks noChangeAspect="1"/>
          </p:cNvPicPr>
          <p:nvPr/>
        </p:nvPicPr>
        <p:blipFill>
          <a:blip r:embed="rId4"/>
          <a:stretch>
            <a:fillRect/>
          </a:stretch>
        </p:blipFill>
        <p:spPr>
          <a:xfrm>
            <a:off x="5412752" y="1108710"/>
            <a:ext cx="5942592" cy="4869180"/>
          </a:xfrm>
          <a:prstGeom prst="rect">
            <a:avLst/>
          </a:prstGeom>
        </p:spPr>
      </p:pic>
    </p:spTree>
    <p:extLst>
      <p:ext uri="{BB962C8B-B14F-4D97-AF65-F5344CB8AC3E}">
        <p14:creationId xmlns:p14="http://schemas.microsoft.com/office/powerpoint/2010/main" val="14190030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021D7-92E0-426A-8169-6A4FFF55306C}"/>
              </a:ext>
            </a:extLst>
          </p:cNvPr>
          <p:cNvSpPr>
            <a:spLocks noGrp="1"/>
          </p:cNvSpPr>
          <p:nvPr>
            <p:ph type="title"/>
          </p:nvPr>
        </p:nvSpPr>
        <p:spPr/>
        <p:txBody>
          <a:bodyPr/>
          <a:lstStyle/>
          <a:p>
            <a:r>
              <a:rPr lang="en-US" dirty="0"/>
              <a:t>Data movement activities</a:t>
            </a:r>
          </a:p>
        </p:txBody>
      </p:sp>
      <p:pic>
        <p:nvPicPr>
          <p:cNvPr id="3" name="Picture 2">
            <a:extLst>
              <a:ext uri="{FF2B5EF4-FFF2-40B4-BE49-F238E27FC236}">
                <a16:creationId xmlns:a16="http://schemas.microsoft.com/office/drawing/2014/main" id="{A201C63D-668A-42B3-844E-4AF6FB0B17F0}"/>
              </a:ext>
            </a:extLst>
          </p:cNvPr>
          <p:cNvPicPr>
            <a:picLocks noChangeAspect="1"/>
          </p:cNvPicPr>
          <p:nvPr/>
        </p:nvPicPr>
        <p:blipFill>
          <a:blip r:embed="rId2"/>
          <a:stretch>
            <a:fillRect/>
          </a:stretch>
        </p:blipFill>
        <p:spPr>
          <a:xfrm>
            <a:off x="434340" y="1301788"/>
            <a:ext cx="6062776" cy="4836121"/>
          </a:xfrm>
          <a:prstGeom prst="rect">
            <a:avLst/>
          </a:prstGeom>
        </p:spPr>
      </p:pic>
    </p:spTree>
    <p:extLst>
      <p:ext uri="{BB962C8B-B14F-4D97-AF65-F5344CB8AC3E}">
        <p14:creationId xmlns:p14="http://schemas.microsoft.com/office/powerpoint/2010/main" val="2207469816"/>
      </p:ext>
    </p:extLst>
  </p:cSld>
  <p:clrMapOvr>
    <a:masterClrMapping/>
  </p:clrMapOvr>
  <p:transition>
    <p:fade/>
  </p:transition>
</p:sld>
</file>

<file path=ppt/theme/theme1.xml><?xml version="1.0" encoding="utf-8"?>
<a:theme xmlns:a="http://schemas.openxmlformats.org/drawingml/2006/main" name="4_COLOR TEMPLATE">
  <a:themeElements>
    <a:clrScheme name="Custom 1">
      <a:dk1>
        <a:srgbClr val="505050"/>
      </a:dk1>
      <a:lt1>
        <a:srgbClr val="FFFFFF"/>
      </a:lt1>
      <a:dk2>
        <a:srgbClr val="002050"/>
      </a:dk2>
      <a:lt2>
        <a:srgbClr val="CDF4FF"/>
      </a:lt2>
      <a:accent1>
        <a:srgbClr val="0078D7"/>
      </a:accent1>
      <a:accent2>
        <a:srgbClr val="D83B01"/>
      </a:accent2>
      <a:accent3>
        <a:srgbClr val="107C10"/>
      </a:accent3>
      <a:accent4>
        <a:srgbClr val="B4009E"/>
      </a:accent4>
      <a:accent5>
        <a:srgbClr val="5C2D91"/>
      </a:accent5>
      <a:accent6>
        <a:srgbClr val="008272"/>
      </a:accent6>
      <a:hlink>
        <a:srgbClr val="002050"/>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accent2"/>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2D6B5C47-15D3-4853-A69E-31534ABCEC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Partner Delivery Documents" ma:contentTypeID="0x010100B90C06D219320442B38C20BC303D1512008626B2FAF072804EB6709CD1DD4134B9" ma:contentTypeVersion="9" ma:contentTypeDescription="" ma:contentTypeScope="" ma:versionID="411e8e92a10da320b1b31578b2f7bbcc">
  <xsd:schema xmlns:xsd="http://www.w3.org/2001/XMLSchema" xmlns:xs="http://www.w3.org/2001/XMLSchema" xmlns:p="http://schemas.microsoft.com/office/2006/metadata/properties" xmlns:ns2="230e9df3-be65-4c73-a93b-d1236ebd677e" xmlns:ns3="774be55f-118a-40c2-b09e-c94d765f6095" xmlns:ns4="21bc03ed-0866-4d8b-8aa9-5f2cf5f70e1b" targetNamespace="http://schemas.microsoft.com/office/2006/metadata/properties" ma:root="true" ma:fieldsID="9b625a244888b97cee670c4927dd3b2a" ns2:_="" ns3:_="" ns4:_="">
    <xsd:import namespace="230e9df3-be65-4c73-a93b-d1236ebd677e"/>
    <xsd:import namespace="774be55f-118a-40c2-b09e-c94d765f6095"/>
    <xsd:import namespace="21bc03ed-0866-4d8b-8aa9-5f2cf5f70e1b"/>
    <xsd:element name="properties">
      <xsd:complexType>
        <xsd:sequence>
          <xsd:element name="documentManagement">
            <xsd:complexType>
              <xsd:all>
                <xsd:element ref="ns2:_dlc_DocId" minOccurs="0"/>
                <xsd:element ref="ns2:_dlc_DocIdUrl" minOccurs="0"/>
                <xsd:element ref="ns2:_dlc_DocIdPersistId" minOccurs="0"/>
                <xsd:element ref="ns3:Bold_x0020_Ambition"/>
                <xsd:element ref="ns3:Practice_x0020_Area"/>
                <xsd:element ref="ns3:Workload_x0020_Name"/>
                <xsd:element ref="ns3:Partner_x0020_Maturity"/>
                <xsd:element ref="ns3:Modality"/>
                <xsd:element ref="ns3:Accreditation_x0020_Required" minOccurs="0"/>
                <xsd:element ref="ns3:IP_x0020_Status"/>
                <xsd:element ref="ns3:IP_x0020_Type"/>
                <xsd:element ref="ns3:Service1" minOccurs="0"/>
                <xsd:element ref="ns4:MediaServiceMetadata" minOccurs="0"/>
                <xsd:element ref="ns4:MediaServiceFastMetadata" minOccurs="0"/>
                <xsd:element ref="ns3:SharedWithUsers" minOccurs="0"/>
                <xsd:element ref="ns3: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74be55f-118a-40c2-b09e-c94d765f6095" elementFormDefault="qualified">
    <xsd:import namespace="http://schemas.microsoft.com/office/2006/documentManagement/types"/>
    <xsd:import namespace="http://schemas.microsoft.com/office/infopath/2007/PartnerControls"/>
    <xsd:element name="Bold_x0020_Ambition" ma:index="11" ma:displayName="Bold Ambition" ma:default="NA" ma:format="Dropdown" ma:internalName="Bold_x0020_Ambition">
      <xsd:simpleType>
        <xsd:restriction base="dms:Choice">
          <xsd:enumeration value="NA"/>
          <xsd:enumeration value="Build The Intelligent Cloud"/>
          <xsd:enumeration value="Create More Personal Computing"/>
          <xsd:enumeration value="Reinventing Productivity and Business Processes"/>
        </xsd:restriction>
      </xsd:simpleType>
    </xsd:element>
    <xsd:element name="Practice_x0020_Area" ma:index="12" ma:displayName="Practice Area" ma:default="NA" ma:format="Dropdown" ma:internalName="Practice_x0020_Area">
      <xsd:simpleType>
        <xsd:restriction base="dms:Choice">
          <xsd:enumeration value="NA"/>
          <xsd:enumeration value="Cloud Application Development"/>
          <xsd:enumeration value="Cloud Application Development (O365)"/>
          <xsd:enumeration value="Cloud Infrastructure &amp; Management"/>
          <xsd:enumeration value="Data Platform and Analytics"/>
          <xsd:enumeration value="Dynamics 365"/>
          <xsd:enumeration value="Exchange Online"/>
          <xsd:enumeration value="Mobility &amp; Security"/>
          <xsd:enumeration value="Office 365"/>
          <xsd:enumeration value="Sharepoint Online"/>
          <xsd:enumeration value="Skype for Business"/>
          <xsd:enumeration value="Windows"/>
        </xsd:restriction>
      </xsd:simpleType>
    </xsd:element>
    <xsd:element name="Workload_x0020_Name" ma:index="13" ma:displayName="Workload Name" ma:list="{73322563-e1ed-4c6e-adbf-157731da68b9}" ma:internalName="Workload_x0020_Name" ma:showField="Title" ma:web="774be55f-118a-40c2-b09e-c94d765f6095">
      <xsd:simpleType>
        <xsd:restriction base="dms:Lookup"/>
      </xsd:simpleType>
    </xsd:element>
    <xsd:element name="Partner_x0020_Maturity" ma:index="14" ma:displayName="Partner Maturity" ma:default="NA" ma:format="Dropdown" ma:internalName="Partner_x0020_Maturity">
      <xsd:simpleType>
        <xsd:restriction base="dms:Choice">
          <xsd:enumeration value="NA"/>
          <xsd:enumeration value="Build"/>
          <xsd:enumeration value="Get Started"/>
          <xsd:enumeration value="Grow Your Business"/>
          <xsd:enumeration value="Operate &amp; Optimize"/>
          <xsd:enumeration value="Optimize Your Business"/>
          <xsd:enumeration value="Plan"/>
        </xsd:restriction>
      </xsd:simpleType>
    </xsd:element>
    <xsd:element name="Modality" ma:index="15" ma:displayName="Modality" ma:default="NA" ma:format="Dropdown" ma:internalName="Modality">
      <xsd:simpleType>
        <xsd:restriction base="dms:Choice">
          <xsd:enumeration value="NA"/>
          <xsd:enumeration value="1:1 Chat"/>
          <xsd:enumeration value="1:1 Consultation"/>
          <xsd:enumeration value="1:Many Webcast"/>
          <xsd:enumeration value="1:Many Onsite"/>
        </xsd:restriction>
      </xsd:simpleType>
    </xsd:element>
    <xsd:element name="Accreditation_x0020_Required" ma:index="16" nillable="true" ma:displayName="Accreditation Required" ma:default="Pending" ma:format="Dropdown" ma:internalName="Accreditation_x0020_Required">
      <xsd:simpleType>
        <xsd:restriction base="dms:Choice">
          <xsd:enumeration value="Yes"/>
          <xsd:enumeration value="Pending"/>
          <xsd:enumeration value="No"/>
          <xsd:enumeration value="Complete"/>
        </xsd:restriction>
      </xsd:simpleType>
    </xsd:element>
    <xsd:element name="IP_x0020_Status" ma:index="17" ma:displayName="IP Status" ma:default="NA" ma:format="Dropdown" ma:internalName="IP_x0020_Status">
      <xsd:simpleType>
        <xsd:restriction base="dms:Choice">
          <xsd:enumeration value="NA"/>
          <xsd:enumeration value="Planning"/>
          <xsd:enumeration value="In Development"/>
          <xsd:enumeration value="Ready"/>
          <xsd:enumeration value="Retired"/>
        </xsd:restriction>
      </xsd:simpleType>
    </xsd:element>
    <xsd:element name="IP_x0020_Type" ma:index="18" ma:displayName="IP Type" ma:default="NA" ma:format="Dropdown" ma:internalName="IP_x0020_Type">
      <xsd:simpleType>
        <xsd:restriction base="dms:Choice">
          <xsd:enumeration value="NA"/>
          <xsd:enumeration value="Delivery Deck"/>
          <xsd:enumeration value="Delivery Guide"/>
          <xsd:enumeration value="Demo"/>
          <xsd:enumeration value="EMail"/>
          <xsd:enumeration value="LAB Guide"/>
          <xsd:enumeration value="Link"/>
          <xsd:enumeration value="Presentation Video"/>
          <xsd:enumeration value="Template"/>
          <xsd:enumeration value="TTT"/>
          <xsd:enumeration value="Other Reference Materials"/>
        </xsd:restriction>
      </xsd:simpleType>
    </xsd:element>
    <xsd:element name="Service1" ma:index="19" nillable="true" ma:displayName="Service" ma:list="{8bc47029-a29d-4fbd-bb3b-b6a7c35d411e}" ma:internalName="Service1" ma:showField="Title" ma:web="774be55f-118a-40c2-b09e-c94d765f6095">
      <xsd:simpleType>
        <xsd:restriction base="dms:Lookup"/>
      </xsd:simpleType>
    </xsd:element>
    <xsd:element name="SharedWithUsers" ma:index="2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3" nillable="true" ma:displayName="Shared With Details" ma:description="" ma:internalName="SharedWithDetails" ma:readOnly="true">
      <xsd:simpleType>
        <xsd:restriction base="dms:Note">
          <xsd:maxLength value="255"/>
        </xsd:restriction>
      </xsd:simpleType>
    </xsd:element>
    <xsd:element name="LastSharedByUser" ma:index="24" nillable="true" ma:displayName="Last Shared By User" ma:description="" ma:internalName="LastSharedByUser" ma:readOnly="true">
      <xsd:simpleType>
        <xsd:restriction base="dms:Note">
          <xsd:maxLength value="255"/>
        </xsd:restriction>
      </xsd:simpleType>
    </xsd:element>
    <xsd:element name="LastSharedByTime" ma:index="25"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1bc03ed-0866-4d8b-8aa9-5f2cf5f70e1b" elementFormDefault="qualified">
    <xsd:import namespace="http://schemas.microsoft.com/office/2006/documentManagement/types"/>
    <xsd:import namespace="http://schemas.microsoft.com/office/infopath/2007/PartnerControls"/>
    <xsd:element name="MediaServiceMetadata" ma:index="20" nillable="true" ma:displayName="MediaServiceMetadata" ma:description="" ma:hidden="true" ma:internalName="MediaServiceMetadata" ma:readOnly="true">
      <xsd:simpleType>
        <xsd:restriction base="dms:Note"/>
      </xsd:simpleType>
    </xsd:element>
    <xsd:element name="MediaServiceFastMetadata" ma:index="21"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dlc_DocId xmlns="230e9df3-be65-4c73-a93b-d1236ebd677e">PSCCIP-533525327-973</_dlc_DocId>
    <_dlc_DocIdUrl xmlns="230e9df3-be65-4c73-a93b-d1236ebd677e">
      <Url>https://microsoft.sharepoint.com/teams/tpdconcen/_layouts/15/DocIdRedir.aspx?ID=PSCCIP-533525327-973</Url>
      <Description>PSCCIP-533525327-973</Description>
    </_dlc_DocIdUrl>
    <LastSharedByUser xmlns="774be55f-118a-40c2-b09e-c94d765f6095">beverlyh@microsoft.com</LastSharedByUser>
    <LastSharedByTime xmlns="774be55f-118a-40c2-b09e-c94d765f6095">2017-06-23T01:37:44+00:00</LastSharedByTime>
    <Workload_x0020_Name xmlns="774be55f-118a-40c2-b09e-c94d765f6095"/>
    <Modality xmlns="774be55f-118a-40c2-b09e-c94d765f6095">1:Many Webcast</Modality>
    <Bold_x0020_Ambition xmlns="774be55f-118a-40c2-b09e-c94d765f6095">NA</Bold_x0020_Ambition>
    <IP_x0020_Status xmlns="774be55f-118a-40c2-b09e-c94d765f6095">Ready</IP_x0020_Status>
    <Partner_x0020_Maturity xmlns="774be55f-118a-40c2-b09e-c94d765f6095">Operate &amp; Optimize</Partner_x0020_Maturity>
    <Service1 xmlns="774be55f-118a-40c2-b09e-c94d765f6095">10</Service1>
    <IP_x0020_Type xmlns="774be55f-118a-40c2-b09e-c94d765f6095">Delivery Deck</IP_x0020_Type>
    <Practice_x0020_Area xmlns="774be55f-118a-40c2-b09e-c94d765f6095">NA</Practice_x0020_Area>
    <Accreditation_x0020_Required xmlns="774be55f-118a-40c2-b09e-c94d765f6095">Yes</Accreditation_x0020_Required>
    <SharedWithUsers xmlns="774be55f-118a-40c2-b09e-c94d765f6095">
      <UserInfo>
        <DisplayName>Alexander Bernhardt</DisplayName>
        <AccountId>3879</AccountId>
        <AccountType/>
      </UserInfo>
      <UserInfo>
        <DisplayName>Christoph Holtbecker</DisplayName>
        <AccountId>4466</AccountId>
        <AccountType/>
      </UserInfo>
      <UserInfo>
        <DisplayName>Fred Coleman</DisplayName>
        <AccountId>31420</AccountId>
        <AccountType/>
      </UserInfo>
      <UserInfo>
        <DisplayName>Shaili Desai</DisplayName>
        <AccountId>26776</AccountId>
        <AccountType/>
      </UserInfo>
      <UserInfo>
        <DisplayName>Pratap Bhat</DisplayName>
        <AccountId>5032</AccountId>
        <AccountType/>
      </UserInfo>
      <UserInfo>
        <DisplayName>Edward D'Esposito</DisplayName>
        <AccountId>13768</AccountId>
        <AccountType/>
      </UserInfo>
      <UserInfo>
        <DisplayName>Scott Nitz</DisplayName>
        <AccountId>11543</AccountId>
        <AccountType/>
      </UserInfo>
      <UserInfo>
        <DisplayName>Hicham Iraqi Houssaini</DisplayName>
        <AccountId>1592</AccountId>
        <AccountType/>
      </UserInfo>
      <UserInfo>
        <DisplayName>Suresh Paulraj</DisplayName>
        <AccountId>10440</AccountId>
        <AccountType/>
      </UserInfo>
      <UserInfo>
        <DisplayName>Larry Mead</DisplayName>
        <AccountId>2750</AccountId>
        <AccountType/>
      </UserInfo>
    </SharedWithUsers>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03AD26-CD76-4F85-9540-46975B7344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774be55f-118a-40c2-b09e-c94d765f6095"/>
    <ds:schemaRef ds:uri="21bc03ed-0866-4d8b-8aa9-5f2cf5f70e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D4044CB-6D8A-45DD-9D20-F625F9ACAE82}">
  <ds:schemaRefs>
    <ds:schemaRef ds:uri="http://schemas.microsoft.com/sharepoint/events"/>
  </ds:schemaRefs>
</ds:datastoreItem>
</file>

<file path=customXml/itemProps3.xml><?xml version="1.0" encoding="utf-8"?>
<ds:datastoreItem xmlns:ds="http://schemas.openxmlformats.org/officeDocument/2006/customXml" ds:itemID="{FA00DE9C-7115-45FF-89CF-5AC3F9941469}">
  <ds:schemaRefs>
    <ds:schemaRef ds:uri="http://purl.org/dc/terms/"/>
    <ds:schemaRef ds:uri="http://purl.org/dc/elements/1.1/"/>
    <ds:schemaRef ds:uri="http://schemas.openxmlformats.org/package/2006/metadata/core-properties"/>
    <ds:schemaRef ds:uri="http://schemas.microsoft.com/office/2006/documentManagement/types"/>
    <ds:schemaRef ds:uri="aa9b21f9-6ce6-4ff4-9f2f-b1735aba9dd6"/>
    <ds:schemaRef ds:uri="http://purl.org/dc/dcmitype/"/>
    <ds:schemaRef ds:uri="http://schemas.microsoft.com/office/2006/metadata/properties"/>
    <ds:schemaRef ds:uri="http://schemas.microsoft.com/office/infopath/2007/PartnerControls"/>
    <ds:schemaRef ds:uri="http://www.w3.org/XML/1998/namespace"/>
    <ds:schemaRef ds:uri="230e9df3-be65-4c73-a93b-d1236ebd677e"/>
    <ds:schemaRef ds:uri="b3bc04a5-d503-43b1-b98c-a8cf663329d9"/>
    <ds:schemaRef ds:uri="230E9DF3-BE65-4C73-A93B-D1236EBD677E"/>
    <ds:schemaRef ds:uri="http://schemas.microsoft.com/sharepoint/v3"/>
    <ds:schemaRef ds:uri="2478d1b8-79bf-461f-b8e8-704d21601f1a"/>
    <ds:schemaRef ds:uri="774be55f-118a-40c2-b09e-c94d765f6095"/>
  </ds:schemaRefs>
</ds:datastoreItem>
</file>

<file path=customXml/itemProps4.xml><?xml version="1.0" encoding="utf-8"?>
<ds:datastoreItem xmlns:ds="http://schemas.openxmlformats.org/officeDocument/2006/customXml" ds:itemID="{F4F330F9-5D0F-4199-B3C9-AA31083B197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Cortana Analytics Overview</Template>
  <TotalTime>24896</TotalTime>
  <Words>10779</Words>
  <Application>Microsoft Macintosh PowerPoint</Application>
  <PresentationFormat>Widescreen</PresentationFormat>
  <Paragraphs>646</Paragraphs>
  <Slides>55</Slides>
  <Notes>43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55</vt:i4>
      </vt:variant>
    </vt:vector>
  </HeadingPairs>
  <TitlesOfParts>
    <vt:vector size="66" baseType="lpstr">
      <vt:lpstr>Arial</vt:lpstr>
      <vt:lpstr>Calibri</vt:lpstr>
      <vt:lpstr>Consolas</vt:lpstr>
      <vt:lpstr>Courier New</vt:lpstr>
      <vt:lpstr>Segoe Pro</vt:lpstr>
      <vt:lpstr>Segoe UI</vt:lpstr>
      <vt:lpstr>Segoe UI Light</vt:lpstr>
      <vt:lpstr>Segoe UI Semibold</vt:lpstr>
      <vt:lpstr>Segoe UI Semilight</vt:lpstr>
      <vt:lpstr>Wingdings</vt:lpstr>
      <vt:lpstr>4_COLOR TEMPLATE</vt:lpstr>
      <vt:lpstr>Data Factory</vt:lpstr>
      <vt:lpstr>Agenda</vt:lpstr>
      <vt:lpstr>What is Azure Data Factory?</vt:lpstr>
      <vt:lpstr>How does it work?</vt:lpstr>
      <vt:lpstr>4 Key components </vt:lpstr>
      <vt:lpstr>Relationship between Data Factory entities  </vt:lpstr>
      <vt:lpstr>Data Factory Concepts</vt:lpstr>
      <vt:lpstr>Data movement activities</vt:lpstr>
      <vt:lpstr>Data movement activities</vt:lpstr>
      <vt:lpstr>Data transformation activities</vt:lpstr>
      <vt:lpstr>Specify schedule for an activity</vt:lpstr>
      <vt:lpstr>Copy Activity</vt:lpstr>
      <vt:lpstr>Move data by using Copy Activity</vt:lpstr>
      <vt:lpstr>Move data by using Copy Activity</vt:lpstr>
      <vt:lpstr>Azure Data Factory Copy Wizard</vt:lpstr>
      <vt:lpstr>Performance tuning steps</vt:lpstr>
      <vt:lpstr>Copy Activity performance and tuning guide</vt:lpstr>
      <vt:lpstr>Parallel Copy</vt:lpstr>
      <vt:lpstr>Cloud data movement units</vt:lpstr>
      <vt:lpstr>Staged copy</vt:lpstr>
      <vt:lpstr>Considerations for the source</vt:lpstr>
      <vt:lpstr>Considerations for the sink</vt:lpstr>
      <vt:lpstr>Considerations for serialization and deserialization</vt:lpstr>
      <vt:lpstr>Considerations for compression</vt:lpstr>
      <vt:lpstr>Considerations for column mapping</vt:lpstr>
      <vt:lpstr>Considerations for Data Management Gateway</vt:lpstr>
      <vt:lpstr>Copy Activity fault tolerance - skip incompatible rows</vt:lpstr>
      <vt:lpstr>Azure Data Factory - Security considerations for data movement</vt:lpstr>
      <vt:lpstr>Cloud scenarios</vt:lpstr>
      <vt:lpstr>Hybrid Scenarios (using Data Management Gateway)</vt:lpstr>
      <vt:lpstr>Data Management Gateway</vt:lpstr>
      <vt:lpstr>Transform data in Azure Data Factory</vt:lpstr>
      <vt:lpstr>Compute environments</vt:lpstr>
      <vt:lpstr>Data Factory and HDInsight</vt:lpstr>
      <vt:lpstr>Machine Learning and Azure Data Factory</vt:lpstr>
      <vt:lpstr>SQL Server Stored Procedure Activity</vt:lpstr>
      <vt:lpstr>Data Lake Analytics and Data Factory</vt:lpstr>
      <vt:lpstr>.NET custom activity and Data Factory</vt:lpstr>
      <vt:lpstr>Compute environments supported by Azure Data Factory</vt:lpstr>
      <vt:lpstr>Monitor and manage Azure Data Factory pipelines by using the Monitoring and Management app </vt:lpstr>
      <vt:lpstr>PowerPoint Presentation</vt:lpstr>
      <vt:lpstr>PowerPoint Presentation</vt:lpstr>
      <vt:lpstr>Perform batch actions</vt:lpstr>
      <vt:lpstr>Create alerts</vt:lpstr>
      <vt:lpstr>Data Factory Limits</vt:lpstr>
      <vt:lpstr>Data Factory Developer Tools</vt:lpstr>
      <vt:lpstr>Data Factory Developer Tools: Visual Studio</vt:lpstr>
      <vt:lpstr>Data Factory Developer Tools: Powershell</vt:lpstr>
      <vt:lpstr>Demo</vt:lpstr>
      <vt:lpstr>Demo</vt:lpstr>
      <vt:lpstr>Demo</vt:lpstr>
      <vt:lpstr>PowerPoint Presentation</vt:lpstr>
      <vt:lpstr>Thank You for attending today’s session!!  Please feel free to reach out with any questions or concerns.</vt:lpstr>
      <vt:lpstr>Appendix</vt:lpstr>
      <vt:lpstr>Team Data Science Process walkthroughs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cp:lastModifiedBy>Sashank Pappu</cp:lastModifiedBy>
  <cp:revision>929</cp:revision>
  <cp:lastPrinted>2019-01-24T08:04:59Z</cp:lastPrinted>
  <dcterms:created xsi:type="dcterms:W3CDTF">2016-03-14T22:47:33Z</dcterms:created>
  <dcterms:modified xsi:type="dcterms:W3CDTF">2019-01-24T08:05:05Z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0x010100B90C06D219320442B38C20BC303D1512008626B2FAF072804EB6709CD1DD4134B9</vt:lpwstr>
  </property>
  <property fmtid="{D5CDD505-2E9C-101B-9397-08002B2CF9AE}" pid="3" name="TaxKeyword">
    <vt:lpwstr/>
  </property>
  <property fmtid="{D5CDD505-2E9C-101B-9397-08002B2CF9AE}" pid="4" name="NewsType">
    <vt:lpwstr/>
  </property>
  <property fmtid="{D5CDD505-2E9C-101B-9397-08002B2CF9AE}" pid="5" name="_dlc_policyId">
    <vt:lpwstr/>
  </property>
  <property fmtid="{D5CDD505-2E9C-101B-9397-08002B2CF9AE}" pid="6" name="Region">
    <vt:lpwstr/>
  </property>
  <property fmtid="{D5CDD505-2E9C-101B-9397-08002B2CF9AE}" pid="7" name="Confidentiality">
    <vt:lpwstr>14;#customer ready|8986c41d-21c5-4f8f-8a12-ea4625b46858</vt:lpwstr>
  </property>
  <property fmtid="{D5CDD505-2E9C-101B-9397-08002B2CF9AE}" pid="8" name="ItemType">
    <vt:lpwstr>128;#product information|a62e948d-5e4b-4b97-9627-6d1d79eb3f6c</vt:lpwstr>
  </property>
  <property fmtid="{D5CDD505-2E9C-101B-9397-08002B2CF9AE}" pid="9" name="bc28b5f076654a3b96073bbbebfeb8c9">
    <vt:lpwstr/>
  </property>
  <property fmtid="{D5CDD505-2E9C-101B-9397-08002B2CF9AE}" pid="10" name="ga0c0bf70a6644469c61b3efa7025301">
    <vt:lpwstr/>
  </property>
  <property fmtid="{D5CDD505-2E9C-101B-9397-08002B2CF9AE}" pid="11" name="Industries">
    <vt:lpwstr/>
  </property>
  <property fmtid="{D5CDD505-2E9C-101B-9397-08002B2CF9AE}" pid="12" name="j4d667fb28274e85b2214f6e751c8d1f">
    <vt:lpwstr/>
  </property>
  <property fmtid="{D5CDD505-2E9C-101B-9397-08002B2CF9AE}" pid="13" name="MSProducts">
    <vt:lpwstr/>
  </property>
  <property fmtid="{D5CDD505-2E9C-101B-9397-08002B2CF9AE}" pid="14" name="Competitors">
    <vt:lpwstr/>
  </property>
  <property fmtid="{D5CDD505-2E9C-101B-9397-08002B2CF9AE}" pid="15" name="SMSGDomain">
    <vt:lpwstr>21;#Cloud and Enterprise|adc2fe87-c79a-4ded-a449-3f86b954069d;#20;#Microsoft Azure Domain|d600a391-d529-4311-892b-2c05c1ab2538</vt:lpwstr>
  </property>
  <property fmtid="{D5CDD505-2E9C-101B-9397-08002B2CF9AE}" pid="16" name="Audience">
    <vt:lpwstr/>
  </property>
  <property fmtid="{D5CDD505-2E9C-101B-9397-08002B2CF9AE}" pid="17" name="ExperienceContentType">
    <vt:lpwstr/>
  </property>
  <property fmtid="{D5CDD505-2E9C-101B-9397-08002B2CF9AE}" pid="18" name="BusinessArchitecture">
    <vt:lpwstr>374;#machine learning|912b89bd-3197-4d37-838b-dea3c299099a</vt:lpwstr>
  </property>
  <property fmtid="{D5CDD505-2E9C-101B-9397-08002B2CF9AE}" pid="19" name="j031aa32f4154c8c9a646efae715ebde">
    <vt:lpwstr/>
  </property>
  <property fmtid="{D5CDD505-2E9C-101B-9397-08002B2CF9AE}" pid="20" name="Products">
    <vt:lpwstr>26;#Microsoft Azure|669a3112-5edf-444b-a003-630063601f07;#634;#Cortana|9ddf2d0d-10f8-4f45-a03c-9a1a5aa2df6a</vt:lpwstr>
  </property>
  <property fmtid="{D5CDD505-2E9C-101B-9397-08002B2CF9AE}" pid="21" name="ContentExtensions">
    <vt:lpwstr/>
  </property>
  <property fmtid="{D5CDD505-2E9C-101B-9397-08002B2CF9AE}" pid="22" name="WorkflowChangePath">
    <vt:lpwstr>4c942473-d120-4286-a51a-b65ad3d92ffb,20;4c942473-d120-4286-a51a-b65ad3d92ffb,36;4c942473-d120-4286-a51a-b65ad3d92ffb,44;4c942473-d120-4286-a51a-b65ad3d92ffb,81;</vt:lpwstr>
  </property>
  <property fmtid="{D5CDD505-2E9C-101B-9397-08002B2CF9AE}" pid="23" name="l6f004f21209409da86a713c0f24627d">
    <vt:lpwstr/>
  </property>
  <property fmtid="{D5CDD505-2E9C-101B-9397-08002B2CF9AE}" pid="24" name="MSProductsTaxHTField0">
    <vt:lpwstr/>
  </property>
  <property fmtid="{D5CDD505-2E9C-101B-9397-08002B2CF9AE}" pid="25" name="_docset_NoMedatataSyncRequired">
    <vt:lpwstr>False</vt:lpwstr>
  </property>
  <property fmtid="{D5CDD505-2E9C-101B-9397-08002B2CF9AE}" pid="26" name="MSLanguage">
    <vt:lpwstr/>
  </property>
  <property fmtid="{D5CDD505-2E9C-101B-9397-08002B2CF9AE}" pid="27" name="e8080b0481964c759b2c36ae49591b31">
    <vt:lpwstr/>
  </property>
  <property fmtid="{D5CDD505-2E9C-101B-9397-08002B2CF9AE}" pid="28" name="TechnicalLevel">
    <vt:lpwstr/>
  </property>
  <property fmtid="{D5CDD505-2E9C-101B-9397-08002B2CF9AE}" pid="29" name="Audiences">
    <vt:lpwstr/>
  </property>
  <property fmtid="{D5CDD505-2E9C-101B-9397-08002B2CF9AE}" pid="30" name="IsMyDocuments">
    <vt:bool>true</vt:bool>
  </property>
  <property fmtid="{D5CDD505-2E9C-101B-9397-08002B2CF9AE}" pid="31" name="LearningOrganization">
    <vt:lpwstr/>
  </property>
  <property fmtid="{D5CDD505-2E9C-101B-9397-08002B2CF9AE}" pid="32" name="ldac8aee9d1f469e8cd8c3f8d6a615f2">
    <vt:lpwstr/>
  </property>
  <property fmtid="{D5CDD505-2E9C-101B-9397-08002B2CF9AE}" pid="33" name="EmployeeRole">
    <vt:lpwstr/>
  </property>
  <property fmtid="{D5CDD505-2E9C-101B-9397-08002B2CF9AE}" pid="34" name="NewsTopic">
    <vt:lpwstr/>
  </property>
  <property fmtid="{D5CDD505-2E9C-101B-9397-08002B2CF9AE}" pid="35" name="SharedWithUsers">
    <vt:lpwstr>3879;#Alexander Bernhardt;#4466;#Christoph Holtbecker;#31420;#Fred Coleman;#26776;#Shaili Desai;#5032;#Pratap Bhat;#13768;#Edward D'Esposito;#11543;#Scott Nitz;#1592;#Hicham Iraqi Houssaini;#10440;#Suresh Paulraj;#2750;#Larry Mead</vt:lpwstr>
  </property>
  <property fmtid="{D5CDD505-2E9C-101B-9397-08002B2CF9AE}" pid="36" name="Product">
    <vt:lpwstr/>
  </property>
  <property fmtid="{D5CDD505-2E9C-101B-9397-08002B2CF9AE}" pid="37" name="LearningDeliveryMethod">
    <vt:lpwstr/>
  </property>
  <property fmtid="{D5CDD505-2E9C-101B-9397-08002B2CF9AE}" pid="38" name="SalesGeography">
    <vt:lpwstr/>
  </property>
  <property fmtid="{D5CDD505-2E9C-101B-9397-08002B2CF9AE}" pid="39" name="Roles">
    <vt:lpwstr/>
  </property>
  <property fmtid="{D5CDD505-2E9C-101B-9397-08002B2CF9AE}" pid="40" name="Event Location">
    <vt:lpwstr/>
  </property>
  <property fmtid="{D5CDD505-2E9C-101B-9397-08002B2CF9AE}" pid="41" name="Event1">
    <vt:lpwstr>622;#Unassigned|2c8af875-f38a-40b8-a0a9-056aed3fc8c0</vt:lpwstr>
  </property>
  <property fmtid="{D5CDD505-2E9C-101B-9397-08002B2CF9AE}" pid="42" name="ItemRetentionFormula">
    <vt:lpwstr/>
  </property>
  <property fmtid="{D5CDD505-2E9C-101B-9397-08002B2CF9AE}" pid="43" name="NewsSource">
    <vt:lpwstr/>
  </property>
  <property fmtid="{D5CDD505-2E9C-101B-9397-08002B2CF9AE}" pid="44" name="SMSGTags">
    <vt:lpwstr/>
  </property>
  <property fmtid="{D5CDD505-2E9C-101B-9397-08002B2CF9AE}" pid="45" name="_dlc_DocIdItemGuid">
    <vt:lpwstr>7e7b9424-60ce-4c70-a4b9-0e5a7880cfef</vt:lpwstr>
  </property>
  <property fmtid="{D5CDD505-2E9C-101B-9397-08002B2CF9AE}" pid="46" name="MSPhysicalGeography">
    <vt:lpwstr/>
  </property>
  <property fmtid="{D5CDD505-2E9C-101B-9397-08002B2CF9AE}" pid="47" name="EnterpriseDomainTags">
    <vt:lpwstr/>
  </property>
  <property fmtid="{D5CDD505-2E9C-101B-9397-08002B2CF9AE}" pid="48" name="Campaign">
    <vt:lpwstr/>
  </property>
  <property fmtid="{D5CDD505-2E9C-101B-9397-08002B2CF9AE}" pid="49" name="l311460e3fdf46688abc31ddb7bdc05a">
    <vt:lpwstr/>
  </property>
  <property fmtid="{D5CDD505-2E9C-101B-9397-08002B2CF9AE}" pid="50" name="j3562c58ee414e028925bc902cfc01a1">
    <vt:lpwstr/>
  </property>
  <property fmtid="{D5CDD505-2E9C-101B-9397-08002B2CF9AE}" pid="51" name="ActivitiesAndPrograms">
    <vt:lpwstr/>
  </property>
  <property fmtid="{D5CDD505-2E9C-101B-9397-08002B2CF9AE}" pid="52" name="Segments">
    <vt:lpwstr/>
  </property>
  <property fmtid="{D5CDD505-2E9C-101B-9397-08002B2CF9AE}" pid="53" name="Partners">
    <vt:lpwstr/>
  </property>
  <property fmtid="{D5CDD505-2E9C-101B-9397-08002B2CF9AE}" pid="54" name="la4444b61d19467597d63190b69ac227">
    <vt:lpwstr/>
  </property>
  <property fmtid="{D5CDD505-2E9C-101B-9397-08002B2CF9AE}" pid="55" name="Topics">
    <vt:lpwstr>29;#features|94b87768-f145-4764-adbd-fec700e47348</vt:lpwstr>
  </property>
  <property fmtid="{D5CDD505-2E9C-101B-9397-08002B2CF9AE}" pid="56" name="Groups">
    <vt:lpwstr>31;#Microsoft Azure Marketing|0958c357-5252-473f-8b4e-42f27525a99d</vt:lpwstr>
  </property>
  <property fmtid="{D5CDD505-2E9C-101B-9397-08002B2CF9AE}" pid="57" name="Event Venue">
    <vt:lpwstr/>
  </property>
  <property fmtid="{D5CDD505-2E9C-101B-9397-08002B2CF9AE}" pid="58" name="Track">
    <vt:lpwstr/>
  </property>
  <property fmtid="{D5CDD505-2E9C-101B-9397-08002B2CF9AE}" pid="59" name="Languages">
    <vt:lpwstr/>
  </property>
  <property fmtid="{D5CDD505-2E9C-101B-9397-08002B2CF9AE}" pid="60" name="messageframeworktype">
    <vt:lpwstr/>
  </property>
  <property fmtid="{D5CDD505-2E9C-101B-9397-08002B2CF9AE}" pid="61" name="cb7870d3641f4a52807a63577a9c1b08">
    <vt:lpwstr/>
  </property>
  <property fmtid="{D5CDD505-2E9C-101B-9397-08002B2CF9AE}" pid="62" name="of67e5d4b76f4a9db8769983fda9cec0">
    <vt:lpwstr/>
  </property>
  <property fmtid="{D5CDD505-2E9C-101B-9397-08002B2CF9AE}" pid="63" name="p1cd454bacc149bfbcfd764edd279de7">
    <vt:lpwstr/>
  </property>
  <property fmtid="{D5CDD505-2E9C-101B-9397-08002B2CF9AE}" pid="64" name="FolderExtensions">
    <vt:lpwstr/>
  </property>
  <property fmtid="{D5CDD505-2E9C-101B-9397-08002B2CF9AE}" pid="65" name="ParentID1">
    <vt:lpwstr>G01KC-1-15426</vt:lpwstr>
  </property>
</Properties>
</file>