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3" r:id="rId3"/>
    <p:sldId id="272" r:id="rId4"/>
    <p:sldId id="258" r:id="rId5"/>
    <p:sldId id="275" r:id="rId6"/>
    <p:sldId id="274" r:id="rId7"/>
    <p:sldId id="260" r:id="rId8"/>
    <p:sldId id="298" r:id="rId9"/>
    <p:sldId id="281" r:id="rId10"/>
    <p:sldId id="299" r:id="rId11"/>
    <p:sldId id="29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903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26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1796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93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571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279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3702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851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2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923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213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911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624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188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797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541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6/13/2021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487046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371600"/>
            <a:ext cx="4572000" cy="1143000"/>
          </a:xfrm>
        </p:spPr>
        <p:txBody>
          <a:bodyPr>
            <a:noAutofit/>
          </a:bodyPr>
          <a:lstStyle/>
          <a:p>
            <a:r>
              <a:rPr lang="en-US" sz="5400" dirty="0" smtClean="0"/>
              <a:t>Welcome to…..</a:t>
            </a:r>
            <a:endParaRPr lang="en-US" sz="5400" dirty="0"/>
          </a:p>
        </p:txBody>
      </p:sp>
      <p:sp>
        <p:nvSpPr>
          <p:cNvPr id="3" name="Subtitle 2"/>
          <p:cNvSpPr>
            <a:spLocks noGrp="1"/>
          </p:cNvSpPr>
          <p:nvPr>
            <p:ph type="subTitle" idx="1"/>
          </p:nvPr>
        </p:nvSpPr>
        <p:spPr>
          <a:xfrm>
            <a:off x="1676400" y="3352800"/>
            <a:ext cx="6019800" cy="1191064"/>
          </a:xfrm>
        </p:spPr>
        <p:txBody>
          <a:bodyPr>
            <a:normAutofit fontScale="85000" lnSpcReduction="20000"/>
          </a:bodyPr>
          <a:lstStyle/>
          <a:p>
            <a:r>
              <a:rPr lang="en-US" sz="4800" dirty="0" smtClean="0"/>
              <a:t>  </a:t>
            </a:r>
            <a:r>
              <a:rPr lang="en-US" sz="4800" b="1" i="1" dirty="0">
                <a:solidFill>
                  <a:schemeClr val="tx1"/>
                </a:solidFill>
                <a:latin typeface="Times New Roman" panose="02020603050405020304" pitchFamily="18" charset="0"/>
                <a:ea typeface="Times New Roman" panose="02020603050405020304" pitchFamily="18" charset="0"/>
              </a:rPr>
              <a:t>An Online Shopping App</a:t>
            </a:r>
            <a:r>
              <a:rPr lang="en-US" sz="4800" dirty="0">
                <a:latin typeface="Cambria" pitchFamily="18" charset="0"/>
              </a:rPr>
              <a:t/>
            </a:r>
            <a:br>
              <a:rPr lang="en-US" sz="4800" dirty="0">
                <a:latin typeface="Cambria" pitchFamily="18" charset="0"/>
              </a:rPr>
            </a:br>
            <a:endParaRPr lang="en-US" sz="4800" dirty="0"/>
          </a:p>
          <a:p>
            <a:endParaRPr lang="en-US" dirty="0"/>
          </a:p>
        </p:txBody>
      </p:sp>
    </p:spTree>
    <p:extLst>
      <p:ext uri="{BB962C8B-B14F-4D97-AF65-F5344CB8AC3E}">
        <p14:creationId xmlns:p14="http://schemas.microsoft.com/office/powerpoint/2010/main" val="60749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598" y="2160590"/>
            <a:ext cx="6781801" cy="3880773"/>
          </a:xfrm>
        </p:spPr>
        <p:txBody>
          <a:bodyPr/>
          <a:lstStyle/>
          <a:p>
            <a:pPr marL="0" indent="0">
              <a:buNone/>
            </a:pPr>
            <a:r>
              <a:rPr lang="en-US" b="1" dirty="0"/>
              <a:t>Data Flow </a:t>
            </a:r>
            <a:r>
              <a:rPr lang="en-US" b="1" dirty="0" smtClean="0"/>
              <a:t>Diagram</a:t>
            </a:r>
          </a:p>
          <a:p>
            <a:pPr marL="0" indent="0">
              <a:buNone/>
            </a:pPr>
            <a:r>
              <a:rPr lang="en-US" dirty="0"/>
              <a:t>Add/delete/change </a:t>
            </a:r>
            <a:r>
              <a:rPr lang="en-US" dirty="0" smtClean="0"/>
              <a:t>Products               </a:t>
            </a:r>
            <a:r>
              <a:rPr lang="en-US" dirty="0"/>
              <a:t>View and Buy products</a:t>
            </a:r>
          </a:p>
          <a:p>
            <a:pPr marL="0" indent="0">
              <a:buNone/>
            </a:pP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5942965" cy="2499360"/>
          </a:xfrm>
          <a:prstGeom prst="rect">
            <a:avLst/>
          </a:prstGeom>
          <a:noFill/>
          <a:ln>
            <a:noFill/>
          </a:ln>
        </p:spPr>
      </p:pic>
    </p:spTree>
    <p:extLst>
      <p:ext uri="{BB962C8B-B14F-4D97-AF65-F5344CB8AC3E}">
        <p14:creationId xmlns:p14="http://schemas.microsoft.com/office/powerpoint/2010/main" val="1125518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43000"/>
            <a:ext cx="7854696" cy="609600"/>
          </a:xfrm>
        </p:spPr>
        <p:txBody>
          <a:bodyPr/>
          <a:lstStyle/>
          <a:p>
            <a:pPr algn="ctr"/>
            <a:r>
              <a:rPr lang="en-US" dirty="0" smtClean="0"/>
              <a:t>Thank You Everyone</a:t>
            </a:r>
            <a:endParaRPr lang="en-US" dirty="0"/>
          </a:p>
        </p:txBody>
      </p:sp>
      <p:sp>
        <p:nvSpPr>
          <p:cNvPr id="4" name="Rectangle 3"/>
          <p:cNvSpPr/>
          <p:nvPr/>
        </p:nvSpPr>
        <p:spPr>
          <a:xfrm>
            <a:off x="2057399" y="3046527"/>
            <a:ext cx="2819400" cy="1200329"/>
          </a:xfrm>
          <a:prstGeom prst="rect">
            <a:avLst/>
          </a:prstGeom>
        </p:spPr>
        <p:txBody>
          <a:bodyPr wrap="square">
            <a:spAutoFit/>
          </a:bodyPr>
          <a:lstStyle/>
          <a:p>
            <a:r>
              <a:rPr lang="en-US" sz="3600" dirty="0">
                <a:solidFill>
                  <a:schemeClr val="bg1"/>
                </a:solidFill>
                <a:latin typeface="Georgia" panose="02040502050405020303" pitchFamily="18" charset="0"/>
                <a:cs typeface="Times New Roman" panose="02020603050405020304" pitchFamily="18" charset="0"/>
              </a:rPr>
              <a:t>Any Questions</a:t>
            </a:r>
            <a:endParaRPr lang="en-US" sz="3600" dirty="0">
              <a:solidFill>
                <a:schemeClr val="bg1"/>
              </a:solidFill>
            </a:endParaRPr>
          </a:p>
        </p:txBody>
      </p:sp>
      <p:sp>
        <p:nvSpPr>
          <p:cNvPr id="5" name="AutoShape 2" descr="Image result for question mark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question mark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Image result for question mark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799" y="2245369"/>
            <a:ext cx="2238929"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83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796835" y="953589"/>
            <a:ext cx="3470366" cy="483761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sz="2400" b="1" dirty="0" smtClean="0">
                <a:solidFill>
                  <a:schemeClr val="bg2">
                    <a:lumMod val="50000"/>
                  </a:schemeClr>
                </a:solidFill>
                <a:latin typeface="Times New Roman" panose="02020603050405020304" pitchFamily="18" charset="0"/>
                <a:cs typeface="Times New Roman" panose="02020603050405020304" pitchFamily="18" charset="0"/>
              </a:rPr>
              <a:t>Presented By-</a:t>
            </a:r>
          </a:p>
          <a:p>
            <a:pPr marL="0" indent="0">
              <a:buFont typeface="Arial" pitchFamily="34" charset="0"/>
              <a:buNone/>
            </a:pPr>
            <a:r>
              <a:rPr lang="en-US" sz="2000" dirty="0" err="1" smtClean="0">
                <a:solidFill>
                  <a:srgbClr val="002060"/>
                </a:solidFill>
                <a:latin typeface="Times New Roman" panose="02020603050405020304" pitchFamily="18" charset="0"/>
                <a:cs typeface="Times New Roman" panose="02020603050405020304" pitchFamily="18" charset="0"/>
              </a:rPr>
              <a:t>Md</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Ikbal</a:t>
            </a:r>
            <a:r>
              <a:rPr lang="en-US" sz="2000" dirty="0" smtClean="0">
                <a:solidFill>
                  <a:srgbClr val="002060"/>
                </a:solidFill>
                <a:latin typeface="Times New Roman" panose="02020603050405020304" pitchFamily="18" charset="0"/>
                <a:cs typeface="Times New Roman" panose="02020603050405020304" pitchFamily="18" charset="0"/>
              </a:rPr>
              <a:t> Hosen</a:t>
            </a:r>
          </a:p>
          <a:p>
            <a:pPr marL="0" indent="0">
              <a:buFont typeface="Arial" pitchFamily="34" charset="0"/>
              <a:buNone/>
            </a:pPr>
            <a:r>
              <a:rPr lang="en-US" sz="2000" dirty="0" smtClean="0">
                <a:solidFill>
                  <a:srgbClr val="002060"/>
                </a:solidFill>
                <a:latin typeface="Times New Roman" panose="02020603050405020304" pitchFamily="18" charset="0"/>
                <a:cs typeface="Times New Roman" panose="02020603050405020304" pitchFamily="18" charset="0"/>
              </a:rPr>
              <a:t>Id: 17182103317</a:t>
            </a:r>
          </a:p>
          <a:p>
            <a:pPr marL="0" indent="0">
              <a:buFont typeface="Arial" pitchFamily="34" charset="0"/>
              <a:buNone/>
            </a:pPr>
            <a:r>
              <a:rPr lang="en-US" sz="2000" dirty="0" err="1" smtClean="0">
                <a:solidFill>
                  <a:srgbClr val="002060"/>
                </a:solidFill>
                <a:latin typeface="Times New Roman" panose="02020603050405020304" pitchFamily="18" charset="0"/>
                <a:cs typeface="Times New Roman" panose="02020603050405020304" pitchFamily="18" charset="0"/>
              </a:rPr>
              <a:t>Md</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Sahrial</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Alam</a:t>
            </a: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Id: 17182103334</a:t>
            </a:r>
          </a:p>
          <a:p>
            <a:pPr marL="0" indent="0">
              <a:buNone/>
            </a:pPr>
            <a:r>
              <a:rPr lang="en-US" sz="2000" dirty="0" err="1" smtClean="0">
                <a:solidFill>
                  <a:srgbClr val="002060"/>
                </a:solidFill>
                <a:latin typeface="Times New Roman" panose="02020603050405020304" pitchFamily="18" charset="0"/>
                <a:cs typeface="Times New Roman" panose="02020603050405020304" pitchFamily="18" charset="0"/>
              </a:rPr>
              <a:t>Md</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Sayedur</a:t>
            </a:r>
            <a:r>
              <a:rPr lang="en-US" sz="2000" dirty="0" smtClean="0">
                <a:solidFill>
                  <a:srgbClr val="002060"/>
                </a:solidFill>
                <a:latin typeface="Times New Roman" panose="02020603050405020304" pitchFamily="18" charset="0"/>
                <a:cs typeface="Times New Roman" panose="02020603050405020304" pitchFamily="18" charset="0"/>
              </a:rPr>
              <a:t> Rahman</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Id: 17182103297</a:t>
            </a:r>
          </a:p>
          <a:p>
            <a:pPr marL="0" indent="0">
              <a:buNone/>
            </a:pPr>
            <a:r>
              <a:rPr lang="en-US" sz="2000" dirty="0" err="1" smtClean="0">
                <a:solidFill>
                  <a:srgbClr val="002060"/>
                </a:solidFill>
                <a:latin typeface="Times New Roman" panose="02020603050405020304" pitchFamily="18" charset="0"/>
                <a:cs typeface="Times New Roman" panose="02020603050405020304" pitchFamily="18" charset="0"/>
              </a:rPr>
              <a:t>Khairul</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Anam</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Mubin</a:t>
            </a: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Id: 17182103286</a:t>
            </a:r>
          </a:p>
          <a:p>
            <a:pPr marL="0" indent="0">
              <a:buNone/>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4"/>
          <p:cNvSpPr txBox="1">
            <a:spLocks/>
          </p:cNvSpPr>
          <p:nvPr/>
        </p:nvSpPr>
        <p:spPr>
          <a:xfrm>
            <a:off x="4565074" y="953589"/>
            <a:ext cx="4419600" cy="4837610"/>
          </a:xfrm>
          <a:prstGeom prst="rect">
            <a:avLst/>
          </a:prstGeom>
        </p:spPr>
        <p:txBody>
          <a:bodyPr>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sz="2400" b="1" dirty="0" smtClean="0">
                <a:solidFill>
                  <a:schemeClr val="bg2">
                    <a:lumMod val="50000"/>
                  </a:schemeClr>
                </a:solidFill>
                <a:latin typeface="Times New Roman" panose="02020603050405020304" pitchFamily="18" charset="0"/>
                <a:cs typeface="Times New Roman" panose="02020603050405020304" pitchFamily="18" charset="0"/>
              </a:rPr>
              <a:t>Supervised By-</a:t>
            </a:r>
          </a:p>
          <a:p>
            <a:pPr marL="0" indent="0">
              <a:buFont typeface="Wingdings 2"/>
              <a:buNone/>
            </a:pPr>
            <a:endParaRPr lang="en-US" sz="2000" b="1" dirty="0" smtClean="0">
              <a:solidFill>
                <a:srgbClr val="002060"/>
              </a:solidFill>
              <a:latin typeface="Times New Roman" panose="02020603050405020304" pitchFamily="18" charset="0"/>
              <a:cs typeface="Times New Roman" panose="02020603050405020304" pitchFamily="18" charset="0"/>
            </a:endParaRPr>
          </a:p>
          <a:p>
            <a:pPr marL="0" indent="0">
              <a:buFont typeface="Wingdings 2"/>
              <a:buNone/>
            </a:pPr>
            <a:r>
              <a:rPr lang="en-US" sz="2000" dirty="0" err="1" smtClean="0">
                <a:solidFill>
                  <a:srgbClr val="002060"/>
                </a:solidFill>
                <a:latin typeface="Times New Roman" panose="02020603050405020304" pitchFamily="18" charset="0"/>
                <a:cs typeface="Times New Roman" panose="02020603050405020304" pitchFamily="18" charset="0"/>
              </a:rPr>
              <a:t>Mamunur</a:t>
            </a:r>
            <a:r>
              <a:rPr lang="en-US" sz="2000" dirty="0" smtClean="0">
                <a:solidFill>
                  <a:srgbClr val="002060"/>
                </a:solidFill>
                <a:latin typeface="Times New Roman" panose="02020603050405020304" pitchFamily="18" charset="0"/>
                <a:cs typeface="Times New Roman" panose="02020603050405020304" pitchFamily="18" charset="0"/>
              </a:rPr>
              <a:t> Rashid</a:t>
            </a:r>
          </a:p>
          <a:p>
            <a:pPr marL="0" indent="0">
              <a:buFont typeface="Wingdings 2"/>
              <a:buNone/>
            </a:pPr>
            <a:r>
              <a:rPr lang="en-US" sz="2000" dirty="0" smtClean="0">
                <a:solidFill>
                  <a:srgbClr val="002060"/>
                </a:solidFill>
                <a:latin typeface="Times New Roman" panose="02020603050405020304" pitchFamily="18" charset="0"/>
                <a:cs typeface="Times New Roman" panose="02020603050405020304" pitchFamily="18" charset="0"/>
              </a:rPr>
              <a:t>Lecturer</a:t>
            </a:r>
          </a:p>
          <a:p>
            <a:pPr marL="0" indent="0">
              <a:buFont typeface="Wingdings 2"/>
              <a:buNone/>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Font typeface="Wingdings 2"/>
              <a:buNone/>
            </a:pPr>
            <a:r>
              <a:rPr lang="en-US" sz="2000" dirty="0" smtClean="0">
                <a:solidFill>
                  <a:srgbClr val="002060"/>
                </a:solidFill>
                <a:latin typeface="Times New Roman" panose="02020603050405020304" pitchFamily="18" charset="0"/>
                <a:cs typeface="Times New Roman" panose="02020603050405020304" pitchFamily="18" charset="0"/>
              </a:rPr>
              <a:t>Department of Computer Science and Engineering (CSE)</a:t>
            </a:r>
          </a:p>
          <a:p>
            <a:pPr marL="0" indent="0">
              <a:buFont typeface="Wingdings 2"/>
              <a:buNone/>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Font typeface="Wingdings 2"/>
              <a:buNone/>
            </a:pPr>
            <a:r>
              <a:rPr lang="en-US" sz="2000" dirty="0" smtClean="0">
                <a:solidFill>
                  <a:srgbClr val="002060"/>
                </a:solidFill>
                <a:latin typeface="Times New Roman" panose="02020603050405020304" pitchFamily="18" charset="0"/>
                <a:cs typeface="Times New Roman" panose="02020603050405020304" pitchFamily="18" charset="0"/>
              </a:rPr>
              <a:t>Bangladesh University of Business and Technology (BUBT)</a:t>
            </a:r>
          </a:p>
          <a:p>
            <a:pPr marL="0" indent="0">
              <a:buFont typeface="Wingdings 2"/>
              <a:buNone/>
            </a:pPr>
            <a:r>
              <a:rPr lang="en-US" sz="2000" dirty="0" err="1" smtClean="0">
                <a:solidFill>
                  <a:srgbClr val="002060"/>
                </a:solidFill>
                <a:latin typeface="Times New Roman" panose="02020603050405020304" pitchFamily="18" charset="0"/>
                <a:cs typeface="Times New Roman" panose="02020603050405020304" pitchFamily="18" charset="0"/>
              </a:rPr>
              <a:t>Mirpur</a:t>
            </a:r>
            <a:r>
              <a:rPr lang="en-US" sz="2000" dirty="0" smtClean="0">
                <a:solidFill>
                  <a:srgbClr val="002060"/>
                </a:solidFill>
                <a:latin typeface="Times New Roman" panose="02020603050405020304" pitchFamily="18" charset="0"/>
                <a:cs typeface="Times New Roman" panose="02020603050405020304" pitchFamily="18" charset="0"/>
              </a:rPr>
              <a:t>, Dhaka. </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61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838200"/>
            <a:ext cx="9475786" cy="874267"/>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dirty="0" smtClean="0">
                <a:solidFill>
                  <a:schemeClr val="accent1"/>
                </a:solidFill>
                <a:latin typeface="Georgia" pitchFamily="18" charset="0"/>
              </a:rPr>
              <a:t>Contents</a:t>
            </a:r>
            <a:endParaRPr lang="en-US" dirty="0">
              <a:solidFill>
                <a:schemeClr val="accent1"/>
              </a:solidFill>
              <a:latin typeface="Georgia" pitchFamily="18" charset="0"/>
            </a:endParaRPr>
          </a:p>
        </p:txBody>
      </p:sp>
      <p:sp>
        <p:nvSpPr>
          <p:cNvPr id="3" name="Content Placeholder 2"/>
          <p:cNvSpPr txBox="1">
            <a:spLocks/>
          </p:cNvSpPr>
          <p:nvPr/>
        </p:nvSpPr>
        <p:spPr>
          <a:xfrm>
            <a:off x="762001" y="1712467"/>
            <a:ext cx="7315200" cy="4592766"/>
          </a:xfrm>
          <a:prstGeom prst="rect">
            <a:avLst/>
          </a:prstGeom>
        </p:spPr>
        <p:txBody>
          <a:bodyPr>
            <a:normAutofit fontScale="95455"/>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20000"/>
              </a:lnSpc>
              <a:buClr>
                <a:srgbClr val="7030A0"/>
              </a:buClr>
              <a:buSzPct val="70000"/>
              <a:buFont typeface="Wingdings" pitchFamily="2" charset="2"/>
              <a:buChar char="v"/>
            </a:pPr>
            <a:endParaRPr lang="en-US" dirty="0" smtClean="0">
              <a:solidFill>
                <a:srgbClr val="002060"/>
              </a:solidFill>
              <a:latin typeface="Times New Roman" panose="02020603050405020304" pitchFamily="18" charset="0"/>
              <a:cs typeface="Times New Roman" panose="02020603050405020304" pitchFamily="18" charset="0"/>
            </a:endParaRPr>
          </a:p>
          <a:p>
            <a:pPr>
              <a:lnSpc>
                <a:spcPct val="120000"/>
              </a:lnSpc>
              <a:buClr>
                <a:srgbClr val="7030A0"/>
              </a:buClr>
              <a:buSzPct val="100000"/>
              <a:buFont typeface="Wingdings" pitchFamily="2" charset="2"/>
              <a:buChar char="v"/>
            </a:pPr>
            <a:r>
              <a:rPr lang="en-US" sz="2100" dirty="0" smtClean="0">
                <a:solidFill>
                  <a:srgbClr val="002060"/>
                </a:solidFill>
                <a:latin typeface="Times New Roman" panose="02020603050405020304" pitchFamily="18" charset="0"/>
                <a:cs typeface="Times New Roman" panose="02020603050405020304" pitchFamily="18" charset="0"/>
              </a:rPr>
              <a:t>Introduction</a:t>
            </a:r>
          </a:p>
          <a:p>
            <a:pPr>
              <a:lnSpc>
                <a:spcPct val="120000"/>
              </a:lnSpc>
              <a:buClr>
                <a:srgbClr val="7030A0"/>
              </a:buClr>
              <a:buFont typeface="Wingdings" pitchFamily="2" charset="2"/>
              <a:buChar char="v"/>
            </a:pPr>
            <a:r>
              <a:rPr lang="en-US" sz="2100" dirty="0" smtClean="0">
                <a:solidFill>
                  <a:srgbClr val="002060"/>
                </a:solidFill>
                <a:latin typeface="Times New Roman" panose="02020603050405020304" pitchFamily="18" charset="0"/>
                <a:cs typeface="Times New Roman" panose="02020603050405020304" pitchFamily="18" charset="0"/>
              </a:rPr>
              <a:t>Motivation</a:t>
            </a:r>
          </a:p>
          <a:p>
            <a:pPr>
              <a:lnSpc>
                <a:spcPct val="120000"/>
              </a:lnSpc>
              <a:buClr>
                <a:srgbClr val="7030A0"/>
              </a:buClr>
              <a:buFont typeface="Wingdings" pitchFamily="2" charset="2"/>
              <a:buChar char="v"/>
            </a:pPr>
            <a:r>
              <a:rPr lang="en-US" sz="2100" dirty="0" smtClean="0">
                <a:solidFill>
                  <a:srgbClr val="002060"/>
                </a:solidFill>
                <a:latin typeface="Times New Roman" panose="02020603050405020304" pitchFamily="18" charset="0"/>
                <a:cs typeface="Times New Roman" panose="02020603050405020304" pitchFamily="18" charset="0"/>
              </a:rPr>
              <a:t>Objectives</a:t>
            </a:r>
          </a:p>
          <a:p>
            <a:pPr>
              <a:lnSpc>
                <a:spcPct val="120000"/>
              </a:lnSpc>
              <a:buClr>
                <a:srgbClr val="7030A0"/>
              </a:buClr>
              <a:buFont typeface="Wingdings" pitchFamily="2" charset="2"/>
              <a:buChar char="v"/>
            </a:pPr>
            <a:r>
              <a:rPr lang="en-US" sz="2100" dirty="0" smtClean="0">
                <a:solidFill>
                  <a:srgbClr val="002060"/>
                </a:solidFill>
                <a:latin typeface="Times New Roman" panose="02020603050405020304" pitchFamily="18" charset="0"/>
                <a:cs typeface="Times New Roman" panose="02020603050405020304" pitchFamily="18" charset="0"/>
              </a:rPr>
              <a:t>Features</a:t>
            </a:r>
          </a:p>
          <a:p>
            <a:pPr>
              <a:lnSpc>
                <a:spcPct val="120000"/>
              </a:lnSpc>
              <a:buClr>
                <a:srgbClr val="7030A0"/>
              </a:buClr>
              <a:buFont typeface="Wingdings" pitchFamily="2" charset="2"/>
              <a:buChar char="v"/>
            </a:pPr>
            <a:r>
              <a:rPr lang="en-US" sz="2100" dirty="0" smtClean="0">
                <a:solidFill>
                  <a:srgbClr val="002060"/>
                </a:solidFill>
                <a:latin typeface="Times New Roman" panose="02020603050405020304" pitchFamily="18" charset="0"/>
                <a:cs typeface="Times New Roman" panose="02020603050405020304" pitchFamily="18" charset="0"/>
              </a:rPr>
              <a:t>ER Diagram</a:t>
            </a:r>
          </a:p>
          <a:p>
            <a:pPr>
              <a:lnSpc>
                <a:spcPct val="120000"/>
              </a:lnSpc>
              <a:buClr>
                <a:srgbClr val="7030A0"/>
              </a:buClr>
              <a:buFont typeface="Wingdings" pitchFamily="2" charset="2"/>
              <a:buChar char="v"/>
            </a:pPr>
            <a:r>
              <a:rPr lang="en-US" sz="2100" dirty="0" smtClean="0">
                <a:solidFill>
                  <a:srgbClr val="002060"/>
                </a:solidFill>
                <a:latin typeface="Times New Roman" panose="02020603050405020304" pitchFamily="18" charset="0"/>
                <a:cs typeface="Times New Roman" panose="02020603050405020304" pitchFamily="18" charset="0"/>
              </a:rPr>
              <a:t>Data Flow Diagram</a:t>
            </a:r>
          </a:p>
          <a:p>
            <a:pPr>
              <a:lnSpc>
                <a:spcPct val="120000"/>
              </a:lnSpc>
              <a:buClr>
                <a:srgbClr val="7030A0"/>
              </a:buClr>
              <a:buFont typeface="Wingdings" pitchFamily="2" charset="2"/>
              <a:buChar char="v"/>
            </a:pPr>
            <a:endParaRPr lang="en-US" sz="2100" dirty="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452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500" y="1295400"/>
            <a:ext cx="8686800" cy="5410200"/>
          </a:xfrm>
        </p:spPr>
        <p:txBody>
          <a:bodyPr>
            <a:normAutofit/>
          </a:bodyPr>
          <a:lstStyle/>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marL="0" indent="0">
              <a:buNone/>
            </a:pPr>
            <a:r>
              <a:rPr lang="en-US" dirty="0" smtClean="0"/>
              <a:t>This </a:t>
            </a:r>
            <a:r>
              <a:rPr lang="en-US" dirty="0"/>
              <a:t>project is an android based shopping system for an existing shopping mall. The project objective is to deliver the online shopping application into android platform. Online shopping is the process whereby consumers directly buy goods or services from a seller in real-time, without an intermediary service, over the Internet. It is a form of electronic commerce. This project is an attempt to provide the advantages of online shopping to customers of a real shop. It helps buying the products in the shop anywhere through internet by using an android device. Thus, the customer will get the service of online shopping and home delivery from his/her favorite shop.</a:t>
            </a:r>
          </a:p>
          <a:p>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4" name="TextBox 3"/>
          <p:cNvSpPr txBox="1"/>
          <p:nvPr/>
        </p:nvSpPr>
        <p:spPr>
          <a:xfrm>
            <a:off x="2646217" y="762000"/>
            <a:ext cx="3962401" cy="830997"/>
          </a:xfrm>
          <a:prstGeom prst="rect">
            <a:avLst/>
          </a:prstGeom>
          <a:noFill/>
        </p:spPr>
        <p:txBody>
          <a:bodyPr wrap="square" rtlCol="0">
            <a:spAutoFit/>
          </a:bodyPr>
          <a:lstStyle/>
          <a:p>
            <a:pPr algn="ctr"/>
            <a:r>
              <a:rPr lang="en-US" sz="4800" dirty="0" smtClean="0">
                <a:solidFill>
                  <a:schemeClr val="accent1"/>
                </a:solidFill>
              </a:rPr>
              <a:t>Introduction</a:t>
            </a:r>
            <a:endParaRPr lang="en-US" sz="4800" dirty="0">
              <a:solidFill>
                <a:schemeClr val="accent1"/>
              </a:solidFill>
            </a:endParaRPr>
          </a:p>
        </p:txBody>
      </p:sp>
    </p:spTree>
    <p:extLst>
      <p:ext uri="{BB962C8B-B14F-4D97-AF65-F5344CB8AC3E}">
        <p14:creationId xmlns:p14="http://schemas.microsoft.com/office/powerpoint/2010/main" val="717371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762000" y="533400"/>
            <a:ext cx="7429499" cy="903698"/>
          </a:xfrm>
        </p:spPr>
        <p:txBody>
          <a:bodyPr/>
          <a:lstStyle/>
          <a:p>
            <a:pPr algn="ctr"/>
            <a:r>
              <a:rPr lang="en-US" dirty="0">
                <a:solidFill>
                  <a:srgbClr val="0070C0"/>
                </a:solidFill>
                <a:latin typeface="Georgia" panose="02040502050405020303" pitchFamily="18" charset="0"/>
                <a:cs typeface="Times New Roman" panose="02020603050405020304" pitchFamily="18" charset="0"/>
              </a:rPr>
              <a:t>M</a:t>
            </a:r>
            <a:r>
              <a:rPr lang="en-US" dirty="0" smtClean="0">
                <a:solidFill>
                  <a:srgbClr val="0070C0"/>
                </a:solidFill>
                <a:latin typeface="Georgia" panose="02040502050405020303" pitchFamily="18" charset="0"/>
                <a:cs typeface="Times New Roman" panose="02020603050405020304" pitchFamily="18" charset="0"/>
              </a:rPr>
              <a:t>otivations</a:t>
            </a:r>
            <a:endParaRPr lang="en-US" dirty="0">
              <a:solidFill>
                <a:srgbClr val="0070C0"/>
              </a:solidFill>
              <a:latin typeface="Georgia" panose="02040502050405020303" pitchFamily="18" charset="0"/>
              <a:cs typeface="Times New Roman" panose="02020603050405020304" pitchFamily="18" charset="0"/>
            </a:endParaRPr>
          </a:p>
        </p:txBody>
      </p:sp>
      <p:sp>
        <p:nvSpPr>
          <p:cNvPr id="1048629" name="Content Placeholder 2"/>
          <p:cNvSpPr>
            <a:spLocks noGrp="1"/>
          </p:cNvSpPr>
          <p:nvPr>
            <p:ph idx="1"/>
          </p:nvPr>
        </p:nvSpPr>
        <p:spPr>
          <a:xfrm>
            <a:off x="533400" y="2362200"/>
            <a:ext cx="7086601" cy="3733800"/>
          </a:xfrm>
        </p:spPr>
        <p:txBody>
          <a:bodyPr>
            <a:normAutofit fontScale="87500" lnSpcReduction="10000"/>
          </a:bodyPr>
          <a:lstStyle/>
          <a:p>
            <a:pPr marL="0" indent="0">
              <a:buNone/>
            </a:pPr>
            <a:r>
              <a:rPr lang="en-US" sz="2400" dirty="0"/>
              <a:t>Online shopping application has transformed into one of the most popular app, both for consumers and owner. It provides a broad range of benefits such as 24/7 opportunity to purchase, online catalogues, comparative pricing, cost efficiency, less time consuming and a lot more. These are the reasons why we believe that this app is likely to grow in greater popularity in the future. In this aspect we focus on recognizing the motivational factors of online shopping. We believe that in the development of the future characteristics of e-commerce, future patterns of buying behavior would play a significant role. </a:t>
            </a:r>
          </a:p>
        </p:txBody>
      </p:sp>
    </p:spTree>
    <p:extLst>
      <p:ext uri="{BB962C8B-B14F-4D97-AF65-F5344CB8AC3E}">
        <p14:creationId xmlns:p14="http://schemas.microsoft.com/office/powerpoint/2010/main" val="3371492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685800"/>
            <a:ext cx="9748604" cy="1240971"/>
          </a:xfrm>
          <a:prstGeom prst="rect">
            <a:avLst/>
          </a:prstGeom>
        </p:spPr>
        <p:txBody>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dirty="0" smtClean="0">
                <a:solidFill>
                  <a:srgbClr val="0070C0"/>
                </a:solidFill>
                <a:latin typeface="Georgia" panose="02040502050405020303" pitchFamily="18" charset="0"/>
                <a:cs typeface="Times New Roman" panose="02020603050405020304" pitchFamily="18" charset="0"/>
              </a:rPr>
              <a:t>Objectives</a:t>
            </a:r>
            <a:endParaRPr lang="en-US" dirty="0">
              <a:solidFill>
                <a:srgbClr val="0070C0"/>
              </a:solidFill>
              <a:latin typeface="Georgia" panose="02040502050405020303" pitchFamily="18" charset="0"/>
              <a:cs typeface="Times New Roman" panose="02020603050405020304" pitchFamily="18" charset="0"/>
            </a:endParaRPr>
          </a:p>
        </p:txBody>
      </p:sp>
      <p:sp>
        <p:nvSpPr>
          <p:cNvPr id="3" name="Content Placeholder 2"/>
          <p:cNvSpPr txBox="1">
            <a:spLocks/>
          </p:cNvSpPr>
          <p:nvPr/>
        </p:nvSpPr>
        <p:spPr>
          <a:xfrm>
            <a:off x="609600" y="1704109"/>
            <a:ext cx="8229599" cy="4770731"/>
          </a:xfrm>
          <a:prstGeom prst="rect">
            <a:avLst/>
          </a:prstGeom>
        </p:spPr>
        <p:txBody>
          <a:bodyPr>
            <a:normAutofit fontScale="94444"/>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0"/>
            <a:r>
              <a:rPr lang="en-US" sz="2000" dirty="0"/>
              <a:t>To provide an android application for online shopping of products in an existing shop.</a:t>
            </a:r>
          </a:p>
          <a:p>
            <a:pPr lvl="0"/>
            <a:r>
              <a:rPr lang="en-US" sz="2000" dirty="0"/>
              <a:t>To provide user friendly system</a:t>
            </a:r>
          </a:p>
          <a:p>
            <a:pPr lvl="0"/>
            <a:r>
              <a:rPr lang="en-US" sz="2000" dirty="0"/>
              <a:t>To provide error free system</a:t>
            </a:r>
          </a:p>
          <a:p>
            <a:pPr lvl="0"/>
            <a:r>
              <a:rPr lang="en-US" sz="2000" dirty="0"/>
              <a:t>To handle all the products as an admin/owner</a:t>
            </a:r>
          </a:p>
          <a:p>
            <a:pPr lvl="0"/>
            <a:r>
              <a:rPr lang="en-US" sz="2000" dirty="0"/>
              <a:t>Different interface for admin and consumers</a:t>
            </a:r>
          </a:p>
          <a:p>
            <a:pPr lvl="0"/>
            <a:r>
              <a:rPr lang="en-US" sz="2000" dirty="0"/>
              <a:t>Adding product or changing information facility about products for at any time for admin</a:t>
            </a:r>
          </a:p>
          <a:p>
            <a:pPr lvl="0"/>
            <a:r>
              <a:rPr lang="en-US" sz="2000" dirty="0"/>
              <a:t>Changing information process for consumers.</a:t>
            </a:r>
          </a:p>
          <a:p>
            <a:pPr marL="0" indent="0">
              <a:buFont typeface="Wingdings 2"/>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85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smtClean="0">
                <a:solidFill>
                  <a:srgbClr val="0070C0"/>
                </a:solidFill>
              </a:rPr>
              <a:t>                   </a:t>
            </a:r>
            <a:r>
              <a:rPr lang="en-US" sz="6000" dirty="0" smtClean="0">
                <a:solidFill>
                  <a:srgbClr val="0070C0"/>
                </a:solidFill>
              </a:rPr>
              <a:t>Features</a:t>
            </a:r>
            <a:endParaRPr lang="en-US" sz="6000" dirty="0">
              <a:solidFill>
                <a:srgbClr val="0070C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981198" y="533401"/>
            <a:ext cx="5181603" cy="6858000"/>
          </a:xfrm>
          <a:prstGeom prst="rect">
            <a:avLst/>
          </a:prstGeom>
        </p:spPr>
      </p:pic>
    </p:spTree>
    <p:extLst>
      <p:ext uri="{BB962C8B-B14F-4D97-AF65-F5344CB8AC3E}">
        <p14:creationId xmlns:p14="http://schemas.microsoft.com/office/powerpoint/2010/main" val="621939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2025455" y="786608"/>
            <a:ext cx="5169287" cy="6629400"/>
          </a:xfrm>
        </p:spPr>
      </p:pic>
    </p:spTree>
    <p:extLst>
      <p:ext uri="{BB962C8B-B14F-4D97-AF65-F5344CB8AC3E}">
        <p14:creationId xmlns:p14="http://schemas.microsoft.com/office/powerpoint/2010/main" val="30848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532" y="685800"/>
            <a:ext cx="1709382" cy="369332"/>
          </a:xfrm>
          <a:prstGeom prst="rect">
            <a:avLst/>
          </a:prstGeom>
          <a:noFill/>
        </p:spPr>
        <p:txBody>
          <a:bodyPr wrap="square" rtlCol="0">
            <a:spAutoFit/>
          </a:bodyPr>
          <a:lstStyle/>
          <a:p>
            <a:r>
              <a:rPr lang="en-US" dirty="0">
                <a:solidFill>
                  <a:srgbClr val="0070C0"/>
                </a:solidFill>
                <a:latin typeface="Georgia" panose="02040502050405020303" pitchFamily="18" charset="0"/>
                <a:cs typeface="Times New Roman" panose="02020603050405020304" pitchFamily="18" charset="0"/>
              </a:rPr>
              <a:t>ER </a:t>
            </a:r>
            <a:r>
              <a:rPr lang="en-US" dirty="0" smtClean="0">
                <a:solidFill>
                  <a:srgbClr val="0070C0"/>
                </a:solidFill>
                <a:latin typeface="Georgia" panose="02040502050405020303" pitchFamily="18" charset="0"/>
                <a:cs typeface="Times New Roman" panose="02020603050405020304" pitchFamily="18" charset="0"/>
              </a:rPr>
              <a:t>Diagram:</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50023" y="1481137"/>
            <a:ext cx="6898577" cy="4386263"/>
          </a:xfrm>
          <a:prstGeom prst="rect">
            <a:avLst/>
          </a:prstGeom>
          <a:noFill/>
          <a:ln>
            <a:noFill/>
          </a:ln>
        </p:spPr>
      </p:pic>
    </p:spTree>
    <p:extLst>
      <p:ext uri="{BB962C8B-B14F-4D97-AF65-F5344CB8AC3E}">
        <p14:creationId xmlns:p14="http://schemas.microsoft.com/office/powerpoint/2010/main" val="3732805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598</TotalTime>
  <Words>380</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Cambria</vt:lpstr>
      <vt:lpstr>Georgia</vt:lpstr>
      <vt:lpstr>Times New Roman</vt:lpstr>
      <vt:lpstr>Trebuchet MS</vt:lpstr>
      <vt:lpstr>Wingdings</vt:lpstr>
      <vt:lpstr>Wingdings 2</vt:lpstr>
      <vt:lpstr>Wingdings 3</vt:lpstr>
      <vt:lpstr>Facet</vt:lpstr>
      <vt:lpstr>Welcome to…..</vt:lpstr>
      <vt:lpstr>PowerPoint Presentation</vt:lpstr>
      <vt:lpstr>PowerPoint Presentation</vt:lpstr>
      <vt:lpstr>PowerPoint Presentation</vt:lpstr>
      <vt:lpstr>Motivations</vt:lpstr>
      <vt:lpstr>PowerPoint Presentation</vt:lpstr>
      <vt:lpstr>                   Features</vt:lpstr>
      <vt:lpstr>Continue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USER</dc:creator>
  <cp:lastModifiedBy>MD SAHRIAL ALAM</cp:lastModifiedBy>
  <cp:revision>49</cp:revision>
  <dcterms:created xsi:type="dcterms:W3CDTF">2006-08-16T00:00:00Z</dcterms:created>
  <dcterms:modified xsi:type="dcterms:W3CDTF">2021-06-13T14:48:37Z</dcterms:modified>
</cp:coreProperties>
</file>