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93" autoAdjust="0"/>
  </p:normalViewPr>
  <p:slideViewPr>
    <p:cSldViewPr>
      <p:cViewPr varScale="1">
        <p:scale>
          <a:sx n="86" d="100"/>
          <a:sy n="86" d="100"/>
        </p:scale>
        <p:origin x="135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35052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3528059"/>
            <a:ext cx="9138285" cy="93345"/>
          </a:xfrm>
          <a:custGeom>
            <a:avLst/>
            <a:gdLst/>
            <a:ahLst/>
            <a:cxnLst/>
            <a:rect l="l" t="t" r="r" b="b"/>
            <a:pathLst>
              <a:path w="9138285" h="93345">
                <a:moveTo>
                  <a:pt x="9137904" y="0"/>
                </a:moveTo>
                <a:lnTo>
                  <a:pt x="0" y="0"/>
                </a:lnTo>
                <a:lnTo>
                  <a:pt x="0" y="92963"/>
                </a:lnTo>
                <a:lnTo>
                  <a:pt x="9137904" y="92963"/>
                </a:lnTo>
                <a:lnTo>
                  <a:pt x="9137904" y="0"/>
                </a:lnTo>
                <a:close/>
              </a:path>
            </a:pathLst>
          </a:custGeom>
          <a:solidFill>
            <a:srgbClr val="B3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505200"/>
            <a:ext cx="9137904" cy="2286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13403"/>
            <a:ext cx="9137904" cy="23164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3842003"/>
            <a:ext cx="9144000" cy="196595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0" y="3470147"/>
            <a:ext cx="9139555" cy="74930"/>
          </a:xfrm>
          <a:custGeom>
            <a:avLst/>
            <a:gdLst/>
            <a:ahLst/>
            <a:cxnLst/>
            <a:rect l="l" t="t" r="r" b="b"/>
            <a:pathLst>
              <a:path w="9139555" h="74929">
                <a:moveTo>
                  <a:pt x="9139428" y="0"/>
                </a:moveTo>
                <a:lnTo>
                  <a:pt x="0" y="0"/>
                </a:lnTo>
                <a:lnTo>
                  <a:pt x="0" y="74675"/>
                </a:lnTo>
                <a:lnTo>
                  <a:pt x="9139428" y="74675"/>
                </a:lnTo>
                <a:lnTo>
                  <a:pt x="9139428" y="0"/>
                </a:lnTo>
                <a:close/>
              </a:path>
            </a:pathLst>
          </a:custGeom>
          <a:solidFill>
            <a:srgbClr val="777777">
              <a:alpha val="3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056131" cy="1371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3383" y="1862404"/>
            <a:ext cx="2237232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66C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721C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721C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721C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905000"/>
            <a:ext cx="381000" cy="4952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86800" y="1905000"/>
            <a:ext cx="454151" cy="49529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095" y="1242060"/>
            <a:ext cx="9138285" cy="93345"/>
          </a:xfrm>
          <a:custGeom>
            <a:avLst/>
            <a:gdLst/>
            <a:ahLst/>
            <a:cxnLst/>
            <a:rect l="l" t="t" r="r" b="b"/>
            <a:pathLst>
              <a:path w="9138285" h="93344">
                <a:moveTo>
                  <a:pt x="9137904" y="0"/>
                </a:moveTo>
                <a:lnTo>
                  <a:pt x="0" y="0"/>
                </a:lnTo>
                <a:lnTo>
                  <a:pt x="0" y="92963"/>
                </a:lnTo>
                <a:lnTo>
                  <a:pt x="9137904" y="92963"/>
                </a:lnTo>
                <a:lnTo>
                  <a:pt x="9137904" y="0"/>
                </a:lnTo>
                <a:close/>
              </a:path>
            </a:pathLst>
          </a:custGeom>
          <a:solidFill>
            <a:srgbClr val="B3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95" y="1335024"/>
            <a:ext cx="9137904" cy="22402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095" y="1327403"/>
            <a:ext cx="9137904" cy="4419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9144000" cy="124206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047" y="1556003"/>
            <a:ext cx="9140952" cy="196596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4572" y="1184147"/>
            <a:ext cx="9139555" cy="74930"/>
          </a:xfrm>
          <a:custGeom>
            <a:avLst/>
            <a:gdLst/>
            <a:ahLst/>
            <a:cxnLst/>
            <a:rect l="l" t="t" r="r" b="b"/>
            <a:pathLst>
              <a:path w="9139555" h="74930">
                <a:moveTo>
                  <a:pt x="9139428" y="0"/>
                </a:moveTo>
                <a:lnTo>
                  <a:pt x="0" y="0"/>
                </a:lnTo>
                <a:lnTo>
                  <a:pt x="0" y="74675"/>
                </a:lnTo>
                <a:lnTo>
                  <a:pt x="9139428" y="74675"/>
                </a:lnTo>
                <a:lnTo>
                  <a:pt x="9139428" y="0"/>
                </a:lnTo>
                <a:close/>
              </a:path>
            </a:pathLst>
          </a:custGeom>
          <a:solidFill>
            <a:srgbClr val="777777">
              <a:alpha val="3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056131" cy="1371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1542" y="44907"/>
            <a:ext cx="6820915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1721C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1026" y="2411348"/>
            <a:ext cx="6841947" cy="1903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4.png"/><Relationship Id="rId9" Type="http://schemas.openxmlformats.org/officeDocument/2006/relationships/image" Target="../media/image7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453382" y="1862404"/>
            <a:ext cx="2414017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95"/>
              </a:spcBef>
            </a:pPr>
            <a:r>
              <a:rPr spc="-5" dirty="0" err="1"/>
              <a:t>Topi</a:t>
            </a:r>
            <a:r>
              <a:rPr lang="en-US" spc="-5" dirty="0" err="1"/>
              <a:t>k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36190" y="4495800"/>
            <a:ext cx="6248400" cy="8867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5" dirty="0" err="1">
                <a:latin typeface="Arial"/>
                <a:cs typeface="Arial"/>
              </a:rPr>
              <a:t>Mengenal</a:t>
            </a:r>
            <a:r>
              <a:rPr lang="en-US" sz="2800" b="1" spc="-5" dirty="0">
                <a:latin typeface="Arial"/>
                <a:cs typeface="Arial"/>
              </a:rPr>
              <a:t> </a:t>
            </a:r>
            <a:r>
              <a:rPr lang="en-US" sz="2800" b="1" spc="-5" dirty="0" err="1">
                <a:latin typeface="Arial"/>
                <a:cs typeface="Arial"/>
              </a:rPr>
              <a:t>Manajemen</a:t>
            </a:r>
            <a:r>
              <a:rPr lang="en-US" sz="2800" b="1" spc="-5" dirty="0">
                <a:latin typeface="Arial"/>
                <a:cs typeface="Arial"/>
              </a:rPr>
              <a:t> </a:t>
            </a:r>
            <a:r>
              <a:rPr lang="en-US" sz="2800" b="1" spc="-5" dirty="0" err="1">
                <a:latin typeface="Arial"/>
                <a:cs typeface="Arial"/>
              </a:rPr>
              <a:t>Pengetahuan</a:t>
            </a:r>
            <a:endParaRPr lang="en-US" sz="2800" b="1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864233"/>
            <a:ext cx="6513830" cy="377090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76200" indent="-342900">
              <a:lnSpc>
                <a:spcPts val="2590"/>
              </a:lnSpc>
              <a:spcBef>
                <a:spcPts val="42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400" dirty="0" err="1"/>
              <a:t>Pengelolaan</a:t>
            </a:r>
            <a:r>
              <a:rPr lang="en-ID" sz="2400" dirty="0"/>
              <a:t> ide, </a:t>
            </a:r>
            <a:r>
              <a:rPr lang="en-ID" sz="2400" dirty="0" err="1"/>
              <a:t>informasi</a:t>
            </a:r>
            <a:r>
              <a:rPr lang="en-ID" sz="2400" dirty="0"/>
              <a:t>, dan </a:t>
            </a:r>
            <a:r>
              <a:rPr lang="en-ID" sz="2400" dirty="0" err="1"/>
              <a:t>pengetahuan</a:t>
            </a:r>
            <a:r>
              <a:rPr lang="en-ID" sz="2400" dirty="0"/>
              <a:t> </a:t>
            </a:r>
            <a:r>
              <a:rPr lang="en-ID" sz="2400" dirty="0" err="1"/>
              <a:t>secara</a:t>
            </a:r>
            <a:r>
              <a:rPr lang="en-ID" sz="2400" dirty="0"/>
              <a:t> </a:t>
            </a:r>
            <a:r>
              <a:rPr lang="en-ID" sz="2400" dirty="0" err="1"/>
              <a:t>sistematis</a:t>
            </a:r>
            <a:r>
              <a:rPr lang="en-ID" sz="2400" dirty="0"/>
              <a:t> dan </a:t>
            </a:r>
            <a:r>
              <a:rPr lang="en-ID" sz="2400" dirty="0" err="1"/>
              <a:t>aktif</a:t>
            </a:r>
            <a:r>
              <a:rPr lang="en-ID" sz="2400" dirty="0"/>
              <a:t> yang </a:t>
            </a:r>
            <a:r>
              <a:rPr lang="en-ID" sz="2400" dirty="0" err="1"/>
              <a:t>terdapat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karyawan</a:t>
            </a:r>
            <a:r>
              <a:rPr lang="en-ID" sz="2400" dirty="0"/>
              <a:t> </a:t>
            </a:r>
            <a:r>
              <a:rPr lang="en-ID" sz="2400" dirty="0" err="1"/>
              <a:t>organisasi</a:t>
            </a:r>
            <a:r>
              <a:rPr lang="en-ID" sz="2400" dirty="0"/>
              <a:t>.</a:t>
            </a:r>
          </a:p>
          <a:p>
            <a:pPr marL="12700" marR="76200">
              <a:lnSpc>
                <a:spcPts val="2590"/>
              </a:lnSpc>
              <a:spcBef>
                <a:spcPts val="425"/>
              </a:spcBef>
              <a:buClr>
                <a:srgbClr val="3568C6"/>
              </a:buClr>
              <a:tabLst>
                <a:tab pos="354965" algn="l"/>
                <a:tab pos="355600" algn="l"/>
              </a:tabLst>
            </a:pPr>
            <a:endParaRPr sz="295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 err="1">
                <a:latin typeface="Arial MT"/>
                <a:cs typeface="Arial MT"/>
              </a:rPr>
              <a:t>Sistem</a:t>
            </a:r>
            <a:r>
              <a:rPr lang="en-US" sz="2400" spc="-5" dirty="0">
                <a:latin typeface="Arial MT"/>
                <a:cs typeface="Arial MT"/>
              </a:rPr>
              <a:t> </a:t>
            </a:r>
            <a:r>
              <a:rPr lang="en-US" sz="2400" spc="-5" dirty="0" err="1">
                <a:latin typeface="Arial MT"/>
                <a:cs typeface="Arial MT"/>
              </a:rPr>
              <a:t>manajemen</a:t>
            </a:r>
            <a:r>
              <a:rPr lang="en-US" sz="2400" spc="-5" dirty="0">
                <a:latin typeface="Arial MT"/>
                <a:cs typeface="Arial MT"/>
              </a:rPr>
              <a:t> </a:t>
            </a:r>
            <a:r>
              <a:rPr lang="en-US" sz="2400" spc="-5" dirty="0" err="1">
                <a:latin typeface="Arial MT"/>
                <a:cs typeface="Arial MT"/>
              </a:rPr>
              <a:t>pengetahuan</a:t>
            </a:r>
            <a:endParaRPr sz="2400" dirty="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Clr>
                <a:srgbClr val="EF6056"/>
              </a:buClr>
              <a:buFont typeface="Wingdings"/>
              <a:buChar char=""/>
              <a:tabLst>
                <a:tab pos="756920" algn="l"/>
              </a:tabLst>
            </a:pPr>
            <a:r>
              <a:rPr lang="en-ID" sz="2400" dirty="0" err="1"/>
              <a:t>Penggunaan</a:t>
            </a:r>
            <a:r>
              <a:rPr lang="en-ID" sz="2400" dirty="0"/>
              <a:t> </a:t>
            </a:r>
            <a:r>
              <a:rPr lang="en-ID" sz="2400" dirty="0" err="1"/>
              <a:t>teknologi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mengelola</a:t>
            </a:r>
            <a:r>
              <a:rPr lang="en-ID" sz="2400" dirty="0"/>
              <a:t> </a:t>
            </a:r>
            <a:r>
              <a:rPr lang="en-ID" sz="2400" dirty="0" err="1"/>
              <a:t>pengetahuan</a:t>
            </a:r>
            <a:r>
              <a:rPr lang="en-ID" sz="2400" dirty="0"/>
              <a:t>.</a:t>
            </a: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Clr>
                <a:srgbClr val="EF6056"/>
              </a:buClr>
              <a:buFont typeface="Wingdings"/>
              <a:buChar char=""/>
              <a:tabLst>
                <a:tab pos="756920" algn="l"/>
              </a:tabLst>
            </a:pPr>
            <a:r>
              <a:rPr lang="fi-FI" sz="2400" dirty="0"/>
              <a:t>Digunakan saat terjadi pergantian, perubahan, pengurangan tenaga kerja.</a:t>
            </a: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Clr>
                <a:srgbClr val="EF6056"/>
              </a:buClr>
              <a:buFont typeface="Wingdings"/>
              <a:buChar char=""/>
              <a:tabLst>
                <a:tab pos="756920" algn="l"/>
              </a:tabLst>
            </a:pPr>
            <a:r>
              <a:rPr lang="en-ID" sz="2400" dirty="0" err="1"/>
              <a:t>Memberikan</a:t>
            </a:r>
            <a:r>
              <a:rPr lang="en-ID" sz="2400" dirty="0"/>
              <a:t> </a:t>
            </a:r>
            <a:r>
              <a:rPr lang="en-ID" sz="2400" dirty="0" err="1"/>
              <a:t>tingkat</a:t>
            </a:r>
            <a:r>
              <a:rPr lang="en-ID" sz="2400" dirty="0"/>
              <a:t> </a:t>
            </a:r>
            <a:r>
              <a:rPr lang="en-ID" sz="2400" dirty="0" err="1"/>
              <a:t>layanan</a:t>
            </a:r>
            <a:r>
              <a:rPr lang="en-ID" sz="2400" dirty="0"/>
              <a:t> yang </a:t>
            </a:r>
            <a:r>
              <a:rPr lang="en-ID" sz="2400" dirty="0" err="1"/>
              <a:t>konsisten</a:t>
            </a:r>
            <a:r>
              <a:rPr lang="en-ID" sz="2400" dirty="0"/>
              <a:t>.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A812946-D261-468E-9937-C0F1AA847E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37384" y="319785"/>
            <a:ext cx="65970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err="1"/>
              <a:t>Manajemen</a:t>
            </a:r>
            <a:r>
              <a:rPr lang="en-US" sz="3600" dirty="0"/>
              <a:t> </a:t>
            </a:r>
            <a:r>
              <a:rPr lang="en-US" sz="3600" dirty="0" err="1"/>
              <a:t>Pengetahuan</a:t>
            </a:r>
            <a:endParaRPr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801890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00809"/>
            <a:ext cx="7795895" cy="2041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3568C6"/>
              </a:buClr>
              <a:buFont typeface="Times New Roman"/>
              <a:buChar char="•"/>
              <a:tabLst>
                <a:tab pos="355600" algn="l"/>
              </a:tabLst>
            </a:pPr>
            <a:r>
              <a:rPr lang="en-ID" sz="2400" dirty="0" err="1"/>
              <a:t>Organisasi</a:t>
            </a:r>
            <a:r>
              <a:rPr lang="en-ID" sz="2400" dirty="0"/>
              <a:t> </a:t>
            </a:r>
            <a:r>
              <a:rPr lang="en-ID" sz="2400" dirty="0" err="1"/>
              <a:t>mulai</a:t>
            </a:r>
            <a:r>
              <a:rPr lang="en-ID" sz="2400" dirty="0"/>
              <a:t> </a:t>
            </a:r>
            <a:r>
              <a:rPr lang="en-ID" sz="2400" dirty="0" err="1"/>
              <a:t>menyadari</a:t>
            </a:r>
            <a:r>
              <a:rPr lang="en-ID" sz="2400" dirty="0"/>
              <a:t> </a:t>
            </a:r>
            <a:r>
              <a:rPr lang="en-ID" sz="2400" dirty="0" err="1"/>
              <a:t>betapa</a:t>
            </a:r>
            <a:r>
              <a:rPr lang="en-ID" sz="2400" dirty="0"/>
              <a:t> </a:t>
            </a:r>
            <a:r>
              <a:rPr lang="en-ID" sz="2400" dirty="0" err="1"/>
              <a:t>pentingnya</a:t>
            </a:r>
            <a:r>
              <a:rPr lang="en-ID" sz="2400" dirty="0"/>
              <a:t> "</a:t>
            </a:r>
            <a:r>
              <a:rPr lang="en-ID" sz="2400" dirty="0" err="1"/>
              <a:t>mengetahui</a:t>
            </a:r>
            <a:r>
              <a:rPr lang="en-ID" sz="2400" dirty="0"/>
              <a:t> </a:t>
            </a:r>
            <a:r>
              <a:rPr lang="en-ID" sz="2400" dirty="0" err="1"/>
              <a:t>apa</a:t>
            </a:r>
            <a:r>
              <a:rPr lang="en-ID" sz="2400" dirty="0"/>
              <a:t> yang </a:t>
            </a:r>
            <a:r>
              <a:rPr lang="en-ID" sz="2400" dirty="0" err="1"/>
              <a:t>mereka</a:t>
            </a:r>
            <a:r>
              <a:rPr lang="en-ID" sz="2400" dirty="0"/>
              <a:t> </a:t>
            </a:r>
            <a:r>
              <a:rPr lang="en-ID" sz="2400" dirty="0" err="1"/>
              <a:t>ketahui</a:t>
            </a:r>
            <a:r>
              <a:rPr lang="en-ID" sz="2400" dirty="0"/>
              <a:t>" dan </a:t>
            </a:r>
            <a:r>
              <a:rPr lang="en-ID" sz="2400" dirty="0" err="1"/>
              <a:t>memanfaatkan</a:t>
            </a:r>
            <a:r>
              <a:rPr lang="en-ID" sz="2400" dirty="0"/>
              <a:t> </a:t>
            </a:r>
            <a:r>
              <a:rPr lang="en-ID" sz="2400" dirty="0" err="1"/>
              <a:t>pengetahuan</a:t>
            </a:r>
            <a:r>
              <a:rPr lang="en-ID" sz="2400" dirty="0"/>
              <a:t> </a:t>
            </a:r>
            <a:r>
              <a:rPr lang="en-ID" sz="2400" dirty="0" err="1"/>
              <a:t>tersebut</a:t>
            </a:r>
            <a:r>
              <a:rPr lang="en-ID" sz="2400" dirty="0"/>
              <a:t> </a:t>
            </a:r>
            <a:r>
              <a:rPr lang="en-ID" sz="2400" dirty="0" err="1"/>
              <a:t>secara</a:t>
            </a:r>
            <a:r>
              <a:rPr lang="en-ID" sz="2400" dirty="0"/>
              <a:t> </a:t>
            </a:r>
            <a:r>
              <a:rPr lang="en-ID" sz="2400" dirty="0" err="1"/>
              <a:t>maksimal</a:t>
            </a:r>
            <a:r>
              <a:rPr lang="en-ID" sz="2400" dirty="0"/>
              <a:t>.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  <a:buClr>
                <a:srgbClr val="3568C6"/>
              </a:buClr>
              <a:tabLst>
                <a:tab pos="355600" algn="l"/>
              </a:tabLst>
            </a:pPr>
            <a:endParaRPr sz="35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sv-SE" sz="2400" dirty="0"/>
              <a:t>Mencegah "menciptakan ulang roda" berkali-kali.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833143"/>
            <a:ext cx="8060690" cy="3319498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US" sz="2200" dirty="0">
                <a:latin typeface="Arial MT"/>
                <a:cs typeface="Arial MT"/>
              </a:rPr>
              <a:t>Oleh </a:t>
            </a:r>
            <a:r>
              <a:rPr lang="en-US" sz="2200" dirty="0" err="1">
                <a:latin typeface="Arial MT"/>
                <a:cs typeface="Arial MT"/>
              </a:rPr>
              <a:t>karena</a:t>
            </a:r>
            <a:r>
              <a:rPr lang="en-US" sz="2200" dirty="0">
                <a:latin typeface="Arial MT"/>
                <a:cs typeface="Arial MT"/>
              </a:rPr>
              <a:t> </a:t>
            </a:r>
            <a:r>
              <a:rPr lang="en-US" sz="2200" dirty="0" err="1">
                <a:latin typeface="Arial MT"/>
                <a:cs typeface="Arial MT"/>
              </a:rPr>
              <a:t>itu</a:t>
            </a:r>
            <a:r>
              <a:rPr lang="en-US" sz="2200" dirty="0">
                <a:latin typeface="Arial MT"/>
                <a:cs typeface="Arial MT"/>
              </a:rPr>
              <a:t> </a:t>
            </a:r>
            <a:r>
              <a:rPr lang="en-US" sz="2200" dirty="0" err="1">
                <a:latin typeface="Arial MT"/>
                <a:cs typeface="Arial MT"/>
              </a:rPr>
              <a:t>organisasi</a:t>
            </a:r>
            <a:r>
              <a:rPr lang="en-US" sz="2200" dirty="0">
                <a:latin typeface="Arial MT"/>
                <a:cs typeface="Arial MT"/>
              </a:rPr>
              <a:t> </a:t>
            </a:r>
            <a:r>
              <a:rPr lang="en-US" sz="2200" dirty="0" err="1">
                <a:latin typeface="Arial MT"/>
                <a:cs typeface="Arial MT"/>
              </a:rPr>
              <a:t>perlu</a:t>
            </a:r>
            <a:r>
              <a:rPr lang="en-US" sz="2200" dirty="0">
                <a:latin typeface="Arial MT"/>
                <a:cs typeface="Arial MT"/>
              </a:rPr>
              <a:t> </a:t>
            </a:r>
            <a:r>
              <a:rPr lang="en-US" sz="2200" dirty="0" err="1">
                <a:latin typeface="Arial MT"/>
                <a:cs typeface="Arial MT"/>
              </a:rPr>
              <a:t>mengetahui</a:t>
            </a:r>
            <a:endParaRPr lang="en-US" sz="2200" dirty="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EF6056"/>
              </a:buClr>
              <a:buFont typeface="Wingdings"/>
              <a:buChar char=""/>
              <a:tabLst>
                <a:tab pos="756920" algn="l"/>
              </a:tabLst>
            </a:pPr>
            <a:r>
              <a:rPr lang="fi-FI" sz="2400" dirty="0"/>
              <a:t>Apa saja aset pengetahuan mereka</a:t>
            </a: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EF6056"/>
              </a:buClr>
              <a:buFont typeface="Wingdings"/>
              <a:buChar char=""/>
              <a:tabLst>
                <a:tab pos="756920" algn="l"/>
              </a:tabLst>
            </a:pPr>
            <a:r>
              <a:rPr lang="en-ID" sz="2400" dirty="0" err="1"/>
              <a:t>Bagaimana</a:t>
            </a:r>
            <a:r>
              <a:rPr lang="en-ID" sz="2400" dirty="0"/>
              <a:t> </a:t>
            </a:r>
            <a:r>
              <a:rPr lang="en-ID" sz="2400" dirty="0" err="1"/>
              <a:t>cara</a:t>
            </a:r>
            <a:r>
              <a:rPr lang="en-ID" sz="2400" dirty="0"/>
              <a:t> </a:t>
            </a:r>
            <a:r>
              <a:rPr lang="en-ID" sz="2400" dirty="0" err="1"/>
              <a:t>mengelola</a:t>
            </a:r>
            <a:r>
              <a:rPr lang="en-ID" sz="2400" dirty="0"/>
              <a:t> dan </a:t>
            </a:r>
            <a:r>
              <a:rPr lang="en-ID" sz="2400" dirty="0" err="1"/>
              <a:t>memanfaatkan</a:t>
            </a:r>
            <a:r>
              <a:rPr lang="en-ID" sz="2400" dirty="0"/>
              <a:t> </a:t>
            </a:r>
            <a:r>
              <a:rPr lang="en-ID" sz="2400" dirty="0" err="1"/>
              <a:t>aset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mendapatkan</a:t>
            </a:r>
            <a:r>
              <a:rPr lang="en-ID" sz="2400" dirty="0"/>
              <a:t> </a:t>
            </a:r>
            <a:r>
              <a:rPr lang="en-ID" sz="2400" dirty="0" err="1"/>
              <a:t>hasil</a:t>
            </a:r>
            <a:r>
              <a:rPr lang="en-ID" sz="2400" dirty="0"/>
              <a:t> </a:t>
            </a:r>
            <a:r>
              <a:rPr lang="en-ID" sz="2400" dirty="0" err="1"/>
              <a:t>maksimal</a:t>
            </a:r>
            <a:r>
              <a:rPr lang="en-ID" sz="2400" dirty="0"/>
              <a:t>.</a:t>
            </a:r>
          </a:p>
          <a:p>
            <a:pPr marL="469265" lvl="1">
              <a:lnSpc>
                <a:spcPct val="100000"/>
              </a:lnSpc>
              <a:spcBef>
                <a:spcPts val="530"/>
              </a:spcBef>
              <a:buClr>
                <a:srgbClr val="EF6056"/>
              </a:buClr>
              <a:tabLst>
                <a:tab pos="756920" algn="l"/>
              </a:tabLst>
            </a:pPr>
            <a:endParaRPr sz="320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400" dirty="0"/>
              <a:t>KM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meningkatkan</a:t>
            </a:r>
            <a:r>
              <a:rPr lang="en-ID" sz="2400" dirty="0"/>
              <a:t> </a:t>
            </a:r>
            <a:r>
              <a:rPr lang="en-ID" sz="2400" dirty="0" err="1"/>
              <a:t>efisiensi</a:t>
            </a:r>
            <a:r>
              <a:rPr lang="en-ID" sz="2400" dirty="0"/>
              <a:t> </a:t>
            </a:r>
            <a:r>
              <a:rPr lang="en-ID" sz="2400" dirty="0" err="1"/>
              <a:t>organisasi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menyediakan</a:t>
            </a:r>
            <a:r>
              <a:rPr lang="en-ID" sz="2400" dirty="0"/>
              <a:t> </a:t>
            </a:r>
            <a:r>
              <a:rPr lang="en-ID" sz="2400" dirty="0" err="1"/>
              <a:t>kerangka</a:t>
            </a:r>
            <a:r>
              <a:rPr lang="en-ID" sz="2400" dirty="0"/>
              <a:t> </a:t>
            </a:r>
            <a:r>
              <a:rPr lang="en-ID" sz="2400" dirty="0" err="1"/>
              <a:t>kerja</a:t>
            </a:r>
            <a:r>
              <a:rPr lang="en-ID" sz="2400" dirty="0"/>
              <a:t>, </a:t>
            </a:r>
            <a:r>
              <a:rPr lang="en-ID" sz="2400" dirty="0" err="1"/>
              <a:t>alat</a:t>
            </a:r>
            <a:r>
              <a:rPr lang="en-ID" sz="2400" dirty="0"/>
              <a:t>, dan </a:t>
            </a:r>
            <a:r>
              <a:rPr lang="en-ID" sz="2400" dirty="0" err="1"/>
              <a:t>teknik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menggunakan</a:t>
            </a:r>
            <a:r>
              <a:rPr lang="en-ID" sz="2400" dirty="0"/>
              <a:t> </a:t>
            </a:r>
            <a:r>
              <a:rPr lang="en-ID" sz="2400" dirty="0" err="1"/>
              <a:t>kembali</a:t>
            </a:r>
            <a:r>
              <a:rPr lang="en-ID" sz="2400" dirty="0"/>
              <a:t> </a:t>
            </a:r>
            <a:r>
              <a:rPr lang="en-ID" sz="2400" dirty="0" err="1"/>
              <a:t>aset</a:t>
            </a:r>
            <a:r>
              <a:rPr lang="en-ID" sz="2400" dirty="0"/>
              <a:t> </a:t>
            </a:r>
            <a:r>
              <a:rPr lang="en-ID" sz="2400" dirty="0" err="1"/>
              <a:t>intelektual</a:t>
            </a:r>
            <a:r>
              <a:rPr lang="en-ID" sz="2400" dirty="0"/>
              <a:t> yang </a:t>
            </a:r>
            <a:r>
              <a:rPr lang="en-ID" sz="2400" dirty="0" err="1"/>
              <a:t>telah</a:t>
            </a:r>
            <a:r>
              <a:rPr lang="en-ID" sz="2400" dirty="0"/>
              <a:t> </a:t>
            </a:r>
            <a:r>
              <a:rPr lang="en-ID" sz="2400" dirty="0" err="1"/>
              <a:t>ditangkap</a:t>
            </a:r>
            <a:r>
              <a:rPr lang="en-ID" sz="2400" dirty="0"/>
              <a:t>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71BA5AB8-7799-4E26-A6C3-499CF0D348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801890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898726"/>
            <a:ext cx="7853045" cy="443583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marR="5080" indent="-343535">
              <a:lnSpc>
                <a:spcPts val="2590"/>
              </a:lnSpc>
              <a:spcBef>
                <a:spcPts val="430"/>
              </a:spcBef>
              <a:buClr>
                <a:srgbClr val="3568C6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ID" sz="2400" dirty="0"/>
              <a:t>"Kami </a:t>
            </a:r>
            <a:r>
              <a:rPr lang="en-ID" sz="2400" dirty="0" err="1"/>
              <a:t>memiliki</a:t>
            </a:r>
            <a:r>
              <a:rPr lang="en-ID" sz="2400" dirty="0"/>
              <a:t> </a:t>
            </a:r>
            <a:r>
              <a:rPr lang="en-ID" sz="2400" dirty="0" err="1"/>
              <a:t>empat</a:t>
            </a:r>
            <a:r>
              <a:rPr lang="en-ID" sz="2400" dirty="0"/>
              <a:t> orang di Boston yang </a:t>
            </a:r>
            <a:r>
              <a:rPr lang="en-ID" sz="2400" dirty="0" err="1"/>
              <a:t>tahu</a:t>
            </a:r>
            <a:r>
              <a:rPr lang="en-ID" sz="2400" dirty="0"/>
              <a:t> </a:t>
            </a:r>
            <a:r>
              <a:rPr lang="en-ID" sz="2400" dirty="0" err="1"/>
              <a:t>bagaimana</a:t>
            </a:r>
            <a:r>
              <a:rPr lang="en-ID" sz="2400" dirty="0"/>
              <a:t> </a:t>
            </a:r>
            <a:r>
              <a:rPr lang="en-ID" sz="2400" dirty="0" err="1"/>
              <a:t>menyelesaikan</a:t>
            </a:r>
            <a:r>
              <a:rPr lang="en-ID" sz="2400" dirty="0"/>
              <a:t> </a:t>
            </a:r>
            <a:r>
              <a:rPr lang="en-ID" sz="2400" dirty="0" err="1"/>
              <a:t>masalah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. </a:t>
            </a:r>
            <a:r>
              <a:rPr lang="en-ID" sz="2400" dirty="0" err="1"/>
              <a:t>Bagaimana</a:t>
            </a:r>
            <a:r>
              <a:rPr lang="en-ID" sz="2400" dirty="0"/>
              <a:t> kami </a:t>
            </a:r>
            <a:r>
              <a:rPr lang="en-ID" sz="2400" dirty="0" err="1"/>
              <a:t>bisa</a:t>
            </a:r>
            <a:r>
              <a:rPr lang="en-ID" sz="2400" dirty="0"/>
              <a:t> </a:t>
            </a:r>
            <a:r>
              <a:rPr lang="en-ID" sz="2400" dirty="0" err="1"/>
              <a:t>meminta</a:t>
            </a:r>
            <a:r>
              <a:rPr lang="en-ID" sz="2400" dirty="0"/>
              <a:t> </a:t>
            </a:r>
            <a:r>
              <a:rPr lang="en-ID" sz="2400" dirty="0" err="1"/>
              <a:t>mereka</a:t>
            </a:r>
            <a:r>
              <a:rPr lang="en-ID" sz="2400" dirty="0"/>
              <a:t> </a:t>
            </a:r>
            <a:r>
              <a:rPr lang="en-ID" sz="2400" dirty="0" err="1"/>
              <a:t>membantu</a:t>
            </a:r>
            <a:r>
              <a:rPr lang="en-ID" sz="2400" dirty="0"/>
              <a:t> </a:t>
            </a:r>
            <a:r>
              <a:rPr lang="en-ID" sz="2400" dirty="0" err="1"/>
              <a:t>tim</a:t>
            </a:r>
            <a:r>
              <a:rPr lang="en-ID" sz="2400" dirty="0"/>
              <a:t> kami di Korea?“</a:t>
            </a:r>
          </a:p>
          <a:p>
            <a:pPr marL="12065" marR="5080">
              <a:lnSpc>
                <a:spcPts val="2590"/>
              </a:lnSpc>
              <a:spcBef>
                <a:spcPts val="430"/>
              </a:spcBef>
              <a:buClr>
                <a:srgbClr val="3568C6"/>
              </a:buClr>
              <a:tabLst>
                <a:tab pos="355600" algn="l"/>
                <a:tab pos="356235" algn="l"/>
              </a:tabLst>
            </a:pPr>
            <a:endParaRPr sz="3250" dirty="0">
              <a:latin typeface="Arial MT"/>
              <a:cs typeface="Arial MT"/>
            </a:endParaRPr>
          </a:p>
          <a:p>
            <a:pPr marL="355600" marR="648970" indent="-343535">
              <a:lnSpc>
                <a:spcPts val="2590"/>
              </a:lnSpc>
              <a:buClr>
                <a:srgbClr val="3568C6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ID" sz="2400" dirty="0"/>
              <a:t>"Orang-orang </a:t>
            </a:r>
            <a:r>
              <a:rPr lang="en-ID" sz="2400" dirty="0" err="1"/>
              <a:t>meninggalkan</a:t>
            </a:r>
            <a:r>
              <a:rPr lang="en-ID" sz="2400" dirty="0"/>
              <a:t> </a:t>
            </a:r>
            <a:r>
              <a:rPr lang="en-ID" sz="2400" dirty="0" err="1"/>
              <a:t>perusahaan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pengalaman</a:t>
            </a:r>
            <a:r>
              <a:rPr lang="en-ID" sz="2400" dirty="0"/>
              <a:t> </a:t>
            </a:r>
            <a:r>
              <a:rPr lang="en-ID" sz="2400" dirty="0" err="1"/>
              <a:t>seumur</a:t>
            </a:r>
            <a:r>
              <a:rPr lang="en-ID" sz="2400" dirty="0"/>
              <a:t> </a:t>
            </a:r>
            <a:r>
              <a:rPr lang="en-ID" sz="2400" dirty="0" err="1"/>
              <a:t>hidup</a:t>
            </a:r>
            <a:r>
              <a:rPr lang="en-ID" sz="2400" dirty="0"/>
              <a:t>. </a:t>
            </a:r>
            <a:r>
              <a:rPr lang="en-ID" sz="2400" dirty="0" err="1"/>
              <a:t>Bagaimana</a:t>
            </a:r>
            <a:r>
              <a:rPr lang="en-ID" sz="2400" dirty="0"/>
              <a:t> </a:t>
            </a:r>
            <a:r>
              <a:rPr lang="en-ID" sz="2400" dirty="0" err="1"/>
              <a:t>kita</a:t>
            </a:r>
            <a:r>
              <a:rPr lang="en-ID" sz="2400" dirty="0"/>
              <a:t> </a:t>
            </a:r>
            <a:r>
              <a:rPr lang="en-ID" sz="2400" dirty="0" err="1"/>
              <a:t>bisa</a:t>
            </a:r>
            <a:r>
              <a:rPr lang="en-ID" sz="2400" dirty="0"/>
              <a:t> </a:t>
            </a:r>
            <a:r>
              <a:rPr lang="en-ID" sz="2400" dirty="0" err="1"/>
              <a:t>menangkap</a:t>
            </a:r>
            <a:r>
              <a:rPr lang="en-ID" sz="2400" dirty="0"/>
              <a:t> dan </a:t>
            </a:r>
            <a:r>
              <a:rPr lang="en-ID" sz="2400" dirty="0" err="1"/>
              <a:t>menggunakan</a:t>
            </a:r>
            <a:r>
              <a:rPr lang="en-ID" sz="2400" dirty="0"/>
              <a:t> </a:t>
            </a:r>
            <a:r>
              <a:rPr lang="en-ID" sz="2400" dirty="0" err="1"/>
              <a:t>kembali</a:t>
            </a:r>
            <a:r>
              <a:rPr lang="en-ID" sz="2400" dirty="0"/>
              <a:t> </a:t>
            </a:r>
            <a:r>
              <a:rPr lang="en-ID" sz="2400" dirty="0" err="1"/>
              <a:t>itu</a:t>
            </a:r>
            <a:r>
              <a:rPr lang="en-ID" sz="2400" dirty="0"/>
              <a:t>?“</a:t>
            </a:r>
          </a:p>
          <a:p>
            <a:pPr marL="12065" marR="648970">
              <a:lnSpc>
                <a:spcPts val="2590"/>
              </a:lnSpc>
              <a:buClr>
                <a:srgbClr val="3568C6"/>
              </a:buClr>
              <a:tabLst>
                <a:tab pos="355600" algn="l"/>
                <a:tab pos="356235" algn="l"/>
              </a:tabLst>
            </a:pPr>
            <a:endParaRPr sz="3200" dirty="0">
              <a:latin typeface="Arial MT"/>
              <a:cs typeface="Arial MT"/>
            </a:endParaRPr>
          </a:p>
          <a:p>
            <a:pPr marL="355600" marR="778510" indent="-343535">
              <a:lnSpc>
                <a:spcPct val="90000"/>
              </a:lnSpc>
              <a:buClr>
                <a:srgbClr val="3568C6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ID" sz="2400" dirty="0"/>
              <a:t>"Kami </a:t>
            </a:r>
            <a:r>
              <a:rPr lang="en-ID" sz="2400" dirty="0" err="1"/>
              <a:t>memiliki</a:t>
            </a:r>
            <a:r>
              <a:rPr lang="en-ID" sz="2400" dirty="0"/>
              <a:t> </a:t>
            </a:r>
            <a:r>
              <a:rPr lang="en-ID" sz="2400" dirty="0" err="1"/>
              <a:t>tim</a:t>
            </a:r>
            <a:r>
              <a:rPr lang="en-ID" sz="2400" dirty="0"/>
              <a:t> yang </a:t>
            </a:r>
            <a:r>
              <a:rPr lang="en-ID" sz="2400" dirty="0" err="1"/>
              <a:t>sukses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proposal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penerbangan</a:t>
            </a:r>
            <a:r>
              <a:rPr lang="en-ID" sz="2400" dirty="0"/>
              <a:t> lima </a:t>
            </a:r>
            <a:r>
              <a:rPr lang="en-ID" sz="2400" dirty="0" err="1"/>
              <a:t>tahun</a:t>
            </a:r>
            <a:r>
              <a:rPr lang="en-ID" sz="2400" dirty="0"/>
              <a:t> </a:t>
            </a:r>
            <a:r>
              <a:rPr lang="en-ID" sz="2400" dirty="0" err="1"/>
              <a:t>lalu</a:t>
            </a:r>
            <a:r>
              <a:rPr lang="en-ID" sz="2400" dirty="0"/>
              <a:t>. </a:t>
            </a:r>
            <a:r>
              <a:rPr lang="en-ID" sz="2400" dirty="0" err="1"/>
              <a:t>Mengapa</a:t>
            </a:r>
            <a:r>
              <a:rPr lang="en-ID" sz="2400" dirty="0"/>
              <a:t> </a:t>
            </a:r>
            <a:r>
              <a:rPr lang="en-ID" sz="2400" dirty="0" err="1"/>
              <a:t>mereka</a:t>
            </a:r>
            <a:r>
              <a:rPr lang="en-ID" sz="2400" dirty="0"/>
              <a:t> </a:t>
            </a:r>
            <a:r>
              <a:rPr lang="en-ID" sz="2400" dirty="0" err="1"/>
              <a:t>membuat</a:t>
            </a:r>
            <a:r>
              <a:rPr lang="en-ID" sz="2400" dirty="0"/>
              <a:t> </a:t>
            </a:r>
            <a:r>
              <a:rPr lang="en-ID" sz="2400" dirty="0" err="1"/>
              <a:t>keputusan</a:t>
            </a:r>
            <a:r>
              <a:rPr lang="en-ID" sz="2400" dirty="0"/>
              <a:t> </a:t>
            </a:r>
            <a:r>
              <a:rPr lang="en-ID" sz="2400" dirty="0" err="1"/>
              <a:t>seperti</a:t>
            </a:r>
            <a:r>
              <a:rPr lang="en-ID" sz="2400" dirty="0"/>
              <a:t> </a:t>
            </a:r>
            <a:r>
              <a:rPr lang="en-ID" sz="2400" dirty="0" err="1"/>
              <a:t>itu</a:t>
            </a:r>
            <a:r>
              <a:rPr lang="en-ID" sz="2400" dirty="0"/>
              <a:t>? </a:t>
            </a:r>
            <a:r>
              <a:rPr lang="en-ID" sz="2400" dirty="0" err="1"/>
              <a:t>Bagaimana</a:t>
            </a:r>
            <a:r>
              <a:rPr lang="en-ID" sz="2400" dirty="0"/>
              <a:t> </a:t>
            </a:r>
            <a:r>
              <a:rPr lang="en-ID" sz="2400" dirty="0" err="1"/>
              <a:t>mereka</a:t>
            </a:r>
            <a:r>
              <a:rPr lang="en-ID" sz="2400" dirty="0"/>
              <a:t> </a:t>
            </a:r>
            <a:r>
              <a:rPr lang="en-ID" sz="2400" dirty="0" err="1"/>
              <a:t>berhubungan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pelanggan</a:t>
            </a:r>
            <a:r>
              <a:rPr lang="en-ID" sz="2400" dirty="0"/>
              <a:t>? </a:t>
            </a:r>
            <a:r>
              <a:rPr lang="en-ID" sz="2400" dirty="0" err="1"/>
              <a:t>Apa</a:t>
            </a:r>
            <a:r>
              <a:rPr lang="en-ID" sz="2400" dirty="0"/>
              <a:t> yang </a:t>
            </a:r>
            <a:r>
              <a:rPr lang="en-ID" sz="2400" dirty="0" err="1"/>
              <a:t>membuat</a:t>
            </a:r>
            <a:r>
              <a:rPr lang="en-ID" sz="2400" dirty="0"/>
              <a:t> </a:t>
            </a:r>
            <a:r>
              <a:rPr lang="en-ID" sz="2400" dirty="0" err="1"/>
              <a:t>tim</a:t>
            </a:r>
            <a:r>
              <a:rPr lang="en-ID" sz="2400" dirty="0"/>
              <a:t> </a:t>
            </a:r>
            <a:r>
              <a:rPr lang="en-ID" sz="2400" dirty="0" err="1"/>
              <a:t>tersebut</a:t>
            </a:r>
            <a:r>
              <a:rPr lang="en-ID" sz="2400" dirty="0"/>
              <a:t> </a:t>
            </a:r>
            <a:r>
              <a:rPr lang="en-ID" sz="2400" dirty="0" err="1"/>
              <a:t>berhasil</a:t>
            </a:r>
            <a:r>
              <a:rPr lang="en-ID" sz="2400" dirty="0"/>
              <a:t>?"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3FD1315B-1B39-4762-ACD7-D4363166F8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801890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40739" y="1857883"/>
            <a:ext cx="7375525" cy="3866571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3535">
              <a:lnSpc>
                <a:spcPct val="80000"/>
              </a:lnSpc>
              <a:spcBef>
                <a:spcPts val="675"/>
              </a:spcBef>
              <a:buClr>
                <a:srgbClr val="3568C6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ID" sz="2400" dirty="0"/>
              <a:t>"</a:t>
            </a:r>
            <a:r>
              <a:rPr lang="en-ID" sz="2400" dirty="0" err="1"/>
              <a:t>Bagaimana</a:t>
            </a:r>
            <a:r>
              <a:rPr lang="en-ID" sz="2400" dirty="0"/>
              <a:t> </a:t>
            </a:r>
            <a:r>
              <a:rPr lang="en-ID" sz="2400" dirty="0" err="1"/>
              <a:t>kita</a:t>
            </a:r>
            <a:r>
              <a:rPr lang="en-ID" sz="2400" dirty="0"/>
              <a:t> </a:t>
            </a:r>
            <a:r>
              <a:rPr lang="en-ID" sz="2400" dirty="0" err="1"/>
              <a:t>mulai</a:t>
            </a:r>
            <a:r>
              <a:rPr lang="en-ID" sz="2400" dirty="0"/>
              <a:t> </a:t>
            </a:r>
            <a:r>
              <a:rPr lang="en-ID" sz="2400" dirty="0" err="1"/>
              <a:t>belajar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pengalaman</a:t>
            </a:r>
            <a:r>
              <a:rPr lang="en-ID" sz="2400" dirty="0"/>
              <a:t> </a:t>
            </a:r>
            <a:r>
              <a:rPr lang="en-ID" sz="2400" dirty="0" err="1"/>
              <a:t>kita</a:t>
            </a:r>
            <a:r>
              <a:rPr lang="en-ID" sz="2400" dirty="0"/>
              <a:t> dan </a:t>
            </a:r>
            <a:r>
              <a:rPr lang="en-ID" sz="2400" dirty="0" err="1"/>
              <a:t>membantu</a:t>
            </a:r>
            <a:r>
              <a:rPr lang="en-ID" sz="2400" dirty="0"/>
              <a:t> orang-orang </a:t>
            </a:r>
            <a:r>
              <a:rPr lang="en-ID" sz="2400" dirty="0" err="1"/>
              <a:t>kita</a:t>
            </a:r>
            <a:r>
              <a:rPr lang="en-ID" sz="2400" dirty="0"/>
              <a:t> </a:t>
            </a:r>
            <a:r>
              <a:rPr lang="en-ID" sz="2400" dirty="0" err="1"/>
              <a:t>berhenti</a:t>
            </a:r>
            <a:r>
              <a:rPr lang="en-ID" sz="2400" dirty="0"/>
              <a:t> </a:t>
            </a:r>
            <a:r>
              <a:rPr lang="en-ID" sz="2400" dirty="0" err="1"/>
              <a:t>mengulang</a:t>
            </a:r>
            <a:r>
              <a:rPr lang="en-ID" sz="2400" dirty="0"/>
              <a:t> </a:t>
            </a:r>
            <a:r>
              <a:rPr lang="en-ID" sz="2400" dirty="0" err="1"/>
              <a:t>kesalahan</a:t>
            </a:r>
            <a:r>
              <a:rPr lang="en-ID" sz="2400" dirty="0"/>
              <a:t> orang lain?“</a:t>
            </a:r>
          </a:p>
          <a:p>
            <a:pPr marL="12065" marR="5080">
              <a:lnSpc>
                <a:spcPct val="80000"/>
              </a:lnSpc>
              <a:spcBef>
                <a:spcPts val="675"/>
              </a:spcBef>
              <a:buClr>
                <a:srgbClr val="3568C6"/>
              </a:buClr>
              <a:tabLst>
                <a:tab pos="355600" algn="l"/>
                <a:tab pos="356235" algn="l"/>
              </a:tabLst>
            </a:pPr>
            <a:endParaRPr sz="3000" dirty="0">
              <a:latin typeface="Arial MT"/>
              <a:cs typeface="Arial MT"/>
            </a:endParaRPr>
          </a:p>
          <a:p>
            <a:pPr marL="355600" marR="37465" indent="-343535">
              <a:lnSpc>
                <a:spcPct val="80000"/>
              </a:lnSpc>
              <a:spcBef>
                <a:spcPts val="5"/>
              </a:spcBef>
              <a:buClr>
                <a:srgbClr val="3568C6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ID" sz="2400" dirty="0"/>
              <a:t>"Kami </a:t>
            </a:r>
            <a:r>
              <a:rPr lang="en-ID" sz="2400" dirty="0" err="1"/>
              <a:t>terlibat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proyek</a:t>
            </a:r>
            <a:r>
              <a:rPr lang="en-ID" sz="2400" dirty="0"/>
              <a:t> </a:t>
            </a:r>
            <a:r>
              <a:rPr lang="en-ID" sz="2400" dirty="0" err="1"/>
              <a:t>menarik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empat</a:t>
            </a:r>
            <a:r>
              <a:rPr lang="en-ID" sz="2400" dirty="0"/>
              <a:t> </a:t>
            </a:r>
            <a:r>
              <a:rPr lang="en-ID" sz="2400" dirty="0" err="1"/>
              <a:t>perusahaan</a:t>
            </a:r>
            <a:r>
              <a:rPr lang="en-ID" sz="2400" dirty="0"/>
              <a:t> lain. </a:t>
            </a:r>
            <a:r>
              <a:rPr lang="en-ID" sz="2400" dirty="0" err="1"/>
              <a:t>Bagaimana</a:t>
            </a:r>
            <a:r>
              <a:rPr lang="en-ID" sz="2400" dirty="0"/>
              <a:t> </a:t>
            </a:r>
            <a:r>
              <a:rPr lang="en-ID" sz="2400" dirty="0" err="1"/>
              <a:t>kita</a:t>
            </a:r>
            <a:r>
              <a:rPr lang="en-ID" sz="2400" dirty="0"/>
              <a:t> </a:t>
            </a:r>
            <a:r>
              <a:rPr lang="en-ID" sz="2400" dirty="0" err="1"/>
              <a:t>semua</a:t>
            </a:r>
            <a:r>
              <a:rPr lang="en-ID" sz="2400" dirty="0"/>
              <a:t> </a:t>
            </a:r>
            <a:r>
              <a:rPr lang="en-ID" sz="2400" dirty="0" err="1"/>
              <a:t>bisa</a:t>
            </a:r>
            <a:r>
              <a:rPr lang="en-ID" sz="2400" dirty="0"/>
              <a:t> </a:t>
            </a:r>
            <a:r>
              <a:rPr lang="en-ID" sz="2400" dirty="0" err="1"/>
              <a:t>belajar</a:t>
            </a:r>
            <a:r>
              <a:rPr lang="en-ID" sz="2400" dirty="0"/>
              <a:t> </a:t>
            </a:r>
            <a:r>
              <a:rPr lang="en-ID" sz="2400" dirty="0" err="1"/>
              <a:t>bagaimana</a:t>
            </a:r>
            <a:r>
              <a:rPr lang="en-ID" sz="2400" dirty="0"/>
              <a:t> </a:t>
            </a:r>
            <a:r>
              <a:rPr lang="en-ID" sz="2400" dirty="0" err="1"/>
              <a:t>tim</a:t>
            </a:r>
            <a:r>
              <a:rPr lang="en-ID" sz="2400" dirty="0"/>
              <a:t> virtual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bekerja</a:t>
            </a:r>
            <a:r>
              <a:rPr lang="en-ID" sz="2400" dirty="0"/>
              <a:t>?“</a:t>
            </a:r>
          </a:p>
          <a:p>
            <a:pPr marL="12065" marR="37465">
              <a:lnSpc>
                <a:spcPct val="80000"/>
              </a:lnSpc>
              <a:spcBef>
                <a:spcPts val="5"/>
              </a:spcBef>
              <a:buClr>
                <a:srgbClr val="3568C6"/>
              </a:buClr>
              <a:tabLst>
                <a:tab pos="355600" algn="l"/>
                <a:tab pos="356235" algn="l"/>
              </a:tabLst>
            </a:pPr>
            <a:endParaRPr sz="2950" dirty="0">
              <a:latin typeface="Arial MT"/>
              <a:cs typeface="Arial MT"/>
            </a:endParaRPr>
          </a:p>
          <a:p>
            <a:pPr marL="355600" marR="203200" indent="-343535" algn="just">
              <a:lnSpc>
                <a:spcPts val="2300"/>
              </a:lnSpc>
              <a:buClr>
                <a:srgbClr val="3568C6"/>
              </a:buClr>
              <a:buFont typeface="Times New Roman"/>
              <a:buChar char="•"/>
              <a:tabLst>
                <a:tab pos="356235" algn="l"/>
              </a:tabLst>
            </a:pPr>
            <a:r>
              <a:rPr lang="en-ID" sz="2400" dirty="0"/>
              <a:t>"</a:t>
            </a:r>
            <a:r>
              <a:rPr lang="en-ID" sz="2400" dirty="0" err="1"/>
              <a:t>Kebutuhan</a:t>
            </a:r>
            <a:r>
              <a:rPr lang="en-ID" sz="2400" dirty="0"/>
              <a:t> </a:t>
            </a:r>
            <a:r>
              <a:rPr lang="en-ID" sz="2400" dirty="0" err="1"/>
              <a:t>sering</a:t>
            </a:r>
            <a:r>
              <a:rPr lang="en-ID" sz="2400" dirty="0"/>
              <a:t> </a:t>
            </a:r>
            <a:r>
              <a:rPr lang="en-ID" sz="2400" dirty="0" err="1"/>
              <a:t>berubah</a:t>
            </a:r>
            <a:r>
              <a:rPr lang="en-ID" sz="2400" dirty="0"/>
              <a:t> </a:t>
            </a:r>
            <a:r>
              <a:rPr lang="en-ID" sz="2400" dirty="0" err="1"/>
              <a:t>akhir-akhir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, dan kami </a:t>
            </a:r>
            <a:r>
              <a:rPr lang="en-ID" sz="2400" dirty="0" err="1"/>
              <a:t>selalu</a:t>
            </a:r>
            <a:r>
              <a:rPr lang="en-ID" sz="2400" dirty="0"/>
              <a:t> </a:t>
            </a:r>
            <a:r>
              <a:rPr lang="en-ID" sz="2400" dirty="0" err="1"/>
              <a:t>membawa</a:t>
            </a:r>
            <a:r>
              <a:rPr lang="en-ID" sz="2400" dirty="0"/>
              <a:t> orang </a:t>
            </a:r>
            <a:r>
              <a:rPr lang="en-ID" sz="2400" dirty="0" err="1"/>
              <a:t>baru</a:t>
            </a:r>
            <a:r>
              <a:rPr lang="en-ID" sz="2400" dirty="0"/>
              <a:t> </a:t>
            </a:r>
            <a:r>
              <a:rPr lang="en-ID" sz="2400" dirty="0" err="1"/>
              <a:t>ke</a:t>
            </a:r>
            <a:r>
              <a:rPr lang="en-ID" sz="2400" dirty="0"/>
              <a:t> </a:t>
            </a:r>
            <a:r>
              <a:rPr lang="en-ID" sz="2400" dirty="0" err="1"/>
              <a:t>proyek</a:t>
            </a:r>
            <a:r>
              <a:rPr lang="en-ID" sz="2400" dirty="0"/>
              <a:t>. </a:t>
            </a:r>
            <a:r>
              <a:rPr lang="en-ID" sz="2400" dirty="0" err="1"/>
              <a:t>Bagaimana</a:t>
            </a:r>
            <a:r>
              <a:rPr lang="en-ID" sz="2400" dirty="0"/>
              <a:t> kami </a:t>
            </a:r>
            <a:r>
              <a:rPr lang="en-ID" sz="2400" dirty="0" err="1"/>
              <a:t>bisa</a:t>
            </a:r>
            <a:r>
              <a:rPr lang="en-ID" sz="2400" dirty="0"/>
              <a:t> </a:t>
            </a:r>
            <a:r>
              <a:rPr lang="en-ID" sz="2400" dirty="0" err="1"/>
              <a:t>membuat</a:t>
            </a:r>
            <a:r>
              <a:rPr lang="en-ID" sz="2400" dirty="0"/>
              <a:t> </a:t>
            </a:r>
            <a:r>
              <a:rPr lang="en-ID" sz="2400" dirty="0" err="1"/>
              <a:t>mereka</a:t>
            </a:r>
            <a:r>
              <a:rPr lang="en-ID" sz="2400" dirty="0"/>
              <a:t> </a:t>
            </a:r>
            <a:r>
              <a:rPr lang="en-ID" sz="2400" dirty="0" err="1"/>
              <a:t>cepat</a:t>
            </a:r>
            <a:r>
              <a:rPr lang="en-ID" sz="2400" dirty="0"/>
              <a:t> </a:t>
            </a:r>
            <a:r>
              <a:rPr lang="en-ID" sz="2400" dirty="0" err="1"/>
              <a:t>paham</a:t>
            </a:r>
            <a:r>
              <a:rPr lang="en-ID" sz="2400" dirty="0"/>
              <a:t> dan </a:t>
            </a:r>
            <a:r>
              <a:rPr lang="en-ID" sz="2400" dirty="0" err="1"/>
              <a:t>segera</a:t>
            </a:r>
            <a:r>
              <a:rPr lang="en-ID" sz="2400" dirty="0"/>
              <a:t> </a:t>
            </a:r>
            <a:r>
              <a:rPr lang="en-ID" sz="2400" dirty="0" err="1"/>
              <a:t>berkontribusi</a:t>
            </a:r>
            <a:r>
              <a:rPr lang="en-ID" sz="2400" dirty="0"/>
              <a:t>?"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5AD06104-A9B0-4541-BA4B-D98162546A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801890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053465" y="3124200"/>
            <a:ext cx="703707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629" marR="30480" indent="-177165">
              <a:lnSpc>
                <a:spcPct val="100000"/>
              </a:lnSpc>
              <a:spcBef>
                <a:spcPts val="100"/>
              </a:spcBef>
            </a:pPr>
            <a:r>
              <a:rPr lang="en-ID" sz="2400" b="1" dirty="0"/>
              <a:t>"Perusahaan </a:t>
            </a:r>
            <a:r>
              <a:rPr lang="en-ID" sz="2400" b="1" dirty="0" err="1"/>
              <a:t>sukses</a:t>
            </a:r>
            <a:r>
              <a:rPr lang="en-ID" sz="2400" b="1" dirty="0"/>
              <a:t> di </a:t>
            </a:r>
            <a:r>
              <a:rPr lang="en-ID" sz="2400" b="1" dirty="0" err="1"/>
              <a:t>abad</a:t>
            </a:r>
            <a:r>
              <a:rPr lang="en-ID" sz="2400" b="1" dirty="0"/>
              <a:t> ke-21 </a:t>
            </a:r>
            <a:r>
              <a:rPr lang="en-ID" sz="2400" b="1" dirty="0" err="1"/>
              <a:t>adalah</a:t>
            </a:r>
            <a:r>
              <a:rPr lang="en-ID" sz="2400" b="1" dirty="0"/>
              <a:t> </a:t>
            </a:r>
            <a:r>
              <a:rPr lang="en-ID" sz="2400" b="1" dirty="0" err="1"/>
              <a:t>mereka</a:t>
            </a:r>
            <a:r>
              <a:rPr lang="en-ID" sz="2400" b="1" dirty="0"/>
              <a:t> yang paling </a:t>
            </a:r>
            <a:r>
              <a:rPr lang="en-ID" sz="2400" b="1" dirty="0" err="1"/>
              <a:t>baik</a:t>
            </a:r>
            <a:r>
              <a:rPr lang="en-ID" sz="2400" b="1" dirty="0"/>
              <a:t> </a:t>
            </a:r>
            <a:r>
              <a:rPr lang="en-ID" sz="2400" b="1" dirty="0" err="1"/>
              <a:t>dalam</a:t>
            </a:r>
            <a:r>
              <a:rPr lang="en-ID" sz="2400" b="1" dirty="0"/>
              <a:t> </a:t>
            </a:r>
            <a:r>
              <a:rPr lang="en-ID" sz="2400" b="1" dirty="0" err="1">
                <a:solidFill>
                  <a:srgbClr val="FFC000"/>
                </a:solidFill>
              </a:rPr>
              <a:t>menangkap</a:t>
            </a:r>
            <a:r>
              <a:rPr lang="en-ID" sz="2400" b="1" dirty="0">
                <a:solidFill>
                  <a:srgbClr val="FFC000"/>
                </a:solidFill>
              </a:rPr>
              <a:t>, </a:t>
            </a:r>
            <a:r>
              <a:rPr lang="en-ID" sz="2400" b="1" dirty="0" err="1">
                <a:solidFill>
                  <a:srgbClr val="FFC000"/>
                </a:solidFill>
              </a:rPr>
              <a:t>menyimpan</a:t>
            </a:r>
            <a:r>
              <a:rPr lang="en-ID" sz="2400" b="1" dirty="0">
                <a:solidFill>
                  <a:srgbClr val="FFC000"/>
                </a:solidFill>
              </a:rPr>
              <a:t>, dan </a:t>
            </a:r>
            <a:r>
              <a:rPr lang="en-ID" sz="2400" b="1" dirty="0" err="1">
                <a:solidFill>
                  <a:srgbClr val="FFC000"/>
                </a:solidFill>
              </a:rPr>
              <a:t>memanfaatkan</a:t>
            </a:r>
            <a:r>
              <a:rPr lang="en-ID" sz="2400" b="1" dirty="0"/>
              <a:t> </a:t>
            </a:r>
            <a:r>
              <a:rPr lang="en-ID" sz="2400" b="1" dirty="0" err="1"/>
              <a:t>apa</a:t>
            </a:r>
            <a:r>
              <a:rPr lang="en-ID" sz="2400" b="1" dirty="0"/>
              <a:t> yang </a:t>
            </a:r>
            <a:r>
              <a:rPr lang="en-ID" sz="2400" b="1" dirty="0" err="1"/>
              <a:t>diketahui</a:t>
            </a:r>
            <a:r>
              <a:rPr lang="en-ID" sz="2400" b="1" dirty="0"/>
              <a:t> oleh </a:t>
            </a:r>
            <a:r>
              <a:rPr lang="en-ID" sz="2400" b="1" dirty="0" err="1"/>
              <a:t>karyawan</a:t>
            </a:r>
            <a:r>
              <a:rPr lang="en-ID" sz="2400" b="1" dirty="0"/>
              <a:t> </a:t>
            </a:r>
            <a:r>
              <a:rPr lang="en-ID" sz="2400" b="1" dirty="0" err="1"/>
              <a:t>mereka</a:t>
            </a:r>
            <a:r>
              <a:rPr lang="en-ID" sz="2400" b="1" dirty="0"/>
              <a:t>."</a:t>
            </a:r>
            <a:r>
              <a:rPr lang="en-ID" sz="2400" dirty="0"/>
              <a:t> (CEO, Hewlett Packard)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0570" y="2190463"/>
            <a:ext cx="886449" cy="286425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957065" y="2080386"/>
            <a:ext cx="923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Quo</a:t>
            </a:r>
            <a:r>
              <a:rPr sz="2400" spc="5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e: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0846" y="319785"/>
            <a:ext cx="2767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err="1"/>
              <a:t>Diskusi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899285"/>
            <a:ext cx="7861300" cy="21794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62560" indent="-342900">
              <a:lnSpc>
                <a:spcPct val="100000"/>
              </a:lnSpc>
              <a:spcBef>
                <a:spcPts val="9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800" dirty="0" err="1"/>
              <a:t>Bagaimana</a:t>
            </a:r>
            <a:r>
              <a:rPr lang="en-ID" sz="2800" dirty="0"/>
              <a:t> Anda </a:t>
            </a:r>
            <a:r>
              <a:rPr lang="en-ID" sz="2800" dirty="0" err="1"/>
              <a:t>mengelola</a:t>
            </a:r>
            <a:r>
              <a:rPr lang="en-ID" sz="2800" dirty="0"/>
              <a:t> </a:t>
            </a:r>
            <a:r>
              <a:rPr lang="en-ID" sz="2800" dirty="0" err="1"/>
              <a:t>pengetahuan</a:t>
            </a:r>
            <a:r>
              <a:rPr lang="en-ID" sz="2800" dirty="0"/>
              <a:t> </a:t>
            </a:r>
            <a:r>
              <a:rPr lang="en-ID" sz="2800" dirty="0" err="1"/>
              <a:t>pribadi</a:t>
            </a:r>
            <a:r>
              <a:rPr lang="en-ID" sz="2800" dirty="0"/>
              <a:t> Anda </a:t>
            </a:r>
            <a:r>
              <a:rPr lang="en-ID" sz="2800" dirty="0" err="1"/>
              <a:t>sehingga</a:t>
            </a:r>
            <a:r>
              <a:rPr lang="en-ID" sz="2800" dirty="0"/>
              <a:t> </a:t>
            </a:r>
            <a:r>
              <a:rPr lang="en-ID" sz="2800" dirty="0" err="1"/>
              <a:t>dapat</a:t>
            </a:r>
            <a:r>
              <a:rPr lang="en-ID" sz="2800" dirty="0"/>
              <a:t> </a:t>
            </a:r>
            <a:r>
              <a:rPr lang="en-ID" sz="2800" dirty="0" err="1"/>
              <a:t>digunakan</a:t>
            </a:r>
            <a:r>
              <a:rPr lang="en-ID" sz="2800" dirty="0"/>
              <a:t> </a:t>
            </a:r>
            <a:r>
              <a:rPr lang="en-ID" sz="2800" dirty="0" err="1"/>
              <a:t>kembali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cara</a:t>
            </a:r>
            <a:r>
              <a:rPr lang="en-ID" sz="2800" dirty="0"/>
              <a:t> </a:t>
            </a:r>
            <a:r>
              <a:rPr lang="en-ID" sz="2800" dirty="0" err="1"/>
              <a:t>terbaik</a:t>
            </a:r>
            <a:r>
              <a:rPr lang="en-ID" sz="2800" dirty="0"/>
              <a:t>?</a:t>
            </a:r>
          </a:p>
          <a:p>
            <a:pPr marL="355600" marR="162560" indent="-342900">
              <a:lnSpc>
                <a:spcPct val="100000"/>
              </a:lnSpc>
              <a:spcBef>
                <a:spcPts val="9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sv-SE" sz="2800" dirty="0"/>
              <a:t>Bagaimana Anda berbagi pengetahuan Anda dengan orang lain?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1542" y="44907"/>
            <a:ext cx="6820915" cy="1059905"/>
          </a:xfrm>
          <a:prstGeom prst="rect">
            <a:avLst/>
          </a:prstGeom>
        </p:spPr>
        <p:txBody>
          <a:bodyPr vert="horz" wrap="square" lIns="0" tIns="74294" rIns="0" bIns="0" rtlCol="0">
            <a:spAutoFit/>
          </a:bodyPr>
          <a:lstStyle/>
          <a:p>
            <a:pPr marL="2769870" marR="5080" indent="-1634489" algn="ctr">
              <a:lnSpc>
                <a:spcPct val="100000"/>
              </a:lnSpc>
              <a:spcBef>
                <a:spcPts val="105"/>
              </a:spcBef>
            </a:pPr>
            <a:r>
              <a:rPr lang="en-US" dirty="0" err="1"/>
              <a:t>Inisitatif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833143"/>
            <a:ext cx="5305425" cy="423256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6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 err="1">
                <a:latin typeface="Arial MT"/>
                <a:cs typeface="Arial MT"/>
              </a:rPr>
              <a:t>Tujuan</a:t>
            </a:r>
            <a:endParaRPr sz="2200" dirty="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60"/>
              </a:spcBef>
              <a:buClr>
                <a:srgbClr val="EF6056"/>
              </a:buClr>
              <a:buFont typeface="Wingdings"/>
              <a:buChar char=""/>
              <a:tabLst>
                <a:tab pos="756920" algn="l"/>
              </a:tabLst>
            </a:pPr>
            <a:r>
              <a:rPr lang="en-ID" sz="2400" dirty="0" err="1"/>
              <a:t>Membuat</a:t>
            </a:r>
            <a:r>
              <a:rPr lang="en-ID" sz="2400" dirty="0"/>
              <a:t> </a:t>
            </a:r>
            <a:r>
              <a:rPr lang="en-ID" sz="2400" dirty="0" err="1"/>
              <a:t>pengetahuan</a:t>
            </a:r>
            <a:r>
              <a:rPr lang="en-ID" sz="2400" dirty="0"/>
              <a:t> </a:t>
            </a:r>
            <a:r>
              <a:rPr lang="en-ID" sz="2400" dirty="0" err="1"/>
              <a:t>terlihat</a:t>
            </a:r>
            <a:r>
              <a:rPr lang="en-ID" sz="2400" dirty="0"/>
              <a:t>.</a:t>
            </a:r>
          </a:p>
          <a:p>
            <a:pPr marL="756285" lvl="1" indent="-287020">
              <a:lnSpc>
                <a:spcPct val="100000"/>
              </a:lnSpc>
              <a:spcBef>
                <a:spcPts val="260"/>
              </a:spcBef>
              <a:buClr>
                <a:srgbClr val="EF6056"/>
              </a:buClr>
              <a:buFont typeface="Wingdings"/>
              <a:buChar char=""/>
              <a:tabLst>
                <a:tab pos="756920" algn="l"/>
              </a:tabLst>
            </a:pPr>
            <a:r>
              <a:rPr lang="en-ID" sz="2400" dirty="0" err="1"/>
              <a:t>Mengembangkan</a:t>
            </a:r>
            <a:r>
              <a:rPr lang="en-ID" sz="2400" dirty="0"/>
              <a:t> </a:t>
            </a:r>
            <a:r>
              <a:rPr lang="en-ID" sz="2400" dirty="0" err="1"/>
              <a:t>budaya</a:t>
            </a:r>
            <a:r>
              <a:rPr lang="en-ID" sz="2400" dirty="0"/>
              <a:t> yang </a:t>
            </a:r>
            <a:r>
              <a:rPr lang="en-ID" sz="2400" dirty="0" err="1"/>
              <a:t>intensif</a:t>
            </a:r>
            <a:r>
              <a:rPr lang="en-ID" sz="2400" dirty="0"/>
              <a:t> </a:t>
            </a:r>
            <a:r>
              <a:rPr lang="en-ID" sz="2400" dirty="0" err="1"/>
              <a:t>pengetahuan</a:t>
            </a:r>
            <a:r>
              <a:rPr lang="en-ID" sz="2400" dirty="0"/>
              <a:t>.</a:t>
            </a:r>
          </a:p>
          <a:p>
            <a:pPr marL="756285" lvl="1" indent="-287020">
              <a:lnSpc>
                <a:spcPct val="100000"/>
              </a:lnSpc>
              <a:spcBef>
                <a:spcPts val="260"/>
              </a:spcBef>
              <a:buClr>
                <a:srgbClr val="EF6056"/>
              </a:buClr>
              <a:buFont typeface="Wingdings"/>
              <a:buChar char=""/>
              <a:tabLst>
                <a:tab pos="756920" algn="l"/>
              </a:tabLst>
            </a:pPr>
            <a:r>
              <a:rPr lang="en-US" sz="2200" spc="-5" dirty="0" err="1">
                <a:latin typeface="Arial MT"/>
                <a:cs typeface="Arial MT"/>
              </a:rPr>
              <a:t>Membangun</a:t>
            </a:r>
            <a:r>
              <a:rPr lang="en-US" sz="2200" spc="-5" dirty="0">
                <a:latin typeface="Arial MT"/>
                <a:cs typeface="Arial MT"/>
              </a:rPr>
              <a:t> </a:t>
            </a:r>
            <a:r>
              <a:rPr lang="en-US" sz="2200" spc="-5" dirty="0" err="1">
                <a:latin typeface="Arial MT"/>
                <a:cs typeface="Arial MT"/>
              </a:rPr>
              <a:t>infrastruktur</a:t>
            </a:r>
            <a:r>
              <a:rPr lang="en-US" sz="2200" spc="-5" dirty="0">
                <a:latin typeface="Arial MT"/>
                <a:cs typeface="Arial MT"/>
              </a:rPr>
              <a:t> </a:t>
            </a:r>
            <a:r>
              <a:rPr lang="en-US" sz="2200" spc="-5" dirty="0" err="1">
                <a:latin typeface="Arial MT"/>
                <a:cs typeface="Arial MT"/>
              </a:rPr>
              <a:t>pengetahuan</a:t>
            </a:r>
            <a:endParaRPr lang="en-US" sz="22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60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>
                <a:latin typeface="Arial MT"/>
                <a:cs typeface="Arial MT"/>
              </a:rPr>
              <a:t>Proses </a:t>
            </a:r>
            <a:r>
              <a:rPr lang="en-US" sz="2200" spc="-5" dirty="0" err="1">
                <a:latin typeface="Arial MT"/>
                <a:cs typeface="Arial MT"/>
              </a:rPr>
              <a:t>Sekitarnya</a:t>
            </a:r>
            <a:endParaRPr lang="en-US" sz="2200" dirty="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65"/>
              </a:spcBef>
              <a:buClr>
                <a:srgbClr val="EF6056"/>
              </a:buClr>
              <a:buFont typeface="Wingdings"/>
              <a:buChar char=""/>
              <a:tabLst>
                <a:tab pos="756920" algn="l"/>
              </a:tabLst>
            </a:pPr>
            <a:r>
              <a:rPr lang="en-US" sz="2200" spc="-5" dirty="0" err="1">
                <a:latin typeface="Arial MT"/>
                <a:cs typeface="Arial MT"/>
              </a:rPr>
              <a:t>Penciptaan</a:t>
            </a:r>
            <a:r>
              <a:rPr lang="en-US" sz="2200" spc="-5" dirty="0">
                <a:latin typeface="Arial MT"/>
                <a:cs typeface="Arial MT"/>
              </a:rPr>
              <a:t> </a:t>
            </a:r>
            <a:r>
              <a:rPr lang="en-US" sz="2200" spc="-5" dirty="0" err="1">
                <a:latin typeface="Arial MT"/>
                <a:cs typeface="Arial MT"/>
              </a:rPr>
              <a:t>pengetahuan</a:t>
            </a:r>
            <a:endParaRPr sz="2200" dirty="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65"/>
              </a:spcBef>
              <a:buClr>
                <a:srgbClr val="EF6056"/>
              </a:buClr>
              <a:buFont typeface="Wingdings"/>
              <a:buChar char=""/>
              <a:tabLst>
                <a:tab pos="756920" algn="l"/>
              </a:tabLst>
            </a:pPr>
            <a:r>
              <a:rPr lang="en-ID" sz="2400" dirty="0" err="1"/>
              <a:t>Berbagi</a:t>
            </a:r>
            <a:r>
              <a:rPr lang="en-ID" sz="2400" dirty="0"/>
              <a:t> </a:t>
            </a:r>
            <a:r>
              <a:rPr lang="en-ID" sz="2400" dirty="0" err="1"/>
              <a:t>pengetahuan</a:t>
            </a:r>
            <a:r>
              <a:rPr lang="en-ID" sz="2400" dirty="0"/>
              <a:t>.</a:t>
            </a:r>
          </a:p>
          <a:p>
            <a:pPr marL="756285" lvl="1" indent="-287020">
              <a:lnSpc>
                <a:spcPct val="100000"/>
              </a:lnSpc>
              <a:spcBef>
                <a:spcPts val="265"/>
              </a:spcBef>
              <a:buClr>
                <a:srgbClr val="EF6056"/>
              </a:buClr>
              <a:buFont typeface="Wingdings"/>
              <a:buChar char=""/>
              <a:tabLst>
                <a:tab pos="756920" algn="l"/>
              </a:tabLst>
            </a:pPr>
            <a:r>
              <a:rPr lang="en-ID" sz="2400" dirty="0" err="1"/>
              <a:t>Mencari</a:t>
            </a:r>
            <a:r>
              <a:rPr lang="en-ID" sz="2400" dirty="0"/>
              <a:t> </a:t>
            </a:r>
            <a:r>
              <a:rPr lang="en-ID" sz="2400" dirty="0" err="1"/>
              <a:t>pengetahuan</a:t>
            </a:r>
            <a:r>
              <a:rPr lang="en-ID" sz="2400" dirty="0"/>
              <a:t>.</a:t>
            </a:r>
          </a:p>
          <a:p>
            <a:pPr marL="756285" lvl="1" indent="-287020">
              <a:lnSpc>
                <a:spcPct val="100000"/>
              </a:lnSpc>
              <a:spcBef>
                <a:spcPts val="265"/>
              </a:spcBef>
              <a:buClr>
                <a:srgbClr val="EF6056"/>
              </a:buClr>
              <a:buFont typeface="Wingdings"/>
              <a:buChar char=""/>
              <a:tabLst>
                <a:tab pos="756920" algn="l"/>
              </a:tabLst>
            </a:pPr>
            <a:r>
              <a:rPr lang="en-ID" sz="2400" dirty="0" err="1"/>
              <a:t>Menggunakan</a:t>
            </a:r>
            <a:r>
              <a:rPr lang="en-ID" sz="2400" dirty="0"/>
              <a:t> </a:t>
            </a:r>
            <a:r>
              <a:rPr lang="en-ID" sz="2400" dirty="0" err="1"/>
              <a:t>pengetahuan</a:t>
            </a:r>
            <a:r>
              <a:rPr lang="en-ID" sz="2400" dirty="0"/>
              <a:t>.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827803"/>
            <a:ext cx="8023859" cy="347210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 err="1">
                <a:latin typeface="Arial MT"/>
                <a:cs typeface="Arial MT"/>
              </a:rPr>
              <a:t>Penciptaan</a:t>
            </a:r>
            <a:r>
              <a:rPr lang="en-US" sz="2400" spc="-5" dirty="0">
                <a:latin typeface="Arial MT"/>
                <a:cs typeface="Arial MT"/>
              </a:rPr>
              <a:t> </a:t>
            </a:r>
            <a:r>
              <a:rPr lang="en-US" sz="2400" spc="-5" dirty="0" err="1">
                <a:latin typeface="Arial MT"/>
                <a:cs typeface="Arial MT"/>
              </a:rPr>
              <a:t>Pengetahuan</a:t>
            </a:r>
            <a:endParaRPr sz="2400" dirty="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EF6056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lang="en-ID" sz="2000" dirty="0" err="1"/>
              <a:t>Menghasilkan</a:t>
            </a:r>
            <a:r>
              <a:rPr lang="en-ID" sz="2000" dirty="0"/>
              <a:t> ide </a:t>
            </a:r>
            <a:r>
              <a:rPr lang="en-ID" sz="2000" dirty="0" err="1"/>
              <a:t>baru</a:t>
            </a:r>
            <a:r>
              <a:rPr lang="en-ID" sz="2000" dirty="0"/>
              <a:t>, </a:t>
            </a:r>
            <a:r>
              <a:rPr lang="en-ID" sz="2000" dirty="0" err="1"/>
              <a:t>rutinitas</a:t>
            </a:r>
            <a:r>
              <a:rPr lang="en-ID" sz="2000" dirty="0"/>
              <a:t>, </a:t>
            </a:r>
            <a:r>
              <a:rPr lang="en-ID" sz="2000" dirty="0" err="1"/>
              <a:t>wawasan</a:t>
            </a:r>
            <a:r>
              <a:rPr lang="en-ID" sz="2000" dirty="0"/>
              <a:t>.</a:t>
            </a: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EF6056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Mode</a:t>
            </a:r>
          </a:p>
          <a:p>
            <a:pPr marL="1099185" lvl="2" indent="-229235">
              <a:lnSpc>
                <a:spcPct val="100000"/>
              </a:lnSpc>
              <a:spcBef>
                <a:spcPts val="445"/>
              </a:spcBef>
              <a:buClr>
                <a:srgbClr val="3568C6"/>
              </a:buClr>
              <a:buFont typeface="Wingdings"/>
              <a:buChar char=""/>
              <a:tabLst>
                <a:tab pos="1099820" algn="l"/>
              </a:tabLst>
            </a:pPr>
            <a:r>
              <a:rPr lang="en-US" spc="-5" dirty="0" err="1">
                <a:latin typeface="Arial MT"/>
                <a:cs typeface="Arial MT"/>
              </a:rPr>
              <a:t>Sosialisasi</a:t>
            </a:r>
            <a:r>
              <a:rPr lang="en-US" spc="-5" dirty="0">
                <a:latin typeface="Arial MT"/>
                <a:cs typeface="Arial MT"/>
              </a:rPr>
              <a:t>, </a:t>
            </a:r>
            <a:r>
              <a:rPr lang="en-US" spc="-5" dirty="0" err="1">
                <a:latin typeface="Arial MT"/>
                <a:cs typeface="Arial MT"/>
              </a:rPr>
              <a:t>eksternalisasi</a:t>
            </a:r>
            <a:r>
              <a:rPr lang="en-US" spc="-5" dirty="0">
                <a:latin typeface="Arial MT"/>
                <a:cs typeface="Arial MT"/>
              </a:rPr>
              <a:t>, </a:t>
            </a:r>
            <a:r>
              <a:rPr lang="en-US" spc="-5" dirty="0" err="1">
                <a:latin typeface="Arial MT"/>
                <a:cs typeface="Arial MT"/>
              </a:rPr>
              <a:t>rutinitas</a:t>
            </a:r>
            <a:r>
              <a:rPr lang="en-US" spc="-5" dirty="0">
                <a:latin typeface="Arial MT"/>
                <a:cs typeface="Arial MT"/>
              </a:rPr>
              <a:t>, </a:t>
            </a:r>
            <a:r>
              <a:rPr lang="en-US" spc="-5" dirty="0" err="1">
                <a:latin typeface="Arial MT"/>
                <a:cs typeface="Arial MT"/>
              </a:rPr>
              <a:t>wawasan</a:t>
            </a:r>
            <a:endParaRPr sz="1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 err="1">
                <a:latin typeface="Arial MT"/>
                <a:cs typeface="Arial MT"/>
              </a:rPr>
              <a:t>Berbagi</a:t>
            </a:r>
            <a:r>
              <a:rPr lang="en-US" sz="2400" spc="-5" dirty="0">
                <a:latin typeface="Arial MT"/>
                <a:cs typeface="Arial MT"/>
              </a:rPr>
              <a:t> </a:t>
            </a:r>
            <a:r>
              <a:rPr lang="en-US" sz="2400" spc="-5" dirty="0" err="1">
                <a:latin typeface="Arial MT"/>
                <a:cs typeface="Arial MT"/>
              </a:rPr>
              <a:t>Pengetahuan</a:t>
            </a:r>
            <a:endParaRPr sz="2400" dirty="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EF6056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lang="en-US" sz="2000" dirty="0" err="1">
                <a:latin typeface="Arial MT"/>
                <a:cs typeface="Arial MT"/>
              </a:rPr>
              <a:t>Penjelasan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dirty="0" err="1">
                <a:latin typeface="Arial MT"/>
                <a:cs typeface="Arial MT"/>
              </a:rPr>
              <a:t>secara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dirty="0" err="1">
                <a:latin typeface="Arial MT"/>
                <a:cs typeface="Arial MT"/>
              </a:rPr>
              <a:t>sukarela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dirty="0" err="1">
                <a:latin typeface="Arial MT"/>
                <a:cs typeface="Arial MT"/>
              </a:rPr>
              <a:t>kepada</a:t>
            </a:r>
            <a:r>
              <a:rPr lang="en-US" sz="2000" dirty="0">
                <a:latin typeface="Arial MT"/>
                <a:cs typeface="Arial MT"/>
              </a:rPr>
              <a:t> orang lain </a:t>
            </a:r>
            <a:r>
              <a:rPr lang="en-US" sz="2000" dirty="0" err="1">
                <a:latin typeface="Arial MT"/>
                <a:cs typeface="Arial MT"/>
              </a:rPr>
              <a:t>langsung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dirty="0" err="1">
                <a:latin typeface="Arial MT"/>
                <a:cs typeface="Arial MT"/>
              </a:rPr>
              <a:t>atau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dirty="0" err="1">
                <a:latin typeface="Arial MT"/>
                <a:cs typeface="Arial MT"/>
              </a:rPr>
              <a:t>melalui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dirty="0" err="1">
                <a:latin typeface="Arial MT"/>
                <a:cs typeface="Arial MT"/>
              </a:rPr>
              <a:t>perantara</a:t>
            </a:r>
            <a:endParaRPr sz="20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 err="1">
                <a:latin typeface="Arial MT"/>
                <a:cs typeface="Arial MT"/>
              </a:rPr>
              <a:t>Pencarian</a:t>
            </a:r>
            <a:r>
              <a:rPr lang="en-US" sz="2400" spc="-5" dirty="0">
                <a:latin typeface="Arial MT"/>
                <a:cs typeface="Arial MT"/>
              </a:rPr>
              <a:t> </a:t>
            </a:r>
            <a:r>
              <a:rPr lang="en-US" sz="2400" spc="-5" dirty="0" err="1">
                <a:latin typeface="Arial MT"/>
                <a:cs typeface="Arial MT"/>
              </a:rPr>
              <a:t>Pengetahuan</a:t>
            </a:r>
            <a:endParaRPr sz="2400" dirty="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EF6056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lang="en-ID" sz="2000" dirty="0" err="1"/>
              <a:t>Sumber</a:t>
            </a:r>
            <a:r>
              <a:rPr lang="en-ID" sz="2000" dirty="0"/>
              <a:t> </a:t>
            </a:r>
            <a:r>
              <a:rPr lang="en-ID" sz="2000" dirty="0" err="1"/>
              <a:t>pengetahuan</a:t>
            </a:r>
            <a:r>
              <a:rPr lang="en-ID" sz="2000" dirty="0"/>
              <a:t>.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E864BBE9-C4B9-49D5-8E7E-8E208E5E5E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1542" y="44907"/>
            <a:ext cx="6820915" cy="1059905"/>
          </a:xfrm>
          <a:prstGeom prst="rect">
            <a:avLst/>
          </a:prstGeom>
        </p:spPr>
        <p:txBody>
          <a:bodyPr vert="horz" wrap="square" lIns="0" tIns="74294" rIns="0" bIns="0" rtlCol="0">
            <a:spAutoFit/>
          </a:bodyPr>
          <a:lstStyle/>
          <a:p>
            <a:pPr marL="2769870" marR="5080" indent="-1634489" algn="ctr">
              <a:lnSpc>
                <a:spcPct val="100000"/>
              </a:lnSpc>
              <a:spcBef>
                <a:spcPts val="105"/>
              </a:spcBef>
            </a:pPr>
            <a:r>
              <a:rPr lang="en-US" dirty="0" err="1"/>
              <a:t>Inisitatif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6652" y="90627"/>
            <a:ext cx="585978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8430" marR="5080" indent="-1396365">
              <a:lnSpc>
                <a:spcPct val="100000"/>
              </a:lnSpc>
              <a:spcBef>
                <a:spcPts val="100"/>
              </a:spcBef>
            </a:pPr>
            <a:r>
              <a:rPr lang="en-US" sz="3300" spc="-5" dirty="0" err="1"/>
              <a:t>Tujuan</a:t>
            </a:r>
            <a:r>
              <a:rPr lang="en-US" sz="3300" spc="-5" dirty="0"/>
              <a:t> </a:t>
            </a:r>
            <a:r>
              <a:rPr lang="en-US" sz="3300" spc="-5" dirty="0" err="1"/>
              <a:t>Manajemen</a:t>
            </a:r>
            <a:r>
              <a:rPr lang="en-US" sz="3300" spc="-5" dirty="0"/>
              <a:t> </a:t>
            </a:r>
            <a:r>
              <a:rPr lang="en-US" sz="3300" spc="-5" dirty="0" err="1"/>
              <a:t>Pengetahuan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00809"/>
            <a:ext cx="7635875" cy="3043141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860"/>
              </a:lnSpc>
              <a:spcBef>
                <a:spcPts val="210"/>
              </a:spcBef>
            </a:pPr>
            <a:r>
              <a:rPr lang="en-ID" sz="2400" dirty="0"/>
              <a:t>Davenport et al. (1998) </a:t>
            </a:r>
            <a:r>
              <a:rPr lang="en-ID" sz="2400" dirty="0" err="1"/>
              <a:t>menggambarkan</a:t>
            </a:r>
            <a:r>
              <a:rPr lang="en-ID" sz="2400" dirty="0"/>
              <a:t> </a:t>
            </a:r>
            <a:r>
              <a:rPr lang="en-ID" sz="2400" dirty="0" err="1"/>
              <a:t>empat</a:t>
            </a:r>
            <a:r>
              <a:rPr lang="en-ID" sz="2400" dirty="0"/>
              <a:t> </a:t>
            </a:r>
            <a:r>
              <a:rPr lang="en-ID" sz="2400" dirty="0" err="1"/>
              <a:t>tujuan</a:t>
            </a:r>
            <a:r>
              <a:rPr lang="en-ID" sz="2400" dirty="0"/>
              <a:t> </a:t>
            </a:r>
            <a:r>
              <a:rPr lang="en-ID" sz="2400" dirty="0" err="1"/>
              <a:t>luas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sistem</a:t>
            </a:r>
            <a:r>
              <a:rPr lang="en-ID" sz="2400" dirty="0"/>
              <a:t> </a:t>
            </a:r>
            <a:r>
              <a:rPr lang="en-ID" sz="2400" dirty="0" err="1"/>
              <a:t>manajemen</a:t>
            </a:r>
            <a:r>
              <a:rPr lang="en-ID" sz="2400" dirty="0"/>
              <a:t> </a:t>
            </a:r>
            <a:r>
              <a:rPr lang="en-ID" sz="2400" dirty="0" err="1"/>
              <a:t>pengetahuan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praktik</a:t>
            </a:r>
            <a:r>
              <a:rPr lang="en-ID" sz="2400" dirty="0"/>
              <a:t>:</a:t>
            </a:r>
            <a:endParaRPr lang="en-US" sz="2400" dirty="0">
              <a:latin typeface="Arial MT"/>
              <a:cs typeface="Arial MT"/>
            </a:endParaRPr>
          </a:p>
          <a:p>
            <a:pPr marL="905510" indent="-321945">
              <a:lnSpc>
                <a:spcPct val="100000"/>
              </a:lnSpc>
              <a:spcBef>
                <a:spcPts val="1910"/>
              </a:spcBef>
              <a:buFont typeface="Wingdings"/>
              <a:buChar char=""/>
              <a:tabLst>
                <a:tab pos="906144" algn="l"/>
              </a:tabLst>
            </a:pPr>
            <a:r>
              <a:rPr lang="en-ID" sz="2400" dirty="0" err="1"/>
              <a:t>Membuat</a:t>
            </a:r>
            <a:r>
              <a:rPr lang="en-ID" sz="2400" dirty="0"/>
              <a:t> </a:t>
            </a:r>
            <a:r>
              <a:rPr lang="en-ID" sz="2400" dirty="0" err="1"/>
              <a:t>repositori</a:t>
            </a:r>
            <a:r>
              <a:rPr lang="en-ID" sz="2400" dirty="0"/>
              <a:t> </a:t>
            </a:r>
            <a:r>
              <a:rPr lang="en-ID" sz="2400" dirty="0" err="1"/>
              <a:t>pengetahuan</a:t>
            </a:r>
            <a:r>
              <a:rPr lang="en-ID" sz="2400" dirty="0"/>
              <a:t>.</a:t>
            </a:r>
          </a:p>
          <a:p>
            <a:pPr marL="905510" indent="-321945">
              <a:lnSpc>
                <a:spcPct val="100000"/>
              </a:lnSpc>
              <a:spcBef>
                <a:spcPts val="1910"/>
              </a:spcBef>
              <a:buFont typeface="Wingdings"/>
              <a:buChar char=""/>
              <a:tabLst>
                <a:tab pos="906144" algn="l"/>
              </a:tabLst>
            </a:pPr>
            <a:r>
              <a:rPr lang="en-US" sz="2400" spc="-135" dirty="0" err="1">
                <a:latin typeface="Arial MT"/>
                <a:cs typeface="Arial MT"/>
              </a:rPr>
              <a:t>Meningkatkan</a:t>
            </a:r>
            <a:r>
              <a:rPr lang="en-US" sz="2400" spc="-135" dirty="0">
                <a:latin typeface="Arial MT"/>
                <a:cs typeface="Arial MT"/>
              </a:rPr>
              <a:t> </a:t>
            </a:r>
            <a:r>
              <a:rPr lang="en-US" sz="2400" spc="-135" dirty="0" err="1">
                <a:latin typeface="Arial MT"/>
                <a:cs typeface="Arial MT"/>
              </a:rPr>
              <a:t>akses</a:t>
            </a:r>
            <a:r>
              <a:rPr lang="en-US" sz="2400" spc="-135" dirty="0">
                <a:latin typeface="Arial MT"/>
                <a:cs typeface="Arial MT"/>
              </a:rPr>
              <a:t> </a:t>
            </a:r>
            <a:r>
              <a:rPr lang="en-US" sz="2400" spc="-135" dirty="0" err="1">
                <a:latin typeface="Arial MT"/>
                <a:cs typeface="Arial MT"/>
              </a:rPr>
              <a:t>pengetahuan</a:t>
            </a:r>
            <a:endParaRPr lang="en-US" sz="2400" dirty="0">
              <a:latin typeface="Arial MT"/>
              <a:cs typeface="Arial MT"/>
            </a:endParaRPr>
          </a:p>
          <a:p>
            <a:pPr marL="905510" indent="-321945">
              <a:lnSpc>
                <a:spcPct val="100000"/>
              </a:lnSpc>
              <a:spcBef>
                <a:spcPts val="1150"/>
              </a:spcBef>
              <a:buFont typeface="Wingdings"/>
              <a:buChar char=""/>
              <a:tabLst>
                <a:tab pos="906144" algn="l"/>
              </a:tabLst>
            </a:pPr>
            <a:r>
              <a:rPr lang="en-ID" sz="2400" dirty="0" err="1"/>
              <a:t>Meningkatkan</a:t>
            </a:r>
            <a:r>
              <a:rPr lang="en-ID" sz="2400" dirty="0"/>
              <a:t> </a:t>
            </a:r>
            <a:r>
              <a:rPr lang="en-ID" sz="2400" dirty="0" err="1"/>
              <a:t>lingkungan</a:t>
            </a:r>
            <a:r>
              <a:rPr lang="en-ID" sz="2400" dirty="0"/>
              <a:t> </a:t>
            </a:r>
            <a:r>
              <a:rPr lang="en-ID" sz="2400" dirty="0" err="1"/>
              <a:t>pengetahuan</a:t>
            </a:r>
            <a:r>
              <a:rPr lang="en-ID" sz="2400" dirty="0"/>
              <a:t>.</a:t>
            </a:r>
          </a:p>
          <a:p>
            <a:pPr marL="905510" indent="-321945">
              <a:lnSpc>
                <a:spcPct val="100000"/>
              </a:lnSpc>
              <a:spcBef>
                <a:spcPts val="1150"/>
              </a:spcBef>
              <a:buFont typeface="Wingdings"/>
              <a:buChar char=""/>
              <a:tabLst>
                <a:tab pos="906144" algn="l"/>
              </a:tabLst>
            </a:pPr>
            <a:r>
              <a:rPr lang="en-ID" sz="2400" dirty="0" err="1"/>
              <a:t>Mengelola</a:t>
            </a:r>
            <a:r>
              <a:rPr lang="en-ID" sz="2400" dirty="0"/>
              <a:t> </a:t>
            </a:r>
            <a:r>
              <a:rPr lang="en-ID" sz="2400" dirty="0" err="1"/>
              <a:t>pengetahuan</a:t>
            </a:r>
            <a:r>
              <a:rPr lang="en-ID" sz="2400" dirty="0"/>
              <a:t> </a:t>
            </a:r>
            <a:r>
              <a:rPr lang="en-ID" sz="2400" dirty="0" err="1"/>
              <a:t>sebagai</a:t>
            </a:r>
            <a:r>
              <a:rPr lang="en-ID" sz="2400" dirty="0"/>
              <a:t> </a:t>
            </a:r>
            <a:r>
              <a:rPr lang="en-ID" sz="2400" dirty="0" err="1"/>
              <a:t>aset</a:t>
            </a:r>
            <a:r>
              <a:rPr lang="en-ID" sz="2400" dirty="0"/>
              <a:t>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9282" y="164084"/>
            <a:ext cx="345871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err="1"/>
              <a:t>Pendahuluan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834644" y="1877695"/>
            <a:ext cx="7562850" cy="4572406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1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dirty="0"/>
              <a:t>Saya punya </a:t>
            </a:r>
            <a:r>
              <a:rPr lang="en-ID" dirty="0" err="1"/>
              <a:t>kotak</a:t>
            </a:r>
            <a:r>
              <a:rPr lang="en-ID" dirty="0"/>
              <a:t> yang </a:t>
            </a:r>
            <a:r>
              <a:rPr lang="en-ID" dirty="0" err="1"/>
              <a:t>lebarnya</a:t>
            </a:r>
            <a:r>
              <a:rPr lang="en-ID" dirty="0"/>
              <a:t> </a:t>
            </a:r>
            <a:r>
              <a:rPr lang="en-ID" dirty="0" err="1"/>
              <a:t>sekitar</a:t>
            </a:r>
            <a:r>
              <a:rPr lang="en-ID" dirty="0"/>
              <a:t> 3 kaki, </a:t>
            </a:r>
            <a:r>
              <a:rPr lang="en-ID" dirty="0" err="1"/>
              <a:t>kedalamannya</a:t>
            </a:r>
            <a:r>
              <a:rPr lang="en-ID" dirty="0"/>
              <a:t> 3 kaki, dan </a:t>
            </a:r>
            <a:r>
              <a:rPr lang="en-ID" dirty="0" err="1"/>
              <a:t>tingginya</a:t>
            </a:r>
            <a:r>
              <a:rPr lang="en-ID" dirty="0"/>
              <a:t> 6 kaki.</a:t>
            </a: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dirty="0"/>
              <a:t>Kotak </a:t>
            </a:r>
            <a:r>
              <a:rPr lang="en-ID" dirty="0" err="1"/>
              <a:t>ini</a:t>
            </a:r>
            <a:r>
              <a:rPr lang="en-ID" dirty="0"/>
              <a:t> sangat </a:t>
            </a:r>
            <a:r>
              <a:rPr lang="en-ID" dirty="0" err="1"/>
              <a:t>berat</a:t>
            </a:r>
            <a:r>
              <a:rPr lang="en-ID" dirty="0"/>
              <a:t>.</a:t>
            </a: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dirty="0"/>
              <a:t>Kotak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pintu</a:t>
            </a:r>
            <a:r>
              <a:rPr lang="en-ID" dirty="0"/>
              <a:t>.</a:t>
            </a: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dirty="0"/>
              <a:t>Ada </a:t>
            </a:r>
            <a:r>
              <a:rPr lang="en-ID" dirty="0" err="1"/>
              <a:t>pegangan</a:t>
            </a:r>
            <a:r>
              <a:rPr lang="en-ID" dirty="0"/>
              <a:t> pada </a:t>
            </a:r>
            <a:r>
              <a:rPr lang="en-ID" dirty="0" err="1"/>
              <a:t>pintunya</a:t>
            </a:r>
            <a:r>
              <a:rPr lang="en-ID" dirty="0"/>
              <a:t>.</a:t>
            </a: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dirty="0"/>
              <a:t>Ketika Anda </a:t>
            </a:r>
            <a:r>
              <a:rPr lang="en-ID" dirty="0" err="1"/>
              <a:t>membuka</a:t>
            </a:r>
            <a:r>
              <a:rPr lang="en-ID" dirty="0"/>
              <a:t> </a:t>
            </a:r>
            <a:r>
              <a:rPr lang="en-ID" dirty="0" err="1"/>
              <a:t>pintu</a:t>
            </a:r>
            <a:r>
              <a:rPr lang="en-ID" dirty="0"/>
              <a:t>, Anda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menemukan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kotak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dingin</a:t>
            </a:r>
            <a:endParaRPr lang="en-ID" dirty="0"/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sv-SE" dirty="0"/>
              <a:t>Orang biasanya menyimpan makanan di dalam kotak ini.</a:t>
            </a: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dirty="0"/>
              <a:t>Ada </a:t>
            </a:r>
            <a:r>
              <a:rPr lang="en-ID" dirty="0" err="1"/>
              <a:t>kompartemen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kotak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es dan </a:t>
            </a:r>
            <a:r>
              <a:rPr lang="en-ID" dirty="0" err="1"/>
              <a:t>makanan</a:t>
            </a:r>
            <a:r>
              <a:rPr lang="en-ID" dirty="0"/>
              <a:t> </a:t>
            </a:r>
            <a:r>
              <a:rPr lang="en-ID" dirty="0" err="1"/>
              <a:t>beku</a:t>
            </a:r>
            <a:r>
              <a:rPr lang="en-ID" dirty="0"/>
              <a:t>.</a:t>
            </a: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fi-FI" dirty="0"/>
              <a:t>Ketika Anda membuka pintu kotak, lampu akan menyala.</a:t>
            </a: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it-IT" dirty="0"/>
              <a:t>Kotak ini biasanya ditemukan di dapur di rumah.</a:t>
            </a: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sv-SE" dirty="0"/>
              <a:t>Kotak ini cenderung mengumpulkan barang-barang di atasnya.</a:t>
            </a: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dirty="0"/>
              <a:t>Orang </a:t>
            </a:r>
            <a:r>
              <a:rPr lang="en-ID" dirty="0" err="1"/>
              <a:t>jarang</a:t>
            </a:r>
            <a:r>
              <a:rPr lang="en-ID" dirty="0"/>
              <a:t> </a:t>
            </a:r>
            <a:r>
              <a:rPr lang="en-ID" dirty="0" err="1"/>
              <a:t>memindahkan</a:t>
            </a:r>
            <a:r>
              <a:rPr lang="en-ID" dirty="0"/>
              <a:t> </a:t>
            </a:r>
            <a:r>
              <a:rPr lang="en-ID" dirty="0" err="1"/>
              <a:t>kotak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melakukannya</a:t>
            </a:r>
            <a:r>
              <a:rPr lang="en-ID" dirty="0"/>
              <a:t>,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debu</a:t>
            </a:r>
            <a:r>
              <a:rPr lang="en-ID" dirty="0"/>
              <a:t> di </a:t>
            </a:r>
            <a:r>
              <a:rPr lang="en-ID" dirty="0" err="1"/>
              <a:t>bawahnya</a:t>
            </a:r>
            <a:r>
              <a:rPr lang="en-ID" dirty="0"/>
              <a:t>.</a:t>
            </a:r>
            <a:endParaRPr lang="en-US"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3646" y="319785"/>
            <a:ext cx="405155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err="1"/>
              <a:t>Esensi</a:t>
            </a:r>
            <a:r>
              <a:rPr lang="en-US" sz="3600" spc="-5" dirty="0"/>
              <a:t> </a:t>
            </a:r>
            <a:r>
              <a:rPr lang="en-US" sz="3600" spc="-5" dirty="0" err="1"/>
              <a:t>dari</a:t>
            </a:r>
            <a:r>
              <a:rPr lang="en-US" sz="3600" spc="-5" dirty="0"/>
              <a:t> KM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867280"/>
            <a:ext cx="7939405" cy="3743332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469900" marR="5080" indent="-457834">
              <a:lnSpc>
                <a:spcPts val="2380"/>
              </a:lnSpc>
              <a:spcBef>
                <a:spcPts val="390"/>
              </a:spcBef>
              <a:buClr>
                <a:srgbClr val="3568C6"/>
              </a:buClr>
              <a:buAutoNum type="arabicPeriod"/>
              <a:tabLst>
                <a:tab pos="469900" algn="l"/>
                <a:tab pos="470534" algn="l"/>
                <a:tab pos="6600825" algn="l"/>
              </a:tabLst>
            </a:pPr>
            <a:r>
              <a:rPr lang="en-ID" sz="2400" dirty="0" err="1"/>
              <a:t>Pengetahuan</a:t>
            </a:r>
            <a:r>
              <a:rPr lang="en-ID" sz="2400" dirty="0"/>
              <a:t> </a:t>
            </a:r>
            <a:r>
              <a:rPr lang="en-ID" sz="2400" dirty="0" err="1"/>
              <a:t>pertama</a:t>
            </a:r>
            <a:r>
              <a:rPr lang="en-ID" sz="2400" dirty="0"/>
              <a:t> kali </a:t>
            </a:r>
            <a:r>
              <a:rPr lang="en-ID" sz="2400" dirty="0" err="1"/>
              <a:t>diciptakan</a:t>
            </a:r>
            <a:r>
              <a:rPr lang="en-ID" sz="2400" dirty="0"/>
              <a:t> di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pikiran</a:t>
            </a:r>
            <a:r>
              <a:rPr lang="en-ID" sz="2400" dirty="0"/>
              <a:t> orang. </a:t>
            </a:r>
            <a:r>
              <a:rPr lang="en-ID" sz="2400" dirty="0" err="1"/>
              <a:t>Praktik</a:t>
            </a:r>
            <a:r>
              <a:rPr lang="en-ID" sz="2400" dirty="0"/>
              <a:t> </a:t>
            </a:r>
            <a:r>
              <a:rPr lang="en-ID" sz="2400" dirty="0" err="1"/>
              <a:t>manajemen</a:t>
            </a:r>
            <a:r>
              <a:rPr lang="en-ID" sz="2400" dirty="0"/>
              <a:t> </a:t>
            </a:r>
            <a:r>
              <a:rPr lang="en-ID" sz="2400" dirty="0" err="1"/>
              <a:t>pengetahuan</a:t>
            </a:r>
            <a:r>
              <a:rPr lang="en-ID" sz="2400" dirty="0"/>
              <a:t> </a:t>
            </a:r>
            <a:r>
              <a:rPr lang="en-ID" sz="2400" dirty="0" err="1"/>
              <a:t>harus</a:t>
            </a:r>
            <a:r>
              <a:rPr lang="en-ID" sz="2400" dirty="0"/>
              <a:t> </a:t>
            </a:r>
            <a:r>
              <a:rPr lang="en-ID" sz="2400" dirty="0" err="1"/>
              <a:t>terlebih</a:t>
            </a:r>
            <a:r>
              <a:rPr lang="en-ID" sz="2400" dirty="0"/>
              <a:t> </a:t>
            </a:r>
            <a:r>
              <a:rPr lang="en-ID" sz="2400" dirty="0" err="1"/>
              <a:t>dahulu</a:t>
            </a:r>
            <a:r>
              <a:rPr lang="en-ID" sz="2400" dirty="0"/>
              <a:t> </a:t>
            </a:r>
            <a:r>
              <a:rPr lang="en-ID" sz="2400" dirty="0" err="1"/>
              <a:t>mengidentifikasi</a:t>
            </a:r>
            <a:r>
              <a:rPr lang="en-ID" sz="2400" dirty="0"/>
              <a:t> </a:t>
            </a:r>
            <a:r>
              <a:rPr lang="en-ID" sz="2400" dirty="0" err="1"/>
              <a:t>cara-cara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mendorong</a:t>
            </a:r>
            <a:r>
              <a:rPr lang="en-ID" sz="2400" dirty="0"/>
              <a:t> dan </a:t>
            </a:r>
            <a:r>
              <a:rPr lang="en-ID" sz="2400" dirty="0" err="1"/>
              <a:t>merangsang</a:t>
            </a:r>
            <a:r>
              <a:rPr lang="en-ID" sz="2400" dirty="0"/>
              <a:t> </a:t>
            </a:r>
            <a:r>
              <a:rPr lang="en-ID" sz="2400" dirty="0" err="1"/>
              <a:t>kemampuan</a:t>
            </a:r>
            <a:r>
              <a:rPr lang="en-ID" sz="2400" dirty="0"/>
              <a:t> </a:t>
            </a:r>
            <a:r>
              <a:rPr lang="en-ID" sz="2400" dirty="0" err="1"/>
              <a:t>karyawan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mengembangkan</a:t>
            </a:r>
            <a:r>
              <a:rPr lang="en-ID" sz="2400" dirty="0"/>
              <a:t> </a:t>
            </a:r>
            <a:r>
              <a:rPr lang="en-ID" sz="2400" dirty="0" err="1"/>
              <a:t>pengetahuan</a:t>
            </a:r>
            <a:r>
              <a:rPr lang="en-ID" sz="2400" dirty="0"/>
              <a:t> </a:t>
            </a:r>
            <a:r>
              <a:rPr lang="en-ID" sz="2400" dirty="0" err="1"/>
              <a:t>baru</a:t>
            </a:r>
            <a:r>
              <a:rPr lang="en-ID" sz="2400" dirty="0"/>
              <a:t>.</a:t>
            </a:r>
            <a:endParaRPr sz="2950" dirty="0">
              <a:latin typeface="Arial MT"/>
              <a:cs typeface="Arial MT"/>
            </a:endParaRPr>
          </a:p>
          <a:p>
            <a:pPr marL="469900" marR="243204" indent="-457834">
              <a:lnSpc>
                <a:spcPts val="2380"/>
              </a:lnSpc>
              <a:buClr>
                <a:srgbClr val="3568C6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lang="en-ID" sz="2400" dirty="0" err="1"/>
              <a:t>Metodologi</a:t>
            </a:r>
            <a:r>
              <a:rPr lang="en-ID" sz="2400" dirty="0"/>
              <a:t> dan </a:t>
            </a:r>
            <a:r>
              <a:rPr lang="en-ID" sz="2400" dirty="0" err="1"/>
              <a:t>teknologi</a:t>
            </a:r>
            <a:r>
              <a:rPr lang="en-ID" sz="2400" dirty="0"/>
              <a:t> </a:t>
            </a:r>
            <a:r>
              <a:rPr lang="en-ID" sz="2400" dirty="0" err="1"/>
              <a:t>manajemen</a:t>
            </a:r>
            <a:r>
              <a:rPr lang="en-ID" sz="2400" dirty="0"/>
              <a:t> </a:t>
            </a:r>
            <a:r>
              <a:rPr lang="en-ID" sz="2400" dirty="0" err="1"/>
              <a:t>pengetahuan</a:t>
            </a:r>
            <a:r>
              <a:rPr lang="en-ID" sz="2400" dirty="0"/>
              <a:t> </a:t>
            </a:r>
            <a:r>
              <a:rPr lang="en-ID" sz="2400" dirty="0" err="1"/>
              <a:t>harus</a:t>
            </a:r>
            <a:r>
              <a:rPr lang="en-ID" sz="2400" dirty="0"/>
              <a:t> </a:t>
            </a:r>
            <a:r>
              <a:rPr lang="en-ID" sz="2400" dirty="0" err="1"/>
              <a:t>memungkinkan</a:t>
            </a:r>
            <a:r>
              <a:rPr lang="en-ID" sz="2400" dirty="0"/>
              <a:t> </a:t>
            </a:r>
            <a:r>
              <a:rPr lang="en-ID" sz="2400" dirty="0" err="1"/>
              <a:t>cara-cara</a:t>
            </a:r>
            <a:r>
              <a:rPr lang="en-ID" sz="2400" dirty="0"/>
              <a:t> yang </a:t>
            </a:r>
            <a:r>
              <a:rPr lang="en-ID" sz="2400" dirty="0" err="1"/>
              <a:t>efektif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menarik</a:t>
            </a:r>
            <a:r>
              <a:rPr lang="en-ID" sz="2400" dirty="0"/>
              <a:t>, </a:t>
            </a:r>
            <a:r>
              <a:rPr lang="en-ID" sz="2400" dirty="0" err="1"/>
              <a:t>merepresentasikan</a:t>
            </a:r>
            <a:r>
              <a:rPr lang="en-ID" sz="2400" dirty="0"/>
              <a:t>, </a:t>
            </a:r>
            <a:r>
              <a:rPr lang="en-ID" sz="2400" dirty="0" err="1"/>
              <a:t>mengorganisir</a:t>
            </a:r>
            <a:r>
              <a:rPr lang="en-ID" sz="2400" dirty="0"/>
              <a:t>, </a:t>
            </a:r>
            <a:r>
              <a:rPr lang="en-ID" sz="2400" dirty="0" err="1"/>
              <a:t>menggunakan</a:t>
            </a:r>
            <a:r>
              <a:rPr lang="en-ID" sz="2400" dirty="0"/>
              <a:t> </a:t>
            </a:r>
            <a:r>
              <a:rPr lang="en-ID" sz="2400" dirty="0" err="1"/>
              <a:t>kembali</a:t>
            </a:r>
            <a:r>
              <a:rPr lang="en-ID" sz="2400" dirty="0"/>
              <a:t>, dan </a:t>
            </a:r>
            <a:r>
              <a:rPr lang="en-ID" sz="2400" dirty="0" err="1"/>
              <a:t>memperbarui</a:t>
            </a:r>
            <a:r>
              <a:rPr lang="en-ID" sz="2400" dirty="0"/>
              <a:t> </a:t>
            </a:r>
            <a:r>
              <a:rPr lang="en-ID" sz="2400" dirty="0" err="1"/>
              <a:t>pengetahuan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.</a:t>
            </a:r>
            <a:endParaRPr sz="2950" dirty="0">
              <a:latin typeface="Arial MT"/>
              <a:cs typeface="Arial MT"/>
            </a:endParaRPr>
          </a:p>
          <a:p>
            <a:pPr marL="469900" marR="5080" indent="-457834">
              <a:lnSpc>
                <a:spcPts val="2380"/>
              </a:lnSpc>
              <a:buClr>
                <a:srgbClr val="3568C6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lang="en-ID" sz="2400" dirty="0" err="1"/>
              <a:t>Manajemen</a:t>
            </a:r>
            <a:r>
              <a:rPr lang="en-ID" sz="2400" dirty="0"/>
              <a:t> </a:t>
            </a:r>
            <a:r>
              <a:rPr lang="en-ID" sz="2400" dirty="0" err="1"/>
              <a:t>pengetahuan</a:t>
            </a:r>
            <a:r>
              <a:rPr lang="en-ID" sz="2400" dirty="0"/>
              <a:t>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boleh</a:t>
            </a:r>
            <a:r>
              <a:rPr lang="en-ID" sz="2400" dirty="0"/>
              <a:t> </a:t>
            </a:r>
            <a:r>
              <a:rPr lang="en-ID" sz="2400" dirty="0" err="1"/>
              <a:t>menjauhkan</a:t>
            </a:r>
            <a:r>
              <a:rPr lang="en-ID" sz="2400" dirty="0"/>
              <a:t> </a:t>
            </a:r>
            <a:r>
              <a:rPr lang="en-ID" sz="2400" dirty="0" err="1"/>
              <a:t>diri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pemilik</a:t>
            </a:r>
            <a:r>
              <a:rPr lang="en-ID" sz="2400" dirty="0"/>
              <a:t> </a:t>
            </a:r>
            <a:r>
              <a:rPr lang="en-ID" sz="2400" dirty="0" err="1"/>
              <a:t>pengetahuan</a:t>
            </a:r>
            <a:r>
              <a:rPr lang="en-ID" sz="2400" dirty="0"/>
              <a:t>, </a:t>
            </a:r>
            <a:r>
              <a:rPr lang="en-ID" sz="2400" dirty="0" err="1"/>
              <a:t>melainkan</a:t>
            </a:r>
            <a:r>
              <a:rPr lang="en-ID" sz="2400" dirty="0"/>
              <a:t> </a:t>
            </a:r>
            <a:r>
              <a:rPr lang="en-ID" sz="2400" dirty="0" err="1"/>
              <a:t>harus</a:t>
            </a:r>
            <a:r>
              <a:rPr lang="en-ID" sz="2400" dirty="0"/>
              <a:t> </a:t>
            </a:r>
            <a:r>
              <a:rPr lang="en-ID" sz="2400" dirty="0" err="1"/>
              <a:t>merayakan</a:t>
            </a:r>
            <a:r>
              <a:rPr lang="en-ID" sz="2400" dirty="0"/>
              <a:t> dan </a:t>
            </a:r>
            <a:r>
              <a:rPr lang="en-ID" sz="2400" dirty="0" err="1"/>
              <a:t>mengakui</a:t>
            </a:r>
            <a:r>
              <a:rPr lang="en-ID" sz="2400" dirty="0"/>
              <a:t> </a:t>
            </a:r>
            <a:r>
              <a:rPr lang="en-ID" sz="2400" dirty="0" err="1"/>
              <a:t>posisi</a:t>
            </a:r>
            <a:r>
              <a:rPr lang="en-ID" sz="2400" dirty="0"/>
              <a:t> </a:t>
            </a:r>
            <a:r>
              <a:rPr lang="en-ID" sz="2400" dirty="0" err="1"/>
              <a:t>mereka</a:t>
            </a:r>
            <a:r>
              <a:rPr lang="en-ID" sz="2400" dirty="0"/>
              <a:t> </a:t>
            </a:r>
            <a:r>
              <a:rPr lang="en-ID" sz="2400" dirty="0" err="1"/>
              <a:t>sebagai</a:t>
            </a:r>
            <a:r>
              <a:rPr lang="en-ID" sz="2400" dirty="0"/>
              <a:t> </a:t>
            </a:r>
            <a:r>
              <a:rPr lang="en-ID" sz="2400" dirty="0" err="1"/>
              <a:t>ahli</a:t>
            </a:r>
            <a:r>
              <a:rPr lang="en-ID" sz="2400" dirty="0"/>
              <a:t> di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organisasi</a:t>
            </a:r>
            <a:r>
              <a:rPr lang="en-ID" sz="2400" dirty="0"/>
              <a:t>.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000"/>
            <a:ext cx="381000" cy="4952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953000" y="1600200"/>
            <a:ext cx="4188460" cy="5257800"/>
            <a:chOff x="4953000" y="1600200"/>
            <a:chExt cx="4188460" cy="52578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86800" y="1905000"/>
              <a:ext cx="454151" cy="4952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3000" y="1600200"/>
              <a:ext cx="3962400" cy="44958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0" y="0"/>
            <a:ext cx="9144000" cy="1752600"/>
            <a:chOff x="0" y="0"/>
            <a:chExt cx="9144000" cy="1752600"/>
          </a:xfrm>
        </p:grpSpPr>
        <p:sp>
          <p:nvSpPr>
            <p:cNvPr id="7" name="object 7"/>
            <p:cNvSpPr/>
            <p:nvPr/>
          </p:nvSpPr>
          <p:spPr>
            <a:xfrm>
              <a:off x="6095" y="1242060"/>
              <a:ext cx="9138285" cy="93345"/>
            </a:xfrm>
            <a:custGeom>
              <a:avLst/>
              <a:gdLst/>
              <a:ahLst/>
              <a:cxnLst/>
              <a:rect l="l" t="t" r="r" b="b"/>
              <a:pathLst>
                <a:path w="9138285" h="93344">
                  <a:moveTo>
                    <a:pt x="9137904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9137904" y="92963"/>
                  </a:lnTo>
                  <a:lnTo>
                    <a:pt x="9137904" y="0"/>
                  </a:lnTo>
                  <a:close/>
                </a:path>
              </a:pathLst>
            </a:custGeom>
            <a:solidFill>
              <a:srgbClr val="B3D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5" y="1335024"/>
              <a:ext cx="9137904" cy="22402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5" y="1327403"/>
              <a:ext cx="9137904" cy="441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9144000" cy="12420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7" y="1556003"/>
              <a:ext cx="9140952" cy="19659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572" y="1184147"/>
              <a:ext cx="9139555" cy="74930"/>
            </a:xfrm>
            <a:custGeom>
              <a:avLst/>
              <a:gdLst/>
              <a:ahLst/>
              <a:cxnLst/>
              <a:rect l="l" t="t" r="r" b="b"/>
              <a:pathLst>
                <a:path w="9139555" h="74930">
                  <a:moveTo>
                    <a:pt x="9139428" y="0"/>
                  </a:moveTo>
                  <a:lnTo>
                    <a:pt x="0" y="0"/>
                  </a:lnTo>
                  <a:lnTo>
                    <a:pt x="0" y="74675"/>
                  </a:lnTo>
                  <a:lnTo>
                    <a:pt x="9139428" y="74675"/>
                  </a:lnTo>
                  <a:lnTo>
                    <a:pt x="9139428" y="0"/>
                  </a:lnTo>
                  <a:close/>
                </a:path>
              </a:pathLst>
            </a:custGeom>
            <a:solidFill>
              <a:srgbClr val="777777">
                <a:alpha val="3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0"/>
              <a:ext cx="1056131" cy="1371600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395400" y="332934"/>
            <a:ext cx="752513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535940" y="1870329"/>
            <a:ext cx="3793490" cy="4828886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279400" indent="-342900">
              <a:lnSpc>
                <a:spcPts val="2160"/>
              </a:lnSpc>
              <a:spcBef>
                <a:spcPts val="37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000" dirty="0" err="1"/>
              <a:t>Menciptakan</a:t>
            </a:r>
            <a:r>
              <a:rPr lang="en-ID" sz="2000" dirty="0"/>
              <a:t> </a:t>
            </a:r>
            <a:r>
              <a:rPr lang="en-ID" sz="2000" dirty="0" err="1"/>
              <a:t>pengetahuan</a:t>
            </a:r>
            <a:r>
              <a:rPr lang="en-ID" sz="2000" dirty="0"/>
              <a:t> </a:t>
            </a:r>
            <a:r>
              <a:rPr lang="en-ID" sz="2000" dirty="0" err="1"/>
              <a:t>melalui</a:t>
            </a:r>
            <a:r>
              <a:rPr lang="en-ID" sz="2000" dirty="0"/>
              <a:t> </a:t>
            </a:r>
            <a:r>
              <a:rPr lang="en-ID" sz="2000" dirty="0" err="1"/>
              <a:t>cara</a:t>
            </a:r>
            <a:r>
              <a:rPr lang="en-ID" sz="2000" dirty="0"/>
              <a:t> </a:t>
            </a:r>
            <a:r>
              <a:rPr lang="en-ID" sz="2000" dirty="0" err="1"/>
              <a:t>baru</a:t>
            </a:r>
            <a:r>
              <a:rPr lang="en-ID" sz="2000" dirty="0"/>
              <a:t> </a:t>
            </a:r>
            <a:r>
              <a:rPr lang="en-ID" sz="2000" dirty="0" err="1"/>
              <a:t>melakukan</a:t>
            </a:r>
            <a:r>
              <a:rPr lang="en-ID" sz="2000" dirty="0"/>
              <a:t> </a:t>
            </a:r>
            <a:r>
              <a:rPr lang="en-ID" sz="2000" dirty="0" err="1"/>
              <a:t>sesuatu</a:t>
            </a:r>
            <a:r>
              <a:rPr lang="en-ID" sz="2000" dirty="0"/>
              <a:t>.</a:t>
            </a:r>
          </a:p>
          <a:p>
            <a:pPr marL="355600" marR="279400" indent="-342900">
              <a:lnSpc>
                <a:spcPts val="2160"/>
              </a:lnSpc>
              <a:spcBef>
                <a:spcPts val="37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000" dirty="0" err="1"/>
              <a:t>Mengidentifikasi</a:t>
            </a:r>
            <a:r>
              <a:rPr lang="en-ID" sz="2000" dirty="0"/>
              <a:t> dan </a:t>
            </a:r>
            <a:r>
              <a:rPr lang="en-ID" sz="2000" dirty="0" err="1"/>
              <a:t>menangkap</a:t>
            </a:r>
            <a:r>
              <a:rPr lang="en-ID" sz="2000" dirty="0"/>
              <a:t> </a:t>
            </a:r>
            <a:r>
              <a:rPr lang="en-ID" sz="2000" dirty="0" err="1"/>
              <a:t>pengetahuan</a:t>
            </a:r>
            <a:r>
              <a:rPr lang="en-ID" sz="2000" dirty="0"/>
              <a:t> </a:t>
            </a:r>
            <a:r>
              <a:rPr lang="en-ID" sz="2000" dirty="0" err="1"/>
              <a:t>baru</a:t>
            </a:r>
            <a:r>
              <a:rPr lang="en-ID" sz="2000" dirty="0"/>
              <a:t>.</a:t>
            </a:r>
            <a:r>
              <a:rPr sz="2000" spc="5" dirty="0">
                <a:latin typeface="Arial MT"/>
                <a:cs typeface="Arial MT"/>
              </a:rPr>
              <a:t> </a:t>
            </a:r>
            <a:endParaRPr lang="en-US" sz="2000" spc="5" dirty="0">
              <a:latin typeface="Arial MT"/>
              <a:cs typeface="Arial MT"/>
            </a:endParaRPr>
          </a:p>
          <a:p>
            <a:pPr marL="355600" marR="279400" indent="-342900">
              <a:lnSpc>
                <a:spcPts val="2160"/>
              </a:lnSpc>
              <a:spcBef>
                <a:spcPts val="37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sv-SE" sz="2000" dirty="0"/>
              <a:t>Menempatkan pengetahuan dalam konteks sehingga dapat digunakan (Memperbaiki).</a:t>
            </a:r>
          </a:p>
          <a:p>
            <a:pPr marL="355600" marR="279400" indent="-342900">
              <a:lnSpc>
                <a:spcPts val="2160"/>
              </a:lnSpc>
              <a:spcBef>
                <a:spcPts val="37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000" dirty="0" err="1"/>
              <a:t>Menyimpan</a:t>
            </a:r>
            <a:r>
              <a:rPr lang="en-ID" sz="2000" dirty="0"/>
              <a:t> </a:t>
            </a:r>
            <a:r>
              <a:rPr lang="en-ID" sz="2000" dirty="0" err="1"/>
              <a:t>pengetahuan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repositori</a:t>
            </a:r>
            <a:r>
              <a:rPr lang="en-ID" sz="2000" dirty="0"/>
              <a:t>.</a:t>
            </a:r>
          </a:p>
          <a:p>
            <a:pPr marL="355600" marR="279400" indent="-342900">
              <a:lnSpc>
                <a:spcPts val="2160"/>
              </a:lnSpc>
              <a:spcBef>
                <a:spcPts val="37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fi-FI" sz="2000" dirty="0"/>
              <a:t>Meninjau untuk akurasi dan relevansi (Mengelola).</a:t>
            </a:r>
          </a:p>
          <a:p>
            <a:pPr marL="355600" marR="279400" indent="-342900">
              <a:lnSpc>
                <a:spcPts val="2160"/>
              </a:lnSpc>
              <a:spcBef>
                <a:spcPts val="37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000" dirty="0" err="1"/>
              <a:t>Membuat</a:t>
            </a:r>
            <a:r>
              <a:rPr lang="en-ID" sz="2000" dirty="0"/>
              <a:t> </a:t>
            </a:r>
            <a:r>
              <a:rPr lang="en-ID" sz="2000" dirty="0" err="1"/>
              <a:t>pengetahuan</a:t>
            </a:r>
            <a:r>
              <a:rPr lang="en-ID" sz="2000" dirty="0"/>
              <a:t> </a:t>
            </a:r>
            <a:r>
              <a:rPr lang="en-ID" sz="2000" dirty="0" err="1"/>
              <a:t>tersedia</a:t>
            </a:r>
            <a:r>
              <a:rPr lang="en-ID" sz="2000" dirty="0"/>
              <a:t> </a:t>
            </a:r>
            <a:r>
              <a:rPr lang="en-ID" sz="2000" dirty="0" err="1"/>
              <a:t>setiap</a:t>
            </a:r>
            <a:r>
              <a:rPr lang="en-ID" sz="2000" dirty="0"/>
              <a:t> </a:t>
            </a:r>
            <a:r>
              <a:rPr lang="en-ID" sz="2000" dirty="0" err="1"/>
              <a:t>saat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siapa</a:t>
            </a:r>
            <a:r>
              <a:rPr lang="en-ID" sz="2000" dirty="0"/>
              <a:t> </a:t>
            </a:r>
            <a:r>
              <a:rPr lang="en-ID" sz="2000" dirty="0" err="1"/>
              <a:t>saja</a:t>
            </a:r>
            <a:r>
              <a:rPr lang="en-ID" sz="2000" dirty="0"/>
              <a:t> (</a:t>
            </a:r>
            <a:r>
              <a:rPr lang="en-ID" sz="2000" dirty="0" err="1"/>
              <a:t>Menyebarluaskan</a:t>
            </a:r>
            <a:r>
              <a:rPr lang="en-ID" sz="2000" dirty="0"/>
              <a:t>).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86400" y="4343400"/>
            <a:ext cx="850900" cy="15240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spc="-5" dirty="0">
                <a:solidFill>
                  <a:srgbClr val="5F5F5F"/>
                </a:solidFill>
                <a:latin typeface="Arial MT"/>
                <a:cs typeface="Arial MT"/>
              </a:rPr>
              <a:t>D</a:t>
            </a:r>
            <a:r>
              <a:rPr sz="1200" spc="-10" dirty="0">
                <a:solidFill>
                  <a:srgbClr val="5F5F5F"/>
                </a:solidFill>
                <a:latin typeface="Arial MT"/>
                <a:cs typeface="Arial MT"/>
              </a:rPr>
              <a:t>i</a:t>
            </a:r>
            <a:r>
              <a:rPr sz="1200" spc="-5" dirty="0">
                <a:solidFill>
                  <a:srgbClr val="5F5F5F"/>
                </a:solidFill>
                <a:latin typeface="Arial MT"/>
                <a:cs typeface="Arial MT"/>
              </a:rPr>
              <a:t>sse</a:t>
            </a:r>
            <a:r>
              <a:rPr sz="1200" dirty="0">
                <a:solidFill>
                  <a:srgbClr val="5F5F5F"/>
                </a:solidFill>
                <a:latin typeface="Arial MT"/>
                <a:cs typeface="Arial MT"/>
              </a:rPr>
              <a:t>m</a:t>
            </a:r>
            <a:r>
              <a:rPr sz="1200" spc="-5" dirty="0">
                <a:solidFill>
                  <a:srgbClr val="5F5F5F"/>
                </a:solidFill>
                <a:latin typeface="Arial MT"/>
                <a:cs typeface="Arial MT"/>
              </a:rPr>
              <a:t>in</a:t>
            </a:r>
            <a:r>
              <a:rPr sz="1200" dirty="0">
                <a:solidFill>
                  <a:srgbClr val="5F5F5F"/>
                </a:solidFill>
                <a:latin typeface="Arial MT"/>
                <a:cs typeface="Arial MT"/>
              </a:rPr>
              <a:t>ate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76200"/>
            <a:ext cx="7830058" cy="1059905"/>
          </a:xfrm>
          <a:prstGeom prst="rect">
            <a:avLst/>
          </a:prstGeom>
        </p:spPr>
        <p:txBody>
          <a:bodyPr vert="horz" wrap="square" lIns="0" tIns="74294" rIns="0" bIns="0" rtlCol="0">
            <a:spAutoFit/>
          </a:bodyPr>
          <a:lstStyle/>
          <a:p>
            <a:pPr marL="2469515" marR="5080" indent="-855344" algn="l">
              <a:lnSpc>
                <a:spcPct val="100000"/>
              </a:lnSpc>
              <a:spcBef>
                <a:spcPts val="105"/>
              </a:spcBef>
            </a:pPr>
            <a:r>
              <a:rPr lang="en-US" spc="-5" dirty="0" err="1"/>
              <a:t>Manajemen</a:t>
            </a:r>
            <a:r>
              <a:rPr lang="en-US" spc="-5" dirty="0"/>
              <a:t> </a:t>
            </a:r>
            <a:r>
              <a:rPr lang="en-US" spc="-5" dirty="0" err="1"/>
              <a:t>Pengetahuan</a:t>
            </a:r>
            <a:r>
              <a:rPr lang="en-US" spc="-5" dirty="0"/>
              <a:t> Yang </a:t>
            </a:r>
            <a:r>
              <a:rPr lang="en-US" spc="-5" dirty="0" err="1"/>
              <a:t>Efektif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51026" y="2411348"/>
            <a:ext cx="6841947" cy="19409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9410" marR="5080" indent="-343535">
              <a:lnSpc>
                <a:spcPct val="100000"/>
              </a:lnSpc>
              <a:spcBef>
                <a:spcPts val="95"/>
              </a:spcBef>
              <a:buClr>
                <a:srgbClr val="3568C6"/>
              </a:buClr>
              <a:buFont typeface="Times New Roman"/>
              <a:buChar char="•"/>
              <a:tabLst>
                <a:tab pos="359410" algn="l"/>
                <a:tab pos="360680" algn="l"/>
                <a:tab pos="1270000" algn="l"/>
              </a:tabLst>
            </a:pPr>
            <a:r>
              <a:rPr lang="en-ID" dirty="0"/>
              <a:t>80% - </a:t>
            </a:r>
            <a:r>
              <a:rPr lang="en-ID" dirty="0" err="1"/>
              <a:t>Budaya</a:t>
            </a:r>
            <a:r>
              <a:rPr lang="en-ID" dirty="0"/>
              <a:t> </a:t>
            </a:r>
            <a:r>
              <a:rPr lang="en-ID" dirty="0" err="1"/>
              <a:t>organisasi</a:t>
            </a:r>
            <a:r>
              <a:rPr lang="en-ID" dirty="0"/>
              <a:t> dan </a:t>
            </a:r>
            <a:r>
              <a:rPr lang="en-ID" dirty="0" err="1"/>
              <a:t>faktor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.</a:t>
            </a:r>
          </a:p>
          <a:p>
            <a:pPr marL="15875" marR="5080">
              <a:lnSpc>
                <a:spcPct val="100000"/>
              </a:lnSpc>
              <a:spcBef>
                <a:spcPts val="95"/>
              </a:spcBef>
              <a:buClr>
                <a:srgbClr val="3568C6"/>
              </a:buClr>
              <a:tabLst>
                <a:tab pos="359410" algn="l"/>
                <a:tab pos="360680" algn="l"/>
                <a:tab pos="1270000" algn="l"/>
              </a:tabLst>
            </a:pPr>
            <a:endParaRPr sz="4050" dirty="0"/>
          </a:p>
          <a:p>
            <a:pPr marL="359410" indent="-343535">
              <a:lnSpc>
                <a:spcPct val="100000"/>
              </a:lnSpc>
              <a:buClr>
                <a:srgbClr val="3568C6"/>
              </a:buClr>
              <a:buFont typeface="Times New Roman"/>
              <a:buChar char="•"/>
              <a:tabLst>
                <a:tab pos="359410" algn="l"/>
                <a:tab pos="360680" algn="l"/>
              </a:tabLst>
            </a:pPr>
            <a:r>
              <a:rPr lang="en-ID" dirty="0"/>
              <a:t>20% - </a:t>
            </a:r>
            <a:r>
              <a:rPr lang="en-ID" dirty="0" err="1"/>
              <a:t>Teknologi</a:t>
            </a:r>
            <a:r>
              <a:rPr lang="en-ID" dirty="0"/>
              <a:t>.</a:t>
            </a:r>
            <a:endParaRPr spc="-3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56810"/>
            <a:ext cx="5426203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err="1"/>
              <a:t>Manfaat</a:t>
            </a:r>
            <a:r>
              <a:rPr lang="en-US" sz="3600" dirty="0"/>
              <a:t> </a:t>
            </a:r>
            <a:r>
              <a:rPr lang="en-US" sz="3600" dirty="0" err="1"/>
              <a:t>Manajemen</a:t>
            </a:r>
            <a:r>
              <a:rPr lang="en-US" sz="3600" dirty="0"/>
              <a:t> </a:t>
            </a:r>
            <a:r>
              <a:rPr lang="en-US" sz="3600" dirty="0" err="1"/>
              <a:t>Pengetahuan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824355"/>
            <a:ext cx="8045450" cy="3638817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777875" indent="-343535">
              <a:lnSpc>
                <a:spcPts val="2160"/>
              </a:lnSpc>
              <a:spcBef>
                <a:spcPts val="375"/>
              </a:spcBef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lang="sv-SE" sz="2000" dirty="0"/>
              <a:t>Pengurangan kehilangan modal intelektual ketika orang meninggalkan perusahaan.</a:t>
            </a:r>
          </a:p>
          <a:p>
            <a:pPr marL="355600" marR="777875" indent="-343535">
              <a:lnSpc>
                <a:spcPts val="2160"/>
              </a:lnSpc>
              <a:spcBef>
                <a:spcPts val="375"/>
              </a:spcBef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lang="en-ID" sz="2000" dirty="0" err="1"/>
              <a:t>Pengurangan</a:t>
            </a:r>
            <a:r>
              <a:rPr lang="en-ID" sz="2000" dirty="0"/>
              <a:t> </a:t>
            </a:r>
            <a:r>
              <a:rPr lang="en-ID" sz="2000" dirty="0" err="1"/>
              <a:t>biaya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mengurangi</a:t>
            </a:r>
            <a:r>
              <a:rPr lang="en-ID" sz="2000" dirty="0"/>
              <a:t> </a:t>
            </a:r>
            <a:r>
              <a:rPr lang="en-ID" sz="2000" dirty="0" err="1"/>
              <a:t>jumlah</a:t>
            </a:r>
            <a:r>
              <a:rPr lang="en-ID" sz="2000" dirty="0"/>
              <a:t> </a:t>
            </a:r>
            <a:r>
              <a:rPr lang="en-ID" sz="2000" dirty="0" err="1"/>
              <a:t>masalah</a:t>
            </a:r>
            <a:r>
              <a:rPr lang="en-ID" sz="2000" dirty="0"/>
              <a:t> yang </a:t>
            </a:r>
            <a:r>
              <a:rPr lang="en-ID" sz="2000" dirty="0" err="1"/>
              <a:t>harus</a:t>
            </a:r>
            <a:r>
              <a:rPr lang="en-ID" sz="2000" dirty="0"/>
              <a:t> </a:t>
            </a:r>
            <a:r>
              <a:rPr lang="en-ID" sz="2000" dirty="0" err="1"/>
              <a:t>diselesaikan</a:t>
            </a:r>
            <a:r>
              <a:rPr lang="en-ID" sz="2000" dirty="0"/>
              <a:t> </a:t>
            </a:r>
            <a:r>
              <a:rPr lang="en-ID" sz="2000" dirty="0" err="1"/>
              <a:t>kembali</a:t>
            </a:r>
            <a:r>
              <a:rPr lang="en-ID" sz="2000" dirty="0"/>
              <a:t> oleh </a:t>
            </a:r>
            <a:r>
              <a:rPr lang="en-ID" sz="2000" dirty="0" err="1"/>
              <a:t>perusahaan</a:t>
            </a:r>
            <a:r>
              <a:rPr lang="en-ID" sz="2000" dirty="0"/>
              <a:t>.</a:t>
            </a:r>
          </a:p>
          <a:p>
            <a:pPr marL="355600" marR="777875" indent="-343535">
              <a:lnSpc>
                <a:spcPts val="2160"/>
              </a:lnSpc>
              <a:spcBef>
                <a:spcPts val="375"/>
              </a:spcBef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lang="en-ID" sz="2000" dirty="0" err="1"/>
              <a:t>Efisiensi</a:t>
            </a:r>
            <a:r>
              <a:rPr lang="en-ID" sz="2000" dirty="0"/>
              <a:t> </a:t>
            </a:r>
            <a:r>
              <a:rPr lang="en-ID" sz="2000" dirty="0" err="1"/>
              <a:t>skala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memperoleh</a:t>
            </a:r>
            <a:r>
              <a:rPr lang="en-ID" sz="2000" dirty="0"/>
              <a:t> </a:t>
            </a:r>
            <a:r>
              <a:rPr lang="en-ID" sz="2000" dirty="0" err="1"/>
              <a:t>informasi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penyedia</a:t>
            </a:r>
            <a:r>
              <a:rPr lang="en-ID" sz="2000" dirty="0"/>
              <a:t> </a:t>
            </a:r>
            <a:r>
              <a:rPr lang="en-ID" sz="2000" dirty="0" err="1"/>
              <a:t>eksternal</a:t>
            </a:r>
            <a:r>
              <a:rPr lang="en-ID" sz="2000" dirty="0"/>
              <a:t>.</a:t>
            </a:r>
          </a:p>
          <a:p>
            <a:pPr marL="355600" marR="777875" indent="-343535">
              <a:lnSpc>
                <a:spcPts val="2160"/>
              </a:lnSpc>
              <a:spcBef>
                <a:spcPts val="375"/>
              </a:spcBef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lang="sv-SE" sz="2000" dirty="0"/>
              <a:t>Pengurangan redundansi aktivitas berbasis pengetahuan.</a:t>
            </a:r>
          </a:p>
          <a:p>
            <a:pPr marL="355600" marR="777875" indent="-343535">
              <a:lnSpc>
                <a:spcPts val="2160"/>
              </a:lnSpc>
              <a:spcBef>
                <a:spcPts val="375"/>
              </a:spcBef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lang="en-ID" sz="2000" dirty="0" err="1"/>
              <a:t>Peningkatan</a:t>
            </a:r>
            <a:r>
              <a:rPr lang="en-ID" sz="2000" dirty="0"/>
              <a:t> </a:t>
            </a:r>
            <a:r>
              <a:rPr lang="en-ID" sz="2000" dirty="0" err="1"/>
              <a:t>produktivitas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membuat</a:t>
            </a:r>
            <a:r>
              <a:rPr lang="en-ID" sz="2000" dirty="0"/>
              <a:t> </a:t>
            </a:r>
            <a:r>
              <a:rPr lang="en-ID" sz="2000" dirty="0" err="1"/>
              <a:t>pengetahuan</a:t>
            </a:r>
            <a:r>
              <a:rPr lang="en-ID" sz="2000" dirty="0"/>
              <a:t> </a:t>
            </a:r>
            <a:r>
              <a:rPr lang="en-ID" sz="2000" dirty="0" err="1"/>
              <a:t>tersedia</a:t>
            </a:r>
            <a:r>
              <a:rPr lang="en-ID" sz="2000" dirty="0"/>
              <a:t>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cepat</a:t>
            </a:r>
            <a:r>
              <a:rPr lang="en-ID" sz="2000" dirty="0"/>
              <a:t> &amp;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mudah</a:t>
            </a:r>
            <a:r>
              <a:rPr lang="en-ID" sz="2000" dirty="0"/>
              <a:t>.</a:t>
            </a:r>
            <a:endParaRPr sz="1900" dirty="0">
              <a:latin typeface="Arial MT"/>
              <a:cs typeface="Arial MT"/>
            </a:endParaRPr>
          </a:p>
          <a:p>
            <a:pPr marL="355600" marR="5080" indent="-343535">
              <a:lnSpc>
                <a:spcPts val="2160"/>
              </a:lnSpc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lang="en-ID" sz="2000" dirty="0" err="1"/>
              <a:t>Peningkatan</a:t>
            </a:r>
            <a:r>
              <a:rPr lang="en-ID" sz="2000" dirty="0"/>
              <a:t> </a:t>
            </a:r>
            <a:r>
              <a:rPr lang="en-ID" sz="2000" dirty="0" err="1"/>
              <a:t>kepuasan</a:t>
            </a:r>
            <a:r>
              <a:rPr lang="en-ID" sz="2000" dirty="0"/>
              <a:t> </a:t>
            </a:r>
            <a:r>
              <a:rPr lang="en-ID" sz="2000" dirty="0" err="1"/>
              <a:t>karyawan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memungkinkan</a:t>
            </a:r>
            <a:r>
              <a:rPr lang="en-ID" sz="2000" dirty="0"/>
              <a:t> </a:t>
            </a:r>
            <a:r>
              <a:rPr lang="en-ID" sz="2000" dirty="0" err="1"/>
              <a:t>pengembangan</a:t>
            </a:r>
            <a:r>
              <a:rPr lang="en-ID" sz="2000" dirty="0"/>
              <a:t> </a:t>
            </a:r>
            <a:r>
              <a:rPr lang="en-ID" sz="2000" dirty="0" err="1"/>
              <a:t>pribadi</a:t>
            </a:r>
            <a:r>
              <a:rPr lang="en-ID" sz="2000" dirty="0"/>
              <a:t> yang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besar</a:t>
            </a:r>
            <a:r>
              <a:rPr lang="en-ID" sz="2000" dirty="0"/>
              <a:t> dan </a:t>
            </a:r>
            <a:r>
              <a:rPr lang="en-ID" sz="2000" dirty="0" err="1"/>
              <a:t>pemberdayaan</a:t>
            </a:r>
            <a:r>
              <a:rPr lang="en-ID" sz="2000" dirty="0"/>
              <a:t>.</a:t>
            </a:r>
          </a:p>
          <a:p>
            <a:pPr marL="355600" marR="5080" indent="-343535">
              <a:lnSpc>
                <a:spcPts val="2160"/>
              </a:lnSpc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lang="it-IT" sz="2000" dirty="0"/>
              <a:t>Keunggulan kompetitif strategis di pasar.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2060" y="319785"/>
            <a:ext cx="582853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err="1"/>
              <a:t>Sumber</a:t>
            </a:r>
            <a:r>
              <a:rPr lang="en-US" sz="3600" spc="-5" dirty="0"/>
              <a:t> </a:t>
            </a:r>
            <a:r>
              <a:rPr lang="en-US" sz="3600" spc="-5" dirty="0" err="1"/>
              <a:t>Daya</a:t>
            </a:r>
            <a:r>
              <a:rPr lang="en-US" sz="3600" spc="-5" dirty="0"/>
              <a:t> </a:t>
            </a:r>
            <a:r>
              <a:rPr lang="en-US" sz="3600" spc="-5" dirty="0" err="1"/>
              <a:t>Manusia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725295"/>
            <a:ext cx="7675245" cy="4721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3568C6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Arial MT"/>
                <a:cs typeface="Arial MT"/>
              </a:rPr>
              <a:t>Chief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knowledge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officer </a:t>
            </a:r>
            <a:r>
              <a:rPr sz="1800" dirty="0">
                <a:latin typeface="Arial MT"/>
                <a:cs typeface="Arial MT"/>
              </a:rPr>
              <a:t>(CKO)</a:t>
            </a:r>
          </a:p>
          <a:p>
            <a:pPr marL="756285" lvl="1" indent="-287020">
              <a:lnSpc>
                <a:spcPct val="100000"/>
              </a:lnSpc>
              <a:buClr>
                <a:srgbClr val="EF6056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lang="en-ID" dirty="0"/>
              <a:t>Tingkat senior.</a:t>
            </a:r>
          </a:p>
          <a:p>
            <a:pPr marL="756285" lvl="1" indent="-287020">
              <a:lnSpc>
                <a:spcPct val="100000"/>
              </a:lnSpc>
              <a:buClr>
                <a:srgbClr val="EF6056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lang="en-ID" dirty="0" err="1"/>
              <a:t>Menetapkan</a:t>
            </a:r>
            <a:r>
              <a:rPr lang="en-ID" dirty="0"/>
              <a:t> </a:t>
            </a:r>
            <a:r>
              <a:rPr lang="en-ID" dirty="0" err="1"/>
              <a:t>prioritas</a:t>
            </a:r>
            <a:r>
              <a:rPr lang="en-ID" dirty="0"/>
              <a:t> </a:t>
            </a:r>
            <a:r>
              <a:rPr lang="en-ID" dirty="0" err="1"/>
              <a:t>strategis</a:t>
            </a:r>
            <a:r>
              <a:rPr lang="en-ID" dirty="0"/>
              <a:t>.</a:t>
            </a:r>
          </a:p>
          <a:p>
            <a:pPr marL="756285" lvl="1" indent="-287020">
              <a:lnSpc>
                <a:spcPct val="100000"/>
              </a:lnSpc>
              <a:buClr>
                <a:srgbClr val="EF6056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lang="fi-FI" dirty="0"/>
              <a:t>Menentukan area pengetahuan berdasarkan misi dan tujuan organisasi.</a:t>
            </a:r>
          </a:p>
          <a:p>
            <a:pPr marL="756285" lvl="1" indent="-287020">
              <a:lnSpc>
                <a:spcPct val="100000"/>
              </a:lnSpc>
              <a:buClr>
                <a:srgbClr val="EF6056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lang="en-ID" dirty="0" err="1"/>
              <a:t>Menciptakan</a:t>
            </a:r>
            <a:r>
              <a:rPr lang="en-ID" dirty="0"/>
              <a:t> </a:t>
            </a:r>
            <a:r>
              <a:rPr lang="en-ID" dirty="0" err="1"/>
              <a:t>infrastruktur</a:t>
            </a:r>
            <a:r>
              <a:rPr lang="en-ID" dirty="0"/>
              <a:t>.</a:t>
            </a:r>
          </a:p>
          <a:p>
            <a:pPr marL="756285" lvl="1" indent="-287020">
              <a:lnSpc>
                <a:spcPct val="100000"/>
              </a:lnSpc>
              <a:buClr>
                <a:srgbClr val="EF6056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juara</a:t>
            </a:r>
            <a:r>
              <a:rPr lang="en-ID" dirty="0"/>
              <a:t> </a:t>
            </a:r>
            <a:r>
              <a:rPr lang="en-ID" dirty="0" err="1"/>
              <a:t>pengetahuan</a:t>
            </a:r>
            <a:r>
              <a:rPr lang="en-ID" dirty="0"/>
              <a:t>.</a:t>
            </a:r>
          </a:p>
          <a:p>
            <a:pPr marL="756285" lvl="1" indent="-287020">
              <a:lnSpc>
                <a:spcPct val="100000"/>
              </a:lnSpc>
              <a:buClr>
                <a:srgbClr val="EF6056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lang="fi-FI" dirty="0"/>
              <a:t>Mengelola konten yang diproduksi oleh kelompok.</a:t>
            </a:r>
          </a:p>
          <a:p>
            <a:pPr marL="756285" lvl="1" indent="-287020">
              <a:lnSpc>
                <a:spcPct val="100000"/>
              </a:lnSpc>
              <a:buClr>
                <a:srgbClr val="EF6056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basis </a:t>
            </a:r>
            <a:r>
              <a:rPr lang="en-ID" dirty="0" err="1"/>
              <a:t>pengetahuan</a:t>
            </a:r>
            <a:r>
              <a:rPr lang="en-ID" dirty="0"/>
              <a:t>.</a:t>
            </a:r>
            <a:endParaRPr sz="1800" dirty="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lr>
                <a:srgbClr val="3568C6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latin typeface="Arial MT"/>
                <a:cs typeface="Arial MT"/>
              </a:rPr>
              <a:t>CEO</a:t>
            </a:r>
          </a:p>
          <a:p>
            <a:pPr marL="756285" lvl="1" indent="-287020">
              <a:lnSpc>
                <a:spcPct val="100000"/>
              </a:lnSpc>
              <a:buClr>
                <a:srgbClr val="EF6056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pengetahuan</a:t>
            </a:r>
            <a:r>
              <a:rPr lang="en-ID" dirty="0"/>
              <a:t>.</a:t>
            </a:r>
            <a:endParaRPr sz="1800" dirty="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3568C6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pc="-5" dirty="0" err="1">
                <a:latin typeface="Arial MT"/>
                <a:cs typeface="Arial MT"/>
              </a:rPr>
              <a:t>Manajemen</a:t>
            </a:r>
            <a:r>
              <a:rPr lang="en-US" spc="-5" dirty="0">
                <a:latin typeface="Arial MT"/>
                <a:cs typeface="Arial MT"/>
              </a:rPr>
              <a:t> Atas</a:t>
            </a:r>
            <a:endParaRPr sz="1800" dirty="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buClr>
                <a:srgbClr val="EF6056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ketersediaan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CKO.</a:t>
            </a:r>
            <a:endParaRPr sz="1800" dirty="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lr>
                <a:srgbClr val="3568C6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pc="-5" dirty="0" err="1">
                <a:latin typeface="Arial MT"/>
                <a:cs typeface="Arial MT"/>
              </a:rPr>
              <a:t>Komunitas</a:t>
            </a:r>
            <a:r>
              <a:rPr lang="en-US" spc="-5" dirty="0">
                <a:latin typeface="Arial MT"/>
                <a:cs typeface="Arial MT"/>
              </a:rPr>
              <a:t> </a:t>
            </a:r>
            <a:r>
              <a:rPr lang="en-US" spc="-5" dirty="0" err="1">
                <a:latin typeface="Arial MT"/>
                <a:cs typeface="Arial MT"/>
              </a:rPr>
              <a:t>Praktik</a:t>
            </a:r>
            <a:endParaRPr sz="1800" dirty="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lr>
                <a:srgbClr val="3568C6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ID" dirty="0" err="1"/>
              <a:t>Pengembang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Pengetahuan</a:t>
            </a:r>
            <a:r>
              <a:rPr lang="en-ID" dirty="0"/>
              <a:t>:</a:t>
            </a:r>
            <a:endParaRPr sz="1800" dirty="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buClr>
                <a:srgbClr val="EF6056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lang="nn-NO" dirty="0"/>
              <a:t>Anggota tim yang mengembangkan sistem.</a:t>
            </a:r>
            <a:endParaRPr lang="en-US" sz="1800" dirty="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lr>
                <a:srgbClr val="3568C6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ID" dirty="0" err="1"/>
              <a:t>Staf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Pengetahuan</a:t>
            </a:r>
            <a:r>
              <a:rPr lang="en-ID" dirty="0"/>
              <a:t>:</a:t>
            </a:r>
            <a:endParaRPr lang="en-US" sz="1800" dirty="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buClr>
                <a:srgbClr val="EF6056"/>
              </a:buClr>
              <a:buFont typeface="Wingdings"/>
              <a:buChar char=""/>
              <a:tabLst>
                <a:tab pos="756285" algn="l"/>
                <a:tab pos="756920" algn="l"/>
              </a:tabLst>
            </a:pPr>
            <a:r>
              <a:rPr lang="en-ID" dirty="0" err="1"/>
              <a:t>Mengkatalogkan</a:t>
            </a:r>
            <a:r>
              <a:rPr lang="en-ID" dirty="0"/>
              <a:t> dan </a:t>
            </a:r>
            <a:r>
              <a:rPr lang="en-ID" dirty="0" err="1"/>
              <a:t>mengelola</a:t>
            </a:r>
            <a:r>
              <a:rPr lang="en-ID" dirty="0"/>
              <a:t> </a:t>
            </a:r>
            <a:r>
              <a:rPr lang="en-ID" dirty="0" err="1"/>
              <a:t>pengetahuan</a:t>
            </a:r>
            <a:r>
              <a:rPr lang="en-ID" dirty="0"/>
              <a:t>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3356" y="319785"/>
            <a:ext cx="582244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err="1"/>
              <a:t>Apa</a:t>
            </a:r>
            <a:r>
              <a:rPr lang="en-US" sz="3600" dirty="0"/>
              <a:t> </a:t>
            </a:r>
            <a:r>
              <a:rPr lang="en-US" sz="3600" dirty="0" err="1"/>
              <a:t>Itu</a:t>
            </a:r>
            <a:r>
              <a:rPr lang="en-US" sz="3600" dirty="0"/>
              <a:t> </a:t>
            </a:r>
            <a:r>
              <a:rPr lang="en-US" sz="3600" dirty="0" err="1"/>
              <a:t>Pengetahuan</a:t>
            </a:r>
            <a:r>
              <a:rPr lang="en-US" sz="3600" dirty="0"/>
              <a:t>?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827657"/>
            <a:ext cx="7510780" cy="357982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46100" indent="-534035">
              <a:lnSpc>
                <a:spcPct val="100000"/>
              </a:lnSpc>
              <a:spcBef>
                <a:spcPts val="675"/>
              </a:spcBef>
              <a:buClr>
                <a:srgbClr val="3568C6"/>
              </a:buClr>
              <a:buFont typeface="Times New Roman"/>
              <a:buChar char="•"/>
              <a:tabLst>
                <a:tab pos="546100" algn="l"/>
                <a:tab pos="546735" algn="l"/>
              </a:tabLst>
            </a:pPr>
            <a:r>
              <a:rPr lang="en-ID" sz="2400" dirty="0" err="1"/>
              <a:t>Persepsi</a:t>
            </a:r>
            <a:r>
              <a:rPr lang="en-ID" sz="2400" dirty="0"/>
              <a:t> yang </a:t>
            </a:r>
            <a:r>
              <a:rPr lang="en-ID" sz="2400" dirty="0" err="1"/>
              <a:t>jelas</a:t>
            </a:r>
            <a:r>
              <a:rPr lang="en-ID" sz="2400" dirty="0"/>
              <a:t> dan </a:t>
            </a:r>
            <a:r>
              <a:rPr lang="en-ID" sz="2400" dirty="0" err="1"/>
              <a:t>pasti</a:t>
            </a:r>
            <a:r>
              <a:rPr lang="en-ID" sz="2400" dirty="0"/>
              <a:t> </a:t>
            </a:r>
            <a:r>
              <a:rPr lang="en-ID" sz="2400" dirty="0" err="1"/>
              <a:t>tentang</a:t>
            </a:r>
            <a:r>
              <a:rPr lang="en-ID" sz="2400" dirty="0"/>
              <a:t> </a:t>
            </a:r>
            <a:r>
              <a:rPr lang="en-ID" sz="2400" dirty="0" err="1"/>
              <a:t>sesuatu</a:t>
            </a:r>
            <a:r>
              <a:rPr lang="en-ID" sz="2400" dirty="0"/>
              <a:t>.</a:t>
            </a:r>
          </a:p>
          <a:p>
            <a:pPr marL="546100" indent="-534035">
              <a:lnSpc>
                <a:spcPct val="100000"/>
              </a:lnSpc>
              <a:spcBef>
                <a:spcPts val="675"/>
              </a:spcBef>
              <a:buClr>
                <a:srgbClr val="3568C6"/>
              </a:buClr>
              <a:buFont typeface="Times New Roman"/>
              <a:buChar char="•"/>
              <a:tabLst>
                <a:tab pos="546100" algn="l"/>
                <a:tab pos="546735" algn="l"/>
              </a:tabLst>
            </a:pPr>
            <a:r>
              <a:rPr lang="en-ID" sz="2400" dirty="0" err="1"/>
              <a:t>Pemahaman</a:t>
            </a:r>
            <a:r>
              <a:rPr lang="en-ID" sz="2400" dirty="0"/>
              <a:t>.</a:t>
            </a:r>
          </a:p>
          <a:p>
            <a:pPr marL="546100" indent="-534035">
              <a:lnSpc>
                <a:spcPct val="100000"/>
              </a:lnSpc>
              <a:spcBef>
                <a:spcPts val="675"/>
              </a:spcBef>
              <a:buClr>
                <a:srgbClr val="3568C6"/>
              </a:buClr>
              <a:buFont typeface="Times New Roman"/>
              <a:buChar char="•"/>
              <a:tabLst>
                <a:tab pos="546100" algn="l"/>
                <a:tab pos="546735" algn="l"/>
              </a:tabLst>
            </a:pPr>
            <a:r>
              <a:rPr lang="en-ID" sz="2400" dirty="0" err="1"/>
              <a:t>Pembelajaran</a:t>
            </a:r>
            <a:r>
              <a:rPr lang="en-ID" sz="2400" dirty="0"/>
              <a:t>.</a:t>
            </a:r>
          </a:p>
          <a:p>
            <a:pPr marL="546100" indent="-534035">
              <a:lnSpc>
                <a:spcPct val="100000"/>
              </a:lnSpc>
              <a:spcBef>
                <a:spcPts val="675"/>
              </a:spcBef>
              <a:buClr>
                <a:srgbClr val="3568C6"/>
              </a:buClr>
              <a:buFont typeface="Times New Roman"/>
              <a:buChar char="•"/>
              <a:tabLst>
                <a:tab pos="546100" algn="l"/>
                <a:tab pos="546735" algn="l"/>
              </a:tabLst>
            </a:pPr>
            <a:r>
              <a:rPr lang="en-ID" sz="2400" dirty="0" err="1"/>
              <a:t>Semua</a:t>
            </a:r>
            <a:r>
              <a:rPr lang="en-ID" sz="2400" dirty="0"/>
              <a:t> yang </a:t>
            </a:r>
            <a:r>
              <a:rPr lang="en-ID" sz="2400" dirty="0" err="1"/>
              <a:t>telah</a:t>
            </a:r>
            <a:r>
              <a:rPr lang="en-ID" sz="2400" dirty="0"/>
              <a:t> </a:t>
            </a:r>
            <a:r>
              <a:rPr lang="en-ID" sz="2400" dirty="0" err="1"/>
              <a:t>dirasakan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dipahami</a:t>
            </a:r>
            <a:r>
              <a:rPr lang="en-ID" sz="2400" dirty="0"/>
              <a:t> oleh </a:t>
            </a:r>
            <a:r>
              <a:rPr lang="en-ID" sz="2400" dirty="0" err="1"/>
              <a:t>pikiran</a:t>
            </a:r>
            <a:r>
              <a:rPr lang="en-ID" sz="2400" dirty="0"/>
              <a:t>.</a:t>
            </a:r>
          </a:p>
          <a:p>
            <a:pPr marL="546100" indent="-534035">
              <a:lnSpc>
                <a:spcPct val="100000"/>
              </a:lnSpc>
              <a:spcBef>
                <a:spcPts val="675"/>
              </a:spcBef>
              <a:buClr>
                <a:srgbClr val="3568C6"/>
              </a:buClr>
              <a:buFont typeface="Times New Roman"/>
              <a:buChar char="•"/>
              <a:tabLst>
                <a:tab pos="546100" algn="l"/>
                <a:tab pos="546735" algn="l"/>
              </a:tabLst>
            </a:pPr>
            <a:r>
              <a:rPr lang="en-ID" sz="2400" dirty="0" err="1"/>
              <a:t>Pengalaman</a:t>
            </a:r>
            <a:r>
              <a:rPr lang="en-ID" sz="2400" dirty="0"/>
              <a:t> </a:t>
            </a:r>
            <a:r>
              <a:rPr lang="en-ID" sz="2400" dirty="0" err="1"/>
              <a:t>praktis</a:t>
            </a:r>
            <a:r>
              <a:rPr lang="en-ID" sz="2400" dirty="0"/>
              <a:t> dan </a:t>
            </a:r>
            <a:r>
              <a:rPr lang="en-ID" sz="2400" dirty="0" err="1"/>
              <a:t>keterampilan</a:t>
            </a:r>
            <a:r>
              <a:rPr lang="en-ID" sz="2400" dirty="0"/>
              <a:t>.</a:t>
            </a:r>
          </a:p>
          <a:p>
            <a:pPr marL="546100" indent="-534035">
              <a:lnSpc>
                <a:spcPct val="100000"/>
              </a:lnSpc>
              <a:spcBef>
                <a:spcPts val="675"/>
              </a:spcBef>
              <a:buClr>
                <a:srgbClr val="3568C6"/>
              </a:buClr>
              <a:buFont typeface="Times New Roman"/>
              <a:buChar char="•"/>
              <a:tabLst>
                <a:tab pos="546100" algn="l"/>
                <a:tab pos="546735" algn="l"/>
              </a:tabLst>
            </a:pPr>
            <a:r>
              <a:rPr lang="en-ID" sz="2400" dirty="0" err="1"/>
              <a:t>Informasi</a:t>
            </a:r>
            <a:r>
              <a:rPr lang="en-ID" sz="2400" dirty="0"/>
              <a:t> yang </a:t>
            </a:r>
            <a:r>
              <a:rPr lang="en-ID" sz="2400" dirty="0" err="1"/>
              <a:t>diatur</a:t>
            </a:r>
            <a:r>
              <a:rPr lang="en-ID" sz="2400" dirty="0"/>
              <a:t> yang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diterapkan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pemecahan</a:t>
            </a:r>
            <a:r>
              <a:rPr lang="en-ID" sz="2400" dirty="0"/>
              <a:t> </a:t>
            </a:r>
            <a:r>
              <a:rPr lang="en-ID" sz="2400" dirty="0" err="1"/>
              <a:t>masalah</a:t>
            </a:r>
            <a:r>
              <a:rPr lang="en-ID" sz="2400" dirty="0"/>
              <a:t>.</a:t>
            </a:r>
          </a:p>
          <a:p>
            <a:pPr marL="546100" indent="-534035">
              <a:lnSpc>
                <a:spcPct val="100000"/>
              </a:lnSpc>
              <a:spcBef>
                <a:spcPts val="675"/>
              </a:spcBef>
              <a:buClr>
                <a:srgbClr val="3568C6"/>
              </a:buClr>
              <a:buFont typeface="Times New Roman"/>
              <a:buChar char="•"/>
              <a:tabLst>
                <a:tab pos="546100" algn="l"/>
                <a:tab pos="546735" algn="l"/>
              </a:tabLst>
            </a:pPr>
            <a:r>
              <a:rPr lang="en-ID" sz="2400" dirty="0"/>
              <a:t>Kumpulan </a:t>
            </a:r>
            <a:r>
              <a:rPr lang="en-ID" sz="2400" dirty="0" err="1"/>
              <a:t>fakta</a:t>
            </a:r>
            <a:r>
              <a:rPr lang="en-ID" sz="2400" dirty="0"/>
              <a:t> </a:t>
            </a:r>
            <a:r>
              <a:rPr lang="en-ID" sz="2400" dirty="0" err="1"/>
              <a:t>khusus</a:t>
            </a:r>
            <a:r>
              <a:rPr lang="en-ID" sz="2400" dirty="0"/>
              <a:t>, </a:t>
            </a:r>
            <a:r>
              <a:rPr lang="en-ID" sz="2400" dirty="0" err="1"/>
              <a:t>prosedur</a:t>
            </a:r>
            <a:r>
              <a:rPr lang="en-ID" sz="2400" dirty="0"/>
              <a:t>, dan </a:t>
            </a:r>
            <a:r>
              <a:rPr lang="en-ID" sz="2400" dirty="0" err="1"/>
              <a:t>aturan</a:t>
            </a:r>
            <a:r>
              <a:rPr lang="en-ID" sz="2400" dirty="0"/>
              <a:t> </a:t>
            </a:r>
            <a:r>
              <a:rPr lang="en-ID" sz="2400" dirty="0" err="1"/>
              <a:t>penilaian</a:t>
            </a:r>
            <a:r>
              <a:rPr lang="en-ID" sz="2400" dirty="0"/>
              <a:t>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1542" y="44907"/>
            <a:ext cx="682091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0950" marR="5080" indent="-1440815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/>
              <a:t>Data, </a:t>
            </a:r>
            <a:r>
              <a:rPr lang="en-US" sz="3600" spc="-5" dirty="0" err="1"/>
              <a:t>Informasi</a:t>
            </a:r>
            <a:r>
              <a:rPr lang="en-US" sz="3600" spc="-5" dirty="0"/>
              <a:t>, dan </a:t>
            </a:r>
            <a:r>
              <a:rPr lang="en-US" sz="3600" spc="-5" dirty="0" err="1"/>
              <a:t>Pengetahuan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811577"/>
            <a:ext cx="7038340" cy="350160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Data</a:t>
            </a:r>
          </a:p>
          <a:p>
            <a:pPr marL="756285" marR="805815" lvl="1" indent="-287020">
              <a:lnSpc>
                <a:spcPct val="100000"/>
              </a:lnSpc>
              <a:spcBef>
                <a:spcPts val="590"/>
              </a:spcBef>
              <a:buClr>
                <a:srgbClr val="EF6056"/>
              </a:buClr>
              <a:buFont typeface="Wingdings"/>
              <a:buChar char=""/>
              <a:tabLst>
                <a:tab pos="756920" algn="l"/>
              </a:tabLst>
            </a:pPr>
            <a:r>
              <a:rPr lang="en-ID" sz="2400" dirty="0" err="1"/>
              <a:t>Mengacu</a:t>
            </a:r>
            <a:r>
              <a:rPr lang="en-ID" sz="2400" dirty="0"/>
              <a:t> pada </a:t>
            </a:r>
            <a:r>
              <a:rPr lang="en-ID" sz="2400" dirty="0" err="1"/>
              <a:t>fakta-fakta</a:t>
            </a:r>
            <a:r>
              <a:rPr lang="en-ID" sz="2400" dirty="0"/>
              <a:t> yang </a:t>
            </a:r>
            <a:r>
              <a:rPr lang="en-ID" sz="2400" dirty="0" err="1"/>
              <a:t>terisolasi</a:t>
            </a:r>
            <a:r>
              <a:rPr lang="en-ID" sz="2400" dirty="0"/>
              <a:t> </a:t>
            </a:r>
            <a:r>
              <a:rPr lang="en-ID" sz="2400" dirty="0" err="1"/>
              <a:t>seperti</a:t>
            </a:r>
            <a:r>
              <a:rPr lang="en-ID" sz="2400" dirty="0"/>
              <a:t> </a:t>
            </a:r>
            <a:r>
              <a:rPr lang="en-ID" sz="2400" dirty="0" err="1"/>
              <a:t>pengukuran</a:t>
            </a:r>
            <a:r>
              <a:rPr lang="en-ID" sz="2400" dirty="0"/>
              <a:t> </a:t>
            </a:r>
            <a:r>
              <a:rPr lang="en-ID" sz="2400" dirty="0" err="1"/>
              <a:t>individu</a:t>
            </a:r>
            <a:r>
              <a:rPr lang="en-ID" sz="2400" dirty="0"/>
              <a:t>.</a:t>
            </a:r>
          </a:p>
          <a:p>
            <a:pPr marL="756285" marR="805815" lvl="1" indent="-287020">
              <a:lnSpc>
                <a:spcPct val="100000"/>
              </a:lnSpc>
              <a:spcBef>
                <a:spcPts val="590"/>
              </a:spcBef>
              <a:buClr>
                <a:srgbClr val="EF6056"/>
              </a:buClr>
              <a:buFont typeface="Wingdings"/>
              <a:buChar char=""/>
              <a:tabLst>
                <a:tab pos="756920" algn="l"/>
              </a:tabLst>
            </a:pP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memiliki</a:t>
            </a:r>
            <a:r>
              <a:rPr lang="en-ID" sz="2400" dirty="0"/>
              <a:t> arti </a:t>
            </a:r>
            <a:r>
              <a:rPr lang="en-ID" sz="2400" dirty="0" err="1"/>
              <a:t>sendiri</a:t>
            </a:r>
            <a:r>
              <a:rPr lang="en-ID" sz="2400" dirty="0"/>
              <a:t>.</a:t>
            </a:r>
          </a:p>
          <a:p>
            <a:pPr marL="756285" marR="805815" lvl="1" indent="-287020">
              <a:lnSpc>
                <a:spcPct val="100000"/>
              </a:lnSpc>
              <a:spcBef>
                <a:spcPts val="590"/>
              </a:spcBef>
              <a:buClr>
                <a:srgbClr val="EF6056"/>
              </a:buClr>
              <a:buFont typeface="Wingdings"/>
              <a:buChar char=""/>
              <a:tabLst>
                <a:tab pos="756920" algn="l"/>
              </a:tabLst>
            </a:pP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menandakan</a:t>
            </a:r>
            <a:r>
              <a:rPr lang="en-ID" sz="2400" dirty="0"/>
              <a:t> </a:t>
            </a:r>
            <a:r>
              <a:rPr lang="en-ID" sz="2400" dirty="0" err="1"/>
              <a:t>apa</a:t>
            </a:r>
            <a:r>
              <a:rPr lang="en-ID" sz="2400" dirty="0"/>
              <a:t> pun.</a:t>
            </a:r>
          </a:p>
          <a:p>
            <a:pPr marL="756285" marR="805815" lvl="1" indent="-287020">
              <a:lnSpc>
                <a:spcPct val="100000"/>
              </a:lnSpc>
              <a:spcBef>
                <a:spcPts val="590"/>
              </a:spcBef>
              <a:buClr>
                <a:srgbClr val="EF6056"/>
              </a:buClr>
              <a:buFont typeface="Wingdings"/>
              <a:buChar char=""/>
              <a:tabLst>
                <a:tab pos="756920" algn="l"/>
              </a:tabLst>
            </a:pP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berguna</a:t>
            </a:r>
            <a:r>
              <a:rPr lang="en-ID" sz="2400" dirty="0"/>
              <a:t> </a:t>
            </a:r>
            <a:r>
              <a:rPr lang="en-ID" sz="2400" dirty="0" err="1"/>
              <a:t>kecuali</a:t>
            </a:r>
            <a:r>
              <a:rPr lang="en-ID" sz="2400" dirty="0"/>
              <a:t> </a:t>
            </a:r>
            <a:r>
              <a:rPr lang="en-ID" sz="2400" dirty="0" err="1"/>
              <a:t>ditempatkan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konteks</a:t>
            </a:r>
            <a:r>
              <a:rPr lang="en-ID" sz="2400" dirty="0"/>
              <a:t> </a:t>
            </a:r>
            <a:r>
              <a:rPr lang="en-ID" sz="2400" dirty="0" err="1"/>
              <a:t>tertentu</a:t>
            </a:r>
            <a:r>
              <a:rPr lang="en-ID" sz="2400" dirty="0"/>
              <a:t>.</a:t>
            </a:r>
          </a:p>
          <a:p>
            <a:pPr marL="756285" marR="805815" lvl="1" indent="-287020">
              <a:lnSpc>
                <a:spcPct val="100000"/>
              </a:lnSpc>
              <a:spcBef>
                <a:spcPts val="590"/>
              </a:spcBef>
              <a:buClr>
                <a:srgbClr val="EF6056"/>
              </a:buClr>
              <a:buFont typeface="Wingdings"/>
              <a:buChar char=""/>
              <a:tabLst>
                <a:tab pos="756920" algn="l"/>
              </a:tabLst>
            </a:pPr>
            <a:r>
              <a:rPr lang="en-ID" sz="2400" dirty="0" err="1"/>
              <a:t>Contoh</a:t>
            </a:r>
            <a:r>
              <a:rPr lang="en-ID" sz="2400" dirty="0"/>
              <a:t>: 10, 1.6, Ahmad, Kamil, </a:t>
            </a:r>
            <a:r>
              <a:rPr lang="en-ID" sz="2400" dirty="0" err="1"/>
              <a:t>hijau</a:t>
            </a:r>
            <a:r>
              <a:rPr lang="en-ID" sz="2400" dirty="0"/>
              <a:t>, </a:t>
            </a:r>
            <a:r>
              <a:rPr lang="en-ID" sz="2400" dirty="0" err="1"/>
              <a:t>dll</a:t>
            </a:r>
            <a:r>
              <a:rPr lang="en-ID" sz="2400" dirty="0"/>
              <a:t>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811577"/>
            <a:ext cx="7487920" cy="2978379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dirty="0" err="1">
                <a:latin typeface="Arial MT"/>
                <a:cs typeface="Arial MT"/>
              </a:rPr>
              <a:t>Informa</a:t>
            </a:r>
            <a:r>
              <a:rPr lang="en-US" sz="2800" dirty="0" err="1">
                <a:latin typeface="Arial MT"/>
                <a:cs typeface="Arial MT"/>
              </a:rPr>
              <a:t>si</a:t>
            </a:r>
            <a:endParaRPr sz="2800" dirty="0">
              <a:latin typeface="Arial MT"/>
              <a:cs typeface="Arial MT"/>
            </a:endParaRPr>
          </a:p>
          <a:p>
            <a:pPr marL="756285" marR="118745" lvl="1" indent="-287020">
              <a:lnSpc>
                <a:spcPct val="100000"/>
              </a:lnSpc>
              <a:spcBef>
                <a:spcPts val="590"/>
              </a:spcBef>
              <a:buClr>
                <a:srgbClr val="EF6056"/>
              </a:buClr>
              <a:buFont typeface="Wingdings"/>
              <a:buChar char=""/>
              <a:tabLst>
                <a:tab pos="756920" algn="l"/>
              </a:tabLst>
            </a:pPr>
            <a:r>
              <a:rPr lang="en-ID" sz="2400" dirty="0" err="1"/>
              <a:t>Terdiri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simbol</a:t>
            </a:r>
            <a:r>
              <a:rPr lang="en-ID" sz="2400" dirty="0"/>
              <a:t> </a:t>
            </a:r>
            <a:r>
              <a:rPr lang="en-ID" sz="2400" dirty="0" err="1"/>
              <a:t>seperti</a:t>
            </a:r>
            <a:r>
              <a:rPr lang="en-ID" sz="2400" dirty="0"/>
              <a:t> </a:t>
            </a:r>
            <a:r>
              <a:rPr lang="en-ID" sz="2400" dirty="0" err="1"/>
              <a:t>teks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angka</a:t>
            </a:r>
            <a:r>
              <a:rPr lang="en-ID" sz="2400" dirty="0"/>
              <a:t>,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beberapa</a:t>
            </a:r>
            <a:r>
              <a:rPr lang="en-ID" sz="2400" dirty="0"/>
              <a:t> </a:t>
            </a:r>
            <a:r>
              <a:rPr lang="en-ID" sz="2400" dirty="0" err="1"/>
              <a:t>makna</a:t>
            </a:r>
            <a:r>
              <a:rPr lang="en-ID" sz="2400" dirty="0"/>
              <a:t> yang </a:t>
            </a:r>
            <a:r>
              <a:rPr lang="en-ID" sz="2400" dirty="0" err="1"/>
              <a:t>terkait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simbol-simbol</a:t>
            </a:r>
            <a:r>
              <a:rPr lang="en-ID" sz="2400" dirty="0"/>
              <a:t> </a:t>
            </a:r>
            <a:r>
              <a:rPr lang="en-ID" sz="2400" dirty="0" err="1"/>
              <a:t>tersebut</a:t>
            </a:r>
            <a:r>
              <a:rPr lang="en-ID" sz="2400" dirty="0"/>
              <a:t>.</a:t>
            </a:r>
          </a:p>
          <a:p>
            <a:pPr marL="756285" marR="118745" lvl="1" indent="-287020">
              <a:lnSpc>
                <a:spcPct val="100000"/>
              </a:lnSpc>
              <a:spcBef>
                <a:spcPts val="590"/>
              </a:spcBef>
              <a:buClr>
                <a:srgbClr val="EF6056"/>
              </a:buClr>
              <a:buFont typeface="Wingdings"/>
              <a:buChar char=""/>
              <a:tabLst>
                <a:tab pos="756920" algn="l"/>
              </a:tabLst>
            </a:pPr>
            <a:r>
              <a:rPr lang="en-ID" sz="2400" dirty="0"/>
              <a:t>Oleh </a:t>
            </a:r>
            <a:r>
              <a:rPr lang="en-ID" sz="2400" dirty="0" err="1"/>
              <a:t>karena</a:t>
            </a:r>
            <a:r>
              <a:rPr lang="en-ID" sz="2400" dirty="0"/>
              <a:t> </a:t>
            </a:r>
            <a:r>
              <a:rPr lang="en-ID" sz="2400" dirty="0" err="1"/>
              <a:t>itu</a:t>
            </a:r>
            <a:r>
              <a:rPr lang="en-ID" sz="2400" dirty="0"/>
              <a:t>, </a:t>
            </a:r>
            <a:r>
              <a:rPr lang="en-ID" sz="2400" dirty="0" err="1"/>
              <a:t>memiliki</a:t>
            </a:r>
            <a:r>
              <a:rPr lang="en-ID" sz="2400" dirty="0"/>
              <a:t> </a:t>
            </a:r>
            <a:r>
              <a:rPr lang="en-ID" sz="2400" dirty="0" err="1"/>
              <a:t>beberapa</a:t>
            </a:r>
            <a:r>
              <a:rPr lang="en-ID" sz="2400" dirty="0"/>
              <a:t> </a:t>
            </a:r>
            <a:r>
              <a:rPr lang="en-ID" sz="2400" dirty="0" err="1"/>
              <a:t>kegunaan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nilai</a:t>
            </a:r>
            <a:r>
              <a:rPr lang="en-ID" sz="2400" dirty="0"/>
              <a:t>.</a:t>
            </a:r>
          </a:p>
          <a:p>
            <a:pPr marL="756285" marR="118745" lvl="1" indent="-287020">
              <a:lnSpc>
                <a:spcPct val="100000"/>
              </a:lnSpc>
              <a:spcBef>
                <a:spcPts val="590"/>
              </a:spcBef>
              <a:buClr>
                <a:srgbClr val="EF6056"/>
              </a:buClr>
              <a:buFont typeface="Wingdings"/>
              <a:buChar char=""/>
              <a:tabLst>
                <a:tab pos="756920" algn="l"/>
              </a:tabLst>
            </a:pPr>
            <a:r>
              <a:rPr lang="en-ID" sz="2400" dirty="0" err="1"/>
              <a:t>Contoh</a:t>
            </a:r>
            <a:r>
              <a:rPr lang="en-ID" sz="2400" dirty="0"/>
              <a:t>: 10ºC, 1.6m, Ahmad Kamil, </a:t>
            </a:r>
            <a:r>
              <a:rPr lang="en-ID" sz="2400" dirty="0" err="1"/>
              <a:t>apel</a:t>
            </a:r>
            <a:r>
              <a:rPr lang="en-ID" sz="2400" dirty="0"/>
              <a:t> </a:t>
            </a:r>
            <a:r>
              <a:rPr lang="en-ID" sz="2400" dirty="0" err="1"/>
              <a:t>itu</a:t>
            </a:r>
            <a:r>
              <a:rPr lang="en-ID" sz="2400" dirty="0"/>
              <a:t> </a:t>
            </a:r>
            <a:r>
              <a:rPr lang="en-ID" sz="2400" dirty="0" err="1"/>
              <a:t>hijau</a:t>
            </a:r>
            <a:r>
              <a:rPr lang="en-ID" sz="2400" dirty="0"/>
              <a:t>.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6231DA06-B61A-4ADB-AD96-66564FDD82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1542" y="44907"/>
            <a:ext cx="682091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0950" marR="5080" indent="-1440815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/>
              <a:t>Data, </a:t>
            </a:r>
            <a:r>
              <a:rPr lang="en-US" sz="3600" spc="-5" dirty="0" err="1"/>
              <a:t>Informasi</a:t>
            </a:r>
            <a:r>
              <a:rPr lang="en-US" sz="3600" spc="-5" dirty="0"/>
              <a:t>, dan </a:t>
            </a:r>
            <a:r>
              <a:rPr lang="en-US" sz="3600" spc="-5" dirty="0" err="1"/>
              <a:t>Pengetahuan</a:t>
            </a:r>
            <a:endParaRPr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811577"/>
            <a:ext cx="7871459" cy="342465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US" sz="2800" dirty="0" err="1">
                <a:latin typeface="Arial MT"/>
                <a:cs typeface="Arial MT"/>
              </a:rPr>
              <a:t>Pengetahuan</a:t>
            </a:r>
            <a:endParaRPr sz="2800" dirty="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90"/>
              </a:spcBef>
              <a:buClr>
                <a:srgbClr val="EF6056"/>
              </a:buClr>
              <a:buFont typeface="Wingdings"/>
              <a:buChar char=""/>
              <a:tabLst>
                <a:tab pos="756920" algn="l"/>
              </a:tabLst>
            </a:pPr>
            <a:r>
              <a:rPr lang="es-ES" sz="2400" dirty="0" err="1"/>
              <a:t>Terdiri</a:t>
            </a:r>
            <a:r>
              <a:rPr lang="es-ES" sz="2400" dirty="0"/>
              <a:t> </a:t>
            </a:r>
            <a:r>
              <a:rPr lang="es-ES" sz="2400" dirty="0" err="1"/>
              <a:t>dari</a:t>
            </a:r>
            <a:r>
              <a:rPr lang="es-ES" sz="2400" dirty="0"/>
              <a:t> simbol-simbol, </a:t>
            </a:r>
            <a:r>
              <a:rPr lang="es-ES" sz="2400" dirty="0" err="1"/>
              <a:t>hubungan</a:t>
            </a:r>
            <a:r>
              <a:rPr lang="es-ES" sz="2400" dirty="0"/>
              <a:t> antara </a:t>
            </a:r>
            <a:r>
              <a:rPr lang="es-ES" sz="2400" dirty="0" err="1"/>
              <a:t>mereka</a:t>
            </a:r>
            <a:r>
              <a:rPr lang="es-ES" sz="2400" dirty="0"/>
              <a:t>, dan aturan </a:t>
            </a:r>
            <a:r>
              <a:rPr lang="es-ES" sz="2400" dirty="0" err="1"/>
              <a:t>atau</a:t>
            </a:r>
            <a:r>
              <a:rPr lang="es-ES" sz="2400" dirty="0"/>
              <a:t> </a:t>
            </a:r>
            <a:r>
              <a:rPr lang="es-ES" sz="2400" dirty="0" err="1"/>
              <a:t>prosedur</a:t>
            </a:r>
            <a:r>
              <a:rPr lang="es-ES" sz="2400" dirty="0"/>
              <a:t> </a:t>
            </a:r>
            <a:r>
              <a:rPr lang="es-ES" sz="2400" dirty="0" err="1"/>
              <a:t>untuk</a:t>
            </a:r>
            <a:r>
              <a:rPr lang="es-ES" sz="2400" dirty="0"/>
              <a:t> </a:t>
            </a:r>
            <a:r>
              <a:rPr lang="es-ES" sz="2400" dirty="0" err="1"/>
              <a:t>memanipulasinya</a:t>
            </a:r>
            <a:r>
              <a:rPr lang="es-ES" sz="2400" dirty="0"/>
              <a:t>.</a:t>
            </a:r>
          </a:p>
          <a:p>
            <a:pPr marL="756285" marR="5080" lvl="1" indent="-287020">
              <a:lnSpc>
                <a:spcPct val="100000"/>
              </a:lnSpc>
              <a:spcBef>
                <a:spcPts val="590"/>
              </a:spcBef>
              <a:buClr>
                <a:srgbClr val="EF6056"/>
              </a:buClr>
              <a:buFont typeface="Wingdings"/>
              <a:buChar char=""/>
              <a:tabLst>
                <a:tab pos="756920" algn="l"/>
              </a:tabLst>
            </a:pPr>
            <a:r>
              <a:rPr lang="en-ID" sz="2400" dirty="0" err="1"/>
              <a:t>Menambahkan</a:t>
            </a:r>
            <a:r>
              <a:rPr lang="en-ID" sz="2400" dirty="0"/>
              <a:t> </a:t>
            </a:r>
            <a:r>
              <a:rPr lang="en-ID" sz="2400" dirty="0" err="1"/>
              <a:t>konteks</a:t>
            </a:r>
            <a:r>
              <a:rPr lang="en-ID" sz="2400" dirty="0"/>
              <a:t> </a:t>
            </a:r>
            <a:r>
              <a:rPr lang="en-ID" sz="2400" dirty="0" err="1"/>
              <a:t>ke</a:t>
            </a:r>
            <a:r>
              <a:rPr lang="en-ID" sz="2400" dirty="0"/>
              <a:t> </a:t>
            </a:r>
            <a:r>
              <a:rPr lang="en-ID" sz="2400" dirty="0" err="1"/>
              <a:t>informasi</a:t>
            </a:r>
            <a:r>
              <a:rPr lang="en-ID" sz="2400" dirty="0"/>
              <a:t>, </a:t>
            </a:r>
            <a:r>
              <a:rPr lang="en-ID" sz="2400" dirty="0" err="1"/>
              <a:t>memberikan</a:t>
            </a:r>
            <a:r>
              <a:rPr lang="en-ID" sz="2400" dirty="0"/>
              <a:t> </a:t>
            </a:r>
            <a:r>
              <a:rPr lang="en-ID" sz="2400" dirty="0" err="1"/>
              <a:t>makna</a:t>
            </a:r>
            <a:r>
              <a:rPr lang="en-ID" sz="2400" dirty="0"/>
              <a:t> yang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besar</a:t>
            </a:r>
            <a:r>
              <a:rPr lang="en-ID" sz="2400" dirty="0"/>
              <a:t> dan oleh </a:t>
            </a:r>
            <a:r>
              <a:rPr lang="en-ID" sz="2400" dirty="0" err="1"/>
              <a:t>karena</a:t>
            </a:r>
            <a:r>
              <a:rPr lang="en-ID" sz="2400" dirty="0"/>
              <a:t> </a:t>
            </a:r>
            <a:r>
              <a:rPr lang="en-ID" sz="2400" dirty="0" err="1"/>
              <a:t>itu</a:t>
            </a:r>
            <a:r>
              <a:rPr lang="en-ID" sz="2400" dirty="0"/>
              <a:t> </a:t>
            </a:r>
            <a:r>
              <a:rPr lang="en-ID" sz="2400" dirty="0" err="1"/>
              <a:t>memiliki</a:t>
            </a:r>
            <a:r>
              <a:rPr lang="en-ID" sz="2400" dirty="0"/>
              <a:t> </a:t>
            </a:r>
            <a:r>
              <a:rPr lang="en-ID" sz="2400" dirty="0" err="1"/>
              <a:t>nilai</a:t>
            </a:r>
            <a:r>
              <a:rPr lang="en-ID" sz="2400" dirty="0"/>
              <a:t> dan </a:t>
            </a:r>
            <a:r>
              <a:rPr lang="en-ID" sz="2400" dirty="0" err="1"/>
              <a:t>kegunaan</a:t>
            </a:r>
            <a:r>
              <a:rPr lang="en-ID" sz="2400" dirty="0"/>
              <a:t> yang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besar</a:t>
            </a:r>
            <a:r>
              <a:rPr lang="en-ID" sz="2400" dirty="0"/>
              <a:t>.</a:t>
            </a:r>
          </a:p>
          <a:p>
            <a:pPr marL="756285" marR="5080" lvl="1" indent="-287020">
              <a:lnSpc>
                <a:spcPct val="100000"/>
              </a:lnSpc>
              <a:spcBef>
                <a:spcPts val="590"/>
              </a:spcBef>
              <a:buClr>
                <a:srgbClr val="EF6056"/>
              </a:buClr>
              <a:buFont typeface="Wingdings"/>
              <a:buChar char=""/>
              <a:tabLst>
                <a:tab pos="756920" algn="l"/>
              </a:tabLst>
            </a:pPr>
            <a:r>
              <a:rPr lang="en-ID" sz="2400" dirty="0" err="1"/>
              <a:t>Dinamis</a:t>
            </a:r>
            <a:r>
              <a:rPr lang="en-ID" sz="2400" dirty="0"/>
              <a:t> dan </a:t>
            </a:r>
            <a:r>
              <a:rPr lang="en-ID" sz="2400" dirty="0" err="1"/>
              <a:t>berubah</a:t>
            </a:r>
            <a:r>
              <a:rPr lang="en-ID" sz="2400" dirty="0"/>
              <a:t> </a:t>
            </a:r>
            <a:r>
              <a:rPr lang="en-ID" sz="2400" dirty="0" err="1"/>
              <a:t>seiring</a:t>
            </a:r>
            <a:r>
              <a:rPr lang="en-ID" sz="2400" dirty="0"/>
              <a:t> </a:t>
            </a:r>
            <a:r>
              <a:rPr lang="en-ID" sz="2400" dirty="0" err="1"/>
              <a:t>waktu</a:t>
            </a:r>
            <a:r>
              <a:rPr lang="en-ID" sz="2400" dirty="0"/>
              <a:t>.</a:t>
            </a:r>
          </a:p>
          <a:p>
            <a:pPr marL="756285" marR="5080" lvl="1" indent="-287020">
              <a:lnSpc>
                <a:spcPct val="100000"/>
              </a:lnSpc>
              <a:spcBef>
                <a:spcPts val="590"/>
              </a:spcBef>
              <a:buClr>
                <a:srgbClr val="EF6056"/>
              </a:buClr>
              <a:buFont typeface="Wingdings"/>
              <a:buChar char=""/>
              <a:tabLst>
                <a:tab pos="756920" algn="l"/>
              </a:tabLst>
            </a:pPr>
            <a:r>
              <a:rPr lang="fi-FI" sz="2400" dirty="0"/>
              <a:t>Contoh: Jika suhu 10ºC, rasanya dingin.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E987CA7B-0F86-42E2-84E1-73012CFC89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1542" y="44907"/>
            <a:ext cx="682091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0950" marR="5080" indent="-1440815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/>
              <a:t>Data, </a:t>
            </a:r>
            <a:r>
              <a:rPr lang="en-US" sz="3600" spc="-5" dirty="0" err="1"/>
              <a:t>Informasi</a:t>
            </a:r>
            <a:r>
              <a:rPr lang="en-US" sz="3600" spc="-5" dirty="0"/>
              <a:t>, dan </a:t>
            </a:r>
            <a:r>
              <a:rPr lang="en-US" sz="3600" spc="-5" dirty="0" err="1"/>
              <a:t>Pengetahuan</a:t>
            </a:r>
            <a:endParaRPr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590800"/>
            <a:ext cx="7772400" cy="2743200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BB84183A-C8F3-4924-BC89-20618F0CA8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2050" y="44450"/>
            <a:ext cx="681990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0950" marR="5080" indent="-1440815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/>
              <a:t>Data, </a:t>
            </a:r>
            <a:r>
              <a:rPr lang="en-US" sz="3600" spc="-5" dirty="0" err="1"/>
              <a:t>Informasi</a:t>
            </a:r>
            <a:r>
              <a:rPr lang="en-US" sz="3600" spc="-5" dirty="0"/>
              <a:t>, dan </a:t>
            </a:r>
            <a:r>
              <a:rPr lang="en-US" sz="3600" spc="-5" dirty="0" err="1"/>
              <a:t>Pengetahuan</a:t>
            </a:r>
            <a:endParaRPr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553" y="319785"/>
            <a:ext cx="349224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err="1"/>
              <a:t>Pengetahuan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827657"/>
            <a:ext cx="6447155" cy="4458272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 err="1">
                <a:latin typeface="Arial MT"/>
                <a:cs typeface="Arial MT"/>
              </a:rPr>
              <a:t>Pengetahuan</a:t>
            </a:r>
            <a:r>
              <a:rPr lang="en-US" sz="2400" spc="-5" dirty="0">
                <a:latin typeface="Arial MT"/>
                <a:cs typeface="Arial MT"/>
              </a:rPr>
              <a:t> </a:t>
            </a:r>
            <a:r>
              <a:rPr lang="en-US" sz="2400" spc="-5" dirty="0" err="1">
                <a:latin typeface="Arial MT"/>
                <a:cs typeface="Arial MT"/>
              </a:rPr>
              <a:t>Eksplisit</a:t>
            </a:r>
            <a:endParaRPr lang="en-US" sz="2400" dirty="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Clr>
                <a:srgbClr val="EF6056"/>
              </a:buClr>
              <a:buFont typeface="Wingdings"/>
              <a:buChar char=""/>
              <a:tabLst>
                <a:tab pos="756920" algn="l"/>
              </a:tabLst>
            </a:pPr>
            <a:r>
              <a:rPr lang="en-ID" sz="2400" dirty="0" err="1"/>
              <a:t>Objektif</a:t>
            </a:r>
            <a:r>
              <a:rPr lang="en-ID" sz="2400" dirty="0"/>
              <a:t>, </a:t>
            </a:r>
            <a:r>
              <a:rPr lang="en-ID" sz="2400" dirty="0" err="1"/>
              <a:t>rasional</a:t>
            </a:r>
            <a:r>
              <a:rPr lang="en-ID" sz="2400" dirty="0"/>
              <a:t>, </a:t>
            </a:r>
            <a:r>
              <a:rPr lang="en-ID" sz="2400" dirty="0" err="1"/>
              <a:t>teknis</a:t>
            </a:r>
            <a:endParaRPr lang="en-ID" sz="2400" dirty="0"/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Clr>
                <a:srgbClr val="EF6056"/>
              </a:buClr>
              <a:buFont typeface="Wingdings"/>
              <a:buChar char=""/>
              <a:tabLst>
                <a:tab pos="756920" algn="l"/>
              </a:tabLst>
            </a:pPr>
            <a:r>
              <a:rPr lang="fi-FI" sz="2400" dirty="0"/>
              <a:t>Kebijakan, tujuan, strategi, makalah, laporan.</a:t>
            </a: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Clr>
                <a:srgbClr val="EF6056"/>
              </a:buClr>
              <a:buFont typeface="Wingdings"/>
              <a:buChar char=""/>
              <a:tabLst>
                <a:tab pos="756920" algn="l"/>
              </a:tabLst>
            </a:pPr>
            <a:r>
              <a:rPr lang="en-ID" sz="2400" dirty="0" err="1"/>
              <a:t>Dikodifikasikan</a:t>
            </a:r>
            <a:r>
              <a:rPr lang="en-ID" sz="2400" dirty="0"/>
              <a:t>.</a:t>
            </a: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Clr>
                <a:srgbClr val="EF6056"/>
              </a:buClr>
              <a:buFont typeface="Wingdings"/>
              <a:buChar char=""/>
              <a:tabLst>
                <a:tab pos="756920" algn="l"/>
              </a:tabLst>
            </a:pPr>
            <a:r>
              <a:rPr lang="en-ID" sz="2400" dirty="0" err="1"/>
              <a:t>Pengetahuan</a:t>
            </a:r>
            <a:r>
              <a:rPr lang="en-ID" sz="2400" dirty="0"/>
              <a:t> yang bocor.</a:t>
            </a:r>
            <a:endParaRPr lang="en-ID" sz="24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400" spc="-55" dirty="0" err="1">
                <a:latin typeface="Arial MT"/>
                <a:cs typeface="Arial MT"/>
              </a:rPr>
              <a:t>Pengetahuan</a:t>
            </a:r>
            <a:r>
              <a:rPr lang="en-ID" sz="2400" spc="-55" dirty="0">
                <a:latin typeface="Arial MT"/>
                <a:cs typeface="Arial MT"/>
              </a:rPr>
              <a:t> Tacit</a:t>
            </a:r>
            <a:endParaRPr lang="en-ID" sz="2400" dirty="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Clr>
                <a:srgbClr val="EF6056"/>
              </a:buClr>
              <a:buFont typeface="Wingdings"/>
              <a:buChar char=""/>
              <a:tabLst>
                <a:tab pos="756920" algn="l"/>
              </a:tabLst>
            </a:pPr>
            <a:r>
              <a:rPr lang="en-ID" sz="2400" dirty="0" err="1"/>
              <a:t>Subjektif</a:t>
            </a:r>
            <a:r>
              <a:rPr lang="en-ID" sz="2400" dirty="0"/>
              <a:t>, </a:t>
            </a:r>
            <a:r>
              <a:rPr lang="en-ID" sz="2400" dirty="0" err="1"/>
              <a:t>kognitif</a:t>
            </a:r>
            <a:r>
              <a:rPr lang="en-ID" sz="2400" dirty="0"/>
              <a:t>, </a:t>
            </a:r>
            <a:r>
              <a:rPr lang="en-ID" sz="2400" dirty="0" err="1"/>
              <a:t>pembelajaran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pengalaman</a:t>
            </a:r>
            <a:r>
              <a:rPr lang="en-ID" sz="2400" dirty="0"/>
              <a:t>.</a:t>
            </a: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Clr>
                <a:srgbClr val="EF6056"/>
              </a:buClr>
              <a:buFont typeface="Wingdings"/>
              <a:buChar char=""/>
              <a:tabLst>
                <a:tab pos="756920" algn="l"/>
              </a:tabLst>
            </a:pPr>
            <a:r>
              <a:rPr lang="en-ID" sz="2400" dirty="0"/>
              <a:t>Sangat personal.</a:t>
            </a: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Clr>
                <a:srgbClr val="EF6056"/>
              </a:buClr>
              <a:buFont typeface="Wingdings"/>
              <a:buChar char=""/>
              <a:tabLst>
                <a:tab pos="756920" algn="l"/>
              </a:tabLst>
            </a:pPr>
            <a:r>
              <a:rPr lang="en-ID" sz="2400" dirty="0" err="1"/>
              <a:t>Sulit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diformalkan</a:t>
            </a:r>
            <a:r>
              <a:rPr lang="en-ID" sz="2400" dirty="0"/>
              <a:t>.</a:t>
            </a: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Clr>
                <a:srgbClr val="EF6056"/>
              </a:buClr>
              <a:buFont typeface="Wingdings"/>
              <a:buChar char=""/>
              <a:tabLst>
                <a:tab pos="756920" algn="l"/>
              </a:tabLst>
            </a:pPr>
            <a:r>
              <a:rPr lang="en-ID" sz="2400" dirty="0" err="1"/>
              <a:t>Pengetahuan</a:t>
            </a:r>
            <a:r>
              <a:rPr lang="en-ID" sz="2400" dirty="0"/>
              <a:t> yang </a:t>
            </a:r>
            <a:r>
              <a:rPr lang="en-ID" sz="2400" dirty="0" err="1"/>
              <a:t>lengket</a:t>
            </a:r>
            <a:r>
              <a:rPr lang="en-ID" sz="2400" dirty="0"/>
              <a:t>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7384" y="319785"/>
            <a:ext cx="65970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err="1"/>
              <a:t>Manajemen</a:t>
            </a:r>
            <a:r>
              <a:rPr lang="en-US" sz="3600" dirty="0"/>
              <a:t> </a:t>
            </a:r>
            <a:r>
              <a:rPr lang="en-US" sz="3600" dirty="0" err="1"/>
              <a:t>Pengetahuan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898726"/>
            <a:ext cx="7452359" cy="2649187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080" indent="-343535">
              <a:lnSpc>
                <a:spcPct val="90000"/>
              </a:lnSpc>
              <a:spcBef>
                <a:spcPts val="390"/>
              </a:spcBef>
              <a:buClr>
                <a:srgbClr val="3568C6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ID" sz="2400" b="1" dirty="0"/>
              <a:t>KM</a:t>
            </a:r>
            <a:r>
              <a:rPr lang="en-ID" sz="2400" dirty="0"/>
              <a:t> </a:t>
            </a:r>
            <a:r>
              <a:rPr lang="en-ID" sz="2400" dirty="0" err="1"/>
              <a:t>adalah</a:t>
            </a:r>
            <a:r>
              <a:rPr lang="en-ID" sz="2400" dirty="0"/>
              <a:t> proses yang </a:t>
            </a:r>
            <a:r>
              <a:rPr lang="en-ID" sz="2400" dirty="0" err="1"/>
              <a:t>membantu</a:t>
            </a:r>
            <a:r>
              <a:rPr lang="en-ID" sz="2400" dirty="0"/>
              <a:t> </a:t>
            </a:r>
            <a:r>
              <a:rPr lang="en-ID" sz="2400" dirty="0" err="1"/>
              <a:t>organisasi</a:t>
            </a:r>
            <a:r>
              <a:rPr lang="en-ID" sz="2400" dirty="0"/>
              <a:t> </a:t>
            </a:r>
            <a:r>
              <a:rPr lang="en-ID" sz="2400" dirty="0" err="1"/>
              <a:t>mengidentifikasi</a:t>
            </a:r>
            <a:r>
              <a:rPr lang="en-ID" sz="2400" dirty="0"/>
              <a:t>, </a:t>
            </a:r>
            <a:r>
              <a:rPr lang="en-ID" sz="2400" dirty="0" err="1"/>
              <a:t>memilih</a:t>
            </a:r>
            <a:r>
              <a:rPr lang="en-ID" sz="2400" dirty="0"/>
              <a:t>, </a:t>
            </a:r>
            <a:r>
              <a:rPr lang="en-ID" sz="2400" dirty="0" err="1"/>
              <a:t>mengorganisir</a:t>
            </a:r>
            <a:r>
              <a:rPr lang="en-ID" sz="2400" dirty="0"/>
              <a:t>, </a:t>
            </a:r>
            <a:r>
              <a:rPr lang="en-ID" sz="2400" dirty="0" err="1"/>
              <a:t>menyebarkan</a:t>
            </a:r>
            <a:r>
              <a:rPr lang="en-ID" sz="2400" dirty="0"/>
              <a:t>, dan </a:t>
            </a:r>
            <a:r>
              <a:rPr lang="en-ID" sz="2400" dirty="0" err="1"/>
              <a:t>mentransfer</a:t>
            </a:r>
            <a:r>
              <a:rPr lang="en-ID" sz="2400" dirty="0"/>
              <a:t> </a:t>
            </a:r>
            <a:r>
              <a:rPr lang="en-ID" sz="2400" dirty="0" err="1"/>
              <a:t>informasi</a:t>
            </a:r>
            <a:r>
              <a:rPr lang="en-ID" sz="2400" dirty="0"/>
              <a:t> </a:t>
            </a:r>
            <a:r>
              <a:rPr lang="en-ID" sz="2400" dirty="0" err="1"/>
              <a:t>serta</a:t>
            </a:r>
            <a:r>
              <a:rPr lang="en-ID" sz="2400" dirty="0"/>
              <a:t> </a:t>
            </a:r>
            <a:r>
              <a:rPr lang="en-ID" sz="2400" dirty="0" err="1"/>
              <a:t>keahlian</a:t>
            </a:r>
            <a:r>
              <a:rPr lang="en-ID" sz="2400" dirty="0"/>
              <a:t> </a:t>
            </a:r>
            <a:r>
              <a:rPr lang="en-ID" sz="2400" dirty="0" err="1"/>
              <a:t>penting</a:t>
            </a:r>
            <a:r>
              <a:rPr lang="en-ID" sz="2400" dirty="0"/>
              <a:t> yang </a:t>
            </a:r>
            <a:r>
              <a:rPr lang="en-ID" sz="2400" dirty="0" err="1"/>
              <a:t>merupakan</a:t>
            </a:r>
            <a:r>
              <a:rPr lang="en-ID" sz="2400" dirty="0"/>
              <a:t> </a:t>
            </a:r>
            <a:r>
              <a:rPr lang="en-ID" sz="2400" dirty="0" err="1"/>
              <a:t>bagian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memori</a:t>
            </a:r>
            <a:r>
              <a:rPr lang="en-ID" sz="2400" dirty="0"/>
              <a:t> </a:t>
            </a:r>
            <a:r>
              <a:rPr lang="en-ID" sz="2400" dirty="0" err="1"/>
              <a:t>organisasi</a:t>
            </a:r>
            <a:r>
              <a:rPr lang="en-ID" sz="2400" dirty="0"/>
              <a:t>.</a:t>
            </a:r>
            <a:endParaRPr sz="2700" dirty="0">
              <a:latin typeface="Arial MT"/>
              <a:cs typeface="Arial MT"/>
            </a:endParaRPr>
          </a:p>
          <a:p>
            <a:pPr marL="355600" marR="118745" indent="-343535">
              <a:lnSpc>
                <a:spcPts val="2590"/>
              </a:lnSpc>
              <a:spcBef>
                <a:spcPts val="2120"/>
              </a:spcBef>
              <a:buClr>
                <a:srgbClr val="3568C6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ID" sz="2400" b="1" dirty="0"/>
              <a:t>KM</a:t>
            </a:r>
            <a:r>
              <a:rPr lang="en-ID" sz="2400" dirty="0"/>
              <a:t> </a:t>
            </a:r>
            <a:r>
              <a:rPr lang="en-ID" sz="2400" dirty="0" err="1"/>
              <a:t>adalah</a:t>
            </a:r>
            <a:r>
              <a:rPr lang="en-ID" sz="2400" dirty="0"/>
              <a:t> proses </a:t>
            </a:r>
            <a:r>
              <a:rPr lang="en-ID" sz="2400" dirty="0" err="1"/>
              <a:t>pengelolaan</a:t>
            </a:r>
            <a:r>
              <a:rPr lang="en-ID" sz="2400" dirty="0"/>
              <a:t> dan </a:t>
            </a:r>
            <a:r>
              <a:rPr lang="en-ID" sz="2400" dirty="0" err="1"/>
              <a:t>pemanfaatan</a:t>
            </a:r>
            <a:r>
              <a:rPr lang="en-ID" sz="2400" dirty="0"/>
              <a:t> </a:t>
            </a:r>
            <a:r>
              <a:rPr lang="en-ID" sz="2400" dirty="0" err="1"/>
              <a:t>penyimpanan</a:t>
            </a:r>
            <a:r>
              <a:rPr lang="en-ID" sz="2400" dirty="0"/>
              <a:t> </a:t>
            </a:r>
            <a:r>
              <a:rPr lang="en-ID" sz="2400" dirty="0" err="1"/>
              <a:t>pengetahuan</a:t>
            </a:r>
            <a:r>
              <a:rPr lang="en-ID" sz="2400" dirty="0"/>
              <a:t> di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organisasi</a:t>
            </a:r>
            <a:r>
              <a:rPr lang="en-ID" sz="2400" dirty="0"/>
              <a:t> </a:t>
            </a:r>
            <a:r>
              <a:rPr lang="en-ID" sz="2400" dirty="0" err="1"/>
              <a:t>secara</a:t>
            </a:r>
            <a:r>
              <a:rPr lang="en-ID" sz="2400" dirty="0"/>
              <a:t> </a:t>
            </a:r>
            <a:r>
              <a:rPr lang="en-ID" sz="2400" dirty="0" err="1"/>
              <a:t>sistematis</a:t>
            </a:r>
            <a:r>
              <a:rPr lang="en-ID" sz="2400" dirty="0"/>
              <a:t> dan </a:t>
            </a:r>
            <a:r>
              <a:rPr lang="en-ID" sz="2400" dirty="0" err="1"/>
              <a:t>aktif</a:t>
            </a:r>
            <a:r>
              <a:rPr lang="en-ID" sz="2400" dirty="0"/>
              <a:t>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1160</Words>
  <Application>Microsoft Office PowerPoint</Application>
  <PresentationFormat>On-screen Show (4:3)</PresentationFormat>
  <Paragraphs>156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MT</vt:lpstr>
      <vt:lpstr>Calibri</vt:lpstr>
      <vt:lpstr>Times New Roman</vt:lpstr>
      <vt:lpstr>Verdana</vt:lpstr>
      <vt:lpstr>Wingdings</vt:lpstr>
      <vt:lpstr>Office Theme</vt:lpstr>
      <vt:lpstr>Topik 1</vt:lpstr>
      <vt:lpstr>Pendahuluan</vt:lpstr>
      <vt:lpstr>Apa Itu Pengetahuan?</vt:lpstr>
      <vt:lpstr>Data, Informasi, dan Pengetahuan</vt:lpstr>
      <vt:lpstr>Data, Informasi, dan Pengetahuan</vt:lpstr>
      <vt:lpstr>Data, Informasi, dan Pengetahuan</vt:lpstr>
      <vt:lpstr>Data, Informasi, dan Pengetahuan</vt:lpstr>
      <vt:lpstr>Pengetahuan</vt:lpstr>
      <vt:lpstr>Manajemen Pengetahuan</vt:lpstr>
      <vt:lpstr>Manajemen Pengetahuan</vt:lpstr>
      <vt:lpstr>Mengapa Manajemen Pengetahuan</vt:lpstr>
      <vt:lpstr>Mengapa Manajemen Pengetahuan</vt:lpstr>
      <vt:lpstr>Mengapa Manajemen Pengetahuan</vt:lpstr>
      <vt:lpstr>Mengapa Manajemen Pengetahuan</vt:lpstr>
      <vt:lpstr>Quote:</vt:lpstr>
      <vt:lpstr>Diskusi</vt:lpstr>
      <vt:lpstr>Inisitatif Manajemen Pengetahuan</vt:lpstr>
      <vt:lpstr>Inisitatif Manajemen Pengetahuan</vt:lpstr>
      <vt:lpstr>Tujuan Manajemen Pengetahuan</vt:lpstr>
      <vt:lpstr>Esensi dari KM</vt:lpstr>
      <vt:lpstr>Siklus Manajemen Pengetahuan</vt:lpstr>
      <vt:lpstr>Manajemen Pengetahuan Yang Efektif</vt:lpstr>
      <vt:lpstr>Manfaat Manajemen Pengetahuan</vt:lpstr>
      <vt:lpstr>Sumber Daya Manusia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Irma</dc:creator>
  <cp:lastModifiedBy>Sahrul M.</cp:lastModifiedBy>
  <cp:revision>7</cp:revision>
  <dcterms:created xsi:type="dcterms:W3CDTF">2024-09-24T14:27:34Z</dcterms:created>
  <dcterms:modified xsi:type="dcterms:W3CDTF">2024-09-24T15:53:34Z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2024-09-24T00:00:00Z</vt:filetime>
  </property>
</Properties>
</file>