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5052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528059"/>
            <a:ext cx="9138285" cy="93345"/>
          </a:xfrm>
          <a:custGeom>
            <a:avLst/>
            <a:gdLst/>
            <a:ahLst/>
            <a:cxnLst/>
            <a:rect l="l" t="t" r="r" b="b"/>
            <a:pathLst>
              <a:path w="9138285" h="93345">
                <a:moveTo>
                  <a:pt x="9137904" y="0"/>
                </a:moveTo>
                <a:lnTo>
                  <a:pt x="0" y="0"/>
                </a:lnTo>
                <a:lnTo>
                  <a:pt x="0" y="92963"/>
                </a:lnTo>
                <a:lnTo>
                  <a:pt x="9137904" y="92963"/>
                </a:lnTo>
                <a:lnTo>
                  <a:pt x="9137904" y="0"/>
                </a:lnTo>
                <a:close/>
              </a:path>
            </a:pathLst>
          </a:custGeom>
          <a:solidFill>
            <a:srgbClr val="B3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505200"/>
            <a:ext cx="9137904" cy="2286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13403"/>
            <a:ext cx="9137904" cy="23164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842003"/>
            <a:ext cx="9144000" cy="19659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3470147"/>
            <a:ext cx="9139555" cy="74930"/>
          </a:xfrm>
          <a:custGeom>
            <a:avLst/>
            <a:gdLst/>
            <a:ahLst/>
            <a:cxnLst/>
            <a:rect l="l" t="t" r="r" b="b"/>
            <a:pathLst>
              <a:path w="9139555" h="74929">
                <a:moveTo>
                  <a:pt x="9139428" y="0"/>
                </a:moveTo>
                <a:lnTo>
                  <a:pt x="0" y="0"/>
                </a:lnTo>
                <a:lnTo>
                  <a:pt x="0" y="74675"/>
                </a:lnTo>
                <a:lnTo>
                  <a:pt x="9139428" y="74675"/>
                </a:lnTo>
                <a:lnTo>
                  <a:pt x="9139428" y="0"/>
                </a:lnTo>
                <a:close/>
              </a:path>
            </a:pathLst>
          </a:custGeom>
          <a:solidFill>
            <a:srgbClr val="777777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056131" cy="1371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1775" y="2167889"/>
            <a:ext cx="460044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21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21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21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000"/>
            <a:ext cx="381000" cy="4952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6800" y="1905000"/>
            <a:ext cx="454151" cy="4952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095" y="1242060"/>
            <a:ext cx="9138285" cy="93345"/>
          </a:xfrm>
          <a:custGeom>
            <a:avLst/>
            <a:gdLst/>
            <a:ahLst/>
            <a:cxnLst/>
            <a:rect l="l" t="t" r="r" b="b"/>
            <a:pathLst>
              <a:path w="9138285" h="93344">
                <a:moveTo>
                  <a:pt x="9137904" y="0"/>
                </a:moveTo>
                <a:lnTo>
                  <a:pt x="0" y="0"/>
                </a:lnTo>
                <a:lnTo>
                  <a:pt x="0" y="92963"/>
                </a:lnTo>
                <a:lnTo>
                  <a:pt x="9137904" y="92963"/>
                </a:lnTo>
                <a:lnTo>
                  <a:pt x="9137904" y="0"/>
                </a:lnTo>
                <a:close/>
              </a:path>
            </a:pathLst>
          </a:custGeom>
          <a:solidFill>
            <a:srgbClr val="B3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" y="1335024"/>
            <a:ext cx="9137904" cy="22402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" y="1327403"/>
            <a:ext cx="9137904" cy="4419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124206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7" y="1556003"/>
            <a:ext cx="9140952" cy="19659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572" y="1184147"/>
            <a:ext cx="9139555" cy="74930"/>
          </a:xfrm>
          <a:custGeom>
            <a:avLst/>
            <a:gdLst/>
            <a:ahLst/>
            <a:cxnLst/>
            <a:rect l="l" t="t" r="r" b="b"/>
            <a:pathLst>
              <a:path w="9139555" h="74930">
                <a:moveTo>
                  <a:pt x="9139428" y="0"/>
                </a:moveTo>
                <a:lnTo>
                  <a:pt x="0" y="0"/>
                </a:lnTo>
                <a:lnTo>
                  <a:pt x="0" y="74675"/>
                </a:lnTo>
                <a:lnTo>
                  <a:pt x="9139428" y="74675"/>
                </a:lnTo>
                <a:lnTo>
                  <a:pt x="9139428" y="0"/>
                </a:lnTo>
                <a:close/>
              </a:path>
            </a:pathLst>
          </a:custGeom>
          <a:solidFill>
            <a:srgbClr val="777777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056131" cy="13716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5400" y="1676400"/>
            <a:ext cx="6629400" cy="4876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21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905000"/>
            <a:ext cx="381000" cy="4952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86800" y="1905000"/>
            <a:ext cx="454151" cy="4952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095" y="1242060"/>
            <a:ext cx="9138285" cy="93345"/>
          </a:xfrm>
          <a:custGeom>
            <a:avLst/>
            <a:gdLst/>
            <a:ahLst/>
            <a:cxnLst/>
            <a:rect l="l" t="t" r="r" b="b"/>
            <a:pathLst>
              <a:path w="9138285" h="93344">
                <a:moveTo>
                  <a:pt x="9137904" y="0"/>
                </a:moveTo>
                <a:lnTo>
                  <a:pt x="0" y="0"/>
                </a:lnTo>
                <a:lnTo>
                  <a:pt x="0" y="92963"/>
                </a:lnTo>
                <a:lnTo>
                  <a:pt x="9137904" y="92963"/>
                </a:lnTo>
                <a:lnTo>
                  <a:pt x="9137904" y="0"/>
                </a:lnTo>
                <a:close/>
              </a:path>
            </a:pathLst>
          </a:custGeom>
          <a:solidFill>
            <a:srgbClr val="B3D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5" y="1335024"/>
            <a:ext cx="9137904" cy="22402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95" y="1327403"/>
            <a:ext cx="9137904" cy="4419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24206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47" y="1556003"/>
            <a:ext cx="9140952" cy="19659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572" y="1184147"/>
            <a:ext cx="9139555" cy="74930"/>
          </a:xfrm>
          <a:custGeom>
            <a:avLst/>
            <a:gdLst/>
            <a:ahLst/>
            <a:cxnLst/>
            <a:rect l="l" t="t" r="r" b="b"/>
            <a:pathLst>
              <a:path w="9139555" h="74930">
                <a:moveTo>
                  <a:pt x="9139428" y="0"/>
                </a:moveTo>
                <a:lnTo>
                  <a:pt x="0" y="0"/>
                </a:lnTo>
                <a:lnTo>
                  <a:pt x="0" y="74675"/>
                </a:lnTo>
                <a:lnTo>
                  <a:pt x="9139428" y="74675"/>
                </a:lnTo>
                <a:lnTo>
                  <a:pt x="9139428" y="0"/>
                </a:lnTo>
                <a:close/>
              </a:path>
            </a:pathLst>
          </a:custGeom>
          <a:solidFill>
            <a:srgbClr val="777777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056131" cy="1371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422" y="44907"/>
            <a:ext cx="8471154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721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813331"/>
            <a:ext cx="8072119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25548" y="6598538"/>
            <a:ext cx="6454140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0745" y="6273800"/>
            <a:ext cx="3302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Becerra-Fernandez, </a:t>
            </a:r>
            <a:r>
              <a:rPr sz="1400" dirty="0">
                <a:latin typeface="Arial MT"/>
                <a:cs typeface="Arial MT"/>
              </a:rPr>
              <a:t>et al. -- </a:t>
            </a:r>
            <a:r>
              <a:rPr sz="1400" spc="-5" dirty="0">
                <a:latin typeface="Arial MT"/>
                <a:cs typeface="Arial MT"/>
              </a:rPr>
              <a:t>Knowledge </a:t>
            </a:r>
            <a:r>
              <a:rPr sz="1400" dirty="0">
                <a:latin typeface="Arial MT"/>
                <a:cs typeface="Arial MT"/>
              </a:rPr>
              <a:t> Management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1/e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--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MT"/>
                <a:cs typeface="Arial MT"/>
              </a:rPr>
              <a:t>2004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Prentice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271774" y="2167889"/>
            <a:ext cx="481482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lang="en-ID" spc="-5" dirty="0" err="1"/>
              <a:t>Topik</a:t>
            </a:r>
            <a:r>
              <a:rPr lang="en-ID" spc="-35" dirty="0"/>
              <a:t> </a:t>
            </a:r>
            <a:r>
              <a:rPr lang="en-ID" spc="-5"/>
              <a:t>2(Part</a:t>
            </a:r>
            <a:r>
              <a:rPr lang="en-ID" spc="5"/>
              <a:t> </a:t>
            </a:r>
            <a:r>
              <a:rPr lang="en-ID" spc="-5" dirty="0"/>
              <a:t>2)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415920" y="4139946"/>
            <a:ext cx="4311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-5" dirty="0">
                <a:latin typeface="Arial"/>
                <a:cs typeface="Arial"/>
              </a:rPr>
              <a:t> Nature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Knowledge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25" y="2104771"/>
            <a:ext cx="7392670" cy="341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 err="1">
                <a:solidFill>
                  <a:srgbClr val="A40020"/>
                </a:solidFill>
                <a:latin typeface="Arial"/>
                <a:cs typeface="Arial"/>
              </a:rPr>
              <a:t>Pengetahuan</a:t>
            </a:r>
            <a:r>
              <a:rPr lang="en-US" sz="2400" b="1" spc="-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lang="en-US" sz="2400" b="1" spc="-10" dirty="0" err="1">
                <a:solidFill>
                  <a:srgbClr val="A40020"/>
                </a:solidFill>
                <a:latin typeface="Arial"/>
                <a:cs typeface="Arial"/>
              </a:rPr>
              <a:t>Bersifat</a:t>
            </a:r>
            <a:r>
              <a:rPr sz="2400" b="1" spc="-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Situational: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Arial"/>
              <a:cs typeface="Arial"/>
            </a:endParaRPr>
          </a:p>
          <a:p>
            <a:pPr marL="508000" indent="-342900">
              <a:lnSpc>
                <a:spcPts val="2665"/>
              </a:lnSpc>
              <a:buFont typeface="Arial MT"/>
              <a:buChar char="•"/>
              <a:tabLst>
                <a:tab pos="507365" algn="l"/>
                <a:tab pos="508000" algn="l"/>
              </a:tabLst>
            </a:pPr>
            <a:r>
              <a:rPr lang="en-US" sz="2400" b="1" spc="-5" dirty="0" err="1">
                <a:latin typeface="Arial"/>
                <a:cs typeface="Arial"/>
              </a:rPr>
              <a:t>Bersyarat</a:t>
            </a:r>
            <a:endParaRPr lang="en-ID" sz="2400" dirty="0">
              <a:latin typeface="Arial"/>
              <a:cs typeface="Arial"/>
            </a:endParaRPr>
          </a:p>
          <a:p>
            <a:pPr marL="908685" marR="356235" lvl="1" indent="-287020">
              <a:lnSpc>
                <a:spcPts val="2450"/>
              </a:lnSpc>
              <a:spcBef>
                <a:spcPts val="225"/>
              </a:spcBef>
              <a:buChar char="•"/>
              <a:tabLst>
                <a:tab pos="908685" algn="l"/>
                <a:tab pos="909319" algn="l"/>
              </a:tabLst>
            </a:pPr>
            <a:r>
              <a:rPr lang="en-ID" sz="2400" dirty="0" err="1"/>
              <a:t>Mengetahui</a:t>
            </a:r>
            <a:r>
              <a:rPr lang="en-ID" sz="2400" dirty="0"/>
              <a:t> </a:t>
            </a:r>
            <a:r>
              <a:rPr lang="en-ID" sz="2400" dirty="0" err="1"/>
              <a:t>kapan</a:t>
            </a:r>
            <a:r>
              <a:rPr lang="en-ID" sz="2400" dirty="0"/>
              <a:t>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menerapkan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prosedur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pentingnya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mengetahui</a:t>
            </a:r>
            <a:r>
              <a:rPr lang="en-ID" sz="2400" dirty="0"/>
              <a:t> </a:t>
            </a:r>
            <a:r>
              <a:rPr lang="en-ID" sz="2400" dirty="0" err="1"/>
              <a:t>prosedur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</a:t>
            </a:r>
            <a:r>
              <a:rPr lang="en-ID" sz="2400" dirty="0" err="1"/>
              <a:t>sendiri</a:t>
            </a:r>
            <a:endParaRPr lang="en-ID" sz="2400" dirty="0">
              <a:latin typeface="Arial MT"/>
              <a:cs typeface="Arial MT"/>
            </a:endParaRPr>
          </a:p>
          <a:p>
            <a:pPr marL="508000" indent="-342900">
              <a:lnSpc>
                <a:spcPts val="2665"/>
              </a:lnSpc>
              <a:spcBef>
                <a:spcPts val="2005"/>
              </a:spcBef>
              <a:buFont typeface="Arial MT"/>
              <a:buChar char="•"/>
              <a:tabLst>
                <a:tab pos="507365" algn="l"/>
                <a:tab pos="508000" algn="l"/>
              </a:tabLst>
            </a:pPr>
            <a:r>
              <a:rPr lang="en-US" sz="2400" b="1" spc="-5" dirty="0" err="1">
                <a:latin typeface="Arial"/>
                <a:cs typeface="Arial"/>
              </a:rPr>
              <a:t>Kontekstual</a:t>
            </a:r>
            <a:endParaRPr lang="en-US" sz="2400" dirty="0">
              <a:latin typeface="Arial"/>
              <a:cs typeface="Arial"/>
            </a:endParaRPr>
          </a:p>
          <a:p>
            <a:pPr marL="908685" marR="5080" lvl="1" indent="-287020">
              <a:lnSpc>
                <a:spcPts val="2450"/>
              </a:lnSpc>
              <a:spcBef>
                <a:spcPts val="225"/>
              </a:spcBef>
              <a:buChar char="•"/>
              <a:tabLst>
                <a:tab pos="908685" algn="l"/>
                <a:tab pos="909319" algn="l"/>
              </a:tabLst>
            </a:pPr>
            <a:r>
              <a:rPr lang="en-ID" sz="2400" dirty="0"/>
              <a:t>Harus </a:t>
            </a:r>
            <a:r>
              <a:rPr lang="en-ID" sz="2400" dirty="0" err="1"/>
              <a:t>tahu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alat</a:t>
            </a:r>
            <a:r>
              <a:rPr lang="en-ID" sz="2400" dirty="0"/>
              <a:t> </a:t>
            </a:r>
            <a:r>
              <a:rPr lang="en-ID" sz="2400" dirty="0" err="1"/>
              <a:t>tertentu</a:t>
            </a:r>
            <a:r>
              <a:rPr lang="en-ID" sz="2400" dirty="0"/>
              <a:t> dan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kondisi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6422" y="44907"/>
            <a:ext cx="8471154" cy="660616"/>
          </a:xfrm>
          <a:prstGeom prst="rect">
            <a:avLst/>
          </a:prstGeom>
        </p:spPr>
        <p:txBody>
          <a:bodyPr vert="horz" wrap="square" lIns="0" tIns="227507" rIns="0" bIns="0" rtlCol="0">
            <a:spAutoFit/>
          </a:bodyPr>
          <a:lstStyle/>
          <a:p>
            <a:pPr marL="3091815" marR="5080" indent="-1405890">
              <a:lnSpc>
                <a:spcPct val="100000"/>
              </a:lnSpc>
              <a:spcBef>
                <a:spcPts val="95"/>
              </a:spcBef>
            </a:pPr>
            <a:r>
              <a:rPr lang="en-ID" sz="2800" spc="-5" dirty="0" err="1"/>
              <a:t>Dimensi</a:t>
            </a:r>
            <a:r>
              <a:rPr lang="en-ID" sz="2800" spc="-5" dirty="0"/>
              <a:t> </a:t>
            </a:r>
            <a:r>
              <a:rPr lang="en-ID" sz="2800" spc="-5" dirty="0" err="1"/>
              <a:t>Penting</a:t>
            </a:r>
            <a:r>
              <a:rPr lang="en-ID" sz="2800" spc="-5" dirty="0"/>
              <a:t> </a:t>
            </a:r>
            <a:r>
              <a:rPr lang="en-ID" sz="2800" spc="-5" dirty="0" err="1"/>
              <a:t>Pengetahuan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536" y="656590"/>
            <a:ext cx="6949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D" sz="2800" spc="-10" dirty="0"/>
              <a:t>Data, </a:t>
            </a:r>
            <a:r>
              <a:rPr lang="en-ID" sz="2800" spc="-10" dirty="0" err="1"/>
              <a:t>Informasi</a:t>
            </a:r>
            <a:r>
              <a:rPr lang="en-ID" sz="2800" spc="-10" dirty="0"/>
              <a:t>, dan </a:t>
            </a:r>
            <a:r>
              <a:rPr lang="en-ID" sz="2800" spc="-10" dirty="0" err="1"/>
              <a:t>Pengetahuan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537075" y="4174058"/>
            <a:ext cx="864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orma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8320" y="4174058"/>
            <a:ext cx="356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ata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9233" y="3255073"/>
            <a:ext cx="4124325" cy="466725"/>
            <a:chOff x="2249233" y="3255073"/>
            <a:chExt cx="4124325" cy="466725"/>
          </a:xfrm>
        </p:grpSpPr>
        <p:sp>
          <p:nvSpPr>
            <p:cNvPr id="6" name="object 6"/>
            <p:cNvSpPr/>
            <p:nvPr/>
          </p:nvSpPr>
          <p:spPr>
            <a:xfrm>
              <a:off x="2253995" y="3259835"/>
              <a:ext cx="4114800" cy="457200"/>
            </a:xfrm>
            <a:custGeom>
              <a:avLst/>
              <a:gdLst/>
              <a:ahLst/>
              <a:cxnLst/>
              <a:rect l="l" t="t" r="r" b="b"/>
              <a:pathLst>
                <a:path w="4114800" h="457200">
                  <a:moveTo>
                    <a:pt x="3497579" y="0"/>
                  </a:moveTo>
                  <a:lnTo>
                    <a:pt x="3497579" y="104775"/>
                  </a:lnTo>
                  <a:lnTo>
                    <a:pt x="0" y="104775"/>
                  </a:lnTo>
                  <a:lnTo>
                    <a:pt x="0" y="352425"/>
                  </a:lnTo>
                  <a:lnTo>
                    <a:pt x="3497579" y="352425"/>
                  </a:lnTo>
                  <a:lnTo>
                    <a:pt x="3497579" y="457200"/>
                  </a:lnTo>
                  <a:lnTo>
                    <a:pt x="4114800" y="228600"/>
                  </a:lnTo>
                  <a:lnTo>
                    <a:pt x="34975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53995" y="3259835"/>
              <a:ext cx="4114800" cy="457200"/>
            </a:xfrm>
            <a:custGeom>
              <a:avLst/>
              <a:gdLst/>
              <a:ahLst/>
              <a:cxnLst/>
              <a:rect l="l" t="t" r="r" b="b"/>
              <a:pathLst>
                <a:path w="4114800" h="457200">
                  <a:moveTo>
                    <a:pt x="0" y="104775"/>
                  </a:moveTo>
                  <a:lnTo>
                    <a:pt x="3497579" y="104775"/>
                  </a:lnTo>
                  <a:lnTo>
                    <a:pt x="3497579" y="0"/>
                  </a:lnTo>
                  <a:lnTo>
                    <a:pt x="4114800" y="228600"/>
                  </a:lnTo>
                  <a:lnTo>
                    <a:pt x="3497579" y="457200"/>
                  </a:lnTo>
                  <a:lnTo>
                    <a:pt x="3497579" y="352425"/>
                  </a:lnTo>
                  <a:lnTo>
                    <a:pt x="0" y="352425"/>
                  </a:lnTo>
                  <a:lnTo>
                    <a:pt x="0" y="104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8469" y="3718686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Ze</a:t>
            </a:r>
            <a:r>
              <a:rPr sz="1200" spc="-5" dirty="0">
                <a:latin typeface="Arial MT"/>
                <a:cs typeface="Arial MT"/>
              </a:rPr>
              <a:t>ro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2970" y="3718686"/>
            <a:ext cx="307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Low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5827" y="3718686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Medium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8225" y="3718686"/>
            <a:ext cx="337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H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15" dirty="0">
                <a:latin typeface="Arial MT"/>
                <a:cs typeface="Arial MT"/>
              </a:rPr>
              <a:t>g</a:t>
            </a:r>
            <a:r>
              <a:rPr sz="1200" spc="-5" dirty="0">
                <a:latin typeface="Arial MT"/>
                <a:cs typeface="Arial MT"/>
              </a:rPr>
              <a:t>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5602" y="3718686"/>
            <a:ext cx="684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ry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</a:t>
            </a:r>
            <a:r>
              <a:rPr sz="1200" spc="-15" dirty="0">
                <a:latin typeface="Arial MT"/>
                <a:cs typeface="Arial MT"/>
              </a:rPr>
              <a:t>g</a:t>
            </a:r>
            <a:r>
              <a:rPr sz="1200" spc="-5" dirty="0">
                <a:latin typeface="Arial MT"/>
                <a:cs typeface="Arial MT"/>
              </a:rPr>
              <a:t>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0025" y="3375786"/>
            <a:ext cx="425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V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1425" y="2675635"/>
            <a:ext cx="842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K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20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l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dge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78033" y="2874073"/>
            <a:ext cx="238125" cy="466725"/>
            <a:chOff x="4078033" y="2874073"/>
            <a:chExt cx="238125" cy="466725"/>
          </a:xfrm>
        </p:grpSpPr>
        <p:sp>
          <p:nvSpPr>
            <p:cNvPr id="16" name="object 16"/>
            <p:cNvSpPr/>
            <p:nvPr/>
          </p:nvSpPr>
          <p:spPr>
            <a:xfrm>
              <a:off x="4082796" y="2878835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65100" y="0"/>
                  </a:moveTo>
                  <a:lnTo>
                    <a:pt x="63500" y="0"/>
                  </a:lnTo>
                  <a:lnTo>
                    <a:pt x="63500" y="257175"/>
                  </a:lnTo>
                  <a:lnTo>
                    <a:pt x="0" y="257175"/>
                  </a:lnTo>
                  <a:lnTo>
                    <a:pt x="114300" y="457200"/>
                  </a:lnTo>
                  <a:lnTo>
                    <a:pt x="228600" y="257175"/>
                  </a:lnTo>
                  <a:lnTo>
                    <a:pt x="165100" y="257175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82796" y="2878835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257175"/>
                  </a:moveTo>
                  <a:lnTo>
                    <a:pt x="63500" y="257175"/>
                  </a:lnTo>
                  <a:lnTo>
                    <a:pt x="63500" y="0"/>
                  </a:lnTo>
                  <a:lnTo>
                    <a:pt x="165100" y="0"/>
                  </a:lnTo>
                  <a:lnTo>
                    <a:pt x="165100" y="257175"/>
                  </a:lnTo>
                  <a:lnTo>
                    <a:pt x="228600" y="257175"/>
                  </a:lnTo>
                  <a:lnTo>
                    <a:pt x="114300" y="457200"/>
                  </a:lnTo>
                  <a:lnTo>
                    <a:pt x="0" y="2571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406395" y="3938015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685800" y="0"/>
                </a:moveTo>
                <a:lnTo>
                  <a:pt x="681317" y="44487"/>
                </a:lnTo>
                <a:lnTo>
                  <a:pt x="669083" y="80819"/>
                </a:lnTo>
                <a:lnTo>
                  <a:pt x="650920" y="105316"/>
                </a:lnTo>
                <a:lnTo>
                  <a:pt x="628650" y="114299"/>
                </a:lnTo>
                <a:lnTo>
                  <a:pt x="400050" y="114299"/>
                </a:lnTo>
                <a:lnTo>
                  <a:pt x="377779" y="123283"/>
                </a:lnTo>
                <a:lnTo>
                  <a:pt x="359616" y="147780"/>
                </a:lnTo>
                <a:lnTo>
                  <a:pt x="347382" y="184112"/>
                </a:lnTo>
                <a:lnTo>
                  <a:pt x="342900" y="228599"/>
                </a:lnTo>
                <a:lnTo>
                  <a:pt x="338417" y="184112"/>
                </a:lnTo>
                <a:lnTo>
                  <a:pt x="326183" y="147780"/>
                </a:lnTo>
                <a:lnTo>
                  <a:pt x="308020" y="123283"/>
                </a:lnTo>
                <a:lnTo>
                  <a:pt x="285750" y="114299"/>
                </a:lnTo>
                <a:lnTo>
                  <a:pt x="57150" y="114299"/>
                </a:lnTo>
                <a:lnTo>
                  <a:pt x="34879" y="105316"/>
                </a:lnTo>
                <a:lnTo>
                  <a:pt x="16716" y="80819"/>
                </a:lnTo>
                <a:lnTo>
                  <a:pt x="4482" y="4448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0396" y="3938015"/>
            <a:ext cx="2133600" cy="228600"/>
          </a:xfrm>
          <a:custGeom>
            <a:avLst/>
            <a:gdLst/>
            <a:ahLst/>
            <a:cxnLst/>
            <a:rect l="l" t="t" r="r" b="b"/>
            <a:pathLst>
              <a:path w="2133600" h="228600">
                <a:moveTo>
                  <a:pt x="2133600" y="0"/>
                </a:moveTo>
                <a:lnTo>
                  <a:pt x="2099287" y="67501"/>
                </a:lnTo>
                <a:lnTo>
                  <a:pt x="2060795" y="92244"/>
                </a:lnTo>
                <a:lnTo>
                  <a:pt x="2011988" y="108472"/>
                </a:lnTo>
                <a:lnTo>
                  <a:pt x="1955800" y="114299"/>
                </a:lnTo>
                <a:lnTo>
                  <a:pt x="1244600" y="114299"/>
                </a:lnTo>
                <a:lnTo>
                  <a:pt x="1188411" y="120127"/>
                </a:lnTo>
                <a:lnTo>
                  <a:pt x="1139604" y="136355"/>
                </a:lnTo>
                <a:lnTo>
                  <a:pt x="1101112" y="161098"/>
                </a:lnTo>
                <a:lnTo>
                  <a:pt x="1075866" y="192475"/>
                </a:lnTo>
                <a:lnTo>
                  <a:pt x="1066800" y="228599"/>
                </a:lnTo>
                <a:lnTo>
                  <a:pt x="1057733" y="192475"/>
                </a:lnTo>
                <a:lnTo>
                  <a:pt x="1032487" y="161098"/>
                </a:lnTo>
                <a:lnTo>
                  <a:pt x="993995" y="136355"/>
                </a:lnTo>
                <a:lnTo>
                  <a:pt x="945188" y="120127"/>
                </a:lnTo>
                <a:lnTo>
                  <a:pt x="889000" y="114299"/>
                </a:lnTo>
                <a:lnTo>
                  <a:pt x="177800" y="114299"/>
                </a:lnTo>
                <a:lnTo>
                  <a:pt x="121611" y="108472"/>
                </a:lnTo>
                <a:lnTo>
                  <a:pt x="72804" y="92244"/>
                </a:lnTo>
                <a:lnTo>
                  <a:pt x="34312" y="67501"/>
                </a:lnTo>
                <a:lnTo>
                  <a:pt x="9066" y="3612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269" y="412750"/>
            <a:ext cx="7533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400" spc="-5" dirty="0"/>
              <a:t>Data, Informasi, dan Pengetahuan: Contoh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628900" y="3361944"/>
            <a:ext cx="91440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07950" marR="100330" indent="-1905" algn="ctr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latin typeface="Arial MT"/>
                <a:cs typeface="Arial MT"/>
              </a:rPr>
              <a:t>H </a:t>
            </a:r>
            <a:r>
              <a:rPr sz="1200" dirty="0">
                <a:latin typeface="Arial MT"/>
                <a:cs typeface="Arial MT"/>
              </a:rPr>
              <a:t>T </a:t>
            </a:r>
            <a:r>
              <a:rPr sz="1200" spc="-5" dirty="0">
                <a:latin typeface="Arial MT"/>
                <a:cs typeface="Arial MT"/>
              </a:rPr>
              <a:t>H </a:t>
            </a:r>
            <a:r>
              <a:rPr sz="1200" dirty="0">
                <a:latin typeface="Arial MT"/>
                <a:cs typeface="Arial MT"/>
              </a:rPr>
              <a:t>T T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…</a:t>
            </a:r>
            <a:endParaRPr sz="1200">
              <a:latin typeface="Arial MT"/>
              <a:cs typeface="Arial MT"/>
            </a:endParaRPr>
          </a:p>
          <a:p>
            <a:pPr marR="33020" algn="ctr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8408" y="3361944"/>
            <a:ext cx="91440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latin typeface="Arial MT"/>
                <a:cs typeface="Arial MT"/>
              </a:rPr>
              <a:t>p</a:t>
            </a:r>
            <a:r>
              <a:rPr sz="1200" baseline="-20833" dirty="0">
                <a:latin typeface="Arial MT"/>
                <a:cs typeface="Arial MT"/>
              </a:rPr>
              <a:t>H</a:t>
            </a:r>
            <a:r>
              <a:rPr sz="1200" spc="97" baseline="-20833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0.40</a:t>
            </a:r>
            <a:endParaRPr sz="1200">
              <a:latin typeface="Arial MT"/>
              <a:cs typeface="Arial MT"/>
            </a:endParaRPr>
          </a:p>
          <a:p>
            <a:pPr marL="91440" marR="1143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p</a:t>
            </a:r>
            <a:r>
              <a:rPr sz="1200" baseline="-20833" dirty="0">
                <a:latin typeface="Arial MT"/>
                <a:cs typeface="Arial MT"/>
              </a:rPr>
              <a:t>T</a:t>
            </a:r>
            <a:r>
              <a:rPr sz="1200" spc="7" baseline="-20833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 0.60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</a:t>
            </a:r>
            <a:r>
              <a:rPr sz="1200" spc="-7" baseline="-20833" dirty="0">
                <a:latin typeface="Arial MT"/>
                <a:cs typeface="Arial MT"/>
              </a:rPr>
              <a:t>H</a:t>
            </a:r>
            <a:r>
              <a:rPr sz="1200" spc="89" baseline="-20833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+$10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</a:t>
            </a:r>
            <a:r>
              <a:rPr sz="1200" spc="-22" baseline="-20833" dirty="0">
                <a:latin typeface="Arial MT"/>
                <a:cs typeface="Arial MT"/>
              </a:rPr>
              <a:t>T</a:t>
            </a:r>
            <a:r>
              <a:rPr sz="1200" spc="120" baseline="-20833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-$8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0940" y="3361944"/>
            <a:ext cx="91440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n</a:t>
            </a:r>
            <a:r>
              <a:rPr sz="1200" baseline="-20833" dirty="0">
                <a:latin typeface="Arial MT"/>
                <a:cs typeface="Arial MT"/>
              </a:rPr>
              <a:t>H</a:t>
            </a:r>
            <a:r>
              <a:rPr sz="1200" spc="75" baseline="-20833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40</a:t>
            </a:r>
            <a:endParaRPr sz="120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n</a:t>
            </a:r>
            <a:r>
              <a:rPr sz="1200" baseline="-20833" dirty="0">
                <a:latin typeface="Arial MT"/>
                <a:cs typeface="Arial MT"/>
              </a:rPr>
              <a:t>T</a:t>
            </a:r>
            <a:r>
              <a:rPr sz="1200" spc="60" baseline="-20833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60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8328" y="4457192"/>
            <a:ext cx="864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9320" y="4457192"/>
            <a:ext cx="356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30233" y="4625149"/>
            <a:ext cx="4124325" cy="466725"/>
            <a:chOff x="2630233" y="4625149"/>
            <a:chExt cx="4124325" cy="466725"/>
          </a:xfrm>
        </p:grpSpPr>
        <p:sp>
          <p:nvSpPr>
            <p:cNvPr id="9" name="object 9"/>
            <p:cNvSpPr/>
            <p:nvPr/>
          </p:nvSpPr>
          <p:spPr>
            <a:xfrm>
              <a:off x="2634995" y="4629911"/>
              <a:ext cx="4114800" cy="457200"/>
            </a:xfrm>
            <a:custGeom>
              <a:avLst/>
              <a:gdLst/>
              <a:ahLst/>
              <a:cxnLst/>
              <a:rect l="l" t="t" r="r" b="b"/>
              <a:pathLst>
                <a:path w="4114800" h="457200">
                  <a:moveTo>
                    <a:pt x="3497579" y="0"/>
                  </a:moveTo>
                  <a:lnTo>
                    <a:pt x="3497579" y="104775"/>
                  </a:lnTo>
                  <a:lnTo>
                    <a:pt x="0" y="104775"/>
                  </a:lnTo>
                  <a:lnTo>
                    <a:pt x="0" y="352425"/>
                  </a:lnTo>
                  <a:lnTo>
                    <a:pt x="3497579" y="352425"/>
                  </a:lnTo>
                  <a:lnTo>
                    <a:pt x="3497579" y="457200"/>
                  </a:lnTo>
                  <a:lnTo>
                    <a:pt x="4114800" y="228600"/>
                  </a:lnTo>
                  <a:lnTo>
                    <a:pt x="34975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34995" y="4629911"/>
              <a:ext cx="4114800" cy="457200"/>
            </a:xfrm>
            <a:custGeom>
              <a:avLst/>
              <a:gdLst/>
              <a:ahLst/>
              <a:cxnLst/>
              <a:rect l="l" t="t" r="r" b="b"/>
              <a:pathLst>
                <a:path w="4114800" h="457200">
                  <a:moveTo>
                    <a:pt x="0" y="104775"/>
                  </a:moveTo>
                  <a:lnTo>
                    <a:pt x="3497579" y="104775"/>
                  </a:lnTo>
                  <a:lnTo>
                    <a:pt x="3497579" y="0"/>
                  </a:lnTo>
                  <a:lnTo>
                    <a:pt x="4114800" y="228600"/>
                  </a:lnTo>
                  <a:lnTo>
                    <a:pt x="3497579" y="457200"/>
                  </a:lnTo>
                  <a:lnTo>
                    <a:pt x="3497579" y="352425"/>
                  </a:lnTo>
                  <a:lnTo>
                    <a:pt x="0" y="352425"/>
                  </a:lnTo>
                  <a:lnTo>
                    <a:pt x="0" y="104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469" y="5089016"/>
            <a:ext cx="339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Z</a:t>
            </a:r>
            <a:r>
              <a:rPr sz="1200" spc="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ro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4225" y="5089016"/>
            <a:ext cx="307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Low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6827" y="5089016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Medium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9605" y="5089016"/>
            <a:ext cx="337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H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15" dirty="0">
                <a:latin typeface="Arial MT"/>
                <a:cs typeface="Arial MT"/>
              </a:rPr>
              <a:t>g</a:t>
            </a:r>
            <a:r>
              <a:rPr sz="1200" spc="-5" dirty="0">
                <a:latin typeface="Arial MT"/>
                <a:cs typeface="Arial MT"/>
              </a:rPr>
              <a:t>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86983" y="5089016"/>
            <a:ext cx="684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ry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</a:t>
            </a:r>
            <a:r>
              <a:rPr sz="1200" spc="-15" dirty="0">
                <a:latin typeface="Arial MT"/>
                <a:cs typeface="Arial MT"/>
              </a:rPr>
              <a:t>g</a:t>
            </a:r>
            <a:r>
              <a:rPr sz="1200" spc="-5" dirty="0">
                <a:latin typeface="Arial MT"/>
                <a:cs typeface="Arial MT"/>
              </a:rPr>
              <a:t>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91025" y="4746117"/>
            <a:ext cx="425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V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71950" y="2501011"/>
            <a:ext cx="975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Knowledge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49295" y="4221479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685800" y="0"/>
                </a:moveTo>
                <a:lnTo>
                  <a:pt x="681317" y="44487"/>
                </a:lnTo>
                <a:lnTo>
                  <a:pt x="669083" y="80819"/>
                </a:lnTo>
                <a:lnTo>
                  <a:pt x="650920" y="105316"/>
                </a:lnTo>
                <a:lnTo>
                  <a:pt x="628650" y="114300"/>
                </a:lnTo>
                <a:lnTo>
                  <a:pt x="400050" y="114300"/>
                </a:lnTo>
                <a:lnTo>
                  <a:pt x="377779" y="123283"/>
                </a:lnTo>
                <a:lnTo>
                  <a:pt x="359616" y="147780"/>
                </a:lnTo>
                <a:lnTo>
                  <a:pt x="347382" y="184112"/>
                </a:lnTo>
                <a:lnTo>
                  <a:pt x="342900" y="228600"/>
                </a:lnTo>
                <a:lnTo>
                  <a:pt x="338417" y="184112"/>
                </a:lnTo>
                <a:lnTo>
                  <a:pt x="326183" y="147780"/>
                </a:lnTo>
                <a:lnTo>
                  <a:pt x="308020" y="123283"/>
                </a:lnTo>
                <a:lnTo>
                  <a:pt x="285750" y="114300"/>
                </a:lnTo>
                <a:lnTo>
                  <a:pt x="57150" y="114300"/>
                </a:lnTo>
                <a:lnTo>
                  <a:pt x="34879" y="105316"/>
                </a:lnTo>
                <a:lnTo>
                  <a:pt x="16716" y="80819"/>
                </a:lnTo>
                <a:lnTo>
                  <a:pt x="4482" y="4448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3296" y="4221479"/>
            <a:ext cx="2133600" cy="228600"/>
          </a:xfrm>
          <a:custGeom>
            <a:avLst/>
            <a:gdLst/>
            <a:ahLst/>
            <a:cxnLst/>
            <a:rect l="l" t="t" r="r" b="b"/>
            <a:pathLst>
              <a:path w="2133600" h="228600">
                <a:moveTo>
                  <a:pt x="2133600" y="0"/>
                </a:moveTo>
                <a:lnTo>
                  <a:pt x="2099287" y="67501"/>
                </a:lnTo>
                <a:lnTo>
                  <a:pt x="2060795" y="92244"/>
                </a:lnTo>
                <a:lnTo>
                  <a:pt x="2011988" y="108472"/>
                </a:lnTo>
                <a:lnTo>
                  <a:pt x="1955800" y="114300"/>
                </a:lnTo>
                <a:lnTo>
                  <a:pt x="1244600" y="114300"/>
                </a:lnTo>
                <a:lnTo>
                  <a:pt x="1188411" y="120127"/>
                </a:lnTo>
                <a:lnTo>
                  <a:pt x="1139604" y="136355"/>
                </a:lnTo>
                <a:lnTo>
                  <a:pt x="1101112" y="161098"/>
                </a:lnTo>
                <a:lnTo>
                  <a:pt x="1075866" y="192475"/>
                </a:lnTo>
                <a:lnTo>
                  <a:pt x="1066800" y="228600"/>
                </a:lnTo>
                <a:lnTo>
                  <a:pt x="1057733" y="192475"/>
                </a:lnTo>
                <a:lnTo>
                  <a:pt x="1032487" y="161098"/>
                </a:lnTo>
                <a:lnTo>
                  <a:pt x="993995" y="136355"/>
                </a:lnTo>
                <a:lnTo>
                  <a:pt x="945188" y="120127"/>
                </a:lnTo>
                <a:lnTo>
                  <a:pt x="889000" y="114300"/>
                </a:lnTo>
                <a:lnTo>
                  <a:pt x="177800" y="114300"/>
                </a:lnTo>
                <a:lnTo>
                  <a:pt x="121611" y="108472"/>
                </a:lnTo>
                <a:lnTo>
                  <a:pt x="72804" y="92244"/>
                </a:lnTo>
                <a:lnTo>
                  <a:pt x="34312" y="67501"/>
                </a:lnTo>
                <a:lnTo>
                  <a:pt x="9066" y="3612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67400" y="3361944"/>
            <a:ext cx="91440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EV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-$0.80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90748" y="2945384"/>
            <a:ext cx="637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dirty="0">
                <a:latin typeface="Arial MT"/>
                <a:cs typeface="Arial MT"/>
              </a:rPr>
              <a:t>u</a:t>
            </a:r>
            <a:r>
              <a:rPr sz="1200" spc="-5" dirty="0">
                <a:latin typeface="Arial MT"/>
                <a:cs typeface="Arial MT"/>
              </a:rPr>
              <a:t>nting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0350" y="2820161"/>
            <a:ext cx="1106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p</a:t>
            </a:r>
            <a:r>
              <a:rPr sz="1200" baseline="-20833" dirty="0">
                <a:latin typeface="Arial MT"/>
                <a:cs typeface="Arial MT"/>
              </a:rPr>
              <a:t>H</a:t>
            </a:r>
            <a:r>
              <a:rPr sz="1200" spc="75" baseline="-20833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</a:t>
            </a:r>
            <a:r>
              <a:rPr sz="1200" baseline="-20833" dirty="0">
                <a:latin typeface="Arial MT"/>
                <a:cs typeface="Arial MT"/>
              </a:rPr>
              <a:t>H</a:t>
            </a:r>
            <a:r>
              <a:rPr sz="1200" dirty="0">
                <a:latin typeface="Arial MT"/>
                <a:cs typeface="Arial MT"/>
              </a:rPr>
              <a:t>/(n</a:t>
            </a:r>
            <a:r>
              <a:rPr sz="1200" baseline="-20833" dirty="0">
                <a:latin typeface="Arial MT"/>
                <a:cs typeface="Arial MT"/>
              </a:rPr>
              <a:t>H</a:t>
            </a:r>
            <a:r>
              <a:rPr sz="1200" dirty="0">
                <a:latin typeface="Arial MT"/>
                <a:cs typeface="Arial MT"/>
              </a:rPr>
              <a:t>+n</a:t>
            </a:r>
            <a:r>
              <a:rPr sz="1200" baseline="-20833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)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</a:t>
            </a:r>
            <a:r>
              <a:rPr sz="1200" baseline="-20833" dirty="0">
                <a:latin typeface="Arial MT"/>
                <a:cs typeface="Arial MT"/>
              </a:rPr>
              <a:t>T</a:t>
            </a:r>
            <a:r>
              <a:rPr sz="1200" spc="82" baseline="-20833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=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</a:t>
            </a:r>
            <a:r>
              <a:rPr sz="1200" baseline="-20833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/(n</a:t>
            </a:r>
            <a:r>
              <a:rPr sz="1200" baseline="-20833" dirty="0">
                <a:latin typeface="Arial MT"/>
                <a:cs typeface="Arial MT"/>
              </a:rPr>
              <a:t>H</a:t>
            </a:r>
            <a:r>
              <a:rPr sz="1200" dirty="0">
                <a:latin typeface="Arial MT"/>
                <a:cs typeface="Arial MT"/>
              </a:rPr>
              <a:t>+n</a:t>
            </a:r>
            <a:r>
              <a:rPr sz="1200" baseline="-20833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91403" y="2942335"/>
            <a:ext cx="1100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EV=p</a:t>
            </a:r>
            <a:r>
              <a:rPr sz="1200" spc="4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+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</a:t>
            </a:r>
            <a:r>
              <a:rPr sz="1200" spc="3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69355" y="3029204"/>
            <a:ext cx="78168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885" algn="l"/>
                <a:tab pos="512445" algn="l"/>
                <a:tab pos="705485" algn="l"/>
              </a:tabLst>
            </a:pPr>
            <a:r>
              <a:rPr sz="800" dirty="0">
                <a:latin typeface="Arial MT"/>
                <a:cs typeface="Arial MT"/>
              </a:rPr>
              <a:t>H	H	T	T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20377" y="2787205"/>
            <a:ext cx="3667125" cy="1032510"/>
            <a:chOff x="3020377" y="2787205"/>
            <a:chExt cx="3667125" cy="103251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299" y="3742943"/>
              <a:ext cx="168275" cy="762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596639" y="3259835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31750" y="381000"/>
                  </a:moveTo>
                  <a:lnTo>
                    <a:pt x="0" y="381000"/>
                  </a:lnTo>
                  <a:lnTo>
                    <a:pt x="38100" y="457200"/>
                  </a:lnTo>
                  <a:lnTo>
                    <a:pt x="69850" y="393700"/>
                  </a:lnTo>
                  <a:lnTo>
                    <a:pt x="31750" y="393700"/>
                  </a:lnTo>
                  <a:lnTo>
                    <a:pt x="31750" y="381000"/>
                  </a:lnTo>
                  <a:close/>
                </a:path>
                <a:path w="76200" h="457200">
                  <a:moveTo>
                    <a:pt x="44450" y="0"/>
                  </a:moveTo>
                  <a:lnTo>
                    <a:pt x="31750" y="0"/>
                  </a:lnTo>
                  <a:lnTo>
                    <a:pt x="31750" y="393700"/>
                  </a:lnTo>
                  <a:lnTo>
                    <a:pt x="44450" y="393700"/>
                  </a:lnTo>
                  <a:lnTo>
                    <a:pt x="44450" y="0"/>
                  </a:lnTo>
                  <a:close/>
                </a:path>
                <a:path w="76200" h="457200">
                  <a:moveTo>
                    <a:pt x="76200" y="381000"/>
                  </a:moveTo>
                  <a:lnTo>
                    <a:pt x="44450" y="381000"/>
                  </a:lnTo>
                  <a:lnTo>
                    <a:pt x="44450" y="393700"/>
                  </a:lnTo>
                  <a:lnTo>
                    <a:pt x="69850" y="393700"/>
                  </a:lnTo>
                  <a:lnTo>
                    <a:pt x="76200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5339" y="3742943"/>
              <a:ext cx="161925" cy="762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663439" y="3259835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31750" y="381000"/>
                  </a:moveTo>
                  <a:lnTo>
                    <a:pt x="0" y="381000"/>
                  </a:lnTo>
                  <a:lnTo>
                    <a:pt x="38100" y="457200"/>
                  </a:lnTo>
                  <a:lnTo>
                    <a:pt x="69850" y="393700"/>
                  </a:lnTo>
                  <a:lnTo>
                    <a:pt x="31750" y="393700"/>
                  </a:lnTo>
                  <a:lnTo>
                    <a:pt x="31750" y="381000"/>
                  </a:lnTo>
                  <a:close/>
                </a:path>
                <a:path w="76200" h="457200">
                  <a:moveTo>
                    <a:pt x="44450" y="0"/>
                  </a:moveTo>
                  <a:lnTo>
                    <a:pt x="31750" y="0"/>
                  </a:lnTo>
                  <a:lnTo>
                    <a:pt x="31750" y="393700"/>
                  </a:lnTo>
                  <a:lnTo>
                    <a:pt x="44450" y="393700"/>
                  </a:lnTo>
                  <a:lnTo>
                    <a:pt x="44450" y="0"/>
                  </a:lnTo>
                  <a:close/>
                </a:path>
                <a:path w="76200" h="457200">
                  <a:moveTo>
                    <a:pt x="76200" y="381000"/>
                  </a:moveTo>
                  <a:lnTo>
                    <a:pt x="44450" y="381000"/>
                  </a:lnTo>
                  <a:lnTo>
                    <a:pt x="44450" y="393700"/>
                  </a:lnTo>
                  <a:lnTo>
                    <a:pt x="69850" y="393700"/>
                  </a:lnTo>
                  <a:lnTo>
                    <a:pt x="76200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2807" y="3742943"/>
              <a:ext cx="165100" cy="762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30239" y="3259835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31750" y="381000"/>
                  </a:moveTo>
                  <a:lnTo>
                    <a:pt x="0" y="381000"/>
                  </a:lnTo>
                  <a:lnTo>
                    <a:pt x="38100" y="457200"/>
                  </a:lnTo>
                  <a:lnTo>
                    <a:pt x="69850" y="393700"/>
                  </a:lnTo>
                  <a:lnTo>
                    <a:pt x="31750" y="393700"/>
                  </a:lnTo>
                  <a:lnTo>
                    <a:pt x="31750" y="381000"/>
                  </a:lnTo>
                  <a:close/>
                </a:path>
                <a:path w="76200" h="457200">
                  <a:moveTo>
                    <a:pt x="44450" y="0"/>
                  </a:moveTo>
                  <a:lnTo>
                    <a:pt x="31750" y="0"/>
                  </a:lnTo>
                  <a:lnTo>
                    <a:pt x="31750" y="393700"/>
                  </a:lnTo>
                  <a:lnTo>
                    <a:pt x="44450" y="393700"/>
                  </a:lnTo>
                  <a:lnTo>
                    <a:pt x="44450" y="0"/>
                  </a:lnTo>
                  <a:close/>
                </a:path>
                <a:path w="76200" h="457200">
                  <a:moveTo>
                    <a:pt x="76200" y="381000"/>
                  </a:moveTo>
                  <a:lnTo>
                    <a:pt x="44450" y="381000"/>
                  </a:lnTo>
                  <a:lnTo>
                    <a:pt x="44450" y="393700"/>
                  </a:lnTo>
                  <a:lnTo>
                    <a:pt x="69850" y="393700"/>
                  </a:lnTo>
                  <a:lnTo>
                    <a:pt x="76200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5139" y="2791967"/>
              <a:ext cx="3657600" cy="457200"/>
            </a:xfrm>
            <a:custGeom>
              <a:avLst/>
              <a:gdLst/>
              <a:ahLst/>
              <a:cxnLst/>
              <a:rect l="l" t="t" r="r" b="b"/>
              <a:pathLst>
                <a:path w="36576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3581400" y="0"/>
                  </a:lnTo>
                  <a:lnTo>
                    <a:pt x="3611040" y="5994"/>
                  </a:lnTo>
                  <a:lnTo>
                    <a:pt x="3635263" y="22336"/>
                  </a:lnTo>
                  <a:lnTo>
                    <a:pt x="3651605" y="46559"/>
                  </a:lnTo>
                  <a:lnTo>
                    <a:pt x="3657600" y="76200"/>
                  </a:lnTo>
                  <a:lnTo>
                    <a:pt x="3657600" y="381000"/>
                  </a:lnTo>
                  <a:lnTo>
                    <a:pt x="3651605" y="410640"/>
                  </a:lnTo>
                  <a:lnTo>
                    <a:pt x="3635263" y="434863"/>
                  </a:lnTo>
                  <a:lnTo>
                    <a:pt x="3611040" y="451205"/>
                  </a:lnTo>
                  <a:lnTo>
                    <a:pt x="35814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35551" y="2791967"/>
              <a:ext cx="1275715" cy="457200"/>
            </a:xfrm>
            <a:custGeom>
              <a:avLst/>
              <a:gdLst/>
              <a:ahLst/>
              <a:cxnLst/>
              <a:rect l="l" t="t" r="r" b="b"/>
              <a:pathLst>
                <a:path w="1275714" h="457200">
                  <a:moveTo>
                    <a:pt x="0" y="0"/>
                  </a:moveTo>
                  <a:lnTo>
                    <a:pt x="0" y="457200"/>
                  </a:lnTo>
                </a:path>
                <a:path w="1275714" h="457200">
                  <a:moveTo>
                    <a:pt x="1275588" y="0"/>
                  </a:moveTo>
                  <a:lnTo>
                    <a:pt x="1275588" y="457200"/>
                  </a:lnTo>
                </a:path>
              </a:pathLst>
            </a:custGeom>
            <a:ln w="952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71797"/>
            <a:ext cx="76409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2400" spc="-5" dirty="0"/>
              <a:t>Data, </a:t>
            </a:r>
            <a:r>
              <a:rPr lang="en-ID" sz="2400" spc="-5" dirty="0" err="1"/>
              <a:t>Informasi</a:t>
            </a:r>
            <a:r>
              <a:rPr lang="en-ID" sz="2400" spc="-5" dirty="0"/>
              <a:t>, </a:t>
            </a:r>
            <a:r>
              <a:rPr lang="en-ID" sz="2400" spc="-5" dirty="0" err="1"/>
              <a:t>Pengetahuan</a:t>
            </a:r>
            <a:r>
              <a:rPr lang="en-ID" sz="2400" spc="-5" dirty="0"/>
              <a:t> dan </a:t>
            </a:r>
            <a:r>
              <a:rPr lang="en-ID" sz="2400" spc="-5" dirty="0" err="1"/>
              <a:t>Peristiwa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128837" y="2052637"/>
            <a:ext cx="4962525" cy="3743960"/>
            <a:chOff x="2128837" y="2052637"/>
            <a:chExt cx="4962525" cy="3743960"/>
          </a:xfrm>
        </p:grpSpPr>
        <p:sp>
          <p:nvSpPr>
            <p:cNvPr id="4" name="object 4"/>
            <p:cNvSpPr/>
            <p:nvPr/>
          </p:nvSpPr>
          <p:spPr>
            <a:xfrm>
              <a:off x="2204974" y="2128519"/>
              <a:ext cx="4886325" cy="3667760"/>
            </a:xfrm>
            <a:custGeom>
              <a:avLst/>
              <a:gdLst/>
              <a:ahLst/>
              <a:cxnLst/>
              <a:rect l="l" t="t" r="r" b="b"/>
              <a:pathLst>
                <a:path w="4886325" h="3667760">
                  <a:moveTo>
                    <a:pt x="4041902" y="469773"/>
                  </a:moveTo>
                  <a:lnTo>
                    <a:pt x="4826" y="469773"/>
                  </a:lnTo>
                  <a:lnTo>
                    <a:pt x="4826" y="469900"/>
                  </a:lnTo>
                  <a:lnTo>
                    <a:pt x="0" y="469900"/>
                  </a:lnTo>
                  <a:lnTo>
                    <a:pt x="0" y="541020"/>
                  </a:lnTo>
                  <a:lnTo>
                    <a:pt x="0" y="551180"/>
                  </a:lnTo>
                  <a:lnTo>
                    <a:pt x="4041902" y="551180"/>
                  </a:lnTo>
                  <a:lnTo>
                    <a:pt x="4041902" y="545973"/>
                  </a:lnTo>
                  <a:lnTo>
                    <a:pt x="4041902" y="541020"/>
                  </a:lnTo>
                  <a:lnTo>
                    <a:pt x="4041902" y="469773"/>
                  </a:lnTo>
                  <a:close/>
                </a:path>
                <a:path w="4886325" h="3667760">
                  <a:moveTo>
                    <a:pt x="4886325" y="0"/>
                  </a:moveTo>
                  <a:lnTo>
                    <a:pt x="4805426" y="0"/>
                  </a:lnTo>
                  <a:lnTo>
                    <a:pt x="4805426" y="5080"/>
                  </a:lnTo>
                  <a:lnTo>
                    <a:pt x="4805426" y="10160"/>
                  </a:lnTo>
                  <a:lnTo>
                    <a:pt x="4805426" y="3586480"/>
                  </a:lnTo>
                  <a:lnTo>
                    <a:pt x="4122801" y="3586480"/>
                  </a:lnTo>
                  <a:lnTo>
                    <a:pt x="4118102" y="3586480"/>
                  </a:lnTo>
                  <a:lnTo>
                    <a:pt x="4113276" y="3586480"/>
                  </a:lnTo>
                  <a:lnTo>
                    <a:pt x="4113276" y="3657600"/>
                  </a:lnTo>
                  <a:lnTo>
                    <a:pt x="4113276" y="3667760"/>
                  </a:lnTo>
                  <a:lnTo>
                    <a:pt x="4886325" y="3667760"/>
                  </a:lnTo>
                  <a:lnTo>
                    <a:pt x="4886325" y="3657600"/>
                  </a:lnTo>
                  <a:lnTo>
                    <a:pt x="4886325" y="10160"/>
                  </a:lnTo>
                  <a:lnTo>
                    <a:pt x="48863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600" y="2057399"/>
              <a:ext cx="4876800" cy="3657600"/>
            </a:xfrm>
            <a:custGeom>
              <a:avLst/>
              <a:gdLst/>
              <a:ahLst/>
              <a:cxnLst/>
              <a:rect l="l" t="t" r="r" b="b"/>
              <a:pathLst>
                <a:path w="4876800" h="3657600">
                  <a:moveTo>
                    <a:pt x="4876800" y="0"/>
                  </a:moveTo>
                  <a:lnTo>
                    <a:pt x="0" y="0"/>
                  </a:lnTo>
                  <a:lnTo>
                    <a:pt x="0" y="541020"/>
                  </a:lnTo>
                  <a:lnTo>
                    <a:pt x="4113276" y="541020"/>
                  </a:lnTo>
                  <a:lnTo>
                    <a:pt x="4113276" y="3657600"/>
                  </a:lnTo>
                  <a:lnTo>
                    <a:pt x="4876800" y="3657600"/>
                  </a:lnTo>
                  <a:lnTo>
                    <a:pt x="4876800" y="541020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600" y="2057400"/>
              <a:ext cx="4876800" cy="3657600"/>
            </a:xfrm>
            <a:custGeom>
              <a:avLst/>
              <a:gdLst/>
              <a:ahLst/>
              <a:cxnLst/>
              <a:rect l="l" t="t" r="r" b="b"/>
              <a:pathLst>
                <a:path w="4876800" h="3657600">
                  <a:moveTo>
                    <a:pt x="4876800" y="3657600"/>
                  </a:moveTo>
                  <a:lnTo>
                    <a:pt x="4876800" y="0"/>
                  </a:lnTo>
                  <a:lnTo>
                    <a:pt x="0" y="0"/>
                  </a:lnTo>
                  <a:lnTo>
                    <a:pt x="0" y="540892"/>
                  </a:lnTo>
                  <a:lnTo>
                    <a:pt x="4113276" y="540892"/>
                  </a:lnTo>
                  <a:lnTo>
                    <a:pt x="4113276" y="3657600"/>
                  </a:lnTo>
                  <a:lnTo>
                    <a:pt x="4876800" y="3657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78707" y="2174875"/>
            <a:ext cx="138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Knowledge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0120" y="3288791"/>
            <a:ext cx="954405" cy="2851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latin typeface="Arial MT"/>
                <a:cs typeface="Arial MT"/>
              </a:rPr>
              <a:t>Information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0760" y="3288791"/>
            <a:ext cx="565785" cy="2851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200" spc="-5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93364" y="3200400"/>
            <a:ext cx="990600" cy="466725"/>
          </a:xfrm>
          <a:custGeom>
            <a:avLst/>
            <a:gdLst/>
            <a:ahLst/>
            <a:cxnLst/>
            <a:rect l="l" t="t" r="r" b="b"/>
            <a:pathLst>
              <a:path w="990600" h="466725">
                <a:moveTo>
                  <a:pt x="0" y="466344"/>
                </a:moveTo>
                <a:lnTo>
                  <a:pt x="990600" y="466344"/>
                </a:lnTo>
                <a:lnTo>
                  <a:pt x="990600" y="0"/>
                </a:lnTo>
                <a:lnTo>
                  <a:pt x="0" y="0"/>
                </a:lnTo>
                <a:lnTo>
                  <a:pt x="0" y="466344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93694" y="3229736"/>
            <a:ext cx="791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 indent="-12827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</a:t>
            </a:r>
            <a:r>
              <a:rPr sz="1200" spc="5" dirty="0">
                <a:latin typeface="Arial MT"/>
                <a:cs typeface="Arial MT"/>
              </a:rPr>
              <a:t>n</a:t>
            </a:r>
            <a:r>
              <a:rPr sz="1200" spc="10" dirty="0">
                <a:latin typeface="Arial MT"/>
                <a:cs typeface="Arial MT"/>
              </a:rPr>
              <a:t>f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rm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ti</a:t>
            </a:r>
            <a:r>
              <a:rPr sz="1200" spc="-15" dirty="0">
                <a:latin typeface="Arial MT"/>
                <a:cs typeface="Arial MT"/>
              </a:rPr>
              <a:t>o</a:t>
            </a:r>
            <a:r>
              <a:rPr sz="1200" spc="-5" dirty="0">
                <a:latin typeface="Arial MT"/>
                <a:cs typeface="Arial MT"/>
              </a:rPr>
              <a:t>n  System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36926" y="3390265"/>
            <a:ext cx="2808605" cy="1622425"/>
            <a:chOff x="2836926" y="3390265"/>
            <a:chExt cx="2808605" cy="1622425"/>
          </a:xfrm>
        </p:grpSpPr>
        <p:sp>
          <p:nvSpPr>
            <p:cNvPr id="13" name="object 13"/>
            <p:cNvSpPr/>
            <p:nvPr/>
          </p:nvSpPr>
          <p:spPr>
            <a:xfrm>
              <a:off x="4866132" y="4724400"/>
              <a:ext cx="774700" cy="283845"/>
            </a:xfrm>
            <a:custGeom>
              <a:avLst/>
              <a:gdLst/>
              <a:ahLst/>
              <a:cxnLst/>
              <a:rect l="l" t="t" r="r" b="b"/>
              <a:pathLst>
                <a:path w="774700" h="283845">
                  <a:moveTo>
                    <a:pt x="0" y="283463"/>
                  </a:moveTo>
                  <a:lnTo>
                    <a:pt x="774191" y="283463"/>
                  </a:lnTo>
                  <a:lnTo>
                    <a:pt x="774191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36926" y="3390264"/>
              <a:ext cx="2458720" cy="1335405"/>
            </a:xfrm>
            <a:custGeom>
              <a:avLst/>
              <a:gdLst/>
              <a:ahLst/>
              <a:cxnLst/>
              <a:rect l="l" t="t" r="r" b="b"/>
              <a:pathLst>
                <a:path w="2458720" h="1335404">
                  <a:moveTo>
                    <a:pt x="428828" y="58166"/>
                  </a:moveTo>
                  <a:lnTo>
                    <a:pt x="400050" y="58166"/>
                  </a:lnTo>
                  <a:lnTo>
                    <a:pt x="390499" y="58166"/>
                  </a:lnTo>
                  <a:lnTo>
                    <a:pt x="371348" y="86741"/>
                  </a:lnTo>
                  <a:lnTo>
                    <a:pt x="428828" y="58166"/>
                  </a:lnTo>
                  <a:close/>
                </a:path>
                <a:path w="2458720" h="1335404">
                  <a:moveTo>
                    <a:pt x="457200" y="44069"/>
                  </a:moveTo>
                  <a:lnTo>
                    <a:pt x="371602" y="1016"/>
                  </a:lnTo>
                  <a:lnTo>
                    <a:pt x="390512" y="29565"/>
                  </a:lnTo>
                  <a:lnTo>
                    <a:pt x="0" y="28194"/>
                  </a:lnTo>
                  <a:lnTo>
                    <a:pt x="0" y="56769"/>
                  </a:lnTo>
                  <a:lnTo>
                    <a:pt x="390525" y="58140"/>
                  </a:lnTo>
                  <a:lnTo>
                    <a:pt x="400050" y="58166"/>
                  </a:lnTo>
                  <a:lnTo>
                    <a:pt x="428904" y="58140"/>
                  </a:lnTo>
                  <a:lnTo>
                    <a:pt x="457200" y="44069"/>
                  </a:lnTo>
                  <a:close/>
                </a:path>
                <a:path w="2458720" h="1335404">
                  <a:moveTo>
                    <a:pt x="1933575" y="42545"/>
                  </a:moveTo>
                  <a:lnTo>
                    <a:pt x="1905127" y="28448"/>
                  </a:lnTo>
                  <a:lnTo>
                    <a:pt x="1847723" y="0"/>
                  </a:lnTo>
                  <a:lnTo>
                    <a:pt x="1866874" y="28486"/>
                  </a:lnTo>
                  <a:lnTo>
                    <a:pt x="1447800" y="29845"/>
                  </a:lnTo>
                  <a:lnTo>
                    <a:pt x="1447800" y="58420"/>
                  </a:lnTo>
                  <a:lnTo>
                    <a:pt x="1866912" y="57061"/>
                  </a:lnTo>
                  <a:lnTo>
                    <a:pt x="1847977" y="85725"/>
                  </a:lnTo>
                  <a:lnTo>
                    <a:pt x="1933575" y="42545"/>
                  </a:lnTo>
                  <a:close/>
                </a:path>
                <a:path w="2458720" h="1335404">
                  <a:moveTo>
                    <a:pt x="2453005" y="487807"/>
                  </a:moveTo>
                  <a:lnTo>
                    <a:pt x="2424252" y="506641"/>
                  </a:lnTo>
                  <a:lnTo>
                    <a:pt x="2426970" y="184416"/>
                  </a:lnTo>
                  <a:lnTo>
                    <a:pt x="2398395" y="184150"/>
                  </a:lnTo>
                  <a:lnTo>
                    <a:pt x="2395677" y="506361"/>
                  </a:lnTo>
                  <a:lnTo>
                    <a:pt x="2367280" y="487172"/>
                  </a:lnTo>
                  <a:lnTo>
                    <a:pt x="2409444" y="573151"/>
                  </a:lnTo>
                  <a:lnTo>
                    <a:pt x="2438539" y="516128"/>
                  </a:lnTo>
                  <a:lnTo>
                    <a:pt x="2453005" y="487807"/>
                  </a:lnTo>
                  <a:close/>
                </a:path>
                <a:path w="2458720" h="1335404">
                  <a:moveTo>
                    <a:pt x="2458466" y="1248283"/>
                  </a:moveTo>
                  <a:lnTo>
                    <a:pt x="2430310" y="1267891"/>
                  </a:lnTo>
                  <a:lnTo>
                    <a:pt x="2423668" y="953643"/>
                  </a:lnTo>
                  <a:lnTo>
                    <a:pt x="2395220" y="954151"/>
                  </a:lnTo>
                  <a:lnTo>
                    <a:pt x="2401747" y="1268564"/>
                  </a:lnTo>
                  <a:lnTo>
                    <a:pt x="2372741" y="1250061"/>
                  </a:lnTo>
                  <a:lnTo>
                    <a:pt x="2417318" y="1334897"/>
                  </a:lnTo>
                  <a:lnTo>
                    <a:pt x="2444343" y="1278001"/>
                  </a:lnTo>
                  <a:lnTo>
                    <a:pt x="2458466" y="12482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05755" y="5410200"/>
            <a:ext cx="685800" cy="2838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200" spc="-5" dirty="0">
                <a:latin typeface="Arial MT"/>
                <a:cs typeface="Arial MT"/>
              </a:rPr>
              <a:t>Events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4321" y="3953636"/>
            <a:ext cx="781050" cy="100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Use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information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 MT"/>
              <a:cs typeface="Arial MT"/>
            </a:endParaRPr>
          </a:p>
          <a:p>
            <a:pPr marL="11430" algn="ctr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Decision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23744" y="2662237"/>
            <a:ext cx="3729990" cy="2938780"/>
            <a:chOff x="2523744" y="2662237"/>
            <a:chExt cx="3729990" cy="2938780"/>
          </a:xfrm>
        </p:grpSpPr>
        <p:sp>
          <p:nvSpPr>
            <p:cNvPr id="18" name="object 18"/>
            <p:cNvSpPr/>
            <p:nvPr/>
          </p:nvSpPr>
          <p:spPr>
            <a:xfrm>
              <a:off x="5207635" y="5008498"/>
              <a:ext cx="85725" cy="401955"/>
            </a:xfrm>
            <a:custGeom>
              <a:avLst/>
              <a:gdLst/>
              <a:ahLst/>
              <a:cxnLst/>
              <a:rect l="l" t="t" r="r" b="b"/>
              <a:pathLst>
                <a:path w="85725" h="401954">
                  <a:moveTo>
                    <a:pt x="0" y="315594"/>
                  </a:moveTo>
                  <a:lnTo>
                    <a:pt x="41782" y="401700"/>
                  </a:lnTo>
                  <a:lnTo>
                    <a:pt x="71080" y="344804"/>
                  </a:lnTo>
                  <a:lnTo>
                    <a:pt x="56768" y="344804"/>
                  </a:lnTo>
                  <a:lnTo>
                    <a:pt x="47244" y="344678"/>
                  </a:lnTo>
                  <a:lnTo>
                    <a:pt x="42417" y="344678"/>
                  </a:lnTo>
                  <a:lnTo>
                    <a:pt x="28193" y="344423"/>
                  </a:lnTo>
                  <a:lnTo>
                    <a:pt x="28305" y="335001"/>
                  </a:lnTo>
                  <a:lnTo>
                    <a:pt x="0" y="315594"/>
                  </a:lnTo>
                  <a:close/>
                </a:path>
                <a:path w="85725" h="401954">
                  <a:moveTo>
                    <a:pt x="56881" y="335276"/>
                  </a:moveTo>
                  <a:lnTo>
                    <a:pt x="42515" y="344614"/>
                  </a:lnTo>
                  <a:lnTo>
                    <a:pt x="56768" y="344804"/>
                  </a:lnTo>
                  <a:lnTo>
                    <a:pt x="56881" y="335276"/>
                  </a:lnTo>
                  <a:close/>
                </a:path>
                <a:path w="85725" h="401954">
                  <a:moveTo>
                    <a:pt x="85598" y="316610"/>
                  </a:moveTo>
                  <a:lnTo>
                    <a:pt x="56881" y="335276"/>
                  </a:lnTo>
                  <a:lnTo>
                    <a:pt x="56768" y="344804"/>
                  </a:lnTo>
                  <a:lnTo>
                    <a:pt x="71080" y="344804"/>
                  </a:lnTo>
                  <a:lnTo>
                    <a:pt x="85598" y="316610"/>
                  </a:lnTo>
                  <a:close/>
                </a:path>
                <a:path w="85725" h="401954">
                  <a:moveTo>
                    <a:pt x="42515" y="344614"/>
                  </a:moveTo>
                  <a:lnTo>
                    <a:pt x="47244" y="344678"/>
                  </a:lnTo>
                  <a:lnTo>
                    <a:pt x="42515" y="344614"/>
                  </a:lnTo>
                  <a:close/>
                </a:path>
                <a:path w="85725" h="401954">
                  <a:moveTo>
                    <a:pt x="32257" y="0"/>
                  </a:moveTo>
                  <a:lnTo>
                    <a:pt x="28305" y="335001"/>
                  </a:lnTo>
                  <a:lnTo>
                    <a:pt x="42322" y="344612"/>
                  </a:lnTo>
                  <a:lnTo>
                    <a:pt x="42518" y="344612"/>
                  </a:lnTo>
                  <a:lnTo>
                    <a:pt x="56881" y="335276"/>
                  </a:lnTo>
                  <a:lnTo>
                    <a:pt x="60832" y="253"/>
                  </a:lnTo>
                  <a:lnTo>
                    <a:pt x="32257" y="0"/>
                  </a:lnTo>
                  <a:close/>
                </a:path>
                <a:path w="85725" h="401954">
                  <a:moveTo>
                    <a:pt x="28305" y="335001"/>
                  </a:moveTo>
                  <a:lnTo>
                    <a:pt x="28193" y="344423"/>
                  </a:lnTo>
                  <a:lnTo>
                    <a:pt x="42322" y="344612"/>
                  </a:lnTo>
                  <a:lnTo>
                    <a:pt x="28305" y="335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63183" y="4038600"/>
              <a:ext cx="585470" cy="228600"/>
            </a:xfrm>
            <a:custGeom>
              <a:avLst/>
              <a:gdLst/>
              <a:ahLst/>
              <a:cxnLst/>
              <a:rect l="l" t="t" r="r" b="b"/>
              <a:pathLst>
                <a:path w="585470" h="228600">
                  <a:moveTo>
                    <a:pt x="146430" y="0"/>
                  </a:moveTo>
                  <a:lnTo>
                    <a:pt x="0" y="114300"/>
                  </a:lnTo>
                  <a:lnTo>
                    <a:pt x="146430" y="228600"/>
                  </a:lnTo>
                  <a:lnTo>
                    <a:pt x="146430" y="171450"/>
                  </a:lnTo>
                  <a:lnTo>
                    <a:pt x="585215" y="171450"/>
                  </a:lnTo>
                  <a:lnTo>
                    <a:pt x="585215" y="57150"/>
                  </a:lnTo>
                  <a:lnTo>
                    <a:pt x="146430" y="57150"/>
                  </a:lnTo>
                  <a:lnTo>
                    <a:pt x="146430" y="0"/>
                  </a:lnTo>
                  <a:close/>
                </a:path>
              </a:pathLst>
            </a:custGeom>
            <a:solidFill>
              <a:srgbClr val="3568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63183" y="4038600"/>
              <a:ext cx="585470" cy="228600"/>
            </a:xfrm>
            <a:custGeom>
              <a:avLst/>
              <a:gdLst/>
              <a:ahLst/>
              <a:cxnLst/>
              <a:rect l="l" t="t" r="r" b="b"/>
              <a:pathLst>
                <a:path w="585470" h="228600">
                  <a:moveTo>
                    <a:pt x="146430" y="0"/>
                  </a:moveTo>
                  <a:lnTo>
                    <a:pt x="146430" y="57150"/>
                  </a:lnTo>
                  <a:lnTo>
                    <a:pt x="585215" y="57150"/>
                  </a:lnTo>
                  <a:lnTo>
                    <a:pt x="585215" y="171450"/>
                  </a:lnTo>
                  <a:lnTo>
                    <a:pt x="146430" y="171450"/>
                  </a:lnTo>
                  <a:lnTo>
                    <a:pt x="146430" y="228600"/>
                  </a:lnTo>
                  <a:lnTo>
                    <a:pt x="0" y="114300"/>
                  </a:lnTo>
                  <a:lnTo>
                    <a:pt x="14643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74363" y="2667000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71450" y="0"/>
                  </a:moveTo>
                  <a:lnTo>
                    <a:pt x="57150" y="0"/>
                  </a:lnTo>
                  <a:lnTo>
                    <a:pt x="57150" y="400050"/>
                  </a:lnTo>
                  <a:lnTo>
                    <a:pt x="0" y="400050"/>
                  </a:lnTo>
                  <a:lnTo>
                    <a:pt x="114300" y="533400"/>
                  </a:lnTo>
                  <a:lnTo>
                    <a:pt x="228600" y="400050"/>
                  </a:lnTo>
                  <a:lnTo>
                    <a:pt x="171450" y="4000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3568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74363" y="2667000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400050"/>
                  </a:moveTo>
                  <a:lnTo>
                    <a:pt x="57150" y="40005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400050"/>
                  </a:lnTo>
                  <a:lnTo>
                    <a:pt x="228600" y="400050"/>
                  </a:lnTo>
                  <a:lnTo>
                    <a:pt x="114300" y="53340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23744" y="2666999"/>
              <a:ext cx="3724910" cy="2933700"/>
            </a:xfrm>
            <a:custGeom>
              <a:avLst/>
              <a:gdLst/>
              <a:ahLst/>
              <a:cxnLst/>
              <a:rect l="l" t="t" r="r" b="b"/>
              <a:pathLst>
                <a:path w="3724910" h="2933700">
                  <a:moveTo>
                    <a:pt x="44450" y="508000"/>
                  </a:moveTo>
                  <a:lnTo>
                    <a:pt x="31750" y="508000"/>
                  </a:lnTo>
                  <a:lnTo>
                    <a:pt x="31750" y="609600"/>
                  </a:lnTo>
                  <a:lnTo>
                    <a:pt x="44450" y="609600"/>
                  </a:lnTo>
                  <a:lnTo>
                    <a:pt x="44450" y="508000"/>
                  </a:lnTo>
                  <a:close/>
                </a:path>
                <a:path w="3724910" h="2933700">
                  <a:moveTo>
                    <a:pt x="44450" y="457200"/>
                  </a:moveTo>
                  <a:lnTo>
                    <a:pt x="31750" y="457200"/>
                  </a:lnTo>
                  <a:lnTo>
                    <a:pt x="31750" y="469900"/>
                  </a:lnTo>
                  <a:lnTo>
                    <a:pt x="44450" y="469900"/>
                  </a:lnTo>
                  <a:lnTo>
                    <a:pt x="44450" y="457200"/>
                  </a:lnTo>
                  <a:close/>
                </a:path>
                <a:path w="3724910" h="2933700">
                  <a:moveTo>
                    <a:pt x="44450" y="317500"/>
                  </a:moveTo>
                  <a:lnTo>
                    <a:pt x="31750" y="317500"/>
                  </a:lnTo>
                  <a:lnTo>
                    <a:pt x="31750" y="419100"/>
                  </a:lnTo>
                  <a:lnTo>
                    <a:pt x="44450" y="419100"/>
                  </a:lnTo>
                  <a:lnTo>
                    <a:pt x="44450" y="317500"/>
                  </a:lnTo>
                  <a:close/>
                </a:path>
                <a:path w="3724910" h="2933700">
                  <a:moveTo>
                    <a:pt x="44450" y="266700"/>
                  </a:moveTo>
                  <a:lnTo>
                    <a:pt x="31750" y="266700"/>
                  </a:lnTo>
                  <a:lnTo>
                    <a:pt x="31750" y="279400"/>
                  </a:lnTo>
                  <a:lnTo>
                    <a:pt x="44450" y="279400"/>
                  </a:lnTo>
                  <a:lnTo>
                    <a:pt x="44450" y="266700"/>
                  </a:lnTo>
                  <a:close/>
                </a:path>
                <a:path w="3724910" h="2933700">
                  <a:moveTo>
                    <a:pt x="44450" y="127000"/>
                  </a:moveTo>
                  <a:lnTo>
                    <a:pt x="31750" y="127000"/>
                  </a:lnTo>
                  <a:lnTo>
                    <a:pt x="31750" y="228600"/>
                  </a:lnTo>
                  <a:lnTo>
                    <a:pt x="44450" y="228600"/>
                  </a:lnTo>
                  <a:lnTo>
                    <a:pt x="44450" y="127000"/>
                  </a:lnTo>
                  <a:close/>
                </a:path>
                <a:path w="3724910" h="2933700">
                  <a:moveTo>
                    <a:pt x="44450" y="76200"/>
                  </a:moveTo>
                  <a:lnTo>
                    <a:pt x="31750" y="76200"/>
                  </a:lnTo>
                  <a:lnTo>
                    <a:pt x="31750" y="88900"/>
                  </a:lnTo>
                  <a:lnTo>
                    <a:pt x="44450" y="88900"/>
                  </a:lnTo>
                  <a:lnTo>
                    <a:pt x="44450" y="76200"/>
                  </a:lnTo>
                  <a:close/>
                </a:path>
                <a:path w="3724910" h="2933700">
                  <a:moveTo>
                    <a:pt x="76200" y="76200"/>
                  </a:moveTo>
                  <a:lnTo>
                    <a:pt x="63500" y="508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close/>
                </a:path>
                <a:path w="3724910" h="2933700">
                  <a:moveTo>
                    <a:pt x="1918970" y="660400"/>
                  </a:moveTo>
                  <a:lnTo>
                    <a:pt x="1906270" y="660400"/>
                  </a:lnTo>
                  <a:lnTo>
                    <a:pt x="1906270" y="762000"/>
                  </a:lnTo>
                  <a:lnTo>
                    <a:pt x="1918970" y="762000"/>
                  </a:lnTo>
                  <a:lnTo>
                    <a:pt x="1918970" y="660400"/>
                  </a:lnTo>
                  <a:close/>
                </a:path>
                <a:path w="3724910" h="2933700">
                  <a:moveTo>
                    <a:pt x="1918970" y="609600"/>
                  </a:moveTo>
                  <a:lnTo>
                    <a:pt x="1906270" y="609600"/>
                  </a:lnTo>
                  <a:lnTo>
                    <a:pt x="1906270" y="622300"/>
                  </a:lnTo>
                  <a:lnTo>
                    <a:pt x="1918970" y="622300"/>
                  </a:lnTo>
                  <a:lnTo>
                    <a:pt x="1918970" y="609600"/>
                  </a:lnTo>
                  <a:close/>
                </a:path>
                <a:path w="3724910" h="2933700">
                  <a:moveTo>
                    <a:pt x="1918970" y="469900"/>
                  </a:moveTo>
                  <a:lnTo>
                    <a:pt x="1906270" y="469900"/>
                  </a:lnTo>
                  <a:lnTo>
                    <a:pt x="1906270" y="571500"/>
                  </a:lnTo>
                  <a:lnTo>
                    <a:pt x="1918970" y="571500"/>
                  </a:lnTo>
                  <a:lnTo>
                    <a:pt x="1918970" y="469900"/>
                  </a:lnTo>
                  <a:close/>
                </a:path>
                <a:path w="3724910" h="2933700">
                  <a:moveTo>
                    <a:pt x="1918970" y="419100"/>
                  </a:moveTo>
                  <a:lnTo>
                    <a:pt x="1906270" y="419100"/>
                  </a:lnTo>
                  <a:lnTo>
                    <a:pt x="1906270" y="431800"/>
                  </a:lnTo>
                  <a:lnTo>
                    <a:pt x="1918970" y="431800"/>
                  </a:lnTo>
                  <a:lnTo>
                    <a:pt x="1918970" y="419100"/>
                  </a:lnTo>
                  <a:close/>
                </a:path>
                <a:path w="3724910" h="2933700">
                  <a:moveTo>
                    <a:pt x="1918970" y="279400"/>
                  </a:moveTo>
                  <a:lnTo>
                    <a:pt x="1906270" y="279400"/>
                  </a:lnTo>
                  <a:lnTo>
                    <a:pt x="1906270" y="381000"/>
                  </a:lnTo>
                  <a:lnTo>
                    <a:pt x="1918970" y="381000"/>
                  </a:lnTo>
                  <a:lnTo>
                    <a:pt x="1918970" y="279400"/>
                  </a:lnTo>
                  <a:close/>
                </a:path>
                <a:path w="3724910" h="2933700">
                  <a:moveTo>
                    <a:pt x="1918970" y="228600"/>
                  </a:moveTo>
                  <a:lnTo>
                    <a:pt x="1906270" y="228600"/>
                  </a:lnTo>
                  <a:lnTo>
                    <a:pt x="1906270" y="241300"/>
                  </a:lnTo>
                  <a:lnTo>
                    <a:pt x="1918970" y="241300"/>
                  </a:lnTo>
                  <a:lnTo>
                    <a:pt x="1918970" y="228600"/>
                  </a:lnTo>
                  <a:close/>
                </a:path>
                <a:path w="3724910" h="2933700">
                  <a:moveTo>
                    <a:pt x="1918970" y="88900"/>
                  </a:moveTo>
                  <a:lnTo>
                    <a:pt x="1906270" y="88900"/>
                  </a:lnTo>
                  <a:lnTo>
                    <a:pt x="1906270" y="190500"/>
                  </a:lnTo>
                  <a:lnTo>
                    <a:pt x="1918970" y="190500"/>
                  </a:lnTo>
                  <a:lnTo>
                    <a:pt x="1918970" y="88900"/>
                  </a:lnTo>
                  <a:close/>
                </a:path>
                <a:path w="3724910" h="2933700">
                  <a:moveTo>
                    <a:pt x="1950720" y="76200"/>
                  </a:moveTo>
                  <a:lnTo>
                    <a:pt x="1938020" y="50800"/>
                  </a:lnTo>
                  <a:lnTo>
                    <a:pt x="1912620" y="0"/>
                  </a:lnTo>
                  <a:lnTo>
                    <a:pt x="1874520" y="76200"/>
                  </a:lnTo>
                  <a:lnTo>
                    <a:pt x="1912620" y="50800"/>
                  </a:lnTo>
                  <a:lnTo>
                    <a:pt x="1950720" y="76200"/>
                  </a:lnTo>
                  <a:close/>
                </a:path>
                <a:path w="3724910" h="2933700">
                  <a:moveTo>
                    <a:pt x="3169412" y="2889250"/>
                  </a:moveTo>
                  <a:lnTo>
                    <a:pt x="3067812" y="2889250"/>
                  </a:lnTo>
                  <a:lnTo>
                    <a:pt x="3067812" y="2901950"/>
                  </a:lnTo>
                  <a:lnTo>
                    <a:pt x="3169412" y="2901950"/>
                  </a:lnTo>
                  <a:lnTo>
                    <a:pt x="3169412" y="2889250"/>
                  </a:lnTo>
                  <a:close/>
                </a:path>
                <a:path w="3724910" h="2933700">
                  <a:moveTo>
                    <a:pt x="3220212" y="2889250"/>
                  </a:moveTo>
                  <a:lnTo>
                    <a:pt x="3207512" y="2889250"/>
                  </a:lnTo>
                  <a:lnTo>
                    <a:pt x="3207512" y="2901950"/>
                  </a:lnTo>
                  <a:lnTo>
                    <a:pt x="3220212" y="2901950"/>
                  </a:lnTo>
                  <a:lnTo>
                    <a:pt x="3220212" y="2889250"/>
                  </a:lnTo>
                  <a:close/>
                </a:path>
                <a:path w="3724910" h="2933700">
                  <a:moveTo>
                    <a:pt x="3359912" y="2889250"/>
                  </a:moveTo>
                  <a:lnTo>
                    <a:pt x="3258312" y="2889250"/>
                  </a:lnTo>
                  <a:lnTo>
                    <a:pt x="3258312" y="2901950"/>
                  </a:lnTo>
                  <a:lnTo>
                    <a:pt x="3359912" y="2901950"/>
                  </a:lnTo>
                  <a:lnTo>
                    <a:pt x="3359912" y="2889250"/>
                  </a:lnTo>
                  <a:close/>
                </a:path>
                <a:path w="3724910" h="2933700">
                  <a:moveTo>
                    <a:pt x="3410712" y="2889250"/>
                  </a:moveTo>
                  <a:lnTo>
                    <a:pt x="3398012" y="2889250"/>
                  </a:lnTo>
                  <a:lnTo>
                    <a:pt x="3398012" y="2901950"/>
                  </a:lnTo>
                  <a:lnTo>
                    <a:pt x="3410712" y="2901950"/>
                  </a:lnTo>
                  <a:lnTo>
                    <a:pt x="3410712" y="2889250"/>
                  </a:lnTo>
                  <a:close/>
                </a:path>
                <a:path w="3724910" h="2933700">
                  <a:moveTo>
                    <a:pt x="3550412" y="2889250"/>
                  </a:moveTo>
                  <a:lnTo>
                    <a:pt x="3448812" y="2889250"/>
                  </a:lnTo>
                  <a:lnTo>
                    <a:pt x="3448812" y="2901950"/>
                  </a:lnTo>
                  <a:lnTo>
                    <a:pt x="3550412" y="2901950"/>
                  </a:lnTo>
                  <a:lnTo>
                    <a:pt x="3550412" y="2889250"/>
                  </a:lnTo>
                  <a:close/>
                </a:path>
                <a:path w="3724910" h="2933700">
                  <a:moveTo>
                    <a:pt x="3601212" y="2889250"/>
                  </a:moveTo>
                  <a:lnTo>
                    <a:pt x="3588512" y="2889250"/>
                  </a:lnTo>
                  <a:lnTo>
                    <a:pt x="3588512" y="2901950"/>
                  </a:lnTo>
                  <a:lnTo>
                    <a:pt x="3601212" y="2901950"/>
                  </a:lnTo>
                  <a:lnTo>
                    <a:pt x="3601212" y="2889250"/>
                  </a:lnTo>
                  <a:close/>
                </a:path>
                <a:path w="3724910" h="2933700">
                  <a:moveTo>
                    <a:pt x="3724656" y="2895600"/>
                  </a:moveTo>
                  <a:lnTo>
                    <a:pt x="3711956" y="2889250"/>
                  </a:lnTo>
                  <a:lnTo>
                    <a:pt x="3648456" y="2857500"/>
                  </a:lnTo>
                  <a:lnTo>
                    <a:pt x="3669614" y="2889250"/>
                  </a:lnTo>
                  <a:lnTo>
                    <a:pt x="3639312" y="2889250"/>
                  </a:lnTo>
                  <a:lnTo>
                    <a:pt x="3639312" y="2901950"/>
                  </a:lnTo>
                  <a:lnTo>
                    <a:pt x="3669614" y="2901950"/>
                  </a:lnTo>
                  <a:lnTo>
                    <a:pt x="3648456" y="2933700"/>
                  </a:lnTo>
                  <a:lnTo>
                    <a:pt x="3711956" y="2901950"/>
                  </a:lnTo>
                  <a:lnTo>
                    <a:pt x="3724656" y="2895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506123" y="3280028"/>
            <a:ext cx="309880" cy="13868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latin typeface="Arial"/>
                <a:cs typeface="Arial"/>
              </a:rPr>
              <a:t>Knowledge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12186" y="3574541"/>
            <a:ext cx="3736340" cy="1993900"/>
            <a:chOff x="2512186" y="3574541"/>
            <a:chExt cx="3736340" cy="1993900"/>
          </a:xfrm>
        </p:grpSpPr>
        <p:sp>
          <p:nvSpPr>
            <p:cNvPr id="26" name="object 26"/>
            <p:cNvSpPr/>
            <p:nvPr/>
          </p:nvSpPr>
          <p:spPr>
            <a:xfrm>
              <a:off x="4812791" y="3962399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774700" y="0"/>
                  </a:lnTo>
                  <a:lnTo>
                    <a:pt x="799409" y="4992"/>
                  </a:lnTo>
                  <a:lnTo>
                    <a:pt x="819594" y="18605"/>
                  </a:lnTo>
                  <a:lnTo>
                    <a:pt x="833207" y="38790"/>
                  </a:lnTo>
                  <a:lnTo>
                    <a:pt x="838200" y="63500"/>
                  </a:lnTo>
                  <a:lnTo>
                    <a:pt x="838200" y="317500"/>
                  </a:lnTo>
                  <a:lnTo>
                    <a:pt x="833207" y="342209"/>
                  </a:lnTo>
                  <a:lnTo>
                    <a:pt x="819594" y="362394"/>
                  </a:lnTo>
                  <a:lnTo>
                    <a:pt x="799409" y="376007"/>
                  </a:lnTo>
                  <a:lnTo>
                    <a:pt x="7747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2187" y="3574541"/>
              <a:ext cx="3736340" cy="1993900"/>
            </a:xfrm>
            <a:custGeom>
              <a:avLst/>
              <a:gdLst/>
              <a:ahLst/>
              <a:cxnLst/>
              <a:rect l="l" t="t" r="r" b="b"/>
              <a:pathLst>
                <a:path w="3736340" h="1993900">
                  <a:moveTo>
                    <a:pt x="2393823" y="1965337"/>
                  </a:moveTo>
                  <a:lnTo>
                    <a:pt x="57150" y="1965337"/>
                  </a:lnTo>
                  <a:lnTo>
                    <a:pt x="57061" y="66662"/>
                  </a:lnTo>
                  <a:lnTo>
                    <a:pt x="85725" y="85725"/>
                  </a:lnTo>
                  <a:lnTo>
                    <a:pt x="71412" y="57150"/>
                  </a:lnTo>
                  <a:lnTo>
                    <a:pt x="42799" y="0"/>
                  </a:lnTo>
                  <a:lnTo>
                    <a:pt x="0" y="85725"/>
                  </a:lnTo>
                  <a:lnTo>
                    <a:pt x="28486" y="66713"/>
                  </a:lnTo>
                  <a:lnTo>
                    <a:pt x="28575" y="57150"/>
                  </a:lnTo>
                  <a:lnTo>
                    <a:pt x="28575" y="66649"/>
                  </a:lnTo>
                  <a:lnTo>
                    <a:pt x="28575" y="1993900"/>
                  </a:lnTo>
                  <a:lnTo>
                    <a:pt x="2393823" y="1993900"/>
                  </a:lnTo>
                  <a:lnTo>
                    <a:pt x="2393823" y="1979549"/>
                  </a:lnTo>
                  <a:lnTo>
                    <a:pt x="2393823" y="1965337"/>
                  </a:lnTo>
                  <a:close/>
                </a:path>
                <a:path w="3736340" h="1993900">
                  <a:moveTo>
                    <a:pt x="2847213" y="914908"/>
                  </a:moveTo>
                  <a:lnTo>
                    <a:pt x="2745613" y="914908"/>
                  </a:lnTo>
                  <a:lnTo>
                    <a:pt x="2745613" y="927608"/>
                  </a:lnTo>
                  <a:lnTo>
                    <a:pt x="2847213" y="927608"/>
                  </a:lnTo>
                  <a:lnTo>
                    <a:pt x="2847213" y="914908"/>
                  </a:lnTo>
                  <a:close/>
                </a:path>
                <a:path w="3736340" h="1993900">
                  <a:moveTo>
                    <a:pt x="2898013" y="914908"/>
                  </a:moveTo>
                  <a:lnTo>
                    <a:pt x="2885313" y="914908"/>
                  </a:lnTo>
                  <a:lnTo>
                    <a:pt x="2885313" y="927608"/>
                  </a:lnTo>
                  <a:lnTo>
                    <a:pt x="2898013" y="927608"/>
                  </a:lnTo>
                  <a:lnTo>
                    <a:pt x="2898013" y="914908"/>
                  </a:lnTo>
                  <a:close/>
                </a:path>
                <a:path w="3736340" h="1993900">
                  <a:moveTo>
                    <a:pt x="3037713" y="914908"/>
                  </a:moveTo>
                  <a:lnTo>
                    <a:pt x="2936113" y="914908"/>
                  </a:lnTo>
                  <a:lnTo>
                    <a:pt x="2936113" y="927608"/>
                  </a:lnTo>
                  <a:lnTo>
                    <a:pt x="3037713" y="927608"/>
                  </a:lnTo>
                  <a:lnTo>
                    <a:pt x="3037713" y="914908"/>
                  </a:lnTo>
                  <a:close/>
                </a:path>
                <a:path w="3736340" h="1993900">
                  <a:moveTo>
                    <a:pt x="3088513" y="914908"/>
                  </a:moveTo>
                  <a:lnTo>
                    <a:pt x="3075813" y="914908"/>
                  </a:lnTo>
                  <a:lnTo>
                    <a:pt x="3075813" y="927608"/>
                  </a:lnTo>
                  <a:lnTo>
                    <a:pt x="3088513" y="927608"/>
                  </a:lnTo>
                  <a:lnTo>
                    <a:pt x="3088513" y="914908"/>
                  </a:lnTo>
                  <a:close/>
                </a:path>
                <a:path w="3736340" h="1993900">
                  <a:moveTo>
                    <a:pt x="3228213" y="914908"/>
                  </a:moveTo>
                  <a:lnTo>
                    <a:pt x="3126613" y="914908"/>
                  </a:lnTo>
                  <a:lnTo>
                    <a:pt x="3126613" y="927608"/>
                  </a:lnTo>
                  <a:lnTo>
                    <a:pt x="3228213" y="927608"/>
                  </a:lnTo>
                  <a:lnTo>
                    <a:pt x="3228213" y="914908"/>
                  </a:lnTo>
                  <a:close/>
                </a:path>
                <a:path w="3736340" h="1993900">
                  <a:moveTo>
                    <a:pt x="3279013" y="914908"/>
                  </a:moveTo>
                  <a:lnTo>
                    <a:pt x="3266313" y="914908"/>
                  </a:lnTo>
                  <a:lnTo>
                    <a:pt x="3266313" y="927608"/>
                  </a:lnTo>
                  <a:lnTo>
                    <a:pt x="3279013" y="927608"/>
                  </a:lnTo>
                  <a:lnTo>
                    <a:pt x="3279013" y="914908"/>
                  </a:lnTo>
                  <a:close/>
                </a:path>
                <a:path w="3736340" h="1993900">
                  <a:moveTo>
                    <a:pt x="3418713" y="914908"/>
                  </a:moveTo>
                  <a:lnTo>
                    <a:pt x="3317113" y="914908"/>
                  </a:lnTo>
                  <a:lnTo>
                    <a:pt x="3317113" y="927608"/>
                  </a:lnTo>
                  <a:lnTo>
                    <a:pt x="3418713" y="927608"/>
                  </a:lnTo>
                  <a:lnTo>
                    <a:pt x="3418713" y="914908"/>
                  </a:lnTo>
                  <a:close/>
                </a:path>
                <a:path w="3736340" h="1993900">
                  <a:moveTo>
                    <a:pt x="3469513" y="914908"/>
                  </a:moveTo>
                  <a:lnTo>
                    <a:pt x="3456813" y="914908"/>
                  </a:lnTo>
                  <a:lnTo>
                    <a:pt x="3456813" y="927608"/>
                  </a:lnTo>
                  <a:lnTo>
                    <a:pt x="3469513" y="927608"/>
                  </a:lnTo>
                  <a:lnTo>
                    <a:pt x="3469513" y="914908"/>
                  </a:lnTo>
                  <a:close/>
                </a:path>
                <a:path w="3736340" h="1993900">
                  <a:moveTo>
                    <a:pt x="3609213" y="914908"/>
                  </a:moveTo>
                  <a:lnTo>
                    <a:pt x="3507613" y="914908"/>
                  </a:lnTo>
                  <a:lnTo>
                    <a:pt x="3507613" y="927608"/>
                  </a:lnTo>
                  <a:lnTo>
                    <a:pt x="3609213" y="927608"/>
                  </a:lnTo>
                  <a:lnTo>
                    <a:pt x="3609213" y="914908"/>
                  </a:lnTo>
                  <a:close/>
                </a:path>
                <a:path w="3736340" h="1993900">
                  <a:moveTo>
                    <a:pt x="3660013" y="914908"/>
                  </a:moveTo>
                  <a:lnTo>
                    <a:pt x="3647313" y="914908"/>
                  </a:lnTo>
                  <a:lnTo>
                    <a:pt x="3647313" y="927608"/>
                  </a:lnTo>
                  <a:lnTo>
                    <a:pt x="3660013" y="927608"/>
                  </a:lnTo>
                  <a:lnTo>
                    <a:pt x="3660013" y="914908"/>
                  </a:lnTo>
                  <a:close/>
                </a:path>
                <a:path w="3736340" h="1993900">
                  <a:moveTo>
                    <a:pt x="3736213" y="921258"/>
                  </a:moveTo>
                  <a:lnTo>
                    <a:pt x="3660013" y="883158"/>
                  </a:lnTo>
                  <a:lnTo>
                    <a:pt x="3685413" y="921258"/>
                  </a:lnTo>
                  <a:lnTo>
                    <a:pt x="3660013" y="959358"/>
                  </a:lnTo>
                  <a:lnTo>
                    <a:pt x="3736213" y="921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61410"/>
            <a:ext cx="77450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Pandangan</a:t>
            </a:r>
            <a:r>
              <a:rPr lang="en-US" spc="-5" dirty="0"/>
              <a:t> </a:t>
            </a:r>
            <a:r>
              <a:rPr lang="en-US" spc="-5" dirty="0" err="1"/>
              <a:t>Subjektif</a:t>
            </a:r>
            <a:r>
              <a:rPr lang="en-US" spc="-5" dirty="0"/>
              <a:t> </a:t>
            </a:r>
            <a:r>
              <a:rPr lang="en-US" spc="-5" dirty="0" err="1"/>
              <a:t>Tentang</a:t>
            </a:r>
            <a:r>
              <a:rPr lang="en-US" spc="-5" dirty="0"/>
              <a:t> </a:t>
            </a:r>
            <a:r>
              <a:rPr lang="en-US" spc="-5" dirty="0" err="1"/>
              <a:t>Pengetahuan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1577"/>
            <a:ext cx="7653020" cy="2744982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Keadaan</a:t>
            </a:r>
            <a:r>
              <a:rPr lang="en-ID" sz="2800" dirty="0"/>
              <a:t> </a:t>
            </a:r>
            <a:r>
              <a:rPr lang="en-ID" sz="2800" dirty="0" err="1"/>
              <a:t>Pikiran</a:t>
            </a:r>
            <a:endParaRPr sz="28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keadaan</a:t>
            </a:r>
            <a:r>
              <a:rPr lang="en-ID" sz="2400" dirty="0"/>
              <a:t> </a:t>
            </a:r>
            <a:r>
              <a:rPr lang="en-ID" sz="2400" dirty="0" err="1"/>
              <a:t>pikiran</a:t>
            </a:r>
            <a:r>
              <a:rPr lang="en-ID" sz="2400" dirty="0"/>
              <a:t> </a:t>
            </a:r>
            <a:r>
              <a:rPr lang="en-ID" sz="2400" dirty="0" err="1"/>
              <a:t>individu</a:t>
            </a:r>
            <a:endParaRPr lang="en-ID" sz="2400" dirty="0"/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organisasi</a:t>
            </a:r>
            <a:r>
              <a:rPr lang="en-ID" sz="2400" dirty="0"/>
              <a:t> </a:t>
            </a:r>
            <a:r>
              <a:rPr lang="en-ID" sz="2400" dirty="0" err="1"/>
              <a:t>dipandang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keyakinan</a:t>
            </a:r>
            <a:r>
              <a:rPr lang="en-ID" sz="2400" dirty="0"/>
              <a:t> </a:t>
            </a:r>
            <a:r>
              <a:rPr lang="en-ID" sz="2400" dirty="0" err="1"/>
              <a:t>individu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organisasi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Praktik</a:t>
            </a:r>
            <a:r>
              <a:rPr lang="en-ID" sz="2800" dirty="0"/>
              <a:t>: </a:t>
            </a: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tindakan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perilaku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3331"/>
            <a:ext cx="6113145" cy="202747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Objek</a:t>
            </a:r>
            <a:endParaRPr lang="en-ID" sz="2800" dirty="0"/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Akses</a:t>
            </a:r>
            <a:r>
              <a:rPr lang="en-ID" sz="2800" dirty="0"/>
              <a:t> </a:t>
            </a:r>
            <a:r>
              <a:rPr lang="en-ID" sz="2800" dirty="0" err="1"/>
              <a:t>ke</a:t>
            </a:r>
            <a:r>
              <a:rPr lang="en-ID" sz="2800" dirty="0"/>
              <a:t> </a:t>
            </a:r>
            <a:r>
              <a:rPr lang="en-ID" sz="2800" dirty="0" err="1"/>
              <a:t>Informasi</a:t>
            </a:r>
            <a:endParaRPr lang="en-ID" sz="2800" dirty="0"/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Kemampuan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B9AD52B-D64C-46DD-A612-9F8FB38D1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61410"/>
            <a:ext cx="77450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Pandangan</a:t>
            </a:r>
            <a:r>
              <a:rPr lang="en-US" spc="-5" dirty="0"/>
              <a:t> </a:t>
            </a:r>
            <a:r>
              <a:rPr lang="en-US" spc="-5" dirty="0" err="1"/>
              <a:t>Objektif</a:t>
            </a:r>
            <a:r>
              <a:rPr lang="en-US" spc="-5" dirty="0"/>
              <a:t> </a:t>
            </a:r>
            <a:r>
              <a:rPr lang="en-US" spc="-5" dirty="0" err="1"/>
              <a:t>Tentang</a:t>
            </a:r>
            <a:r>
              <a:rPr lang="en-US" spc="-5" dirty="0"/>
              <a:t> </a:t>
            </a:r>
            <a:r>
              <a:rPr lang="en-US" spc="-5" dirty="0" err="1"/>
              <a:t>Pengetahuan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708" y="319785"/>
            <a:ext cx="5727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Sumber</a:t>
            </a:r>
            <a:r>
              <a:rPr lang="en-US" spc="-5" dirty="0"/>
              <a:t> </a:t>
            </a:r>
            <a:r>
              <a:rPr lang="en-US" spc="-5" dirty="0" err="1"/>
              <a:t>Pengetahuan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9285"/>
            <a:ext cx="7359015" cy="4064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Sumber-sumber</a:t>
            </a:r>
            <a:r>
              <a:rPr lang="en-ID" sz="2800" dirty="0"/>
              <a:t> </a:t>
            </a: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meliputi</a:t>
            </a:r>
            <a:r>
              <a:rPr lang="en-ID" sz="2800" dirty="0"/>
              <a:t> </a:t>
            </a:r>
            <a:r>
              <a:rPr lang="en-ID" sz="2800" dirty="0" err="1"/>
              <a:t>buku</a:t>
            </a:r>
            <a:r>
              <a:rPr lang="en-ID" sz="2800" dirty="0"/>
              <a:t>, film, basis data </a:t>
            </a:r>
            <a:r>
              <a:rPr lang="en-ID" sz="2800" dirty="0" err="1"/>
              <a:t>komputer</a:t>
            </a:r>
            <a:r>
              <a:rPr lang="en-ID" sz="2800" dirty="0"/>
              <a:t>, </a:t>
            </a:r>
            <a:r>
              <a:rPr lang="en-ID" sz="2800" dirty="0" err="1"/>
              <a:t>gambar</a:t>
            </a:r>
            <a:r>
              <a:rPr lang="en-ID" sz="2800" dirty="0"/>
              <a:t>, </a:t>
            </a:r>
            <a:r>
              <a:rPr lang="en-ID" sz="2800" dirty="0" err="1"/>
              <a:t>peta</a:t>
            </a:r>
            <a:r>
              <a:rPr lang="en-ID" sz="2800" dirty="0"/>
              <a:t>, diagram </a:t>
            </a:r>
            <a:r>
              <a:rPr lang="en-ID" sz="2800" dirty="0" err="1"/>
              <a:t>alir</a:t>
            </a:r>
            <a:r>
              <a:rPr lang="en-ID" sz="2800" dirty="0"/>
              <a:t>, </a:t>
            </a:r>
            <a:r>
              <a:rPr lang="en-ID" sz="2800" dirty="0" err="1"/>
              <a:t>cerita</a:t>
            </a:r>
            <a:r>
              <a:rPr lang="en-ID" sz="2800" dirty="0"/>
              <a:t>, </a:t>
            </a:r>
            <a:r>
              <a:rPr lang="en-ID" sz="2800" dirty="0" err="1"/>
              <a:t>studi</a:t>
            </a:r>
            <a:r>
              <a:rPr lang="en-ID" sz="2800" dirty="0"/>
              <a:t> </a:t>
            </a:r>
            <a:r>
              <a:rPr lang="en-ID" sz="2800" dirty="0" err="1"/>
              <a:t>kasus</a:t>
            </a:r>
            <a:r>
              <a:rPr lang="en-ID" sz="2800" dirty="0"/>
              <a:t>,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perilaku</a:t>
            </a:r>
            <a:r>
              <a:rPr lang="en-ID" sz="2800" dirty="0"/>
              <a:t> yang </a:t>
            </a:r>
            <a:r>
              <a:rPr lang="en-ID" sz="2800" dirty="0" err="1"/>
              <a:t>diamati</a:t>
            </a:r>
            <a:endParaRPr lang="en-ID" sz="2800" dirty="0"/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endParaRPr sz="40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 err="1">
                <a:latin typeface="Arial MT"/>
                <a:cs typeface="Arial MT"/>
              </a:rPr>
              <a:t>Di</a:t>
            </a:r>
            <a:r>
              <a:rPr lang="en-US" sz="2800" dirty="0" err="1">
                <a:latin typeface="Arial MT"/>
                <a:cs typeface="Arial MT"/>
              </a:rPr>
              <a:t>bagi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dirty="0" err="1">
                <a:latin typeface="Arial MT"/>
                <a:cs typeface="Arial MT"/>
              </a:rPr>
              <a:t>menjadi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2:</a:t>
            </a:r>
            <a:endParaRPr sz="28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b="1" dirty="0" err="1"/>
              <a:t>Terdokumentasi</a:t>
            </a:r>
            <a:r>
              <a:rPr lang="en-ID" sz="2400" dirty="0"/>
              <a:t>: </a:t>
            </a:r>
            <a:r>
              <a:rPr lang="en-ID" sz="2400" dirty="0" err="1"/>
              <a:t>Buku</a:t>
            </a:r>
            <a:r>
              <a:rPr lang="en-ID" sz="2400" dirty="0"/>
              <a:t>, diagram </a:t>
            </a:r>
            <a:r>
              <a:rPr lang="en-ID" sz="2400" dirty="0" err="1"/>
              <a:t>alir</a:t>
            </a:r>
            <a:r>
              <a:rPr lang="en-ID" sz="2400" dirty="0"/>
              <a:t>, </a:t>
            </a:r>
            <a:r>
              <a:rPr lang="en-ID" sz="2400" dirty="0" err="1"/>
              <a:t>dll</a:t>
            </a:r>
            <a:r>
              <a:rPr lang="en-ID" sz="2400" dirty="0"/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sv-SE" sz="2400" b="1" dirty="0"/>
              <a:t>Tidak Terdokumentasi</a:t>
            </a:r>
            <a:r>
              <a:rPr lang="sv-SE" sz="2400" dirty="0"/>
              <a:t>: Berada dalam pikiran seseorang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81000"/>
            <a:ext cx="63897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Tingkatan</a:t>
            </a:r>
            <a:r>
              <a:rPr lang="en-US" spc="-5" dirty="0"/>
              <a:t> </a:t>
            </a:r>
            <a:r>
              <a:rPr lang="en-US" spc="-5" dirty="0" err="1"/>
              <a:t>Pengetahuan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66946"/>
            <a:ext cx="7922895" cy="2953373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Dangkal</a:t>
            </a:r>
            <a:r>
              <a:rPr lang="en-ID" sz="2400" dirty="0"/>
              <a:t>:</a:t>
            </a:r>
            <a:endParaRPr sz="2400" dirty="0">
              <a:latin typeface="Arial MT"/>
              <a:cs typeface="Arial MT"/>
            </a:endParaRPr>
          </a:p>
          <a:p>
            <a:pPr marL="812800" lvl="1" indent="-342900"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nb-NO" sz="2400" dirty="0"/>
              <a:t>Mewakili informasi permukaan yang hanya digunakan untuk situasi yang sangat spesifik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 err="1">
                <a:latin typeface="Arial MT"/>
                <a:cs typeface="Arial MT"/>
              </a:rPr>
              <a:t>Pengetahuan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5" dirty="0" err="1">
                <a:latin typeface="Arial MT"/>
                <a:cs typeface="Arial MT"/>
              </a:rPr>
              <a:t>Mendalam</a:t>
            </a:r>
            <a:endParaRPr sz="2400" dirty="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Penyelesaian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manusia</a:t>
            </a:r>
            <a:r>
              <a:rPr lang="en-ID" sz="2400" dirty="0"/>
              <a:t> </a:t>
            </a:r>
            <a:r>
              <a:rPr lang="en-ID" sz="2400" dirty="0" err="1"/>
              <a:t>didasarkan</a:t>
            </a:r>
            <a:r>
              <a:rPr lang="en-ID" sz="2400" dirty="0"/>
              <a:t> pada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mendalam</a:t>
            </a:r>
            <a:r>
              <a:rPr lang="en-ID" sz="2400" dirty="0"/>
              <a:t>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situasi</a:t>
            </a:r>
            <a:r>
              <a:rPr lang="en-ID" sz="2400" dirty="0"/>
              <a:t>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diterapkan</a:t>
            </a:r>
            <a:r>
              <a:rPr lang="en-ID" sz="2400" dirty="0"/>
              <a:t> pada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tugas</a:t>
            </a:r>
            <a:r>
              <a:rPr lang="en-ID" sz="2400" dirty="0"/>
              <a:t> dan </a:t>
            </a:r>
            <a:r>
              <a:rPr lang="en-ID" sz="2400" dirty="0" err="1"/>
              <a:t>situasi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642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3331"/>
            <a:ext cx="4011929" cy="26635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Prosedural</a:t>
            </a:r>
            <a:endParaRPr lang="en-ID" sz="2800" dirty="0"/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Deklaratif</a:t>
            </a:r>
            <a:endParaRPr lang="en-ID" sz="2800" dirty="0"/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Meta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Heuristik</a:t>
            </a:r>
            <a:endParaRPr lang="en-ID" sz="2800" dirty="0"/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Struktural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1577"/>
            <a:ext cx="7870825" cy="171649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dirty="0" err="1">
                <a:latin typeface="Arial MT"/>
                <a:cs typeface="Arial MT"/>
              </a:rPr>
              <a:t>P</a:t>
            </a:r>
            <a:r>
              <a:rPr lang="en-US" sz="2800" dirty="0" err="1">
                <a:latin typeface="Arial MT"/>
                <a:cs typeface="Arial MT"/>
              </a:rPr>
              <a:t>engetahuan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dirty="0" err="1">
                <a:latin typeface="Arial MT"/>
                <a:cs typeface="Arial MT"/>
              </a:rPr>
              <a:t>Prosedural</a:t>
            </a:r>
            <a:endParaRPr sz="28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Menjelaskan</a:t>
            </a:r>
            <a:r>
              <a:rPr lang="en-ID" sz="2400" dirty="0"/>
              <a:t> 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 </a:t>
            </a:r>
            <a:r>
              <a:rPr lang="en-ID" sz="2400" dirty="0" err="1"/>
              <a:t>menyelesaikan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dan </a:t>
            </a: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arahan</a:t>
            </a:r>
            <a:r>
              <a:rPr lang="en-ID" sz="2400" dirty="0"/>
              <a:t> </a:t>
            </a:r>
            <a:r>
              <a:rPr lang="en-ID" sz="2400" dirty="0" err="1"/>
              <a:t>mengenai</a:t>
            </a:r>
            <a:r>
              <a:rPr lang="en-ID" sz="2400" dirty="0"/>
              <a:t> 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sesuatu</a:t>
            </a:r>
            <a:r>
              <a:rPr lang="en-ID" sz="2400" dirty="0"/>
              <a:t> </a:t>
            </a:r>
            <a:r>
              <a:rPr lang="en-ID" sz="2400" dirty="0" err="1"/>
              <a:t>dilakukan</a:t>
            </a:r>
            <a:r>
              <a:rPr lang="en-ID" sz="2400" dirty="0"/>
              <a:t>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64641AB-C208-4B58-BE9D-DC93120811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642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045" y="319785"/>
            <a:ext cx="490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Tujuan</a:t>
            </a:r>
            <a:r>
              <a:rPr lang="en-US" dirty="0"/>
              <a:t> Bab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9285"/>
            <a:ext cx="7814309" cy="3066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s-ES" sz="2800" dirty="0" err="1"/>
              <a:t>Memahami</a:t>
            </a:r>
            <a:r>
              <a:rPr lang="es-ES" sz="2800" dirty="0"/>
              <a:t> </a:t>
            </a:r>
            <a:r>
              <a:rPr lang="es-ES" sz="2800" dirty="0" err="1"/>
              <a:t>perbedaan</a:t>
            </a:r>
            <a:r>
              <a:rPr lang="es-ES" sz="2800" dirty="0"/>
              <a:t> antara </a:t>
            </a:r>
            <a:r>
              <a:rPr lang="es-ES" sz="2800" dirty="0" err="1"/>
              <a:t>pengetahuan</a:t>
            </a:r>
            <a:r>
              <a:rPr lang="es-ES" sz="2800" dirty="0"/>
              <a:t>, data, dan </a:t>
            </a:r>
            <a:r>
              <a:rPr lang="es-ES" sz="2800" dirty="0" err="1"/>
              <a:t>informasi</a:t>
            </a:r>
            <a:endParaRPr lang="es-ES" sz="2800" dirty="0"/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sv-SE" sz="2800" dirty="0"/>
              <a:t>Menjelaskan pandangan alternatif mengenai pengetahuan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Memahami</a:t>
            </a:r>
            <a:r>
              <a:rPr lang="en-ID" sz="2800" dirty="0"/>
              <a:t> </a:t>
            </a:r>
            <a:r>
              <a:rPr lang="en-ID" sz="2800" dirty="0" err="1"/>
              <a:t>jenis-jenis</a:t>
            </a:r>
            <a:r>
              <a:rPr lang="en-ID" sz="2800" dirty="0"/>
              <a:t> </a:t>
            </a:r>
            <a:r>
              <a:rPr lang="en-ID" sz="2800" dirty="0" err="1"/>
              <a:t>pengetahuan</a:t>
            </a:r>
            <a:r>
              <a:rPr lang="en-ID" sz="2800" dirty="0"/>
              <a:t> yang </a:t>
            </a:r>
            <a:r>
              <a:rPr lang="en-ID" sz="2800" dirty="0" err="1"/>
              <a:t>berbeda</a:t>
            </a:r>
            <a:endParaRPr lang="en-ID" sz="2800" dirty="0"/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it-IT" sz="2800" dirty="0"/>
              <a:t>Mengenali berbagai lokasi di mana pengetahuan berada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1577"/>
            <a:ext cx="8001634" cy="171649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>
                <a:latin typeface="Arial MT"/>
                <a:cs typeface="Arial MT"/>
              </a:rPr>
              <a:t>Pengetahuan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dirty="0" err="1">
                <a:latin typeface="Arial MT"/>
                <a:cs typeface="Arial MT"/>
              </a:rPr>
              <a:t>Deklaratif</a:t>
            </a:r>
            <a:r>
              <a:rPr sz="2800" dirty="0">
                <a:latin typeface="Arial MT"/>
                <a:cs typeface="Arial MT"/>
              </a:rPr>
              <a:t>:</a:t>
            </a: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sv-SE" sz="2400" dirty="0"/>
              <a:t>Menjelaskan apa yang diketahui tentang masalah, seperti pernyataan faktual "Merokok dapat menyebabkan kanker."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6AA254C-2303-4BFA-BC2B-AC5A38E92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642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1577"/>
            <a:ext cx="7919084" cy="171649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Meta-Knowledge</a:t>
            </a:r>
            <a:endParaRPr sz="28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Menjelaskan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lain.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memilih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terbaik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menyelesaikan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CFCE79E-5DEE-4FC8-A5B8-77168A52D5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642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1577"/>
            <a:ext cx="7494905" cy="171649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>
                <a:latin typeface="Arial MT"/>
                <a:cs typeface="Arial MT"/>
              </a:rPr>
              <a:t>Pengetahuan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dirty="0" err="1">
                <a:latin typeface="Arial MT"/>
                <a:cs typeface="Arial MT"/>
              </a:rPr>
              <a:t>Heuristik</a:t>
            </a:r>
            <a:endParaRPr sz="2800" dirty="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Menjelaskan</a:t>
            </a:r>
            <a:r>
              <a:rPr lang="en-ID" sz="2400" dirty="0"/>
              <a:t> </a:t>
            </a:r>
            <a:r>
              <a:rPr lang="en-ID" sz="2400" dirty="0" err="1"/>
              <a:t>aturan</a:t>
            </a:r>
            <a:r>
              <a:rPr lang="en-ID" sz="2400" dirty="0"/>
              <a:t> </a:t>
            </a:r>
            <a:r>
              <a:rPr lang="en-ID" sz="2400" dirty="0" err="1"/>
              <a:t>praktis</a:t>
            </a:r>
            <a:r>
              <a:rPr lang="en-ID" sz="2400" dirty="0"/>
              <a:t> yang </a:t>
            </a:r>
            <a:r>
              <a:rPr lang="en-ID" sz="2400" dirty="0" err="1"/>
              <a:t>memandu</a:t>
            </a:r>
            <a:r>
              <a:rPr lang="en-ID" sz="2400" dirty="0"/>
              <a:t> proses </a:t>
            </a:r>
            <a:r>
              <a:rPr lang="en-ID" sz="2400" dirty="0" err="1"/>
              <a:t>berpikir</a:t>
            </a:r>
            <a:r>
              <a:rPr lang="en-ID" sz="2400" dirty="0"/>
              <a:t>. </a:t>
            </a:r>
            <a:r>
              <a:rPr lang="en-ID" sz="2400" dirty="0" err="1"/>
              <a:t>Sering</a:t>
            </a:r>
            <a:r>
              <a:rPr lang="en-ID" sz="2400" dirty="0"/>
              <a:t> </a:t>
            </a:r>
            <a:r>
              <a:rPr lang="en-ID" sz="2400" dirty="0" err="1"/>
              <a:t>disebut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dangkal</a:t>
            </a:r>
            <a:r>
              <a:rPr lang="en-ID" sz="2400" dirty="0"/>
              <a:t> yang </a:t>
            </a:r>
            <a:r>
              <a:rPr lang="en-ID" sz="2400" dirty="0" err="1"/>
              <a:t>dikompilasi</a:t>
            </a:r>
            <a:r>
              <a:rPr lang="en-ID" sz="2400" dirty="0"/>
              <a:t> </a:t>
            </a:r>
            <a:r>
              <a:rPr lang="en-ID" sz="2400" dirty="0" err="1"/>
              <a:t>melalui</a:t>
            </a:r>
            <a:r>
              <a:rPr lang="en-ID" sz="2400" dirty="0"/>
              <a:t> </a:t>
            </a:r>
            <a:r>
              <a:rPr lang="en-ID" sz="2400" dirty="0" err="1"/>
              <a:t>pengalaman</a:t>
            </a:r>
            <a:r>
              <a:rPr lang="en-ID" sz="2400" dirty="0"/>
              <a:t>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B4B1CA8-8468-44F9-868F-63A97631E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642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1577"/>
            <a:ext cx="7513955" cy="171649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>
                <a:latin typeface="Arial MT"/>
                <a:cs typeface="Arial MT"/>
              </a:rPr>
              <a:t>Pengetahuan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dirty="0" err="1">
                <a:latin typeface="Arial MT"/>
                <a:cs typeface="Arial MT"/>
              </a:rPr>
              <a:t>Struktural</a:t>
            </a:r>
            <a:endParaRPr sz="28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EF6056"/>
              </a:buClr>
              <a:buFont typeface="Wingdings"/>
              <a:buChar char=""/>
              <a:tabLst>
                <a:tab pos="756920" algn="l"/>
              </a:tabLst>
            </a:pPr>
            <a:r>
              <a:rPr lang="en-ID" sz="2400" dirty="0" err="1"/>
              <a:t>Menjelaskan</a:t>
            </a:r>
            <a:r>
              <a:rPr lang="en-ID" sz="2400" dirty="0"/>
              <a:t> model mental </a:t>
            </a:r>
            <a:r>
              <a:rPr lang="en-ID" sz="2400" dirty="0" err="1"/>
              <a:t>keseluruhan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, </a:t>
            </a:r>
            <a:r>
              <a:rPr lang="en-ID" sz="2400" dirty="0" err="1"/>
              <a:t>termasuk</a:t>
            </a:r>
            <a:r>
              <a:rPr lang="en-ID" sz="2400" dirty="0"/>
              <a:t> </a:t>
            </a:r>
            <a:r>
              <a:rPr lang="en-ID" sz="2400" dirty="0" err="1"/>
              <a:t>konsep</a:t>
            </a:r>
            <a:r>
              <a:rPr lang="en-ID" sz="2400" dirty="0"/>
              <a:t>, sub-</a:t>
            </a:r>
            <a:r>
              <a:rPr lang="en-ID" sz="2400" dirty="0" err="1"/>
              <a:t>konsep</a:t>
            </a:r>
            <a:r>
              <a:rPr lang="en-ID" sz="2400" dirty="0"/>
              <a:t>, dan 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 </a:t>
            </a:r>
            <a:r>
              <a:rPr lang="en-ID" sz="2400" dirty="0" err="1"/>
              <a:t>saling</a:t>
            </a:r>
            <a:r>
              <a:rPr lang="en-ID" sz="2400" dirty="0"/>
              <a:t> </a:t>
            </a:r>
            <a:r>
              <a:rPr lang="en-ID" sz="2400" dirty="0" err="1"/>
              <a:t>terkait</a:t>
            </a:r>
            <a:r>
              <a:rPr lang="en-ID" sz="2400" dirty="0"/>
              <a:t>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6E40F44-0464-4B6D-A399-EF1E84670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642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22" y="44907"/>
            <a:ext cx="84711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0" marR="5080" indent="-2053589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Prosedural</a:t>
            </a:r>
            <a:r>
              <a:rPr lang="en-US" dirty="0"/>
              <a:t> dan </a:t>
            </a:r>
            <a:r>
              <a:rPr lang="en-US" dirty="0" err="1"/>
              <a:t>Deklaratif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9285"/>
            <a:ext cx="8017509" cy="30412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2555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deklaratif</a:t>
            </a:r>
            <a:r>
              <a:rPr lang="en-ID" sz="2800" dirty="0">
                <a:latin typeface="Arial MT"/>
                <a:cs typeface="Arial MT"/>
              </a:rPr>
              <a:t> (</a:t>
            </a: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substantif</a:t>
            </a:r>
            <a:r>
              <a:rPr lang="en-ID" sz="2800" dirty="0">
                <a:latin typeface="Arial MT"/>
                <a:cs typeface="Arial MT"/>
              </a:rPr>
              <a:t>) </a:t>
            </a:r>
            <a:r>
              <a:rPr lang="en-ID" sz="2800" dirty="0" err="1">
                <a:latin typeface="Arial MT"/>
                <a:cs typeface="Arial MT"/>
              </a:rPr>
              <a:t>berfokus</a:t>
            </a:r>
            <a:r>
              <a:rPr lang="en-ID" sz="2800" dirty="0">
                <a:latin typeface="Arial MT"/>
                <a:cs typeface="Arial MT"/>
              </a:rPr>
              <a:t> pada </a:t>
            </a:r>
            <a:r>
              <a:rPr lang="en-ID" sz="2800" dirty="0" err="1">
                <a:latin typeface="Arial MT"/>
                <a:cs typeface="Arial MT"/>
              </a:rPr>
              <a:t>keyakinan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tentang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hubungan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antar</a:t>
            </a:r>
            <a:r>
              <a:rPr lang="en-ID" sz="2800" dirty="0">
                <a:latin typeface="Arial MT"/>
                <a:cs typeface="Arial MT"/>
              </a:rPr>
              <a:t> variable</a:t>
            </a:r>
          </a:p>
          <a:p>
            <a:pPr marL="355600" marR="122555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prosedural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berfokus</a:t>
            </a:r>
            <a:r>
              <a:rPr lang="en-ID" sz="2800" dirty="0">
                <a:latin typeface="Arial MT"/>
                <a:cs typeface="Arial MT"/>
              </a:rPr>
              <a:t> pada </a:t>
            </a:r>
            <a:r>
              <a:rPr lang="en-ID" sz="2800" dirty="0" err="1">
                <a:latin typeface="Arial MT"/>
                <a:cs typeface="Arial MT"/>
              </a:rPr>
              <a:t>keyakinan</a:t>
            </a:r>
            <a:r>
              <a:rPr lang="en-ID" sz="2800" dirty="0">
                <a:latin typeface="Arial MT"/>
                <a:cs typeface="Arial MT"/>
              </a:rPr>
              <a:t> yang </a:t>
            </a:r>
            <a:r>
              <a:rPr lang="en-ID" sz="2800" dirty="0" err="1">
                <a:latin typeface="Arial MT"/>
                <a:cs typeface="Arial MT"/>
              </a:rPr>
              <a:t>menghubungkan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rangkaian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langkah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atau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tindakan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dengan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hasil</a:t>
            </a:r>
            <a:r>
              <a:rPr lang="en-ID" sz="2800" dirty="0">
                <a:latin typeface="Arial MT"/>
                <a:cs typeface="Arial MT"/>
              </a:rPr>
              <a:t> yang </a:t>
            </a:r>
            <a:r>
              <a:rPr lang="en-ID" sz="2800" dirty="0" err="1">
                <a:latin typeface="Arial MT"/>
                <a:cs typeface="Arial MT"/>
              </a:rPr>
              <a:t>diinginkan</a:t>
            </a:r>
            <a:r>
              <a:rPr lang="en-ID" sz="2800" dirty="0">
                <a:latin typeface="Arial MT"/>
                <a:cs typeface="Arial MT"/>
              </a:rPr>
              <a:t> (</a:t>
            </a:r>
            <a:r>
              <a:rPr lang="en-ID" sz="2800" dirty="0" err="1">
                <a:latin typeface="Arial MT"/>
                <a:cs typeface="Arial MT"/>
              </a:rPr>
              <a:t>atau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tidak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diinginkan</a:t>
            </a:r>
            <a:r>
              <a:rPr lang="en-ID" sz="2800" dirty="0">
                <a:latin typeface="Arial MT"/>
                <a:cs typeface="Arial MT"/>
              </a:rPr>
              <a:t>).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6588"/>
            <a:ext cx="74129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Pengetahuan</a:t>
            </a:r>
            <a:r>
              <a:rPr lang="en-US" dirty="0"/>
              <a:t> Tacit dan </a:t>
            </a:r>
            <a:r>
              <a:rPr lang="en-US" dirty="0" err="1"/>
              <a:t>Eksplisit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9285"/>
            <a:ext cx="8018780" cy="30540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spc="-65" dirty="0" err="1">
                <a:latin typeface="Arial MT"/>
                <a:cs typeface="Arial MT"/>
              </a:rPr>
              <a:t>Pengetahuan</a:t>
            </a:r>
            <a:r>
              <a:rPr lang="en-ID" sz="2800" spc="-65" dirty="0">
                <a:latin typeface="Arial MT"/>
                <a:cs typeface="Arial MT"/>
              </a:rPr>
              <a:t> tacit </a:t>
            </a:r>
            <a:r>
              <a:rPr lang="en-ID" sz="2800" spc="-65" dirty="0" err="1">
                <a:latin typeface="Arial MT"/>
                <a:cs typeface="Arial MT"/>
              </a:rPr>
              <a:t>mencakup</a:t>
            </a:r>
            <a:r>
              <a:rPr lang="en-ID" sz="2800" spc="-65" dirty="0">
                <a:latin typeface="Arial MT"/>
                <a:cs typeface="Arial MT"/>
              </a:rPr>
              <a:t> </a:t>
            </a:r>
            <a:r>
              <a:rPr lang="en-ID" sz="2800" spc="-65" dirty="0" err="1">
                <a:latin typeface="Arial MT"/>
                <a:cs typeface="Arial MT"/>
              </a:rPr>
              <a:t>wawasan</a:t>
            </a:r>
            <a:r>
              <a:rPr lang="en-ID" sz="2800" spc="-65" dirty="0">
                <a:latin typeface="Arial MT"/>
                <a:cs typeface="Arial MT"/>
              </a:rPr>
              <a:t>, </a:t>
            </a:r>
            <a:r>
              <a:rPr lang="en-ID" sz="2800" spc="-65" dirty="0" err="1">
                <a:latin typeface="Arial MT"/>
                <a:cs typeface="Arial MT"/>
              </a:rPr>
              <a:t>intuisi</a:t>
            </a:r>
            <a:r>
              <a:rPr lang="en-ID" sz="2800" spc="-65" dirty="0">
                <a:latin typeface="Arial MT"/>
                <a:cs typeface="Arial MT"/>
              </a:rPr>
              <a:t>, dan </a:t>
            </a:r>
            <a:r>
              <a:rPr lang="en-ID" sz="2800" spc="-65" dirty="0" err="1">
                <a:latin typeface="Arial MT"/>
                <a:cs typeface="Arial MT"/>
              </a:rPr>
              <a:t>firasat</a:t>
            </a:r>
            <a:endParaRPr lang="en-ID" sz="2800" spc="-65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eksplisit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mengacu</a:t>
            </a:r>
            <a:r>
              <a:rPr lang="en-ID" sz="2800" dirty="0">
                <a:latin typeface="Arial MT"/>
                <a:cs typeface="Arial MT"/>
              </a:rPr>
              <a:t> pada </a:t>
            </a: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yang </a:t>
            </a:r>
            <a:r>
              <a:rPr lang="en-ID" sz="2800" dirty="0" err="1">
                <a:latin typeface="Arial MT"/>
                <a:cs typeface="Arial MT"/>
              </a:rPr>
              <a:t>diungkapkan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dalam</a:t>
            </a:r>
            <a:r>
              <a:rPr lang="en-ID" sz="2800" dirty="0">
                <a:latin typeface="Arial MT"/>
                <a:cs typeface="Arial MT"/>
              </a:rPr>
              <a:t> kata-kata dan </a:t>
            </a:r>
            <a:r>
              <a:rPr lang="en-ID" sz="2800" dirty="0" err="1">
                <a:latin typeface="Arial MT"/>
                <a:cs typeface="Arial MT"/>
              </a:rPr>
              <a:t>angka</a:t>
            </a:r>
            <a:endParaRPr lang="en-ID" sz="28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spc="-30" dirty="0">
                <a:latin typeface="Arial MT"/>
                <a:cs typeface="Arial MT"/>
              </a:rPr>
              <a:t>Kita </a:t>
            </a:r>
            <a:r>
              <a:rPr lang="en-ID" sz="2800" spc="-30" dirty="0" err="1">
                <a:latin typeface="Arial MT"/>
                <a:cs typeface="Arial MT"/>
              </a:rPr>
              <a:t>dapat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spc="-30" dirty="0" err="1">
                <a:latin typeface="Arial MT"/>
                <a:cs typeface="Arial MT"/>
              </a:rPr>
              <a:t>mengubah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spc="-30" dirty="0" err="1">
                <a:latin typeface="Arial MT"/>
                <a:cs typeface="Arial MT"/>
              </a:rPr>
              <a:t>pengetahuan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spc="-30" dirty="0" err="1">
                <a:latin typeface="Arial MT"/>
                <a:cs typeface="Arial MT"/>
              </a:rPr>
              <a:t>eksplisit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spc="-30" dirty="0" err="1">
                <a:latin typeface="Arial MT"/>
                <a:cs typeface="Arial MT"/>
              </a:rPr>
              <a:t>menjadi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spc="-30" dirty="0" err="1">
                <a:latin typeface="Arial MT"/>
                <a:cs typeface="Arial MT"/>
              </a:rPr>
              <a:t>pengetahuan</a:t>
            </a:r>
            <a:r>
              <a:rPr lang="en-ID" sz="2800" spc="-30" dirty="0">
                <a:latin typeface="Arial MT"/>
                <a:cs typeface="Arial MT"/>
              </a:rPr>
              <a:t> tacit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22" y="44907"/>
            <a:ext cx="84711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0" marR="5080" indent="-120142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Pengetahuan</a:t>
            </a:r>
            <a:r>
              <a:rPr lang="en-US" spc="-5" dirty="0"/>
              <a:t> </a:t>
            </a:r>
            <a:r>
              <a:rPr lang="en-US" spc="-5" dirty="0" err="1"/>
              <a:t>Umum</a:t>
            </a:r>
            <a:r>
              <a:rPr lang="en-US" spc="-5" dirty="0"/>
              <a:t> dan </a:t>
            </a:r>
            <a:r>
              <a:rPr lang="en-US" spc="-5" dirty="0" err="1"/>
              <a:t>Khusus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9285"/>
            <a:ext cx="7426325" cy="33618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umum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dimiliki</a:t>
            </a:r>
            <a:r>
              <a:rPr lang="en-ID" sz="2800" dirty="0">
                <a:latin typeface="Arial MT"/>
                <a:cs typeface="Arial MT"/>
              </a:rPr>
              <a:t> oleh </a:t>
            </a:r>
            <a:r>
              <a:rPr lang="en-ID" sz="2800" dirty="0" err="1">
                <a:latin typeface="Arial MT"/>
                <a:cs typeface="Arial MT"/>
              </a:rPr>
              <a:t>sejumlah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besar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individu</a:t>
            </a:r>
            <a:r>
              <a:rPr lang="en-ID" sz="2800" dirty="0">
                <a:latin typeface="Arial MT"/>
                <a:cs typeface="Arial MT"/>
              </a:rPr>
              <a:t> dan </a:t>
            </a:r>
            <a:r>
              <a:rPr lang="en-ID" sz="2800" dirty="0" err="1">
                <a:latin typeface="Arial MT"/>
                <a:cs typeface="Arial MT"/>
              </a:rPr>
              <a:t>dapat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ditransfer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dengan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mudah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antar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individu</a:t>
            </a:r>
            <a:endParaRPr lang="en-ID" sz="28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spc="-5" dirty="0" err="1">
                <a:latin typeface="Arial MT"/>
                <a:cs typeface="Arial MT"/>
              </a:rPr>
              <a:t>Pengetahuan</a:t>
            </a:r>
            <a:r>
              <a:rPr lang="en-ID" sz="2800" spc="-5" dirty="0">
                <a:latin typeface="Arial MT"/>
                <a:cs typeface="Arial MT"/>
              </a:rPr>
              <a:t> </a:t>
            </a:r>
            <a:r>
              <a:rPr lang="en-ID" sz="2800" spc="-5" dirty="0" err="1">
                <a:latin typeface="Arial MT"/>
                <a:cs typeface="Arial MT"/>
              </a:rPr>
              <a:t>khusus</a:t>
            </a:r>
            <a:r>
              <a:rPr lang="en-ID" sz="2800" spc="-5" dirty="0">
                <a:latin typeface="Arial MT"/>
                <a:cs typeface="Arial MT"/>
              </a:rPr>
              <a:t>, </a:t>
            </a:r>
            <a:r>
              <a:rPr lang="en-ID" sz="2800" spc="-5" dirty="0" err="1">
                <a:latin typeface="Arial MT"/>
                <a:cs typeface="Arial MT"/>
              </a:rPr>
              <a:t>atau</a:t>
            </a:r>
            <a:r>
              <a:rPr lang="en-ID" sz="2800" spc="-5" dirty="0">
                <a:latin typeface="Arial MT"/>
                <a:cs typeface="Arial MT"/>
              </a:rPr>
              <a:t> “</a:t>
            </a:r>
            <a:r>
              <a:rPr lang="en-ID" sz="2800" spc="-5" dirty="0" err="1">
                <a:latin typeface="Arial MT"/>
                <a:cs typeface="Arial MT"/>
              </a:rPr>
              <a:t>pengetahuan</a:t>
            </a:r>
            <a:r>
              <a:rPr lang="en-ID" sz="2800" spc="-5" dirty="0">
                <a:latin typeface="Arial MT"/>
                <a:cs typeface="Arial MT"/>
              </a:rPr>
              <a:t> </a:t>
            </a:r>
            <a:r>
              <a:rPr lang="en-ID" sz="2800" spc="-5" dirty="0" err="1">
                <a:latin typeface="Arial MT"/>
                <a:cs typeface="Arial MT"/>
              </a:rPr>
              <a:t>istimewa</a:t>
            </a:r>
            <a:r>
              <a:rPr lang="en-ID" sz="2800" spc="-5" dirty="0">
                <a:latin typeface="Arial MT"/>
                <a:cs typeface="Arial MT"/>
              </a:rPr>
              <a:t>”, </a:t>
            </a:r>
            <a:r>
              <a:rPr lang="en-ID" sz="2800" spc="-5" dirty="0" err="1">
                <a:latin typeface="Arial MT"/>
                <a:cs typeface="Arial MT"/>
              </a:rPr>
              <a:t>hanya</a:t>
            </a:r>
            <a:r>
              <a:rPr lang="en-ID" sz="2800" spc="-5" dirty="0">
                <a:latin typeface="Arial MT"/>
                <a:cs typeface="Arial MT"/>
              </a:rPr>
              <a:t> </a:t>
            </a:r>
            <a:r>
              <a:rPr lang="en-ID" sz="2800" spc="-5" dirty="0" err="1">
                <a:latin typeface="Arial MT"/>
                <a:cs typeface="Arial MT"/>
              </a:rPr>
              <a:t>dimiliki</a:t>
            </a:r>
            <a:r>
              <a:rPr lang="en-ID" sz="2800" spc="-5" dirty="0">
                <a:latin typeface="Arial MT"/>
                <a:cs typeface="Arial MT"/>
              </a:rPr>
              <a:t> oleh </a:t>
            </a:r>
            <a:r>
              <a:rPr lang="en-ID" sz="2800" spc="-5" dirty="0" err="1">
                <a:latin typeface="Arial MT"/>
                <a:cs typeface="Arial MT"/>
              </a:rPr>
              <a:t>segelintir</a:t>
            </a:r>
            <a:r>
              <a:rPr lang="en-ID" sz="2800" spc="-5" dirty="0">
                <a:latin typeface="Arial MT"/>
                <a:cs typeface="Arial MT"/>
              </a:rPr>
              <a:t> orang dan </a:t>
            </a:r>
            <a:r>
              <a:rPr lang="en-ID" sz="2800" spc="-5" dirty="0" err="1">
                <a:latin typeface="Arial MT"/>
                <a:cs typeface="Arial MT"/>
              </a:rPr>
              <a:t>membutuhkan</a:t>
            </a:r>
            <a:r>
              <a:rPr lang="en-ID" sz="2800" spc="-5" dirty="0">
                <a:latin typeface="Arial MT"/>
                <a:cs typeface="Arial MT"/>
              </a:rPr>
              <a:t> </a:t>
            </a:r>
            <a:r>
              <a:rPr lang="en-ID" sz="2800" spc="-5" dirty="0" err="1">
                <a:latin typeface="Arial MT"/>
                <a:cs typeface="Arial MT"/>
              </a:rPr>
              <a:t>biaya</a:t>
            </a:r>
            <a:r>
              <a:rPr lang="en-ID" sz="2800" spc="-5" dirty="0">
                <a:latin typeface="Arial MT"/>
                <a:cs typeface="Arial MT"/>
              </a:rPr>
              <a:t> yang </a:t>
            </a:r>
            <a:r>
              <a:rPr lang="en-ID" sz="2800" spc="-5" dirty="0" err="1">
                <a:latin typeface="Arial MT"/>
                <a:cs typeface="Arial MT"/>
              </a:rPr>
              <a:t>besar</a:t>
            </a:r>
            <a:r>
              <a:rPr lang="en-ID" sz="2800" spc="-5" dirty="0">
                <a:latin typeface="Arial MT"/>
                <a:cs typeface="Arial MT"/>
              </a:rPr>
              <a:t> </a:t>
            </a:r>
            <a:r>
              <a:rPr lang="en-ID" sz="2800" spc="-5" dirty="0" err="1">
                <a:latin typeface="Arial MT"/>
                <a:cs typeface="Arial MT"/>
              </a:rPr>
              <a:t>untuk</a:t>
            </a:r>
            <a:r>
              <a:rPr lang="en-ID" sz="2800" spc="-5" dirty="0">
                <a:latin typeface="Arial MT"/>
                <a:cs typeface="Arial MT"/>
              </a:rPr>
              <a:t> </a:t>
            </a:r>
            <a:r>
              <a:rPr lang="en-ID" sz="2800" spc="-5" dirty="0" err="1">
                <a:latin typeface="Arial MT"/>
                <a:cs typeface="Arial MT"/>
              </a:rPr>
              <a:t>ditransfer</a:t>
            </a:r>
            <a:endParaRPr lang="en-ID" sz="2800" spc="-5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000" dirty="0">
                <a:latin typeface="Arial MT"/>
                <a:cs typeface="Arial MT"/>
              </a:rPr>
              <a:t>Idiosyncratic: </a:t>
            </a:r>
            <a:r>
              <a:rPr lang="en-ID" sz="2000" dirty="0" err="1">
                <a:latin typeface="Arial MT"/>
                <a:cs typeface="Arial MT"/>
              </a:rPr>
              <a:t>cara</a:t>
            </a:r>
            <a:r>
              <a:rPr lang="en-ID" sz="2000" dirty="0">
                <a:latin typeface="Arial MT"/>
                <a:cs typeface="Arial MT"/>
              </a:rPr>
              <a:t> </a:t>
            </a:r>
            <a:r>
              <a:rPr lang="en-ID" sz="2000" dirty="0" err="1">
                <a:latin typeface="Arial MT"/>
                <a:cs typeface="Arial MT"/>
              </a:rPr>
              <a:t>berpikir</a:t>
            </a:r>
            <a:r>
              <a:rPr lang="en-ID" sz="2000" dirty="0">
                <a:latin typeface="Arial MT"/>
                <a:cs typeface="Arial MT"/>
              </a:rPr>
              <a:t> </a:t>
            </a:r>
            <a:r>
              <a:rPr lang="en-ID" sz="2000" dirty="0" err="1">
                <a:latin typeface="Arial MT"/>
                <a:cs typeface="Arial MT"/>
              </a:rPr>
              <a:t>tertentu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22" y="44907"/>
            <a:ext cx="880757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5205" marR="5080" indent="-1190625">
              <a:lnSpc>
                <a:spcPct val="100000"/>
              </a:lnSpc>
              <a:spcBef>
                <a:spcPts val="100"/>
              </a:spcBef>
            </a:pPr>
            <a:r>
              <a:rPr lang="nn-NO" spc="-5" dirty="0"/>
              <a:t>Pengetahuan Spesifik Secara Teknis dan Kontekstual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9285"/>
            <a:ext cx="8055609" cy="3902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08455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spc="-30" dirty="0" err="1">
                <a:latin typeface="Arial MT"/>
                <a:cs typeface="Arial MT"/>
              </a:rPr>
              <a:t>Pengetahuan</a:t>
            </a:r>
            <a:r>
              <a:rPr lang="en-ID" sz="2800" spc="-30" dirty="0">
                <a:latin typeface="Arial MT"/>
                <a:cs typeface="Arial MT"/>
              </a:rPr>
              <a:t> yang </a:t>
            </a:r>
            <a:r>
              <a:rPr lang="en-ID" sz="2800" spc="-30" dirty="0" err="1">
                <a:latin typeface="Arial MT"/>
                <a:cs typeface="Arial MT"/>
              </a:rPr>
              <a:t>spesifik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spc="-30" dirty="0" err="1">
                <a:latin typeface="Arial MT"/>
                <a:cs typeface="Arial MT"/>
              </a:rPr>
              <a:t>secara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spc="-30" dirty="0" err="1">
                <a:latin typeface="Arial MT"/>
                <a:cs typeface="Arial MT"/>
              </a:rPr>
              <a:t>teknis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spc="-30" dirty="0" err="1">
                <a:latin typeface="Arial MT"/>
                <a:cs typeface="Arial MT"/>
              </a:rPr>
              <a:t>adalah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spc="-30" dirty="0" err="1">
                <a:latin typeface="Arial MT"/>
                <a:cs typeface="Arial MT"/>
              </a:rPr>
              <a:t>pengetahuan</a:t>
            </a:r>
            <a:r>
              <a:rPr lang="en-ID" sz="2800" spc="-30" dirty="0">
                <a:latin typeface="Arial MT"/>
                <a:cs typeface="Arial MT"/>
              </a:rPr>
              <a:t> yang </a:t>
            </a:r>
            <a:r>
              <a:rPr lang="en-ID" sz="2800" spc="-30" dirty="0" err="1">
                <a:latin typeface="Arial MT"/>
                <a:cs typeface="Arial MT"/>
              </a:rPr>
              <a:t>mendalam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spc="-30" dirty="0" err="1">
                <a:latin typeface="Arial MT"/>
                <a:cs typeface="Arial MT"/>
              </a:rPr>
              <a:t>tentang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spc="-30" dirty="0" err="1">
                <a:latin typeface="Arial MT"/>
                <a:cs typeface="Arial MT"/>
              </a:rPr>
              <a:t>suatu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spc="-30" dirty="0" err="1">
                <a:latin typeface="Arial MT"/>
                <a:cs typeface="Arial MT"/>
              </a:rPr>
              <a:t>bidang</a:t>
            </a:r>
            <a:r>
              <a:rPr lang="en-ID" sz="2800" spc="-30" dirty="0">
                <a:latin typeface="Arial MT"/>
                <a:cs typeface="Arial MT"/>
              </a:rPr>
              <a:t> </a:t>
            </a:r>
            <a:r>
              <a:rPr lang="en-ID" sz="2800" spc="-30" dirty="0" err="1">
                <a:latin typeface="Arial MT"/>
                <a:cs typeface="Arial MT"/>
              </a:rPr>
              <a:t>tertentu</a:t>
            </a:r>
            <a:endParaRPr lang="en-ID" sz="2800" spc="-30" dirty="0">
              <a:latin typeface="Arial MT"/>
              <a:cs typeface="Arial MT"/>
            </a:endParaRPr>
          </a:p>
          <a:p>
            <a:pPr marL="355600" marR="1608455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yang </a:t>
            </a:r>
            <a:r>
              <a:rPr lang="en-ID" sz="2800" dirty="0" err="1">
                <a:latin typeface="Arial MT"/>
                <a:cs typeface="Arial MT"/>
              </a:rPr>
              <a:t>spesifik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secara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kontekstual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mengacu</a:t>
            </a:r>
            <a:r>
              <a:rPr lang="en-ID" sz="2800" dirty="0">
                <a:latin typeface="Arial MT"/>
                <a:cs typeface="Arial MT"/>
              </a:rPr>
              <a:t> pada </a:t>
            </a: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tentang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keadaan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tertentu</a:t>
            </a:r>
            <a:r>
              <a:rPr lang="en-ID" sz="2800" dirty="0">
                <a:latin typeface="Arial MT"/>
                <a:cs typeface="Arial MT"/>
              </a:rPr>
              <a:t>, </a:t>
            </a:r>
            <a:r>
              <a:rPr lang="en-ID" sz="2800" dirty="0" err="1">
                <a:latin typeface="Arial MT"/>
                <a:cs typeface="Arial MT"/>
              </a:rPr>
              <a:t>waktu</a:t>
            </a:r>
            <a:r>
              <a:rPr lang="en-ID" sz="2800" dirty="0">
                <a:latin typeface="Arial MT"/>
                <a:cs typeface="Arial MT"/>
              </a:rPr>
              <a:t> dan </a:t>
            </a:r>
            <a:r>
              <a:rPr lang="en-ID" sz="2800" dirty="0" err="1">
                <a:latin typeface="Arial MT"/>
                <a:cs typeface="Arial MT"/>
              </a:rPr>
              <a:t>tempat</a:t>
            </a:r>
            <a:r>
              <a:rPr lang="en-ID" sz="2800" dirty="0">
                <a:latin typeface="Arial MT"/>
                <a:cs typeface="Arial MT"/>
              </a:rPr>
              <a:t> di mana </a:t>
            </a:r>
            <a:r>
              <a:rPr lang="en-ID" sz="2800" dirty="0" err="1">
                <a:latin typeface="Arial MT"/>
                <a:cs typeface="Arial MT"/>
              </a:rPr>
              <a:t>pekerjaan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harus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dilakukan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6800" y="319785"/>
            <a:ext cx="70023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dirty="0" err="1"/>
              <a:t>Pengetahuan</a:t>
            </a:r>
            <a:r>
              <a:rPr lang="en-ID" dirty="0"/>
              <a:t> dan </a:t>
            </a:r>
            <a:r>
              <a:rPr lang="en-ID" dirty="0" err="1"/>
              <a:t>Keahlian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9285"/>
            <a:ext cx="8059420" cy="2179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Keahlian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dapat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diartikan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sebagai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yang </a:t>
            </a:r>
            <a:r>
              <a:rPr lang="en-ID" sz="2800" dirty="0" err="1">
                <a:latin typeface="Arial MT"/>
                <a:cs typeface="Arial MT"/>
              </a:rPr>
              <a:t>lebih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berkualitas</a:t>
            </a:r>
            <a:endParaRPr lang="en-ID" sz="28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spc="-5" dirty="0" err="1">
                <a:latin typeface="Arial MT"/>
                <a:cs typeface="Arial MT"/>
              </a:rPr>
              <a:t>Seorang</a:t>
            </a:r>
            <a:r>
              <a:rPr lang="en-ID" sz="2800" spc="-5" dirty="0">
                <a:latin typeface="Arial MT"/>
                <a:cs typeface="Arial MT"/>
              </a:rPr>
              <a:t> “</a:t>
            </a:r>
            <a:r>
              <a:rPr lang="en-ID" sz="2800" spc="-5" dirty="0" err="1">
                <a:latin typeface="Arial MT"/>
                <a:cs typeface="Arial MT"/>
              </a:rPr>
              <a:t>ahli</a:t>
            </a:r>
            <a:r>
              <a:rPr lang="en-ID" sz="2800" spc="-5" dirty="0">
                <a:latin typeface="Arial MT"/>
                <a:cs typeface="Arial MT"/>
              </a:rPr>
              <a:t>” </a:t>
            </a:r>
            <a:r>
              <a:rPr lang="en-ID" sz="2800" spc="-5" dirty="0" err="1">
                <a:latin typeface="Arial MT"/>
                <a:cs typeface="Arial MT"/>
              </a:rPr>
              <a:t>adalah</a:t>
            </a:r>
            <a:r>
              <a:rPr lang="en-ID" sz="2800" spc="-5" dirty="0">
                <a:latin typeface="Arial MT"/>
                <a:cs typeface="Arial MT"/>
              </a:rPr>
              <a:t> orang yang </a:t>
            </a:r>
            <a:r>
              <a:rPr lang="en-ID" sz="2800" spc="-5" dirty="0" err="1">
                <a:latin typeface="Arial MT"/>
                <a:cs typeface="Arial MT"/>
              </a:rPr>
              <a:t>mampu</a:t>
            </a:r>
            <a:r>
              <a:rPr lang="en-ID" sz="2800" spc="-5" dirty="0">
                <a:latin typeface="Arial MT"/>
                <a:cs typeface="Arial MT"/>
              </a:rPr>
              <a:t> </a:t>
            </a:r>
            <a:r>
              <a:rPr lang="en-ID" sz="2800" spc="-5" dirty="0" err="1">
                <a:latin typeface="Arial MT"/>
                <a:cs typeface="Arial MT"/>
              </a:rPr>
              <a:t>melakukan</a:t>
            </a:r>
            <a:r>
              <a:rPr lang="en-ID" sz="2800" spc="-5" dirty="0">
                <a:latin typeface="Arial MT"/>
                <a:cs typeface="Arial MT"/>
              </a:rPr>
              <a:t> </a:t>
            </a:r>
            <a:r>
              <a:rPr lang="en-ID" sz="2800" spc="-5" dirty="0" err="1">
                <a:latin typeface="Arial MT"/>
                <a:cs typeface="Arial MT"/>
              </a:rPr>
              <a:t>suatu</a:t>
            </a:r>
            <a:r>
              <a:rPr lang="en-ID" sz="2800" spc="-5" dirty="0">
                <a:latin typeface="Arial MT"/>
                <a:cs typeface="Arial MT"/>
              </a:rPr>
              <a:t> </a:t>
            </a:r>
            <a:r>
              <a:rPr lang="en-ID" sz="2800" spc="-5" dirty="0" err="1">
                <a:latin typeface="Arial MT"/>
                <a:cs typeface="Arial MT"/>
              </a:rPr>
              <a:t>tugas</a:t>
            </a:r>
            <a:r>
              <a:rPr lang="en-ID" sz="2800" spc="-5" dirty="0">
                <a:latin typeface="Arial MT"/>
                <a:cs typeface="Arial MT"/>
              </a:rPr>
              <a:t> </a:t>
            </a:r>
            <a:r>
              <a:rPr lang="en-ID" sz="2800" spc="-5" dirty="0" err="1">
                <a:latin typeface="Arial MT"/>
                <a:cs typeface="Arial MT"/>
              </a:rPr>
              <a:t>jauh</a:t>
            </a:r>
            <a:r>
              <a:rPr lang="en-ID" sz="2800" spc="-5" dirty="0">
                <a:latin typeface="Arial MT"/>
                <a:cs typeface="Arial MT"/>
              </a:rPr>
              <a:t> </a:t>
            </a:r>
            <a:r>
              <a:rPr lang="en-ID" sz="2800" spc="-5" dirty="0" err="1">
                <a:latin typeface="Arial MT"/>
                <a:cs typeface="Arial MT"/>
              </a:rPr>
              <a:t>lebih</a:t>
            </a:r>
            <a:r>
              <a:rPr lang="en-ID" sz="2800" spc="-5" dirty="0">
                <a:latin typeface="Arial MT"/>
                <a:cs typeface="Arial MT"/>
              </a:rPr>
              <a:t> </a:t>
            </a:r>
            <a:r>
              <a:rPr lang="en-ID" sz="2800" spc="-5" dirty="0" err="1">
                <a:latin typeface="Arial MT"/>
                <a:cs typeface="Arial MT"/>
              </a:rPr>
              <a:t>baik</a:t>
            </a:r>
            <a:r>
              <a:rPr lang="en-ID" sz="2800" spc="-5" dirty="0">
                <a:latin typeface="Arial MT"/>
                <a:cs typeface="Arial MT"/>
              </a:rPr>
              <a:t> </a:t>
            </a:r>
            <a:r>
              <a:rPr lang="en-ID" sz="2800" spc="-5" dirty="0" err="1">
                <a:latin typeface="Arial MT"/>
                <a:cs typeface="Arial MT"/>
              </a:rPr>
              <a:t>daripada</a:t>
            </a:r>
            <a:r>
              <a:rPr lang="en-ID" sz="2800" spc="-5" dirty="0">
                <a:latin typeface="Arial MT"/>
                <a:cs typeface="Arial MT"/>
              </a:rPr>
              <a:t> orang lain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572" y="319785"/>
            <a:ext cx="7140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pc="-5" dirty="0" err="1"/>
              <a:t>Ciri-Ciri</a:t>
            </a:r>
            <a:r>
              <a:rPr lang="en-ID" spc="-5" dirty="0"/>
              <a:t> </a:t>
            </a:r>
            <a:r>
              <a:rPr lang="en-ID" spc="-5" dirty="0" err="1"/>
              <a:t>Seorang</a:t>
            </a:r>
            <a:r>
              <a:rPr lang="en-ID" spc="-5" dirty="0"/>
              <a:t> </a:t>
            </a:r>
            <a:r>
              <a:rPr lang="en-ID" spc="-5" dirty="0" err="1"/>
              <a:t>Pakar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00809"/>
            <a:ext cx="8054340" cy="4057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400" spc="-5" dirty="0" err="1">
                <a:latin typeface="Arial MT"/>
                <a:cs typeface="Arial MT"/>
              </a:rPr>
              <a:t>Rekan-rekan</a:t>
            </a:r>
            <a:r>
              <a:rPr lang="en-ID" sz="2400" spc="-5" dirty="0">
                <a:latin typeface="Arial MT"/>
                <a:cs typeface="Arial MT"/>
              </a:rPr>
              <a:t> </a:t>
            </a:r>
            <a:r>
              <a:rPr lang="en-ID" sz="2400" spc="-5" dirty="0" err="1">
                <a:latin typeface="Arial MT"/>
                <a:cs typeface="Arial MT"/>
              </a:rPr>
              <a:t>menganggap</a:t>
            </a:r>
            <a:r>
              <a:rPr lang="en-ID" sz="2400" spc="-5" dirty="0">
                <a:latin typeface="Arial MT"/>
                <a:cs typeface="Arial MT"/>
              </a:rPr>
              <a:t> </a:t>
            </a:r>
            <a:r>
              <a:rPr lang="en-ID" sz="2400" spc="-5" dirty="0" err="1">
                <a:latin typeface="Arial MT"/>
                <a:cs typeface="Arial MT"/>
              </a:rPr>
              <a:t>keputusan</a:t>
            </a:r>
            <a:r>
              <a:rPr lang="en-ID" sz="2400" spc="-5" dirty="0">
                <a:latin typeface="Arial MT"/>
                <a:cs typeface="Arial MT"/>
              </a:rPr>
              <a:t> </a:t>
            </a:r>
            <a:r>
              <a:rPr lang="en-ID" sz="2400" spc="-5" dirty="0" err="1">
                <a:latin typeface="Arial MT"/>
                <a:cs typeface="Arial MT"/>
              </a:rPr>
              <a:t>ahli</a:t>
            </a:r>
            <a:r>
              <a:rPr lang="en-ID" sz="2400" spc="-5" dirty="0">
                <a:latin typeface="Arial MT"/>
                <a:cs typeface="Arial MT"/>
              </a:rPr>
              <a:t> </a:t>
            </a:r>
            <a:r>
              <a:rPr lang="en-ID" sz="2400" spc="-5" dirty="0" err="1">
                <a:latin typeface="Arial MT"/>
                <a:cs typeface="Arial MT"/>
              </a:rPr>
              <a:t>sebagai</a:t>
            </a:r>
            <a:r>
              <a:rPr lang="en-ID" sz="2400" spc="-5" dirty="0">
                <a:latin typeface="Arial MT"/>
                <a:cs typeface="Arial MT"/>
              </a:rPr>
              <a:t> </a:t>
            </a:r>
            <a:r>
              <a:rPr lang="en-ID" sz="2400" spc="-5" dirty="0" err="1">
                <a:latin typeface="Arial MT"/>
                <a:cs typeface="Arial MT"/>
              </a:rPr>
              <a:t>keputusan</a:t>
            </a:r>
            <a:r>
              <a:rPr lang="en-ID" sz="2400" spc="-5" dirty="0">
                <a:latin typeface="Arial MT"/>
                <a:cs typeface="Arial MT"/>
              </a:rPr>
              <a:t> yang </a:t>
            </a:r>
            <a:r>
              <a:rPr lang="en-ID" sz="2400" spc="-5" dirty="0" err="1">
                <a:latin typeface="Arial MT"/>
                <a:cs typeface="Arial MT"/>
              </a:rPr>
              <a:t>baik</a:t>
            </a:r>
            <a:r>
              <a:rPr lang="en-ID" sz="2400" spc="-5" dirty="0">
                <a:latin typeface="Arial M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3568C6"/>
              </a:buClr>
              <a:tabLst>
                <a:tab pos="354965" algn="l"/>
                <a:tab pos="355600" algn="l"/>
              </a:tabLst>
            </a:pPr>
            <a:endParaRPr sz="3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  <a:tab pos="5095240" algn="l"/>
              </a:tabLst>
            </a:pPr>
            <a:r>
              <a:rPr lang="en-ID" sz="2400" dirty="0" err="1">
                <a:latin typeface="Arial MT"/>
                <a:cs typeface="Arial MT"/>
              </a:rPr>
              <a:t>Setiap</a:t>
            </a:r>
            <a:r>
              <a:rPr lang="en-ID" sz="2400" dirty="0">
                <a:latin typeface="Arial MT"/>
                <a:cs typeface="Arial MT"/>
              </a:rPr>
              <a:t> kali </a:t>
            </a:r>
            <a:r>
              <a:rPr lang="en-ID" sz="2400" dirty="0" err="1">
                <a:latin typeface="Arial MT"/>
                <a:cs typeface="Arial MT"/>
              </a:rPr>
              <a:t>timbul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masalah</a:t>
            </a:r>
            <a:r>
              <a:rPr lang="en-ID" sz="2400" dirty="0">
                <a:latin typeface="Arial MT"/>
                <a:cs typeface="Arial MT"/>
              </a:rPr>
              <a:t>, </a:t>
            </a:r>
            <a:r>
              <a:rPr lang="en-ID" sz="2400" dirty="0" err="1">
                <a:latin typeface="Arial MT"/>
                <a:cs typeface="Arial MT"/>
              </a:rPr>
              <a:t>masyarakat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berkonsultasi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dengan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ahlinya</a:t>
            </a:r>
            <a:r>
              <a:rPr lang="en-ID" sz="2400" dirty="0">
                <a:latin typeface="Arial M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  <a:buClr>
                <a:srgbClr val="3568C6"/>
              </a:buClr>
              <a:tabLst>
                <a:tab pos="354965" algn="l"/>
                <a:tab pos="355600" algn="l"/>
                <a:tab pos="5095240" algn="l"/>
              </a:tabLst>
            </a:pPr>
            <a:endParaRPr lang="en-ID" sz="35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400" dirty="0" err="1">
                <a:latin typeface="Arial MT"/>
                <a:cs typeface="Arial MT"/>
              </a:rPr>
              <a:t>Pakar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tersebut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mengaku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tidak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mengetahui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jawaban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atas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suatu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permasalahan</a:t>
            </a:r>
            <a:r>
              <a:rPr lang="en-ID" sz="2400" dirty="0">
                <a:latin typeface="Arial MT"/>
                <a:cs typeface="Arial MT"/>
              </a:rPr>
              <a:t>.  </a:t>
            </a:r>
            <a:r>
              <a:rPr lang="en-ID" sz="2400" dirty="0" err="1">
                <a:latin typeface="Arial MT"/>
                <a:cs typeface="Arial MT"/>
              </a:rPr>
              <a:t>Kejujuran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ini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menunjukkan</a:t>
            </a:r>
            <a:r>
              <a:rPr lang="en-ID" sz="2400" dirty="0">
                <a:latin typeface="Arial MT"/>
                <a:cs typeface="Arial MT"/>
              </a:rPr>
              <a:t> rasa </a:t>
            </a:r>
            <a:r>
              <a:rPr lang="en-ID" sz="2400" dirty="0" err="1">
                <a:latin typeface="Arial MT"/>
                <a:cs typeface="Arial MT"/>
              </a:rPr>
              <a:t>percaya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diri</a:t>
            </a:r>
            <a:r>
              <a:rPr lang="en-ID" sz="2400" dirty="0">
                <a:latin typeface="Arial MT"/>
                <a:cs typeface="Arial MT"/>
              </a:rPr>
              <a:t> dan </a:t>
            </a:r>
            <a:r>
              <a:rPr lang="en-ID" sz="2400" dirty="0" err="1">
                <a:latin typeface="Arial MT"/>
                <a:cs typeface="Arial MT"/>
              </a:rPr>
              <a:t>pandangan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realistis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terhadap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keterbatasan</a:t>
            </a:r>
            <a:r>
              <a:rPr lang="en-ID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317" y="319785"/>
            <a:ext cx="3597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0" dirty="0" err="1"/>
              <a:t>Apa</a:t>
            </a:r>
            <a:r>
              <a:rPr lang="en-US" spc="-60" dirty="0"/>
              <a:t> </a:t>
            </a:r>
            <a:r>
              <a:rPr lang="en-US" spc="-60" dirty="0" err="1"/>
              <a:t>Itu</a:t>
            </a:r>
            <a:r>
              <a:rPr spc="-60" dirty="0"/>
              <a:t> </a:t>
            </a:r>
            <a:r>
              <a:rPr spc="-5" dirty="0"/>
              <a:t>Data?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9285"/>
            <a:ext cx="7205980" cy="17485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8232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it-IT" sz="2800" dirty="0"/>
              <a:t>Data terdiri dari fakta, pengamatan, atau persepsi</a:t>
            </a:r>
          </a:p>
          <a:p>
            <a:pPr marL="355600" marR="782320" indent="-342900">
              <a:lnSpc>
                <a:spcPct val="100000"/>
              </a:lnSpc>
              <a:spcBef>
                <a:spcPts val="9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/>
              <a:t>Data </a:t>
            </a:r>
            <a:r>
              <a:rPr lang="en-ID" sz="2800" dirty="0" err="1"/>
              <a:t>mewakili</a:t>
            </a:r>
            <a:r>
              <a:rPr lang="en-ID" sz="2800" dirty="0"/>
              <a:t> </a:t>
            </a:r>
            <a:r>
              <a:rPr lang="en-ID" sz="2800" dirty="0" err="1"/>
              <a:t>angka</a:t>
            </a:r>
            <a:r>
              <a:rPr lang="en-ID" sz="2800" dirty="0"/>
              <a:t> </a:t>
            </a:r>
            <a:r>
              <a:rPr lang="en-ID" sz="2800" dirty="0" err="1"/>
              <a:t>mentah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pernyataan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39721"/>
            <a:ext cx="7907020" cy="314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0170" indent="-342900">
              <a:lnSpc>
                <a:spcPct val="100000"/>
              </a:lnSpc>
              <a:spcBef>
                <a:spcPts val="10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400" dirty="0" err="1">
                <a:latin typeface="Arial MT"/>
                <a:cs typeface="Arial MT"/>
              </a:rPr>
              <a:t>Pakar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menghindari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informasi</a:t>
            </a:r>
            <a:r>
              <a:rPr lang="en-ID" sz="2400" dirty="0">
                <a:latin typeface="Arial MT"/>
                <a:cs typeface="Arial MT"/>
              </a:rPr>
              <a:t> yang </a:t>
            </a:r>
            <a:r>
              <a:rPr lang="en-ID" sz="2400" dirty="0" err="1">
                <a:latin typeface="Arial MT"/>
                <a:cs typeface="Arial MT"/>
              </a:rPr>
              <a:t>tidak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relevan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dengan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domainnya</a:t>
            </a:r>
            <a:r>
              <a:rPr lang="en-ID" sz="2400" dirty="0">
                <a:latin typeface="Arial MT"/>
                <a:cs typeface="Arial MT"/>
              </a:rPr>
              <a:t> dan </a:t>
            </a:r>
            <a:r>
              <a:rPr lang="en-ID" sz="2400" dirty="0" err="1">
                <a:latin typeface="Arial MT"/>
                <a:cs typeface="Arial MT"/>
              </a:rPr>
              <a:t>malah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berpegang</a:t>
            </a:r>
            <a:r>
              <a:rPr lang="en-ID" sz="2400" dirty="0">
                <a:latin typeface="Arial MT"/>
                <a:cs typeface="Arial MT"/>
              </a:rPr>
              <a:t> pada </a:t>
            </a:r>
            <a:r>
              <a:rPr lang="en-ID" sz="2400" dirty="0" err="1">
                <a:latin typeface="Arial MT"/>
                <a:cs typeface="Arial MT"/>
              </a:rPr>
              <a:t>fakta</a:t>
            </a:r>
            <a:r>
              <a:rPr lang="en-ID" sz="2400" dirty="0">
                <a:latin typeface="Arial MT"/>
                <a:cs typeface="Arial MT"/>
              </a:rPr>
              <a:t> dan </a:t>
            </a:r>
            <a:r>
              <a:rPr lang="en-ID" sz="2400" dirty="0" err="1">
                <a:latin typeface="Arial MT"/>
                <a:cs typeface="Arial MT"/>
              </a:rPr>
              <a:t>bekerja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dengan</a:t>
            </a:r>
            <a:r>
              <a:rPr lang="en-ID" sz="2400" dirty="0">
                <a:latin typeface="Arial MT"/>
                <a:cs typeface="Arial MT"/>
              </a:rPr>
              <a:t> focus</a:t>
            </a:r>
          </a:p>
          <a:p>
            <a:pPr marL="12700" marR="90170">
              <a:lnSpc>
                <a:spcPct val="100000"/>
              </a:lnSpc>
              <a:spcBef>
                <a:spcPts val="100"/>
              </a:spcBef>
              <a:buClr>
                <a:srgbClr val="3568C6"/>
              </a:buClr>
              <a:tabLst>
                <a:tab pos="354965" algn="l"/>
                <a:tab pos="355600" algn="l"/>
              </a:tabLst>
            </a:pPr>
            <a:endParaRPr sz="3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400" dirty="0" err="1">
                <a:latin typeface="Arial MT"/>
                <a:cs typeface="Arial MT"/>
              </a:rPr>
              <a:t>Pakar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tersebut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tidak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sombong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mengenai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kredensial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pribadinya</a:t>
            </a:r>
            <a:r>
              <a:rPr lang="en-ID" sz="2400" dirty="0">
                <a:latin typeface="Arial MT"/>
                <a:cs typeface="Arial MT"/>
              </a:rPr>
              <a:t>,</a:t>
            </a:r>
          </a:p>
          <a:p>
            <a:pPr marL="355600" indent="-342900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400" dirty="0" err="1">
                <a:latin typeface="Arial MT"/>
                <a:cs typeface="Arial MT"/>
              </a:rPr>
              <a:t>pengalaman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bertahun-tahun</a:t>
            </a:r>
            <a:r>
              <a:rPr lang="en-ID" sz="2400" dirty="0">
                <a:latin typeface="Arial MT"/>
                <a:cs typeface="Arial MT"/>
              </a:rPr>
              <a:t>, </a:t>
            </a:r>
            <a:r>
              <a:rPr lang="en-ID" sz="2400" dirty="0" err="1">
                <a:latin typeface="Arial MT"/>
                <a:cs typeface="Arial MT"/>
              </a:rPr>
              <a:t>atau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ikatan</a:t>
            </a:r>
            <a:r>
              <a:rPr lang="en-ID" sz="2400" dirty="0">
                <a:latin typeface="Arial MT"/>
                <a:cs typeface="Arial MT"/>
              </a:rPr>
              <a:t> yang </a:t>
            </a:r>
            <a:r>
              <a:rPr lang="en-ID" sz="2400" dirty="0" err="1">
                <a:latin typeface="Arial MT"/>
                <a:cs typeface="Arial MT"/>
              </a:rPr>
              <a:t>kuat</a:t>
            </a:r>
            <a:r>
              <a:rPr lang="en-ID" sz="2400" dirty="0">
                <a:latin typeface="Arial MT"/>
                <a:cs typeface="Arial MT"/>
              </a:rPr>
              <a:t> </a:t>
            </a:r>
            <a:r>
              <a:rPr lang="en-ID" sz="2400" dirty="0" err="1">
                <a:latin typeface="Arial MT"/>
                <a:cs typeface="Arial MT"/>
              </a:rPr>
              <a:t>dengan</a:t>
            </a:r>
            <a:r>
              <a:rPr lang="en-ID" sz="2400" dirty="0">
                <a:latin typeface="Arial MT"/>
                <a:cs typeface="Arial MT"/>
              </a:rPr>
              <a:t> orang-orang yang </a:t>
            </a:r>
            <a:r>
              <a:rPr lang="en-ID" sz="2400" dirty="0" err="1">
                <a:latin typeface="Arial MT"/>
                <a:cs typeface="Arial MT"/>
              </a:rPr>
              <a:t>berkuasa</a:t>
            </a:r>
            <a:r>
              <a:rPr lang="en-ID" sz="2400" dirty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ACCC114-95AE-4165-94CB-43BC96EF1A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572" y="319785"/>
            <a:ext cx="7140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pc="-5" dirty="0" err="1"/>
              <a:t>Ciri-Ciri</a:t>
            </a:r>
            <a:r>
              <a:rPr lang="en-ID" spc="-5" dirty="0"/>
              <a:t> </a:t>
            </a:r>
            <a:r>
              <a:rPr lang="en-ID" spc="-5" dirty="0" err="1"/>
              <a:t>Seorang</a:t>
            </a:r>
            <a:r>
              <a:rPr lang="en-ID" spc="-5" dirty="0"/>
              <a:t> </a:t>
            </a:r>
            <a:r>
              <a:rPr lang="en-ID" spc="-5" dirty="0" err="1"/>
              <a:t>Pakar</a:t>
            </a:r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198" y="319785"/>
            <a:ext cx="4757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Keahlian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3331"/>
            <a:ext cx="4907280" cy="24583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Keahlian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Asosiasi</a:t>
            </a:r>
            <a:endParaRPr lang="en-ID"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Keahlian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Keterampilan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Motorik</a:t>
            </a:r>
            <a:endParaRPr lang="en-ID"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Keahlian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Teoritis</a:t>
            </a:r>
            <a:r>
              <a:rPr lang="en-ID" sz="2800" dirty="0">
                <a:latin typeface="Arial MT"/>
                <a:cs typeface="Arial MT"/>
              </a:rPr>
              <a:t> (</a:t>
            </a:r>
            <a:r>
              <a:rPr lang="en-ID" sz="2800" dirty="0" err="1">
                <a:latin typeface="Arial MT"/>
                <a:cs typeface="Arial MT"/>
              </a:rPr>
              <a:t>Mendalam</a:t>
            </a:r>
            <a:r>
              <a:rPr lang="en-ID" sz="2800" dirty="0">
                <a:latin typeface="Arial MT"/>
                <a:cs typeface="Arial MT"/>
              </a:rPr>
              <a:t>).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789" y="319785"/>
            <a:ext cx="5192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Pengetahuan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00809"/>
            <a:ext cx="7797165" cy="3318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Pengetahuan</a:t>
            </a:r>
            <a:r>
              <a:rPr lang="en-ID"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sederhana</a:t>
            </a:r>
            <a:r>
              <a:rPr lang="en-ID"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berfokus</a:t>
            </a:r>
            <a:r>
              <a:rPr lang="en-ID"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pada </a:t>
            </a: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satu</a:t>
            </a:r>
            <a:r>
              <a:rPr lang="en-ID"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bidang</a:t>
            </a:r>
            <a:r>
              <a:rPr lang="en-ID"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dasar</a:t>
            </a:r>
            <a:endParaRPr lang="en-ID" sz="2400" u="heavy" spc="-5" dirty="0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3568C6"/>
              </a:buClr>
              <a:tabLst>
                <a:tab pos="354965" algn="l"/>
                <a:tab pos="355600" algn="l"/>
              </a:tabLst>
            </a:pPr>
            <a:endParaRPr sz="3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400" u="heavy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Pengetahuan</a:t>
            </a:r>
            <a:r>
              <a:rPr lang="en-ID"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yang </a:t>
            </a:r>
            <a:r>
              <a:rPr lang="en-ID" sz="2400" u="heavy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kompleks</a:t>
            </a:r>
            <a:r>
              <a:rPr lang="en-ID"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mengacu</a:t>
            </a:r>
            <a:r>
              <a:rPr lang="en-ID"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pada </a:t>
            </a:r>
            <a:r>
              <a:rPr lang="en-ID" sz="2400" u="heavy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berbagai</a:t>
            </a:r>
            <a:r>
              <a:rPr lang="en-ID"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bidang</a:t>
            </a:r>
            <a:r>
              <a:rPr lang="en-ID"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berbeda</a:t>
            </a:r>
            <a:r>
              <a:rPr lang="en-ID"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Keahlian</a:t>
            </a:r>
            <a:endParaRPr lang="en-ID" sz="2400" u="heavy" dirty="0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buClr>
                <a:srgbClr val="3568C6"/>
              </a:buClr>
              <a:tabLst>
                <a:tab pos="354965" algn="l"/>
                <a:tab pos="355600" algn="l"/>
              </a:tabLst>
            </a:pPr>
            <a:endParaRPr sz="3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Pengetahuan</a:t>
            </a:r>
            <a:r>
              <a:rPr lang="en-ID"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pendukung</a:t>
            </a:r>
            <a:r>
              <a:rPr lang="en-ID"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berkaitan</a:t>
            </a:r>
            <a:r>
              <a:rPr lang="en-ID"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dengan</a:t>
            </a:r>
            <a:r>
              <a:rPr lang="en-ID"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organisasi</a:t>
            </a:r>
            <a:r>
              <a:rPr lang="en-ID"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infrastruktur</a:t>
            </a:r>
            <a:r>
              <a:rPr lang="en-ID"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dan </a:t>
            </a: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memfasilitasi</a:t>
            </a:r>
            <a:r>
              <a:rPr lang="en-ID"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operasi</a:t>
            </a:r>
            <a:r>
              <a:rPr lang="en-ID"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sehari-hari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00809"/>
            <a:ext cx="8044180" cy="2780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9535" indent="-342900">
              <a:lnSpc>
                <a:spcPct val="100000"/>
              </a:lnSpc>
              <a:spcBef>
                <a:spcPts val="10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400" u="heavy" spc="-3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Pengetahuan</a:t>
            </a:r>
            <a:r>
              <a:rPr lang="en-ID" sz="2400" u="heavy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3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taktis</a:t>
            </a:r>
            <a:r>
              <a:rPr lang="en-ID" sz="2400" u="heavy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3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berkaitan</a:t>
            </a:r>
            <a:r>
              <a:rPr lang="en-ID" sz="2400" u="heavy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3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dengan</a:t>
            </a:r>
            <a:r>
              <a:rPr lang="en-ID" sz="2400" u="heavy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3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posisi</a:t>
            </a:r>
            <a:r>
              <a:rPr lang="en-ID" sz="2400" u="heavy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3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jangka</a:t>
            </a:r>
            <a:r>
              <a:rPr lang="en-ID" sz="2400" u="heavy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3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pendek</a:t>
            </a:r>
            <a:r>
              <a:rPr lang="en-ID" sz="2400" u="heavy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3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organisasi</a:t>
            </a:r>
            <a:r>
              <a:rPr lang="en-ID" sz="2400" u="heavy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3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relatif</a:t>
            </a:r>
            <a:r>
              <a:rPr lang="en-ID" sz="2400" u="heavy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lang="en-ID" sz="2400" u="heavy" spc="-3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terhadap</a:t>
            </a:r>
            <a:r>
              <a:rPr lang="en-ID" sz="2400" u="heavy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pasar, </a:t>
            </a:r>
            <a:r>
              <a:rPr lang="en-ID" sz="2400" u="heavy" spc="-3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pesaing</a:t>
            </a:r>
            <a:r>
              <a:rPr lang="en-ID" sz="2400" u="heavy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, dan </a:t>
            </a:r>
            <a:r>
              <a:rPr lang="en-ID" sz="2400" u="heavy" spc="-35" dirty="0" err="1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pemasoknya</a:t>
            </a:r>
            <a:endParaRPr lang="en-ID" sz="2400" u="heavy" spc="-35" dirty="0">
              <a:uFill>
                <a:solidFill>
                  <a:srgbClr val="000000"/>
                </a:solidFill>
              </a:uFill>
              <a:latin typeface="Arial MT"/>
              <a:cs typeface="Arial MT"/>
            </a:endParaRPr>
          </a:p>
          <a:p>
            <a:pPr marL="12700" marR="89535">
              <a:lnSpc>
                <a:spcPct val="100000"/>
              </a:lnSpc>
              <a:spcBef>
                <a:spcPts val="100"/>
              </a:spcBef>
              <a:buClr>
                <a:srgbClr val="3568C6"/>
              </a:buClr>
              <a:tabLst>
                <a:tab pos="354965" algn="l"/>
                <a:tab pos="355600" algn="l"/>
              </a:tabLst>
            </a:pPr>
            <a:endParaRPr sz="35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sv-SE"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Pengetahuan strategis berkaitan dengan posisi jangka panjang organisasi dalam kaitannya dengan visi perusahaan dan strategi untuk mencapai visi tersebut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427331C-CA1A-4FEF-B233-A29F400AF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0789" y="319785"/>
            <a:ext cx="5192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Pengetahuan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3714" y="3229736"/>
            <a:ext cx="1088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-5" dirty="0">
                <a:latin typeface="Arial"/>
                <a:cs typeface="Arial"/>
              </a:rPr>
              <a:t>rg</a:t>
            </a:r>
            <a:r>
              <a:rPr sz="1200" b="1" dirty="0">
                <a:latin typeface="Arial"/>
                <a:cs typeface="Arial"/>
              </a:rPr>
              <a:t>anization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l  </a:t>
            </a:r>
            <a:r>
              <a:rPr sz="1200" b="1" spc="-5" dirty="0">
                <a:latin typeface="Arial"/>
                <a:cs typeface="Arial"/>
              </a:rPr>
              <a:t>Entities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4405" y="3232784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P</a:t>
            </a:r>
            <a:r>
              <a:rPr sz="1200" b="1" spc="-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ople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7975" y="2238883"/>
            <a:ext cx="1668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Knowledge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Reservoirs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298" y="4758944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Groups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9998" y="3804666"/>
            <a:ext cx="746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Individuals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0606" y="3766566"/>
            <a:ext cx="1393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Organizational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Units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5656" y="4680966"/>
            <a:ext cx="1563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310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Inter-organizational</a:t>
            </a:r>
            <a:endParaRPr sz="1200">
              <a:latin typeface="Arial MT"/>
              <a:cs typeface="Arial MT"/>
            </a:endParaRPr>
          </a:p>
          <a:p>
            <a:pPr marL="24765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Networks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0606" y="4271264"/>
            <a:ext cx="965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Organizations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1563" y="3229736"/>
            <a:ext cx="639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rtifacts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3497" y="4299966"/>
            <a:ext cx="652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Pract</a:t>
            </a:r>
            <a:r>
              <a:rPr sz="1200" spc="-5" dirty="0">
                <a:latin typeface="Arial MT"/>
                <a:cs typeface="Arial MT"/>
              </a:rPr>
              <a:t>ices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8304" y="4299966"/>
            <a:ext cx="872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Repositories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86849" y="3473005"/>
            <a:ext cx="276225" cy="1398905"/>
            <a:chOff x="2986849" y="3473005"/>
            <a:chExt cx="276225" cy="1398905"/>
          </a:xfrm>
        </p:grpSpPr>
        <p:sp>
          <p:nvSpPr>
            <p:cNvPr id="14" name="object 14"/>
            <p:cNvSpPr/>
            <p:nvPr/>
          </p:nvSpPr>
          <p:spPr>
            <a:xfrm>
              <a:off x="2991611" y="3477767"/>
              <a:ext cx="266700" cy="1389380"/>
            </a:xfrm>
            <a:custGeom>
              <a:avLst/>
              <a:gdLst/>
              <a:ahLst/>
              <a:cxnLst/>
              <a:rect l="l" t="t" r="r" b="b"/>
              <a:pathLst>
                <a:path w="266700" h="1389379">
                  <a:moveTo>
                    <a:pt x="266700" y="0"/>
                  </a:moveTo>
                  <a:lnTo>
                    <a:pt x="266700" y="1388999"/>
                  </a:lnTo>
                  <a:lnTo>
                    <a:pt x="0" y="138899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95243" y="3477767"/>
              <a:ext cx="161925" cy="434975"/>
            </a:xfrm>
            <a:custGeom>
              <a:avLst/>
              <a:gdLst/>
              <a:ahLst/>
              <a:cxnLst/>
              <a:rect l="l" t="t" r="r" b="b"/>
              <a:pathLst>
                <a:path w="161925" h="434975">
                  <a:moveTo>
                    <a:pt x="161925" y="0"/>
                  </a:moveTo>
                  <a:lnTo>
                    <a:pt x="161925" y="434975"/>
                  </a:lnTo>
                  <a:lnTo>
                    <a:pt x="0" y="4349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653593" y="3652837"/>
            <a:ext cx="152400" cy="1231900"/>
            <a:chOff x="6653593" y="3652837"/>
            <a:chExt cx="152400" cy="1231900"/>
          </a:xfrm>
        </p:grpSpPr>
        <p:sp>
          <p:nvSpPr>
            <p:cNvPr id="17" name="object 17"/>
            <p:cNvSpPr/>
            <p:nvPr/>
          </p:nvSpPr>
          <p:spPr>
            <a:xfrm>
              <a:off x="6658356" y="3657600"/>
              <a:ext cx="142875" cy="1222375"/>
            </a:xfrm>
            <a:custGeom>
              <a:avLst/>
              <a:gdLst/>
              <a:ahLst/>
              <a:cxnLst/>
              <a:rect l="l" t="t" r="r" b="b"/>
              <a:pathLst>
                <a:path w="142875" h="1222375">
                  <a:moveTo>
                    <a:pt x="0" y="0"/>
                  </a:moveTo>
                  <a:lnTo>
                    <a:pt x="0" y="1222375"/>
                  </a:lnTo>
                  <a:lnTo>
                    <a:pt x="142875" y="12223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58356" y="3657600"/>
              <a:ext cx="142875" cy="217804"/>
            </a:xfrm>
            <a:custGeom>
              <a:avLst/>
              <a:gdLst/>
              <a:ahLst/>
              <a:cxnLst/>
              <a:rect l="l" t="t" r="r" b="b"/>
              <a:pathLst>
                <a:path w="142875" h="217804">
                  <a:moveTo>
                    <a:pt x="0" y="0"/>
                  </a:moveTo>
                  <a:lnTo>
                    <a:pt x="0" y="217424"/>
                  </a:lnTo>
                  <a:lnTo>
                    <a:pt x="142875" y="2174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58356" y="3657600"/>
              <a:ext cx="142875" cy="722630"/>
            </a:xfrm>
            <a:custGeom>
              <a:avLst/>
              <a:gdLst/>
              <a:ahLst/>
              <a:cxnLst/>
              <a:rect l="l" t="t" r="r" b="b"/>
              <a:pathLst>
                <a:path w="142875" h="722629">
                  <a:moveTo>
                    <a:pt x="0" y="0"/>
                  </a:moveTo>
                  <a:lnTo>
                    <a:pt x="0" y="722249"/>
                  </a:lnTo>
                  <a:lnTo>
                    <a:pt x="142875" y="72224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253549" y="2484120"/>
            <a:ext cx="3409950" cy="724535"/>
            <a:chOff x="3253549" y="2484120"/>
            <a:chExt cx="3409950" cy="724535"/>
          </a:xfrm>
        </p:grpSpPr>
        <p:sp>
          <p:nvSpPr>
            <p:cNvPr id="21" name="object 21"/>
            <p:cNvSpPr/>
            <p:nvPr/>
          </p:nvSpPr>
          <p:spPr>
            <a:xfrm>
              <a:off x="3258311" y="2971800"/>
              <a:ext cx="3400425" cy="231775"/>
            </a:xfrm>
            <a:custGeom>
              <a:avLst/>
              <a:gdLst/>
              <a:ahLst/>
              <a:cxnLst/>
              <a:rect l="l" t="t" r="r" b="b"/>
              <a:pathLst>
                <a:path w="3400425" h="231775">
                  <a:moveTo>
                    <a:pt x="0" y="231775"/>
                  </a:moveTo>
                  <a:lnTo>
                    <a:pt x="0" y="0"/>
                  </a:lnTo>
                  <a:lnTo>
                    <a:pt x="3400424" y="0"/>
                  </a:lnTo>
                  <a:lnTo>
                    <a:pt x="3400424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51476" y="2484120"/>
              <a:ext cx="0" cy="716280"/>
            </a:xfrm>
            <a:custGeom>
              <a:avLst/>
              <a:gdLst/>
              <a:ahLst/>
              <a:cxnLst/>
              <a:rect l="l" t="t" r="r" b="b"/>
              <a:pathLst>
                <a:path h="716280">
                  <a:moveTo>
                    <a:pt x="0" y="0"/>
                  </a:moveTo>
                  <a:lnTo>
                    <a:pt x="0" y="71589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977449" y="3469957"/>
            <a:ext cx="1951989" cy="805180"/>
            <a:chOff x="3977449" y="3469957"/>
            <a:chExt cx="1951989" cy="805180"/>
          </a:xfrm>
        </p:grpSpPr>
        <p:sp>
          <p:nvSpPr>
            <p:cNvPr id="24" name="object 24"/>
            <p:cNvSpPr/>
            <p:nvPr/>
          </p:nvSpPr>
          <p:spPr>
            <a:xfrm>
              <a:off x="3982211" y="3474720"/>
              <a:ext cx="970280" cy="795655"/>
            </a:xfrm>
            <a:custGeom>
              <a:avLst/>
              <a:gdLst/>
              <a:ahLst/>
              <a:cxnLst/>
              <a:rect l="l" t="t" r="r" b="b"/>
              <a:pathLst>
                <a:path w="970279" h="795654">
                  <a:moveTo>
                    <a:pt x="0" y="795273"/>
                  </a:moveTo>
                  <a:lnTo>
                    <a:pt x="0" y="398525"/>
                  </a:lnTo>
                  <a:lnTo>
                    <a:pt x="970026" y="398525"/>
                  </a:lnTo>
                  <a:lnTo>
                    <a:pt x="97002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51475" y="3474720"/>
              <a:ext cx="973455" cy="795655"/>
            </a:xfrm>
            <a:custGeom>
              <a:avLst/>
              <a:gdLst/>
              <a:ahLst/>
              <a:cxnLst/>
              <a:rect l="l" t="t" r="r" b="b"/>
              <a:pathLst>
                <a:path w="973454" h="795654">
                  <a:moveTo>
                    <a:pt x="0" y="0"/>
                  </a:moveTo>
                  <a:lnTo>
                    <a:pt x="0" y="396874"/>
                  </a:lnTo>
                  <a:lnTo>
                    <a:pt x="973074" y="396874"/>
                  </a:lnTo>
                  <a:lnTo>
                    <a:pt x="973074" y="79527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51475" y="3474720"/>
              <a:ext cx="1905" cy="795655"/>
            </a:xfrm>
            <a:custGeom>
              <a:avLst/>
              <a:gdLst/>
              <a:ahLst/>
              <a:cxnLst/>
              <a:rect l="l" t="t" r="r" b="b"/>
              <a:pathLst>
                <a:path w="1904" h="795654">
                  <a:moveTo>
                    <a:pt x="0" y="0"/>
                  </a:moveTo>
                  <a:lnTo>
                    <a:pt x="1524" y="79527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460875" y="4299966"/>
            <a:ext cx="915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Technologies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635376" y="105867"/>
            <a:ext cx="5544312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49325">
              <a:lnSpc>
                <a:spcPct val="100000"/>
              </a:lnSpc>
              <a:spcBef>
                <a:spcPts val="105"/>
              </a:spcBef>
            </a:pPr>
            <a:r>
              <a:rPr lang="en-ID" sz="3200" spc="-5" dirty="0" err="1"/>
              <a:t>Waduk</a:t>
            </a:r>
            <a:r>
              <a:rPr lang="en-ID" sz="3200" spc="-5" dirty="0"/>
              <a:t> </a:t>
            </a:r>
            <a:r>
              <a:rPr lang="en-ID" sz="3200" spc="-5" dirty="0" err="1"/>
              <a:t>Pengetahuan</a:t>
            </a:r>
            <a:r>
              <a:rPr lang="en-ID" sz="3200" spc="-5" dirty="0"/>
              <a:t> (Lokasi)</a:t>
            </a:r>
            <a:endParaRPr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072" y="319785"/>
            <a:ext cx="7519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pc="-5" dirty="0" err="1"/>
              <a:t>Karakteristik</a:t>
            </a:r>
            <a:r>
              <a:rPr lang="en-ID" spc="-5" dirty="0"/>
              <a:t> </a:t>
            </a:r>
            <a:r>
              <a:rPr lang="en-ID" spc="-5" dirty="0" err="1"/>
              <a:t>Pengetahuan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3331"/>
            <a:ext cx="4645660" cy="20915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>
                <a:latin typeface="Arial MT"/>
                <a:cs typeface="Arial MT"/>
              </a:rPr>
              <a:t>Eksplisitas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US" sz="2800" dirty="0" err="1">
                <a:latin typeface="Arial MT"/>
                <a:cs typeface="Arial MT"/>
              </a:rPr>
              <a:t>Kodifiabilitas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spc="-25" dirty="0" err="1">
                <a:latin typeface="Arial MT"/>
                <a:cs typeface="Arial MT"/>
              </a:rPr>
              <a:t>Kemampuan</a:t>
            </a:r>
            <a:r>
              <a:rPr lang="en-ID" sz="2800" spc="-25" dirty="0">
                <a:latin typeface="Arial MT"/>
                <a:cs typeface="Arial MT"/>
              </a:rPr>
              <a:t> </a:t>
            </a:r>
            <a:r>
              <a:rPr lang="en-ID" sz="2800" spc="-25" dirty="0" err="1">
                <a:latin typeface="Arial MT"/>
                <a:cs typeface="Arial MT"/>
              </a:rPr>
              <a:t>untuk</a:t>
            </a:r>
            <a:r>
              <a:rPr lang="en-ID" sz="2800" spc="-25" dirty="0">
                <a:latin typeface="Arial MT"/>
                <a:cs typeface="Arial MT"/>
              </a:rPr>
              <a:t> </a:t>
            </a:r>
            <a:r>
              <a:rPr lang="en-ID" sz="2800" spc="-25" dirty="0" err="1">
                <a:latin typeface="Arial MT"/>
                <a:cs typeface="Arial MT"/>
              </a:rPr>
              <a:t>diajar</a:t>
            </a:r>
            <a:endParaRPr lang="en-ID" sz="2800" spc="-25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Kekhususan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Pengetahuan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2350" y="319785"/>
            <a:ext cx="3086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pc="-5" dirty="0"/>
              <a:t>Kesimpulan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3331"/>
            <a:ext cx="8042275" cy="448969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berbeda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dengan</a:t>
            </a:r>
            <a:r>
              <a:rPr lang="en-ID" sz="2800" dirty="0">
                <a:latin typeface="Arial MT"/>
                <a:cs typeface="Arial MT"/>
              </a:rPr>
              <a:t> data &amp; </a:t>
            </a:r>
            <a:r>
              <a:rPr lang="en-ID" sz="2800" dirty="0" err="1">
                <a:latin typeface="Arial MT"/>
                <a:cs typeface="Arial MT"/>
              </a:rPr>
              <a:t>informasi</a:t>
            </a:r>
            <a:endParaRPr lang="en-ID"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di </a:t>
            </a:r>
            <a:r>
              <a:rPr lang="en-ID" sz="2800" dirty="0" err="1">
                <a:latin typeface="Arial MT"/>
                <a:cs typeface="Arial MT"/>
              </a:rPr>
              <a:t>suatu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bidang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dapat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didefinisikan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sebagai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keyakinan</a:t>
            </a:r>
            <a:r>
              <a:rPr lang="en-ID" sz="2800" dirty="0">
                <a:latin typeface="Arial MT"/>
                <a:cs typeface="Arial MT"/>
              </a:rPr>
              <a:t> yang </a:t>
            </a:r>
            <a:r>
              <a:rPr lang="en-ID" sz="2800" dirty="0" err="1">
                <a:latin typeface="Arial MT"/>
                <a:cs typeface="Arial MT"/>
              </a:rPr>
              <a:t>dibenarkan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tentang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hubungan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antar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konsep</a:t>
            </a:r>
            <a:r>
              <a:rPr lang="en-ID" sz="2800" dirty="0">
                <a:latin typeface="Arial MT"/>
                <a:cs typeface="Arial MT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relevan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dengan</a:t>
            </a:r>
            <a:r>
              <a:rPr lang="en-ID" sz="2800" dirty="0">
                <a:latin typeface="Arial MT"/>
                <a:cs typeface="Arial MT"/>
              </a:rPr>
              <a:t> area </a:t>
            </a:r>
            <a:r>
              <a:rPr lang="en-ID" sz="2800" dirty="0" err="1">
                <a:latin typeface="Arial MT"/>
                <a:cs typeface="Arial MT"/>
              </a:rPr>
              <a:t>tertentu</a:t>
            </a:r>
            <a:endParaRPr lang="en-ID"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bisa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bermacam-macam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jenisnya</a:t>
            </a:r>
            <a:endParaRPr lang="en-ID"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mempunyai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beberapa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karakteristik</a:t>
            </a:r>
            <a:endParaRPr lang="en-ID"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>
                <a:latin typeface="Arial MT"/>
                <a:cs typeface="Arial MT"/>
              </a:rPr>
              <a:t>Pengetahuan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berada</a:t>
            </a:r>
            <a:r>
              <a:rPr lang="en-ID" sz="2800" dirty="0">
                <a:latin typeface="Arial MT"/>
                <a:cs typeface="Arial MT"/>
              </a:rPr>
              <a:t> di </a:t>
            </a:r>
            <a:r>
              <a:rPr lang="en-ID" sz="2800" dirty="0" err="1">
                <a:latin typeface="Arial MT"/>
                <a:cs typeface="Arial MT"/>
              </a:rPr>
              <a:t>beberapa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tempat</a:t>
            </a:r>
            <a:r>
              <a:rPr lang="en-ID" sz="2800" dirty="0">
                <a:latin typeface="Arial MT"/>
                <a:cs typeface="Arial MT"/>
              </a:rPr>
              <a:t> </a:t>
            </a:r>
            <a:r>
              <a:rPr lang="en-ID" sz="2800" dirty="0" err="1">
                <a:latin typeface="Arial MT"/>
                <a:cs typeface="Arial MT"/>
              </a:rPr>
              <a:t>berbeda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6305" marR="5080" indent="-1056640">
              <a:lnSpc>
                <a:spcPct val="100000"/>
              </a:lnSpc>
              <a:spcBef>
                <a:spcPts val="100"/>
              </a:spcBef>
            </a:pPr>
            <a:r>
              <a:rPr lang="en-ID" spc="-5" dirty="0" err="1"/>
              <a:t>Ilustrasi</a:t>
            </a:r>
            <a:r>
              <a:rPr lang="en-ID" spc="-5" dirty="0"/>
              <a:t> </a:t>
            </a:r>
            <a:r>
              <a:rPr lang="en-ID" spc="-5" dirty="0" err="1"/>
              <a:t>Berbagai</a:t>
            </a:r>
            <a:r>
              <a:rPr lang="en-ID" spc="-5" dirty="0"/>
              <a:t> </a:t>
            </a:r>
            <a:r>
              <a:rPr lang="en-ID" spc="-5" dirty="0" err="1"/>
              <a:t>Jenis</a:t>
            </a:r>
            <a:r>
              <a:rPr lang="en-ID" spc="-5" dirty="0"/>
              <a:t> </a:t>
            </a:r>
            <a:r>
              <a:rPr lang="en-ID" spc="-5" dirty="0" err="1"/>
              <a:t>Pengetahuan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319785"/>
            <a:ext cx="5507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3331"/>
            <a:ext cx="7818755" cy="202747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nb-NO" sz="2800" dirty="0"/>
              <a:t>Informasi adalah data yang diproses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Informasi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bagian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data, </a:t>
            </a:r>
            <a:r>
              <a:rPr lang="en-ID" sz="2800" dirty="0" err="1"/>
              <a:t>hanya</a:t>
            </a:r>
            <a:r>
              <a:rPr lang="en-ID" sz="2800" dirty="0"/>
              <a:t> </a:t>
            </a:r>
            <a:r>
              <a:rPr lang="en-ID" sz="2800" dirty="0" err="1"/>
              <a:t>mencakup</a:t>
            </a:r>
            <a:r>
              <a:rPr lang="en-ID" sz="2800" dirty="0"/>
              <a:t> data yang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konteks</a:t>
            </a:r>
            <a:r>
              <a:rPr lang="en-ID" sz="2800" dirty="0"/>
              <a:t>, </a:t>
            </a:r>
            <a:r>
              <a:rPr lang="en-ID" sz="2800" dirty="0" err="1"/>
              <a:t>relevansi</a:t>
            </a:r>
            <a:r>
              <a:rPr lang="en-ID" sz="2800" dirty="0"/>
              <a:t>, dan </a:t>
            </a:r>
            <a:r>
              <a:rPr lang="en-ID" sz="2800" dirty="0" err="1"/>
              <a:t>tujuan</a:t>
            </a:r>
            <a:endParaRPr lang="en-ID" sz="2800" dirty="0"/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lang="en-ID" sz="2800" dirty="0" err="1"/>
              <a:t>Informasi</a:t>
            </a:r>
            <a:r>
              <a:rPr lang="en-ID" sz="2800" dirty="0"/>
              <a:t> </a:t>
            </a:r>
            <a:r>
              <a:rPr lang="en-ID" sz="2800" dirty="0" err="1"/>
              <a:t>melibatkan</a:t>
            </a:r>
            <a:r>
              <a:rPr lang="en-ID" sz="2800" dirty="0"/>
              <a:t> </a:t>
            </a:r>
            <a:r>
              <a:rPr lang="en-ID" sz="2800" dirty="0" err="1"/>
              <a:t>manipulasi</a:t>
            </a:r>
            <a:r>
              <a:rPr lang="en-ID" sz="2800" dirty="0"/>
              <a:t> data </a:t>
            </a:r>
            <a:r>
              <a:rPr lang="en-ID" sz="2800" dirty="0" err="1"/>
              <a:t>mentah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3357" y="319785"/>
            <a:ext cx="58751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3331"/>
            <a:ext cx="7822565" cy="437427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kepercayaan</a:t>
            </a:r>
            <a:r>
              <a:rPr lang="en-ID" sz="2800" dirty="0"/>
              <a:t> yang </a:t>
            </a:r>
            <a:r>
              <a:rPr lang="en-ID" sz="2800" dirty="0" err="1"/>
              <a:t>dibenarkan</a:t>
            </a:r>
            <a:r>
              <a:rPr lang="en-ID" sz="2800" dirty="0"/>
              <a:t> dan </a:t>
            </a:r>
            <a:r>
              <a:rPr lang="en-ID" sz="2800" dirty="0" err="1"/>
              <a:t>benar</a:t>
            </a:r>
            <a:r>
              <a:rPr lang="en-ID" sz="2800" dirty="0"/>
              <a:t> (Nonaka dan Takeuchi)</a:t>
            </a: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berbeda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data dan </a:t>
            </a:r>
            <a:r>
              <a:rPr lang="en-ID" sz="2800" dirty="0" err="1"/>
              <a:t>informasi</a:t>
            </a:r>
            <a:endParaRPr lang="en-ID" sz="2800" dirty="0"/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berada</a:t>
            </a:r>
            <a:r>
              <a:rPr lang="en-ID" sz="2800" dirty="0"/>
              <a:t> pada level </a:t>
            </a:r>
            <a:r>
              <a:rPr lang="en-ID" sz="2800" dirty="0" err="1"/>
              <a:t>tertinggi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hierarki</a:t>
            </a:r>
            <a:r>
              <a:rPr lang="en-ID" sz="2800" dirty="0"/>
              <a:t>,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informasi</a:t>
            </a:r>
            <a:r>
              <a:rPr lang="en-ID" sz="2800" dirty="0"/>
              <a:t> di level </a:t>
            </a:r>
            <a:r>
              <a:rPr lang="en-ID" sz="2800" dirty="0" err="1"/>
              <a:t>menengah</a:t>
            </a:r>
            <a:r>
              <a:rPr lang="en-ID" sz="2800" dirty="0"/>
              <a:t>, dan data di level paling </a:t>
            </a:r>
            <a:r>
              <a:rPr lang="en-ID" sz="2800" dirty="0" err="1"/>
              <a:t>bawah</a:t>
            </a:r>
            <a:endParaRPr lang="en-ID" sz="2800" dirty="0"/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ID" sz="2800" dirty="0" err="1"/>
              <a:t>Pengetahuan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yang paling kaya, </a:t>
            </a:r>
            <a:r>
              <a:rPr lang="en-ID" sz="2800" dirty="0" err="1"/>
              <a:t>dalam</a:t>
            </a:r>
            <a:r>
              <a:rPr lang="en-ID" sz="2800" dirty="0"/>
              <a:t>, dan </a:t>
            </a:r>
            <a:r>
              <a:rPr lang="en-ID" sz="2800" dirty="0" err="1"/>
              <a:t>berharga</a:t>
            </a:r>
            <a:r>
              <a:rPr lang="en-ID" sz="2800" dirty="0"/>
              <a:t> di </a:t>
            </a:r>
            <a:r>
              <a:rPr lang="en-ID" sz="2800" dirty="0" err="1"/>
              <a:t>antara</a:t>
            </a:r>
            <a:r>
              <a:rPr lang="en-ID" sz="2800" dirty="0"/>
              <a:t> </a:t>
            </a:r>
            <a:r>
              <a:rPr lang="en-ID" sz="2800" dirty="0" err="1"/>
              <a:t>ketiganya</a:t>
            </a:r>
            <a:endParaRPr lang="en-ID" sz="2800" dirty="0"/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lr>
                <a:srgbClr val="3568C6"/>
              </a:buClr>
              <a:buFont typeface="Times New Roman"/>
              <a:buChar char="•"/>
              <a:tabLst>
                <a:tab pos="355600" algn="l"/>
              </a:tabLst>
            </a:pPr>
            <a:r>
              <a:rPr lang="en-ID" sz="2800" dirty="0" err="1"/>
              <a:t>Informasi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arah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422" y="44907"/>
            <a:ext cx="8471154" cy="660616"/>
          </a:xfrm>
          <a:prstGeom prst="rect">
            <a:avLst/>
          </a:prstGeom>
        </p:spPr>
        <p:txBody>
          <a:bodyPr vert="horz" wrap="square" lIns="0" tIns="227507" rIns="0" bIns="0" rtlCol="0">
            <a:spAutoFit/>
          </a:bodyPr>
          <a:lstStyle/>
          <a:p>
            <a:pPr marL="3091815" marR="5080" indent="-1405890">
              <a:lnSpc>
                <a:spcPct val="100000"/>
              </a:lnSpc>
              <a:spcBef>
                <a:spcPts val="95"/>
              </a:spcBef>
            </a:pPr>
            <a:r>
              <a:rPr lang="en-ID" sz="2800" spc="-5" dirty="0" err="1"/>
              <a:t>Dimensi</a:t>
            </a:r>
            <a:r>
              <a:rPr lang="en-ID" sz="2800" spc="-5" dirty="0"/>
              <a:t> </a:t>
            </a:r>
            <a:r>
              <a:rPr lang="en-ID" sz="2800" spc="-5" dirty="0" err="1"/>
              <a:t>Penting</a:t>
            </a:r>
            <a:r>
              <a:rPr lang="en-ID" sz="2800" spc="-5" dirty="0"/>
              <a:t> </a:t>
            </a:r>
            <a:r>
              <a:rPr lang="en-ID" sz="2800" spc="-5" dirty="0" err="1"/>
              <a:t>Pengetahuan</a:t>
            </a:r>
            <a:endParaRPr sz="28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0051" y="2266569"/>
            <a:ext cx="7776845" cy="4029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Data:</a:t>
            </a:r>
            <a:r>
              <a:rPr sz="2400" b="1" spc="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lang="en-ID" sz="2400" dirty="0" err="1"/>
              <a:t>Aliran</a:t>
            </a:r>
            <a:r>
              <a:rPr lang="en-ID" sz="2400" dirty="0"/>
              <a:t> </a:t>
            </a:r>
            <a:r>
              <a:rPr lang="en-ID" sz="2400" dirty="0" err="1"/>
              <a:t>kejadian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transaksi</a:t>
            </a:r>
            <a:r>
              <a:rPr lang="en-ID" sz="2400" dirty="0"/>
              <a:t> yang </a:t>
            </a:r>
            <a:r>
              <a:rPr lang="en-ID" sz="2400" dirty="0" err="1"/>
              <a:t>ditangkap</a:t>
            </a:r>
            <a:endParaRPr lang="en-ID" sz="2400" dirty="0"/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3000" dirty="0">
              <a:latin typeface="Arial"/>
              <a:cs typeface="Arial"/>
            </a:endParaRPr>
          </a:p>
          <a:p>
            <a:pPr marL="355600" marR="746125" indent="-342900">
              <a:lnSpc>
                <a:spcPct val="12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 err="1">
                <a:solidFill>
                  <a:srgbClr val="A40020"/>
                </a:solidFill>
                <a:latin typeface="Arial"/>
                <a:cs typeface="Arial"/>
              </a:rPr>
              <a:t>Informa</a:t>
            </a:r>
            <a:r>
              <a:rPr lang="en-US" sz="2400" b="1" dirty="0" err="1">
                <a:solidFill>
                  <a:srgbClr val="A40020"/>
                </a:solidFill>
                <a:latin typeface="Arial"/>
                <a:cs typeface="Arial"/>
              </a:rPr>
              <a:t>si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:</a:t>
            </a:r>
            <a:r>
              <a:rPr sz="2400" b="1" spc="-3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lang="en-ID" sz="2400" dirty="0"/>
              <a:t>Data yang </a:t>
            </a:r>
            <a:r>
              <a:rPr lang="en-ID" sz="2400" dirty="0" err="1"/>
              <a:t>diorganisir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kategori</a:t>
            </a:r>
            <a:r>
              <a:rPr lang="en-ID" sz="2400" dirty="0"/>
              <a:t> </a:t>
            </a:r>
            <a:r>
              <a:rPr lang="en-ID" sz="2400" dirty="0" err="1"/>
              <a:t>pemahaman</a:t>
            </a:r>
            <a:endParaRPr lang="en-ID" sz="2400" dirty="0"/>
          </a:p>
          <a:p>
            <a:pPr marL="355600" marR="746125" indent="-342900">
              <a:lnSpc>
                <a:spcPct val="12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3000" dirty="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buFont typeface="Arial MT"/>
              <a:buChar char="•"/>
              <a:tabLst>
                <a:tab pos="354965" algn="l"/>
                <a:tab pos="355600" algn="l"/>
                <a:tab pos="3178810" algn="l"/>
              </a:tabLst>
            </a:pPr>
            <a:r>
              <a:rPr lang="en-US" sz="2400" b="1" dirty="0" err="1">
                <a:solidFill>
                  <a:srgbClr val="A40020"/>
                </a:solidFill>
                <a:latin typeface="Arial"/>
                <a:cs typeface="Arial"/>
              </a:rPr>
              <a:t>Pengetahuan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: </a:t>
            </a:r>
            <a:r>
              <a:rPr lang="en-ID" sz="2400" dirty="0" err="1"/>
              <a:t>Konsep</a:t>
            </a:r>
            <a:r>
              <a:rPr lang="en-ID" sz="2400" dirty="0"/>
              <a:t>, </a:t>
            </a:r>
            <a:r>
              <a:rPr lang="en-ID" sz="2400" dirty="0" err="1"/>
              <a:t>pengalaman</a:t>
            </a:r>
            <a:r>
              <a:rPr lang="en-ID" sz="2400" dirty="0"/>
              <a:t>, dan </a:t>
            </a:r>
            <a:r>
              <a:rPr lang="en-ID" sz="2400" dirty="0" err="1"/>
              <a:t>wawasan</a:t>
            </a:r>
            <a:r>
              <a:rPr lang="en-ID" sz="2400" dirty="0"/>
              <a:t> yang </a:t>
            </a:r>
            <a:r>
              <a:rPr lang="en-ID" sz="2400" dirty="0" err="1"/>
              <a:t>menyediakan</a:t>
            </a:r>
            <a:r>
              <a:rPr lang="en-ID" sz="2400" dirty="0"/>
              <a:t> </a:t>
            </a:r>
            <a:r>
              <a:rPr lang="en-ID" sz="2400" dirty="0" err="1"/>
              <a:t>kerangka</a:t>
            </a:r>
            <a:r>
              <a:rPr lang="en-ID" sz="2400" dirty="0"/>
              <a:t> </a:t>
            </a:r>
            <a:r>
              <a:rPr lang="en-ID" sz="2400" dirty="0" err="1"/>
              <a:t>kerja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menciptakan</a:t>
            </a:r>
            <a:r>
              <a:rPr lang="en-ID" sz="2400" dirty="0"/>
              <a:t>, </a:t>
            </a:r>
            <a:r>
              <a:rPr lang="en-ID" sz="2400" dirty="0" err="1"/>
              <a:t>mengevaluasi</a:t>
            </a:r>
            <a:r>
              <a:rPr lang="en-ID" sz="2400" dirty="0"/>
              <a:t>, dan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.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bersifat</a:t>
            </a:r>
            <a:r>
              <a:rPr lang="en-ID" sz="2400" dirty="0"/>
              <a:t> tacit (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terdokumentasi</a:t>
            </a:r>
            <a:r>
              <a:rPr lang="en-ID" sz="2400" dirty="0"/>
              <a:t>)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eksplisit</a:t>
            </a:r>
            <a:r>
              <a:rPr lang="en-ID" sz="2400" dirty="0"/>
              <a:t> (</a:t>
            </a:r>
            <a:r>
              <a:rPr lang="en-ID" sz="2400" dirty="0" err="1"/>
              <a:t>terdokumentasi</a:t>
            </a:r>
            <a:r>
              <a:rPr lang="en-ID" sz="2400" dirty="0"/>
              <a:t>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738874"/>
            <a:ext cx="7861300" cy="4859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95"/>
              </a:spcBef>
              <a:buFont typeface="Arial MT"/>
              <a:buChar char="•"/>
              <a:tabLst>
                <a:tab pos="288290" algn="l"/>
                <a:tab pos="288925" algn="l"/>
              </a:tabLst>
            </a:pP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Wisdom:</a:t>
            </a:r>
            <a:r>
              <a:rPr sz="2400" b="1" spc="-2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lang="en-ID" sz="2400" dirty="0" err="1"/>
              <a:t>Pengalaman</a:t>
            </a:r>
            <a:r>
              <a:rPr lang="en-ID" sz="2400" dirty="0"/>
              <a:t> </a:t>
            </a:r>
            <a:r>
              <a:rPr lang="en-ID" sz="2400" dirty="0" err="1"/>
              <a:t>kolektif</a:t>
            </a:r>
            <a:r>
              <a:rPr lang="en-ID" sz="2400" dirty="0"/>
              <a:t> dan individual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menerapkan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memecahkan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;  </a:t>
            </a:r>
            <a:r>
              <a:rPr lang="en-ID" sz="2400" dirty="0" err="1"/>
              <a:t>mengetahui</a:t>
            </a:r>
            <a:r>
              <a:rPr lang="en-ID" sz="2400" dirty="0"/>
              <a:t> </a:t>
            </a:r>
            <a:r>
              <a:rPr lang="en-ID" sz="2400" dirty="0" err="1"/>
              <a:t>kapan</a:t>
            </a:r>
            <a:r>
              <a:rPr lang="en-ID" sz="2400" dirty="0"/>
              <a:t>, di mana, dan 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menerapkan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A40020"/>
              </a:buClr>
              <a:buFont typeface="Arial MT"/>
              <a:buChar char="•"/>
            </a:pPr>
            <a:endParaRPr sz="2500" dirty="0">
              <a:latin typeface="Arial"/>
              <a:cs typeface="Arial"/>
            </a:endParaRPr>
          </a:p>
          <a:p>
            <a:pPr marL="240029">
              <a:lnSpc>
                <a:spcPct val="100000"/>
              </a:lnSpc>
            </a:pPr>
            <a:r>
              <a:rPr lang="en-US" sz="2400" b="1" dirty="0" err="1">
                <a:solidFill>
                  <a:srgbClr val="A40020"/>
                </a:solidFill>
                <a:latin typeface="Arial"/>
                <a:cs typeface="Arial"/>
              </a:rPr>
              <a:t>Pengetahuan</a:t>
            </a:r>
            <a:r>
              <a:rPr lang="en-US" sz="2400" b="1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A40020"/>
                </a:solidFill>
                <a:latin typeface="Arial"/>
                <a:cs typeface="Arial"/>
              </a:rPr>
              <a:t>sebagai</a:t>
            </a:r>
            <a:r>
              <a:rPr lang="en-US" sz="2400" b="1" dirty="0">
                <a:solidFill>
                  <a:srgbClr val="A40020"/>
                </a:solidFill>
                <a:latin typeface="Arial"/>
                <a:cs typeface="Arial"/>
              </a:rPr>
              <a:t> asset </a:t>
            </a:r>
            <a:r>
              <a:rPr lang="en-US" sz="2400" b="1" dirty="0" err="1">
                <a:solidFill>
                  <a:srgbClr val="A40020"/>
                </a:solidFill>
                <a:latin typeface="Arial"/>
                <a:cs typeface="Arial"/>
              </a:rPr>
              <a:t>perusahaan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582930" lvl="1" indent="-34353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582930" algn="l"/>
                <a:tab pos="583565" algn="l"/>
              </a:tabLst>
            </a:pPr>
            <a:r>
              <a:rPr lang="en-ID" sz="2400" dirty="0" err="1"/>
              <a:t>Aset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berwujud</a:t>
            </a:r>
            <a:endParaRPr lang="en-ID" sz="2400" dirty="0"/>
          </a:p>
          <a:p>
            <a:pPr marL="582930" lvl="1" indent="-34353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582930" algn="l"/>
                <a:tab pos="583565" algn="l"/>
              </a:tabLst>
            </a:pPr>
            <a:r>
              <a:rPr lang="en-ID" sz="2400" dirty="0" err="1"/>
              <a:t>Membutuhkan</a:t>
            </a:r>
            <a:r>
              <a:rPr lang="en-ID" sz="2400" dirty="0"/>
              <a:t> </a:t>
            </a:r>
            <a:r>
              <a:rPr lang="en-ID" sz="2400" dirty="0" err="1"/>
              <a:t>sumber</a:t>
            </a:r>
            <a:r>
              <a:rPr lang="en-ID" sz="2400" dirty="0"/>
              <a:t> </a:t>
            </a:r>
            <a:r>
              <a:rPr lang="en-ID" sz="2400" dirty="0" err="1"/>
              <a:t>daya</a:t>
            </a:r>
            <a:r>
              <a:rPr lang="en-ID" sz="2400" dirty="0"/>
              <a:t> </a:t>
            </a:r>
            <a:r>
              <a:rPr lang="en-ID" sz="2400" dirty="0" err="1"/>
              <a:t>organisasi</a:t>
            </a:r>
            <a:endParaRPr lang="en-ID" sz="2400" dirty="0"/>
          </a:p>
          <a:p>
            <a:pPr marL="582930" lvl="1" indent="-34353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582930" algn="l"/>
                <a:tab pos="583565" algn="l"/>
              </a:tabLst>
            </a:pPr>
            <a:r>
              <a:rPr lang="en-ID" sz="2400" dirty="0"/>
              <a:t>Nilai </a:t>
            </a:r>
            <a:r>
              <a:rPr lang="en-ID" sz="2400" dirty="0" err="1"/>
              <a:t>meningkat</a:t>
            </a:r>
            <a:r>
              <a:rPr lang="en-ID" sz="2400" dirty="0"/>
              <a:t> </a:t>
            </a:r>
            <a:r>
              <a:rPr lang="en-ID" sz="2400" dirty="0" err="1"/>
              <a:t>seiring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semakin</a:t>
            </a:r>
            <a:r>
              <a:rPr lang="en-ID" sz="2400" dirty="0"/>
              <a:t> </a:t>
            </a:r>
            <a:r>
              <a:rPr lang="en-ID" sz="2400" dirty="0" err="1"/>
              <a:t>banyaknya</a:t>
            </a:r>
            <a:r>
              <a:rPr lang="en-ID" sz="2400" dirty="0"/>
              <a:t> orang yang </a:t>
            </a:r>
            <a:r>
              <a:rPr lang="en-ID" sz="2400" dirty="0" err="1"/>
              <a:t>berbagi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DC92B50-22AD-4C06-ABC0-C1543F57C9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422" y="44907"/>
            <a:ext cx="8471154" cy="660616"/>
          </a:xfrm>
          <a:prstGeom prst="rect">
            <a:avLst/>
          </a:prstGeom>
        </p:spPr>
        <p:txBody>
          <a:bodyPr vert="horz" wrap="square" lIns="0" tIns="227507" rIns="0" bIns="0" rtlCol="0">
            <a:spAutoFit/>
          </a:bodyPr>
          <a:lstStyle/>
          <a:p>
            <a:pPr marL="3091815" marR="5080" indent="-1405890">
              <a:lnSpc>
                <a:spcPct val="100000"/>
              </a:lnSpc>
              <a:spcBef>
                <a:spcPts val="95"/>
              </a:spcBef>
            </a:pPr>
            <a:r>
              <a:rPr lang="en-ID" sz="2800" spc="-5" dirty="0" err="1"/>
              <a:t>Dimensi</a:t>
            </a:r>
            <a:r>
              <a:rPr lang="en-ID" sz="2800" spc="-5" dirty="0"/>
              <a:t> </a:t>
            </a:r>
            <a:r>
              <a:rPr lang="en-ID" sz="2800" spc="-5" dirty="0" err="1"/>
              <a:t>Penting</a:t>
            </a:r>
            <a:r>
              <a:rPr lang="en-ID" sz="2800" spc="-5" dirty="0"/>
              <a:t> </a:t>
            </a:r>
            <a:r>
              <a:rPr lang="en-ID" sz="2800" spc="-5" dirty="0" err="1"/>
              <a:t>Pengetahuan</a:t>
            </a: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25" y="1786001"/>
            <a:ext cx="8362315" cy="252761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10"/>
              </a:spcBef>
            </a:pPr>
            <a:r>
              <a:rPr lang="en-US" sz="2400" b="1" dirty="0" err="1">
                <a:solidFill>
                  <a:srgbClr val="A40020"/>
                </a:solidFill>
                <a:latin typeface="Arial"/>
                <a:cs typeface="Arial"/>
              </a:rPr>
              <a:t>Bentuk-bentuk</a:t>
            </a:r>
            <a:r>
              <a:rPr lang="en-US" sz="2400" b="1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A40020"/>
                </a:solidFill>
                <a:latin typeface="Arial"/>
                <a:cs typeface="Arial"/>
              </a:rPr>
              <a:t>Pengetahuan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D" sz="2400" b="1" dirty="0"/>
              <a:t>Tacit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b="1" dirty="0" err="1"/>
              <a:t>Eksplisit</a:t>
            </a:r>
            <a:endParaRPr lang="en-ID" sz="2400" b="1" dirty="0"/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 </a:t>
            </a:r>
            <a:r>
              <a:rPr lang="en-ID" sz="2400" dirty="0" err="1"/>
              <a:t>melakukan</a:t>
            </a:r>
            <a:r>
              <a:rPr lang="en-ID" sz="2400" dirty="0"/>
              <a:t> </a:t>
            </a:r>
            <a:r>
              <a:rPr lang="en-ID" sz="2400" dirty="0" err="1"/>
              <a:t>sesuatu</a:t>
            </a:r>
            <a:r>
              <a:rPr lang="en-ID" sz="2400" dirty="0"/>
              <a:t> (know-how), </a:t>
            </a:r>
            <a:r>
              <a:rPr lang="en-ID" sz="2400" dirty="0" err="1"/>
              <a:t>keterampilan</a:t>
            </a:r>
            <a:r>
              <a:rPr lang="en-ID" sz="2400" dirty="0"/>
              <a:t>, dan </a:t>
            </a:r>
            <a:r>
              <a:rPr lang="en-ID" sz="2400" dirty="0" err="1"/>
              <a:t>keahlian</a:t>
            </a:r>
            <a:endParaRPr lang="en-ID" sz="2400" dirty="0"/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D" sz="2400" dirty="0" err="1"/>
              <a:t>Pengetahuan</a:t>
            </a:r>
            <a:r>
              <a:rPr lang="en-ID" sz="2400" dirty="0"/>
              <a:t>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prosedur</a:t>
            </a:r>
            <a:r>
              <a:rPr lang="en-ID" sz="2400" dirty="0"/>
              <a:t> dan </a:t>
            </a:r>
            <a:r>
              <a:rPr lang="en-ID" sz="2400" dirty="0" err="1"/>
              <a:t>mengapa</a:t>
            </a:r>
            <a:r>
              <a:rPr lang="en-ID" sz="2400" dirty="0"/>
              <a:t> </a:t>
            </a:r>
            <a:r>
              <a:rPr lang="en-ID" sz="2400" dirty="0" err="1"/>
              <a:t>hal-hal</a:t>
            </a:r>
            <a:r>
              <a:rPr lang="en-ID" sz="2400" dirty="0"/>
              <a:t> </a:t>
            </a:r>
            <a:r>
              <a:rPr lang="en-ID" sz="2400" dirty="0" err="1"/>
              <a:t>terjadi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29B6C7B-2F2D-4A97-A106-FA6FA838BA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422" y="44907"/>
            <a:ext cx="8471154" cy="660616"/>
          </a:xfrm>
          <a:prstGeom prst="rect">
            <a:avLst/>
          </a:prstGeom>
        </p:spPr>
        <p:txBody>
          <a:bodyPr vert="horz" wrap="square" lIns="0" tIns="227507" rIns="0" bIns="0" rtlCol="0">
            <a:spAutoFit/>
          </a:bodyPr>
          <a:lstStyle/>
          <a:p>
            <a:pPr marL="3091815" marR="5080" indent="-1405890">
              <a:lnSpc>
                <a:spcPct val="100000"/>
              </a:lnSpc>
              <a:spcBef>
                <a:spcPts val="95"/>
              </a:spcBef>
            </a:pPr>
            <a:r>
              <a:rPr lang="en-ID" sz="2800" spc="-5" dirty="0" err="1"/>
              <a:t>Dimensi</a:t>
            </a:r>
            <a:r>
              <a:rPr lang="en-ID" sz="2800" spc="-5" dirty="0"/>
              <a:t> </a:t>
            </a:r>
            <a:r>
              <a:rPr lang="en-ID" sz="2800" spc="-5" dirty="0" err="1"/>
              <a:t>Penting</a:t>
            </a:r>
            <a:r>
              <a:rPr lang="en-ID" sz="2800" spc="-5" dirty="0"/>
              <a:t> </a:t>
            </a:r>
            <a:r>
              <a:rPr lang="en-ID" sz="2800" spc="-5" dirty="0" err="1"/>
              <a:t>Pengetahuan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225" y="2033396"/>
            <a:ext cx="7830184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err="1">
                <a:solidFill>
                  <a:srgbClr val="A40020"/>
                </a:solidFill>
                <a:latin typeface="Arial"/>
                <a:cs typeface="Arial"/>
              </a:rPr>
              <a:t>Pengetahuan</a:t>
            </a:r>
            <a:r>
              <a:rPr lang="en-US" sz="2400" b="1" spc="-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lang="en-US" sz="2400" b="1" spc="-5" dirty="0" err="1">
                <a:solidFill>
                  <a:srgbClr val="A40020"/>
                </a:solidFill>
                <a:latin typeface="Arial"/>
                <a:cs typeface="Arial"/>
              </a:rPr>
              <a:t>memiliki</a:t>
            </a:r>
            <a:r>
              <a:rPr lang="en-US" sz="2400" b="1" spc="-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lang="en-US" sz="2400" b="1" spc="-5" dirty="0" err="1">
                <a:solidFill>
                  <a:srgbClr val="A40020"/>
                </a:solidFill>
                <a:latin typeface="Arial"/>
                <a:cs typeface="Arial"/>
              </a:rPr>
              <a:t>lokasi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Arial"/>
              <a:cs typeface="Arial"/>
            </a:endParaRPr>
          </a:p>
          <a:p>
            <a:pPr marL="350520" marR="5080" indent="-338455">
              <a:lnSpc>
                <a:spcPts val="24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D" sz="2400" dirty="0" err="1"/>
              <a:t>Kejadian</a:t>
            </a:r>
            <a:r>
              <a:rPr lang="en-ID" sz="2400" dirty="0"/>
              <a:t> </a:t>
            </a:r>
            <a:r>
              <a:rPr lang="en-ID" sz="2400" dirty="0" err="1"/>
              <a:t>kognitif</a:t>
            </a:r>
            <a:r>
              <a:rPr lang="en-ID" sz="2400" dirty="0"/>
              <a:t> yang </a:t>
            </a:r>
            <a:r>
              <a:rPr lang="en-ID" sz="2400" dirty="0" err="1"/>
              <a:t>melibatkan</a:t>
            </a:r>
            <a:r>
              <a:rPr lang="en-ID" sz="2400" dirty="0"/>
              <a:t> model mental dan </a:t>
            </a:r>
            <a:r>
              <a:rPr lang="en-ID" sz="2400" dirty="0" err="1"/>
              <a:t>peta</a:t>
            </a:r>
            <a:r>
              <a:rPr lang="en-ID" sz="2400" dirty="0"/>
              <a:t> </a:t>
            </a:r>
            <a:r>
              <a:rPr lang="en-ID" sz="2400" dirty="0" err="1"/>
              <a:t>individu</a:t>
            </a:r>
            <a:endParaRPr lang="en-ID" sz="2400" dirty="0"/>
          </a:p>
          <a:p>
            <a:pPr marL="350520" marR="5080" indent="-338455">
              <a:lnSpc>
                <a:spcPts val="24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D" sz="2400" dirty="0"/>
              <a:t>Basis </a:t>
            </a:r>
            <a:r>
              <a:rPr lang="en-ID" sz="2400" dirty="0" err="1"/>
              <a:t>sosial</a:t>
            </a:r>
            <a:r>
              <a:rPr lang="en-ID" sz="2400" dirty="0"/>
              <a:t> dan individual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pengetahuan</a:t>
            </a:r>
            <a:endParaRPr lang="en-ID" sz="2400" dirty="0"/>
          </a:p>
          <a:p>
            <a:pPr marL="350520" marR="5080" indent="-338455">
              <a:lnSpc>
                <a:spcPts val="24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D" sz="2400" dirty="0"/>
              <a:t>"Sticky" (</a:t>
            </a:r>
            <a:r>
              <a:rPr lang="en-ID" sz="2400" dirty="0" err="1"/>
              <a:t>sulit</a:t>
            </a:r>
            <a:r>
              <a:rPr lang="en-ID" sz="2400" dirty="0"/>
              <a:t> </a:t>
            </a:r>
            <a:r>
              <a:rPr lang="en-ID" sz="2400" dirty="0" err="1"/>
              <a:t>dipindahkan</a:t>
            </a:r>
            <a:r>
              <a:rPr lang="en-ID" sz="2400" dirty="0"/>
              <a:t>),</a:t>
            </a:r>
          </a:p>
          <a:p>
            <a:pPr marL="350520" marR="5080" indent="-338455">
              <a:lnSpc>
                <a:spcPts val="24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D" sz="2400" dirty="0" err="1"/>
              <a:t>terikat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budaya</a:t>
            </a:r>
            <a:r>
              <a:rPr lang="en-ID" sz="2400" dirty="0"/>
              <a:t> </a:t>
            </a:r>
            <a:r>
              <a:rPr lang="en-ID" sz="2400" dirty="0" err="1"/>
              <a:t>perusahaan</a:t>
            </a:r>
            <a:r>
              <a:rPr lang="en-ID" sz="2400" dirty="0"/>
              <a:t>,</a:t>
            </a:r>
          </a:p>
          <a:p>
            <a:pPr marL="350520" marR="5080" indent="-338455">
              <a:lnSpc>
                <a:spcPts val="24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D" sz="2400" dirty="0"/>
              <a:t>dan </a:t>
            </a:r>
            <a:r>
              <a:rPr lang="en-ID" sz="2400" dirty="0" err="1"/>
              <a:t>kontekstual</a:t>
            </a:r>
            <a:r>
              <a:rPr lang="en-ID" sz="2400" dirty="0"/>
              <a:t> (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berlaku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situasi</a:t>
            </a:r>
            <a:r>
              <a:rPr lang="en-ID" sz="2400" dirty="0"/>
              <a:t> </a:t>
            </a:r>
            <a:r>
              <a:rPr lang="en-ID" sz="2400" dirty="0" err="1"/>
              <a:t>tertentu</a:t>
            </a:r>
            <a:r>
              <a:rPr lang="en-ID" sz="2400" dirty="0"/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Becerra-Fernandez,</a:t>
            </a:r>
            <a:r>
              <a:rPr spc="-40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dirty="0"/>
              <a:t>al.</a:t>
            </a:r>
            <a:r>
              <a:rPr spc="-30" dirty="0"/>
              <a:t> </a:t>
            </a:r>
            <a:r>
              <a:rPr dirty="0"/>
              <a:t>--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-10" dirty="0"/>
              <a:t>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1/e</a:t>
            </a:r>
            <a:r>
              <a:rPr spc="380" dirty="0"/>
              <a:t> </a:t>
            </a:r>
            <a:r>
              <a:rPr dirty="0"/>
              <a:t>--</a:t>
            </a:r>
            <a:r>
              <a:rPr spc="380" dirty="0"/>
              <a:t> </a:t>
            </a:r>
            <a:r>
              <a:rPr dirty="0">
                <a:latin typeface="Times New Roman"/>
                <a:cs typeface="Times New Roman"/>
              </a:rPr>
              <a:t>©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2004</a:t>
            </a:r>
            <a:r>
              <a:rPr spc="-35" dirty="0"/>
              <a:t> </a:t>
            </a:r>
            <a:r>
              <a:rPr dirty="0"/>
              <a:t>Prentice</a:t>
            </a:r>
            <a:r>
              <a:rPr spc="-3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EDCA412-6223-4F34-8DB1-119977F3CA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422" y="44907"/>
            <a:ext cx="8471154" cy="660616"/>
          </a:xfrm>
          <a:prstGeom prst="rect">
            <a:avLst/>
          </a:prstGeom>
        </p:spPr>
        <p:txBody>
          <a:bodyPr vert="horz" wrap="square" lIns="0" tIns="227507" rIns="0" bIns="0" rtlCol="0">
            <a:spAutoFit/>
          </a:bodyPr>
          <a:lstStyle/>
          <a:p>
            <a:pPr marL="3091815" marR="5080" indent="-1405890">
              <a:lnSpc>
                <a:spcPct val="100000"/>
              </a:lnSpc>
              <a:spcBef>
                <a:spcPts val="95"/>
              </a:spcBef>
            </a:pPr>
            <a:r>
              <a:rPr lang="en-ID" sz="2800" spc="-5" dirty="0" err="1"/>
              <a:t>Dimensi</a:t>
            </a:r>
            <a:r>
              <a:rPr lang="en-ID" sz="2800" spc="-5" dirty="0"/>
              <a:t> </a:t>
            </a:r>
            <a:r>
              <a:rPr lang="en-ID" sz="2800" spc="-5" dirty="0" err="1"/>
              <a:t>Penting</a:t>
            </a:r>
            <a:r>
              <a:rPr lang="en-ID" sz="2800" spc="-5" dirty="0"/>
              <a:t> </a:t>
            </a:r>
            <a:r>
              <a:rPr lang="en-ID" sz="2800" spc="-5" dirty="0" err="1"/>
              <a:t>Pengetahuan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1725</Words>
  <Application>Microsoft Office PowerPoint</Application>
  <PresentationFormat>On-screen Show (4:3)</PresentationFormat>
  <Paragraphs>247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MT</vt:lpstr>
      <vt:lpstr>Calibri</vt:lpstr>
      <vt:lpstr>Times New Roman</vt:lpstr>
      <vt:lpstr>Verdana</vt:lpstr>
      <vt:lpstr>Wingdings</vt:lpstr>
      <vt:lpstr>Office Theme</vt:lpstr>
      <vt:lpstr>Topik 2(Part 2)</vt:lpstr>
      <vt:lpstr>Tujuan Bab</vt:lpstr>
      <vt:lpstr>Apa Itu Data?</vt:lpstr>
      <vt:lpstr>Apa Itu Informasi?</vt:lpstr>
      <vt:lpstr>Apa Itu Pengetahuan?</vt:lpstr>
      <vt:lpstr>Dimensi Penting Pengetahuan</vt:lpstr>
      <vt:lpstr>Dimensi Penting Pengetahuan</vt:lpstr>
      <vt:lpstr>Dimensi Penting Pengetahuan</vt:lpstr>
      <vt:lpstr>Dimensi Penting Pengetahuan</vt:lpstr>
      <vt:lpstr>Dimensi Penting Pengetahuan</vt:lpstr>
      <vt:lpstr>Data, Informasi, dan Pengetahuan</vt:lpstr>
      <vt:lpstr>Data, Informasi, dan Pengetahuan: Contoh</vt:lpstr>
      <vt:lpstr>Data, Informasi, Pengetahuan dan Peristiwa</vt:lpstr>
      <vt:lpstr>Pandangan Subjektif Tentang Pengetahuan</vt:lpstr>
      <vt:lpstr>Pandangan Objektif Tentang Pengetahuan</vt:lpstr>
      <vt:lpstr>Sumber Pengetahuan</vt:lpstr>
      <vt:lpstr>Tingkatan Pengetahuan</vt:lpstr>
      <vt:lpstr>Kategori Pengetahuan</vt:lpstr>
      <vt:lpstr>Kategori Pengetahuan</vt:lpstr>
      <vt:lpstr>Kategori Pengetahuan</vt:lpstr>
      <vt:lpstr>Kategori Pengetahuan</vt:lpstr>
      <vt:lpstr>Kategori Pengetahuan</vt:lpstr>
      <vt:lpstr>Kategori Pengetahuan</vt:lpstr>
      <vt:lpstr>Pengetahuan Prosedural dan Deklaratif</vt:lpstr>
      <vt:lpstr>Pengetahuan Tacit dan Eksplisit</vt:lpstr>
      <vt:lpstr>Pengetahuan Umum dan Khusus</vt:lpstr>
      <vt:lpstr>Pengetahuan Spesifik Secara Teknis dan Kontekstual</vt:lpstr>
      <vt:lpstr>Pengetahuan dan Keahlian</vt:lpstr>
      <vt:lpstr>Ciri-Ciri Seorang Pakar</vt:lpstr>
      <vt:lpstr>Ciri-Ciri Seorang Pakar</vt:lpstr>
      <vt:lpstr>Jenis Keahlian</vt:lpstr>
      <vt:lpstr>Jenis Pengetahuan</vt:lpstr>
      <vt:lpstr>Jenis Pengetahuan</vt:lpstr>
      <vt:lpstr>Waduk Pengetahuan (Lokasi)</vt:lpstr>
      <vt:lpstr>Karakteristik Pengetahuan</vt:lpstr>
      <vt:lpstr>Kesimpulan</vt:lpstr>
      <vt:lpstr>Ilustrasi Berbagai Jenis Pengetahuan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Sabherwal</dc:creator>
  <cp:lastModifiedBy>Sahrul M.</cp:lastModifiedBy>
  <cp:revision>8</cp:revision>
  <dcterms:created xsi:type="dcterms:W3CDTF">2024-09-24T15:59:22Z</dcterms:created>
  <dcterms:modified xsi:type="dcterms:W3CDTF">2024-09-25T16:31:05Z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2024-09-24T00:00:00Z</vt:filetime>
  </property>
</Properties>
</file>