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9" r:id="rId3"/>
    <p:sldId id="270" r:id="rId4"/>
    <p:sldId id="282" r:id="rId5"/>
    <p:sldId id="271" r:id="rId6"/>
    <p:sldId id="273" r:id="rId7"/>
    <p:sldId id="272" r:id="rId8"/>
    <p:sldId id="257" r:id="rId9"/>
    <p:sldId id="274" r:id="rId10"/>
    <p:sldId id="275" r:id="rId11"/>
    <p:sldId id="276" r:id="rId12"/>
    <p:sldId id="277" r:id="rId13"/>
    <p:sldId id="278" r:id="rId14"/>
    <p:sldId id="266" r:id="rId15"/>
    <p:sldId id="267" r:id="rId16"/>
    <p:sldId id="268" r:id="rId17"/>
    <p:sldId id="279" r:id="rId18"/>
    <p:sldId id="280" r:id="rId19"/>
    <p:sldId id="283" r:id="rId20"/>
    <p:sldId id="284" r:id="rId21"/>
    <p:sldId id="285" r:id="rId22"/>
    <p:sldId id="286" r:id="rId23"/>
    <p:sldId id="287" r:id="rId24"/>
    <p:sldId id="288" r:id="rId25"/>
    <p:sldId id="289" r:id="rId26"/>
    <p:sldId id="290" r:id="rId27"/>
    <p:sldId id="258" r:id="rId28"/>
    <p:sldId id="259" r:id="rId29"/>
    <p:sldId id="260" r:id="rId30"/>
    <p:sldId id="261" r:id="rId31"/>
    <p:sldId id="262" r:id="rId32"/>
    <p:sldId id="263" r:id="rId33"/>
    <p:sldId id="291" r:id="rId34"/>
    <p:sldId id="281" r:id="rId35"/>
    <p:sldId id="292" r:id="rId36"/>
    <p:sldId id="293" r:id="rId37"/>
    <p:sldId id="264" r:id="rId38"/>
    <p:sldId id="26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54C99562-3B28-4D2C-9F0E-1644172BCB4C}" type="datetimeFigureOut">
              <a:rPr lang="en-GB" smtClean="0"/>
              <a:t>27/09/2021</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EB8A2AA-2841-4751-A0E6-C4AF2F8A1A15}" type="slidenum">
              <a:rPr lang="en-GB" smtClean="0"/>
              <a:t>‹#›</a:t>
            </a:fld>
            <a:endParaRPr lang="en-GB"/>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436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4C99562-3B28-4D2C-9F0E-1644172BCB4C}" type="datetimeFigureOut">
              <a:rPr lang="en-GB" smtClean="0"/>
              <a:t>27/09/2021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B8A2AA-2841-4751-A0E6-C4AF2F8A1A15}" type="slidenum">
              <a:rPr lang="en-GB" smtClean="0"/>
              <a:t>‹#›</a:t>
            </a:fld>
            <a:endParaRPr lang="en-GB"/>
          </a:p>
        </p:txBody>
      </p:sp>
    </p:spTree>
    <p:extLst>
      <p:ext uri="{BB962C8B-B14F-4D97-AF65-F5344CB8AC3E}">
        <p14:creationId xmlns:p14="http://schemas.microsoft.com/office/powerpoint/2010/main" val="386942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4C99562-3B28-4D2C-9F0E-1644172BCB4C}" type="datetimeFigureOut">
              <a:rPr lang="en-GB" smtClean="0"/>
              <a:t>27/09/2021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B8A2AA-2841-4751-A0E6-C4AF2F8A1A15}" type="slidenum">
              <a:rPr lang="en-GB" smtClean="0"/>
              <a:t>‹#›</a:t>
            </a:fld>
            <a:endParaRPr lang="en-GB"/>
          </a:p>
        </p:txBody>
      </p:sp>
    </p:spTree>
    <p:extLst>
      <p:ext uri="{BB962C8B-B14F-4D97-AF65-F5344CB8AC3E}">
        <p14:creationId xmlns:p14="http://schemas.microsoft.com/office/powerpoint/2010/main" val="177037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4C99562-3B28-4D2C-9F0E-1644172BCB4C}" type="datetimeFigureOut">
              <a:rPr lang="en-GB" smtClean="0"/>
              <a:t>27/09/2021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B8A2AA-2841-4751-A0E6-C4AF2F8A1A15}" type="slidenum">
              <a:rPr lang="en-GB" smtClean="0"/>
              <a:t>‹#›</a:t>
            </a:fld>
            <a:endParaRPr lang="en-GB"/>
          </a:p>
        </p:txBody>
      </p:sp>
    </p:spTree>
    <p:extLst>
      <p:ext uri="{BB962C8B-B14F-4D97-AF65-F5344CB8AC3E}">
        <p14:creationId xmlns:p14="http://schemas.microsoft.com/office/powerpoint/2010/main" val="373033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4C99562-3B28-4D2C-9F0E-1644172BCB4C}" type="datetimeFigureOut">
              <a:rPr lang="en-GB" smtClean="0"/>
              <a:t>27/09/2021</a:t>
            </a:fld>
            <a:endParaRPr lang="en-GB"/>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EB8A2AA-2841-4751-A0E6-C4AF2F8A1A15}" type="slidenum">
              <a:rPr lang="en-GB" smtClean="0"/>
              <a:t>‹#›</a:t>
            </a:fld>
            <a:endParaRPr lang="en-GB"/>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7875151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4C99562-3B28-4D2C-9F0E-1644172BCB4C}" type="datetimeFigureOut">
              <a:rPr lang="en-GB" smtClean="0"/>
              <a:t>27/09/2021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B8A2AA-2841-4751-A0E6-C4AF2F8A1A15}" type="slidenum">
              <a:rPr lang="en-GB" smtClean="0"/>
              <a:t>‹#›</a:t>
            </a:fld>
            <a:endParaRPr lang="en-GB"/>
          </a:p>
        </p:txBody>
      </p:sp>
    </p:spTree>
    <p:extLst>
      <p:ext uri="{BB962C8B-B14F-4D97-AF65-F5344CB8AC3E}">
        <p14:creationId xmlns:p14="http://schemas.microsoft.com/office/powerpoint/2010/main" val="251561036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57300"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33864"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4C99562-3B28-4D2C-9F0E-1644172BCB4C}" type="datetimeFigureOut">
              <a:rPr lang="en-GB" smtClean="0"/>
              <a:t>27/09/2021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EB8A2AA-2841-4751-A0E6-C4AF2F8A1A15}" type="slidenum">
              <a:rPr lang="en-GB" smtClean="0"/>
              <a:t>‹#›</a:t>
            </a:fld>
            <a:endParaRPr lang="en-GB"/>
          </a:p>
        </p:txBody>
      </p:sp>
    </p:spTree>
    <p:extLst>
      <p:ext uri="{BB962C8B-B14F-4D97-AF65-F5344CB8AC3E}">
        <p14:creationId xmlns:p14="http://schemas.microsoft.com/office/powerpoint/2010/main" val="39987291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4C99562-3B28-4D2C-9F0E-1644172BCB4C}" type="datetimeFigureOut">
              <a:rPr lang="en-GB" smtClean="0"/>
              <a:t>27/09/2021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EB8A2AA-2841-4751-A0E6-C4AF2F8A1A15}" type="slidenum">
              <a:rPr lang="en-GB" smtClean="0"/>
              <a:t>‹#›</a:t>
            </a:fld>
            <a:endParaRPr lang="en-GB"/>
          </a:p>
        </p:txBody>
      </p:sp>
    </p:spTree>
    <p:extLst>
      <p:ext uri="{BB962C8B-B14F-4D97-AF65-F5344CB8AC3E}">
        <p14:creationId xmlns:p14="http://schemas.microsoft.com/office/powerpoint/2010/main" val="211623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99562-3B28-4D2C-9F0E-1644172BCB4C}" type="datetimeFigureOut">
              <a:rPr lang="en-GB" smtClean="0"/>
              <a:t>27/09/2021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EB8A2AA-2841-4751-A0E6-C4AF2F8A1A15}" type="slidenum">
              <a:rPr lang="en-GB" smtClean="0"/>
              <a:t>‹#›</a:t>
            </a:fld>
            <a:endParaRPr lang="en-GB"/>
          </a:p>
        </p:txBody>
      </p:sp>
    </p:spTree>
    <p:extLst>
      <p:ext uri="{BB962C8B-B14F-4D97-AF65-F5344CB8AC3E}">
        <p14:creationId xmlns:p14="http://schemas.microsoft.com/office/powerpoint/2010/main" val="3723422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051" y="6375679"/>
            <a:ext cx="1233355" cy="348462"/>
          </a:xfrm>
        </p:spPr>
        <p:txBody>
          <a:bodyPr/>
          <a:lstStyle/>
          <a:p>
            <a:fld id="{54C99562-3B28-4D2C-9F0E-1644172BCB4C}" type="datetimeFigureOut">
              <a:rPr lang="en-GB" smtClean="0"/>
              <a:t>27/09/2021</a:t>
            </a:fld>
            <a:endParaRPr lang="en-GB"/>
          </a:p>
        </p:txBody>
      </p:sp>
      <p:sp>
        <p:nvSpPr>
          <p:cNvPr id="6" name="Footer Placeholder 5"/>
          <p:cNvSpPr>
            <a:spLocks noGrp="1"/>
          </p:cNvSpPr>
          <p:nvPr>
            <p:ph type="ftr" sz="quarter" idx="11"/>
          </p:nvPr>
        </p:nvSpPr>
        <p:spPr>
          <a:xfrm>
            <a:off x="2103620" y="6375679"/>
            <a:ext cx="3482179" cy="345796"/>
          </a:xfrm>
        </p:spPr>
        <p:txBody>
          <a:bodyPr/>
          <a:lstStyle/>
          <a:p>
            <a:endParaRPr lang="en-GB"/>
          </a:p>
        </p:txBody>
      </p:sp>
      <p:sp>
        <p:nvSpPr>
          <p:cNvPr id="7" name="Slide Number Placeholder 6"/>
          <p:cNvSpPr>
            <a:spLocks noGrp="1"/>
          </p:cNvSpPr>
          <p:nvPr>
            <p:ph type="sldNum" sz="quarter" idx="12"/>
          </p:nvPr>
        </p:nvSpPr>
        <p:spPr>
          <a:xfrm>
            <a:off x="5691014" y="6375679"/>
            <a:ext cx="1232456" cy="345796"/>
          </a:xfrm>
        </p:spPr>
        <p:txBody>
          <a:bodyPr/>
          <a:lstStyle/>
          <a:p>
            <a:fld id="{3EB8A2AA-2841-4751-A0E6-C4AF2F8A1A15}" type="slidenum">
              <a:rPr lang="en-GB" smtClean="0"/>
              <a:t>‹#›</a:t>
            </a:fld>
            <a:endParaRPr lang="en-GB"/>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21042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950" y="6375679"/>
            <a:ext cx="1232456" cy="348462"/>
          </a:xfrm>
        </p:spPr>
        <p:txBody>
          <a:bodyPr/>
          <a:lstStyle/>
          <a:p>
            <a:fld id="{54C99562-3B28-4D2C-9F0E-1644172BCB4C}" type="datetimeFigureOut">
              <a:rPr lang="en-GB" smtClean="0"/>
              <a:t>27/09/2021</a:t>
            </a:fld>
            <a:endParaRPr lang="en-GB"/>
          </a:p>
        </p:txBody>
      </p:sp>
      <p:sp>
        <p:nvSpPr>
          <p:cNvPr id="6" name="Footer Placeholder 5"/>
          <p:cNvSpPr>
            <a:spLocks noGrp="1"/>
          </p:cNvSpPr>
          <p:nvPr>
            <p:ph type="ftr" sz="quarter" idx="11"/>
          </p:nvPr>
        </p:nvSpPr>
        <p:spPr>
          <a:xfrm>
            <a:off x="2103621" y="6375679"/>
            <a:ext cx="3482178" cy="345796"/>
          </a:xfrm>
        </p:spPr>
        <p:txBody>
          <a:bodyPr/>
          <a:lstStyle/>
          <a:p>
            <a:endParaRPr lang="en-GB"/>
          </a:p>
        </p:txBody>
      </p:sp>
      <p:sp>
        <p:nvSpPr>
          <p:cNvPr id="7" name="Slide Number Placeholder 6"/>
          <p:cNvSpPr>
            <a:spLocks noGrp="1"/>
          </p:cNvSpPr>
          <p:nvPr>
            <p:ph type="sldNum" sz="quarter" idx="12"/>
          </p:nvPr>
        </p:nvSpPr>
        <p:spPr>
          <a:xfrm>
            <a:off x="5687568" y="6375679"/>
            <a:ext cx="1234440" cy="345796"/>
          </a:xfrm>
        </p:spPr>
        <p:txBody>
          <a:bodyPr/>
          <a:lstStyle/>
          <a:p>
            <a:fld id="{3EB8A2AA-2841-4751-A0E6-C4AF2F8A1A15}" type="slidenum">
              <a:rPr lang="en-GB" smtClean="0"/>
              <a:t>‹#›</a:t>
            </a:fld>
            <a:endParaRPr lang="en-GB"/>
          </a:p>
        </p:txBody>
      </p:sp>
    </p:spTree>
    <p:extLst>
      <p:ext uri="{BB962C8B-B14F-4D97-AF65-F5344CB8AC3E}">
        <p14:creationId xmlns:p14="http://schemas.microsoft.com/office/powerpoint/2010/main" val="3348929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4C99562-3B28-4D2C-9F0E-1644172BCB4C}" type="datetimeFigureOut">
              <a:rPr lang="en-GB" smtClean="0"/>
              <a:t>27/09/2021</a:t>
            </a:fld>
            <a:endParaRPr lang="en-GB"/>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B8A2AA-2841-4751-A0E6-C4AF2F8A1A15}" type="slidenum">
              <a:rPr lang="en-GB" smtClean="0"/>
              <a:t>‹#›</a:t>
            </a:fld>
            <a:endParaRPr lang="en-GB"/>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966469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80BED8-9256-4F1E-8D71-DB33C7280E3B}"/>
              </a:ext>
            </a:extLst>
          </p:cNvPr>
          <p:cNvSpPr>
            <a:spLocks noGrp="1"/>
          </p:cNvSpPr>
          <p:nvPr>
            <p:ph type="ctrTitle"/>
          </p:nvPr>
        </p:nvSpPr>
        <p:spPr>
          <a:xfrm>
            <a:off x="1541755" y="1086852"/>
            <a:ext cx="9144000" cy="2387600"/>
          </a:xfrm>
        </p:spPr>
        <p:txBody>
          <a:bodyPr/>
          <a:lstStyle/>
          <a:p>
            <a:r>
              <a:rPr lang="tr-TR" sz="4800" dirty="0">
                <a:latin typeface="Times New Roman" panose="02020603050405020304" pitchFamily="18" charset="0"/>
                <a:cs typeface="Times New Roman" panose="02020603050405020304" pitchFamily="18" charset="0"/>
              </a:rPr>
              <a:t>Pet Klinik proje</a:t>
            </a:r>
            <a:endParaRPr lang="en-GB" sz="4800" dirty="0">
              <a:latin typeface="Times New Roman" panose="02020603050405020304" pitchFamily="18" charset="0"/>
              <a:cs typeface="Times New Roman" panose="02020603050405020304" pitchFamily="18" charset="0"/>
            </a:endParaRPr>
          </a:p>
        </p:txBody>
      </p:sp>
      <p:sp>
        <p:nvSpPr>
          <p:cNvPr id="3" name="Alt Başlık 2">
            <a:extLst>
              <a:ext uri="{FF2B5EF4-FFF2-40B4-BE49-F238E27FC236}">
                <a16:creationId xmlns:a16="http://schemas.microsoft.com/office/drawing/2014/main" id="{C4E5288F-FD75-40D9-905E-418BCA38A2C1}"/>
              </a:ext>
            </a:extLst>
          </p:cNvPr>
          <p:cNvSpPr>
            <a:spLocks noGrp="1"/>
          </p:cNvSpPr>
          <p:nvPr>
            <p:ph type="subTitle" idx="1"/>
          </p:nvPr>
        </p:nvSpPr>
        <p:spPr>
          <a:xfrm>
            <a:off x="2215045" y="3315896"/>
            <a:ext cx="8045373" cy="1193960"/>
          </a:xfrm>
        </p:spPr>
        <p:txBody>
          <a:bodyPr>
            <a:normAutofit/>
          </a:bodyPr>
          <a:lstStyle/>
          <a:p>
            <a:r>
              <a:rPr lang="tr-TR" dirty="0"/>
              <a:t>DEMET KOÇHAN</a:t>
            </a:r>
          </a:p>
          <a:p>
            <a:r>
              <a:rPr lang="tr-TR" dirty="0"/>
              <a:t>İLAYDA GÜLER</a:t>
            </a:r>
          </a:p>
          <a:p>
            <a:r>
              <a:rPr lang="tr-TR" dirty="0"/>
              <a:t>Emine </a:t>
            </a:r>
            <a:r>
              <a:rPr lang="tr-TR" dirty="0" err="1"/>
              <a:t>Şahsanem</a:t>
            </a:r>
            <a:r>
              <a:rPr lang="tr-TR" dirty="0"/>
              <a:t> Demirel</a:t>
            </a:r>
            <a:endParaRPr lang="en-GB" dirty="0"/>
          </a:p>
        </p:txBody>
      </p:sp>
    </p:spTree>
    <p:extLst>
      <p:ext uri="{BB962C8B-B14F-4D97-AF65-F5344CB8AC3E}">
        <p14:creationId xmlns:p14="http://schemas.microsoft.com/office/powerpoint/2010/main" val="365256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69507" y="963293"/>
            <a:ext cx="3808520" cy="4096979"/>
          </a:xfrm>
        </p:spPr>
        <p:txBody>
          <a:bodyPr>
            <a:normAutofit/>
          </a:bodyPr>
          <a:lstStyle/>
          <a:p>
            <a:pPr algn="ctr"/>
            <a:endParaRPr lang="tr-TR" sz="1600" dirty="0">
              <a:latin typeface="Times New Roman" panose="02020603050405020304" pitchFamily="18" charset="0"/>
              <a:cs typeface="Times New Roman" panose="02020603050405020304" pitchFamily="18" charset="0"/>
            </a:endParaRPr>
          </a:p>
          <a:p>
            <a:pPr algn="ctr"/>
            <a:endParaRPr lang="tr-TR" sz="1600" dirty="0">
              <a:latin typeface="Times New Roman" panose="02020603050405020304" pitchFamily="18" charset="0"/>
              <a:cs typeface="Times New Roman" panose="02020603050405020304" pitchFamily="18" charset="0"/>
            </a:endParaRPr>
          </a:p>
          <a:p>
            <a:pPr marL="0" indent="0" algn="ctr">
              <a:buNone/>
            </a:pPr>
            <a:endParaRPr lang="tr-TR" sz="1800" b="1" dirty="0">
              <a:latin typeface="Times New Roman" panose="02020603050405020304" pitchFamily="18" charset="0"/>
              <a:cs typeface="Times New Roman" panose="02020603050405020304" pitchFamily="18" charset="0"/>
            </a:endParaRPr>
          </a:p>
          <a:p>
            <a:pPr marL="0" indent="0" algn="ctr">
              <a:buNone/>
            </a:pPr>
            <a:r>
              <a:rPr lang="tr-TR" sz="1800" b="1" dirty="0">
                <a:latin typeface="Times New Roman" panose="02020603050405020304" pitchFamily="18" charset="0"/>
                <a:cs typeface="Times New Roman" panose="02020603050405020304" pitchFamily="18" charset="0"/>
              </a:rPr>
              <a:t>PAREKENDE SATIŞ SAYFASI</a:t>
            </a:r>
          </a:p>
          <a:p>
            <a:pPr algn="ctr"/>
            <a:r>
              <a:rPr lang="tr-TR" sz="1600" dirty="0" err="1">
                <a:latin typeface="Times New Roman" panose="02020603050405020304" pitchFamily="18" charset="0"/>
                <a:cs typeface="Times New Roman" panose="02020603050405020304" pitchFamily="18" charset="0"/>
              </a:rPr>
              <a:t>Parekende</a:t>
            </a:r>
            <a:r>
              <a:rPr lang="tr-TR" sz="1600" dirty="0">
                <a:latin typeface="Times New Roman" panose="02020603050405020304" pitchFamily="18" charset="0"/>
                <a:cs typeface="Times New Roman" panose="02020603050405020304" pitchFamily="18" charset="0"/>
              </a:rPr>
              <a:t> satış kısmında ilk olarak sipariş verilmesi gerekmektedir. Ürün, miktar ve satış notu bilgilerinin girilmesi gerekmektedir.</a:t>
            </a:r>
          </a:p>
        </p:txBody>
      </p:sp>
      <p:pic>
        <p:nvPicPr>
          <p:cNvPr id="5" name="Resim 4"/>
          <p:cNvPicPr>
            <a:picLocks noChangeAspect="1"/>
          </p:cNvPicPr>
          <p:nvPr/>
        </p:nvPicPr>
        <p:blipFill>
          <a:blip r:embed="rId2"/>
          <a:stretch>
            <a:fillRect/>
          </a:stretch>
        </p:blipFill>
        <p:spPr>
          <a:xfrm>
            <a:off x="5372077" y="623340"/>
            <a:ext cx="6067425" cy="5295900"/>
          </a:xfrm>
          <a:prstGeom prst="rect">
            <a:avLst/>
          </a:prstGeom>
        </p:spPr>
      </p:pic>
    </p:spTree>
    <p:extLst>
      <p:ext uri="{BB962C8B-B14F-4D97-AF65-F5344CB8AC3E}">
        <p14:creationId xmlns:p14="http://schemas.microsoft.com/office/powerpoint/2010/main" val="134375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6729274" y="541538"/>
            <a:ext cx="4385569" cy="5637319"/>
          </a:xfrm>
        </p:spPr>
      </p:pic>
      <p:sp>
        <p:nvSpPr>
          <p:cNvPr id="6" name="Metin Yer Tutucusu 5"/>
          <p:cNvSpPr>
            <a:spLocks noGrp="1"/>
          </p:cNvSpPr>
          <p:nvPr>
            <p:ph type="body" sz="half" idx="4294967295"/>
          </p:nvPr>
        </p:nvSpPr>
        <p:spPr>
          <a:xfrm>
            <a:off x="1420427" y="1442744"/>
            <a:ext cx="4918230" cy="3494088"/>
          </a:xfrm>
        </p:spPr>
        <p:txBody>
          <a:bodyPr>
            <a:normAutofit/>
          </a:bodyPr>
          <a:lstStyle/>
          <a:p>
            <a:pPr algn="ctr"/>
            <a:endParaRPr lang="tr-TR" sz="1600" dirty="0">
              <a:latin typeface="Times New Roman" panose="02020603050405020304" pitchFamily="18" charset="0"/>
              <a:cs typeface="Times New Roman" panose="02020603050405020304" pitchFamily="18" charset="0"/>
            </a:endParaRPr>
          </a:p>
          <a:p>
            <a:pPr marL="0" indent="0" algn="ctr">
              <a:buNone/>
            </a:pPr>
            <a:r>
              <a:rPr lang="tr-TR" sz="1800" b="1" dirty="0">
                <a:latin typeface="Times New Roman" panose="02020603050405020304" pitchFamily="18" charset="0"/>
                <a:cs typeface="Times New Roman" panose="02020603050405020304" pitchFamily="18" charset="0"/>
              </a:rPr>
              <a:t>PAREKENDE SATIŞ SAYFASI</a:t>
            </a:r>
          </a:p>
          <a:p>
            <a:pPr algn="ctr"/>
            <a:r>
              <a:rPr lang="tr-TR" sz="1600" dirty="0">
                <a:latin typeface="Times New Roman" panose="02020603050405020304" pitchFamily="18" charset="0"/>
                <a:cs typeface="Times New Roman" panose="02020603050405020304" pitchFamily="18" charset="0"/>
              </a:rPr>
              <a:t>Sonrasında sayfaya tekrar girip işlem yapmak istediğimiz ürün ve miktarı tekrar girdiğimizde ödeme kısmında, ödememiz gereken tutar, ürün adı otomatik olarak gelmektedir. </a:t>
            </a:r>
          </a:p>
          <a:p>
            <a:pPr algn="ctr"/>
            <a:r>
              <a:rPr lang="tr-TR" sz="1600" dirty="0">
                <a:latin typeface="Times New Roman" panose="02020603050405020304" pitchFamily="18" charset="0"/>
                <a:cs typeface="Times New Roman" panose="02020603050405020304" pitchFamily="18" charset="0"/>
              </a:rPr>
              <a:t>Siparişi nasıl ödeneceği ve satın alınma tarihi girilip satış işlemi gerçekleştirilir.</a:t>
            </a:r>
          </a:p>
          <a:p>
            <a:endParaRPr lang="tr-TR" dirty="0"/>
          </a:p>
        </p:txBody>
      </p:sp>
    </p:spTree>
    <p:extLst>
      <p:ext uri="{BB962C8B-B14F-4D97-AF65-F5344CB8AC3E}">
        <p14:creationId xmlns:p14="http://schemas.microsoft.com/office/powerpoint/2010/main" val="1218614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4294967295"/>
          </p:nvPr>
        </p:nvPicPr>
        <p:blipFill>
          <a:blip r:embed="rId2"/>
          <a:stretch>
            <a:fillRect/>
          </a:stretch>
        </p:blipFill>
        <p:spPr>
          <a:xfrm>
            <a:off x="1455937" y="492680"/>
            <a:ext cx="5318125" cy="5597525"/>
          </a:xfrm>
          <a:prstGeom prst="rect">
            <a:avLst/>
          </a:prstGeom>
        </p:spPr>
      </p:pic>
      <p:sp>
        <p:nvSpPr>
          <p:cNvPr id="6" name="Metin Yer Tutucusu 5"/>
          <p:cNvSpPr>
            <a:spLocks noGrp="1"/>
          </p:cNvSpPr>
          <p:nvPr>
            <p:ph type="body" sz="half" idx="4294967295"/>
          </p:nvPr>
        </p:nvSpPr>
        <p:spPr>
          <a:xfrm>
            <a:off x="7182034" y="1004642"/>
            <a:ext cx="4403325" cy="4164012"/>
          </a:xfrm>
        </p:spPr>
        <p:txBody>
          <a:bodyPr>
            <a:normAutofit/>
          </a:bodyPr>
          <a:lstStyle/>
          <a:p>
            <a:pPr algn="ctr"/>
            <a:endParaRPr lang="tr-TR" sz="1600" dirty="0">
              <a:latin typeface="Times New Roman" panose="02020603050405020304" pitchFamily="18" charset="0"/>
              <a:cs typeface="Times New Roman" panose="02020603050405020304" pitchFamily="18" charset="0"/>
            </a:endParaRPr>
          </a:p>
          <a:p>
            <a:pPr marL="0" indent="0" algn="ctr">
              <a:buNone/>
            </a:pPr>
            <a:r>
              <a:rPr lang="tr-TR" sz="1800" b="1" dirty="0">
                <a:latin typeface="Times New Roman" panose="02020603050405020304" pitchFamily="18" charset="0"/>
                <a:cs typeface="Times New Roman" panose="02020603050405020304" pitchFamily="18" charset="0"/>
              </a:rPr>
              <a:t>KAYITLI MÜŞTERİYE SATIŞ SAYFASI</a:t>
            </a:r>
          </a:p>
          <a:p>
            <a:pPr algn="ctr"/>
            <a:endParaRPr lang="tr-TR" sz="1600" dirty="0">
              <a:latin typeface="Times New Roman" panose="02020603050405020304" pitchFamily="18" charset="0"/>
              <a:cs typeface="Times New Roman" panose="02020603050405020304" pitchFamily="18" charset="0"/>
            </a:endParaRPr>
          </a:p>
          <a:p>
            <a:pPr algn="ctr"/>
            <a:r>
              <a:rPr lang="tr-TR" sz="1600" dirty="0">
                <a:latin typeface="Times New Roman" panose="02020603050405020304" pitchFamily="18" charset="0"/>
                <a:cs typeface="Times New Roman" panose="02020603050405020304" pitchFamily="18" charset="0"/>
              </a:rPr>
              <a:t>Kayıtlı müşteriye satış kısmında ilk olarak ürünün, ürün tanım sayfasındaki stok kısmına eklenme yapılabilir. </a:t>
            </a:r>
          </a:p>
          <a:p>
            <a:pPr algn="ctr"/>
            <a:r>
              <a:rPr lang="tr-TR" sz="1600" dirty="0">
                <a:latin typeface="Times New Roman" panose="02020603050405020304" pitchFamily="18" charset="0"/>
                <a:cs typeface="Times New Roman" panose="02020603050405020304" pitchFamily="18" charset="0"/>
              </a:rPr>
              <a:t>Sonrasında bu sayfada ürün, müşteri, miktar ve satış notu bilgileriyle sipariş verilmektedir. </a:t>
            </a:r>
          </a:p>
        </p:txBody>
      </p:sp>
    </p:spTree>
    <p:extLst>
      <p:ext uri="{BB962C8B-B14F-4D97-AF65-F5344CB8AC3E}">
        <p14:creationId xmlns:p14="http://schemas.microsoft.com/office/powerpoint/2010/main" val="252705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4294967295"/>
          </p:nvPr>
        </p:nvPicPr>
        <p:blipFill>
          <a:blip r:embed="rId2"/>
          <a:stretch>
            <a:fillRect/>
          </a:stretch>
        </p:blipFill>
        <p:spPr>
          <a:xfrm>
            <a:off x="1120945" y="1225118"/>
            <a:ext cx="6287166" cy="3896804"/>
          </a:xfrm>
          <a:prstGeom prst="rect">
            <a:avLst/>
          </a:prstGeom>
        </p:spPr>
      </p:pic>
      <p:sp>
        <p:nvSpPr>
          <p:cNvPr id="6" name="Metin Yer Tutucusu 5"/>
          <p:cNvSpPr>
            <a:spLocks noGrp="1"/>
          </p:cNvSpPr>
          <p:nvPr>
            <p:ph type="body" sz="half" idx="4294967295"/>
          </p:nvPr>
        </p:nvSpPr>
        <p:spPr>
          <a:xfrm>
            <a:off x="7585059" y="1387074"/>
            <a:ext cx="3932238" cy="3717586"/>
          </a:xfrm>
        </p:spPr>
        <p:txBody>
          <a:bodyPr>
            <a:normAutofit/>
          </a:bodyPr>
          <a:lstStyle/>
          <a:p>
            <a:pPr algn="ctr"/>
            <a:endParaRPr lang="tr-TR" sz="1600" dirty="0">
              <a:latin typeface="Times New Roman" panose="02020603050405020304" pitchFamily="18" charset="0"/>
              <a:cs typeface="Times New Roman" panose="02020603050405020304" pitchFamily="18" charset="0"/>
            </a:endParaRPr>
          </a:p>
          <a:p>
            <a:pPr marL="0" indent="0" algn="ctr">
              <a:buNone/>
            </a:pPr>
            <a:r>
              <a:rPr lang="tr-TR" sz="1800" b="1" dirty="0">
                <a:latin typeface="Times New Roman" panose="02020603050405020304" pitchFamily="18" charset="0"/>
                <a:cs typeface="Times New Roman" panose="02020603050405020304" pitchFamily="18" charset="0"/>
              </a:rPr>
              <a:t>KAYITLI MÜŞTERİYE SATIŞ SAYFASI</a:t>
            </a:r>
          </a:p>
          <a:p>
            <a:pPr algn="ctr"/>
            <a:r>
              <a:rPr lang="tr-TR" sz="1600" dirty="0">
                <a:latin typeface="Times New Roman" panose="02020603050405020304" pitchFamily="18" charset="0"/>
                <a:cs typeface="Times New Roman" panose="02020603050405020304" pitchFamily="18" charset="0"/>
              </a:rPr>
              <a:t>Sipariş işleminden sonra </a:t>
            </a:r>
            <a:r>
              <a:rPr lang="tr-TR" sz="1600" dirty="0" err="1">
                <a:latin typeface="Times New Roman" panose="02020603050405020304" pitchFamily="18" charset="0"/>
                <a:cs typeface="Times New Roman" panose="02020603050405020304" pitchFamily="18" charset="0"/>
              </a:rPr>
              <a:t>ürün,müşteri</a:t>
            </a:r>
            <a:r>
              <a:rPr lang="tr-TR" sz="1600" dirty="0">
                <a:latin typeface="Times New Roman" panose="02020603050405020304" pitchFamily="18" charset="0"/>
                <a:cs typeface="Times New Roman" panose="02020603050405020304" pitchFamily="18" charset="0"/>
              </a:rPr>
              <a:t> ve miktar bilgisi tekrar girildiğinde ödeme kısmında müşteri adı ve ödenecek tutar otomatik gelmektedir. </a:t>
            </a:r>
          </a:p>
          <a:p>
            <a:pPr algn="ctr"/>
            <a:r>
              <a:rPr lang="tr-TR" sz="1600" dirty="0">
                <a:latin typeface="Times New Roman" panose="02020603050405020304" pitchFamily="18" charset="0"/>
                <a:cs typeface="Times New Roman" panose="02020603050405020304" pitchFamily="18" charset="0"/>
              </a:rPr>
              <a:t>Bu işlemin ne şekilde gerçekleşeceğini, tarihi ve fatura numarası girildikten sonra satış işlemi gerçekleştirilmektedir.</a:t>
            </a:r>
          </a:p>
        </p:txBody>
      </p:sp>
    </p:spTree>
    <p:extLst>
      <p:ext uri="{BB962C8B-B14F-4D97-AF65-F5344CB8AC3E}">
        <p14:creationId xmlns:p14="http://schemas.microsoft.com/office/powerpoint/2010/main" val="81488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6F6C5C62-7121-444F-BC11-BD140DADF80C}"/>
              </a:ext>
            </a:extLst>
          </p:cNvPr>
          <p:cNvPicPr>
            <a:picLocks noGrp="1" noChangeAspect="1"/>
          </p:cNvPicPr>
          <p:nvPr>
            <p:ph idx="1"/>
          </p:nvPr>
        </p:nvPicPr>
        <p:blipFill>
          <a:blip r:embed="rId2"/>
          <a:stretch>
            <a:fillRect/>
          </a:stretch>
        </p:blipFill>
        <p:spPr>
          <a:xfrm>
            <a:off x="1457187" y="2286000"/>
            <a:ext cx="9766576" cy="3594100"/>
          </a:xfrm>
        </p:spPr>
      </p:pic>
      <p:sp>
        <p:nvSpPr>
          <p:cNvPr id="6" name="Metin kutusu 5">
            <a:extLst>
              <a:ext uri="{FF2B5EF4-FFF2-40B4-BE49-F238E27FC236}">
                <a16:creationId xmlns:a16="http://schemas.microsoft.com/office/drawing/2014/main" id="{5DC5F717-4DC4-4D52-AA4D-9CD537804852}"/>
              </a:ext>
            </a:extLst>
          </p:cNvPr>
          <p:cNvSpPr txBox="1"/>
          <p:nvPr/>
        </p:nvSpPr>
        <p:spPr>
          <a:xfrm>
            <a:off x="1473693" y="452760"/>
            <a:ext cx="9703293" cy="1600438"/>
          </a:xfrm>
          <a:prstGeom prst="rect">
            <a:avLst/>
          </a:prstGeom>
          <a:noFill/>
        </p:spPr>
        <p:txBody>
          <a:bodyPr wrap="square" rtlCol="0">
            <a:spAutoFit/>
          </a:bodyPr>
          <a:lstStyle/>
          <a:p>
            <a:pPr algn="ctr"/>
            <a:r>
              <a:rPr lang="tr-TR" b="1" dirty="0">
                <a:latin typeface="Times New Roman" panose="02020603050405020304" pitchFamily="18" charset="0"/>
                <a:cs typeface="Times New Roman" panose="02020603050405020304" pitchFamily="18" charset="0"/>
              </a:rPr>
              <a:t>ALIŞ SAYFASI</a:t>
            </a:r>
          </a:p>
          <a:p>
            <a:pPr algn="ctr"/>
            <a:r>
              <a:rPr lang="tr-TR" sz="1600" dirty="0">
                <a:latin typeface="Times New Roman" panose="02020603050405020304" pitchFamily="18" charset="0"/>
                <a:cs typeface="Times New Roman" panose="02020603050405020304" pitchFamily="18" charset="0"/>
              </a:rPr>
              <a:t>Alış </a:t>
            </a:r>
            <a:r>
              <a:rPr lang="tr-TR" sz="1600" dirty="0" err="1">
                <a:latin typeface="Times New Roman" panose="02020603050405020304" pitchFamily="18" charset="0"/>
                <a:cs typeface="Times New Roman" panose="02020603050405020304" pitchFamily="18" charset="0"/>
              </a:rPr>
              <a:t>sayfasıda</a:t>
            </a:r>
            <a:r>
              <a:rPr lang="tr-TR" sz="1600" dirty="0">
                <a:latin typeface="Times New Roman" panose="02020603050405020304" pitchFamily="18" charset="0"/>
                <a:cs typeface="Times New Roman" panose="02020603050405020304" pitchFamily="18" charset="0"/>
              </a:rPr>
              <a:t> kullanıcı, ilk olarak daha önce satın alınan ürünlerin bir listesini görür. Yeni bir alış işleminde, eğer daha önceden kayıtlı bir tedarikçi ve o tedarikçinin ürünleri varsa, kayıtlı tedarikçiden alış kısmı kullanılır. Ancak alış yapılacak tedarikçi sistemde kayıtlı değilse, yeni tedarikçiden alış kısmı ile önce tedarikçi eklenir. Eklenen tedarikçiye ise hızlı yeni ürün ekleme ile ürün eklenir. Buradaki Yeni tedarikçiden alış ile Hızlı yeni Ürün ekleme kısımları, Tedarikçi ve ürün sayfasına bağlıdır.</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645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01870FB8-A07B-4AA2-9E57-EC9B2511EF52}"/>
              </a:ext>
            </a:extLst>
          </p:cNvPr>
          <p:cNvPicPr>
            <a:picLocks noGrp="1" noChangeAspect="1"/>
          </p:cNvPicPr>
          <p:nvPr>
            <p:ph idx="1"/>
          </p:nvPr>
        </p:nvPicPr>
        <p:blipFill>
          <a:blip r:embed="rId2"/>
          <a:stretch>
            <a:fillRect/>
          </a:stretch>
        </p:blipFill>
        <p:spPr>
          <a:xfrm>
            <a:off x="1269507" y="625872"/>
            <a:ext cx="4358978" cy="5384309"/>
          </a:xfrm>
        </p:spPr>
      </p:pic>
      <p:sp>
        <p:nvSpPr>
          <p:cNvPr id="6" name="Metin kutusu 5">
            <a:extLst>
              <a:ext uri="{FF2B5EF4-FFF2-40B4-BE49-F238E27FC236}">
                <a16:creationId xmlns:a16="http://schemas.microsoft.com/office/drawing/2014/main" id="{646C20C0-4D69-4524-A9F3-D3B2D3AD379A}"/>
              </a:ext>
            </a:extLst>
          </p:cNvPr>
          <p:cNvSpPr txBox="1"/>
          <p:nvPr/>
        </p:nvSpPr>
        <p:spPr>
          <a:xfrm>
            <a:off x="6347533" y="1207363"/>
            <a:ext cx="4749553" cy="1323439"/>
          </a:xfrm>
          <a:prstGeom prst="rect">
            <a:avLst/>
          </a:prstGeom>
          <a:noFill/>
        </p:spPr>
        <p:txBody>
          <a:bodyPr wrap="square" rtlCol="0">
            <a:spAutoFit/>
          </a:bodyPr>
          <a:lstStyle/>
          <a:p>
            <a:pPr algn="ctr"/>
            <a:r>
              <a:rPr lang="tr-TR" sz="1600" dirty="0">
                <a:latin typeface="Times New Roman" panose="02020603050405020304" pitchFamily="18" charset="0"/>
                <a:cs typeface="Times New Roman" panose="02020603050405020304" pitchFamily="18" charset="0"/>
              </a:rPr>
              <a:t>Kayıtlı olan kullanıcıdan alış için, gerekli bilgiler doldurulur. Burada tedarikçi adı ve ürünü seçildikten sonra Ödenecek olan tutar otomatik olarak hesaplanır. Veri kaydedildikten sonra kullanıcı, güncel olarak alınan ürünlerin listesini görür.</a:t>
            </a:r>
            <a:endParaRPr lang="en-GB" sz="1600" dirty="0">
              <a:latin typeface="Times New Roman" panose="02020603050405020304" pitchFamily="18" charset="0"/>
              <a:cs typeface="Times New Roman" panose="02020603050405020304" pitchFamily="18" charset="0"/>
            </a:endParaRPr>
          </a:p>
        </p:txBody>
      </p:sp>
      <p:pic>
        <p:nvPicPr>
          <p:cNvPr id="8" name="Resim 7">
            <a:extLst>
              <a:ext uri="{FF2B5EF4-FFF2-40B4-BE49-F238E27FC236}">
                <a16:creationId xmlns:a16="http://schemas.microsoft.com/office/drawing/2014/main" id="{697FDA4E-8D34-4D87-9631-A436E9E0D3A6}"/>
              </a:ext>
            </a:extLst>
          </p:cNvPr>
          <p:cNvPicPr>
            <a:picLocks noChangeAspect="1"/>
          </p:cNvPicPr>
          <p:nvPr/>
        </p:nvPicPr>
        <p:blipFill>
          <a:blip r:embed="rId3"/>
          <a:stretch>
            <a:fillRect/>
          </a:stretch>
        </p:blipFill>
        <p:spPr>
          <a:xfrm>
            <a:off x="5877017" y="3533313"/>
            <a:ext cx="5655077" cy="2450127"/>
          </a:xfrm>
          <a:prstGeom prst="rect">
            <a:avLst/>
          </a:prstGeom>
        </p:spPr>
      </p:pic>
    </p:spTree>
    <p:extLst>
      <p:ext uri="{BB962C8B-B14F-4D97-AF65-F5344CB8AC3E}">
        <p14:creationId xmlns:p14="http://schemas.microsoft.com/office/powerpoint/2010/main" val="303334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B06B36E-65FD-4DAB-AB37-3860EFC66609}"/>
              </a:ext>
            </a:extLst>
          </p:cNvPr>
          <p:cNvPicPr>
            <a:picLocks noGrp="1" noChangeAspect="1"/>
          </p:cNvPicPr>
          <p:nvPr>
            <p:ph idx="1"/>
          </p:nvPr>
        </p:nvPicPr>
        <p:blipFill>
          <a:blip r:embed="rId2"/>
          <a:stretch>
            <a:fillRect/>
          </a:stretch>
        </p:blipFill>
        <p:spPr>
          <a:xfrm>
            <a:off x="1083076" y="1524559"/>
            <a:ext cx="4616388" cy="4343579"/>
          </a:xfrm>
        </p:spPr>
      </p:pic>
      <p:sp>
        <p:nvSpPr>
          <p:cNvPr id="6" name="Metin kutusu 5">
            <a:extLst>
              <a:ext uri="{FF2B5EF4-FFF2-40B4-BE49-F238E27FC236}">
                <a16:creationId xmlns:a16="http://schemas.microsoft.com/office/drawing/2014/main" id="{130F23C3-6B2E-4BA4-B3CA-F3BBC001E352}"/>
              </a:ext>
            </a:extLst>
          </p:cNvPr>
          <p:cNvSpPr txBox="1"/>
          <p:nvPr/>
        </p:nvSpPr>
        <p:spPr>
          <a:xfrm>
            <a:off x="1233996" y="292963"/>
            <a:ext cx="9978501" cy="830997"/>
          </a:xfrm>
          <a:prstGeom prst="rect">
            <a:avLst/>
          </a:prstGeom>
          <a:noFill/>
        </p:spPr>
        <p:txBody>
          <a:bodyPr wrap="square" rtlCol="0">
            <a:spAutoFit/>
          </a:bodyPr>
          <a:lstStyle/>
          <a:p>
            <a:pPr algn="ctr"/>
            <a:r>
              <a:rPr lang="tr-TR" sz="1600" dirty="0">
                <a:latin typeface="Times New Roman" panose="02020603050405020304" pitchFamily="18" charset="0"/>
                <a:cs typeface="Times New Roman" panose="02020603050405020304" pitchFamily="18" charset="0"/>
              </a:rPr>
              <a:t>Yeni Tedarikçiden alış için önce tedarikçi kaydedilir. Tedarikçi eklendikten sonra bu tedarikçiye hızlı yeni ürün ekleme ile ürün girilir. Bu bilgiler girildikten sonra daha önce gösterilen kayıtlı tedarikçiden alış kısmı ile ödeme işlemi tamamlanır. </a:t>
            </a:r>
            <a:endParaRPr lang="en-GB" sz="1600" dirty="0">
              <a:latin typeface="Times New Roman" panose="02020603050405020304" pitchFamily="18" charset="0"/>
              <a:cs typeface="Times New Roman" panose="02020603050405020304" pitchFamily="18" charset="0"/>
            </a:endParaRPr>
          </a:p>
        </p:txBody>
      </p:sp>
      <p:pic>
        <p:nvPicPr>
          <p:cNvPr id="8" name="Resim 7">
            <a:extLst>
              <a:ext uri="{FF2B5EF4-FFF2-40B4-BE49-F238E27FC236}">
                <a16:creationId xmlns:a16="http://schemas.microsoft.com/office/drawing/2014/main" id="{24F6FB08-B599-4004-99F4-B9611414BDFA}"/>
              </a:ext>
            </a:extLst>
          </p:cNvPr>
          <p:cNvPicPr>
            <a:picLocks noChangeAspect="1"/>
          </p:cNvPicPr>
          <p:nvPr/>
        </p:nvPicPr>
        <p:blipFill>
          <a:blip r:embed="rId3"/>
          <a:stretch>
            <a:fillRect/>
          </a:stretch>
        </p:blipFill>
        <p:spPr>
          <a:xfrm>
            <a:off x="6189568" y="1518081"/>
            <a:ext cx="5031807" cy="4367813"/>
          </a:xfrm>
          <a:prstGeom prst="rect">
            <a:avLst/>
          </a:prstGeom>
        </p:spPr>
      </p:pic>
    </p:spTree>
    <p:extLst>
      <p:ext uri="{BB962C8B-B14F-4D97-AF65-F5344CB8AC3E}">
        <p14:creationId xmlns:p14="http://schemas.microsoft.com/office/powerpoint/2010/main" val="4156147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Yer Tutucusu 5"/>
          <p:cNvSpPr>
            <a:spLocks noGrp="1"/>
          </p:cNvSpPr>
          <p:nvPr>
            <p:ph type="body" sz="half" idx="4294967295"/>
          </p:nvPr>
        </p:nvSpPr>
        <p:spPr>
          <a:xfrm>
            <a:off x="736980" y="674703"/>
            <a:ext cx="10413242" cy="1448215"/>
          </a:xfrm>
        </p:spPr>
        <p:txBody>
          <a:bodyPr>
            <a:normAutofit/>
          </a:bodyPr>
          <a:lstStyle/>
          <a:p>
            <a:pPr marL="0" indent="0" algn="ctr">
              <a:buNone/>
            </a:pPr>
            <a:r>
              <a:rPr lang="tr-TR" sz="1800" b="1" dirty="0">
                <a:latin typeface="Times New Roman" panose="02020603050405020304" pitchFamily="18" charset="0"/>
                <a:cs typeface="Times New Roman" panose="02020603050405020304" pitchFamily="18" charset="0"/>
              </a:rPr>
              <a:t>LABORATUVAR SAYFASI</a:t>
            </a:r>
          </a:p>
          <a:p>
            <a:pPr algn="ctr"/>
            <a:r>
              <a:rPr lang="tr-TR" sz="1600" dirty="0">
                <a:latin typeface="Times New Roman" panose="02020603050405020304" pitchFamily="18" charset="0"/>
                <a:cs typeface="Times New Roman" panose="02020603050405020304" pitchFamily="18" charset="0"/>
              </a:rPr>
              <a:t>Bu sayfaya sadece rolü doktor olan kullanıcılar erişebilmektedir. Sayfada sistemde var olan sonuç bilgilerinin listesi bulunmaktadır. Sonuç ekle butonuyla yeni sonuç eklenebilmektedir. Silme butonuyla bu sonuç silinebilmektedir.</a:t>
            </a:r>
          </a:p>
          <a:p>
            <a:endParaRPr lang="tr-TR" dirty="0"/>
          </a:p>
        </p:txBody>
      </p:sp>
      <p:sp>
        <p:nvSpPr>
          <p:cNvPr id="10" name="İçerik Yer Tutucusu 9"/>
          <p:cNvSpPr>
            <a:spLocks noGrp="1"/>
          </p:cNvSpPr>
          <p:nvPr>
            <p:ph idx="1"/>
          </p:nvPr>
        </p:nvSpPr>
        <p:spPr/>
        <p:txBody>
          <a:bodyPr/>
          <a:lstStyle/>
          <a:p>
            <a:pPr marL="0" indent="0">
              <a:buNone/>
            </a:pPr>
            <a:r>
              <a:rPr lang="tr-TR" dirty="0"/>
              <a:t> </a:t>
            </a:r>
          </a:p>
        </p:txBody>
      </p:sp>
      <p:pic>
        <p:nvPicPr>
          <p:cNvPr id="11" name="Resim 10"/>
          <p:cNvPicPr>
            <a:picLocks noChangeAspect="1"/>
          </p:cNvPicPr>
          <p:nvPr/>
        </p:nvPicPr>
        <p:blipFill>
          <a:blip r:embed="rId2"/>
          <a:stretch>
            <a:fillRect/>
          </a:stretch>
        </p:blipFill>
        <p:spPr>
          <a:xfrm>
            <a:off x="1602766" y="1945365"/>
            <a:ext cx="9360741" cy="4054043"/>
          </a:xfrm>
          <a:prstGeom prst="rect">
            <a:avLst/>
          </a:prstGeom>
        </p:spPr>
      </p:pic>
    </p:spTree>
    <p:extLst>
      <p:ext uri="{BB962C8B-B14F-4D97-AF65-F5344CB8AC3E}">
        <p14:creationId xmlns:p14="http://schemas.microsoft.com/office/powerpoint/2010/main" val="531233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1"/>
          </p:nvPr>
        </p:nvPicPr>
        <p:blipFill>
          <a:blip r:embed="rId2"/>
          <a:stretch>
            <a:fillRect/>
          </a:stretch>
        </p:blipFill>
        <p:spPr>
          <a:xfrm>
            <a:off x="2020847" y="490276"/>
            <a:ext cx="4726181" cy="5218066"/>
          </a:xfrm>
          <a:prstGeom prst="rect">
            <a:avLst/>
          </a:prstGeom>
        </p:spPr>
      </p:pic>
      <p:sp>
        <p:nvSpPr>
          <p:cNvPr id="6" name="Metin Yer Tutucusu 5"/>
          <p:cNvSpPr>
            <a:spLocks noGrp="1"/>
          </p:cNvSpPr>
          <p:nvPr>
            <p:ph type="body" sz="half" idx="2"/>
          </p:nvPr>
        </p:nvSpPr>
        <p:spPr>
          <a:xfrm>
            <a:off x="8389398" y="924591"/>
            <a:ext cx="2880804" cy="4712730"/>
          </a:xfrm>
        </p:spPr>
        <p:txBody>
          <a:bodyPr>
            <a:normAutofit/>
          </a:bodyPr>
          <a:lstStyle/>
          <a:p>
            <a:pPr algn="ctr"/>
            <a:endParaRPr lang="tr-TR" dirty="0">
              <a:latin typeface="Times New Roman" panose="02020603050405020304" pitchFamily="18" charset="0"/>
              <a:cs typeface="Times New Roman" panose="02020603050405020304" pitchFamily="18" charset="0"/>
            </a:endParaRPr>
          </a:p>
          <a:p>
            <a:pPr algn="ctr"/>
            <a:endParaRPr lang="tr-TR" dirty="0">
              <a:latin typeface="Times New Roman" panose="02020603050405020304" pitchFamily="18" charset="0"/>
              <a:cs typeface="Times New Roman" panose="02020603050405020304" pitchFamily="18" charset="0"/>
            </a:endParaRPr>
          </a:p>
          <a:p>
            <a:pPr algn="ctr"/>
            <a:r>
              <a:rPr lang="tr-TR" dirty="0">
                <a:latin typeface="Times New Roman" panose="02020603050405020304" pitchFamily="18" charset="0"/>
                <a:cs typeface="Times New Roman" panose="02020603050405020304" pitchFamily="18" charset="0"/>
              </a:rPr>
              <a:t>Laboratuvar sonucu eklerken müşteriyi seçtiğimizde, müşteriye ait hastalar aşağıda bulunan seçenekte gelmektedir. Bu seçimlerden sonra yapılmış işlem, bu işlemin dosyası ve teşhis notu girilip eklenme işlemi tamamlanmaktadır.</a:t>
            </a:r>
          </a:p>
        </p:txBody>
      </p:sp>
    </p:spTree>
    <p:extLst>
      <p:ext uri="{BB962C8B-B14F-4D97-AF65-F5344CB8AC3E}">
        <p14:creationId xmlns:p14="http://schemas.microsoft.com/office/powerpoint/2010/main" val="706584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55B27F-945D-427B-910E-AA4AA79894A0}"/>
              </a:ext>
            </a:extLst>
          </p:cNvPr>
          <p:cNvSpPr>
            <a:spLocks noGrp="1"/>
          </p:cNvSpPr>
          <p:nvPr>
            <p:ph type="title"/>
          </p:nvPr>
        </p:nvSpPr>
        <p:spPr>
          <a:xfrm>
            <a:off x="1313822" y="453407"/>
            <a:ext cx="10178322" cy="1492132"/>
          </a:xfrm>
        </p:spPr>
        <p:txBody>
          <a:bodyPr>
            <a:normAutofit/>
          </a:bodyPr>
          <a:lstStyle/>
          <a:p>
            <a:pPr algn="ctr"/>
            <a:r>
              <a:rPr lang="tr-TR" sz="1800" b="1" cap="none" dirty="0">
                <a:latin typeface="Times New Roman" panose="02020603050405020304" pitchFamily="18" charset="0"/>
                <a:cs typeface="Times New Roman" panose="02020603050405020304" pitchFamily="18" charset="0"/>
              </a:rPr>
              <a:t>KASA HAREKETLERİ SAYFASI</a:t>
            </a:r>
            <a:br>
              <a:rPr lang="tr-TR" sz="1600" cap="none" dirty="0">
                <a:latin typeface="Times New Roman" panose="02020603050405020304" pitchFamily="18" charset="0"/>
                <a:cs typeface="Times New Roman" panose="02020603050405020304" pitchFamily="18" charset="0"/>
              </a:rPr>
            </a:br>
            <a:br>
              <a:rPr lang="tr-TR" sz="1600" cap="none" dirty="0">
                <a:latin typeface="Times New Roman" panose="02020603050405020304" pitchFamily="18" charset="0"/>
                <a:cs typeface="Times New Roman" panose="02020603050405020304" pitchFamily="18" charset="0"/>
              </a:rPr>
            </a:br>
            <a:r>
              <a:rPr lang="tr-TR" sz="1600" cap="none" dirty="0">
                <a:latin typeface="Times New Roman" panose="02020603050405020304" pitchFamily="18" charset="0"/>
                <a:cs typeface="Times New Roman" panose="02020603050405020304" pitchFamily="18" charset="0"/>
              </a:rPr>
              <a:t>Kasa hareketleri sayfasında para girişi, para çıkışı ve ödeme tipi seçilip kasa hareketleri listelenir. Sayfa ilk açıldığında kasadaki para girişleri listelenir. Para çıkışı butonuna basıldığında ise kasadan para çıkışları listelenir.</a:t>
            </a:r>
            <a:endParaRPr lang="en-US" sz="1600" cap="none"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77851EB3-45A9-498B-8280-9A231F774907}"/>
              </a:ext>
            </a:extLst>
          </p:cNvPr>
          <p:cNvPicPr>
            <a:picLocks noGrp="1" noChangeAspect="1"/>
          </p:cNvPicPr>
          <p:nvPr>
            <p:ph idx="1"/>
          </p:nvPr>
        </p:nvPicPr>
        <p:blipFill>
          <a:blip r:embed="rId2"/>
          <a:stretch>
            <a:fillRect/>
          </a:stretch>
        </p:blipFill>
        <p:spPr>
          <a:xfrm>
            <a:off x="2050743" y="4184999"/>
            <a:ext cx="7989902" cy="2191385"/>
          </a:xfrm>
        </p:spPr>
      </p:pic>
      <p:pic>
        <p:nvPicPr>
          <p:cNvPr id="7" name="Resim 6">
            <a:extLst>
              <a:ext uri="{FF2B5EF4-FFF2-40B4-BE49-F238E27FC236}">
                <a16:creationId xmlns:a16="http://schemas.microsoft.com/office/drawing/2014/main" id="{2D43F2FC-1A3C-4AA4-AB63-7E6F12B17E2A}"/>
              </a:ext>
            </a:extLst>
          </p:cNvPr>
          <p:cNvPicPr>
            <a:picLocks noChangeAspect="1"/>
          </p:cNvPicPr>
          <p:nvPr/>
        </p:nvPicPr>
        <p:blipFill rotWithShape="1">
          <a:blip r:embed="rId3"/>
          <a:srcRect b="30350"/>
          <a:stretch/>
        </p:blipFill>
        <p:spPr>
          <a:xfrm>
            <a:off x="2032988" y="1810491"/>
            <a:ext cx="7865614" cy="2205900"/>
          </a:xfrm>
          <a:prstGeom prst="rect">
            <a:avLst/>
          </a:prstGeom>
        </p:spPr>
      </p:pic>
    </p:spTree>
    <p:extLst>
      <p:ext uri="{BB962C8B-B14F-4D97-AF65-F5344CB8AC3E}">
        <p14:creationId xmlns:p14="http://schemas.microsoft.com/office/powerpoint/2010/main" val="384852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1"/>
          </p:nvPr>
        </p:nvPicPr>
        <p:blipFill>
          <a:blip r:embed="rId2"/>
          <a:stretch>
            <a:fillRect/>
          </a:stretch>
        </p:blipFill>
        <p:spPr>
          <a:xfrm>
            <a:off x="2280769" y="2436922"/>
            <a:ext cx="7586753" cy="3594100"/>
          </a:xfrm>
          <a:prstGeom prst="rect">
            <a:avLst/>
          </a:prstGeom>
        </p:spPr>
      </p:pic>
      <p:sp>
        <p:nvSpPr>
          <p:cNvPr id="6" name="Metin Yer Tutucusu 5"/>
          <p:cNvSpPr>
            <a:spLocks noGrp="1"/>
          </p:cNvSpPr>
          <p:nvPr>
            <p:ph type="body" sz="half" idx="4294967295"/>
          </p:nvPr>
        </p:nvSpPr>
        <p:spPr>
          <a:xfrm>
            <a:off x="2077375" y="328582"/>
            <a:ext cx="7830105" cy="2174921"/>
          </a:xfrm>
        </p:spPr>
        <p:txBody>
          <a:bodyPr>
            <a:normAutofit/>
          </a:bodyPr>
          <a:lstStyle/>
          <a:p>
            <a:pPr marL="0" indent="0" algn="ctr">
              <a:buNone/>
            </a:pPr>
            <a:r>
              <a:rPr lang="tr-TR" sz="1800" b="1" dirty="0">
                <a:latin typeface="Times New Roman" panose="02020603050405020304" pitchFamily="18" charset="0"/>
                <a:cs typeface="Times New Roman" panose="02020603050405020304" pitchFamily="18" charset="0"/>
              </a:rPr>
              <a:t>GİRİŞ SAYFASI</a:t>
            </a:r>
          </a:p>
          <a:p>
            <a:pPr algn="ctr"/>
            <a:r>
              <a:rPr lang="tr-TR" sz="1600" dirty="0">
                <a:latin typeface="Times New Roman" panose="02020603050405020304" pitchFamily="18" charset="0"/>
                <a:cs typeface="Times New Roman" panose="02020603050405020304" pitchFamily="18" charset="0"/>
              </a:rPr>
              <a:t>Sistemde kayıtlı olan kullanıcıların siteye giriş yapabilmesi için mail adreslerini ve şifrelerini doğru girmesi gerekmektedir. </a:t>
            </a:r>
          </a:p>
          <a:p>
            <a:pPr algn="ctr"/>
            <a:endParaRPr lang="tr-TR" sz="1600" dirty="0">
              <a:latin typeface="Times New Roman" panose="02020603050405020304" pitchFamily="18" charset="0"/>
              <a:cs typeface="Times New Roman" panose="02020603050405020304" pitchFamily="18" charset="0"/>
            </a:endParaRPr>
          </a:p>
          <a:p>
            <a:pPr algn="ctr"/>
            <a:r>
              <a:rPr lang="tr-TR" sz="1600" dirty="0">
                <a:latin typeface="Times New Roman" panose="02020603050405020304" pitchFamily="18" charset="0"/>
                <a:cs typeface="Times New Roman" panose="02020603050405020304" pitchFamily="18" charset="0"/>
              </a:rPr>
              <a:t>Eğer kullanıcı sistemde kayıtlı değilse giriş yapabilmek için yeni üye oluştur butonunu kullanarak kayıt oluşturmalıdır.</a:t>
            </a:r>
          </a:p>
        </p:txBody>
      </p:sp>
    </p:spTree>
    <p:extLst>
      <p:ext uri="{BB962C8B-B14F-4D97-AF65-F5344CB8AC3E}">
        <p14:creationId xmlns:p14="http://schemas.microsoft.com/office/powerpoint/2010/main" val="4157884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612339-9DA6-4981-B622-A8EFD94713A1}"/>
              </a:ext>
            </a:extLst>
          </p:cNvPr>
          <p:cNvSpPr>
            <a:spLocks noGrp="1"/>
          </p:cNvSpPr>
          <p:nvPr>
            <p:ph type="title"/>
          </p:nvPr>
        </p:nvSpPr>
        <p:spPr/>
        <p:txBody>
          <a:bodyPr>
            <a:normAutofit/>
          </a:bodyPr>
          <a:lstStyle/>
          <a:p>
            <a:pPr algn="ctr"/>
            <a:br>
              <a:rPr lang="tr-TR" sz="1600" cap="none" dirty="0">
                <a:latin typeface="Times New Roman" panose="02020603050405020304" pitchFamily="18" charset="0"/>
                <a:cs typeface="Times New Roman" panose="02020603050405020304" pitchFamily="18" charset="0"/>
              </a:rPr>
            </a:br>
            <a:br>
              <a:rPr lang="tr-TR" sz="1600" cap="none" dirty="0">
                <a:latin typeface="Times New Roman" panose="02020603050405020304" pitchFamily="18" charset="0"/>
                <a:cs typeface="Times New Roman" panose="02020603050405020304" pitchFamily="18" charset="0"/>
              </a:rPr>
            </a:br>
            <a:r>
              <a:rPr lang="tr-TR" sz="1600" cap="none" dirty="0">
                <a:latin typeface="Times New Roman" panose="02020603050405020304" pitchFamily="18" charset="0"/>
                <a:cs typeface="Times New Roman" panose="02020603050405020304" pitchFamily="18" charset="0"/>
              </a:rPr>
              <a:t>Ödeme yöntemi seçildiğinde seçilen kasa hareketi ödeme yöntemlerine göre listelenir.</a:t>
            </a:r>
            <a:endParaRPr lang="en-US" sz="1600" cap="none"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FF651509-393B-422F-90CC-E6476217FA56}"/>
              </a:ext>
            </a:extLst>
          </p:cNvPr>
          <p:cNvPicPr>
            <a:picLocks noGrp="1" noChangeAspect="1"/>
          </p:cNvPicPr>
          <p:nvPr>
            <p:ph idx="1"/>
          </p:nvPr>
        </p:nvPicPr>
        <p:blipFill rotWithShape="1">
          <a:blip r:embed="rId2"/>
          <a:srcRect r="3735"/>
          <a:stretch/>
        </p:blipFill>
        <p:spPr>
          <a:xfrm>
            <a:off x="5326602" y="3129083"/>
            <a:ext cx="6090924" cy="1553753"/>
          </a:xfrm>
        </p:spPr>
      </p:pic>
      <p:pic>
        <p:nvPicPr>
          <p:cNvPr id="7" name="Resim 6">
            <a:extLst>
              <a:ext uri="{FF2B5EF4-FFF2-40B4-BE49-F238E27FC236}">
                <a16:creationId xmlns:a16="http://schemas.microsoft.com/office/drawing/2014/main" id="{CEBEA5A4-E453-4AEA-B7F1-BDF2EA126705}"/>
              </a:ext>
            </a:extLst>
          </p:cNvPr>
          <p:cNvPicPr>
            <a:picLocks noChangeAspect="1"/>
          </p:cNvPicPr>
          <p:nvPr/>
        </p:nvPicPr>
        <p:blipFill>
          <a:blip r:embed="rId3"/>
          <a:stretch>
            <a:fillRect/>
          </a:stretch>
        </p:blipFill>
        <p:spPr>
          <a:xfrm>
            <a:off x="1266870" y="4895900"/>
            <a:ext cx="5885573" cy="1455481"/>
          </a:xfrm>
          <a:prstGeom prst="rect">
            <a:avLst/>
          </a:prstGeom>
        </p:spPr>
      </p:pic>
      <p:pic>
        <p:nvPicPr>
          <p:cNvPr id="9" name="Resim 8">
            <a:extLst>
              <a:ext uri="{FF2B5EF4-FFF2-40B4-BE49-F238E27FC236}">
                <a16:creationId xmlns:a16="http://schemas.microsoft.com/office/drawing/2014/main" id="{ADCE76ED-1904-4AB8-BE9A-E5038784F495}"/>
              </a:ext>
            </a:extLst>
          </p:cNvPr>
          <p:cNvPicPr>
            <a:picLocks noChangeAspect="1"/>
          </p:cNvPicPr>
          <p:nvPr/>
        </p:nvPicPr>
        <p:blipFill>
          <a:blip r:embed="rId4"/>
          <a:stretch>
            <a:fillRect/>
          </a:stretch>
        </p:blipFill>
        <p:spPr>
          <a:xfrm>
            <a:off x="1218357" y="1465272"/>
            <a:ext cx="5866024" cy="1537615"/>
          </a:xfrm>
          <a:prstGeom prst="rect">
            <a:avLst/>
          </a:prstGeom>
        </p:spPr>
      </p:pic>
    </p:spTree>
    <p:extLst>
      <p:ext uri="{BB962C8B-B14F-4D97-AF65-F5344CB8AC3E}">
        <p14:creationId xmlns:p14="http://schemas.microsoft.com/office/powerpoint/2010/main" val="3070395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EFA87C-0928-43C2-8E61-F90437884C73}"/>
              </a:ext>
            </a:extLst>
          </p:cNvPr>
          <p:cNvSpPr>
            <a:spLocks noGrp="1"/>
          </p:cNvSpPr>
          <p:nvPr>
            <p:ph type="title"/>
          </p:nvPr>
        </p:nvSpPr>
        <p:spPr>
          <a:xfrm>
            <a:off x="1251678" y="221942"/>
            <a:ext cx="10178322" cy="1652575"/>
          </a:xfrm>
        </p:spPr>
        <p:txBody>
          <a:bodyPr>
            <a:normAutofit/>
          </a:bodyPr>
          <a:lstStyle/>
          <a:p>
            <a:pPr algn="ctr"/>
            <a:r>
              <a:rPr lang="tr-TR" sz="1800" b="1" cap="none" dirty="0">
                <a:latin typeface="Times New Roman" panose="02020603050405020304" pitchFamily="18" charset="0"/>
                <a:cs typeface="Times New Roman" panose="02020603050405020304" pitchFamily="18" charset="0"/>
              </a:rPr>
              <a:t>ÜRÜN/AŞI TANIM SAYFASI</a:t>
            </a:r>
            <a:br>
              <a:rPr lang="tr-TR" sz="1600" cap="none" dirty="0">
                <a:latin typeface="Times New Roman" panose="02020603050405020304" pitchFamily="18" charset="0"/>
                <a:cs typeface="Times New Roman" panose="02020603050405020304" pitchFamily="18" charset="0"/>
              </a:rPr>
            </a:br>
            <a:r>
              <a:rPr lang="tr-TR" sz="1600" cap="none" dirty="0">
                <a:latin typeface="Times New Roman" panose="02020603050405020304" pitchFamily="18" charset="0"/>
                <a:cs typeface="Times New Roman" panose="02020603050405020304" pitchFamily="18" charset="0"/>
              </a:rPr>
              <a:t>Ürün tanım sayfasına ait  iki tane </a:t>
            </a:r>
            <a:r>
              <a:rPr lang="tr-TR" sz="1600" cap="none" dirty="0" err="1">
                <a:latin typeface="Times New Roman" panose="02020603050405020304" pitchFamily="18" charset="0"/>
                <a:cs typeface="Times New Roman" panose="02020603050405020304" pitchFamily="18" charset="0"/>
              </a:rPr>
              <a:t>database</a:t>
            </a:r>
            <a:r>
              <a:rPr lang="tr-TR" sz="1600" cap="none" dirty="0">
                <a:latin typeface="Times New Roman" panose="02020603050405020304" pitchFamily="18" charset="0"/>
                <a:cs typeface="Times New Roman" panose="02020603050405020304" pitchFamily="18" charset="0"/>
              </a:rPr>
              <a:t> tablosu bulunur. Bu tablolar ürün bilgileri ve stok bilgilerini tutar. Ürün tanım sayfasında ürünlerin listesi, stok hareketleri ve yeni ürün ekleme butonu bulunur. Yeni ürün ekle butonuna basıldığında ürün ekleme formu karşımıza çıkar. Bu forma gerekli bilgiler doldurulduktan sonra «Ekle» butonuna basılır ve eklenen ürün ürünler listesinde gözükür. </a:t>
            </a:r>
            <a:endParaRPr lang="en-US" sz="1600" cap="none" dirty="0">
              <a:latin typeface="Times New Roman" panose="02020603050405020304" pitchFamily="18" charset="0"/>
              <a:cs typeface="Times New Roman" panose="02020603050405020304" pitchFamily="18" charset="0"/>
            </a:endParaRPr>
          </a:p>
        </p:txBody>
      </p:sp>
      <p:pic>
        <p:nvPicPr>
          <p:cNvPr id="19" name="Resim 18">
            <a:extLst>
              <a:ext uri="{FF2B5EF4-FFF2-40B4-BE49-F238E27FC236}">
                <a16:creationId xmlns:a16="http://schemas.microsoft.com/office/drawing/2014/main" id="{BC631166-1D7F-4630-9F43-9DA69BC4BC62}"/>
              </a:ext>
            </a:extLst>
          </p:cNvPr>
          <p:cNvPicPr>
            <a:picLocks noChangeAspect="1"/>
          </p:cNvPicPr>
          <p:nvPr/>
        </p:nvPicPr>
        <p:blipFill rotWithShape="1">
          <a:blip r:embed="rId2"/>
          <a:srcRect l="2809" t="1185" r="2444" b="1384"/>
          <a:stretch/>
        </p:blipFill>
        <p:spPr>
          <a:xfrm>
            <a:off x="6773662" y="1908700"/>
            <a:ext cx="4589755" cy="4465579"/>
          </a:xfrm>
          <a:prstGeom prst="rect">
            <a:avLst/>
          </a:prstGeom>
        </p:spPr>
      </p:pic>
      <p:pic>
        <p:nvPicPr>
          <p:cNvPr id="23" name="İçerik Yer Tutucusu 22">
            <a:extLst>
              <a:ext uri="{FF2B5EF4-FFF2-40B4-BE49-F238E27FC236}">
                <a16:creationId xmlns:a16="http://schemas.microsoft.com/office/drawing/2014/main" id="{CB730CB9-3455-40ED-A3C2-BB2CF642F8DF}"/>
              </a:ext>
            </a:extLst>
          </p:cNvPr>
          <p:cNvPicPr>
            <a:picLocks noGrp="1" noChangeAspect="1"/>
          </p:cNvPicPr>
          <p:nvPr>
            <p:ph idx="1"/>
          </p:nvPr>
        </p:nvPicPr>
        <p:blipFill>
          <a:blip r:embed="rId3"/>
          <a:stretch>
            <a:fillRect/>
          </a:stretch>
        </p:blipFill>
        <p:spPr>
          <a:xfrm>
            <a:off x="1624614" y="1748901"/>
            <a:ext cx="4636354" cy="2558975"/>
          </a:xfrm>
        </p:spPr>
      </p:pic>
      <p:pic>
        <p:nvPicPr>
          <p:cNvPr id="24" name="Resim 23" descr="metin içeren bir resim&#10;&#10;Açıklama otomatik olarak oluşturuldu">
            <a:extLst>
              <a:ext uri="{FF2B5EF4-FFF2-40B4-BE49-F238E27FC236}">
                <a16:creationId xmlns:a16="http://schemas.microsoft.com/office/drawing/2014/main" id="{14F3AB86-2BA0-4EA3-8E70-A4D1E7E11601}"/>
              </a:ext>
            </a:extLst>
          </p:cNvPr>
          <p:cNvPicPr>
            <a:picLocks noChangeAspect="1"/>
          </p:cNvPicPr>
          <p:nvPr/>
        </p:nvPicPr>
        <p:blipFill>
          <a:blip r:embed="rId4"/>
          <a:stretch>
            <a:fillRect/>
          </a:stretch>
        </p:blipFill>
        <p:spPr>
          <a:xfrm>
            <a:off x="1627649" y="4421080"/>
            <a:ext cx="4648785" cy="1928037"/>
          </a:xfrm>
          <a:prstGeom prst="rect">
            <a:avLst/>
          </a:prstGeom>
        </p:spPr>
      </p:pic>
    </p:spTree>
    <p:extLst>
      <p:ext uri="{BB962C8B-B14F-4D97-AF65-F5344CB8AC3E}">
        <p14:creationId xmlns:p14="http://schemas.microsoft.com/office/powerpoint/2010/main" val="1002182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52E5C94B-8C29-4784-ACDE-B92784C1F10B}"/>
              </a:ext>
            </a:extLst>
          </p:cNvPr>
          <p:cNvPicPr>
            <a:picLocks noChangeAspect="1"/>
          </p:cNvPicPr>
          <p:nvPr/>
        </p:nvPicPr>
        <p:blipFill rotWithShape="1">
          <a:blip r:embed="rId2"/>
          <a:srcRect l="2607" t="3120" r="3543" b="4758"/>
          <a:stretch/>
        </p:blipFill>
        <p:spPr>
          <a:xfrm>
            <a:off x="6379088" y="1572207"/>
            <a:ext cx="4691365" cy="3061938"/>
          </a:xfrm>
          <a:prstGeom prst="rect">
            <a:avLst/>
          </a:prstGeom>
        </p:spPr>
      </p:pic>
      <p:pic>
        <p:nvPicPr>
          <p:cNvPr id="5" name="Resim 4">
            <a:extLst>
              <a:ext uri="{FF2B5EF4-FFF2-40B4-BE49-F238E27FC236}">
                <a16:creationId xmlns:a16="http://schemas.microsoft.com/office/drawing/2014/main" id="{D6412DC4-05C5-4694-939E-68990F3A7729}"/>
              </a:ext>
            </a:extLst>
          </p:cNvPr>
          <p:cNvPicPr>
            <a:picLocks noChangeAspect="1"/>
          </p:cNvPicPr>
          <p:nvPr/>
        </p:nvPicPr>
        <p:blipFill>
          <a:blip r:embed="rId3"/>
          <a:stretch>
            <a:fillRect/>
          </a:stretch>
        </p:blipFill>
        <p:spPr>
          <a:xfrm>
            <a:off x="2790427" y="4736418"/>
            <a:ext cx="6406720" cy="1698967"/>
          </a:xfrm>
          <a:prstGeom prst="rect">
            <a:avLst/>
          </a:prstGeom>
        </p:spPr>
      </p:pic>
      <p:pic>
        <p:nvPicPr>
          <p:cNvPr id="6" name="İçerik Yer Tutucusu 16">
            <a:extLst>
              <a:ext uri="{FF2B5EF4-FFF2-40B4-BE49-F238E27FC236}">
                <a16:creationId xmlns:a16="http://schemas.microsoft.com/office/drawing/2014/main" id="{EC4AFFA6-71AA-4C39-B61D-C23B894131BE}"/>
              </a:ext>
            </a:extLst>
          </p:cNvPr>
          <p:cNvPicPr>
            <a:picLocks noGrp="1" noChangeAspect="1"/>
          </p:cNvPicPr>
          <p:nvPr>
            <p:ph idx="1"/>
          </p:nvPr>
        </p:nvPicPr>
        <p:blipFill>
          <a:blip r:embed="rId4"/>
          <a:stretch>
            <a:fillRect/>
          </a:stretch>
        </p:blipFill>
        <p:spPr>
          <a:xfrm>
            <a:off x="1036726" y="1571530"/>
            <a:ext cx="5010327" cy="3093868"/>
          </a:xfrm>
        </p:spPr>
      </p:pic>
      <p:sp>
        <p:nvSpPr>
          <p:cNvPr id="7" name="Başlık 1">
            <a:extLst>
              <a:ext uri="{FF2B5EF4-FFF2-40B4-BE49-F238E27FC236}">
                <a16:creationId xmlns:a16="http://schemas.microsoft.com/office/drawing/2014/main" id="{B8179A9C-B3C9-494B-B886-C7A60FE93DAE}"/>
              </a:ext>
            </a:extLst>
          </p:cNvPr>
          <p:cNvSpPr>
            <a:spLocks noGrp="1"/>
          </p:cNvSpPr>
          <p:nvPr>
            <p:ph type="title"/>
          </p:nvPr>
        </p:nvSpPr>
        <p:spPr>
          <a:xfrm>
            <a:off x="776500" y="338172"/>
            <a:ext cx="11029616" cy="1013800"/>
          </a:xfrm>
        </p:spPr>
        <p:txBody>
          <a:bodyPr>
            <a:normAutofit/>
          </a:bodyPr>
          <a:lstStyle/>
          <a:p>
            <a:pPr algn="ctr"/>
            <a:r>
              <a:rPr lang="tr-TR" sz="1600" cap="none" dirty="0">
                <a:latin typeface="Times New Roman" panose="02020603050405020304" pitchFamily="18" charset="0"/>
                <a:cs typeface="Times New Roman" panose="02020603050405020304" pitchFamily="18" charset="0"/>
              </a:rPr>
              <a:t>«Stok Ekle» butonuna basıldığında ise karşımıza ürünün detaylarının bulunduğu ve stok ekleme formunun bulunduğu bir pencere açılır.  Stok ekleme / Güncelleme formunda depo seçilir ve miktar girilir ekle butonuna basıldığında ürün stoklara eklenir. Stoklara eklenen ürünü görmek için alt tarafta bulunan stok hareketi tablosundan önce depo seçilir. Seçilen depoya göre ürünler listelenir. </a:t>
            </a:r>
            <a:endParaRPr lang="en-US"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006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1AA210-2656-4774-993A-5CDE6F3DEFAB}"/>
              </a:ext>
            </a:extLst>
          </p:cNvPr>
          <p:cNvSpPr>
            <a:spLocks noGrp="1"/>
          </p:cNvSpPr>
          <p:nvPr>
            <p:ph type="title"/>
          </p:nvPr>
        </p:nvSpPr>
        <p:spPr/>
        <p:txBody>
          <a:bodyPr>
            <a:normAutofit/>
          </a:bodyPr>
          <a:lstStyle/>
          <a:p>
            <a:pPr algn="ctr"/>
            <a:r>
              <a:rPr lang="tr-TR" sz="1600" cap="none" dirty="0">
                <a:latin typeface="Times New Roman" panose="02020603050405020304" pitchFamily="18" charset="0"/>
                <a:cs typeface="Times New Roman" panose="02020603050405020304" pitchFamily="18" charset="0"/>
              </a:rPr>
              <a:t>«Güncelle» butonuna tıklandığında ise ürünlerin stok bilgilerinde değişiklik yapılır. Son olarak ürünün bilgileri tabloda güncellenir. Ayrıca silinmek istenen ürün ve stok «Sil» butonu ile silinebilir.</a:t>
            </a:r>
            <a:endParaRPr lang="en-US" sz="1600" cap="none"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29705A25-5B18-431B-8B55-285B3E3860A1}"/>
              </a:ext>
            </a:extLst>
          </p:cNvPr>
          <p:cNvPicPr>
            <a:picLocks noGrp="1" noChangeAspect="1"/>
          </p:cNvPicPr>
          <p:nvPr>
            <p:ph idx="1"/>
          </p:nvPr>
        </p:nvPicPr>
        <p:blipFill rotWithShape="1">
          <a:blip r:embed="rId2"/>
          <a:srcRect t="2330" r="1242" b="3151"/>
          <a:stretch/>
        </p:blipFill>
        <p:spPr>
          <a:xfrm>
            <a:off x="3938708" y="1373093"/>
            <a:ext cx="4781551" cy="3288784"/>
          </a:xfrm>
        </p:spPr>
      </p:pic>
      <p:pic>
        <p:nvPicPr>
          <p:cNvPr id="9" name="Resim 8" descr="metin içeren bir resim&#10;&#10;Açıklama otomatik olarak oluşturuldu">
            <a:extLst>
              <a:ext uri="{FF2B5EF4-FFF2-40B4-BE49-F238E27FC236}">
                <a16:creationId xmlns:a16="http://schemas.microsoft.com/office/drawing/2014/main" id="{0575BFA5-4045-4528-89BC-4A6FA8BD19F3}"/>
              </a:ext>
            </a:extLst>
          </p:cNvPr>
          <p:cNvPicPr>
            <a:picLocks noChangeAspect="1"/>
          </p:cNvPicPr>
          <p:nvPr/>
        </p:nvPicPr>
        <p:blipFill>
          <a:blip r:embed="rId3"/>
          <a:stretch>
            <a:fillRect/>
          </a:stretch>
        </p:blipFill>
        <p:spPr>
          <a:xfrm>
            <a:off x="3104594" y="4912490"/>
            <a:ext cx="6570777" cy="1216996"/>
          </a:xfrm>
          <a:prstGeom prst="rect">
            <a:avLst/>
          </a:prstGeom>
        </p:spPr>
      </p:pic>
    </p:spTree>
    <p:extLst>
      <p:ext uri="{BB962C8B-B14F-4D97-AF65-F5344CB8AC3E}">
        <p14:creationId xmlns:p14="http://schemas.microsoft.com/office/powerpoint/2010/main" val="3631502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1C3BE4-E27F-4A80-8FA9-AB19C2850348}"/>
              </a:ext>
            </a:extLst>
          </p:cNvPr>
          <p:cNvSpPr>
            <a:spLocks noGrp="1"/>
          </p:cNvSpPr>
          <p:nvPr>
            <p:ph type="title"/>
          </p:nvPr>
        </p:nvSpPr>
        <p:spPr>
          <a:xfrm>
            <a:off x="1180656" y="435651"/>
            <a:ext cx="10178322" cy="1492132"/>
          </a:xfrm>
        </p:spPr>
        <p:txBody>
          <a:bodyPr>
            <a:normAutofit/>
          </a:bodyPr>
          <a:lstStyle/>
          <a:p>
            <a:pPr algn="ctr"/>
            <a:r>
              <a:rPr lang="tr-TR" sz="1600" cap="none" dirty="0">
                <a:latin typeface="Times New Roman" panose="02020603050405020304" pitchFamily="18" charset="0"/>
                <a:cs typeface="Times New Roman" panose="02020603050405020304" pitchFamily="18" charset="0"/>
              </a:rPr>
              <a:t>Aşı ekleme sayfasında pet aşı, çiftlik aşı, pet aşı stok ve çiftlik aşı olmak üzere </a:t>
            </a:r>
            <a:r>
              <a:rPr lang="tr-TR" sz="1600" cap="none" dirty="0" err="1">
                <a:latin typeface="Times New Roman" panose="02020603050405020304" pitchFamily="18" charset="0"/>
                <a:cs typeface="Times New Roman" panose="02020603050405020304" pitchFamily="18" charset="0"/>
              </a:rPr>
              <a:t>database</a:t>
            </a:r>
            <a:r>
              <a:rPr lang="tr-TR" sz="1600" cap="none" dirty="0">
                <a:latin typeface="Times New Roman" panose="02020603050405020304" pitchFamily="18" charset="0"/>
                <a:cs typeface="Times New Roman" panose="02020603050405020304" pitchFamily="18" charset="0"/>
              </a:rPr>
              <a:t> tablolarında veriler tutulur. Bu sayfa «Çiftlik Aşı Ekle», «Pet Aşı Ekle» butonları, aşıların listeleri ve aşıların stok değerleri hakkına bilgileri barındırır.</a:t>
            </a:r>
            <a:endParaRPr lang="en-US" sz="1600" cap="none"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AAB704BE-035F-4DC0-8231-6BB9FE174A08}"/>
              </a:ext>
            </a:extLst>
          </p:cNvPr>
          <p:cNvPicPr>
            <a:picLocks noGrp="1" noChangeAspect="1"/>
          </p:cNvPicPr>
          <p:nvPr>
            <p:ph idx="1"/>
          </p:nvPr>
        </p:nvPicPr>
        <p:blipFill>
          <a:blip r:embed="rId2"/>
          <a:stretch>
            <a:fillRect/>
          </a:stretch>
        </p:blipFill>
        <p:spPr>
          <a:xfrm>
            <a:off x="5815083" y="4012707"/>
            <a:ext cx="5247130" cy="2312898"/>
          </a:xfrm>
        </p:spPr>
      </p:pic>
      <p:pic>
        <p:nvPicPr>
          <p:cNvPr id="7" name="Resim 6">
            <a:extLst>
              <a:ext uri="{FF2B5EF4-FFF2-40B4-BE49-F238E27FC236}">
                <a16:creationId xmlns:a16="http://schemas.microsoft.com/office/drawing/2014/main" id="{E2BB8A6D-C972-452E-B0A3-E2D1C732B70F}"/>
              </a:ext>
            </a:extLst>
          </p:cNvPr>
          <p:cNvPicPr>
            <a:picLocks noChangeAspect="1"/>
          </p:cNvPicPr>
          <p:nvPr/>
        </p:nvPicPr>
        <p:blipFill rotWithShape="1">
          <a:blip r:embed="rId3"/>
          <a:srcRect r="5831"/>
          <a:stretch/>
        </p:blipFill>
        <p:spPr>
          <a:xfrm>
            <a:off x="1429568" y="1305018"/>
            <a:ext cx="4838066" cy="2487172"/>
          </a:xfrm>
          <a:prstGeom prst="rect">
            <a:avLst/>
          </a:prstGeom>
        </p:spPr>
      </p:pic>
    </p:spTree>
    <p:extLst>
      <p:ext uri="{BB962C8B-B14F-4D97-AF65-F5344CB8AC3E}">
        <p14:creationId xmlns:p14="http://schemas.microsoft.com/office/powerpoint/2010/main" val="4217304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D35E92-140D-41BF-BDFE-3EE0053BE7B7}"/>
              </a:ext>
            </a:extLst>
          </p:cNvPr>
          <p:cNvSpPr>
            <a:spLocks noGrp="1"/>
          </p:cNvSpPr>
          <p:nvPr>
            <p:ph type="title"/>
          </p:nvPr>
        </p:nvSpPr>
        <p:spPr/>
        <p:txBody>
          <a:bodyPr>
            <a:normAutofit/>
          </a:bodyPr>
          <a:lstStyle/>
          <a:p>
            <a:pPr algn="ctr"/>
            <a:r>
              <a:rPr lang="tr-TR" sz="1600" cap="none" dirty="0">
                <a:latin typeface="Times New Roman" panose="02020603050405020304" pitchFamily="18" charset="0"/>
                <a:cs typeface="Times New Roman" panose="02020603050405020304" pitchFamily="18" charset="0"/>
              </a:rPr>
              <a:t>Aşı ekleme butonlarına basıldığında aşılara ait formlar çıkar. Formlar doldurulup kaydet butonuna basıldığında ürünler eklenilen aşının türüne göre listelerde gözükür.</a:t>
            </a:r>
            <a:endParaRPr lang="en-US" sz="1600" cap="none"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9FB7C983-C6B6-496C-9747-86CFE7EF18E3}"/>
              </a:ext>
            </a:extLst>
          </p:cNvPr>
          <p:cNvPicPr>
            <a:picLocks noGrp="1" noChangeAspect="1"/>
          </p:cNvPicPr>
          <p:nvPr>
            <p:ph idx="1"/>
          </p:nvPr>
        </p:nvPicPr>
        <p:blipFill rotWithShape="1">
          <a:blip r:embed="rId2"/>
          <a:srcRect l="1555"/>
          <a:stretch/>
        </p:blipFill>
        <p:spPr>
          <a:xfrm>
            <a:off x="1914616" y="1497643"/>
            <a:ext cx="4237608" cy="4468921"/>
          </a:xfrm>
        </p:spPr>
      </p:pic>
      <p:pic>
        <p:nvPicPr>
          <p:cNvPr id="7" name="Resim 6">
            <a:extLst>
              <a:ext uri="{FF2B5EF4-FFF2-40B4-BE49-F238E27FC236}">
                <a16:creationId xmlns:a16="http://schemas.microsoft.com/office/drawing/2014/main" id="{3C03D6D9-8E2C-430F-89AE-D5C628507560}"/>
              </a:ext>
            </a:extLst>
          </p:cNvPr>
          <p:cNvPicPr>
            <a:picLocks noChangeAspect="1"/>
          </p:cNvPicPr>
          <p:nvPr/>
        </p:nvPicPr>
        <p:blipFill>
          <a:blip r:embed="rId3"/>
          <a:stretch>
            <a:fillRect/>
          </a:stretch>
        </p:blipFill>
        <p:spPr>
          <a:xfrm>
            <a:off x="6604987" y="1479887"/>
            <a:ext cx="4237608" cy="4443676"/>
          </a:xfrm>
          <a:prstGeom prst="rect">
            <a:avLst/>
          </a:prstGeom>
        </p:spPr>
      </p:pic>
    </p:spTree>
    <p:extLst>
      <p:ext uri="{BB962C8B-B14F-4D97-AF65-F5344CB8AC3E}">
        <p14:creationId xmlns:p14="http://schemas.microsoft.com/office/powerpoint/2010/main" val="775610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A56194-FB27-4C28-998E-C0EA8F51D8F4}"/>
              </a:ext>
            </a:extLst>
          </p:cNvPr>
          <p:cNvSpPr>
            <a:spLocks noGrp="1"/>
          </p:cNvSpPr>
          <p:nvPr>
            <p:ph type="title"/>
          </p:nvPr>
        </p:nvSpPr>
        <p:spPr/>
        <p:txBody>
          <a:bodyPr>
            <a:normAutofit/>
          </a:bodyPr>
          <a:lstStyle/>
          <a:p>
            <a:pPr algn="ctr"/>
            <a:r>
              <a:rPr lang="tr-TR" sz="1600" cap="none" dirty="0">
                <a:latin typeface="Times New Roman" panose="02020603050405020304" pitchFamily="18" charset="0"/>
                <a:cs typeface="Times New Roman" panose="02020603050405020304" pitchFamily="18" charset="0"/>
              </a:rPr>
              <a:t>«Stok ekle» butonuna basıldığında aşının detayları ve stok formunun bulunduğu pencere açılır. Buradaki bilgiler doldurulup ekleye basıldıktan sonra stoklara giriş yapılır. «Güncelle» butonuna basıldığında ise yine aynı pencere karşımıza çıkar fakat formdaki bilgiler  dolu olarak gelir ve güncellenmek istenen bölüm güncellendikten sonra stok tablosu güncellenir.</a:t>
            </a:r>
            <a:endParaRPr lang="en-US" sz="1600" cap="none" dirty="0">
              <a:latin typeface="Times New Roman" panose="02020603050405020304" pitchFamily="18" charset="0"/>
              <a:cs typeface="Times New Roman" panose="02020603050405020304" pitchFamily="18" charset="0"/>
            </a:endParaRPr>
          </a:p>
        </p:txBody>
      </p:sp>
      <p:pic>
        <p:nvPicPr>
          <p:cNvPr id="9" name="İçerik Yer Tutucusu 8">
            <a:extLst>
              <a:ext uri="{FF2B5EF4-FFF2-40B4-BE49-F238E27FC236}">
                <a16:creationId xmlns:a16="http://schemas.microsoft.com/office/drawing/2014/main" id="{A80E3FEA-9BD5-43A0-B3CD-F1BB9BE467B0}"/>
              </a:ext>
            </a:extLst>
          </p:cNvPr>
          <p:cNvPicPr>
            <a:picLocks noGrp="1" noChangeAspect="1"/>
          </p:cNvPicPr>
          <p:nvPr>
            <p:ph idx="1"/>
          </p:nvPr>
        </p:nvPicPr>
        <p:blipFill>
          <a:blip r:embed="rId2"/>
          <a:stretch>
            <a:fillRect/>
          </a:stretch>
        </p:blipFill>
        <p:spPr>
          <a:xfrm>
            <a:off x="1341556" y="2139517"/>
            <a:ext cx="5048337" cy="3530087"/>
          </a:xfrm>
        </p:spPr>
      </p:pic>
      <p:pic>
        <p:nvPicPr>
          <p:cNvPr id="11" name="Resim 10">
            <a:extLst>
              <a:ext uri="{FF2B5EF4-FFF2-40B4-BE49-F238E27FC236}">
                <a16:creationId xmlns:a16="http://schemas.microsoft.com/office/drawing/2014/main" id="{BD17EAC7-537E-47A7-AEDA-8DC6395BF361}"/>
              </a:ext>
            </a:extLst>
          </p:cNvPr>
          <p:cNvPicPr>
            <a:picLocks noChangeAspect="1"/>
          </p:cNvPicPr>
          <p:nvPr/>
        </p:nvPicPr>
        <p:blipFill rotWithShape="1">
          <a:blip r:embed="rId3"/>
          <a:srcRect l="462" r="2187" b="2504"/>
          <a:stretch/>
        </p:blipFill>
        <p:spPr>
          <a:xfrm>
            <a:off x="6657101" y="2148396"/>
            <a:ext cx="5015850" cy="3506679"/>
          </a:xfrm>
          <a:prstGeom prst="rect">
            <a:avLst/>
          </a:prstGeom>
        </p:spPr>
      </p:pic>
    </p:spTree>
    <p:extLst>
      <p:ext uri="{BB962C8B-B14F-4D97-AF65-F5344CB8AC3E}">
        <p14:creationId xmlns:p14="http://schemas.microsoft.com/office/powerpoint/2010/main" val="1375875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8F2533F3-18CB-4EC0-9524-CCCD48543A68}"/>
              </a:ext>
            </a:extLst>
          </p:cNvPr>
          <p:cNvPicPr>
            <a:picLocks noGrp="1" noChangeAspect="1"/>
          </p:cNvPicPr>
          <p:nvPr>
            <p:ph idx="1"/>
          </p:nvPr>
        </p:nvPicPr>
        <p:blipFill>
          <a:blip r:embed="rId2"/>
          <a:stretch>
            <a:fillRect/>
          </a:stretch>
        </p:blipFill>
        <p:spPr>
          <a:xfrm>
            <a:off x="2266057" y="2286000"/>
            <a:ext cx="8148835" cy="3594100"/>
          </a:xfrm>
        </p:spPr>
      </p:pic>
      <p:sp>
        <p:nvSpPr>
          <p:cNvPr id="7" name="Metin kutusu 6">
            <a:extLst>
              <a:ext uri="{FF2B5EF4-FFF2-40B4-BE49-F238E27FC236}">
                <a16:creationId xmlns:a16="http://schemas.microsoft.com/office/drawing/2014/main" id="{BEF88FBC-5A28-44CB-AD5E-ED2B8BE4016D}"/>
              </a:ext>
            </a:extLst>
          </p:cNvPr>
          <p:cNvSpPr txBox="1"/>
          <p:nvPr/>
        </p:nvSpPr>
        <p:spPr>
          <a:xfrm>
            <a:off x="1873188" y="834501"/>
            <a:ext cx="8700117" cy="1107996"/>
          </a:xfrm>
          <a:prstGeom prst="rect">
            <a:avLst/>
          </a:prstGeom>
          <a:noFill/>
        </p:spPr>
        <p:txBody>
          <a:bodyPr wrap="square" rtlCol="0">
            <a:spAutoFit/>
          </a:bodyPr>
          <a:lstStyle/>
          <a:p>
            <a:pPr algn="ctr"/>
            <a:r>
              <a:rPr lang="tr-TR" b="1" dirty="0">
                <a:latin typeface="Times New Roman" panose="02020603050405020304" pitchFamily="18" charset="0"/>
                <a:cs typeface="Times New Roman" panose="02020603050405020304" pitchFamily="18" charset="0"/>
              </a:rPr>
              <a:t>TEDARİKÇİ SAYFASI</a:t>
            </a:r>
          </a:p>
          <a:p>
            <a:pPr algn="ctr"/>
            <a:endParaRPr lang="tr-TR" sz="1600" dirty="0">
              <a:latin typeface="Times New Roman" panose="02020603050405020304" pitchFamily="18" charset="0"/>
              <a:cs typeface="Times New Roman" panose="02020603050405020304" pitchFamily="18" charset="0"/>
            </a:endParaRPr>
          </a:p>
          <a:p>
            <a:pPr algn="ctr"/>
            <a:r>
              <a:rPr lang="tr-TR" sz="1600" dirty="0">
                <a:latin typeface="Times New Roman" panose="02020603050405020304" pitchFamily="18" charset="0"/>
                <a:cs typeface="Times New Roman" panose="02020603050405020304" pitchFamily="18" charset="0"/>
              </a:rPr>
              <a:t>Tedarikçiler sayfasında kullanıcı ilk olarak veri tabanında kayıtlı olan tedarikçilerin listesini görür. Bu sayfada kullanıcı yeni bir tedarikçi ekleyebilir ve kayıtlı olan tedarikçiyi silebilir.</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668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FBE6AFA5-8FE2-44C5-AEDE-64D396528D78}"/>
              </a:ext>
            </a:extLst>
          </p:cNvPr>
          <p:cNvPicPr>
            <a:picLocks noGrp="1" noChangeAspect="1"/>
          </p:cNvPicPr>
          <p:nvPr>
            <p:ph idx="1"/>
          </p:nvPr>
        </p:nvPicPr>
        <p:blipFill>
          <a:blip r:embed="rId2"/>
          <a:stretch>
            <a:fillRect/>
          </a:stretch>
        </p:blipFill>
        <p:spPr>
          <a:xfrm>
            <a:off x="1367245" y="537097"/>
            <a:ext cx="4456506" cy="3410655"/>
          </a:xfrm>
        </p:spPr>
      </p:pic>
      <p:sp>
        <p:nvSpPr>
          <p:cNvPr id="7" name="Metin kutusu 6">
            <a:extLst>
              <a:ext uri="{FF2B5EF4-FFF2-40B4-BE49-F238E27FC236}">
                <a16:creationId xmlns:a16="http://schemas.microsoft.com/office/drawing/2014/main" id="{6D034A01-B23C-4FF8-AC91-3A27BA078AC8}"/>
              </a:ext>
            </a:extLst>
          </p:cNvPr>
          <p:cNvSpPr txBox="1"/>
          <p:nvPr/>
        </p:nvSpPr>
        <p:spPr>
          <a:xfrm>
            <a:off x="6214367" y="1606858"/>
            <a:ext cx="5299969" cy="830997"/>
          </a:xfrm>
          <a:prstGeom prst="rect">
            <a:avLst/>
          </a:prstGeom>
          <a:noFill/>
        </p:spPr>
        <p:txBody>
          <a:bodyPr wrap="square" rtlCol="0">
            <a:spAutoFit/>
          </a:bodyPr>
          <a:lstStyle/>
          <a:p>
            <a:pPr algn="ctr"/>
            <a:r>
              <a:rPr lang="tr-TR" sz="1600" dirty="0">
                <a:latin typeface="Times New Roman" panose="02020603050405020304" pitchFamily="18" charset="0"/>
                <a:cs typeface="Times New Roman" panose="02020603050405020304" pitchFamily="18" charset="0"/>
              </a:rPr>
              <a:t>Kullanıcı yeni tedarikçi ekle butonuna bastığında karşısına çıkan ekrandaki bilgileri doldurarak, tedarikçiyi veri tabanına ekleyebilir.</a:t>
            </a:r>
            <a:endParaRPr lang="en-GB" sz="1600" dirty="0">
              <a:latin typeface="Times New Roman" panose="02020603050405020304" pitchFamily="18" charset="0"/>
              <a:cs typeface="Times New Roman" panose="02020603050405020304" pitchFamily="18" charset="0"/>
            </a:endParaRPr>
          </a:p>
        </p:txBody>
      </p:sp>
      <p:pic>
        <p:nvPicPr>
          <p:cNvPr id="9" name="Resim 8">
            <a:extLst>
              <a:ext uri="{FF2B5EF4-FFF2-40B4-BE49-F238E27FC236}">
                <a16:creationId xmlns:a16="http://schemas.microsoft.com/office/drawing/2014/main" id="{44C43576-FDD7-4F05-A6BF-86BCD6001A44}"/>
              </a:ext>
            </a:extLst>
          </p:cNvPr>
          <p:cNvPicPr>
            <a:picLocks noChangeAspect="1"/>
          </p:cNvPicPr>
          <p:nvPr/>
        </p:nvPicPr>
        <p:blipFill>
          <a:blip r:embed="rId3"/>
          <a:stretch>
            <a:fillRect/>
          </a:stretch>
        </p:blipFill>
        <p:spPr>
          <a:xfrm>
            <a:off x="6214368" y="4357307"/>
            <a:ext cx="5293175" cy="1448690"/>
          </a:xfrm>
          <a:prstGeom prst="rect">
            <a:avLst/>
          </a:prstGeom>
        </p:spPr>
      </p:pic>
      <p:sp>
        <p:nvSpPr>
          <p:cNvPr id="10" name="Metin kutusu 9">
            <a:extLst>
              <a:ext uri="{FF2B5EF4-FFF2-40B4-BE49-F238E27FC236}">
                <a16:creationId xmlns:a16="http://schemas.microsoft.com/office/drawing/2014/main" id="{17CCC7A1-9CA4-4E8A-9FB4-20EDF3ADA71B}"/>
              </a:ext>
            </a:extLst>
          </p:cNvPr>
          <p:cNvSpPr txBox="1"/>
          <p:nvPr/>
        </p:nvSpPr>
        <p:spPr>
          <a:xfrm>
            <a:off x="1393795" y="4802820"/>
            <a:ext cx="4554244" cy="584775"/>
          </a:xfrm>
          <a:prstGeom prst="rect">
            <a:avLst/>
          </a:prstGeom>
          <a:noFill/>
        </p:spPr>
        <p:txBody>
          <a:bodyPr wrap="square" rtlCol="0">
            <a:spAutoFit/>
          </a:bodyPr>
          <a:lstStyle/>
          <a:p>
            <a:pPr algn="ctr"/>
            <a:r>
              <a:rPr lang="tr-TR" sz="1600" dirty="0">
                <a:latin typeface="Times New Roman" panose="02020603050405020304" pitchFamily="18" charset="0"/>
                <a:cs typeface="Times New Roman" panose="02020603050405020304" pitchFamily="18" charset="0"/>
              </a:rPr>
              <a:t>Kaydet butonuna basıldıktan sonra eklenen tedarikçi, tedarikçi listesinde gözükür.</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449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62E6851-7582-4223-B585-AF040FF0C781}"/>
              </a:ext>
            </a:extLst>
          </p:cNvPr>
          <p:cNvPicPr>
            <a:picLocks noGrp="1" noChangeAspect="1"/>
          </p:cNvPicPr>
          <p:nvPr>
            <p:ph idx="1"/>
          </p:nvPr>
        </p:nvPicPr>
        <p:blipFill>
          <a:blip r:embed="rId2"/>
          <a:stretch>
            <a:fillRect/>
          </a:stretch>
        </p:blipFill>
        <p:spPr>
          <a:xfrm>
            <a:off x="3261271" y="1984159"/>
            <a:ext cx="5714526" cy="3594100"/>
          </a:xfrm>
        </p:spPr>
      </p:pic>
      <p:sp>
        <p:nvSpPr>
          <p:cNvPr id="6" name="Metin kutusu 5">
            <a:extLst>
              <a:ext uri="{FF2B5EF4-FFF2-40B4-BE49-F238E27FC236}">
                <a16:creationId xmlns:a16="http://schemas.microsoft.com/office/drawing/2014/main" id="{EA7E85E3-EFC2-4D89-84AC-BBCFE4C4E153}"/>
              </a:ext>
            </a:extLst>
          </p:cNvPr>
          <p:cNvSpPr txBox="1"/>
          <p:nvPr/>
        </p:nvSpPr>
        <p:spPr>
          <a:xfrm>
            <a:off x="1828801" y="754603"/>
            <a:ext cx="9037468" cy="584775"/>
          </a:xfrm>
          <a:prstGeom prst="rect">
            <a:avLst/>
          </a:prstGeom>
          <a:noFill/>
        </p:spPr>
        <p:txBody>
          <a:bodyPr wrap="square" rtlCol="0">
            <a:spAutoFit/>
          </a:bodyPr>
          <a:lstStyle/>
          <a:p>
            <a:pPr algn="ctr"/>
            <a:r>
              <a:rPr lang="tr-TR" sz="1600" dirty="0">
                <a:latin typeface="Times New Roman" panose="02020603050405020304" pitchFamily="18" charset="0"/>
                <a:cs typeface="Times New Roman" panose="02020603050405020304" pitchFamily="18" charset="0"/>
              </a:rPr>
              <a:t>Silme işleminde ise veriyi silmeden önce kullanıcıya bilgilendirme mesajı gösterilir. Bu mesajdan sonra tedarikçi veri tabanından ve güncel listeden silinir.</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355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çerik Yer Tutucusu 7"/>
          <p:cNvPicPr>
            <a:picLocks noGrp="1" noChangeAspect="1"/>
          </p:cNvPicPr>
          <p:nvPr>
            <p:ph idx="1"/>
          </p:nvPr>
        </p:nvPicPr>
        <p:blipFill>
          <a:blip r:embed="rId2"/>
          <a:stretch>
            <a:fillRect/>
          </a:stretch>
        </p:blipFill>
        <p:spPr>
          <a:xfrm>
            <a:off x="2810511" y="2303757"/>
            <a:ext cx="7166461" cy="3594100"/>
          </a:xfrm>
          <a:prstGeom prst="rect">
            <a:avLst/>
          </a:prstGeom>
        </p:spPr>
      </p:pic>
      <p:sp>
        <p:nvSpPr>
          <p:cNvPr id="6" name="Metin Yer Tutucusu 5"/>
          <p:cNvSpPr>
            <a:spLocks noGrp="1"/>
          </p:cNvSpPr>
          <p:nvPr>
            <p:ph type="body" sz="half" idx="4294967295"/>
          </p:nvPr>
        </p:nvSpPr>
        <p:spPr>
          <a:xfrm>
            <a:off x="1154097" y="478439"/>
            <a:ext cx="10005134" cy="1732101"/>
          </a:xfrm>
        </p:spPr>
        <p:txBody>
          <a:bodyPr>
            <a:noAutofit/>
          </a:bodyPr>
          <a:lstStyle/>
          <a:p>
            <a:pPr marL="0" indent="0" algn="ctr">
              <a:buNone/>
            </a:pPr>
            <a:r>
              <a:rPr lang="tr-TR" sz="1800" b="1" dirty="0">
                <a:latin typeface="Times New Roman" panose="02020603050405020304" pitchFamily="18" charset="0"/>
                <a:cs typeface="Times New Roman" panose="02020603050405020304" pitchFamily="18" charset="0"/>
              </a:rPr>
              <a:t>KAYIT SAYFASI</a:t>
            </a:r>
          </a:p>
          <a:p>
            <a:pPr algn="ctr"/>
            <a:r>
              <a:rPr lang="tr-TR" sz="1600" dirty="0">
                <a:latin typeface="Times New Roman" panose="02020603050405020304" pitchFamily="18" charset="0"/>
                <a:cs typeface="Times New Roman" panose="02020603050405020304" pitchFamily="18" charset="0"/>
              </a:rPr>
              <a:t>Sisteme giriş için kayıt yapılmalıdır. Kayıt için, firma adı, mail adresi, cep telefonu, adı, soyadı ve şifre bilgisi girilmelidir.</a:t>
            </a:r>
          </a:p>
          <a:p>
            <a:pPr algn="ctr"/>
            <a:r>
              <a:rPr lang="tr-TR" sz="1600" dirty="0">
                <a:latin typeface="Times New Roman" panose="02020603050405020304" pitchFamily="18" charset="0"/>
                <a:cs typeface="Times New Roman" panose="02020603050405020304" pitchFamily="18" charset="0"/>
              </a:rPr>
              <a:t>Siteye kayıt sisteminden kayıt yapılan her kullanıcının rolü </a:t>
            </a:r>
            <a:r>
              <a:rPr lang="tr-TR" sz="1600" dirty="0" err="1">
                <a:latin typeface="Times New Roman" panose="02020603050405020304" pitchFamily="18" charset="0"/>
                <a:cs typeface="Times New Roman" panose="02020603050405020304" pitchFamily="18" charset="0"/>
              </a:rPr>
              <a:t>default</a:t>
            </a:r>
            <a:r>
              <a:rPr lang="tr-TR" sz="1600" dirty="0">
                <a:latin typeface="Times New Roman" panose="02020603050405020304" pitchFamily="18" charset="0"/>
                <a:cs typeface="Times New Roman" panose="02020603050405020304" pitchFamily="18" charset="0"/>
              </a:rPr>
              <a:t> olarak müşteri olarak atanmaktadır. Bu şekilde kayıt yapmış olan kullanıcıların sadece izni olan sayfalara erişimi bulunmaktadır.</a:t>
            </a:r>
          </a:p>
        </p:txBody>
      </p:sp>
    </p:spTree>
    <p:extLst>
      <p:ext uri="{BB962C8B-B14F-4D97-AF65-F5344CB8AC3E}">
        <p14:creationId xmlns:p14="http://schemas.microsoft.com/office/powerpoint/2010/main" val="4222584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4A4F10F-9E8E-4B7A-BCE2-6BE8764B3E33}"/>
              </a:ext>
            </a:extLst>
          </p:cNvPr>
          <p:cNvPicPr>
            <a:picLocks noGrp="1" noChangeAspect="1"/>
          </p:cNvPicPr>
          <p:nvPr>
            <p:ph idx="1"/>
          </p:nvPr>
        </p:nvPicPr>
        <p:blipFill>
          <a:blip r:embed="rId2"/>
          <a:stretch>
            <a:fillRect/>
          </a:stretch>
        </p:blipFill>
        <p:spPr>
          <a:xfrm>
            <a:off x="3130392" y="2286000"/>
            <a:ext cx="6420166" cy="3594100"/>
          </a:xfrm>
        </p:spPr>
      </p:pic>
      <p:sp>
        <p:nvSpPr>
          <p:cNvPr id="6" name="Metin kutusu 5">
            <a:extLst>
              <a:ext uri="{FF2B5EF4-FFF2-40B4-BE49-F238E27FC236}">
                <a16:creationId xmlns:a16="http://schemas.microsoft.com/office/drawing/2014/main" id="{0BB44176-D8F6-46CD-9C61-A4A24D683C1E}"/>
              </a:ext>
            </a:extLst>
          </p:cNvPr>
          <p:cNvSpPr txBox="1"/>
          <p:nvPr/>
        </p:nvSpPr>
        <p:spPr>
          <a:xfrm>
            <a:off x="2068497" y="648070"/>
            <a:ext cx="8389398" cy="830997"/>
          </a:xfrm>
          <a:prstGeom prst="rect">
            <a:avLst/>
          </a:prstGeom>
          <a:noFill/>
        </p:spPr>
        <p:txBody>
          <a:bodyPr wrap="square" rtlCol="0">
            <a:spAutoFit/>
          </a:bodyPr>
          <a:lstStyle/>
          <a:p>
            <a:pPr algn="ctr"/>
            <a:r>
              <a:rPr lang="tr-TR" sz="1600" dirty="0">
                <a:latin typeface="Times New Roman" panose="02020603050405020304" pitchFamily="18" charset="0"/>
                <a:cs typeface="Times New Roman" panose="02020603050405020304" pitchFamily="18" charset="0"/>
              </a:rPr>
              <a:t>Ajandam ve Laboratuvar sayfalarına, Ayarlar kısmında belirlediğimiz rollere göre kullanıcılar girebilir. Ajandam sayfasına </a:t>
            </a:r>
            <a:r>
              <a:rPr lang="tr-TR" sz="1600" dirty="0" err="1">
                <a:latin typeface="Times New Roman" panose="02020603050405020304" pitchFamily="18" charset="0"/>
                <a:cs typeface="Times New Roman" panose="02020603050405020304" pitchFamily="18" charset="0"/>
              </a:rPr>
              <a:t>Admin</a:t>
            </a:r>
            <a:r>
              <a:rPr lang="tr-TR" sz="1600" dirty="0">
                <a:latin typeface="Times New Roman" panose="02020603050405020304" pitchFamily="18" charset="0"/>
                <a:cs typeface="Times New Roman" panose="02020603050405020304" pitchFamily="18" charset="0"/>
              </a:rPr>
              <a:t> giriş yapabilirken, laboratuvar sayfasına Doktor giriş yapabilir. Bu kullanıcılar dışında giriş yapmak isteyenler 404 sayfasına yönlendirilir.</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77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7B5C4D61-D5CC-411A-A6EB-689B180DED1C}"/>
              </a:ext>
            </a:extLst>
          </p:cNvPr>
          <p:cNvPicPr>
            <a:picLocks noGrp="1" noChangeAspect="1"/>
          </p:cNvPicPr>
          <p:nvPr>
            <p:ph idx="1"/>
          </p:nvPr>
        </p:nvPicPr>
        <p:blipFill>
          <a:blip r:embed="rId2"/>
          <a:stretch>
            <a:fillRect/>
          </a:stretch>
        </p:blipFill>
        <p:spPr>
          <a:xfrm>
            <a:off x="3104748" y="2055181"/>
            <a:ext cx="6702274" cy="3594100"/>
          </a:xfrm>
        </p:spPr>
      </p:pic>
      <p:sp>
        <p:nvSpPr>
          <p:cNvPr id="7" name="Metin kutusu 6">
            <a:extLst>
              <a:ext uri="{FF2B5EF4-FFF2-40B4-BE49-F238E27FC236}">
                <a16:creationId xmlns:a16="http://schemas.microsoft.com/office/drawing/2014/main" id="{06F6313D-8875-4DAD-8FCF-6D5265652C32}"/>
              </a:ext>
            </a:extLst>
          </p:cNvPr>
          <p:cNvSpPr txBox="1"/>
          <p:nvPr/>
        </p:nvSpPr>
        <p:spPr>
          <a:xfrm>
            <a:off x="1855434" y="692458"/>
            <a:ext cx="8744505" cy="1107996"/>
          </a:xfrm>
          <a:prstGeom prst="rect">
            <a:avLst/>
          </a:prstGeom>
          <a:noFill/>
        </p:spPr>
        <p:txBody>
          <a:bodyPr wrap="square" rtlCol="0">
            <a:spAutoFit/>
          </a:bodyPr>
          <a:lstStyle/>
          <a:p>
            <a:pPr algn="ctr"/>
            <a:r>
              <a:rPr lang="tr-TR" b="1" dirty="0">
                <a:latin typeface="Times New Roman" panose="02020603050405020304" pitchFamily="18" charset="0"/>
                <a:cs typeface="Times New Roman" panose="02020603050405020304" pitchFamily="18" charset="0"/>
              </a:rPr>
              <a:t>AJANDAM SAYFASI</a:t>
            </a:r>
          </a:p>
          <a:p>
            <a:pPr algn="ctr"/>
            <a:endParaRPr lang="tr-TR" sz="1600" dirty="0">
              <a:latin typeface="Times New Roman" panose="02020603050405020304" pitchFamily="18" charset="0"/>
              <a:cs typeface="Times New Roman" panose="02020603050405020304" pitchFamily="18" charset="0"/>
            </a:endParaRPr>
          </a:p>
          <a:p>
            <a:pPr algn="ctr"/>
            <a:r>
              <a:rPr lang="tr-TR" sz="1600" dirty="0" err="1">
                <a:latin typeface="Times New Roman" panose="02020603050405020304" pitchFamily="18" charset="0"/>
                <a:cs typeface="Times New Roman" panose="02020603050405020304" pitchFamily="18" charset="0"/>
              </a:rPr>
              <a:t>Admin</a:t>
            </a:r>
            <a:r>
              <a:rPr lang="tr-TR" sz="1600" dirty="0">
                <a:latin typeface="Times New Roman" panose="02020603050405020304" pitchFamily="18" charset="0"/>
                <a:cs typeface="Times New Roman" panose="02020603050405020304" pitchFamily="18" charset="0"/>
              </a:rPr>
              <a:t> ile giriş yapılan ajandam sayfasında, kullanıcı yeni notlar ekleyebilir ve bu notların güncel bir şekilde listesini görebilir. Ayrıca herhangi bir veriyi silebilir.</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93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5E45B26-F9F8-48E0-82AC-4DE9CA08ABA9}"/>
              </a:ext>
            </a:extLst>
          </p:cNvPr>
          <p:cNvPicPr>
            <a:picLocks noGrp="1" noChangeAspect="1"/>
          </p:cNvPicPr>
          <p:nvPr>
            <p:ph idx="1"/>
          </p:nvPr>
        </p:nvPicPr>
        <p:blipFill>
          <a:blip r:embed="rId2"/>
          <a:stretch>
            <a:fillRect/>
          </a:stretch>
        </p:blipFill>
        <p:spPr>
          <a:xfrm>
            <a:off x="1118586" y="235259"/>
            <a:ext cx="5557422" cy="3377670"/>
          </a:xfrm>
        </p:spPr>
      </p:pic>
      <p:sp>
        <p:nvSpPr>
          <p:cNvPr id="6" name="Metin kutusu 5">
            <a:extLst>
              <a:ext uri="{FF2B5EF4-FFF2-40B4-BE49-F238E27FC236}">
                <a16:creationId xmlns:a16="http://schemas.microsoft.com/office/drawing/2014/main" id="{04B72F41-5616-4965-9282-11521C638D63}"/>
              </a:ext>
            </a:extLst>
          </p:cNvPr>
          <p:cNvSpPr txBox="1"/>
          <p:nvPr/>
        </p:nvSpPr>
        <p:spPr>
          <a:xfrm>
            <a:off x="7013359" y="1509203"/>
            <a:ext cx="4447713" cy="830997"/>
          </a:xfrm>
          <a:prstGeom prst="rect">
            <a:avLst/>
          </a:prstGeom>
          <a:noFill/>
        </p:spPr>
        <p:txBody>
          <a:bodyPr wrap="square" rtlCol="0">
            <a:spAutoFit/>
          </a:bodyPr>
          <a:lstStyle/>
          <a:p>
            <a:pPr algn="ctr"/>
            <a:r>
              <a:rPr lang="tr-TR" sz="1600" dirty="0">
                <a:latin typeface="Times New Roman" panose="02020603050405020304" pitchFamily="18" charset="0"/>
                <a:cs typeface="Times New Roman" panose="02020603050405020304" pitchFamily="18" charset="0"/>
              </a:rPr>
              <a:t>Kullanıcı ajandaya eklenecek bilgileri girip, kaydet butonuna bastığında veriyi veri tabanına kaydetmiş olur.</a:t>
            </a:r>
            <a:endParaRPr lang="en-GB" sz="1600" dirty="0">
              <a:latin typeface="Times New Roman" panose="02020603050405020304" pitchFamily="18" charset="0"/>
              <a:cs typeface="Times New Roman" panose="02020603050405020304" pitchFamily="18" charset="0"/>
            </a:endParaRPr>
          </a:p>
        </p:txBody>
      </p:sp>
      <p:pic>
        <p:nvPicPr>
          <p:cNvPr id="8" name="Resim 7">
            <a:extLst>
              <a:ext uri="{FF2B5EF4-FFF2-40B4-BE49-F238E27FC236}">
                <a16:creationId xmlns:a16="http://schemas.microsoft.com/office/drawing/2014/main" id="{CFEDC02E-88FF-4631-BFB3-03618E0B3A93}"/>
              </a:ext>
            </a:extLst>
          </p:cNvPr>
          <p:cNvPicPr>
            <a:picLocks noChangeAspect="1"/>
          </p:cNvPicPr>
          <p:nvPr/>
        </p:nvPicPr>
        <p:blipFill>
          <a:blip r:embed="rId3"/>
          <a:stretch>
            <a:fillRect/>
          </a:stretch>
        </p:blipFill>
        <p:spPr>
          <a:xfrm>
            <a:off x="6427433" y="3991188"/>
            <a:ext cx="5291091" cy="2053268"/>
          </a:xfrm>
          <a:prstGeom prst="rect">
            <a:avLst/>
          </a:prstGeom>
        </p:spPr>
      </p:pic>
      <p:sp>
        <p:nvSpPr>
          <p:cNvPr id="9" name="Metin kutusu 8">
            <a:extLst>
              <a:ext uri="{FF2B5EF4-FFF2-40B4-BE49-F238E27FC236}">
                <a16:creationId xmlns:a16="http://schemas.microsoft.com/office/drawing/2014/main" id="{2D478DF0-1D6D-4318-9425-3C1B8A5DEA18}"/>
              </a:ext>
            </a:extLst>
          </p:cNvPr>
          <p:cNvSpPr txBox="1"/>
          <p:nvPr/>
        </p:nvSpPr>
        <p:spPr>
          <a:xfrm>
            <a:off x="1349406" y="4625267"/>
            <a:ext cx="4847208" cy="584775"/>
          </a:xfrm>
          <a:prstGeom prst="rect">
            <a:avLst/>
          </a:prstGeom>
          <a:noFill/>
        </p:spPr>
        <p:txBody>
          <a:bodyPr wrap="square" rtlCol="0">
            <a:spAutoFit/>
          </a:bodyPr>
          <a:lstStyle/>
          <a:p>
            <a:pPr algn="ctr"/>
            <a:r>
              <a:rPr lang="tr-TR" sz="1600" dirty="0">
                <a:latin typeface="Times New Roman" panose="02020603050405020304" pitchFamily="18" charset="0"/>
                <a:cs typeface="Times New Roman" panose="02020603050405020304" pitchFamily="18" charset="0"/>
              </a:rPr>
              <a:t>Veri eklendikten sonra kullanıcı güncel bir şekilde veriyi listede görebilir.</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608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8A03AB-1D62-4185-A38B-BAE255101845}"/>
              </a:ext>
            </a:extLst>
          </p:cNvPr>
          <p:cNvSpPr>
            <a:spLocks noGrp="1"/>
          </p:cNvSpPr>
          <p:nvPr>
            <p:ph type="title"/>
          </p:nvPr>
        </p:nvSpPr>
        <p:spPr/>
        <p:txBody>
          <a:bodyPr>
            <a:noAutofit/>
          </a:bodyPr>
          <a:lstStyle/>
          <a:p>
            <a:pPr algn="ctr"/>
            <a:r>
              <a:rPr lang="tr-TR" sz="1800" b="1" cap="none" dirty="0">
                <a:latin typeface="Times New Roman" panose="02020603050405020304" pitchFamily="18" charset="0"/>
                <a:cs typeface="Times New Roman" panose="02020603050405020304" pitchFamily="18" charset="0"/>
              </a:rPr>
              <a:t>DEPO SAYFASI</a:t>
            </a:r>
            <a:br>
              <a:rPr lang="tr-TR" sz="1600" cap="none" dirty="0">
                <a:latin typeface="Times New Roman" panose="02020603050405020304" pitchFamily="18" charset="0"/>
                <a:cs typeface="Times New Roman" panose="02020603050405020304" pitchFamily="18" charset="0"/>
              </a:rPr>
            </a:br>
            <a:r>
              <a:rPr lang="tr-TR" sz="1600" cap="none" dirty="0">
                <a:latin typeface="Times New Roman" panose="02020603050405020304" pitchFamily="18" charset="0"/>
                <a:cs typeface="Times New Roman" panose="02020603050405020304" pitchFamily="18" charset="0"/>
              </a:rPr>
              <a:t>Depo sayfasında depo bilgilerinin tutulduğu </a:t>
            </a:r>
            <a:r>
              <a:rPr lang="tr-TR" sz="1600" cap="none" dirty="0" err="1">
                <a:latin typeface="Times New Roman" panose="02020603050405020304" pitchFamily="18" charset="0"/>
                <a:cs typeface="Times New Roman" panose="02020603050405020304" pitchFamily="18" charset="0"/>
              </a:rPr>
              <a:t>database</a:t>
            </a:r>
            <a:r>
              <a:rPr lang="tr-TR" sz="1600" cap="none" dirty="0">
                <a:latin typeface="Times New Roman" panose="02020603050405020304" pitchFamily="18" charset="0"/>
                <a:cs typeface="Times New Roman" panose="02020603050405020304" pitchFamily="18" charset="0"/>
              </a:rPr>
              <a:t> tablosu kullanılır. Depo sayfası depo ekleme butonu ve depo listesinin bulunduğu iki kısımdan oluşur. Depo ekle butonuna </a:t>
            </a:r>
            <a:r>
              <a:rPr lang="tr-TR" sz="1600" cap="none" dirty="0" err="1">
                <a:latin typeface="Times New Roman" panose="02020603050405020304" pitchFamily="18" charset="0"/>
                <a:cs typeface="Times New Roman" panose="02020603050405020304" pitchFamily="18" charset="0"/>
              </a:rPr>
              <a:t>basıldğında</a:t>
            </a:r>
            <a:r>
              <a:rPr lang="tr-TR" sz="1600" cap="none" dirty="0">
                <a:latin typeface="Times New Roman" panose="02020603050405020304" pitchFamily="18" charset="0"/>
                <a:cs typeface="Times New Roman" panose="02020603050405020304" pitchFamily="18" charset="0"/>
              </a:rPr>
              <a:t> bir form çıkar bu form doldurulduktan sonra ekle butonuna basıldığında depo listesi güncellenir ve istenirse depo silinebilir.</a:t>
            </a:r>
            <a:endParaRPr lang="en-US" sz="1600" cap="none"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FBAABA3C-9173-44DD-90A0-95D7CF8CF2FF}"/>
              </a:ext>
            </a:extLst>
          </p:cNvPr>
          <p:cNvPicPr>
            <a:picLocks noGrp="1" noChangeAspect="1"/>
          </p:cNvPicPr>
          <p:nvPr>
            <p:ph idx="1"/>
          </p:nvPr>
        </p:nvPicPr>
        <p:blipFill rotWithShape="1">
          <a:blip r:embed="rId2"/>
          <a:srcRect l="4137" t="4961" r="9059" b="14416"/>
          <a:stretch/>
        </p:blipFill>
        <p:spPr>
          <a:xfrm>
            <a:off x="4003832" y="3915053"/>
            <a:ext cx="4749553" cy="2635802"/>
          </a:xfrm>
        </p:spPr>
      </p:pic>
      <p:pic>
        <p:nvPicPr>
          <p:cNvPr id="7" name="Resim 6">
            <a:extLst>
              <a:ext uri="{FF2B5EF4-FFF2-40B4-BE49-F238E27FC236}">
                <a16:creationId xmlns:a16="http://schemas.microsoft.com/office/drawing/2014/main" id="{9D6BDE5D-9EC1-417F-94E5-5EF08B672F61}"/>
              </a:ext>
            </a:extLst>
          </p:cNvPr>
          <p:cNvPicPr>
            <a:picLocks noChangeAspect="1"/>
          </p:cNvPicPr>
          <p:nvPr/>
        </p:nvPicPr>
        <p:blipFill rotWithShape="1">
          <a:blip r:embed="rId3"/>
          <a:srcRect b="20746"/>
          <a:stretch/>
        </p:blipFill>
        <p:spPr>
          <a:xfrm>
            <a:off x="2694359" y="1604135"/>
            <a:ext cx="6933459" cy="2088975"/>
          </a:xfrm>
          <a:prstGeom prst="rect">
            <a:avLst/>
          </a:prstGeom>
        </p:spPr>
      </p:pic>
    </p:spTree>
    <p:extLst>
      <p:ext uri="{BB962C8B-B14F-4D97-AF65-F5344CB8AC3E}">
        <p14:creationId xmlns:p14="http://schemas.microsoft.com/office/powerpoint/2010/main" val="3009811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type="body" idx="4294967295"/>
          </p:nvPr>
        </p:nvSpPr>
        <p:spPr>
          <a:xfrm>
            <a:off x="2866159" y="467302"/>
            <a:ext cx="7016750" cy="950913"/>
          </a:xfrm>
        </p:spPr>
        <p:txBody>
          <a:bodyPr>
            <a:normAutofit/>
          </a:bodyPr>
          <a:lstStyle/>
          <a:p>
            <a:pPr marL="0" indent="0" algn="ctr">
              <a:buNone/>
            </a:pPr>
            <a:r>
              <a:rPr lang="tr-TR" sz="1800" b="1" dirty="0">
                <a:latin typeface="Times New Roman" panose="02020603050405020304" pitchFamily="18" charset="0"/>
                <a:cs typeface="Times New Roman" panose="02020603050405020304" pitchFamily="18" charset="0"/>
              </a:rPr>
              <a:t>KLİNİK İSTATİSTİKLER SAYFASI</a:t>
            </a:r>
          </a:p>
          <a:p>
            <a:pPr algn="ctr"/>
            <a:r>
              <a:rPr lang="tr-TR" sz="1600" dirty="0">
                <a:latin typeface="Times New Roman" panose="02020603050405020304" pitchFamily="18" charset="0"/>
                <a:cs typeface="Times New Roman" panose="02020603050405020304" pitchFamily="18" charset="0"/>
              </a:rPr>
              <a:t>Klinik içerisinde yapılan bazı işlemlerin istatiksel bilgileri bulunmaktadır. </a:t>
            </a:r>
          </a:p>
        </p:txBody>
      </p:sp>
      <p:pic>
        <p:nvPicPr>
          <p:cNvPr id="4" name="Resim 3"/>
          <p:cNvPicPr>
            <a:picLocks noChangeAspect="1"/>
          </p:cNvPicPr>
          <p:nvPr/>
        </p:nvPicPr>
        <p:blipFill>
          <a:blip r:embed="rId2"/>
          <a:stretch>
            <a:fillRect/>
          </a:stretch>
        </p:blipFill>
        <p:spPr>
          <a:xfrm>
            <a:off x="2694416" y="1322773"/>
            <a:ext cx="7553794" cy="4931456"/>
          </a:xfrm>
          <a:prstGeom prst="rect">
            <a:avLst/>
          </a:prstGeom>
        </p:spPr>
      </p:pic>
    </p:spTree>
    <p:extLst>
      <p:ext uri="{BB962C8B-B14F-4D97-AF65-F5344CB8AC3E}">
        <p14:creationId xmlns:p14="http://schemas.microsoft.com/office/powerpoint/2010/main" val="3335858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A56909-6DE4-431E-B421-362466E53C80}"/>
              </a:ext>
            </a:extLst>
          </p:cNvPr>
          <p:cNvSpPr>
            <a:spLocks noGrp="1"/>
          </p:cNvSpPr>
          <p:nvPr>
            <p:ph type="title"/>
          </p:nvPr>
        </p:nvSpPr>
        <p:spPr/>
        <p:txBody>
          <a:bodyPr>
            <a:normAutofit/>
          </a:bodyPr>
          <a:lstStyle/>
          <a:p>
            <a:pPr algn="ctr"/>
            <a:r>
              <a:rPr lang="tr-TR" sz="1600" b="1" cap="none" dirty="0">
                <a:latin typeface="Times New Roman" panose="02020603050405020304" pitchFamily="18" charset="0"/>
                <a:cs typeface="Times New Roman" panose="02020603050405020304" pitchFamily="18" charset="0"/>
              </a:rPr>
              <a:t>TANIMLAMALAR SAYFASI/KASA</a:t>
            </a:r>
            <a:br>
              <a:rPr lang="tr-TR" sz="1600" cap="none" dirty="0">
                <a:latin typeface="Times New Roman" panose="02020603050405020304" pitchFamily="18" charset="0"/>
                <a:cs typeface="Times New Roman" panose="02020603050405020304" pitchFamily="18" charset="0"/>
              </a:rPr>
            </a:br>
            <a:br>
              <a:rPr lang="tr-TR" sz="1600" cap="none" dirty="0">
                <a:latin typeface="Times New Roman" panose="02020603050405020304" pitchFamily="18" charset="0"/>
                <a:cs typeface="Times New Roman" panose="02020603050405020304" pitchFamily="18" charset="0"/>
              </a:rPr>
            </a:br>
            <a:r>
              <a:rPr lang="tr-TR" sz="1600" cap="none" dirty="0">
                <a:latin typeface="Times New Roman" panose="02020603050405020304" pitchFamily="18" charset="0"/>
                <a:cs typeface="Times New Roman" panose="02020603050405020304" pitchFamily="18" charset="0"/>
              </a:rPr>
              <a:t>Tanımlamalar sekmesindeki kasa sayfasında, kasa </a:t>
            </a:r>
            <a:r>
              <a:rPr lang="tr-TR" sz="1600" cap="none" dirty="0" err="1">
                <a:latin typeface="Times New Roman" panose="02020603050405020304" pitchFamily="18" charset="0"/>
                <a:cs typeface="Times New Roman" panose="02020603050405020304" pitchFamily="18" charset="0"/>
              </a:rPr>
              <a:t>database</a:t>
            </a:r>
            <a:r>
              <a:rPr lang="tr-TR" sz="1600" cap="none" dirty="0">
                <a:latin typeface="Times New Roman" panose="02020603050405020304" pitchFamily="18" charset="0"/>
                <a:cs typeface="Times New Roman" panose="02020603050405020304" pitchFamily="18" charset="0"/>
              </a:rPr>
              <a:t> tablosunda veriler tutulur. Bu sayfa kasa ekle butonu ve kasa listesini içerir. «</a:t>
            </a:r>
            <a:r>
              <a:rPr lang="tr-TR" sz="1600" cap="none" dirty="0" err="1">
                <a:latin typeface="Times New Roman" panose="02020603050405020304" pitchFamily="18" charset="0"/>
                <a:cs typeface="Times New Roman" panose="02020603050405020304" pitchFamily="18" charset="0"/>
              </a:rPr>
              <a:t>KasaEkle</a:t>
            </a:r>
            <a:r>
              <a:rPr lang="tr-TR" sz="1600" cap="none" dirty="0">
                <a:latin typeface="Times New Roman" panose="02020603050405020304" pitchFamily="18" charset="0"/>
                <a:cs typeface="Times New Roman" panose="02020603050405020304" pitchFamily="18" charset="0"/>
              </a:rPr>
              <a:t>» butonuna basıldıktan sonra ekrana gelen form doldurulduktan sonra liste güncellenir. Kasalar sil butonuna basılarak silinebilir.</a:t>
            </a:r>
            <a:endParaRPr lang="en-US" sz="1600"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CF20C64B-FB2D-4262-B2E5-F1BE0173D402}"/>
              </a:ext>
            </a:extLst>
          </p:cNvPr>
          <p:cNvPicPr>
            <a:picLocks noGrp="1" noChangeAspect="1"/>
          </p:cNvPicPr>
          <p:nvPr>
            <p:ph idx="1"/>
          </p:nvPr>
        </p:nvPicPr>
        <p:blipFill>
          <a:blip r:embed="rId2"/>
          <a:stretch>
            <a:fillRect/>
          </a:stretch>
        </p:blipFill>
        <p:spPr>
          <a:xfrm>
            <a:off x="1253807" y="2554086"/>
            <a:ext cx="6101415" cy="2222099"/>
          </a:xfrm>
        </p:spPr>
      </p:pic>
      <p:pic>
        <p:nvPicPr>
          <p:cNvPr id="7" name="Resim 6">
            <a:extLst>
              <a:ext uri="{FF2B5EF4-FFF2-40B4-BE49-F238E27FC236}">
                <a16:creationId xmlns:a16="http://schemas.microsoft.com/office/drawing/2014/main" id="{95A419DD-BAE1-4248-B33B-02CAB637A825}"/>
              </a:ext>
            </a:extLst>
          </p:cNvPr>
          <p:cNvPicPr>
            <a:picLocks noChangeAspect="1"/>
          </p:cNvPicPr>
          <p:nvPr/>
        </p:nvPicPr>
        <p:blipFill rotWithShape="1">
          <a:blip r:embed="rId3"/>
          <a:srcRect t="3874"/>
          <a:stretch/>
        </p:blipFill>
        <p:spPr>
          <a:xfrm>
            <a:off x="7599284" y="2317072"/>
            <a:ext cx="3986023" cy="2913230"/>
          </a:xfrm>
          <a:prstGeom prst="rect">
            <a:avLst/>
          </a:prstGeom>
        </p:spPr>
      </p:pic>
    </p:spTree>
    <p:extLst>
      <p:ext uri="{BB962C8B-B14F-4D97-AF65-F5344CB8AC3E}">
        <p14:creationId xmlns:p14="http://schemas.microsoft.com/office/powerpoint/2010/main" val="3853942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92F39D-2303-4B0D-92A0-71FFFD0C30EE}"/>
              </a:ext>
            </a:extLst>
          </p:cNvPr>
          <p:cNvSpPr>
            <a:spLocks noGrp="1"/>
          </p:cNvSpPr>
          <p:nvPr>
            <p:ph type="title"/>
          </p:nvPr>
        </p:nvSpPr>
        <p:spPr/>
        <p:txBody>
          <a:bodyPr>
            <a:noAutofit/>
          </a:bodyPr>
          <a:lstStyle/>
          <a:p>
            <a:pPr algn="ctr"/>
            <a:r>
              <a:rPr lang="tr-TR" sz="1800" b="1" cap="none" dirty="0">
                <a:latin typeface="Times New Roman" panose="02020603050405020304" pitchFamily="18" charset="0"/>
                <a:cs typeface="Times New Roman" panose="02020603050405020304" pitchFamily="18" charset="0"/>
              </a:rPr>
              <a:t>TANIMLAMALAR SAYFASI/KATEGORİ</a:t>
            </a:r>
            <a:br>
              <a:rPr lang="tr-TR" sz="1600" cap="none" dirty="0">
                <a:latin typeface="Times New Roman" panose="02020603050405020304" pitchFamily="18" charset="0"/>
                <a:cs typeface="Times New Roman" panose="02020603050405020304" pitchFamily="18" charset="0"/>
              </a:rPr>
            </a:br>
            <a:r>
              <a:rPr lang="tr-TR" sz="1600" cap="none" dirty="0">
                <a:latin typeface="Times New Roman" panose="02020603050405020304" pitchFamily="18" charset="0"/>
                <a:cs typeface="Times New Roman" panose="02020603050405020304" pitchFamily="18" charset="0"/>
              </a:rPr>
              <a:t>Tanımlamalar sekmesindeki kategori sayfasında, kategori </a:t>
            </a:r>
            <a:r>
              <a:rPr lang="tr-TR" sz="1600" cap="none" dirty="0" err="1">
                <a:latin typeface="Times New Roman" panose="02020603050405020304" pitchFamily="18" charset="0"/>
                <a:cs typeface="Times New Roman" panose="02020603050405020304" pitchFamily="18" charset="0"/>
              </a:rPr>
              <a:t>database</a:t>
            </a:r>
            <a:r>
              <a:rPr lang="tr-TR" sz="1600" cap="none" dirty="0">
                <a:latin typeface="Times New Roman" panose="02020603050405020304" pitchFamily="18" charset="0"/>
                <a:cs typeface="Times New Roman" panose="02020603050405020304" pitchFamily="18" charset="0"/>
              </a:rPr>
              <a:t> tablosunda veriler tutulur. Bu sayfa kategori ekle butonu ve kategori listesini içerir. «Kategori Grubu Ekle» butonuna basıldıktan sonra ekrana gelen form doldurulduktan sonra liste güncellenir. Kategoriler sil butonuna basılarak silinebilir.</a:t>
            </a:r>
            <a:endParaRPr lang="en-US" sz="1600" cap="none" dirty="0">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A154D98A-92E8-45D1-9304-EA2B0A8001FD}"/>
              </a:ext>
            </a:extLst>
          </p:cNvPr>
          <p:cNvPicPr>
            <a:picLocks noGrp="1" noChangeAspect="1"/>
          </p:cNvPicPr>
          <p:nvPr>
            <p:ph idx="1"/>
          </p:nvPr>
        </p:nvPicPr>
        <p:blipFill>
          <a:blip r:embed="rId2"/>
          <a:stretch>
            <a:fillRect/>
          </a:stretch>
        </p:blipFill>
        <p:spPr>
          <a:xfrm>
            <a:off x="1136342" y="2320412"/>
            <a:ext cx="6655163" cy="2588940"/>
          </a:xfrm>
        </p:spPr>
      </p:pic>
      <p:pic>
        <p:nvPicPr>
          <p:cNvPr id="7" name="Resim 6">
            <a:extLst>
              <a:ext uri="{FF2B5EF4-FFF2-40B4-BE49-F238E27FC236}">
                <a16:creationId xmlns:a16="http://schemas.microsoft.com/office/drawing/2014/main" id="{52B9CE8A-7168-4FEB-AC9D-1434275BBE7B}"/>
              </a:ext>
            </a:extLst>
          </p:cNvPr>
          <p:cNvPicPr>
            <a:picLocks noChangeAspect="1"/>
          </p:cNvPicPr>
          <p:nvPr/>
        </p:nvPicPr>
        <p:blipFill rotWithShape="1">
          <a:blip r:embed="rId3"/>
          <a:srcRect l="3078" t="3327" r="4350" b="5866"/>
          <a:stretch/>
        </p:blipFill>
        <p:spPr>
          <a:xfrm>
            <a:off x="7954391" y="2558802"/>
            <a:ext cx="3746377" cy="2132770"/>
          </a:xfrm>
          <a:prstGeom prst="rect">
            <a:avLst/>
          </a:prstGeom>
        </p:spPr>
      </p:pic>
    </p:spTree>
    <p:extLst>
      <p:ext uri="{BB962C8B-B14F-4D97-AF65-F5344CB8AC3E}">
        <p14:creationId xmlns:p14="http://schemas.microsoft.com/office/powerpoint/2010/main" val="4019679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28B4AACD-46B0-4B5D-A89E-557BFA213572}"/>
              </a:ext>
            </a:extLst>
          </p:cNvPr>
          <p:cNvPicPr>
            <a:picLocks noGrp="1" noChangeAspect="1"/>
          </p:cNvPicPr>
          <p:nvPr>
            <p:ph idx="1"/>
          </p:nvPr>
        </p:nvPicPr>
        <p:blipFill>
          <a:blip r:embed="rId2"/>
          <a:stretch>
            <a:fillRect/>
          </a:stretch>
        </p:blipFill>
        <p:spPr>
          <a:xfrm>
            <a:off x="3133233" y="2401410"/>
            <a:ext cx="6538771" cy="3594100"/>
          </a:xfrm>
        </p:spPr>
      </p:pic>
      <p:sp>
        <p:nvSpPr>
          <p:cNvPr id="6" name="Metin kutusu 5">
            <a:extLst>
              <a:ext uri="{FF2B5EF4-FFF2-40B4-BE49-F238E27FC236}">
                <a16:creationId xmlns:a16="http://schemas.microsoft.com/office/drawing/2014/main" id="{75390192-F7B1-417B-82C6-1BA77C75CC36}"/>
              </a:ext>
            </a:extLst>
          </p:cNvPr>
          <p:cNvSpPr txBox="1"/>
          <p:nvPr/>
        </p:nvSpPr>
        <p:spPr>
          <a:xfrm>
            <a:off x="1935332" y="719091"/>
            <a:ext cx="8620218" cy="1384995"/>
          </a:xfrm>
          <a:prstGeom prst="rect">
            <a:avLst/>
          </a:prstGeom>
          <a:noFill/>
        </p:spPr>
        <p:txBody>
          <a:bodyPr wrap="square" rtlCol="0">
            <a:spAutoFit/>
          </a:bodyPr>
          <a:lstStyle/>
          <a:p>
            <a:pPr algn="ctr"/>
            <a:endParaRPr lang="tr-TR" sz="1600" dirty="0">
              <a:latin typeface="Times New Roman" panose="02020603050405020304" pitchFamily="18" charset="0"/>
              <a:cs typeface="Times New Roman" panose="02020603050405020304" pitchFamily="18" charset="0"/>
            </a:endParaRPr>
          </a:p>
          <a:p>
            <a:pPr algn="ctr"/>
            <a:r>
              <a:rPr lang="tr-TR" b="1" dirty="0">
                <a:latin typeface="Times New Roman" panose="02020603050405020304" pitchFamily="18" charset="0"/>
                <a:cs typeface="Times New Roman" panose="02020603050405020304" pitchFamily="18" charset="0"/>
              </a:rPr>
              <a:t>AYARLAR SAYFASI</a:t>
            </a:r>
          </a:p>
          <a:p>
            <a:pPr algn="ctr"/>
            <a:endParaRPr lang="tr-TR" b="1" dirty="0">
              <a:latin typeface="Times New Roman" panose="02020603050405020304" pitchFamily="18" charset="0"/>
              <a:cs typeface="Times New Roman" panose="02020603050405020304" pitchFamily="18" charset="0"/>
            </a:endParaRPr>
          </a:p>
          <a:p>
            <a:pPr algn="ctr"/>
            <a:r>
              <a:rPr lang="tr-TR" sz="1600" dirty="0">
                <a:latin typeface="Times New Roman" panose="02020603050405020304" pitchFamily="18" charset="0"/>
                <a:cs typeface="Times New Roman" panose="02020603050405020304" pitchFamily="18" charset="0"/>
              </a:rPr>
              <a:t>Kullanıcı, Ayarlar sayfasından yeni bir kullanıcı ekleyebilir. Bu kısımda kişiye verilen rollere göre sayfalara giriş izni verilir. Ayrıca sistemde kayıtlı olan kullanıcıların listesi görülür.</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102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8D2F074-67A9-46A6-933A-B6B2E58078D2}"/>
              </a:ext>
            </a:extLst>
          </p:cNvPr>
          <p:cNvPicPr>
            <a:picLocks noGrp="1" noChangeAspect="1"/>
          </p:cNvPicPr>
          <p:nvPr>
            <p:ph idx="1"/>
          </p:nvPr>
        </p:nvPicPr>
        <p:blipFill>
          <a:blip r:embed="rId2"/>
          <a:stretch>
            <a:fillRect/>
          </a:stretch>
        </p:blipFill>
        <p:spPr>
          <a:xfrm>
            <a:off x="7528265" y="1016493"/>
            <a:ext cx="3852908" cy="4887157"/>
          </a:xfrm>
        </p:spPr>
      </p:pic>
      <p:sp>
        <p:nvSpPr>
          <p:cNvPr id="6" name="Metin kutusu 5">
            <a:extLst>
              <a:ext uri="{FF2B5EF4-FFF2-40B4-BE49-F238E27FC236}">
                <a16:creationId xmlns:a16="http://schemas.microsoft.com/office/drawing/2014/main" id="{23438DB3-6DBC-4A28-B10D-1B91183DE308}"/>
              </a:ext>
            </a:extLst>
          </p:cNvPr>
          <p:cNvSpPr txBox="1"/>
          <p:nvPr/>
        </p:nvSpPr>
        <p:spPr>
          <a:xfrm>
            <a:off x="1899821" y="745725"/>
            <a:ext cx="4651899" cy="1323439"/>
          </a:xfrm>
          <a:prstGeom prst="rect">
            <a:avLst/>
          </a:prstGeom>
          <a:noFill/>
        </p:spPr>
        <p:txBody>
          <a:bodyPr wrap="square" rtlCol="0">
            <a:spAutoFit/>
          </a:bodyPr>
          <a:lstStyle/>
          <a:p>
            <a:pPr algn="ctr"/>
            <a:r>
              <a:rPr lang="tr-TR" sz="1600" dirty="0">
                <a:latin typeface="Times New Roman" panose="02020603050405020304" pitchFamily="18" charset="0"/>
                <a:cs typeface="Times New Roman" panose="02020603050405020304" pitchFamily="18" charset="0"/>
              </a:rPr>
              <a:t>Yeni kullanıcı ekle butonuna basıldığında, kişi gerekli bilgileri doldurarak, sisteme yeni bir kullanıcı ekleyebilir. Ekledikten sonra sistem kullanıcıyı </a:t>
            </a:r>
            <a:r>
              <a:rPr lang="tr-TR" sz="1600" dirty="0" err="1">
                <a:latin typeface="Times New Roman" panose="02020603050405020304" pitchFamily="18" charset="0"/>
                <a:cs typeface="Times New Roman" panose="02020603050405020304" pitchFamily="18" charset="0"/>
              </a:rPr>
              <a:t>Login</a:t>
            </a:r>
            <a:r>
              <a:rPr lang="tr-TR" sz="1600" dirty="0">
                <a:latin typeface="Times New Roman" panose="02020603050405020304" pitchFamily="18" charset="0"/>
                <a:cs typeface="Times New Roman" panose="02020603050405020304" pitchFamily="18" charset="0"/>
              </a:rPr>
              <a:t> sayfasına geri yönlendirir. Yeniden giriş yapıldıktan sonra güncellenmiş kullanıcılar listesini görebilir.</a:t>
            </a:r>
            <a:endParaRPr lang="en-GB" sz="1600" dirty="0">
              <a:latin typeface="Times New Roman" panose="02020603050405020304" pitchFamily="18" charset="0"/>
              <a:cs typeface="Times New Roman" panose="02020603050405020304" pitchFamily="18" charset="0"/>
            </a:endParaRPr>
          </a:p>
        </p:txBody>
      </p:sp>
      <p:pic>
        <p:nvPicPr>
          <p:cNvPr id="8" name="Resim 7">
            <a:extLst>
              <a:ext uri="{FF2B5EF4-FFF2-40B4-BE49-F238E27FC236}">
                <a16:creationId xmlns:a16="http://schemas.microsoft.com/office/drawing/2014/main" id="{75B8A40A-66F0-430B-8A48-D37080F5D750}"/>
              </a:ext>
            </a:extLst>
          </p:cNvPr>
          <p:cNvPicPr>
            <a:picLocks noChangeAspect="1"/>
          </p:cNvPicPr>
          <p:nvPr/>
        </p:nvPicPr>
        <p:blipFill>
          <a:blip r:embed="rId3"/>
          <a:stretch>
            <a:fillRect/>
          </a:stretch>
        </p:blipFill>
        <p:spPr>
          <a:xfrm>
            <a:off x="1562469" y="2555374"/>
            <a:ext cx="5459768" cy="3431467"/>
          </a:xfrm>
          <a:prstGeom prst="rect">
            <a:avLst/>
          </a:prstGeom>
        </p:spPr>
      </p:pic>
    </p:spTree>
    <p:extLst>
      <p:ext uri="{BB962C8B-B14F-4D97-AF65-F5344CB8AC3E}">
        <p14:creationId xmlns:p14="http://schemas.microsoft.com/office/powerpoint/2010/main" val="250109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çerik Yer Tutucusu 7">
            <a:extLst>
              <a:ext uri="{FF2B5EF4-FFF2-40B4-BE49-F238E27FC236}">
                <a16:creationId xmlns:a16="http://schemas.microsoft.com/office/drawing/2014/main" id="{C3862E7C-6B60-42BA-8958-CA604285B033}"/>
              </a:ext>
            </a:extLst>
          </p:cNvPr>
          <p:cNvPicPr>
            <a:picLocks noGrp="1" noChangeAspect="1"/>
          </p:cNvPicPr>
          <p:nvPr>
            <p:ph idx="4294967295"/>
          </p:nvPr>
        </p:nvPicPr>
        <p:blipFill>
          <a:blip r:embed="rId2"/>
          <a:stretch>
            <a:fillRect/>
          </a:stretch>
        </p:blipFill>
        <p:spPr>
          <a:xfrm>
            <a:off x="1944210" y="1676633"/>
            <a:ext cx="8953500" cy="4203700"/>
          </a:xfrm>
        </p:spPr>
      </p:pic>
      <p:sp>
        <p:nvSpPr>
          <p:cNvPr id="6" name="Metin Yer Tutucusu 5">
            <a:extLst>
              <a:ext uri="{FF2B5EF4-FFF2-40B4-BE49-F238E27FC236}">
                <a16:creationId xmlns:a16="http://schemas.microsoft.com/office/drawing/2014/main" id="{5E721172-B47D-408A-B1C1-7395231448C2}"/>
              </a:ext>
            </a:extLst>
          </p:cNvPr>
          <p:cNvSpPr>
            <a:spLocks noGrp="1"/>
          </p:cNvSpPr>
          <p:nvPr>
            <p:ph type="body" sz="half" idx="4294967295"/>
          </p:nvPr>
        </p:nvSpPr>
        <p:spPr>
          <a:xfrm>
            <a:off x="745724" y="636357"/>
            <a:ext cx="10948988" cy="855663"/>
          </a:xfrm>
        </p:spPr>
        <p:txBody>
          <a:bodyPr>
            <a:normAutofit fontScale="92500" lnSpcReduction="20000"/>
          </a:bodyPr>
          <a:lstStyle/>
          <a:p>
            <a:pPr marL="0" indent="0" algn="ctr">
              <a:buNone/>
            </a:pPr>
            <a:r>
              <a:rPr lang="tr-TR" sz="1800" b="1" dirty="0">
                <a:latin typeface="Times New Roman" panose="02020603050405020304" pitchFamily="18" charset="0"/>
                <a:cs typeface="Times New Roman" panose="02020603050405020304" pitchFamily="18" charset="0"/>
              </a:rPr>
              <a:t>DASHBOARD SAYFASI</a:t>
            </a:r>
            <a:endParaRPr lang="tr-TR" sz="1900" b="1" dirty="0">
              <a:latin typeface="Times New Roman" panose="02020603050405020304" pitchFamily="18" charset="0"/>
              <a:cs typeface="Times New Roman" panose="02020603050405020304" pitchFamily="18" charset="0"/>
            </a:endParaRPr>
          </a:p>
          <a:p>
            <a:pPr algn="ctr"/>
            <a:r>
              <a:rPr lang="tr-TR" sz="1600" dirty="0">
                <a:latin typeface="Times New Roman" panose="02020603050405020304" pitchFamily="18" charset="0"/>
                <a:cs typeface="Times New Roman" panose="02020603050405020304" pitchFamily="18" charset="0"/>
              </a:rPr>
              <a:t>Ana sayfa iki ayrı bölümden oluşur. Üst bölümde «Toplam Satış Miktarı», «Toplam Kazanım», «Toplam Stok Değeri» ve «Toplam Müşteri Sayısı» verileri bulunur. Alt bölümde ise randevuların bir listesi bulunur.</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6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p:cNvPicPr>
            <a:picLocks noGrp="1" noChangeAspect="1"/>
          </p:cNvPicPr>
          <p:nvPr>
            <p:ph idx="1"/>
          </p:nvPr>
        </p:nvPicPr>
        <p:blipFill>
          <a:blip r:embed="rId2"/>
          <a:stretch>
            <a:fillRect/>
          </a:stretch>
        </p:blipFill>
        <p:spPr>
          <a:xfrm>
            <a:off x="2157273" y="1793290"/>
            <a:ext cx="8052047" cy="4110362"/>
          </a:xfrm>
          <a:prstGeom prst="rect">
            <a:avLst/>
          </a:prstGeom>
        </p:spPr>
      </p:pic>
      <p:sp>
        <p:nvSpPr>
          <p:cNvPr id="6" name="Metin Yer Tutucusu 5"/>
          <p:cNvSpPr>
            <a:spLocks noGrp="1"/>
          </p:cNvSpPr>
          <p:nvPr>
            <p:ph type="body" sz="half" idx="4294967295"/>
          </p:nvPr>
        </p:nvSpPr>
        <p:spPr>
          <a:xfrm>
            <a:off x="2636668" y="645850"/>
            <a:ext cx="6720395" cy="1715610"/>
          </a:xfrm>
        </p:spPr>
        <p:txBody>
          <a:bodyPr>
            <a:normAutofit/>
          </a:bodyPr>
          <a:lstStyle/>
          <a:p>
            <a:pPr marL="0" indent="0" algn="ctr">
              <a:buNone/>
            </a:pPr>
            <a:r>
              <a:rPr lang="tr-TR" sz="1800" b="1" dirty="0">
                <a:latin typeface="Times New Roman" panose="02020603050405020304" pitchFamily="18" charset="0"/>
                <a:cs typeface="Times New Roman" panose="02020603050405020304" pitchFamily="18" charset="0"/>
              </a:rPr>
              <a:t>MÜŞTERİ EKLEME SAYFASI</a:t>
            </a:r>
          </a:p>
          <a:p>
            <a:pPr algn="ctr"/>
            <a:r>
              <a:rPr lang="tr-TR" sz="1600" dirty="0">
                <a:latin typeface="Times New Roman" panose="02020603050405020304" pitchFamily="18" charset="0"/>
                <a:cs typeface="Times New Roman" panose="02020603050405020304" pitchFamily="18" charset="0"/>
              </a:rPr>
              <a:t>Müşteri ekleme sayfasında klinik için hayvanını getiren kişinin bazı bilgileri alınmaktadır. </a:t>
            </a:r>
          </a:p>
        </p:txBody>
      </p:sp>
    </p:spTree>
    <p:extLst>
      <p:ext uri="{BB962C8B-B14F-4D97-AF65-F5344CB8AC3E}">
        <p14:creationId xmlns:p14="http://schemas.microsoft.com/office/powerpoint/2010/main" val="174100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Yer Tutucusu 5"/>
          <p:cNvSpPr>
            <a:spLocks noGrp="1"/>
          </p:cNvSpPr>
          <p:nvPr>
            <p:ph type="body" sz="half" idx="4294967295"/>
          </p:nvPr>
        </p:nvSpPr>
        <p:spPr>
          <a:xfrm>
            <a:off x="1262937" y="390617"/>
            <a:ext cx="10481481" cy="1173400"/>
          </a:xfrm>
        </p:spPr>
        <p:txBody>
          <a:bodyPr>
            <a:normAutofit/>
          </a:bodyPr>
          <a:lstStyle/>
          <a:p>
            <a:pPr marL="0" indent="0" algn="ctr">
              <a:buNone/>
            </a:pPr>
            <a:r>
              <a:rPr lang="tr-TR" sz="1800" b="1" dirty="0">
                <a:latin typeface="Times New Roman" panose="02020603050405020304" pitchFamily="18" charset="0"/>
                <a:cs typeface="Times New Roman" panose="02020603050405020304" pitchFamily="18" charset="0"/>
              </a:rPr>
              <a:t>MÜŞTERİ LİSTELEME SAYFASI</a:t>
            </a:r>
          </a:p>
          <a:p>
            <a:pPr algn="ctr"/>
            <a:r>
              <a:rPr lang="tr-TR" sz="1600" dirty="0">
                <a:latin typeface="Times New Roman" panose="02020603050405020304" pitchFamily="18" charset="0"/>
                <a:cs typeface="Times New Roman" panose="02020603050405020304" pitchFamily="18" charset="0"/>
              </a:rPr>
              <a:t>Sistemde kayıtlı müşterilerin bilgilerinin listelendiği sayfadır.</a:t>
            </a:r>
          </a:p>
        </p:txBody>
      </p:sp>
      <p:pic>
        <p:nvPicPr>
          <p:cNvPr id="8" name="Resim 7"/>
          <p:cNvPicPr>
            <a:picLocks noChangeAspect="1"/>
          </p:cNvPicPr>
          <p:nvPr/>
        </p:nvPicPr>
        <p:blipFill>
          <a:blip r:embed="rId2"/>
          <a:stretch>
            <a:fillRect/>
          </a:stretch>
        </p:blipFill>
        <p:spPr>
          <a:xfrm>
            <a:off x="2107706" y="1250958"/>
            <a:ext cx="9087035" cy="4634556"/>
          </a:xfrm>
          <a:prstGeom prst="rect">
            <a:avLst/>
          </a:prstGeom>
        </p:spPr>
      </p:pic>
    </p:spTree>
    <p:extLst>
      <p:ext uri="{BB962C8B-B14F-4D97-AF65-F5344CB8AC3E}">
        <p14:creationId xmlns:p14="http://schemas.microsoft.com/office/powerpoint/2010/main" val="185412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a:t> </a:t>
            </a:r>
          </a:p>
        </p:txBody>
      </p:sp>
      <p:pic>
        <p:nvPicPr>
          <p:cNvPr id="7" name="İçerik Yer Tutucusu 6"/>
          <p:cNvPicPr>
            <a:picLocks noGrp="1" noChangeAspect="1"/>
          </p:cNvPicPr>
          <p:nvPr>
            <p:ph idx="1"/>
          </p:nvPr>
        </p:nvPicPr>
        <p:blipFill>
          <a:blip r:embed="rId2"/>
          <a:stretch>
            <a:fillRect/>
          </a:stretch>
        </p:blipFill>
        <p:spPr>
          <a:xfrm>
            <a:off x="2505915" y="2001915"/>
            <a:ext cx="7651357" cy="3594100"/>
          </a:xfrm>
          <a:prstGeom prst="rect">
            <a:avLst/>
          </a:prstGeom>
        </p:spPr>
      </p:pic>
      <p:sp>
        <p:nvSpPr>
          <p:cNvPr id="6" name="Metin Yer Tutucusu 5"/>
          <p:cNvSpPr>
            <a:spLocks noGrp="1"/>
          </p:cNvSpPr>
          <p:nvPr>
            <p:ph type="body" sz="half" idx="4294967295"/>
          </p:nvPr>
        </p:nvSpPr>
        <p:spPr>
          <a:xfrm>
            <a:off x="1846555" y="227490"/>
            <a:ext cx="8362765" cy="2293768"/>
          </a:xfrm>
        </p:spPr>
        <p:txBody>
          <a:bodyPr>
            <a:normAutofit/>
          </a:bodyPr>
          <a:lstStyle/>
          <a:p>
            <a:pPr marL="0" indent="0" algn="ctr">
              <a:buNone/>
            </a:pPr>
            <a:endParaRPr lang="tr-TR" sz="1600" dirty="0">
              <a:latin typeface="Times New Roman" panose="02020603050405020304" pitchFamily="18" charset="0"/>
              <a:cs typeface="Times New Roman" panose="02020603050405020304" pitchFamily="18" charset="0"/>
            </a:endParaRPr>
          </a:p>
          <a:p>
            <a:pPr algn="ctr"/>
            <a:r>
              <a:rPr lang="tr-TR" sz="1600" dirty="0">
                <a:latin typeface="Times New Roman" panose="02020603050405020304" pitchFamily="18" charset="0"/>
                <a:cs typeface="Times New Roman" panose="02020603050405020304" pitchFamily="18" charset="0"/>
              </a:rPr>
              <a:t>Müşteri ekleme sayfası içinde müşterinin hayvanını da eklenmesi yapılmaktadır.</a:t>
            </a:r>
          </a:p>
          <a:p>
            <a:pPr algn="ctr"/>
            <a:r>
              <a:rPr lang="tr-TR" sz="1600" dirty="0">
                <a:latin typeface="Times New Roman" panose="02020603050405020304" pitchFamily="18" charset="0"/>
                <a:cs typeface="Times New Roman" panose="02020603050405020304" pitchFamily="18" charset="0"/>
              </a:rPr>
              <a:t>Bu bilgiler içinde müşteri </a:t>
            </a:r>
            <a:r>
              <a:rPr lang="tr-TR" sz="1600" dirty="0" err="1">
                <a:latin typeface="Times New Roman" panose="02020603050405020304" pitchFamily="18" charset="0"/>
                <a:cs typeface="Times New Roman" panose="02020603050405020304" pitchFamily="18" charset="0"/>
              </a:rPr>
              <a:t>no</a:t>
            </a:r>
            <a:r>
              <a:rPr lang="tr-TR" sz="1600" dirty="0">
                <a:latin typeface="Times New Roman" panose="02020603050405020304" pitchFamily="18" charset="0"/>
                <a:cs typeface="Times New Roman" panose="02020603050405020304" pitchFamily="18" charset="0"/>
              </a:rPr>
              <a:t> mutlaka belirtilmelidir, çünkü hayvanlarının sahiplerinin doğru bir şekilde eşleştirilmesi gerekmektedir. </a:t>
            </a:r>
          </a:p>
        </p:txBody>
      </p:sp>
    </p:spTree>
    <p:extLst>
      <p:ext uri="{BB962C8B-B14F-4D97-AF65-F5344CB8AC3E}">
        <p14:creationId xmlns:p14="http://schemas.microsoft.com/office/powerpoint/2010/main" val="313806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CCF7A558-CB39-4C83-B3DF-DD2446F0A653}"/>
              </a:ext>
            </a:extLst>
          </p:cNvPr>
          <p:cNvSpPr txBox="1"/>
          <p:nvPr/>
        </p:nvSpPr>
        <p:spPr>
          <a:xfrm>
            <a:off x="1384917" y="284085"/>
            <a:ext cx="9863091" cy="861774"/>
          </a:xfrm>
          <a:prstGeom prst="rect">
            <a:avLst/>
          </a:prstGeom>
          <a:noFill/>
        </p:spPr>
        <p:txBody>
          <a:bodyPr wrap="square" rtlCol="0">
            <a:spAutoFit/>
          </a:bodyPr>
          <a:lstStyle/>
          <a:p>
            <a:pPr algn="ctr"/>
            <a:r>
              <a:rPr lang="tr-TR" b="1" dirty="0">
                <a:latin typeface="Times New Roman" panose="02020603050405020304" pitchFamily="18" charset="0"/>
                <a:cs typeface="Times New Roman" panose="02020603050405020304" pitchFamily="18" charset="0"/>
              </a:rPr>
              <a:t>RANDEVU TAKVİMİ SAYFASI</a:t>
            </a:r>
          </a:p>
          <a:p>
            <a:pPr algn="ctr"/>
            <a:r>
              <a:rPr lang="tr-TR" sz="1600" dirty="0">
                <a:latin typeface="Times New Roman" panose="02020603050405020304" pitchFamily="18" charset="0"/>
                <a:cs typeface="Times New Roman" panose="02020603050405020304" pitchFamily="18" charset="0"/>
              </a:rPr>
              <a:t>Randevu Takviminde kullanıcı, konularına göre takvime veri ekleyebilir. Eklenen veriyi düzenleyebilir ve silebilir. Eklenen veri, konunun sahip olduğu renk ile tabloda gözükür.</a:t>
            </a:r>
            <a:endParaRPr lang="en-GB" sz="1600" dirty="0">
              <a:latin typeface="Times New Roman" panose="02020603050405020304" pitchFamily="18" charset="0"/>
              <a:cs typeface="Times New Roman" panose="02020603050405020304" pitchFamily="18" charset="0"/>
            </a:endParaRPr>
          </a:p>
        </p:txBody>
      </p:sp>
      <p:pic>
        <p:nvPicPr>
          <p:cNvPr id="10" name="İçerik Yer Tutucusu 9">
            <a:extLst>
              <a:ext uri="{FF2B5EF4-FFF2-40B4-BE49-F238E27FC236}">
                <a16:creationId xmlns:a16="http://schemas.microsoft.com/office/drawing/2014/main" id="{7C96FE22-5939-458A-8771-2F06592D06EB}"/>
              </a:ext>
            </a:extLst>
          </p:cNvPr>
          <p:cNvPicPr>
            <a:picLocks noGrp="1" noChangeAspect="1"/>
          </p:cNvPicPr>
          <p:nvPr>
            <p:ph idx="1"/>
          </p:nvPr>
        </p:nvPicPr>
        <p:blipFill>
          <a:blip r:embed="rId2"/>
          <a:stretch>
            <a:fillRect/>
          </a:stretch>
        </p:blipFill>
        <p:spPr>
          <a:xfrm>
            <a:off x="1891398" y="1402443"/>
            <a:ext cx="4482769" cy="2539242"/>
          </a:xfrm>
        </p:spPr>
      </p:pic>
      <p:pic>
        <p:nvPicPr>
          <p:cNvPr id="12" name="Resim 11">
            <a:extLst>
              <a:ext uri="{FF2B5EF4-FFF2-40B4-BE49-F238E27FC236}">
                <a16:creationId xmlns:a16="http://schemas.microsoft.com/office/drawing/2014/main" id="{63DDA275-8303-4F8B-861B-61775FA8D609}"/>
              </a:ext>
            </a:extLst>
          </p:cNvPr>
          <p:cNvPicPr>
            <a:picLocks noChangeAspect="1"/>
          </p:cNvPicPr>
          <p:nvPr/>
        </p:nvPicPr>
        <p:blipFill>
          <a:blip r:embed="rId3"/>
          <a:stretch>
            <a:fillRect/>
          </a:stretch>
        </p:blipFill>
        <p:spPr>
          <a:xfrm>
            <a:off x="6756336" y="1420429"/>
            <a:ext cx="4154318" cy="2530134"/>
          </a:xfrm>
          <a:prstGeom prst="rect">
            <a:avLst/>
          </a:prstGeom>
        </p:spPr>
      </p:pic>
      <p:pic>
        <p:nvPicPr>
          <p:cNvPr id="14" name="Resim 13">
            <a:extLst>
              <a:ext uri="{FF2B5EF4-FFF2-40B4-BE49-F238E27FC236}">
                <a16:creationId xmlns:a16="http://schemas.microsoft.com/office/drawing/2014/main" id="{70BCFDDF-C2E0-4367-8B35-87625EC59D42}"/>
              </a:ext>
            </a:extLst>
          </p:cNvPr>
          <p:cNvPicPr>
            <a:picLocks noChangeAspect="1"/>
          </p:cNvPicPr>
          <p:nvPr/>
        </p:nvPicPr>
        <p:blipFill>
          <a:blip r:embed="rId4"/>
          <a:stretch>
            <a:fillRect/>
          </a:stretch>
        </p:blipFill>
        <p:spPr>
          <a:xfrm>
            <a:off x="4485165" y="4057094"/>
            <a:ext cx="3993010" cy="2507941"/>
          </a:xfrm>
          <a:prstGeom prst="rect">
            <a:avLst/>
          </a:prstGeom>
        </p:spPr>
      </p:pic>
    </p:spTree>
    <p:extLst>
      <p:ext uri="{BB962C8B-B14F-4D97-AF65-F5344CB8AC3E}">
        <p14:creationId xmlns:p14="http://schemas.microsoft.com/office/powerpoint/2010/main" val="2957947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Yer Tutucusu 5"/>
          <p:cNvSpPr>
            <a:spLocks noGrp="1"/>
          </p:cNvSpPr>
          <p:nvPr>
            <p:ph idx="1"/>
          </p:nvPr>
        </p:nvSpPr>
        <p:spPr>
          <a:xfrm>
            <a:off x="838200" y="870012"/>
            <a:ext cx="10515600" cy="1340925"/>
          </a:xfrm>
        </p:spPr>
        <p:txBody>
          <a:bodyPr>
            <a:normAutofit/>
          </a:bodyPr>
          <a:lstStyle/>
          <a:p>
            <a:pPr marL="0" indent="0" algn="ctr">
              <a:buNone/>
            </a:pPr>
            <a:r>
              <a:rPr lang="tr-TR" sz="1800" b="1" dirty="0">
                <a:latin typeface="Times New Roman" panose="02020603050405020304" pitchFamily="18" charset="0"/>
                <a:cs typeface="Times New Roman" panose="02020603050405020304" pitchFamily="18" charset="0"/>
              </a:rPr>
              <a:t>SATIŞ SAYFASI</a:t>
            </a:r>
          </a:p>
          <a:p>
            <a:pPr algn="ctr"/>
            <a:r>
              <a:rPr lang="tr-TR" sz="1700" dirty="0">
                <a:latin typeface="Times New Roman" panose="02020603050405020304" pitchFamily="18" charset="0"/>
                <a:cs typeface="Times New Roman" panose="02020603050405020304" pitchFamily="18" charset="0"/>
              </a:rPr>
              <a:t>Satış sayfasında sistemden daha önce kayıtlı müşteriler üzerinden yapılmış satış listesi bulunmaktadır. </a:t>
            </a:r>
            <a:r>
              <a:rPr lang="tr-TR" sz="1700" dirty="0" err="1">
                <a:latin typeface="Times New Roman" panose="02020603050405020304" pitchFamily="18" charset="0"/>
                <a:cs typeface="Times New Roman" panose="02020603050405020304" pitchFamily="18" charset="0"/>
              </a:rPr>
              <a:t>Parekende</a:t>
            </a:r>
            <a:r>
              <a:rPr lang="tr-TR" sz="1700" dirty="0">
                <a:latin typeface="Times New Roman" panose="02020603050405020304" pitchFamily="18" charset="0"/>
                <a:cs typeface="Times New Roman" panose="02020603050405020304" pitchFamily="18" charset="0"/>
              </a:rPr>
              <a:t> ve kayıtlı müşteriye satış olarak satış iki şekilde gerçekleştirilebilmektedir.</a:t>
            </a:r>
          </a:p>
          <a:p>
            <a:endParaRPr lang="tr-TR" dirty="0"/>
          </a:p>
        </p:txBody>
      </p:sp>
      <p:pic>
        <p:nvPicPr>
          <p:cNvPr id="7" name="İçerik Yer Tutucusu 6"/>
          <p:cNvPicPr>
            <a:picLocks noChangeAspect="1"/>
          </p:cNvPicPr>
          <p:nvPr/>
        </p:nvPicPr>
        <p:blipFill>
          <a:blip r:embed="rId2"/>
          <a:stretch>
            <a:fillRect/>
          </a:stretch>
        </p:blipFill>
        <p:spPr>
          <a:xfrm>
            <a:off x="1774957" y="2068496"/>
            <a:ext cx="8691075" cy="3296614"/>
          </a:xfrm>
          <a:prstGeom prst="rect">
            <a:avLst/>
          </a:prstGeom>
        </p:spPr>
      </p:pic>
    </p:spTree>
    <p:extLst>
      <p:ext uri="{BB962C8B-B14F-4D97-AF65-F5344CB8AC3E}">
        <p14:creationId xmlns:p14="http://schemas.microsoft.com/office/powerpoint/2010/main" val="3622814415"/>
      </p:ext>
    </p:extLst>
  </p:cSld>
  <p:clrMapOvr>
    <a:masterClrMapping/>
  </p:clrMapOvr>
</p:sld>
</file>

<file path=ppt/theme/theme1.xml><?xml version="1.0" encoding="utf-8"?>
<a:theme xmlns:a="http://schemas.openxmlformats.org/drawingml/2006/main" name="Rozet">
  <a:themeElements>
    <a:clrScheme name="Rozet">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Rozet">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oze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Rozet</Template>
  <TotalTime>172</TotalTime>
  <Words>1328</Words>
  <Application>Microsoft Office PowerPoint</Application>
  <PresentationFormat>Geniş ekran</PresentationFormat>
  <Paragraphs>83</Paragraphs>
  <Slides>38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38</vt:i4>
      </vt:variant>
    </vt:vector>
  </HeadingPairs>
  <TitlesOfParts>
    <vt:vector size="43" baseType="lpstr">
      <vt:lpstr>Arial</vt:lpstr>
      <vt:lpstr>Gill Sans MT</vt:lpstr>
      <vt:lpstr>Impact</vt:lpstr>
      <vt:lpstr>Times New Roman</vt:lpstr>
      <vt:lpstr>Rozet</vt:lpstr>
      <vt:lpstr>Pet Klinik proje</vt:lpstr>
      <vt:lpstr>PowerPoint Sunusu</vt:lpstr>
      <vt:lpstr>PowerPoint Sunusu</vt:lpstr>
      <vt:lpstr>PowerPoint Sunusu</vt:lpstr>
      <vt:lpstr>PowerPoint Sunusu</vt:lpstr>
      <vt:lpstr>PowerPoint Sunusu</vt:lpstr>
      <vt:lpstr>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KASA HAREKETLERİ SAYFASI  Kasa hareketleri sayfasında para girişi, para çıkışı ve ödeme tipi seçilip kasa hareketleri listelenir. Sayfa ilk açıldığında kasadaki para girişleri listelenir. Para çıkışı butonuna basıldığında ise kasadan para çıkışları listelenir.</vt:lpstr>
      <vt:lpstr>  Ödeme yöntemi seçildiğinde seçilen kasa hareketi ödeme yöntemlerine göre listelenir.</vt:lpstr>
      <vt:lpstr>ÜRÜN/AŞI TANIM SAYFASI Ürün tanım sayfasına ait  iki tane database tablosu bulunur. Bu tablolar ürün bilgileri ve stok bilgilerini tutar. Ürün tanım sayfasında ürünlerin listesi, stok hareketleri ve yeni ürün ekleme butonu bulunur. Yeni ürün ekle butonuna basıldığında ürün ekleme formu karşımıza çıkar. Bu forma gerekli bilgiler doldurulduktan sonra «Ekle» butonuna basılır ve eklenen ürün ürünler listesinde gözükür. </vt:lpstr>
      <vt:lpstr>«Stok Ekle» butonuna basıldığında ise karşımıza ürünün detaylarının bulunduğu ve stok ekleme formunun bulunduğu bir pencere açılır.  Stok ekleme / Güncelleme formunda depo seçilir ve miktar girilir ekle butonuna basıldığında ürün stoklara eklenir. Stoklara eklenen ürünü görmek için alt tarafta bulunan stok hareketi tablosundan önce depo seçilir. Seçilen depoya göre ürünler listelenir. </vt:lpstr>
      <vt:lpstr>«Güncelle» butonuna tıklandığında ise ürünlerin stok bilgilerinde değişiklik yapılır. Son olarak ürünün bilgileri tabloda güncellenir. Ayrıca silinmek istenen ürün ve stok «Sil» butonu ile silinebilir.</vt:lpstr>
      <vt:lpstr>Aşı ekleme sayfasında pet aşı, çiftlik aşı, pet aşı stok ve çiftlik aşı olmak üzere database tablolarında veriler tutulur. Bu sayfa «Çiftlik Aşı Ekle», «Pet Aşı Ekle» butonları, aşıların listeleri ve aşıların stok değerleri hakkına bilgileri barındırır.</vt:lpstr>
      <vt:lpstr>Aşı ekleme butonlarına basıldığında aşılara ait formlar çıkar. Formlar doldurulup kaydet butonuna basıldığında ürünler eklenilen aşının türüne göre listelerde gözükür.</vt:lpstr>
      <vt:lpstr>«Stok ekle» butonuna basıldığında aşının detayları ve stok formunun bulunduğu pencere açılır. Buradaki bilgiler doldurulup ekleye basıldıktan sonra stoklara giriş yapılır. «Güncelle» butonuna basıldığında ise yine aynı pencere karşımıza çıkar fakat formdaki bilgiler  dolu olarak gelir ve güncellenmek istenen bölüm güncellendikten sonra stok tablosu güncellenir.</vt:lpstr>
      <vt:lpstr>PowerPoint Sunusu</vt:lpstr>
      <vt:lpstr>PowerPoint Sunusu</vt:lpstr>
      <vt:lpstr>PowerPoint Sunusu</vt:lpstr>
      <vt:lpstr>PowerPoint Sunusu</vt:lpstr>
      <vt:lpstr>PowerPoint Sunusu</vt:lpstr>
      <vt:lpstr>PowerPoint Sunusu</vt:lpstr>
      <vt:lpstr>DEPO SAYFASI Depo sayfasında depo bilgilerinin tutulduğu database tablosu kullanılır. Depo sayfası depo ekleme butonu ve depo listesinin bulunduğu iki kısımdan oluşur. Depo ekle butonuna basıldğında bir form çıkar bu form doldurulduktan sonra ekle butonuna basıldığında depo listesi güncellenir ve istenirse depo silinebilir.</vt:lpstr>
      <vt:lpstr>PowerPoint Sunusu</vt:lpstr>
      <vt:lpstr>TANIMLAMALAR SAYFASI/KASA  Tanımlamalar sekmesindeki kasa sayfasında, kasa database tablosunda veriler tutulur. Bu sayfa kasa ekle butonu ve kasa listesini içerir. «KasaEkle» butonuna basıldıktan sonra ekrana gelen form doldurulduktan sonra liste güncellenir. Kasalar sil butonuna basılarak silinebilir.</vt:lpstr>
      <vt:lpstr>TANIMLAMALAR SAYFASI/KATEGORİ Tanımlamalar sekmesindeki kategori sayfasında, kategori database tablosunda veriler tutulur. Bu sayfa kategori ekle butonu ve kategori listesini içerir. «Kategori Grubu Ekle» butonuna basıldıktan sonra ekrana gelen form doldurulduktan sonra liste güncellenir. Kategoriler sil butonuna basılarak silinebilir.</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Klinik proje</dc:title>
  <dc:creator>DEMET KOÇHAN</dc:creator>
  <cp:lastModifiedBy>DEMET KOÇHAN</cp:lastModifiedBy>
  <cp:revision>1</cp:revision>
  <dcterms:created xsi:type="dcterms:W3CDTF">2021-09-27T15:39:32Z</dcterms:created>
  <dcterms:modified xsi:type="dcterms:W3CDTF">2021-09-27T18:32:23Z</dcterms:modified>
</cp:coreProperties>
</file>