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7" r:id="rId4"/>
    <p:sldId id="269" r:id="rId5"/>
    <p:sldId id="257" r:id="rId6"/>
    <p:sldId id="270" r:id="rId7"/>
    <p:sldId id="271" r:id="rId8"/>
    <p:sldId id="258" r:id="rId9"/>
    <p:sldId id="259" r:id="rId10"/>
    <p:sldId id="272" r:id="rId11"/>
    <p:sldId id="260" r:id="rId12"/>
    <p:sldId id="261" r:id="rId13"/>
    <p:sldId id="273" r:id="rId14"/>
    <p:sldId id="262" r:id="rId15"/>
    <p:sldId id="263" r:id="rId16"/>
    <p:sldId id="274" r:id="rId17"/>
    <p:sldId id="264" r:id="rId18"/>
    <p:sldId id="265" r:id="rId19"/>
    <p:sldId id="27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1B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503A-D558-5066-1536-0A9CF4AFBD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6520E9-E0A0-18FD-F646-BA205FFA78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CC5DE8-4BE2-CE4E-FFFA-08AAB597691E}"/>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5" name="Footer Placeholder 4">
            <a:extLst>
              <a:ext uri="{FF2B5EF4-FFF2-40B4-BE49-F238E27FC236}">
                <a16:creationId xmlns:a16="http://schemas.microsoft.com/office/drawing/2014/main" id="{BCA1D98D-8CEB-107A-DFE6-AE20DA79E8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B34DA-54E7-B62A-06A2-3BB8B7E4176F}"/>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35693318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2F7D-6508-ACCE-F563-E11E0AD270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6D793-F880-B93D-C434-4D6B569E6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AA852F-1056-BEE4-62F2-E90BA5995C66}"/>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5" name="Footer Placeholder 4">
            <a:extLst>
              <a:ext uri="{FF2B5EF4-FFF2-40B4-BE49-F238E27FC236}">
                <a16:creationId xmlns:a16="http://schemas.microsoft.com/office/drawing/2014/main" id="{B891E32F-FA28-E963-5012-80E2612B4A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169EB-6DC5-5D5F-32CB-782C87498C20}"/>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1381421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AB9BF-827E-6AE7-E8D0-48A4249FC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24AB0D-C7D7-2633-6251-7DE99304D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0FD8D1-4244-6642-3FAA-F9C9C9E81217}"/>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5" name="Footer Placeholder 4">
            <a:extLst>
              <a:ext uri="{FF2B5EF4-FFF2-40B4-BE49-F238E27FC236}">
                <a16:creationId xmlns:a16="http://schemas.microsoft.com/office/drawing/2014/main" id="{D6F2764A-6E43-27CC-2E22-45DB0EC54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BD8E8-5724-75FF-7B24-5C6E81653E6A}"/>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37547890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2A00-E77D-CE94-C778-5D2051BD85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12B39-1537-B1C4-6BD8-88907ADCF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142D8-CDBB-CD04-C927-81C969BA7E86}"/>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5" name="Footer Placeholder 4">
            <a:extLst>
              <a:ext uri="{FF2B5EF4-FFF2-40B4-BE49-F238E27FC236}">
                <a16:creationId xmlns:a16="http://schemas.microsoft.com/office/drawing/2014/main" id="{DB8A583E-4321-176A-B47D-931C3391A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2048A6-B4C9-6943-C3A3-1C0C9E609348}"/>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2889285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BB53-87A3-0778-7192-0E5FB379E0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0676C9-B8AD-5B9A-6553-A237392335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DD0DA-D5B6-B329-08DD-57B6B55BAAAF}"/>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5" name="Footer Placeholder 4">
            <a:extLst>
              <a:ext uri="{FF2B5EF4-FFF2-40B4-BE49-F238E27FC236}">
                <a16:creationId xmlns:a16="http://schemas.microsoft.com/office/drawing/2014/main" id="{97FBC12D-6621-305D-FE80-BDC532BA3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994A4-65EC-5834-0685-C317F6C050BE}"/>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6207653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E529-D13A-6E3F-B6D4-499674FE9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088257-8B02-06F8-12B3-23EB439F3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5CC942-928F-0036-A365-817D8241E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0584AB-3DC3-8BA2-E145-F99A219F13CB}"/>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6" name="Footer Placeholder 5">
            <a:extLst>
              <a:ext uri="{FF2B5EF4-FFF2-40B4-BE49-F238E27FC236}">
                <a16:creationId xmlns:a16="http://schemas.microsoft.com/office/drawing/2014/main" id="{721C1A45-D843-35B9-5C2C-D1604436DC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A4C494-F8DA-7EE4-4631-EB35213F85A3}"/>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29502696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E7E4-C363-0594-39CC-E8317BE38B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EA5FC5-EAD7-DB39-BF9F-7C349328D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BB3DC8-9131-FC49-900A-E40D1AE80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62C8CD-9177-5097-9204-1D5ACD2CE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8CD1F-B5D4-A05A-3540-D5A0B9A0CF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87E46A-2B9D-FEFB-1056-274E0DCEB5AB}"/>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8" name="Footer Placeholder 7">
            <a:extLst>
              <a:ext uri="{FF2B5EF4-FFF2-40B4-BE49-F238E27FC236}">
                <a16:creationId xmlns:a16="http://schemas.microsoft.com/office/drawing/2014/main" id="{58B63E72-63E0-476A-DF0E-4DBC9F149A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3CD61B-A516-2872-E76D-25A2E8F8717A}"/>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1133973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BE02-EEC5-A82E-6AA0-CC982B5B9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C8068B-DD3D-BCCC-17FC-FAE1ED2B5A02}"/>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4" name="Footer Placeholder 3">
            <a:extLst>
              <a:ext uri="{FF2B5EF4-FFF2-40B4-BE49-F238E27FC236}">
                <a16:creationId xmlns:a16="http://schemas.microsoft.com/office/drawing/2014/main" id="{FB4C26D9-9416-7BDD-00C9-E59D791CDC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6FFDCA-19B0-4185-DBAB-74A7502FBB33}"/>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641844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380FB-F453-AC9D-EC6C-36BED0EE5DC5}"/>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3" name="Footer Placeholder 2">
            <a:extLst>
              <a:ext uri="{FF2B5EF4-FFF2-40B4-BE49-F238E27FC236}">
                <a16:creationId xmlns:a16="http://schemas.microsoft.com/office/drawing/2014/main" id="{AF66B61E-2583-0B7D-1A02-FFAADE16AC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14786D-1D1D-3466-3B13-7AB9F8C44B1B}"/>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34828927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34E8-E78D-2410-1263-C10B8DF13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CFBD04-2EF0-B0A9-9516-248DBEB9D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72A82E-A00A-7830-8344-F840AF8F3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2BFF7-C2BB-2DA9-D789-05C96B11AC71}"/>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6" name="Footer Placeholder 5">
            <a:extLst>
              <a:ext uri="{FF2B5EF4-FFF2-40B4-BE49-F238E27FC236}">
                <a16:creationId xmlns:a16="http://schemas.microsoft.com/office/drawing/2014/main" id="{C8367938-B542-7EBD-A3D3-FF620CDC3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5C38C5-EA62-5821-F4A3-46EA9D441A14}"/>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3933404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DBE5-8EC3-B397-0A8A-25FAA2A75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0C7AC4-2236-61ED-DF68-87E3E27CE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D84EEE-D498-88CB-611D-6DEB519E5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3105F-3989-5099-E778-F8E34008AF38}"/>
              </a:ext>
            </a:extLst>
          </p:cNvPr>
          <p:cNvSpPr>
            <a:spLocks noGrp="1"/>
          </p:cNvSpPr>
          <p:nvPr>
            <p:ph type="dt" sz="half" idx="10"/>
          </p:nvPr>
        </p:nvSpPr>
        <p:spPr/>
        <p:txBody>
          <a:bodyPr/>
          <a:lstStyle/>
          <a:p>
            <a:fld id="{92E19F01-3EA1-4811-9412-4878DBC2D98B}" type="datetimeFigureOut">
              <a:rPr lang="en-IN" smtClean="0"/>
              <a:t>13-08-2024</a:t>
            </a:fld>
            <a:endParaRPr lang="en-IN"/>
          </a:p>
        </p:txBody>
      </p:sp>
      <p:sp>
        <p:nvSpPr>
          <p:cNvPr id="6" name="Footer Placeholder 5">
            <a:extLst>
              <a:ext uri="{FF2B5EF4-FFF2-40B4-BE49-F238E27FC236}">
                <a16:creationId xmlns:a16="http://schemas.microsoft.com/office/drawing/2014/main" id="{26D999A6-682F-B981-66D3-3E32388DE3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1C1169-B00A-33C5-DC65-3B79CC961760}"/>
              </a:ext>
            </a:extLst>
          </p:cNvPr>
          <p:cNvSpPr>
            <a:spLocks noGrp="1"/>
          </p:cNvSpPr>
          <p:nvPr>
            <p:ph type="sldNum" sz="quarter" idx="12"/>
          </p:nvPr>
        </p:nvSpPr>
        <p:spPr/>
        <p:txBody>
          <a:bodyPr/>
          <a:lstStyle/>
          <a:p>
            <a:fld id="{5C80E5EA-0FF6-4CAB-9EA7-79A1FEDC232B}" type="slidenum">
              <a:rPr lang="en-IN" smtClean="0"/>
              <a:t>‹#›</a:t>
            </a:fld>
            <a:endParaRPr lang="en-IN"/>
          </a:p>
        </p:txBody>
      </p:sp>
    </p:spTree>
    <p:extLst>
      <p:ext uri="{BB962C8B-B14F-4D97-AF65-F5344CB8AC3E}">
        <p14:creationId xmlns:p14="http://schemas.microsoft.com/office/powerpoint/2010/main" val="1199582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D3AFC-7752-FAD2-B053-4350EE1CB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B432B-2D9A-E090-B35F-C3B0A9E77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91792-F641-4D6F-4BF8-F1F9043E80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19F01-3EA1-4811-9412-4878DBC2D98B}" type="datetimeFigureOut">
              <a:rPr lang="en-IN" smtClean="0"/>
              <a:t>13-08-2024</a:t>
            </a:fld>
            <a:endParaRPr lang="en-IN"/>
          </a:p>
        </p:txBody>
      </p:sp>
      <p:sp>
        <p:nvSpPr>
          <p:cNvPr id="5" name="Footer Placeholder 4">
            <a:extLst>
              <a:ext uri="{FF2B5EF4-FFF2-40B4-BE49-F238E27FC236}">
                <a16:creationId xmlns:a16="http://schemas.microsoft.com/office/drawing/2014/main" id="{5E42F20B-2A1B-E5BE-1E40-62C647798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B6F142-76C6-80ED-CBDD-92B46E309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0E5EA-0FF6-4CAB-9EA7-79A1FEDC232B}" type="slidenum">
              <a:rPr lang="en-IN" smtClean="0"/>
              <a:t>‹#›</a:t>
            </a:fld>
            <a:endParaRPr lang="en-IN"/>
          </a:p>
        </p:txBody>
      </p:sp>
    </p:spTree>
    <p:extLst>
      <p:ext uri="{BB962C8B-B14F-4D97-AF65-F5344CB8AC3E}">
        <p14:creationId xmlns:p14="http://schemas.microsoft.com/office/powerpoint/2010/main" val="230927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847613" y="3075057"/>
            <a:ext cx="2496774"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Welcome</a:t>
            </a:r>
          </a:p>
        </p:txBody>
      </p:sp>
    </p:spTree>
    <p:extLst>
      <p:ext uri="{BB962C8B-B14F-4D97-AF65-F5344CB8AC3E}">
        <p14:creationId xmlns:p14="http://schemas.microsoft.com/office/powerpoint/2010/main" val="1221285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609069" y="3075057"/>
            <a:ext cx="2973892"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Question 2</a:t>
            </a:r>
          </a:p>
        </p:txBody>
      </p:sp>
    </p:spTree>
    <p:extLst>
      <p:ext uri="{BB962C8B-B14F-4D97-AF65-F5344CB8AC3E}">
        <p14:creationId xmlns:p14="http://schemas.microsoft.com/office/powerpoint/2010/main" val="4036893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834019" y="1154705"/>
            <a:ext cx="10710573" cy="169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2</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lang="en-US" dirty="0">
                <a:solidFill>
                  <a:schemeClr val="bg1"/>
                </a:solidFill>
                <a:latin typeface="Verdana" panose="020B0604030504040204" pitchFamily="34" charset="0"/>
                <a:ea typeface="Verdana" panose="020B0604030504040204" pitchFamily="34"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8F5905AE-9A33-A691-1DA1-70DB83B819A4}"/>
              </a:ext>
            </a:extLst>
          </p:cNvPr>
          <p:cNvSpPr>
            <a:spLocks noChangeArrowheads="1"/>
          </p:cNvSpPr>
          <p:nvPr/>
        </p:nvSpPr>
        <p:spPr bwMode="auto">
          <a:xfrm>
            <a:off x="834019" y="2852991"/>
            <a:ext cx="10710573" cy="336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b="1" dirty="0">
                <a:solidFill>
                  <a:schemeClr val="accent4">
                    <a:lumMod val="20000"/>
                    <a:lumOff val="80000"/>
                  </a:schemeClr>
                </a:solidFill>
                <a:latin typeface="Verdana" panose="020B0604030504040204" pitchFamily="34" charset="0"/>
                <a:ea typeface="Verdana" panose="020B0604030504040204" pitchFamily="34" charset="0"/>
              </a:rPr>
              <a:t>Answer</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a:t>
            </a:r>
            <a:r>
              <a:rPr lang="en-US" altLang="en-US" dirty="0">
                <a:solidFill>
                  <a:schemeClr val="bg1"/>
                </a:solidFill>
                <a:latin typeface="Verdana" panose="020B0604030504040204" pitchFamily="34" charset="0"/>
                <a:ea typeface="Verdana" panose="020B0604030504040204" pitchFamily="34" charset="0"/>
              </a:rPr>
              <a:t> For this analysis, I filtered the data to focus on the top 10 countries by revenue, specifically identifying which countries are generating the highest revenue. In addition to revenue, I also included the quantity of items sold by each country. To present this information, I used a column graph, which effectively displays both revenue and quantity sold, allowing us to compare which countries are driving the highest revenue. As per the requirements, I excluded the United Kingdom from this analysis to ensure the focus remains on other key markets. This visualization helps in identifying the most profitable international markets and assessing their sales volume.</a:t>
            </a: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12387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740713" y="946956"/>
            <a:ext cx="10710573" cy="4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2</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:Output</a:t>
            </a:r>
          </a:p>
        </p:txBody>
      </p:sp>
      <p:pic>
        <p:nvPicPr>
          <p:cNvPr id="6" name="Picture 5">
            <a:extLst>
              <a:ext uri="{FF2B5EF4-FFF2-40B4-BE49-F238E27FC236}">
                <a16:creationId xmlns:a16="http://schemas.microsoft.com/office/drawing/2014/main" id="{77870F93-122B-C072-57DD-6800A7FA5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370" y="1452436"/>
            <a:ext cx="10081260" cy="5293597"/>
          </a:xfrm>
          <a:prstGeom prst="rect">
            <a:avLst/>
          </a:prstGeom>
        </p:spPr>
      </p:pic>
    </p:spTree>
    <p:extLst>
      <p:ext uri="{BB962C8B-B14F-4D97-AF65-F5344CB8AC3E}">
        <p14:creationId xmlns:p14="http://schemas.microsoft.com/office/powerpoint/2010/main" val="2785754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609069" y="3075057"/>
            <a:ext cx="2973892"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Question 3</a:t>
            </a:r>
          </a:p>
        </p:txBody>
      </p:sp>
    </p:spTree>
    <p:extLst>
      <p:ext uri="{BB962C8B-B14F-4D97-AF65-F5344CB8AC3E}">
        <p14:creationId xmlns:p14="http://schemas.microsoft.com/office/powerpoint/2010/main" val="1784808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834019" y="946956"/>
            <a:ext cx="10710573" cy="211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3</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lang="en-US" dirty="0">
                <a:solidFill>
                  <a:schemeClr val="bg1"/>
                </a:solidFill>
                <a:latin typeface="Verdana" panose="020B0604030504040204" pitchFamily="34" charset="0"/>
                <a:ea typeface="Verdana" panose="020B0604030504040204" pitchFamily="34"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8F5905AE-9A33-A691-1DA1-70DB83B819A4}"/>
              </a:ext>
            </a:extLst>
          </p:cNvPr>
          <p:cNvSpPr>
            <a:spLocks noChangeArrowheads="1"/>
          </p:cNvSpPr>
          <p:nvPr/>
        </p:nvSpPr>
        <p:spPr bwMode="auto">
          <a:xfrm>
            <a:off x="834018" y="3208127"/>
            <a:ext cx="10710573" cy="169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b="1" dirty="0" err="1">
                <a:solidFill>
                  <a:schemeClr val="accent4">
                    <a:lumMod val="20000"/>
                    <a:lumOff val="80000"/>
                  </a:schemeClr>
                </a:solidFill>
                <a:latin typeface="Verdana" panose="020B0604030504040204" pitchFamily="34" charset="0"/>
                <a:ea typeface="Verdana" panose="020B0604030504040204" pitchFamily="34" charset="0"/>
              </a:rPr>
              <a:t>Answer</a:t>
            </a:r>
            <a:r>
              <a:rPr kumimoji="0" lang="en-US" altLang="en-US" sz="18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:For</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this question, I filtered the data to display only the top customers based on revenue. To visualize this, I utilized a column graph, which clearly highlights the revenue contributions of these top customers. This approach helps in identifying the most valuable customers and understanding their impact on overall revenue.</a:t>
            </a:r>
          </a:p>
        </p:txBody>
      </p:sp>
    </p:spTree>
    <p:extLst>
      <p:ext uri="{BB962C8B-B14F-4D97-AF65-F5344CB8AC3E}">
        <p14:creationId xmlns:p14="http://schemas.microsoft.com/office/powerpoint/2010/main" val="18425006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740713" y="946956"/>
            <a:ext cx="10710573" cy="4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3</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:Output</a:t>
            </a:r>
          </a:p>
        </p:txBody>
      </p:sp>
      <p:pic>
        <p:nvPicPr>
          <p:cNvPr id="5" name="Picture 4">
            <a:extLst>
              <a:ext uri="{FF2B5EF4-FFF2-40B4-BE49-F238E27FC236}">
                <a16:creationId xmlns:a16="http://schemas.microsoft.com/office/drawing/2014/main" id="{2CD4961C-4561-A4E4-E742-610A983D7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13" y="1398746"/>
            <a:ext cx="10913222" cy="5220184"/>
          </a:xfrm>
          <a:prstGeom prst="rect">
            <a:avLst/>
          </a:prstGeom>
        </p:spPr>
      </p:pic>
    </p:spTree>
    <p:extLst>
      <p:ext uri="{BB962C8B-B14F-4D97-AF65-F5344CB8AC3E}">
        <p14:creationId xmlns:p14="http://schemas.microsoft.com/office/powerpoint/2010/main" val="4263899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609069" y="3075057"/>
            <a:ext cx="2973892"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Question 4</a:t>
            </a:r>
          </a:p>
        </p:txBody>
      </p:sp>
    </p:spTree>
    <p:extLst>
      <p:ext uri="{BB962C8B-B14F-4D97-AF65-F5344CB8AC3E}">
        <p14:creationId xmlns:p14="http://schemas.microsoft.com/office/powerpoint/2010/main" val="2718847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834018" y="827562"/>
            <a:ext cx="10710573" cy="336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4</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lang="en-US" dirty="0">
                <a:solidFill>
                  <a:schemeClr val="bg1"/>
                </a:solidFill>
                <a:latin typeface="Verdana" panose="020B0604030504040204" pitchFamily="34" charset="0"/>
                <a:ea typeface="Verdana" panose="020B0604030504040204" pitchFamily="34"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8F5905AE-9A33-A691-1DA1-70DB83B819A4}"/>
              </a:ext>
            </a:extLst>
          </p:cNvPr>
          <p:cNvSpPr>
            <a:spLocks noChangeArrowheads="1"/>
          </p:cNvSpPr>
          <p:nvPr/>
        </p:nvSpPr>
        <p:spPr bwMode="auto">
          <a:xfrm>
            <a:off x="834017" y="4187841"/>
            <a:ext cx="10710573" cy="211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b="1" dirty="0" err="1">
                <a:solidFill>
                  <a:schemeClr val="accent4">
                    <a:lumMod val="20000"/>
                    <a:lumOff val="80000"/>
                  </a:schemeClr>
                </a:solidFill>
                <a:latin typeface="Verdana" panose="020B0604030504040204" pitchFamily="34" charset="0"/>
                <a:ea typeface="Verdana" panose="020B0604030504040204" pitchFamily="34" charset="0"/>
              </a:rPr>
              <a:t>Answer</a:t>
            </a:r>
            <a:r>
              <a:rPr kumimoji="0" lang="en-US" altLang="en-US" sz="1800" b="0" i="0" u="none" strike="noStrike" cap="none" normalizeH="0" baseline="0" dirty="0" err="1">
                <a:ln>
                  <a:noFill/>
                </a:ln>
                <a:solidFill>
                  <a:schemeClr val="bg1"/>
                </a:solidFill>
                <a:effectLst/>
                <a:latin typeface="Verdana" panose="020B0604030504040204" pitchFamily="34" charset="0"/>
                <a:ea typeface="Verdana" panose="020B0604030504040204" pitchFamily="34" charset="0"/>
              </a:rPr>
              <a:t>:For</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this, I used a map chart to display the quantity of items sold by country. The map visually represents the sales distribution across different countries, providing a geographic perspective on sales performance. Additionally, I excluded the United Kingdom from the map to focus on other regions. This visualization helps in understanding regional sales trends and identifying areas with higher sales volumes.</a:t>
            </a:r>
          </a:p>
        </p:txBody>
      </p:sp>
    </p:spTree>
    <p:extLst>
      <p:ext uri="{BB962C8B-B14F-4D97-AF65-F5344CB8AC3E}">
        <p14:creationId xmlns:p14="http://schemas.microsoft.com/office/powerpoint/2010/main" val="19387000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740713" y="946956"/>
            <a:ext cx="10710573" cy="4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a:t>
            </a:r>
            <a:r>
              <a:rPr lang="en-US" altLang="en-US" b="1" dirty="0">
                <a:solidFill>
                  <a:schemeClr val="accent4">
                    <a:lumMod val="20000"/>
                    <a:lumOff val="80000"/>
                  </a:schemeClr>
                </a:solidFill>
                <a:latin typeface="Verdana" panose="020B0604030504040204" pitchFamily="34" charset="0"/>
                <a:ea typeface="Verdana" panose="020B0604030504040204" pitchFamily="34" charset="0"/>
              </a:rPr>
              <a:t>4</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:Output</a:t>
            </a:r>
          </a:p>
        </p:txBody>
      </p:sp>
      <p:pic>
        <p:nvPicPr>
          <p:cNvPr id="6" name="Picture 5">
            <a:extLst>
              <a:ext uri="{FF2B5EF4-FFF2-40B4-BE49-F238E27FC236}">
                <a16:creationId xmlns:a16="http://schemas.microsoft.com/office/drawing/2014/main" id="{9B55BC4E-D8D4-C07C-3203-724201817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13" y="1398746"/>
            <a:ext cx="10913222" cy="5309964"/>
          </a:xfrm>
          <a:prstGeom prst="rect">
            <a:avLst/>
          </a:prstGeom>
        </p:spPr>
      </p:pic>
    </p:spTree>
    <p:extLst>
      <p:ext uri="{BB962C8B-B14F-4D97-AF65-F5344CB8AC3E}">
        <p14:creationId xmlns:p14="http://schemas.microsoft.com/office/powerpoint/2010/main" val="27309955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664631" y="3075057"/>
            <a:ext cx="2862771"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35005689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420705" y="3075057"/>
            <a:ext cx="3350597"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Introduction</a:t>
            </a:r>
          </a:p>
        </p:txBody>
      </p:sp>
    </p:spTree>
    <p:extLst>
      <p:ext uri="{BB962C8B-B14F-4D97-AF65-F5344CB8AC3E}">
        <p14:creationId xmlns:p14="http://schemas.microsoft.com/office/powerpoint/2010/main" val="37526175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566414" y="3075057"/>
            <a:ext cx="3059171"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Thank you </a:t>
            </a:r>
          </a:p>
        </p:txBody>
      </p:sp>
    </p:spTree>
    <p:extLst>
      <p:ext uri="{BB962C8B-B14F-4D97-AF65-F5344CB8AC3E}">
        <p14:creationId xmlns:p14="http://schemas.microsoft.com/office/powerpoint/2010/main" val="3622733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472472" y="302102"/>
            <a:ext cx="3350596"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Introduction</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5" name="Rectangle 4">
            <a:extLst>
              <a:ext uri="{FF2B5EF4-FFF2-40B4-BE49-F238E27FC236}">
                <a16:creationId xmlns:a16="http://schemas.microsoft.com/office/drawing/2014/main" id="{116F0602-1CDA-BC1C-3561-073AB87B4C39}"/>
              </a:ext>
            </a:extLst>
          </p:cNvPr>
          <p:cNvSpPr/>
          <p:nvPr/>
        </p:nvSpPr>
        <p:spPr>
          <a:xfrm>
            <a:off x="846879" y="1347268"/>
            <a:ext cx="10601782" cy="867289"/>
          </a:xfrm>
          <a:prstGeom prst="rect">
            <a:avLst/>
          </a:prstGeom>
          <a:noFill/>
        </p:spPr>
        <p:txBody>
          <a:bodyPr wrap="square" lIns="91440" tIns="45720" rIns="91440" bIns="45720">
            <a:spAutoFit/>
          </a:bodyPr>
          <a:lstStyle/>
          <a:p>
            <a:pPr>
              <a:lnSpc>
                <a:spcPct val="150000"/>
              </a:lnSpc>
            </a:pPr>
            <a:r>
              <a:rPr lang="en-US" dirty="0">
                <a:solidFill>
                  <a:schemeClr val="bg1"/>
                </a:solidFill>
                <a:latin typeface="Verdana" panose="020B0604030504040204" pitchFamily="34" charset="0"/>
                <a:ea typeface="Verdana" panose="020B0604030504040204" pitchFamily="34" charset="0"/>
              </a:rPr>
              <a:t>Hi, I'm </a:t>
            </a:r>
            <a:r>
              <a:rPr lang="en-US" dirty="0">
                <a:solidFill>
                  <a:srgbClr val="FFFF00"/>
                </a:solidFill>
                <a:latin typeface="Verdana" panose="020B0604030504040204" pitchFamily="34" charset="0"/>
                <a:ea typeface="Verdana" panose="020B0604030504040204" pitchFamily="34" charset="0"/>
              </a:rPr>
              <a:t>Nandan Sahu</a:t>
            </a:r>
            <a:r>
              <a:rPr lang="en-US" dirty="0">
                <a:solidFill>
                  <a:schemeClr val="bg1"/>
                </a:solidFill>
                <a:latin typeface="Verdana" panose="020B0604030504040204" pitchFamily="34" charset="0"/>
                <a:ea typeface="Verdana" panose="020B0604030504040204" pitchFamily="34" charset="0"/>
              </a:rPr>
              <a:t>, and I'm here to present my analysis on key metrics and potential expansion opportunities based on the data I've reviewed.</a:t>
            </a:r>
            <a:endParaRPr lang="en-US" b="0" cap="none" spc="0" dirty="0">
              <a:ln w="0"/>
              <a:solidFill>
                <a:schemeClr val="bg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73ABA355-2791-6A44-AF68-4CCA278C1825}"/>
              </a:ext>
            </a:extLst>
          </p:cNvPr>
          <p:cNvSpPr/>
          <p:nvPr/>
        </p:nvSpPr>
        <p:spPr>
          <a:xfrm>
            <a:off x="846879" y="3714570"/>
            <a:ext cx="10601782" cy="867289"/>
          </a:xfrm>
          <a:prstGeom prst="rect">
            <a:avLst/>
          </a:prstGeom>
          <a:noFill/>
        </p:spPr>
        <p:txBody>
          <a:bodyPr wrap="square" lIns="91440" tIns="45720" rIns="91440" bIns="45720">
            <a:spAutoFit/>
          </a:bodyPr>
          <a:lstStyle/>
          <a:p>
            <a:pPr>
              <a:lnSpc>
                <a:spcPct val="150000"/>
              </a:lnSpc>
            </a:pPr>
            <a:r>
              <a:rPr lang="en-US" dirty="0">
                <a:solidFill>
                  <a:schemeClr val="bg1"/>
                </a:solidFill>
                <a:latin typeface="Verdana" panose="020B0604030504040204" pitchFamily="34" charset="0"/>
                <a:ea typeface="Verdana" panose="020B0604030504040204" pitchFamily="34" charset="0"/>
              </a:rPr>
              <a:t>My goal today is to walk you through the data cleanup process, the insights derived from our analysis, and how these insights align with our expansion goals.</a:t>
            </a:r>
            <a:endParaRPr lang="en-US" b="0" cap="none" spc="0" dirty="0">
              <a:ln w="0"/>
              <a:solidFill>
                <a:schemeClr val="bg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28864964-414C-2C01-69DB-DA152CCCF05D}"/>
              </a:ext>
            </a:extLst>
          </p:cNvPr>
          <p:cNvSpPr/>
          <p:nvPr/>
        </p:nvSpPr>
        <p:spPr>
          <a:xfrm>
            <a:off x="4845010" y="2919776"/>
            <a:ext cx="2605521"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Objective</a:t>
            </a:r>
          </a:p>
        </p:txBody>
      </p:sp>
    </p:spTree>
    <p:extLst>
      <p:ext uri="{BB962C8B-B14F-4D97-AF65-F5344CB8AC3E}">
        <p14:creationId xmlns:p14="http://schemas.microsoft.com/office/powerpoint/2010/main" val="5109902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996442" y="3075057"/>
            <a:ext cx="6199133"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Data Load and Cleanup</a:t>
            </a:r>
          </a:p>
        </p:txBody>
      </p:sp>
    </p:spTree>
    <p:extLst>
      <p:ext uri="{BB962C8B-B14F-4D97-AF65-F5344CB8AC3E}">
        <p14:creationId xmlns:p14="http://schemas.microsoft.com/office/powerpoint/2010/main" val="36024079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996433" y="334710"/>
            <a:ext cx="6199133" cy="707886"/>
          </a:xfrm>
          <a:prstGeom prst="rect">
            <a:avLst/>
          </a:prstGeom>
          <a:noFill/>
        </p:spPr>
        <p:txBody>
          <a:bodyPr wrap="none" lIns="91440" tIns="45720" rIns="91440" bIns="45720">
            <a:spAutoFit/>
          </a:bodyPr>
          <a:lstStyle/>
          <a:p>
            <a:pPr algn="ctr"/>
            <a:r>
              <a:rPr lang="en-IN" sz="4000" dirty="0">
                <a:solidFill>
                  <a:schemeClr val="bg1"/>
                </a:solidFill>
                <a:latin typeface="Verdana" panose="020B0604030504040204" pitchFamily="34" charset="0"/>
                <a:ea typeface="Verdana" panose="020B0604030504040204" pitchFamily="34" charset="0"/>
              </a:rPr>
              <a:t>Data Load and Cleanup</a:t>
            </a:r>
            <a:endParaRPr lang="en-US" sz="4000" b="0" cap="none" spc="0" dirty="0">
              <a:ln w="0"/>
              <a:solidFill>
                <a:schemeClr val="bg1"/>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908664" y="1304270"/>
            <a:ext cx="10710573" cy="460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Initial Data Review</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The first step was to ensure that the data we were working with was accurate and reliable. I started by loading the data into our analysis tools and conducting a thorough review for any inconsistencies, missing values, or outliers.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Cleanup Process</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This involved standardizing the data formats, correcting any errors, and filling in missing information where appropriate. By doing this, I ensured that our analysis would be based on clean, trustworthy data, providing a solid foundation for decision-making.</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Outcome</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With the data now clean and organized, we could confidently move forward with our analysis.</a:t>
            </a:r>
          </a:p>
        </p:txBody>
      </p:sp>
    </p:spTree>
    <p:extLst>
      <p:ext uri="{BB962C8B-B14F-4D97-AF65-F5344CB8AC3E}">
        <p14:creationId xmlns:p14="http://schemas.microsoft.com/office/powerpoint/2010/main" val="1308310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704797" y="3075057"/>
            <a:ext cx="6782434"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Analysis of key Questions</a:t>
            </a:r>
          </a:p>
        </p:txBody>
      </p:sp>
    </p:spTree>
    <p:extLst>
      <p:ext uri="{BB962C8B-B14F-4D97-AF65-F5344CB8AC3E}">
        <p14:creationId xmlns:p14="http://schemas.microsoft.com/office/powerpoint/2010/main" val="27088054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4609069" y="3075057"/>
            <a:ext cx="2973892" cy="707886"/>
          </a:xfrm>
          <a:prstGeom prst="rect">
            <a:avLst/>
          </a:prstGeom>
          <a:noFill/>
        </p:spPr>
        <p:txBody>
          <a:bodyPr wrap="none" lIns="91440" tIns="45720" rIns="91440" bIns="45720">
            <a:spAutoFit/>
          </a:bodyPr>
          <a:lstStyle/>
          <a:p>
            <a:pPr algn="ctr"/>
            <a:r>
              <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rPr>
              <a:t>Question 1</a:t>
            </a:r>
          </a:p>
        </p:txBody>
      </p:sp>
    </p:spTree>
    <p:extLst>
      <p:ext uri="{BB962C8B-B14F-4D97-AF65-F5344CB8AC3E}">
        <p14:creationId xmlns:p14="http://schemas.microsoft.com/office/powerpoint/2010/main" val="2455113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834019" y="946956"/>
            <a:ext cx="10710573" cy="211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1</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lang="en-US" dirty="0">
                <a:solidFill>
                  <a:schemeClr val="bg1"/>
                </a:solidFill>
                <a:latin typeface="Verdana" panose="020B0604030504040204" pitchFamily="34" charset="0"/>
                <a:ea typeface="Verdana" panose="020B0604030504040204" pitchFamily="34"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8F5905AE-9A33-A691-1DA1-70DB83B819A4}"/>
              </a:ext>
            </a:extLst>
          </p:cNvPr>
          <p:cNvSpPr>
            <a:spLocks noChangeArrowheads="1"/>
          </p:cNvSpPr>
          <p:nvPr/>
        </p:nvSpPr>
        <p:spPr bwMode="auto">
          <a:xfrm>
            <a:off x="834019" y="3060740"/>
            <a:ext cx="10710573" cy="294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b="1" dirty="0">
                <a:solidFill>
                  <a:schemeClr val="accent4">
                    <a:lumMod val="20000"/>
                    <a:lumOff val="80000"/>
                  </a:schemeClr>
                </a:solidFill>
                <a:latin typeface="Verdana" panose="020B0604030504040204" pitchFamily="34" charset="0"/>
                <a:ea typeface="Verdana" panose="020B0604030504040204" pitchFamily="34" charset="0"/>
              </a:rPr>
              <a:t>Answer</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a:t>
            </a:r>
            <a:r>
              <a:rPr lang="en-US" altLang="en-US" dirty="0">
                <a:solidFill>
                  <a:schemeClr val="bg1"/>
                </a:solidFill>
                <a:latin typeface="Verdana" panose="020B0604030504040204" pitchFamily="34" charset="0"/>
                <a:ea typeface="Verdana" panose="020B0604030504040204" pitchFamily="34" charset="0"/>
              </a:rPr>
              <a:t> For this analysis, I started by filtering the dataset to display only the monthly revenue for the year 2011. The revenue was calculated by multiplying the quantity of items sold by their unit price. To visualize this data, I used a line graph that illustrates the revenue trend across each month. Additionally, I added data labels to the graph, enabling a clearer view of the revenue figures for each month. This approach helps in identifying trends, such as peak sales periods, and provides insights into the overall performance throughout the year.</a:t>
            </a: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05244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51BA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62B446-669E-DF66-320E-060215DF72B5}"/>
              </a:ext>
            </a:extLst>
          </p:cNvPr>
          <p:cNvSpPr/>
          <p:nvPr/>
        </p:nvSpPr>
        <p:spPr>
          <a:xfrm>
            <a:off x="2684585" y="239070"/>
            <a:ext cx="6822830" cy="707886"/>
          </a:xfrm>
          <a:prstGeom prst="rect">
            <a:avLst/>
          </a:prstGeom>
          <a:noFill/>
        </p:spPr>
        <p:txBody>
          <a:bodyPr wrap="none" lIns="91440" tIns="45720" rIns="91440" bIns="45720">
            <a:spAutoFit/>
          </a:bodyPr>
          <a:lstStyle/>
          <a:p>
            <a:pPr algn="ctr"/>
            <a:r>
              <a:rPr lang="en-IN" sz="4000" dirty="0">
                <a:solidFill>
                  <a:schemeClr val="bg1">
                    <a:lumMod val="95000"/>
                  </a:schemeClr>
                </a:solidFill>
                <a:latin typeface="Verdana" panose="020B0604030504040204" pitchFamily="34" charset="0"/>
                <a:ea typeface="Verdana" panose="020B0604030504040204" pitchFamily="34" charset="0"/>
              </a:rPr>
              <a:t>Analysis of Key Questions</a:t>
            </a:r>
            <a:endParaRPr lang="en-US" sz="4000" b="0" cap="none" spc="0" dirty="0">
              <a:ln w="0"/>
              <a:solidFill>
                <a:schemeClr val="bg1">
                  <a:lumMod val="95000"/>
                </a:schemeClr>
              </a:solidFill>
              <a:effectLst>
                <a:outerShdw blurRad="38100" dist="19050" dir="2700000" algn="tl" rotWithShape="0">
                  <a:schemeClr val="dk1">
                    <a:alpha val="40000"/>
                  </a:schemeClr>
                </a:outerShdw>
              </a:effectLst>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A3461425-491A-4D76-5E60-55F8B478A7B0}"/>
              </a:ext>
            </a:extLst>
          </p:cNvPr>
          <p:cNvSpPr>
            <a:spLocks noChangeArrowheads="1"/>
          </p:cNvSpPr>
          <p:nvPr/>
        </p:nvSpPr>
        <p:spPr bwMode="auto">
          <a:xfrm>
            <a:off x="740713" y="946956"/>
            <a:ext cx="10710573" cy="4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accent4">
                    <a:lumMod val="20000"/>
                    <a:lumOff val="80000"/>
                  </a:schemeClr>
                </a:solidFill>
                <a:effectLst/>
                <a:latin typeface="Verdana" panose="020B0604030504040204" pitchFamily="34" charset="0"/>
                <a:ea typeface="Verdana" panose="020B0604030504040204" pitchFamily="34" charset="0"/>
              </a:rPr>
              <a:t>Question 1</a:t>
            </a:r>
            <a:r>
              <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 </a:t>
            </a:r>
            <a:r>
              <a:rPr lang="en-US" dirty="0">
                <a:solidFill>
                  <a:schemeClr val="bg1"/>
                </a:solidFill>
                <a:latin typeface="Verdana" panose="020B0604030504040204" pitchFamily="34" charset="0"/>
                <a:ea typeface="Verdana" panose="020B0604030504040204" pitchFamily="34" charset="0"/>
              </a:rPr>
              <a:t>Output</a:t>
            </a:r>
            <a:endParaRPr kumimoji="0" lang="en-US" altLang="en-US" sz="1800" b="0" i="0" u="none" strike="noStrike" cap="none" normalizeH="0" baseline="0" dirty="0">
              <a:ln>
                <a:noFill/>
              </a:ln>
              <a:solidFill>
                <a:schemeClr val="bg1"/>
              </a:solidFill>
              <a:effectLst/>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D5B1A530-6982-0F54-405F-7B25EC81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13" y="1398746"/>
            <a:ext cx="10875899" cy="5220184"/>
          </a:xfrm>
          <a:prstGeom prst="rect">
            <a:avLst/>
          </a:prstGeom>
        </p:spPr>
      </p:pic>
    </p:spTree>
    <p:extLst>
      <p:ext uri="{BB962C8B-B14F-4D97-AF65-F5344CB8AC3E}">
        <p14:creationId xmlns:p14="http://schemas.microsoft.com/office/powerpoint/2010/main" val="40491650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920</Words>
  <Application>Microsoft Office PowerPoint</Application>
  <PresentationFormat>Widescreen</PresentationFormat>
  <Paragraphs>40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Nandan Sahu</dc:creator>
  <cp:lastModifiedBy>Nandan Sahu</cp:lastModifiedBy>
  <cp:revision>1</cp:revision>
  <dcterms:created xsi:type="dcterms:W3CDTF">2024-08-13T11:42:12Z</dcterms:created>
  <dcterms:modified xsi:type="dcterms:W3CDTF">2024-08-13T13:21:06Z</dcterms:modified>
</cp:coreProperties>
</file>