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4" r:id="rId10"/>
    <p:sldId id="275" r:id="rId11"/>
    <p:sldId id="273" r:id="rId12"/>
    <p:sldId id="27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hul%20venkat\Downloads\results_compilation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hul%20venkat\Downloads\results_compilation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Sheet1!$A$3:$B$3</c:f>
              <c:strCache>
                <c:ptCount val="2"/>
                <c:pt idx="1">
                  <c:v>Low-high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Sheet1!$C$1:$AA$1</c:f>
              <c:strCache>
                <c:ptCount val="25"/>
                <c:pt idx="0">
                  <c:v>Neural Networks </c:v>
                </c:pt>
                <c:pt idx="2">
                  <c:v>RF</c:v>
                </c:pt>
                <c:pt idx="4">
                  <c:v>RF(with Feature Selection)</c:v>
                </c:pt>
                <c:pt idx="6">
                  <c:v>DT</c:v>
                </c:pt>
                <c:pt idx="8">
                  <c:v>DT ( Adaboost)</c:v>
                </c:pt>
                <c:pt idx="10">
                  <c:v>DT( feature selection)</c:v>
                </c:pt>
                <c:pt idx="12">
                  <c:v>kNN</c:v>
                </c:pt>
                <c:pt idx="14">
                  <c:v>Logistic</c:v>
                </c:pt>
                <c:pt idx="16">
                  <c:v>Log with L1 Reg</c:v>
                </c:pt>
                <c:pt idx="18">
                  <c:v>Log with L2 Reg</c:v>
                </c:pt>
                <c:pt idx="20">
                  <c:v>SVM-RBF</c:v>
                </c:pt>
                <c:pt idx="22">
                  <c:v>SVM-linear</c:v>
                </c:pt>
                <c:pt idx="24">
                  <c:v>SVM-linear (with RFECV)</c:v>
                </c:pt>
              </c:strCache>
            </c:strRef>
          </c:cat>
          <c:val>
            <c:numRef>
              <c:f>Sheet1!$C$3:$AA$3</c:f>
              <c:numCache>
                <c:formatCode>General</c:formatCode>
                <c:ptCount val="25"/>
                <c:pt idx="0">
                  <c:v>0.46870000000000001</c:v>
                </c:pt>
                <c:pt idx="2">
                  <c:v>0.62219999999999998</c:v>
                </c:pt>
                <c:pt idx="4">
                  <c:v>0.55279999999999996</c:v>
                </c:pt>
                <c:pt idx="6">
                  <c:v>0.56389999999999996</c:v>
                </c:pt>
                <c:pt idx="8">
                  <c:v>0.6361</c:v>
                </c:pt>
                <c:pt idx="10">
                  <c:v>0.57499999999999996</c:v>
                </c:pt>
                <c:pt idx="12">
                  <c:v>0.62</c:v>
                </c:pt>
                <c:pt idx="14">
                  <c:v>0.63</c:v>
                </c:pt>
                <c:pt idx="16">
                  <c:v>0.65500000000000003</c:v>
                </c:pt>
                <c:pt idx="18">
                  <c:v>0.63300000000000001</c:v>
                </c:pt>
                <c:pt idx="20">
                  <c:v>0.65</c:v>
                </c:pt>
                <c:pt idx="22">
                  <c:v>0.66700000000000004</c:v>
                </c:pt>
                <c:pt idx="24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13-4DA9-9DD9-BDA0D250F2D1}"/>
            </c:ext>
          </c:extLst>
        </c:ser>
        <c:ser>
          <c:idx val="2"/>
          <c:order val="2"/>
          <c:tx>
            <c:strRef>
              <c:f>Sheet1!$A$4:$B$4</c:f>
              <c:strCache>
                <c:ptCount val="2"/>
                <c:pt idx="0">
                  <c:v>Carb</c:v>
                </c:pt>
                <c:pt idx="1">
                  <c:v>Medium-high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Sheet1!$C$1:$AA$1</c:f>
              <c:strCache>
                <c:ptCount val="25"/>
                <c:pt idx="0">
                  <c:v>Neural Networks </c:v>
                </c:pt>
                <c:pt idx="2">
                  <c:v>RF</c:v>
                </c:pt>
                <c:pt idx="4">
                  <c:v>RF(with Feature Selection)</c:v>
                </c:pt>
                <c:pt idx="6">
                  <c:v>DT</c:v>
                </c:pt>
                <c:pt idx="8">
                  <c:v>DT ( Adaboost)</c:v>
                </c:pt>
                <c:pt idx="10">
                  <c:v>DT( feature selection)</c:v>
                </c:pt>
                <c:pt idx="12">
                  <c:v>kNN</c:v>
                </c:pt>
                <c:pt idx="14">
                  <c:v>Logistic</c:v>
                </c:pt>
                <c:pt idx="16">
                  <c:v>Log with L1 Reg</c:v>
                </c:pt>
                <c:pt idx="18">
                  <c:v>Log with L2 Reg</c:v>
                </c:pt>
                <c:pt idx="20">
                  <c:v>SVM-RBF</c:v>
                </c:pt>
                <c:pt idx="22">
                  <c:v>SVM-linear</c:v>
                </c:pt>
                <c:pt idx="24">
                  <c:v>SVM-linear (with RFECV)</c:v>
                </c:pt>
              </c:strCache>
            </c:strRef>
          </c:cat>
          <c:val>
            <c:numRef>
              <c:f>Sheet1!$C$4:$AA$4</c:f>
              <c:numCache>
                <c:formatCode>General</c:formatCode>
                <c:ptCount val="25"/>
                <c:pt idx="0">
                  <c:v>0.56610000000000005</c:v>
                </c:pt>
                <c:pt idx="2">
                  <c:v>0.74399999999999999</c:v>
                </c:pt>
                <c:pt idx="4">
                  <c:v>0.7389</c:v>
                </c:pt>
                <c:pt idx="6">
                  <c:v>0.73609999999999998</c:v>
                </c:pt>
                <c:pt idx="8">
                  <c:v>0.69440000000000002</c:v>
                </c:pt>
                <c:pt idx="10">
                  <c:v>0.74439999999999995</c:v>
                </c:pt>
                <c:pt idx="12">
                  <c:v>0.77</c:v>
                </c:pt>
                <c:pt idx="14">
                  <c:v>0.74</c:v>
                </c:pt>
                <c:pt idx="16">
                  <c:v>0.77200000000000002</c:v>
                </c:pt>
                <c:pt idx="18">
                  <c:v>0.74399999999999999</c:v>
                </c:pt>
                <c:pt idx="20">
                  <c:v>0.78300000000000003</c:v>
                </c:pt>
                <c:pt idx="22">
                  <c:v>0.77500000000000002</c:v>
                </c:pt>
                <c:pt idx="24">
                  <c:v>0.74199999999999999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13-4DA9-9DD9-BDA0D250F2D1}"/>
            </c:ext>
          </c:extLst>
        </c:ser>
        <c:ser>
          <c:idx val="3"/>
          <c:order val="3"/>
          <c:tx>
            <c:strRef>
              <c:f>Sheet1!$A$5:$B$5</c:f>
              <c:strCache>
                <c:ptCount val="2"/>
                <c:pt idx="0">
                  <c:v>Carb</c:v>
                </c:pt>
                <c:pt idx="1">
                  <c:v>Low-medium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Sheet1!$C$1:$AA$1</c:f>
              <c:strCache>
                <c:ptCount val="25"/>
                <c:pt idx="0">
                  <c:v>Neural Networks </c:v>
                </c:pt>
                <c:pt idx="2">
                  <c:v>RF</c:v>
                </c:pt>
                <c:pt idx="4">
                  <c:v>RF(with Feature Selection)</c:v>
                </c:pt>
                <c:pt idx="6">
                  <c:v>DT</c:v>
                </c:pt>
                <c:pt idx="8">
                  <c:v>DT ( Adaboost)</c:v>
                </c:pt>
                <c:pt idx="10">
                  <c:v>DT( feature selection)</c:v>
                </c:pt>
                <c:pt idx="12">
                  <c:v>kNN</c:v>
                </c:pt>
                <c:pt idx="14">
                  <c:v>Logistic</c:v>
                </c:pt>
                <c:pt idx="16">
                  <c:v>Log with L1 Reg</c:v>
                </c:pt>
                <c:pt idx="18">
                  <c:v>Log with L2 Reg</c:v>
                </c:pt>
                <c:pt idx="20">
                  <c:v>SVM-RBF</c:v>
                </c:pt>
                <c:pt idx="22">
                  <c:v>SVM-linear</c:v>
                </c:pt>
                <c:pt idx="24">
                  <c:v>SVM-linear (with RFECV)</c:v>
                </c:pt>
              </c:strCache>
            </c:strRef>
          </c:cat>
          <c:val>
            <c:numRef>
              <c:f>Sheet1!$C$5:$AA$5</c:f>
              <c:numCache>
                <c:formatCode>General</c:formatCode>
                <c:ptCount val="25"/>
                <c:pt idx="0">
                  <c:v>0.56940000000000002</c:v>
                </c:pt>
                <c:pt idx="2">
                  <c:v>0.69720000000000004</c:v>
                </c:pt>
                <c:pt idx="4">
                  <c:v>0.7167</c:v>
                </c:pt>
                <c:pt idx="6">
                  <c:v>0.74170000000000003</c:v>
                </c:pt>
                <c:pt idx="8">
                  <c:v>0.66110000000000002</c:v>
                </c:pt>
                <c:pt idx="10">
                  <c:v>0.72219999999999995</c:v>
                </c:pt>
                <c:pt idx="12">
                  <c:v>0.69</c:v>
                </c:pt>
                <c:pt idx="14">
                  <c:v>0.69</c:v>
                </c:pt>
                <c:pt idx="16">
                  <c:v>0.66100000000000003</c:v>
                </c:pt>
                <c:pt idx="18">
                  <c:v>0.69399999999999995</c:v>
                </c:pt>
                <c:pt idx="20">
                  <c:v>0.68</c:v>
                </c:pt>
                <c:pt idx="22">
                  <c:v>0.70299999999999996</c:v>
                </c:pt>
                <c:pt idx="24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13-4DA9-9DD9-BDA0D250F2D1}"/>
            </c:ext>
          </c:extLst>
        </c:ser>
        <c:ser>
          <c:idx val="4"/>
          <c:order val="4"/>
          <c:tx>
            <c:strRef>
              <c:f>Sheet1!$A$6:$B$6</c:f>
              <c:strCache>
                <c:ptCount val="2"/>
                <c:pt idx="0">
                  <c:v>Carb</c:v>
                </c:pt>
                <c:pt idx="1">
                  <c:v>Low-high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Sheet1!$C$1:$AA$1</c:f>
              <c:strCache>
                <c:ptCount val="25"/>
                <c:pt idx="0">
                  <c:v>Neural Networks </c:v>
                </c:pt>
                <c:pt idx="2">
                  <c:v>RF</c:v>
                </c:pt>
                <c:pt idx="4">
                  <c:v>RF(with Feature Selection)</c:v>
                </c:pt>
                <c:pt idx="6">
                  <c:v>DT</c:v>
                </c:pt>
                <c:pt idx="8">
                  <c:v>DT ( Adaboost)</c:v>
                </c:pt>
                <c:pt idx="10">
                  <c:v>DT( feature selection)</c:v>
                </c:pt>
                <c:pt idx="12">
                  <c:v>kNN</c:v>
                </c:pt>
                <c:pt idx="14">
                  <c:v>Logistic</c:v>
                </c:pt>
                <c:pt idx="16">
                  <c:v>Log with L1 Reg</c:v>
                </c:pt>
                <c:pt idx="18">
                  <c:v>Log with L2 Reg</c:v>
                </c:pt>
                <c:pt idx="20">
                  <c:v>SVM-RBF</c:v>
                </c:pt>
                <c:pt idx="22">
                  <c:v>SVM-linear</c:v>
                </c:pt>
                <c:pt idx="24">
                  <c:v>SVM-linear (with RFECV)</c:v>
                </c:pt>
              </c:strCache>
            </c:strRef>
          </c:cat>
          <c:val>
            <c:numRef>
              <c:f>Sheet1!$C$6:$AA$6</c:f>
              <c:numCache>
                <c:formatCode>General</c:formatCode>
                <c:ptCount val="25"/>
                <c:pt idx="0">
                  <c:v>0.5101</c:v>
                </c:pt>
                <c:pt idx="2">
                  <c:v>0.78059999999999996</c:v>
                </c:pt>
                <c:pt idx="4">
                  <c:v>0.78059999999999996</c:v>
                </c:pt>
                <c:pt idx="6">
                  <c:v>0.75</c:v>
                </c:pt>
                <c:pt idx="8">
                  <c:v>0.70830000000000004</c:v>
                </c:pt>
                <c:pt idx="10">
                  <c:v>0.71919999999999995</c:v>
                </c:pt>
                <c:pt idx="12">
                  <c:v>0.81</c:v>
                </c:pt>
                <c:pt idx="14">
                  <c:v>0.74</c:v>
                </c:pt>
                <c:pt idx="16">
                  <c:v>0.77200000000000002</c:v>
                </c:pt>
                <c:pt idx="18">
                  <c:v>0.74399999999999999</c:v>
                </c:pt>
                <c:pt idx="20">
                  <c:v>0.7833</c:v>
                </c:pt>
                <c:pt idx="22">
                  <c:v>0.77500000000000002</c:v>
                </c:pt>
                <c:pt idx="24">
                  <c:v>0.73299999999999998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13-4DA9-9DD9-BDA0D250F2D1}"/>
            </c:ext>
          </c:extLst>
        </c:ser>
        <c:ser>
          <c:idx val="5"/>
          <c:order val="5"/>
          <c:tx>
            <c:strRef>
              <c:f>Sheet1!$A$7:$B$7</c:f>
              <c:strCache>
                <c:ptCount val="2"/>
                <c:pt idx="0">
                  <c:v>Fat</c:v>
                </c:pt>
                <c:pt idx="1">
                  <c:v>Medium-high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Sheet1!$C$1:$AA$1</c:f>
              <c:strCache>
                <c:ptCount val="25"/>
                <c:pt idx="0">
                  <c:v>Neural Networks </c:v>
                </c:pt>
                <c:pt idx="2">
                  <c:v>RF</c:v>
                </c:pt>
                <c:pt idx="4">
                  <c:v>RF(with Feature Selection)</c:v>
                </c:pt>
                <c:pt idx="6">
                  <c:v>DT</c:v>
                </c:pt>
                <c:pt idx="8">
                  <c:v>DT ( Adaboost)</c:v>
                </c:pt>
                <c:pt idx="10">
                  <c:v>DT( feature selection)</c:v>
                </c:pt>
                <c:pt idx="12">
                  <c:v>kNN</c:v>
                </c:pt>
                <c:pt idx="14">
                  <c:v>Logistic</c:v>
                </c:pt>
                <c:pt idx="16">
                  <c:v>Log with L1 Reg</c:v>
                </c:pt>
                <c:pt idx="18">
                  <c:v>Log with L2 Reg</c:v>
                </c:pt>
                <c:pt idx="20">
                  <c:v>SVM-RBF</c:v>
                </c:pt>
                <c:pt idx="22">
                  <c:v>SVM-linear</c:v>
                </c:pt>
                <c:pt idx="24">
                  <c:v>SVM-linear (with RFECV)</c:v>
                </c:pt>
              </c:strCache>
            </c:strRef>
          </c:cat>
          <c:val>
            <c:numRef>
              <c:f>Sheet1!$C$7:$AA$7</c:f>
              <c:numCache>
                <c:formatCode>General</c:formatCode>
                <c:ptCount val="25"/>
                <c:pt idx="0">
                  <c:v>0.56940000000000002</c:v>
                </c:pt>
                <c:pt idx="2">
                  <c:v>0.69</c:v>
                </c:pt>
                <c:pt idx="4">
                  <c:v>0.6472</c:v>
                </c:pt>
                <c:pt idx="6">
                  <c:v>0.71699999999999997</c:v>
                </c:pt>
                <c:pt idx="8">
                  <c:v>0.66390000000000005</c:v>
                </c:pt>
                <c:pt idx="10">
                  <c:v>0.72499999999999998</c:v>
                </c:pt>
                <c:pt idx="12">
                  <c:v>0.67</c:v>
                </c:pt>
                <c:pt idx="14">
                  <c:v>0.69</c:v>
                </c:pt>
                <c:pt idx="16">
                  <c:v>0.66100000000000003</c:v>
                </c:pt>
                <c:pt idx="18">
                  <c:v>0.69399999999999995</c:v>
                </c:pt>
                <c:pt idx="20">
                  <c:v>0.68</c:v>
                </c:pt>
                <c:pt idx="22">
                  <c:v>0.70299999999999996</c:v>
                </c:pt>
                <c:pt idx="24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13-4DA9-9DD9-BDA0D250F2D1}"/>
            </c:ext>
          </c:extLst>
        </c:ser>
        <c:ser>
          <c:idx val="6"/>
          <c:order val="6"/>
          <c:tx>
            <c:strRef>
              <c:f>Sheet1!$A$8:$B$8</c:f>
              <c:strCache>
                <c:ptCount val="2"/>
                <c:pt idx="0">
                  <c:v>Fat</c:v>
                </c:pt>
                <c:pt idx="1">
                  <c:v>Low-medium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Sheet1!$C$1:$AA$1</c:f>
              <c:strCache>
                <c:ptCount val="25"/>
                <c:pt idx="0">
                  <c:v>Neural Networks </c:v>
                </c:pt>
                <c:pt idx="2">
                  <c:v>RF</c:v>
                </c:pt>
                <c:pt idx="4">
                  <c:v>RF(with Feature Selection)</c:v>
                </c:pt>
                <c:pt idx="6">
                  <c:v>DT</c:v>
                </c:pt>
                <c:pt idx="8">
                  <c:v>DT ( Adaboost)</c:v>
                </c:pt>
                <c:pt idx="10">
                  <c:v>DT( feature selection)</c:v>
                </c:pt>
                <c:pt idx="12">
                  <c:v>kNN</c:v>
                </c:pt>
                <c:pt idx="14">
                  <c:v>Logistic</c:v>
                </c:pt>
                <c:pt idx="16">
                  <c:v>Log with L1 Reg</c:v>
                </c:pt>
                <c:pt idx="18">
                  <c:v>Log with L2 Reg</c:v>
                </c:pt>
                <c:pt idx="20">
                  <c:v>SVM-RBF</c:v>
                </c:pt>
                <c:pt idx="22">
                  <c:v>SVM-linear</c:v>
                </c:pt>
                <c:pt idx="24">
                  <c:v>SVM-linear (with RFECV)</c:v>
                </c:pt>
              </c:strCache>
            </c:strRef>
          </c:cat>
          <c:val>
            <c:numRef>
              <c:f>Sheet1!$C$8:$AA$8</c:f>
              <c:numCache>
                <c:formatCode>General</c:formatCode>
                <c:ptCount val="25"/>
                <c:pt idx="0">
                  <c:v>0.5323</c:v>
                </c:pt>
                <c:pt idx="2">
                  <c:v>0.60599999999999998</c:v>
                </c:pt>
                <c:pt idx="4">
                  <c:v>0.58889999999999998</c:v>
                </c:pt>
                <c:pt idx="6">
                  <c:v>0.58330000000000004</c:v>
                </c:pt>
                <c:pt idx="8">
                  <c:v>0.58889999999999998</c:v>
                </c:pt>
                <c:pt idx="10">
                  <c:v>0.56669999999999998</c:v>
                </c:pt>
                <c:pt idx="12">
                  <c:v>0.54</c:v>
                </c:pt>
                <c:pt idx="14">
                  <c:v>0.63</c:v>
                </c:pt>
                <c:pt idx="16">
                  <c:v>0.65500000000000003</c:v>
                </c:pt>
                <c:pt idx="18">
                  <c:v>0.63300000000000001</c:v>
                </c:pt>
                <c:pt idx="20">
                  <c:v>0.65</c:v>
                </c:pt>
                <c:pt idx="22">
                  <c:v>0.66700000000000004</c:v>
                </c:pt>
                <c:pt idx="24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C13-4DA9-9DD9-BDA0D250F2D1}"/>
            </c:ext>
          </c:extLst>
        </c:ser>
        <c:ser>
          <c:idx val="7"/>
          <c:order val="7"/>
          <c:tx>
            <c:strRef>
              <c:f>Sheet1!$A$9:$B$9</c:f>
              <c:strCache>
                <c:ptCount val="2"/>
                <c:pt idx="0">
                  <c:v>Fat</c:v>
                </c:pt>
                <c:pt idx="1">
                  <c:v>Low-high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Sheet1!$C$1:$AA$1</c:f>
              <c:strCache>
                <c:ptCount val="25"/>
                <c:pt idx="0">
                  <c:v>Neural Networks </c:v>
                </c:pt>
                <c:pt idx="2">
                  <c:v>RF</c:v>
                </c:pt>
                <c:pt idx="4">
                  <c:v>RF(with Feature Selection)</c:v>
                </c:pt>
                <c:pt idx="6">
                  <c:v>DT</c:v>
                </c:pt>
                <c:pt idx="8">
                  <c:v>DT ( Adaboost)</c:v>
                </c:pt>
                <c:pt idx="10">
                  <c:v>DT( feature selection)</c:v>
                </c:pt>
                <c:pt idx="12">
                  <c:v>kNN</c:v>
                </c:pt>
                <c:pt idx="14">
                  <c:v>Logistic</c:v>
                </c:pt>
                <c:pt idx="16">
                  <c:v>Log with L1 Reg</c:v>
                </c:pt>
                <c:pt idx="18">
                  <c:v>Log with L2 Reg</c:v>
                </c:pt>
                <c:pt idx="20">
                  <c:v>SVM-RBF</c:v>
                </c:pt>
                <c:pt idx="22">
                  <c:v>SVM-linear</c:v>
                </c:pt>
                <c:pt idx="24">
                  <c:v>SVM-linear (with RFECV)</c:v>
                </c:pt>
              </c:strCache>
            </c:strRef>
          </c:cat>
          <c:val>
            <c:numRef>
              <c:f>Sheet1!$C$9:$AA$9</c:f>
              <c:numCache>
                <c:formatCode>General</c:formatCode>
                <c:ptCount val="25"/>
                <c:pt idx="0">
                  <c:v>0.56940000000000002</c:v>
                </c:pt>
                <c:pt idx="2">
                  <c:v>0.68059999999999998</c:v>
                </c:pt>
                <c:pt idx="4">
                  <c:v>0.67720000000000002</c:v>
                </c:pt>
                <c:pt idx="6">
                  <c:v>0.73329999999999995</c:v>
                </c:pt>
                <c:pt idx="8">
                  <c:v>0.68059999999999998</c:v>
                </c:pt>
                <c:pt idx="10">
                  <c:v>0.72219999999999995</c:v>
                </c:pt>
                <c:pt idx="12">
                  <c:v>0.67</c:v>
                </c:pt>
                <c:pt idx="14">
                  <c:v>0.69</c:v>
                </c:pt>
                <c:pt idx="16">
                  <c:v>0.66100000000000003</c:v>
                </c:pt>
                <c:pt idx="18">
                  <c:v>0.69399999999999995</c:v>
                </c:pt>
                <c:pt idx="20">
                  <c:v>0.68</c:v>
                </c:pt>
                <c:pt idx="22">
                  <c:v>0.70299999999999996</c:v>
                </c:pt>
                <c:pt idx="24">
                  <c:v>0.67700000000000005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13-4DA9-9DD9-BDA0D250F2D1}"/>
            </c:ext>
          </c:extLst>
        </c:ser>
        <c:ser>
          <c:idx val="8"/>
          <c:order val="8"/>
          <c:tx>
            <c:strRef>
              <c:f>Sheet1!$A$10:$B$10</c:f>
              <c:strCache>
                <c:ptCount val="2"/>
                <c:pt idx="0">
                  <c:v>Protein</c:v>
                </c:pt>
                <c:pt idx="1">
                  <c:v>Medium-high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Sheet1!$C$1:$AA$1</c:f>
              <c:strCache>
                <c:ptCount val="25"/>
                <c:pt idx="0">
                  <c:v>Neural Networks </c:v>
                </c:pt>
                <c:pt idx="2">
                  <c:v>RF</c:v>
                </c:pt>
                <c:pt idx="4">
                  <c:v>RF(with Feature Selection)</c:v>
                </c:pt>
                <c:pt idx="6">
                  <c:v>DT</c:v>
                </c:pt>
                <c:pt idx="8">
                  <c:v>DT ( Adaboost)</c:v>
                </c:pt>
                <c:pt idx="10">
                  <c:v>DT( feature selection)</c:v>
                </c:pt>
                <c:pt idx="12">
                  <c:v>kNN</c:v>
                </c:pt>
                <c:pt idx="14">
                  <c:v>Logistic</c:v>
                </c:pt>
                <c:pt idx="16">
                  <c:v>Log with L1 Reg</c:v>
                </c:pt>
                <c:pt idx="18">
                  <c:v>Log with L2 Reg</c:v>
                </c:pt>
                <c:pt idx="20">
                  <c:v>SVM-RBF</c:v>
                </c:pt>
                <c:pt idx="22">
                  <c:v>SVM-linear</c:v>
                </c:pt>
                <c:pt idx="24">
                  <c:v>SVM-linear (with RFECV)</c:v>
                </c:pt>
              </c:strCache>
            </c:strRef>
          </c:cat>
          <c:val>
            <c:numRef>
              <c:f>Sheet1!$C$10:$AA$10</c:f>
              <c:numCache>
                <c:formatCode>General</c:formatCode>
                <c:ptCount val="25"/>
                <c:pt idx="0">
                  <c:v>0.5101</c:v>
                </c:pt>
                <c:pt idx="2">
                  <c:v>0.72799999999999998</c:v>
                </c:pt>
                <c:pt idx="4">
                  <c:v>0.69169999999999998</c:v>
                </c:pt>
                <c:pt idx="6">
                  <c:v>0.73609999999999998</c:v>
                </c:pt>
                <c:pt idx="8">
                  <c:v>0.65539999999999998</c:v>
                </c:pt>
                <c:pt idx="10">
                  <c:v>0.71940000000000004</c:v>
                </c:pt>
                <c:pt idx="12">
                  <c:v>0.81</c:v>
                </c:pt>
                <c:pt idx="14">
                  <c:v>0.74</c:v>
                </c:pt>
                <c:pt idx="16">
                  <c:v>0.77200000000000002</c:v>
                </c:pt>
                <c:pt idx="18">
                  <c:v>0.74399999999999999</c:v>
                </c:pt>
                <c:pt idx="20">
                  <c:v>0.78300000000000003</c:v>
                </c:pt>
                <c:pt idx="22">
                  <c:v>0.77500000000000002</c:v>
                </c:pt>
                <c:pt idx="24">
                  <c:v>0.73299999999999998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C13-4DA9-9DD9-BDA0D250F2D1}"/>
            </c:ext>
          </c:extLst>
        </c:ser>
        <c:ser>
          <c:idx val="9"/>
          <c:order val="9"/>
          <c:tx>
            <c:strRef>
              <c:f>Sheet1!$A$11:$B$11</c:f>
              <c:strCache>
                <c:ptCount val="2"/>
                <c:pt idx="0">
                  <c:v>Protein</c:v>
                </c:pt>
                <c:pt idx="1">
                  <c:v>Low-medium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Sheet1!$C$1:$AA$1</c:f>
              <c:strCache>
                <c:ptCount val="25"/>
                <c:pt idx="0">
                  <c:v>Neural Networks </c:v>
                </c:pt>
                <c:pt idx="2">
                  <c:v>RF</c:v>
                </c:pt>
                <c:pt idx="4">
                  <c:v>RF(with Feature Selection)</c:v>
                </c:pt>
                <c:pt idx="6">
                  <c:v>DT</c:v>
                </c:pt>
                <c:pt idx="8">
                  <c:v>DT ( Adaboost)</c:v>
                </c:pt>
                <c:pt idx="10">
                  <c:v>DT( feature selection)</c:v>
                </c:pt>
                <c:pt idx="12">
                  <c:v>kNN</c:v>
                </c:pt>
                <c:pt idx="14">
                  <c:v>Logistic</c:v>
                </c:pt>
                <c:pt idx="16">
                  <c:v>Log with L1 Reg</c:v>
                </c:pt>
                <c:pt idx="18">
                  <c:v>Log with L2 Reg</c:v>
                </c:pt>
                <c:pt idx="20">
                  <c:v>SVM-RBF</c:v>
                </c:pt>
                <c:pt idx="22">
                  <c:v>SVM-linear</c:v>
                </c:pt>
                <c:pt idx="24">
                  <c:v>SVM-linear (with RFECV)</c:v>
                </c:pt>
              </c:strCache>
            </c:strRef>
          </c:cat>
          <c:val>
            <c:numRef>
              <c:f>Sheet1!$C$11:$AA$11</c:f>
              <c:numCache>
                <c:formatCode>General</c:formatCode>
                <c:ptCount val="25"/>
                <c:pt idx="0">
                  <c:v>0.46870000000000001</c:v>
                </c:pt>
                <c:pt idx="2">
                  <c:v>0.625</c:v>
                </c:pt>
                <c:pt idx="4">
                  <c:v>0.59440000000000004</c:v>
                </c:pt>
                <c:pt idx="6">
                  <c:v>0.57999999999999996</c:v>
                </c:pt>
                <c:pt idx="8">
                  <c:v>0.61109999999999998</c:v>
                </c:pt>
                <c:pt idx="10">
                  <c:v>0.58830000000000005</c:v>
                </c:pt>
                <c:pt idx="12">
                  <c:v>0.61</c:v>
                </c:pt>
                <c:pt idx="14">
                  <c:v>0.63</c:v>
                </c:pt>
                <c:pt idx="16">
                  <c:v>0.65500000000000003</c:v>
                </c:pt>
                <c:pt idx="18">
                  <c:v>0.63300000000000001</c:v>
                </c:pt>
                <c:pt idx="20">
                  <c:v>0.65</c:v>
                </c:pt>
                <c:pt idx="22">
                  <c:v>0.66700000000000004</c:v>
                </c:pt>
                <c:pt idx="24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13-4DA9-9DD9-BDA0D250F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4624432"/>
        <c:axId val="7545391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Sheet1!$A$2:$B$2</c15:sqref>
                        </c15:formulaRef>
                      </c:ext>
                    </c:extLst>
                    <c:strCache>
                      <c:ptCount val="2"/>
                      <c:pt idx="1">
                        <c:v>Classifier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Sheet1!$C$1:$AA$1</c15:sqref>
                        </c15:formulaRef>
                      </c:ext>
                    </c:extLst>
                    <c:strCache>
                      <c:ptCount val="25"/>
                      <c:pt idx="0">
                        <c:v>Neural Networks </c:v>
                      </c:pt>
                      <c:pt idx="2">
                        <c:v>RF</c:v>
                      </c:pt>
                      <c:pt idx="4">
                        <c:v>RF(with Feature Selection)</c:v>
                      </c:pt>
                      <c:pt idx="6">
                        <c:v>DT</c:v>
                      </c:pt>
                      <c:pt idx="8">
                        <c:v>DT ( Adaboost)</c:v>
                      </c:pt>
                      <c:pt idx="10">
                        <c:v>DT( feature selection)</c:v>
                      </c:pt>
                      <c:pt idx="12">
                        <c:v>kNN</c:v>
                      </c:pt>
                      <c:pt idx="14">
                        <c:v>Logistic</c:v>
                      </c:pt>
                      <c:pt idx="16">
                        <c:v>Log with L1 Reg</c:v>
                      </c:pt>
                      <c:pt idx="18">
                        <c:v>Log with L2 Reg</c:v>
                      </c:pt>
                      <c:pt idx="20">
                        <c:v>SVM-RBF</c:v>
                      </c:pt>
                      <c:pt idx="22">
                        <c:v>SVM-linear</c:v>
                      </c:pt>
                      <c:pt idx="24">
                        <c:v>SVM-linear (with RFECV)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Sheet1!$C$2:$AA$2</c15:sqref>
                        </c15:formulaRef>
                      </c:ext>
                    </c:extLst>
                    <c:numCache>
                      <c:formatCode>General</c:formatCode>
                      <c:ptCount val="2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1C13-4DA9-9DD9-BDA0D250F2D1}"/>
                  </c:ext>
                </c:extLst>
              </c15:ser>
            </c15:filteredBarSeries>
          </c:ext>
        </c:extLst>
      </c:barChart>
      <c:catAx>
        <c:axId val="754624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ML</a:t>
                </a:r>
                <a:r>
                  <a:rPr lang="en-US" baseline="0"/>
                  <a:t> Techniques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539168"/>
        <c:crosses val="autoZero"/>
        <c:auto val="1"/>
        <c:lblAlgn val="ctr"/>
        <c:lblOffset val="100"/>
        <c:noMultiLvlLbl val="0"/>
      </c:catAx>
      <c:valAx>
        <c:axId val="75453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r>
                  <a:rPr lang="en-US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62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 of NN with SVM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Neural Network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Sheet3!$A$2:$B$10</c:f>
              <c:multiLvlStrCache>
                <c:ptCount val="9"/>
                <c:lvl>
                  <c:pt idx="0">
                    <c:v>Low-high</c:v>
                  </c:pt>
                  <c:pt idx="1">
                    <c:v>Medium-high</c:v>
                  </c:pt>
                  <c:pt idx="2">
                    <c:v>Low-medium</c:v>
                  </c:pt>
                  <c:pt idx="3">
                    <c:v>Low-high</c:v>
                  </c:pt>
                  <c:pt idx="4">
                    <c:v>Medium-high</c:v>
                  </c:pt>
                  <c:pt idx="5">
                    <c:v>Low-medium</c:v>
                  </c:pt>
                  <c:pt idx="6">
                    <c:v>Low-high</c:v>
                  </c:pt>
                  <c:pt idx="7">
                    <c:v>Medium-high</c:v>
                  </c:pt>
                  <c:pt idx="8">
                    <c:v>Low-medium</c:v>
                  </c:pt>
                </c:lvl>
                <c:lvl>
                  <c:pt idx="0">
                    <c:v>Carb</c:v>
                  </c:pt>
                  <c:pt idx="4">
                    <c:v>Fat</c:v>
                  </c:pt>
                  <c:pt idx="7">
                    <c:v>Protein</c:v>
                  </c:pt>
                </c:lvl>
              </c:multiLvlStrCache>
            </c:multiLvlStrRef>
          </c:cat>
          <c:val>
            <c:numRef>
              <c:f>Sheet3!$C$2:$C$10</c:f>
              <c:numCache>
                <c:formatCode>General</c:formatCode>
                <c:ptCount val="9"/>
                <c:pt idx="0">
                  <c:v>0.46870000000000001</c:v>
                </c:pt>
                <c:pt idx="1">
                  <c:v>0.56610000000000005</c:v>
                </c:pt>
                <c:pt idx="2">
                  <c:v>0.56940000000000002</c:v>
                </c:pt>
                <c:pt idx="3">
                  <c:v>0.5101</c:v>
                </c:pt>
                <c:pt idx="4">
                  <c:v>0.56940000000000002</c:v>
                </c:pt>
                <c:pt idx="5">
                  <c:v>0.5323</c:v>
                </c:pt>
                <c:pt idx="6">
                  <c:v>0.56940000000000002</c:v>
                </c:pt>
                <c:pt idx="7">
                  <c:v>0.5101</c:v>
                </c:pt>
                <c:pt idx="8">
                  <c:v>0.46870000000000001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2C-4198-BDB9-E907EE7BAD76}"/>
            </c:ext>
          </c:extLst>
        </c:ser>
        <c:ser>
          <c:idx val="1"/>
          <c:order val="1"/>
          <c:tx>
            <c:strRef>
              <c:f>Sheet3!$D$1</c:f>
              <c:strCache>
                <c:ptCount val="1"/>
                <c:pt idx="0">
                  <c:v>SVM-RBF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Sheet3!$A$2:$B$10</c:f>
              <c:multiLvlStrCache>
                <c:ptCount val="9"/>
                <c:lvl>
                  <c:pt idx="0">
                    <c:v>Low-high</c:v>
                  </c:pt>
                  <c:pt idx="1">
                    <c:v>Medium-high</c:v>
                  </c:pt>
                  <c:pt idx="2">
                    <c:v>Low-medium</c:v>
                  </c:pt>
                  <c:pt idx="3">
                    <c:v>Low-high</c:v>
                  </c:pt>
                  <c:pt idx="4">
                    <c:v>Medium-high</c:v>
                  </c:pt>
                  <c:pt idx="5">
                    <c:v>Low-medium</c:v>
                  </c:pt>
                  <c:pt idx="6">
                    <c:v>Low-high</c:v>
                  </c:pt>
                  <c:pt idx="7">
                    <c:v>Medium-high</c:v>
                  </c:pt>
                  <c:pt idx="8">
                    <c:v>Low-medium</c:v>
                  </c:pt>
                </c:lvl>
                <c:lvl>
                  <c:pt idx="0">
                    <c:v>Carb</c:v>
                  </c:pt>
                  <c:pt idx="4">
                    <c:v>Fat</c:v>
                  </c:pt>
                  <c:pt idx="7">
                    <c:v>Protein</c:v>
                  </c:pt>
                </c:lvl>
              </c:multiLvlStrCache>
            </c:multiLvlStrRef>
          </c:cat>
          <c:val>
            <c:numRef>
              <c:f>Sheet3!$D$2:$D$10</c:f>
              <c:numCache>
                <c:formatCode>General</c:formatCode>
                <c:ptCount val="9"/>
                <c:pt idx="0">
                  <c:v>0.65</c:v>
                </c:pt>
                <c:pt idx="1">
                  <c:v>0.78300000000000003</c:v>
                </c:pt>
                <c:pt idx="2">
                  <c:v>0.68</c:v>
                </c:pt>
                <c:pt idx="3">
                  <c:v>0.7833</c:v>
                </c:pt>
                <c:pt idx="4">
                  <c:v>0.68</c:v>
                </c:pt>
                <c:pt idx="5">
                  <c:v>0.65</c:v>
                </c:pt>
                <c:pt idx="6">
                  <c:v>0.68</c:v>
                </c:pt>
                <c:pt idx="7">
                  <c:v>0.78300000000000003</c:v>
                </c:pt>
                <c:pt idx="8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2C-4198-BDB9-E907EE7BAD76}"/>
            </c:ext>
          </c:extLst>
        </c:ser>
        <c:ser>
          <c:idx val="2"/>
          <c:order val="2"/>
          <c:tx>
            <c:strRef>
              <c:f>Sheet3!$E$1</c:f>
              <c:strCache>
                <c:ptCount val="1"/>
                <c:pt idx="0">
                  <c:v>SVM-linear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Sheet3!$A$2:$B$10</c:f>
              <c:multiLvlStrCache>
                <c:ptCount val="9"/>
                <c:lvl>
                  <c:pt idx="0">
                    <c:v>Low-high</c:v>
                  </c:pt>
                  <c:pt idx="1">
                    <c:v>Medium-high</c:v>
                  </c:pt>
                  <c:pt idx="2">
                    <c:v>Low-medium</c:v>
                  </c:pt>
                  <c:pt idx="3">
                    <c:v>Low-high</c:v>
                  </c:pt>
                  <c:pt idx="4">
                    <c:v>Medium-high</c:v>
                  </c:pt>
                  <c:pt idx="5">
                    <c:v>Low-medium</c:v>
                  </c:pt>
                  <c:pt idx="6">
                    <c:v>Low-high</c:v>
                  </c:pt>
                  <c:pt idx="7">
                    <c:v>Medium-high</c:v>
                  </c:pt>
                  <c:pt idx="8">
                    <c:v>Low-medium</c:v>
                  </c:pt>
                </c:lvl>
                <c:lvl>
                  <c:pt idx="0">
                    <c:v>Carb</c:v>
                  </c:pt>
                  <c:pt idx="4">
                    <c:v>Fat</c:v>
                  </c:pt>
                  <c:pt idx="7">
                    <c:v>Protein</c:v>
                  </c:pt>
                </c:lvl>
              </c:multiLvlStrCache>
            </c:multiLvlStrRef>
          </c:cat>
          <c:val>
            <c:numRef>
              <c:f>Sheet3!$E$2:$E$10</c:f>
              <c:numCache>
                <c:formatCode>General</c:formatCode>
                <c:ptCount val="9"/>
                <c:pt idx="0">
                  <c:v>0.66700000000000004</c:v>
                </c:pt>
                <c:pt idx="1">
                  <c:v>0.77500000000000002</c:v>
                </c:pt>
                <c:pt idx="2">
                  <c:v>0.70299999999999996</c:v>
                </c:pt>
                <c:pt idx="3">
                  <c:v>0.77500000000000002</c:v>
                </c:pt>
                <c:pt idx="4">
                  <c:v>0.70299999999999996</c:v>
                </c:pt>
                <c:pt idx="5">
                  <c:v>0.66700000000000004</c:v>
                </c:pt>
                <c:pt idx="6">
                  <c:v>0.70299999999999996</c:v>
                </c:pt>
                <c:pt idx="7">
                  <c:v>0.77500000000000002</c:v>
                </c:pt>
                <c:pt idx="8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2C-4198-BDB9-E907EE7BAD76}"/>
            </c:ext>
          </c:extLst>
        </c:ser>
        <c:ser>
          <c:idx val="3"/>
          <c:order val="3"/>
          <c:tx>
            <c:strRef>
              <c:f>Sheet3!$F$1</c:f>
              <c:strCache>
                <c:ptCount val="1"/>
                <c:pt idx="0">
                  <c:v>SVM-linear (with RFECV)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Sheet3!$A$2:$B$10</c:f>
              <c:multiLvlStrCache>
                <c:ptCount val="9"/>
                <c:lvl>
                  <c:pt idx="0">
                    <c:v>Low-high</c:v>
                  </c:pt>
                  <c:pt idx="1">
                    <c:v>Medium-high</c:v>
                  </c:pt>
                  <c:pt idx="2">
                    <c:v>Low-medium</c:v>
                  </c:pt>
                  <c:pt idx="3">
                    <c:v>Low-high</c:v>
                  </c:pt>
                  <c:pt idx="4">
                    <c:v>Medium-high</c:v>
                  </c:pt>
                  <c:pt idx="5">
                    <c:v>Low-medium</c:v>
                  </c:pt>
                  <c:pt idx="6">
                    <c:v>Low-high</c:v>
                  </c:pt>
                  <c:pt idx="7">
                    <c:v>Medium-high</c:v>
                  </c:pt>
                  <c:pt idx="8">
                    <c:v>Low-medium</c:v>
                  </c:pt>
                </c:lvl>
                <c:lvl>
                  <c:pt idx="0">
                    <c:v>Carb</c:v>
                  </c:pt>
                  <c:pt idx="4">
                    <c:v>Fat</c:v>
                  </c:pt>
                  <c:pt idx="7">
                    <c:v>Protein</c:v>
                  </c:pt>
                </c:lvl>
              </c:multiLvlStrCache>
            </c:multiLvlStrRef>
          </c:cat>
          <c:val>
            <c:numRef>
              <c:f>Sheet3!$F$2:$F$10</c:f>
              <c:numCache>
                <c:formatCode>General</c:formatCode>
                <c:ptCount val="9"/>
                <c:pt idx="0">
                  <c:v>0.66700000000000004</c:v>
                </c:pt>
                <c:pt idx="1">
                  <c:v>0.74199999999999999</c:v>
                </c:pt>
                <c:pt idx="2">
                  <c:v>0.68</c:v>
                </c:pt>
                <c:pt idx="3">
                  <c:v>0.73299999999999998</c:v>
                </c:pt>
                <c:pt idx="4">
                  <c:v>0.68</c:v>
                </c:pt>
                <c:pt idx="5">
                  <c:v>0.66700000000000004</c:v>
                </c:pt>
                <c:pt idx="6">
                  <c:v>0.67700000000000005</c:v>
                </c:pt>
                <c:pt idx="7">
                  <c:v>0.73299999999999998</c:v>
                </c:pt>
                <c:pt idx="8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2C-4198-BDB9-E907EE7BA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28714352"/>
        <c:axId val="628717960"/>
        <c:axId val="0"/>
      </c:bar3DChart>
      <c:catAx>
        <c:axId val="628714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Macronutrient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717960"/>
        <c:crosses val="autoZero"/>
        <c:auto val="1"/>
        <c:lblAlgn val="ctr"/>
        <c:lblOffset val="100"/>
        <c:noMultiLvlLbl val="0"/>
      </c:catAx>
      <c:valAx>
        <c:axId val="628717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71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A779-E3C9-4926-AE16-ECB689B94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031DC-5D32-4E09-B354-187F8178F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45AE9-4DA1-41EF-95ED-BF2B3A7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82CA-2B0E-4558-A9EF-99FB57D797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5A2F5-492A-4200-9EE9-86F4E420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E2757-327E-479D-B998-75604A69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7CA0-3964-485F-BCFB-F37EFF3F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66DE-6E5E-4EBF-8959-1760A638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63C7D-2C1F-4713-8766-7CA266E86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EBEF-5AF3-4AC8-8ACE-E413065A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82CA-2B0E-4558-A9EF-99FB57D797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D9C78-1CE1-4006-99E6-83A90771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27269-1316-48B1-A7D8-58458432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7CA0-3964-485F-BCFB-F37EFF3F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12FD2-C537-40AC-ADCB-8354CBEB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8DC3D-5B62-4E57-AEAA-B5B8C38E0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DDB1-7EFF-48AA-BF55-CAE7650E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82CA-2B0E-4558-A9EF-99FB57D797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C7F39-3BDC-4861-8259-A5F5ED4C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FBFD-6DA5-4F4E-B50B-7AA1FB34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7CA0-3964-485F-BCFB-F37EFF3F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8381-E624-4C5B-961D-FB1C27B9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0F5E-7141-4554-B2D0-1A812953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9BC4-E4B0-4066-816C-9059A7E9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82CA-2B0E-4558-A9EF-99FB57D797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70B7-E18E-48AF-B7AB-F8B1F915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22E4-B903-4C50-BB16-8813C4E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7CA0-3964-485F-BCFB-F37EFF3F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4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47F6-78F9-45D2-9E32-15A8E7D6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D1112-AEF8-42F6-BE76-6A88A0E9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89E86-96F9-464B-9827-B303F26B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82CA-2B0E-4558-A9EF-99FB57D797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B4CAE-8427-4867-B393-E8DA66D6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F8F2-0C8D-406C-BD43-DB1C8360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7CA0-3964-485F-BCFB-F37EFF3F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7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1283-34E7-4730-B1BA-1548FEE7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533D-1E64-4D31-B60C-588B2FB35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106A7-F9C3-4BD5-AB00-762D170C7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A070A-CEC4-4E0E-B8C9-CAEE58A9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82CA-2B0E-4558-A9EF-99FB57D797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AAA8A-B66D-4C06-B377-8F713199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9665A-332D-4D7E-A60D-C93E7452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7CA0-3964-485F-BCFB-F37EFF3F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94AD-1FB2-4D99-BADD-4F4F3694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B280E-E7B7-4177-9F33-EF00E152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FC4D1-F8CF-4B36-B9DA-59643CA83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26325-0C0E-4A90-AD5B-7227612DA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087A7-8363-4F42-BC28-FEFBE722B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5000E-B33E-4F5B-8674-403813BB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82CA-2B0E-4558-A9EF-99FB57D797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A7958-1B53-46C0-B166-148CB721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E2816-BFC2-45C6-A12D-F3DB658E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7CA0-3964-485F-BCFB-F37EFF3F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521C-5DA1-4A10-AE20-9AA04D5D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35933-7B31-4BB2-9912-E2CF0BD3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82CA-2B0E-4558-A9EF-99FB57D797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A9452-C93C-4970-A235-B39547E6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9092D-7E58-48D1-A15F-197F6CF5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7CA0-3964-485F-BCFB-F37EFF3F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C908-90E7-48B0-B9BC-8F8593EB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82CA-2B0E-4558-A9EF-99FB57D797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2E096-4303-4EB8-A1CD-8CF90A40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C3146-3312-4F12-B1A0-AB9A2837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7CA0-3964-485F-BCFB-F37EFF3F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0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4472-BA20-488B-95E5-D5924E1D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06143-E0CB-4C0B-B200-9BE20312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5D7F2-7AE1-4064-B2B5-1B03E1450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7496F-2C72-4B4F-9BEC-2765245F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82CA-2B0E-4558-A9EF-99FB57D797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3A7FA-A081-4D0D-8777-157A33E2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EFA82-C8E1-482F-86A1-9322F3D4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7CA0-3964-485F-BCFB-F37EFF3F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B756-E46C-4783-B1F2-4093A915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1E8FE-34B8-4F05-AC46-37B36627D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65418-EF06-409E-8900-BF6BAC2EF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E605A-60E9-411B-B60D-0832F478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82CA-2B0E-4558-A9EF-99FB57D797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D9E76-64A0-4100-8CB0-0700DF9A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FAE41-1344-4942-B256-56C446BE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7CA0-3964-485F-BCFB-F37EFF3F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2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A720D-2392-4A95-8982-CE0213D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DC3BC-D900-439B-8589-E98F974DD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ABDD-0CC9-452C-963C-01734A01B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82CA-2B0E-4558-A9EF-99FB57D7975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7F2D-2B0A-4F0C-8BF8-D87F2C223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BFBC9-31A2-4945-B907-246A78964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7CA0-3964-485F-BCFB-F37EFF3F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5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4B797-CDE1-4C62-87E8-D882F106CDCE}"/>
              </a:ext>
            </a:extLst>
          </p:cNvPr>
          <p:cNvSpPr/>
          <p:nvPr/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rgbClr val="D1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2E849-44AC-43CA-9F97-6C99AC079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21"/>
          <a:stretch/>
        </p:blipFill>
        <p:spPr>
          <a:xfrm>
            <a:off x="-1" y="0"/>
            <a:ext cx="640841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07FD36-73B9-4C66-86E8-D3434B39F7D4}"/>
              </a:ext>
            </a:extLst>
          </p:cNvPr>
          <p:cNvSpPr/>
          <p:nvPr/>
        </p:nvSpPr>
        <p:spPr>
          <a:xfrm>
            <a:off x="6252209" y="698302"/>
            <a:ext cx="6096000" cy="821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Meal-Tracker</a:t>
            </a:r>
            <a:endParaRPr lang="en-US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4D958F-5938-4363-B856-51E2D4D8F5CE}"/>
              </a:ext>
            </a:extLst>
          </p:cNvPr>
          <p:cNvSpPr/>
          <p:nvPr/>
        </p:nvSpPr>
        <p:spPr>
          <a:xfrm>
            <a:off x="6659203" y="3731110"/>
            <a:ext cx="5282012" cy="2681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 err="1">
                <a:solidFill>
                  <a:schemeClr val="tx1"/>
                </a:solidFill>
                <a:cs typeface="Arial" panose="020B0604020202020204" pitchFamily="34" charset="0"/>
              </a:rPr>
              <a:t>Megha</a:t>
            </a:r>
            <a:r>
              <a:rPr lang="en-US" sz="2800" b="1" dirty="0">
                <a:solidFill>
                  <a:schemeClr val="tx1"/>
                </a:solidFill>
                <a:cs typeface="Arial" panose="020B0604020202020204" pitchFamily="34" charset="0"/>
              </a:rPr>
              <a:t> Yadav</a:t>
            </a:r>
          </a:p>
          <a:p>
            <a:pPr algn="r"/>
            <a:r>
              <a:rPr lang="en-US" sz="2800" b="1" dirty="0">
                <a:solidFill>
                  <a:schemeClr val="tx1"/>
                </a:solidFill>
                <a:cs typeface="Arial" panose="020B0604020202020204" pitchFamily="34" charset="0"/>
              </a:rPr>
              <a:t>Projna Paromita</a:t>
            </a:r>
          </a:p>
          <a:p>
            <a:pPr algn="r"/>
            <a:r>
              <a:rPr lang="en-US" sz="2800" b="1" dirty="0">
                <a:solidFill>
                  <a:schemeClr val="tx1"/>
                </a:solidFill>
                <a:cs typeface="Arial" panose="020B0604020202020204" pitchFamily="34" charset="0"/>
              </a:rPr>
              <a:t>Sahul </a:t>
            </a:r>
            <a:r>
              <a:rPr lang="en-US" sz="2800" b="1" dirty="0" err="1">
                <a:solidFill>
                  <a:schemeClr val="tx1"/>
                </a:solidFill>
                <a:cs typeface="Arial" panose="020B0604020202020204" pitchFamily="34" charset="0"/>
              </a:rPr>
              <a:t>Phaniraj</a:t>
            </a:r>
            <a:br>
              <a:rPr lang="en-US" sz="2800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i="1" dirty="0">
                <a:solidFill>
                  <a:schemeClr val="tx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CSCE 633, Machine Learning Project</a:t>
            </a:r>
            <a:endParaRPr lang="en-US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algn="r"/>
            <a:endParaRPr lang="en-US" sz="24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lvl="0" algn="r"/>
            <a:r>
              <a:rPr lang="en-US" i="1" dirty="0">
                <a:solidFill>
                  <a:schemeClr val="tx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supervised by </a:t>
            </a:r>
            <a:r>
              <a:rPr lang="en-US" sz="2800" b="1" dirty="0">
                <a:solidFill>
                  <a:schemeClr val="tx1"/>
                </a:solidFill>
                <a:cs typeface="Arial" panose="020B0604020202020204" pitchFamily="34" charset="0"/>
              </a:rPr>
              <a:t>Dr. </a:t>
            </a:r>
            <a:r>
              <a:rPr lang="en-US" sz="2800" b="1" dirty="0" err="1">
                <a:solidFill>
                  <a:schemeClr val="tx1"/>
                </a:solidFill>
                <a:cs typeface="Arial" panose="020B0604020202020204" pitchFamily="34" charset="0"/>
              </a:rPr>
              <a:t>Bobak</a:t>
            </a:r>
            <a:r>
              <a:rPr lang="en-US" sz="2800" b="1" dirty="0">
                <a:solidFill>
                  <a:schemeClr val="tx1"/>
                </a:solidFill>
                <a:cs typeface="Arial" panose="020B0604020202020204" pitchFamily="34" charset="0"/>
              </a:rPr>
              <a:t> Mortazavi</a:t>
            </a:r>
            <a:br>
              <a:rPr lang="en-US" sz="2800" b="1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 Light" panose="020F0302020204030204"/>
                <a:cs typeface="Arial" panose="020B0604020202020204" pitchFamily="34" charset="0"/>
              </a:rPr>
              <a:t>Assistant Professor. </a:t>
            </a:r>
          </a:p>
          <a:p>
            <a:pPr lvl="0" algn="r"/>
            <a:r>
              <a:rPr lang="en-US" dirty="0">
                <a:solidFill>
                  <a:schemeClr val="tx1"/>
                </a:solidFill>
                <a:latin typeface="Calibri Light" panose="020F0302020204030204"/>
                <a:cs typeface="Arial" panose="020B0604020202020204" pitchFamily="34" charset="0"/>
              </a:rPr>
              <a:t>Department of Computer Science and Engineering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43801D1-0B30-431F-9003-7C0A4F3D17CD}"/>
              </a:ext>
            </a:extLst>
          </p:cNvPr>
          <p:cNvSpPr txBox="1">
            <a:spLocks/>
          </p:cNvSpPr>
          <p:nvPr/>
        </p:nvSpPr>
        <p:spPr>
          <a:xfrm>
            <a:off x="2570478" y="6232517"/>
            <a:ext cx="3837940" cy="625483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0" dirty="0">
                <a:solidFill>
                  <a:schemeClr val="bg1"/>
                </a:solidFill>
                <a:latin typeface="+mj-lt"/>
              </a:rPr>
              <a:t>Image credit | https://www.diabetessa.org.za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29E01-34B0-4658-87C5-BC0D2C9E1816}"/>
              </a:ext>
            </a:extLst>
          </p:cNvPr>
          <p:cNvSpPr/>
          <p:nvPr/>
        </p:nvSpPr>
        <p:spPr>
          <a:xfrm>
            <a:off x="6252209" y="1816749"/>
            <a:ext cx="6096000" cy="440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  <a:cs typeface="Arial" panose="020B0604020202020204" pitchFamily="34" charset="0"/>
              </a:rPr>
              <a:t>Classification of Meal Macro-nutrient Composition via CGM signal</a:t>
            </a:r>
          </a:p>
        </p:txBody>
      </p:sp>
      <p:pic>
        <p:nvPicPr>
          <p:cNvPr id="10" name="Picture 2" descr="Image result for texas a&amp;m logo">
            <a:extLst>
              <a:ext uri="{FF2B5EF4-FFF2-40B4-BE49-F238E27FC236}">
                <a16:creationId xmlns:a16="http://schemas.microsoft.com/office/drawing/2014/main" id="{8B543E06-1FB8-41EE-8C58-A87BD6326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232517"/>
            <a:ext cx="2570480" cy="62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78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92BD-5BB7-45BE-BFD0-0808EF35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– NN v/s SVM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4C2120D-68EC-4FBE-86A5-2387CB2DF9C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1562099"/>
          <a:ext cx="6355081" cy="485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586">
                  <a:extLst>
                    <a:ext uri="{9D8B030D-6E8A-4147-A177-3AD203B41FA5}">
                      <a16:colId xmlns:a16="http://schemas.microsoft.com/office/drawing/2014/main" val="2701781738"/>
                    </a:ext>
                  </a:extLst>
                </a:gridCol>
                <a:gridCol w="669972">
                  <a:extLst>
                    <a:ext uri="{9D8B030D-6E8A-4147-A177-3AD203B41FA5}">
                      <a16:colId xmlns:a16="http://schemas.microsoft.com/office/drawing/2014/main" val="3036202024"/>
                    </a:ext>
                  </a:extLst>
                </a:gridCol>
                <a:gridCol w="865197">
                  <a:extLst>
                    <a:ext uri="{9D8B030D-6E8A-4147-A177-3AD203B41FA5}">
                      <a16:colId xmlns:a16="http://schemas.microsoft.com/office/drawing/2014/main" val="3557202627"/>
                    </a:ext>
                  </a:extLst>
                </a:gridCol>
                <a:gridCol w="1198442">
                  <a:extLst>
                    <a:ext uri="{9D8B030D-6E8A-4147-A177-3AD203B41FA5}">
                      <a16:colId xmlns:a16="http://schemas.microsoft.com/office/drawing/2014/main" val="3136395841"/>
                    </a:ext>
                  </a:extLst>
                </a:gridCol>
                <a:gridCol w="1198442">
                  <a:extLst>
                    <a:ext uri="{9D8B030D-6E8A-4147-A177-3AD203B41FA5}">
                      <a16:colId xmlns:a16="http://schemas.microsoft.com/office/drawing/2014/main" val="2537813459"/>
                    </a:ext>
                  </a:extLst>
                </a:gridCol>
                <a:gridCol w="1198442">
                  <a:extLst>
                    <a:ext uri="{9D8B030D-6E8A-4147-A177-3AD203B41FA5}">
                      <a16:colId xmlns:a16="http://schemas.microsoft.com/office/drawing/2014/main" val="1225432702"/>
                    </a:ext>
                  </a:extLst>
                </a:gridCol>
              </a:tblGrid>
              <a:tr h="37052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MacroNutrient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SVM-RBF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SVM-linear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SVM-linear (with RFECV)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5433536"/>
                  </a:ext>
                </a:extLst>
              </a:tr>
              <a:tr h="370523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Low-high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4812093"/>
                  </a:ext>
                </a:extLst>
              </a:tr>
              <a:tr h="370523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Medium-high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0.742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53590063"/>
                  </a:ext>
                </a:extLst>
              </a:tr>
              <a:tr h="481014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Low-medium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6224985"/>
                  </a:ext>
                </a:extLst>
              </a:tr>
              <a:tr h="370523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Low-high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0.7833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0.733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3013900"/>
                  </a:ext>
                </a:extLst>
              </a:tr>
              <a:tr h="370523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Medium-high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5511069"/>
                  </a:ext>
                </a:extLst>
              </a:tr>
              <a:tr h="370523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Low-medium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57953061"/>
                  </a:ext>
                </a:extLst>
              </a:tr>
              <a:tr h="370523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Low-high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0.677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0834273"/>
                  </a:ext>
                </a:extLst>
              </a:tr>
              <a:tr h="370523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Medium-high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0.733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4896874"/>
                  </a:ext>
                </a:extLst>
              </a:tr>
              <a:tr h="370523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Low-medium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0.667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051322"/>
                  </a:ext>
                </a:extLst>
              </a:tr>
            </a:tbl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5F2FAC58-7561-4894-9F20-AECBC0EE73C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583681" y="1349375"/>
          <a:ext cx="5703569" cy="524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755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5AAB-31CD-4A8A-B2CE-C5CBF05FF435}"/>
              </a:ext>
            </a:extLst>
          </p:cNvPr>
          <p:cNvSpPr txBox="1">
            <a:spLocks/>
          </p:cNvSpPr>
          <p:nvPr/>
        </p:nvSpPr>
        <p:spPr>
          <a:xfrm>
            <a:off x="595130" y="231138"/>
            <a:ext cx="4995442" cy="798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9999-7B09-402C-8739-C60BA69E3B5C}"/>
              </a:ext>
            </a:extLst>
          </p:cNvPr>
          <p:cNvSpPr txBox="1">
            <a:spLocks/>
          </p:cNvSpPr>
          <p:nvPr/>
        </p:nvSpPr>
        <p:spPr>
          <a:xfrm>
            <a:off x="595130" y="1282699"/>
            <a:ext cx="11507970" cy="5463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4400" b="1" dirty="0">
                <a:solidFill>
                  <a:prstClr val="black"/>
                </a:solidFill>
              </a:rPr>
              <a:t>Summary </a:t>
            </a:r>
            <a:endParaRPr lang="en-US" b="1" dirty="0">
              <a:solidFill>
                <a:prstClr val="black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Imp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lemented classical machine learning techniques for macro-nutrient classification of CGM signals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Chose features bases on general time-series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Trained different classifiers with normalized data 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Performed feature selection via RFE to improve classifier accuracy.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SVM (linear kernel) provides the best accuracy amongst all macro-nutrients.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Accuracy is approximately 71%.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We observed F1-score similar to accuracy.</a:t>
            </a:r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1026" name="Picture 2" descr="Image result for texas a&amp;m logo">
            <a:extLst>
              <a:ext uri="{FF2B5EF4-FFF2-40B4-BE49-F238E27FC236}">
                <a16:creationId xmlns:a16="http://schemas.microsoft.com/office/drawing/2014/main" id="{C7834BF8-8798-47F9-95AB-0F6CB0C2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520" y="6232517"/>
            <a:ext cx="2570480" cy="62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29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5AAB-31CD-4A8A-B2CE-C5CBF05FF435}"/>
              </a:ext>
            </a:extLst>
          </p:cNvPr>
          <p:cNvSpPr txBox="1">
            <a:spLocks/>
          </p:cNvSpPr>
          <p:nvPr/>
        </p:nvSpPr>
        <p:spPr>
          <a:xfrm>
            <a:off x="595130" y="231138"/>
            <a:ext cx="4995442" cy="798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9999-7B09-402C-8739-C60BA69E3B5C}"/>
              </a:ext>
            </a:extLst>
          </p:cNvPr>
          <p:cNvSpPr txBox="1">
            <a:spLocks/>
          </p:cNvSpPr>
          <p:nvPr/>
        </p:nvSpPr>
        <p:spPr>
          <a:xfrm>
            <a:off x="595130" y="1282699"/>
            <a:ext cx="11507970" cy="5463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4400" b="1" dirty="0">
                <a:solidFill>
                  <a:prstClr val="black"/>
                </a:solidFill>
              </a:rPr>
              <a:t>Challenges </a:t>
            </a:r>
            <a:endParaRPr lang="en-US" b="1" dirty="0">
              <a:solidFill>
                <a:prstClr val="black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 feature selection for KNN, SVM(RBF kernel) when using </a:t>
            </a:r>
            <a:r>
              <a:rPr lang="en-US" dirty="0" err="1">
                <a:latin typeface="+mj-lt"/>
              </a:rPr>
              <a:t>sklearn</a:t>
            </a:r>
            <a:r>
              <a:rPr lang="en-US" dirty="0">
                <a:latin typeface="+mj-lt"/>
              </a:rPr>
              <a:t> libraries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Limited data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There is no baseline.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signal does not have explicit feature set (</a:t>
            </a:r>
            <a:r>
              <a:rPr lang="en-US" dirty="0" err="1">
                <a:latin typeface="+mj-lt"/>
              </a:rPr>
              <a:t>eg</a:t>
            </a:r>
            <a:r>
              <a:rPr lang="en-US" dirty="0">
                <a:latin typeface="+mj-lt"/>
              </a:rPr>
              <a:t> speech signal or other physiological signal), so we had to resort to classical features. These features may not capture essence of the CGM signals. 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marL="0" lvl="1" algn="l"/>
            <a:r>
              <a:rPr lang="en-US" sz="4200" b="1" dirty="0">
                <a:solidFill>
                  <a:prstClr val="black"/>
                </a:solidFill>
              </a:rPr>
              <a:t>Future Works</a:t>
            </a: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Tertiary classification.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Work with different feature set. 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Implement LSTM-RNN.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1026" name="Picture 2" descr="Image result for texas a&amp;m logo">
            <a:extLst>
              <a:ext uri="{FF2B5EF4-FFF2-40B4-BE49-F238E27FC236}">
                <a16:creationId xmlns:a16="http://schemas.microsoft.com/office/drawing/2014/main" id="{C7834BF8-8798-47F9-95AB-0F6CB0C2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520" y="6232517"/>
            <a:ext cx="2570480" cy="62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18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EF876F-CA98-4C72-BDFE-D17FED56C5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B20544-AB69-4D38-BCC7-41D10B01DA8E}"/>
              </a:ext>
            </a:extLst>
          </p:cNvPr>
          <p:cNvSpPr/>
          <p:nvPr/>
        </p:nvSpPr>
        <p:spPr>
          <a:xfrm>
            <a:off x="0" y="3022349"/>
            <a:ext cx="12192000" cy="813302"/>
          </a:xfrm>
          <a:prstGeom prst="rect">
            <a:avLst/>
          </a:prstGeom>
          <a:solidFill>
            <a:srgbClr val="189D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214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5AAB-31CD-4A8A-B2CE-C5CBF05FF435}"/>
              </a:ext>
            </a:extLst>
          </p:cNvPr>
          <p:cNvSpPr txBox="1">
            <a:spLocks/>
          </p:cNvSpPr>
          <p:nvPr/>
        </p:nvSpPr>
        <p:spPr>
          <a:xfrm>
            <a:off x="595130" y="231138"/>
            <a:ext cx="4995442" cy="798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9999-7B09-402C-8739-C60BA69E3B5C}"/>
              </a:ext>
            </a:extLst>
          </p:cNvPr>
          <p:cNvSpPr txBox="1">
            <a:spLocks/>
          </p:cNvSpPr>
          <p:nvPr/>
        </p:nvSpPr>
        <p:spPr>
          <a:xfrm>
            <a:off x="595130" y="1029794"/>
            <a:ext cx="7011420" cy="5787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4400" b="1" dirty="0">
                <a:solidFill>
                  <a:prstClr val="black"/>
                </a:solidFill>
              </a:rPr>
              <a:t>DIABETES &amp; PRE-DIABETES</a:t>
            </a:r>
          </a:p>
          <a:p>
            <a:pPr lvl="0" algn="l"/>
            <a:r>
              <a:rPr lang="en-US" b="1" dirty="0">
                <a:solidFill>
                  <a:prstClr val="black"/>
                </a:solidFill>
              </a:rPr>
              <a:t>Major Health Issue all over the world</a:t>
            </a:r>
          </a:p>
          <a:p>
            <a:pPr marL="0" lvl="1" algn="l"/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In USA alone:</a:t>
            </a:r>
          </a:p>
          <a:p>
            <a:pPr marL="0" lvl="1" algn="l"/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In 2017, $327 billion is the total estimated cost of diagnosed diabetes.</a:t>
            </a:r>
          </a:p>
          <a:p>
            <a:pPr marL="0" lvl="1" algn="l"/>
            <a:r>
              <a:rPr lang="en-US" sz="1800" dirty="0">
                <a:latin typeface="+mj-lt"/>
              </a:rPr>
              <a:t>The economic cost increased 26% over last 5 years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  <a:p>
            <a:pPr lvl="0" algn="l"/>
            <a:r>
              <a:rPr lang="en-US" b="1" dirty="0">
                <a:solidFill>
                  <a:prstClr val="black"/>
                </a:solidFill>
              </a:rPr>
              <a:t>Prevention and control of Diabetes</a:t>
            </a:r>
          </a:p>
          <a:p>
            <a:pPr marL="0" lvl="1" algn="l"/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Healthy diet is one of the cornerstones for prevention and control of Diabetes.</a:t>
            </a:r>
          </a:p>
          <a:p>
            <a:pPr marL="0" lvl="1" algn="l"/>
            <a:r>
              <a:rPr lang="en-US" sz="2400" b="1" dirty="0">
                <a:solidFill>
                  <a:prstClr val="black"/>
                </a:solidFill>
              </a:rPr>
              <a:t>Personalized Diet</a:t>
            </a:r>
          </a:p>
          <a:p>
            <a:pPr marL="0" lvl="1" algn="l"/>
            <a:r>
              <a:rPr lang="en-US" sz="1800" dirty="0">
                <a:solidFill>
                  <a:prstClr val="black"/>
                </a:solidFill>
                <a:latin typeface="+mj-lt"/>
              </a:rPr>
              <a:t>Metabolism from person to person varies tremendously.</a:t>
            </a:r>
          </a:p>
          <a:p>
            <a:pPr marL="0" lvl="1" algn="l"/>
            <a:r>
              <a:rPr lang="en-US" sz="1800" dirty="0">
                <a:solidFill>
                  <a:prstClr val="black"/>
                </a:solidFill>
                <a:latin typeface="+mj-lt"/>
              </a:rPr>
              <a:t>Personalized diet is important but difficult to achieve.</a:t>
            </a:r>
          </a:p>
          <a:p>
            <a:pPr marL="0" lvl="1" algn="l"/>
            <a:r>
              <a:rPr lang="en-US" sz="1800" dirty="0">
                <a:solidFill>
                  <a:prstClr val="black"/>
                </a:solidFill>
                <a:latin typeface="+mj-lt"/>
              </a:rPr>
              <a:t>One way is to maintain food journal: noting down the meals macronutrient compositions.</a:t>
            </a:r>
          </a:p>
          <a:p>
            <a:pPr marL="0" lvl="1" algn="l"/>
            <a:r>
              <a:rPr lang="en-US" sz="2400" b="1" dirty="0">
                <a:solidFill>
                  <a:prstClr val="black"/>
                </a:solidFill>
              </a:rPr>
              <a:t>Difficulty with Food Journal</a:t>
            </a:r>
          </a:p>
          <a:p>
            <a:pPr marL="0" lvl="1" algn="l"/>
            <a:r>
              <a:rPr lang="en-US" sz="1800" dirty="0">
                <a:solidFill>
                  <a:prstClr val="black"/>
                </a:solidFill>
                <a:latin typeface="+mj-lt"/>
              </a:rPr>
              <a:t>Difficult to track meals macro nutrient composition for each meal: sometimes it is unknows, sometimes people forget.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F1F4EF-93F8-4278-B82F-9E27F146C11F}"/>
              </a:ext>
            </a:extLst>
          </p:cNvPr>
          <p:cNvSpPr txBox="1">
            <a:spLocks/>
          </p:cNvSpPr>
          <p:nvPr/>
        </p:nvSpPr>
        <p:spPr>
          <a:xfrm>
            <a:off x="7606550" y="6232517"/>
            <a:ext cx="2014969" cy="625483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0" dirty="0">
                <a:solidFill>
                  <a:schemeClr val="bg1"/>
                </a:solidFill>
                <a:latin typeface="+mj-lt"/>
              </a:rPr>
              <a:t>Image credit |</a:t>
            </a:r>
            <a:br>
              <a:rPr lang="en-US" sz="1800" b="0" dirty="0">
                <a:solidFill>
                  <a:schemeClr val="bg1"/>
                </a:solidFill>
                <a:latin typeface="+mj-lt"/>
              </a:rPr>
            </a:br>
            <a:r>
              <a:rPr lang="en-US" sz="1800" b="0" dirty="0">
                <a:solidFill>
                  <a:schemeClr val="bg1"/>
                </a:solidFill>
                <a:latin typeface="+mj-lt"/>
              </a:rPr>
              <a:t> https://community.diabetes.org</a:t>
            </a:r>
          </a:p>
        </p:txBody>
      </p:sp>
      <p:pic>
        <p:nvPicPr>
          <p:cNvPr id="1026" name="Picture 2" descr="Image result for texas a&amp;m logo">
            <a:extLst>
              <a:ext uri="{FF2B5EF4-FFF2-40B4-BE49-F238E27FC236}">
                <a16:creationId xmlns:a16="http://schemas.microsoft.com/office/drawing/2014/main" id="{C7834BF8-8798-47F9-95AB-0F6CB0C2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520" y="6232517"/>
            <a:ext cx="2570480" cy="62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7CFC3A-A40F-49EE-9A81-2B1910691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552" y="0"/>
            <a:ext cx="4585447" cy="62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5AAB-31CD-4A8A-B2CE-C5CBF05FF435}"/>
              </a:ext>
            </a:extLst>
          </p:cNvPr>
          <p:cNvSpPr txBox="1">
            <a:spLocks/>
          </p:cNvSpPr>
          <p:nvPr/>
        </p:nvSpPr>
        <p:spPr>
          <a:xfrm>
            <a:off x="595130" y="231138"/>
            <a:ext cx="4995442" cy="798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9999-7B09-402C-8739-C60BA69E3B5C}"/>
              </a:ext>
            </a:extLst>
          </p:cNvPr>
          <p:cNvSpPr txBox="1">
            <a:spLocks/>
          </p:cNvSpPr>
          <p:nvPr/>
        </p:nvSpPr>
        <p:spPr>
          <a:xfrm>
            <a:off x="595130" y="1029794"/>
            <a:ext cx="6504917" cy="5787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4400" b="1" dirty="0">
                <a:solidFill>
                  <a:prstClr val="black"/>
                </a:solidFill>
              </a:rPr>
              <a:t>MEAL-TRACKER</a:t>
            </a:r>
          </a:p>
          <a:p>
            <a:pPr lvl="0" algn="l"/>
            <a:r>
              <a:rPr lang="en-US" b="1" dirty="0">
                <a:solidFill>
                  <a:prstClr val="black"/>
                </a:solidFill>
              </a:rPr>
              <a:t>Usage of smart technology: CGM device</a:t>
            </a:r>
          </a:p>
          <a:p>
            <a:pPr lvl="0" algn="l"/>
            <a:r>
              <a:rPr lang="en-US" sz="1800" dirty="0">
                <a:solidFill>
                  <a:prstClr val="black"/>
                </a:solidFill>
                <a:latin typeface="+mj-lt"/>
              </a:rPr>
              <a:t>Cheap, reliable, easy to use.</a:t>
            </a:r>
          </a:p>
          <a:p>
            <a:pPr lvl="0" algn="l"/>
            <a:r>
              <a:rPr lang="en-US" sz="1800" dirty="0">
                <a:solidFill>
                  <a:prstClr val="black"/>
                </a:solidFill>
                <a:latin typeface="+mj-lt"/>
              </a:rPr>
              <a:t>Can be used 24/7.</a:t>
            </a:r>
          </a:p>
          <a:p>
            <a:pPr lvl="0" algn="l"/>
            <a:r>
              <a:rPr lang="en-US" sz="1800" dirty="0">
                <a:solidFill>
                  <a:prstClr val="black"/>
                </a:solidFill>
                <a:latin typeface="+mj-lt"/>
              </a:rPr>
              <a:t>Relatively new in market: giving opportunity to explore unknow domain.</a:t>
            </a:r>
          </a:p>
          <a:p>
            <a:pPr lvl="0" algn="l"/>
            <a:r>
              <a:rPr lang="en-US" b="1" dirty="0">
                <a:solidFill>
                  <a:prstClr val="black"/>
                </a:solidFill>
              </a:rPr>
              <a:t>To help making food journal easier</a:t>
            </a:r>
          </a:p>
          <a:p>
            <a:pPr marL="0" lvl="1" algn="l"/>
            <a:r>
              <a:rPr lang="en-US" sz="1800" dirty="0">
                <a:latin typeface="+mj-lt"/>
              </a:rPr>
              <a:t>Usage of CGM devices to keep track of food composition on regular basis.</a:t>
            </a:r>
            <a:endParaRPr lang="en-US" sz="1800" dirty="0">
              <a:solidFill>
                <a:prstClr val="black"/>
              </a:solidFill>
              <a:latin typeface="+mj-lt"/>
            </a:endParaRPr>
          </a:p>
          <a:p>
            <a:pPr lvl="0" algn="l"/>
            <a:r>
              <a:rPr lang="en-US" b="1" dirty="0">
                <a:solidFill>
                  <a:prstClr val="black"/>
                </a:solidFill>
              </a:rPr>
              <a:t>Taking one step at a time</a:t>
            </a:r>
          </a:p>
          <a:p>
            <a:pPr marL="0" lvl="1" algn="l"/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Initial work: finding the level of macro nutrient components of the meal.</a:t>
            </a:r>
          </a:p>
          <a:p>
            <a:pPr marL="0" lvl="1" algn="l"/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Giving the general idea about the level of macro-nutrients of an unknown meal, so that pre-diabetes and diabetes patients could have some idea how a meal affecting their blood glucose level. </a:t>
            </a:r>
          </a:p>
          <a:p>
            <a:pPr marL="0" lvl="1" algn="l"/>
            <a:endParaRPr lang="en-US" sz="1800" dirty="0">
              <a:solidFill>
                <a:prstClr val="black"/>
              </a:solidFill>
              <a:latin typeface="Calibri Light" panose="020F0302020204030204"/>
            </a:endParaRPr>
          </a:p>
          <a:p>
            <a:pPr marL="0" lvl="1" algn="l"/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F1F4EF-93F8-4278-B82F-9E27F146C11F}"/>
              </a:ext>
            </a:extLst>
          </p:cNvPr>
          <p:cNvSpPr txBox="1">
            <a:spLocks/>
          </p:cNvSpPr>
          <p:nvPr/>
        </p:nvSpPr>
        <p:spPr>
          <a:xfrm>
            <a:off x="7135906" y="6232517"/>
            <a:ext cx="2485613" cy="625483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0" dirty="0">
                <a:solidFill>
                  <a:schemeClr val="bg1"/>
                </a:solidFill>
                <a:latin typeface="+mj-lt"/>
              </a:rPr>
              <a:t>Image credit |</a:t>
            </a:r>
            <a:br>
              <a:rPr lang="en-US" sz="1800" b="0" dirty="0">
                <a:solidFill>
                  <a:schemeClr val="bg1"/>
                </a:solidFill>
                <a:latin typeface="+mj-lt"/>
              </a:rPr>
            </a:br>
            <a:r>
              <a:rPr lang="en-US" sz="1800" b="0" dirty="0">
                <a:solidFill>
                  <a:schemeClr val="bg1"/>
                </a:solidFill>
                <a:latin typeface="+mj-lt"/>
              </a:rPr>
              <a:t> https://www.firstforwomen.com</a:t>
            </a:r>
          </a:p>
        </p:txBody>
      </p:sp>
      <p:pic>
        <p:nvPicPr>
          <p:cNvPr id="1026" name="Picture 2" descr="Image result for texas a&amp;m logo">
            <a:extLst>
              <a:ext uri="{FF2B5EF4-FFF2-40B4-BE49-F238E27FC236}">
                <a16:creationId xmlns:a16="http://schemas.microsoft.com/office/drawing/2014/main" id="{C7834BF8-8798-47F9-95AB-0F6CB0C2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520" y="6232517"/>
            <a:ext cx="2570480" cy="62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fruit, table&#10;&#10;Description automatically generated">
            <a:extLst>
              <a:ext uri="{FF2B5EF4-FFF2-40B4-BE49-F238E27FC236}">
                <a16:creationId xmlns:a16="http://schemas.microsoft.com/office/drawing/2014/main" id="{408F4362-7A7F-4696-88D5-15562DD82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2" t="-3137" r="1416" b="588"/>
          <a:stretch/>
        </p:blipFill>
        <p:spPr>
          <a:xfrm>
            <a:off x="7135906" y="-194211"/>
            <a:ext cx="5056094" cy="64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7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5AAB-31CD-4A8A-B2CE-C5CBF05FF435}"/>
              </a:ext>
            </a:extLst>
          </p:cNvPr>
          <p:cNvSpPr txBox="1">
            <a:spLocks/>
          </p:cNvSpPr>
          <p:nvPr/>
        </p:nvSpPr>
        <p:spPr>
          <a:xfrm>
            <a:off x="4875415" y="434891"/>
            <a:ext cx="4995442" cy="798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9999-7B09-402C-8739-C60BA69E3B5C}"/>
              </a:ext>
            </a:extLst>
          </p:cNvPr>
          <p:cNvSpPr txBox="1">
            <a:spLocks/>
          </p:cNvSpPr>
          <p:nvPr/>
        </p:nvSpPr>
        <p:spPr>
          <a:xfrm>
            <a:off x="4875415" y="1070135"/>
            <a:ext cx="7011420" cy="5787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4400" b="1" dirty="0">
                <a:solidFill>
                  <a:prstClr val="black"/>
                </a:solidFill>
              </a:rPr>
              <a:t>RESEARCHES USING CGM</a:t>
            </a:r>
          </a:p>
          <a:p>
            <a:pPr lvl="0" algn="l"/>
            <a:r>
              <a:rPr lang="en-US" b="1" dirty="0">
                <a:solidFill>
                  <a:prstClr val="black"/>
                </a:solidFill>
              </a:rPr>
              <a:t>Prediction of post prandial glucose level</a:t>
            </a:r>
          </a:p>
          <a:p>
            <a:pPr lvl="0" algn="l"/>
            <a:r>
              <a:rPr lang="en-US" sz="1800" dirty="0">
                <a:solidFill>
                  <a:prstClr val="black"/>
                </a:solidFill>
                <a:latin typeface="+mj-lt"/>
              </a:rPr>
              <a:t>Using pre-prandial CGM signal, prediction of post-prandial CGM value over 30, 60, 90- or 120-minutes time interval.</a:t>
            </a:r>
          </a:p>
          <a:p>
            <a:pPr lvl="0" algn="l"/>
            <a:r>
              <a:rPr lang="en-US" sz="1800" dirty="0">
                <a:solidFill>
                  <a:prstClr val="black"/>
                </a:solidFill>
                <a:latin typeface="+mj-lt"/>
              </a:rPr>
              <a:t>Usage of different non-linear supervised techniques, different data-assimilation techniques, different genetic programming techniques and deep networks were used for this purpose.</a:t>
            </a:r>
          </a:p>
          <a:p>
            <a:pPr lvl="0" algn="l"/>
            <a:r>
              <a:rPr lang="en-US" b="1" dirty="0">
                <a:solidFill>
                  <a:prstClr val="black"/>
                </a:solidFill>
              </a:rPr>
              <a:t>Prediction of hypoglycemic and hyperglycemic events</a:t>
            </a:r>
          </a:p>
          <a:p>
            <a:pPr marL="0" lvl="1" algn="l"/>
            <a:r>
              <a:rPr lang="en-US" sz="1800" dirty="0">
                <a:solidFill>
                  <a:prstClr val="black"/>
                </a:solidFill>
                <a:latin typeface="+mj-lt"/>
              </a:rPr>
              <a:t>Finding hypoglycemic and hyperglycemic periods from CGM signal and predicting these events before hand using deep neural network.</a:t>
            </a:r>
          </a:p>
          <a:p>
            <a:pPr lvl="0" algn="l"/>
            <a:r>
              <a:rPr lang="en-US" b="1" dirty="0">
                <a:solidFill>
                  <a:prstClr val="black"/>
                </a:solidFill>
              </a:rPr>
              <a:t>Personalized diet chart</a:t>
            </a:r>
          </a:p>
          <a:p>
            <a:pPr marL="0" lvl="1" algn="l"/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Using CGM signal and other parameters, finding how different meals impact on blood glucose level to make suggestions which food to eat and which to avoid to maintain a healthy lifestyle.</a:t>
            </a:r>
          </a:p>
          <a:p>
            <a:pPr marL="0" lvl="1" algn="l"/>
            <a:r>
              <a:rPr lang="en-US" sz="18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F1F4EF-93F8-4278-B82F-9E27F146C11F}"/>
              </a:ext>
            </a:extLst>
          </p:cNvPr>
          <p:cNvSpPr txBox="1">
            <a:spLocks/>
          </p:cNvSpPr>
          <p:nvPr/>
        </p:nvSpPr>
        <p:spPr>
          <a:xfrm>
            <a:off x="2570480" y="6232517"/>
            <a:ext cx="2014969" cy="625483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0" dirty="0">
                <a:solidFill>
                  <a:schemeClr val="bg1"/>
                </a:solidFill>
                <a:latin typeface="+mj-lt"/>
              </a:rPr>
              <a:t>Image credit |</a:t>
            </a:r>
            <a:br>
              <a:rPr lang="en-US" sz="1800" b="0" dirty="0">
                <a:solidFill>
                  <a:schemeClr val="bg1"/>
                </a:solidFill>
                <a:latin typeface="+mj-lt"/>
              </a:rPr>
            </a:br>
            <a:r>
              <a:rPr lang="en-US" sz="1800" b="0" dirty="0">
                <a:solidFill>
                  <a:schemeClr val="bg1"/>
                </a:solidFill>
                <a:latin typeface="+mj-lt"/>
              </a:rPr>
              <a:t> https://politehnika2025.tvz.hr</a:t>
            </a:r>
          </a:p>
        </p:txBody>
      </p:sp>
      <p:pic>
        <p:nvPicPr>
          <p:cNvPr id="1026" name="Picture 2" descr="Image result for texas a&amp;m logo">
            <a:extLst>
              <a:ext uri="{FF2B5EF4-FFF2-40B4-BE49-F238E27FC236}">
                <a16:creationId xmlns:a16="http://schemas.microsoft.com/office/drawing/2014/main" id="{C7834BF8-8798-47F9-95AB-0F6CB0C2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2516"/>
            <a:ext cx="2570480" cy="62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F3D932-8EF7-4596-85AF-CD1C06F5E3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8"/>
          <a:stretch/>
        </p:blipFill>
        <p:spPr>
          <a:xfrm>
            <a:off x="0" y="2574917"/>
            <a:ext cx="4585449" cy="36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9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5AAB-31CD-4A8A-B2CE-C5CBF05FF435}"/>
              </a:ext>
            </a:extLst>
          </p:cNvPr>
          <p:cNvSpPr txBox="1">
            <a:spLocks/>
          </p:cNvSpPr>
          <p:nvPr/>
        </p:nvSpPr>
        <p:spPr>
          <a:xfrm>
            <a:off x="595130" y="231138"/>
            <a:ext cx="4995442" cy="798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9999-7B09-402C-8739-C60BA69E3B5C}"/>
              </a:ext>
            </a:extLst>
          </p:cNvPr>
          <p:cNvSpPr txBox="1">
            <a:spLocks/>
          </p:cNvSpPr>
          <p:nvPr/>
        </p:nvSpPr>
        <p:spPr>
          <a:xfrm>
            <a:off x="595130" y="1029794"/>
            <a:ext cx="7450694" cy="5752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4400" b="1" dirty="0" err="1">
                <a:solidFill>
                  <a:prstClr val="black"/>
                </a:solidFill>
              </a:rPr>
              <a:t>PLoS</a:t>
            </a:r>
            <a:r>
              <a:rPr lang="en-US" sz="4400" b="1" dirty="0">
                <a:solidFill>
                  <a:prstClr val="black"/>
                </a:solidFill>
              </a:rPr>
              <a:t> DATA SET</a:t>
            </a:r>
          </a:p>
          <a:p>
            <a:pPr lvl="0" algn="l"/>
            <a:endParaRPr lang="en-US" b="1" dirty="0">
              <a:solidFill>
                <a:prstClr val="black"/>
              </a:solidFill>
            </a:endParaRP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Standardized meal testing with30 participants : 20 males , 10 females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3 meals per subject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Meals vary in proportion of macro nutrients, i.e. some are high carb some are high protein and so on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 CGM device tracks subject’s data prior, during and after the meal intake.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Average duration of experiment is 2.5 hours with observable glucose differences in 30 minutes duration.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CGM data is sampled at 5 minutes intervals.</a:t>
            </a:r>
          </a:p>
        </p:txBody>
      </p:sp>
      <p:pic>
        <p:nvPicPr>
          <p:cNvPr id="1026" name="Picture 2" descr="Image result for texas a&amp;m logo">
            <a:extLst>
              <a:ext uri="{FF2B5EF4-FFF2-40B4-BE49-F238E27FC236}">
                <a16:creationId xmlns:a16="http://schemas.microsoft.com/office/drawing/2014/main" id="{C7834BF8-8798-47F9-95AB-0F6CB0C2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76" y="6154271"/>
            <a:ext cx="3778624" cy="70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FDF4FFD-63BB-4428-B16F-99374515536A}"/>
              </a:ext>
            </a:extLst>
          </p:cNvPr>
          <p:cNvGrpSpPr/>
          <p:nvPr/>
        </p:nvGrpSpPr>
        <p:grpSpPr>
          <a:xfrm>
            <a:off x="8130952" y="104385"/>
            <a:ext cx="3948989" cy="6000580"/>
            <a:chOff x="8095093" y="104385"/>
            <a:chExt cx="3742801" cy="6467098"/>
          </a:xfrm>
        </p:grpSpPr>
        <p:pic>
          <p:nvPicPr>
            <p:cNvPr id="13" name="Picture 12" descr="A close up of a map&#10;&#10;Description automatically generated">
              <a:extLst>
                <a:ext uri="{FF2B5EF4-FFF2-40B4-BE49-F238E27FC236}">
                  <a16:creationId xmlns:a16="http://schemas.microsoft.com/office/drawing/2014/main" id="{516A671A-4D7E-4101-999B-57581DEA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5094" y="4195483"/>
              <a:ext cx="3714208" cy="23760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7688985-AB71-43DD-BE6B-C07CE082A287}"/>
                </a:ext>
              </a:extLst>
            </p:cNvPr>
            <p:cNvGrpSpPr/>
            <p:nvPr/>
          </p:nvGrpSpPr>
          <p:grpSpPr>
            <a:xfrm>
              <a:off x="8095093" y="104385"/>
              <a:ext cx="3742801" cy="4091097"/>
              <a:chOff x="7575140" y="10255"/>
              <a:chExt cx="4616860" cy="5884303"/>
            </a:xfrm>
          </p:grpSpPr>
          <p:pic>
            <p:nvPicPr>
              <p:cNvPr id="5" name="Picture 4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8EEE1862-7871-4AA6-A542-0DE44F78FF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5140" y="10255"/>
                <a:ext cx="4581591" cy="2930870"/>
              </a:xfrm>
              <a:prstGeom prst="rect">
                <a:avLst/>
              </a:prstGeom>
            </p:spPr>
          </p:pic>
          <p:pic>
            <p:nvPicPr>
              <p:cNvPr id="17" name="Picture 16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65E5C934-8EAB-4FCD-9E62-3795CE50C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5140" y="2941126"/>
                <a:ext cx="4616860" cy="29534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0145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5AAB-31CD-4A8A-B2CE-C5CBF05FF435}"/>
              </a:ext>
            </a:extLst>
          </p:cNvPr>
          <p:cNvSpPr txBox="1">
            <a:spLocks/>
          </p:cNvSpPr>
          <p:nvPr/>
        </p:nvSpPr>
        <p:spPr>
          <a:xfrm>
            <a:off x="595130" y="231138"/>
            <a:ext cx="4995442" cy="798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9999-7B09-402C-8739-C60BA69E3B5C}"/>
              </a:ext>
            </a:extLst>
          </p:cNvPr>
          <p:cNvSpPr txBox="1">
            <a:spLocks/>
          </p:cNvSpPr>
          <p:nvPr/>
        </p:nvSpPr>
        <p:spPr>
          <a:xfrm>
            <a:off x="595130" y="1029795"/>
            <a:ext cx="6392858" cy="5716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4400" b="1" dirty="0">
                <a:solidFill>
                  <a:prstClr val="black"/>
                </a:solidFill>
              </a:rPr>
              <a:t>Pre-processing </a:t>
            </a:r>
          </a:p>
          <a:p>
            <a:pPr lvl="0" algn="l"/>
            <a:endParaRPr lang="en-US" b="1" dirty="0">
              <a:solidFill>
                <a:prstClr val="black"/>
              </a:solidFill>
            </a:endParaRP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Some meal data was reported to be less than 30 minutes due to various reasons such as sensor displacement, etc.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Pre-processing involved removing such unusable data points and interpolation account for some missing points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We work with only 3 main macro nutrients : Carb, Fat and Protein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marL="0" lvl="1" algn="l"/>
            <a:r>
              <a:rPr lang="en-US" sz="4200" b="1" dirty="0">
                <a:solidFill>
                  <a:prstClr val="black"/>
                </a:solidFill>
              </a:rPr>
              <a:t>Feature Extraction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8 classical features were utilized for conducting classification</a:t>
            </a:r>
          </a:p>
          <a:p>
            <a:pPr marL="742950" lvl="2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Mean, SD, AUC, Peak, </a:t>
            </a:r>
            <a:r>
              <a:rPr lang="en-US" sz="2200" dirty="0" err="1">
                <a:solidFill>
                  <a:prstClr val="black"/>
                </a:solidFill>
                <a:latin typeface="Calibri Light" panose="020F0302020204030204"/>
              </a:rPr>
              <a:t>MaxIndex</a:t>
            </a: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, HPBW, </a:t>
            </a:r>
            <a:r>
              <a:rPr lang="en-US" sz="2200" dirty="0" err="1">
                <a:solidFill>
                  <a:prstClr val="black"/>
                </a:solidFill>
                <a:latin typeface="Calibri Light" panose="020F0302020204030204"/>
              </a:rPr>
              <a:t>Skeweness</a:t>
            </a: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 and </a:t>
            </a:r>
            <a:r>
              <a:rPr lang="en-US" sz="2200" dirty="0" err="1">
                <a:solidFill>
                  <a:prstClr val="black"/>
                </a:solidFill>
                <a:latin typeface="Calibri Light" panose="020F0302020204030204"/>
              </a:rPr>
              <a:t>HHMean</a:t>
            </a: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Features were normalized between range of 0 to 1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1026" name="Picture 2" descr="Image result for texas a&amp;m logo">
            <a:extLst>
              <a:ext uri="{FF2B5EF4-FFF2-40B4-BE49-F238E27FC236}">
                <a16:creationId xmlns:a16="http://schemas.microsoft.com/office/drawing/2014/main" id="{C7834BF8-8798-47F9-95AB-0F6CB0C2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520" y="6232517"/>
            <a:ext cx="2570480" cy="62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4FAEB7-B549-4234-9588-B610CAA1C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10" y="1708922"/>
            <a:ext cx="5937830" cy="411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3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5AAB-31CD-4A8A-B2CE-C5CBF05FF435}"/>
              </a:ext>
            </a:extLst>
          </p:cNvPr>
          <p:cNvSpPr txBox="1">
            <a:spLocks/>
          </p:cNvSpPr>
          <p:nvPr/>
        </p:nvSpPr>
        <p:spPr>
          <a:xfrm>
            <a:off x="595130" y="231138"/>
            <a:ext cx="4995442" cy="798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9999-7B09-402C-8739-C60BA69E3B5C}"/>
              </a:ext>
            </a:extLst>
          </p:cNvPr>
          <p:cNvSpPr txBox="1">
            <a:spLocks/>
          </p:cNvSpPr>
          <p:nvPr/>
        </p:nvSpPr>
        <p:spPr>
          <a:xfrm>
            <a:off x="554788" y="1892299"/>
            <a:ext cx="11548311" cy="4965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4400" b="1" dirty="0">
                <a:solidFill>
                  <a:prstClr val="black"/>
                </a:solidFill>
              </a:rPr>
              <a:t>ML Models </a:t>
            </a:r>
            <a:endParaRPr lang="en-US" b="1" dirty="0">
              <a:solidFill>
                <a:prstClr val="black"/>
              </a:solidFill>
            </a:endParaRP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Baseline model</a:t>
            </a:r>
          </a:p>
          <a:p>
            <a:pPr marL="742950" lvl="2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3-layer Neural Network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Parametric models</a:t>
            </a:r>
          </a:p>
          <a:p>
            <a:pPr marL="742950" lvl="2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SVM – Linear, RBF</a:t>
            </a:r>
          </a:p>
          <a:p>
            <a:pPr marL="742950" lvl="2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Logistic – with and without regularization</a:t>
            </a:r>
          </a:p>
          <a:p>
            <a:pPr marL="742950" lvl="2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Decision Tree</a:t>
            </a:r>
          </a:p>
          <a:p>
            <a:pPr marL="742950" lvl="2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Random Forest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Non-parametric models</a:t>
            </a:r>
          </a:p>
          <a:p>
            <a:pPr marL="742950" lvl="2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Calibri Light" panose="020F0302020204030204"/>
              </a:rPr>
              <a:t>KNN</a:t>
            </a:r>
          </a:p>
          <a:p>
            <a:pPr marL="457200" lvl="2" algn="l"/>
            <a:endParaRPr lang="en-US" sz="2200" dirty="0">
              <a:solidFill>
                <a:prstClr val="black"/>
              </a:solidFill>
              <a:latin typeface="Calibri Light" panose="020F0302020204030204"/>
            </a:endParaRPr>
          </a:p>
          <a:p>
            <a:pPr marL="0" lvl="1" algn="l"/>
            <a:r>
              <a:rPr lang="en-US" sz="3900" b="1" dirty="0">
                <a:solidFill>
                  <a:prstClr val="black"/>
                </a:solidFill>
              </a:rPr>
              <a:t>Feature Selection</a:t>
            </a:r>
          </a:p>
          <a:p>
            <a:pPr marL="0" lvl="1" algn="l"/>
            <a:endParaRPr lang="en-US" sz="2800" b="1" dirty="0">
              <a:solidFill>
                <a:prstClr val="black"/>
              </a:solidFill>
            </a:endParaRP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Recursive Feature Elimination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RFE uses a mix of forward and backward selection to reduce features.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Feature selection is done via observing model accuracy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0" lvl="1" algn="l"/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marL="285750" lvl="1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  <a:p>
            <a:pPr marL="285750" lvl="1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1026" name="Picture 2" descr="Image result for texas a&amp;m logo">
            <a:extLst>
              <a:ext uri="{FF2B5EF4-FFF2-40B4-BE49-F238E27FC236}">
                <a16:creationId xmlns:a16="http://schemas.microsoft.com/office/drawing/2014/main" id="{C7834BF8-8798-47F9-95AB-0F6CB0C2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520" y="6232517"/>
            <a:ext cx="2570480" cy="62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09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5AAB-31CD-4A8A-B2CE-C5CBF05FF435}"/>
              </a:ext>
            </a:extLst>
          </p:cNvPr>
          <p:cNvSpPr txBox="1">
            <a:spLocks/>
          </p:cNvSpPr>
          <p:nvPr/>
        </p:nvSpPr>
        <p:spPr>
          <a:xfrm>
            <a:off x="595130" y="231138"/>
            <a:ext cx="4995442" cy="798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9999-7B09-402C-8739-C60BA69E3B5C}"/>
              </a:ext>
            </a:extLst>
          </p:cNvPr>
          <p:cNvSpPr txBox="1">
            <a:spLocks/>
          </p:cNvSpPr>
          <p:nvPr/>
        </p:nvSpPr>
        <p:spPr>
          <a:xfrm>
            <a:off x="595130" y="1029795"/>
            <a:ext cx="7011420" cy="4183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lang="en-US" b="1" dirty="0">
              <a:solidFill>
                <a:prstClr val="black"/>
              </a:solidFill>
            </a:endParaRPr>
          </a:p>
          <a:p>
            <a:pPr marL="0" lvl="1" algn="l"/>
            <a:endParaRPr lang="en-US" sz="24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1026" name="Picture 2" descr="Image result for texas a&amp;m logo">
            <a:extLst>
              <a:ext uri="{FF2B5EF4-FFF2-40B4-BE49-F238E27FC236}">
                <a16:creationId xmlns:a16="http://schemas.microsoft.com/office/drawing/2014/main" id="{C7834BF8-8798-47F9-95AB-0F6CB0C2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2517"/>
            <a:ext cx="2570480" cy="62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AC553-09D0-421F-B1B4-A39944F8A9D6}"/>
              </a:ext>
            </a:extLst>
          </p:cNvPr>
          <p:cNvSpPr txBox="1"/>
          <p:nvPr/>
        </p:nvSpPr>
        <p:spPr>
          <a:xfrm>
            <a:off x="829236" y="1712259"/>
            <a:ext cx="3285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LOSO – Leave one Subject Out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7EDE7E0-4726-4357-81BF-6F78826B2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71" y="0"/>
            <a:ext cx="7942729" cy="69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6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919D-C187-4CE1-AA20-79AA2CC9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BCD743-042C-4B71-B36F-288784C520F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690688"/>
          <a:ext cx="11277600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155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828</Words>
  <Application>Microsoft Office PowerPoint</Application>
  <PresentationFormat>Widescreen</PresentationFormat>
  <Paragraphs>177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Abadi Extra Light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 – NN v/s SVM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Nath</dc:creator>
  <cp:lastModifiedBy>Projna Paromita</cp:lastModifiedBy>
  <cp:revision>68</cp:revision>
  <dcterms:created xsi:type="dcterms:W3CDTF">2018-11-29T17:49:25Z</dcterms:created>
  <dcterms:modified xsi:type="dcterms:W3CDTF">2018-12-04T16:58:18Z</dcterms:modified>
</cp:coreProperties>
</file>