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5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4/16/2023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4/16/2023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4/16/2023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4/16/2023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4/16/2023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4/16/2023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4/16/2023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4/16/2023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4/16/2023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4/16/2023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4/16/2023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4/16/2023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kamilpytlak/personal-key-indicators-of-heart-disea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Heart Disease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by Group 9</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4233B29-16BF-71DD-AE7F-18B6A4A644A8}"/>
              </a:ext>
            </a:extLst>
          </p:cNvPr>
          <p:cNvSpPr>
            <a:spLocks noGrp="1"/>
          </p:cNvSpPr>
          <p:nvPr>
            <p:ph type="body" sz="half" idx="2"/>
          </p:nvPr>
        </p:nvSpPr>
        <p:spPr>
          <a:xfrm>
            <a:off x="434918" y="1005702"/>
            <a:ext cx="3517567" cy="4865709"/>
          </a:xfrm>
        </p:spPr>
        <p:txBody>
          <a:bodyPr>
            <a:normAutofit/>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normal patients, it is seen that there are more female patients then male who do not have heart disease. But in heart disease patient it is seen then male patients are comparatively higher than female patients. So this data can only be helpful to predict heart disease of male patients than female.</a:t>
            </a:r>
          </a:p>
          <a:p>
            <a:endParaRPr lang="en-IN" dirty="0"/>
          </a:p>
        </p:txBody>
      </p:sp>
      <p:pic>
        <p:nvPicPr>
          <p:cNvPr id="5" name="Content Placeholder 3">
            <a:extLst>
              <a:ext uri="{FF2B5EF4-FFF2-40B4-BE49-F238E27FC236}">
                <a16:creationId xmlns:a16="http://schemas.microsoft.com/office/drawing/2014/main" id="{11AF1773-0083-8EAB-B3A4-8EFFFB8D3EE4}"/>
              </a:ext>
            </a:extLst>
          </p:cNvPr>
          <p:cNvPicPr>
            <a:picLocks noGrp="1"/>
          </p:cNvPicPr>
          <p:nvPr>
            <p:ph idx="1"/>
          </p:nvPr>
        </p:nvPicPr>
        <p:blipFill>
          <a:blip r:embed="rId2"/>
          <a:stretch>
            <a:fillRect/>
          </a:stretch>
        </p:blipFill>
        <p:spPr>
          <a:xfrm>
            <a:off x="6096000" y="779690"/>
            <a:ext cx="5005137" cy="5298619"/>
          </a:xfrm>
          <a:prstGeom prst="rect">
            <a:avLst/>
          </a:prstGeom>
        </p:spPr>
      </p:pic>
    </p:spTree>
    <p:extLst>
      <p:ext uri="{BB962C8B-B14F-4D97-AF65-F5344CB8AC3E}">
        <p14:creationId xmlns:p14="http://schemas.microsoft.com/office/powerpoint/2010/main" val="206175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3CBF47-6D11-6001-38DB-DA720F9F210A}"/>
              </a:ext>
            </a:extLst>
          </p:cNvPr>
          <p:cNvSpPr>
            <a:spLocks noGrp="1"/>
          </p:cNvSpPr>
          <p:nvPr>
            <p:ph type="body" sz="half" idx="2"/>
          </p:nvPr>
        </p:nvSpPr>
        <p:spPr>
          <a:xfrm>
            <a:off x="515128" y="653716"/>
            <a:ext cx="3517567" cy="5550567"/>
          </a:xfrm>
        </p:spPr>
        <p:txBody>
          <a:bodyPr>
            <a:noAutofit/>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Physical activities can also improve the health in heart disease. The patients who are not involved in physical activities are comparatively female more than male. Also patients who are having physical activities are also female comparatively to male. This indicates that female patients are more involved in physical activities than male patients.</a:t>
            </a:r>
          </a:p>
          <a:p>
            <a:endParaRPr lang="en-IN" sz="2000" dirty="0"/>
          </a:p>
        </p:txBody>
      </p:sp>
      <p:pic>
        <p:nvPicPr>
          <p:cNvPr id="5" name="Content Placeholder 3">
            <a:extLst>
              <a:ext uri="{FF2B5EF4-FFF2-40B4-BE49-F238E27FC236}">
                <a16:creationId xmlns:a16="http://schemas.microsoft.com/office/drawing/2014/main" id="{5A0A6C54-AC8A-C14E-D20A-AC8E79590B1A}"/>
              </a:ext>
            </a:extLst>
          </p:cNvPr>
          <p:cNvPicPr>
            <a:picLocks noGrp="1"/>
          </p:cNvPicPr>
          <p:nvPr>
            <p:ph idx="1"/>
          </p:nvPr>
        </p:nvPicPr>
        <p:blipFill>
          <a:blip r:embed="rId2"/>
          <a:stretch>
            <a:fillRect/>
          </a:stretch>
        </p:blipFill>
        <p:spPr>
          <a:xfrm>
            <a:off x="6096000" y="653716"/>
            <a:ext cx="4812631" cy="5550567"/>
          </a:xfrm>
          <a:prstGeom prst="rect">
            <a:avLst/>
          </a:prstGeom>
        </p:spPr>
      </p:pic>
    </p:spTree>
    <p:extLst>
      <p:ext uri="{BB962C8B-B14F-4D97-AF65-F5344CB8AC3E}">
        <p14:creationId xmlns:p14="http://schemas.microsoft.com/office/powerpoint/2010/main" val="1654411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45A161-B624-8662-AA21-69F1B12F58E8}"/>
              </a:ext>
            </a:extLst>
          </p:cNvPr>
          <p:cNvSpPr>
            <a:spLocks noGrp="1"/>
          </p:cNvSpPr>
          <p:nvPr>
            <p:ph type="body" sz="half" idx="2"/>
          </p:nvPr>
        </p:nvSpPr>
        <p:spPr>
          <a:xfrm>
            <a:off x="579297" y="983229"/>
            <a:ext cx="3517567" cy="4891539"/>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Difficulty in working can also contribute to heart disease where there are more number of patients who do not have difficulties in walking in this data. So this data can be suitable to predict only heart disease for those patients who do not have any difficulty in walking.</a:t>
            </a:r>
          </a:p>
        </p:txBody>
      </p:sp>
      <p:pic>
        <p:nvPicPr>
          <p:cNvPr id="6" name="Content Placeholder 3">
            <a:extLst>
              <a:ext uri="{FF2B5EF4-FFF2-40B4-BE49-F238E27FC236}">
                <a16:creationId xmlns:a16="http://schemas.microsoft.com/office/drawing/2014/main" id="{9453B793-DC88-8FBD-FA66-4459C36DE8EA}"/>
              </a:ext>
            </a:extLst>
          </p:cNvPr>
          <p:cNvPicPr>
            <a:picLocks noGrp="1"/>
          </p:cNvPicPr>
          <p:nvPr>
            <p:ph idx="1"/>
          </p:nvPr>
        </p:nvPicPr>
        <p:blipFill>
          <a:blip r:embed="rId2"/>
          <a:stretch>
            <a:fillRect/>
          </a:stretch>
        </p:blipFill>
        <p:spPr>
          <a:xfrm>
            <a:off x="6096000" y="663978"/>
            <a:ext cx="5165558" cy="5530039"/>
          </a:xfrm>
          <a:prstGeom prst="rect">
            <a:avLst/>
          </a:prstGeom>
        </p:spPr>
      </p:pic>
    </p:spTree>
    <p:extLst>
      <p:ext uri="{BB962C8B-B14F-4D97-AF65-F5344CB8AC3E}">
        <p14:creationId xmlns:p14="http://schemas.microsoft.com/office/powerpoint/2010/main" val="1167452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EE2A-1FED-C278-1E61-4CB0D1DC3BA5}"/>
              </a:ext>
            </a:extLst>
          </p:cNvPr>
          <p:cNvSpPr>
            <a:spLocks noGrp="1"/>
          </p:cNvSpPr>
          <p:nvPr>
            <p:ph type="title"/>
          </p:nvPr>
        </p:nvSpPr>
        <p:spPr/>
        <p:txBody>
          <a:bodyPr/>
          <a:lstStyle/>
          <a:p>
            <a:r>
              <a:rPr lang="en-US" dirty="0"/>
              <a:t>Data Exploration and Preprocessing</a:t>
            </a:r>
            <a:endParaRPr lang="en-IN" dirty="0"/>
          </a:p>
        </p:txBody>
      </p:sp>
      <p:sp>
        <p:nvSpPr>
          <p:cNvPr id="3" name="Content Placeholder 2">
            <a:extLst>
              <a:ext uri="{FF2B5EF4-FFF2-40B4-BE49-F238E27FC236}">
                <a16:creationId xmlns:a16="http://schemas.microsoft.com/office/drawing/2014/main" id="{FDF06D03-6CA4-5CB4-477B-69B843BFE3F6}"/>
              </a:ext>
            </a:extLst>
          </p:cNvPr>
          <p:cNvSpPr>
            <a:spLocks noGrp="1"/>
          </p:cNvSpPr>
          <p:nvPr>
            <p:ph idx="1"/>
          </p:nvPr>
        </p:nvSpPr>
        <p:spPr>
          <a:xfrm>
            <a:off x="1097280" y="2108201"/>
            <a:ext cx="10058400" cy="4260515"/>
          </a:xfrm>
        </p:spPr>
        <p:txBody>
          <a:bodyPr>
            <a:normAutofit fontScale="92500"/>
          </a:bodyPr>
          <a:lstStyle/>
          <a:p>
            <a:pPr>
              <a:lnSpc>
                <a:spcPct val="100000"/>
              </a:lnSpc>
            </a:pPr>
            <a:r>
              <a:rPr lang="en-US" sz="2200" dirty="0">
                <a:latin typeface="Times New Roman" panose="02020603050405020304" pitchFamily="18" charset="0"/>
                <a:cs typeface="Times New Roman" panose="02020603050405020304" pitchFamily="18" charset="0"/>
              </a:rPr>
              <a:t>For exploration of missing values, Excel is used and for scaling or techniques, SAS is used.</a:t>
            </a:r>
          </a:p>
          <a:p>
            <a:pPr algn="just">
              <a:lnSpc>
                <a:spcPct val="1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Missing Data</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data do not contain null values in any column.</a:t>
            </a:r>
          </a:p>
          <a:p>
            <a:pPr algn="just">
              <a:lnSpc>
                <a:spcPct val="100000"/>
              </a:lnSpc>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Data Inconsistency</a:t>
            </a:r>
          </a:p>
          <a:p>
            <a:pPr marL="0" indent="0" algn="just">
              <a:lnSpc>
                <a:spcPct val="100000"/>
              </a:lnSpc>
              <a:buNone/>
            </a:pP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data contain feature which have relation to the target. Also there could be more columns like cholesterol, BP, etc., which can predict heart disease more efficiently. Also the data is imbalanced which can give biased estimates.</a:t>
            </a:r>
          </a:p>
          <a:p>
            <a:pPr algn="just">
              <a:lnSpc>
                <a:spcPct val="100000"/>
              </a:lnSpc>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Data Reduction</a:t>
            </a:r>
          </a:p>
          <a:p>
            <a:pPr marL="0" indent="0" algn="just">
              <a:lnSpc>
                <a:spcPct val="100000"/>
              </a:lnSpc>
              <a:buNone/>
            </a:pP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The data contain 18 features which are adequate. Also the data is suitable to present US population. So no reduction is necessary.</a:t>
            </a:r>
            <a:endParaRPr lang="en-IN"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9620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74B77-5890-67C0-4B9A-050D02341928}"/>
              </a:ext>
            </a:extLst>
          </p:cNvPr>
          <p:cNvSpPr>
            <a:spLocks noGrp="1"/>
          </p:cNvSpPr>
          <p:nvPr>
            <p:ph type="title"/>
          </p:nvPr>
        </p:nvSpPr>
        <p:spPr/>
        <p:txBody>
          <a:bodyPr/>
          <a:lstStyle/>
          <a:p>
            <a:r>
              <a:rPr lang="en-US" dirty="0"/>
              <a:t>Predictive Modelling</a:t>
            </a:r>
            <a:endParaRPr lang="en-IN" dirty="0"/>
          </a:p>
        </p:txBody>
      </p:sp>
      <p:pic>
        <p:nvPicPr>
          <p:cNvPr id="5" name="Content Placeholder 3">
            <a:extLst>
              <a:ext uri="{FF2B5EF4-FFF2-40B4-BE49-F238E27FC236}">
                <a16:creationId xmlns:a16="http://schemas.microsoft.com/office/drawing/2014/main" id="{4273DE16-AA03-C48B-44D4-61E3B1D168B0}"/>
              </a:ext>
            </a:extLst>
          </p:cNvPr>
          <p:cNvPicPr>
            <a:picLocks noGrp="1"/>
          </p:cNvPicPr>
          <p:nvPr>
            <p:ph sz="half" idx="1"/>
          </p:nvPr>
        </p:nvPicPr>
        <p:blipFill>
          <a:blip r:embed="rId2"/>
          <a:stretch>
            <a:fillRect/>
          </a:stretch>
        </p:blipFill>
        <p:spPr>
          <a:xfrm>
            <a:off x="331695" y="2049180"/>
            <a:ext cx="6248400" cy="4151563"/>
          </a:xfrm>
          <a:prstGeom prst="rect">
            <a:avLst/>
          </a:prstGeom>
        </p:spPr>
      </p:pic>
      <p:sp>
        <p:nvSpPr>
          <p:cNvPr id="9" name="Rectangle 8">
            <a:extLst>
              <a:ext uri="{FF2B5EF4-FFF2-40B4-BE49-F238E27FC236}">
                <a16:creationId xmlns:a16="http://schemas.microsoft.com/office/drawing/2014/main" id="{E54DB2B8-21D9-B680-7E06-8107464B1F47}"/>
              </a:ext>
            </a:extLst>
          </p:cNvPr>
          <p:cNvSpPr/>
          <p:nvPr/>
        </p:nvSpPr>
        <p:spPr>
          <a:xfrm>
            <a:off x="6912335" y="2585695"/>
            <a:ext cx="4947970" cy="3078535"/>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For predictive modelling purposes, SAS EM is used where exploration of the data is carried out and data is partitioned into training and validation. Also different decision trees are implemented in training data and predicted in test data. </a:t>
            </a:r>
            <a:endPar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6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90D94-B461-4CC9-3A4D-CE0FEF422A36}"/>
              </a:ext>
            </a:extLst>
          </p:cNvPr>
          <p:cNvSpPr>
            <a:spLocks noGrp="1"/>
          </p:cNvSpPr>
          <p:nvPr>
            <p:ph type="title"/>
          </p:nvPr>
        </p:nvSpPr>
        <p:spPr/>
        <p:txBody>
          <a:bodyPr/>
          <a:lstStyle/>
          <a:p>
            <a:r>
              <a:rPr lang="en-US" dirty="0"/>
              <a:t>Variable Exploration</a:t>
            </a:r>
            <a:endParaRPr lang="en-IN" dirty="0"/>
          </a:p>
        </p:txBody>
      </p:sp>
      <p:pic>
        <p:nvPicPr>
          <p:cNvPr id="5" name="Content Placeholder 3">
            <a:extLst>
              <a:ext uri="{FF2B5EF4-FFF2-40B4-BE49-F238E27FC236}">
                <a16:creationId xmlns:a16="http://schemas.microsoft.com/office/drawing/2014/main" id="{AED73725-E8E5-349F-5451-4309D30CFCAA}"/>
              </a:ext>
            </a:extLst>
          </p:cNvPr>
          <p:cNvPicPr>
            <a:picLocks noGrp="1"/>
          </p:cNvPicPr>
          <p:nvPr>
            <p:ph sz="half" idx="1"/>
          </p:nvPr>
        </p:nvPicPr>
        <p:blipFill>
          <a:blip r:embed="rId2"/>
          <a:stretch>
            <a:fillRect/>
          </a:stretch>
        </p:blipFill>
        <p:spPr>
          <a:xfrm>
            <a:off x="587141" y="2101974"/>
            <a:ext cx="6278880" cy="3785937"/>
          </a:xfrm>
          <a:prstGeom prst="rect">
            <a:avLst/>
          </a:prstGeom>
        </p:spPr>
      </p:pic>
      <p:sp>
        <p:nvSpPr>
          <p:cNvPr id="7" name="Rectangle 6">
            <a:extLst>
              <a:ext uri="{FF2B5EF4-FFF2-40B4-BE49-F238E27FC236}">
                <a16:creationId xmlns:a16="http://schemas.microsoft.com/office/drawing/2014/main" id="{195C95F5-A502-7E54-460B-18120A370C5E}"/>
              </a:ext>
            </a:extLst>
          </p:cNvPr>
          <p:cNvSpPr/>
          <p:nvPr/>
        </p:nvSpPr>
        <p:spPr>
          <a:xfrm>
            <a:off x="7343343" y="2455676"/>
            <a:ext cx="4261516" cy="3078535"/>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From Chi square Analysis, the variables like Genhealth, Agecategory, Diffwalking, stroke, diabetic are some of the variables that decide the rate of heart disease in patients.</a:t>
            </a:r>
            <a:endPar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77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649F40-447F-D2CD-0938-B85D9FD5672B}"/>
              </a:ext>
            </a:extLst>
          </p:cNvPr>
          <p:cNvPicPr/>
          <p:nvPr/>
        </p:nvPicPr>
        <p:blipFill>
          <a:blip r:embed="rId2"/>
          <a:stretch>
            <a:fillRect/>
          </a:stretch>
        </p:blipFill>
        <p:spPr>
          <a:xfrm>
            <a:off x="155690" y="1138989"/>
            <a:ext cx="8107907" cy="4796590"/>
          </a:xfrm>
          <a:prstGeom prst="rect">
            <a:avLst/>
          </a:prstGeom>
        </p:spPr>
      </p:pic>
      <p:sp>
        <p:nvSpPr>
          <p:cNvPr id="4" name="Rectangle 3">
            <a:extLst>
              <a:ext uri="{FF2B5EF4-FFF2-40B4-BE49-F238E27FC236}">
                <a16:creationId xmlns:a16="http://schemas.microsoft.com/office/drawing/2014/main" id="{E0D9E26E-6723-C1AD-6E04-CFBE0A715C44}"/>
              </a:ext>
            </a:extLst>
          </p:cNvPr>
          <p:cNvSpPr/>
          <p:nvPr/>
        </p:nvSpPr>
        <p:spPr>
          <a:xfrm>
            <a:off x="8470232" y="1889732"/>
            <a:ext cx="3566078" cy="3078535"/>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GenHealth, Age Category and DiffWalking are also the worthiest variables found from the data. In future prediction of heart disease, these variables can be used.</a:t>
            </a:r>
          </a:p>
        </p:txBody>
      </p:sp>
    </p:spTree>
    <p:extLst>
      <p:ext uri="{BB962C8B-B14F-4D97-AF65-F5344CB8AC3E}">
        <p14:creationId xmlns:p14="http://schemas.microsoft.com/office/powerpoint/2010/main" val="359439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E7FD4-65C6-5FFE-834F-31FC494BBDCA}"/>
              </a:ext>
            </a:extLst>
          </p:cNvPr>
          <p:cNvSpPr>
            <a:spLocks noGrp="1"/>
          </p:cNvSpPr>
          <p:nvPr>
            <p:ph type="title"/>
          </p:nvPr>
        </p:nvSpPr>
        <p:spPr/>
        <p:txBody>
          <a:bodyPr/>
          <a:lstStyle/>
          <a:p>
            <a:r>
              <a:rPr lang="en-US" dirty="0"/>
              <a:t>Model Training Results</a:t>
            </a:r>
            <a:br>
              <a:rPr lang="en-US" dirty="0"/>
            </a:br>
            <a:r>
              <a:rPr lang="en-US" dirty="0"/>
              <a:t>Decision Tree 1</a:t>
            </a:r>
            <a:endParaRPr lang="en-IN" dirty="0"/>
          </a:p>
        </p:txBody>
      </p:sp>
      <p:pic>
        <p:nvPicPr>
          <p:cNvPr id="5" name="Content Placeholder 4">
            <a:extLst>
              <a:ext uri="{FF2B5EF4-FFF2-40B4-BE49-F238E27FC236}">
                <a16:creationId xmlns:a16="http://schemas.microsoft.com/office/drawing/2014/main" id="{9215A1A8-FEE5-6EC5-1BF3-189CA89EA2D2}"/>
              </a:ext>
            </a:extLst>
          </p:cNvPr>
          <p:cNvPicPr>
            <a:picLocks noGrp="1"/>
          </p:cNvPicPr>
          <p:nvPr>
            <p:ph sz="half" idx="1"/>
          </p:nvPr>
        </p:nvPicPr>
        <p:blipFill>
          <a:blip r:embed="rId2"/>
          <a:stretch>
            <a:fillRect/>
          </a:stretch>
        </p:blipFill>
        <p:spPr>
          <a:xfrm>
            <a:off x="417093" y="2056732"/>
            <a:ext cx="7299159" cy="4231773"/>
          </a:xfrm>
          <a:prstGeom prst="rect">
            <a:avLst/>
          </a:prstGeom>
        </p:spPr>
      </p:pic>
      <p:sp>
        <p:nvSpPr>
          <p:cNvPr id="7" name="Rectangle 6">
            <a:extLst>
              <a:ext uri="{FF2B5EF4-FFF2-40B4-BE49-F238E27FC236}">
                <a16:creationId xmlns:a16="http://schemas.microsoft.com/office/drawing/2014/main" id="{54AED6E1-5104-47EC-B4F0-4B39E5F79A87}"/>
              </a:ext>
            </a:extLst>
          </p:cNvPr>
          <p:cNvSpPr/>
          <p:nvPr/>
        </p:nvSpPr>
        <p:spPr>
          <a:xfrm>
            <a:off x="7871646" y="2887266"/>
            <a:ext cx="3903261" cy="2570704"/>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From the tree, we can see that Agecategory is used for the first split .So Agecategory is the most important variable as per the given tree.</a:t>
            </a:r>
          </a:p>
        </p:txBody>
      </p:sp>
    </p:spTree>
    <p:extLst>
      <p:ext uri="{BB962C8B-B14F-4D97-AF65-F5344CB8AC3E}">
        <p14:creationId xmlns:p14="http://schemas.microsoft.com/office/powerpoint/2010/main" val="1240020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a:extLst>
              <a:ext uri="{FF2B5EF4-FFF2-40B4-BE49-F238E27FC236}">
                <a16:creationId xmlns:a16="http://schemas.microsoft.com/office/drawing/2014/main" id="{16827E8C-8626-1CE9-BDE1-01CBA75DCF5B}"/>
              </a:ext>
            </a:extLst>
          </p:cNvPr>
          <p:cNvPicPr>
            <a:picLocks/>
          </p:cNvPicPr>
          <p:nvPr/>
        </p:nvPicPr>
        <p:blipFill>
          <a:blip r:embed="rId2"/>
          <a:stretch>
            <a:fillRect/>
          </a:stretch>
        </p:blipFill>
        <p:spPr>
          <a:xfrm>
            <a:off x="1006893" y="174082"/>
            <a:ext cx="10178214" cy="4430003"/>
          </a:xfrm>
          <a:prstGeom prst="rect">
            <a:avLst/>
          </a:prstGeom>
        </p:spPr>
      </p:pic>
      <p:sp>
        <p:nvSpPr>
          <p:cNvPr id="5" name="Rectangle 4">
            <a:extLst>
              <a:ext uri="{FF2B5EF4-FFF2-40B4-BE49-F238E27FC236}">
                <a16:creationId xmlns:a16="http://schemas.microsoft.com/office/drawing/2014/main" id="{5D3ABB98-91FE-0358-90B7-3C727788C168}"/>
              </a:ext>
            </a:extLst>
          </p:cNvPr>
          <p:cNvSpPr/>
          <p:nvPr/>
        </p:nvSpPr>
        <p:spPr>
          <a:xfrm>
            <a:off x="1006893" y="4865821"/>
            <a:ext cx="10178214" cy="1388009"/>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07000"/>
              </a:lnSpc>
              <a:spcBef>
                <a:spcPts val="0"/>
              </a:spcBef>
              <a:spcAft>
                <a:spcPts val="800"/>
              </a:spcAft>
              <a:buClrTx/>
              <a:buSzTx/>
              <a:buFontTx/>
              <a:buNone/>
              <a:tabLst/>
              <a:defRPr/>
            </a:pPr>
            <a:r>
              <a:rPr kumimoji="0" lang="en-US" sz="20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data looks imbalanced where there are only few patients who are having heart diseases in the data. The mis classification rate is highly observed in patients having heart disease. This is because the decision tree cannot be well trained on samples due to minimum presence of observations in train data</a:t>
            </a:r>
            <a:r>
              <a:rPr kumimoji="0" lang="en-US" sz="1800" b="0" i="0" u="none" strike="noStrike" kern="0" cap="none" spc="0" normalizeH="0" baseline="0" noProof="0" dirty="0">
                <a:ln>
                  <a:noFill/>
                </a:ln>
                <a:solidFill>
                  <a:prstClr val="white"/>
                </a:solidFill>
                <a:effectLst/>
                <a:uLnTx/>
                <a:uFillTx/>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985577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D614A34-CF29-78B7-BFF6-172CDBC3A399}"/>
              </a:ext>
            </a:extLst>
          </p:cNvPr>
          <p:cNvPicPr>
            <a:picLocks/>
          </p:cNvPicPr>
          <p:nvPr/>
        </p:nvPicPr>
        <p:blipFill>
          <a:blip r:embed="rId2"/>
          <a:stretch>
            <a:fillRect/>
          </a:stretch>
        </p:blipFill>
        <p:spPr>
          <a:xfrm>
            <a:off x="1328143" y="148697"/>
            <a:ext cx="9962866" cy="4214756"/>
          </a:xfrm>
          <a:prstGeom prst="rect">
            <a:avLst/>
          </a:prstGeom>
        </p:spPr>
      </p:pic>
      <p:sp>
        <p:nvSpPr>
          <p:cNvPr id="4" name="Rectangle 3">
            <a:extLst>
              <a:ext uri="{FF2B5EF4-FFF2-40B4-BE49-F238E27FC236}">
                <a16:creationId xmlns:a16="http://schemas.microsoft.com/office/drawing/2014/main" id="{07E5BB1B-71FB-5E1D-C7B1-20E53FA6347B}"/>
              </a:ext>
            </a:extLst>
          </p:cNvPr>
          <p:cNvSpPr/>
          <p:nvPr/>
        </p:nvSpPr>
        <p:spPr>
          <a:xfrm>
            <a:off x="1328143" y="4648140"/>
            <a:ext cx="9962866" cy="1517082"/>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average square error is observed in different leaves where the tree gives the minimum error in 6 leaves but after that the error also decreased after 50 leaves. So this tree with 6 leaves gives the optimum performance and the valid average squared error is lower than the train average squared error given by this tree.</a:t>
            </a:r>
          </a:p>
        </p:txBody>
      </p:sp>
    </p:spTree>
    <p:extLst>
      <p:ext uri="{BB962C8B-B14F-4D97-AF65-F5344CB8AC3E}">
        <p14:creationId xmlns:p14="http://schemas.microsoft.com/office/powerpoint/2010/main" val="2580693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61456-76C0-6F6B-03CB-975182099987}"/>
              </a:ext>
            </a:extLst>
          </p:cNvPr>
          <p:cNvSpPr>
            <a:spLocks noGrp="1"/>
          </p:cNvSpPr>
          <p:nvPr>
            <p:ph type="title"/>
          </p:nvPr>
        </p:nvSpPr>
        <p:spPr/>
        <p:txBody>
          <a:bodyPr/>
          <a:lstStyle/>
          <a:p>
            <a:r>
              <a:rPr lang="en-US" dirty="0"/>
              <a:t>Background Study</a:t>
            </a:r>
            <a:endParaRPr lang="en-IN" dirty="0"/>
          </a:p>
        </p:txBody>
      </p:sp>
      <p:sp>
        <p:nvSpPr>
          <p:cNvPr id="3" name="Content Placeholder 2">
            <a:extLst>
              <a:ext uri="{FF2B5EF4-FFF2-40B4-BE49-F238E27FC236}">
                <a16:creationId xmlns:a16="http://schemas.microsoft.com/office/drawing/2014/main" id="{2095BA17-B8E5-655E-39D8-21EF58A92DFF}"/>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Heart illness is a catch-all phrase for a variety of aliments that have an impact on heart.</a:t>
            </a:r>
          </a:p>
          <a:p>
            <a:pPr>
              <a:buFont typeface="Wingdings" panose="05000000000000000000" pitchFamily="2" charset="2"/>
              <a:buChar char="Ø"/>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Congenital heart defects, arrhythmia, coronary artery disease, and other ailments are included.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In the United States, heart disease is the top cause of death for both men and women.</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 Smoking, diabetes, high cholesterol, high blood pressure, and a sedentary lifestyle are all risk factors for heart disease. </a:t>
            </a:r>
          </a:p>
          <a:p>
            <a:pP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Depending on the kind and severity of the condition, treatment options for heart disease may include lifestyle modifications, drugs, surgery, and lifestyle modifications. </a:t>
            </a: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827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1F008A26-B407-E4C3-D2B8-93B51D86801B}"/>
              </a:ext>
            </a:extLst>
          </p:cNvPr>
          <p:cNvPicPr>
            <a:picLocks/>
          </p:cNvPicPr>
          <p:nvPr/>
        </p:nvPicPr>
        <p:blipFill>
          <a:blip r:embed="rId2"/>
          <a:stretch>
            <a:fillRect/>
          </a:stretch>
        </p:blipFill>
        <p:spPr>
          <a:xfrm>
            <a:off x="141594" y="512449"/>
            <a:ext cx="5681689" cy="2631803"/>
          </a:xfrm>
          <a:prstGeom prst="rect">
            <a:avLst/>
          </a:prstGeom>
        </p:spPr>
      </p:pic>
      <p:pic>
        <p:nvPicPr>
          <p:cNvPr id="3" name="Picture 2">
            <a:extLst>
              <a:ext uri="{FF2B5EF4-FFF2-40B4-BE49-F238E27FC236}">
                <a16:creationId xmlns:a16="http://schemas.microsoft.com/office/drawing/2014/main" id="{22C9FA87-734D-1852-B94F-9B7E6165059E}"/>
              </a:ext>
            </a:extLst>
          </p:cNvPr>
          <p:cNvPicPr/>
          <p:nvPr/>
        </p:nvPicPr>
        <p:blipFill>
          <a:blip r:embed="rId3"/>
          <a:stretch>
            <a:fillRect/>
          </a:stretch>
        </p:blipFill>
        <p:spPr>
          <a:xfrm>
            <a:off x="449180" y="3429000"/>
            <a:ext cx="5061758" cy="2745886"/>
          </a:xfrm>
          <a:prstGeom prst="rect">
            <a:avLst/>
          </a:prstGeom>
        </p:spPr>
      </p:pic>
      <p:sp>
        <p:nvSpPr>
          <p:cNvPr id="5" name="Rectangle 4">
            <a:extLst>
              <a:ext uri="{FF2B5EF4-FFF2-40B4-BE49-F238E27FC236}">
                <a16:creationId xmlns:a16="http://schemas.microsoft.com/office/drawing/2014/main" id="{249E094F-5104-3F8B-7B34-BCA5D561B2F8}"/>
              </a:ext>
            </a:extLst>
          </p:cNvPr>
          <p:cNvSpPr/>
          <p:nvPr/>
        </p:nvSpPr>
        <p:spPr>
          <a:xfrm>
            <a:off x="6571516" y="756373"/>
            <a:ext cx="4593789" cy="2062872"/>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test error is slightly lower than the train error that shows that the model is giving good performance with lower error in test data.</a:t>
            </a:r>
          </a:p>
        </p:txBody>
      </p:sp>
      <p:sp>
        <p:nvSpPr>
          <p:cNvPr id="7" name="Rectangle 6">
            <a:extLst>
              <a:ext uri="{FF2B5EF4-FFF2-40B4-BE49-F238E27FC236}">
                <a16:creationId xmlns:a16="http://schemas.microsoft.com/office/drawing/2014/main" id="{4102D729-7F48-63EF-3595-BAD90BAF3F5E}"/>
              </a:ext>
            </a:extLst>
          </p:cNvPr>
          <p:cNvSpPr/>
          <p:nvPr/>
        </p:nvSpPr>
        <p:spPr>
          <a:xfrm>
            <a:off x="6571516" y="3604182"/>
            <a:ext cx="4662986" cy="2570704"/>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There are few heart disease samples and almost half of the samples are misclassified in train data and more than half of the samples are miss classified in validation data.</a:t>
            </a:r>
          </a:p>
        </p:txBody>
      </p:sp>
    </p:spTree>
    <p:extLst>
      <p:ext uri="{BB962C8B-B14F-4D97-AF65-F5344CB8AC3E}">
        <p14:creationId xmlns:p14="http://schemas.microsoft.com/office/powerpoint/2010/main" val="436711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D98C6-1FC4-A631-254C-F1E885496C34}"/>
              </a:ext>
            </a:extLst>
          </p:cNvPr>
          <p:cNvSpPr>
            <a:spLocks noGrp="1"/>
          </p:cNvSpPr>
          <p:nvPr>
            <p:ph type="title"/>
          </p:nvPr>
        </p:nvSpPr>
        <p:spPr/>
        <p:txBody>
          <a:bodyPr/>
          <a:lstStyle/>
          <a:p>
            <a:r>
              <a:rPr lang="en-US" dirty="0"/>
              <a:t>Decision Tree 2</a:t>
            </a:r>
            <a:endParaRPr lang="en-IN" dirty="0"/>
          </a:p>
        </p:txBody>
      </p:sp>
      <p:pic>
        <p:nvPicPr>
          <p:cNvPr id="5" name="Content Placeholder 3">
            <a:extLst>
              <a:ext uri="{FF2B5EF4-FFF2-40B4-BE49-F238E27FC236}">
                <a16:creationId xmlns:a16="http://schemas.microsoft.com/office/drawing/2014/main" id="{61EC1793-41E6-FDA3-0AC6-283DA93CD45A}"/>
              </a:ext>
            </a:extLst>
          </p:cNvPr>
          <p:cNvPicPr>
            <a:picLocks noGrp="1"/>
          </p:cNvPicPr>
          <p:nvPr>
            <p:ph sz="half" idx="1"/>
          </p:nvPr>
        </p:nvPicPr>
        <p:blipFill>
          <a:blip r:embed="rId2"/>
          <a:stretch>
            <a:fillRect/>
          </a:stretch>
        </p:blipFill>
        <p:spPr>
          <a:xfrm>
            <a:off x="363222" y="2073999"/>
            <a:ext cx="7641789" cy="4094197"/>
          </a:xfrm>
          <a:prstGeom prst="rect">
            <a:avLst/>
          </a:prstGeom>
        </p:spPr>
      </p:pic>
      <p:sp>
        <p:nvSpPr>
          <p:cNvPr id="7" name="Rectangle 6">
            <a:extLst>
              <a:ext uri="{FF2B5EF4-FFF2-40B4-BE49-F238E27FC236}">
                <a16:creationId xmlns:a16="http://schemas.microsoft.com/office/drawing/2014/main" id="{A410EF07-70AF-1266-D813-5352E80338CE}"/>
              </a:ext>
            </a:extLst>
          </p:cNvPr>
          <p:cNvSpPr/>
          <p:nvPr/>
        </p:nvSpPr>
        <p:spPr>
          <a:xfrm>
            <a:off x="8373979" y="2073999"/>
            <a:ext cx="3454799" cy="4094198"/>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classification chart show similar performance to the previous decision tree where the tree wrongly classified the samples with heart disease. The tree is suffering in learning the patterns in imbalanced samples.</a:t>
            </a:r>
          </a:p>
        </p:txBody>
      </p:sp>
    </p:spTree>
    <p:extLst>
      <p:ext uri="{BB962C8B-B14F-4D97-AF65-F5344CB8AC3E}">
        <p14:creationId xmlns:p14="http://schemas.microsoft.com/office/powerpoint/2010/main" val="891201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9BBE46F-48D4-C897-3C2E-87656E7EFF80}"/>
              </a:ext>
            </a:extLst>
          </p:cNvPr>
          <p:cNvPicPr>
            <a:picLocks/>
          </p:cNvPicPr>
          <p:nvPr/>
        </p:nvPicPr>
        <p:blipFill>
          <a:blip r:embed="rId2"/>
          <a:stretch>
            <a:fillRect/>
          </a:stretch>
        </p:blipFill>
        <p:spPr>
          <a:xfrm>
            <a:off x="838200" y="182529"/>
            <a:ext cx="10515600" cy="4277176"/>
          </a:xfrm>
          <a:prstGeom prst="rect">
            <a:avLst/>
          </a:prstGeom>
        </p:spPr>
      </p:pic>
      <p:sp>
        <p:nvSpPr>
          <p:cNvPr id="4" name="Rectangle 3">
            <a:extLst>
              <a:ext uri="{FF2B5EF4-FFF2-40B4-BE49-F238E27FC236}">
                <a16:creationId xmlns:a16="http://schemas.microsoft.com/office/drawing/2014/main" id="{28DDF4F9-0618-90EC-AFDA-8C01EDD8807C}"/>
              </a:ext>
            </a:extLst>
          </p:cNvPr>
          <p:cNvSpPr/>
          <p:nvPr/>
        </p:nvSpPr>
        <p:spPr>
          <a:xfrm>
            <a:off x="838200" y="4693371"/>
            <a:ext cx="10516737" cy="1555041"/>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In 201 leaves, the tree gives the optimal performance but it seems that the validation average squared error is increasing compared to the train error. This tree is giving a good indication of overfitting at high number of leaves.</a:t>
            </a:r>
          </a:p>
        </p:txBody>
      </p:sp>
    </p:spTree>
    <p:extLst>
      <p:ext uri="{BB962C8B-B14F-4D97-AF65-F5344CB8AC3E}">
        <p14:creationId xmlns:p14="http://schemas.microsoft.com/office/powerpoint/2010/main" val="13115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AF6BCC8B-5A93-A85F-5163-E257C84659D5}"/>
              </a:ext>
            </a:extLst>
          </p:cNvPr>
          <p:cNvPicPr>
            <a:picLocks/>
          </p:cNvPicPr>
          <p:nvPr/>
        </p:nvPicPr>
        <p:blipFill>
          <a:blip r:embed="rId2"/>
          <a:stretch>
            <a:fillRect/>
          </a:stretch>
        </p:blipFill>
        <p:spPr>
          <a:xfrm>
            <a:off x="158445" y="364263"/>
            <a:ext cx="7458075" cy="2876242"/>
          </a:xfrm>
          <a:prstGeom prst="rect">
            <a:avLst/>
          </a:prstGeom>
        </p:spPr>
      </p:pic>
      <p:pic>
        <p:nvPicPr>
          <p:cNvPr id="3" name="Picture 2">
            <a:extLst>
              <a:ext uri="{FF2B5EF4-FFF2-40B4-BE49-F238E27FC236}">
                <a16:creationId xmlns:a16="http://schemas.microsoft.com/office/drawing/2014/main" id="{5702C648-D8DB-5710-5C34-F45DF0F46141}"/>
              </a:ext>
            </a:extLst>
          </p:cNvPr>
          <p:cNvPicPr/>
          <p:nvPr/>
        </p:nvPicPr>
        <p:blipFill>
          <a:blip r:embed="rId3"/>
          <a:stretch>
            <a:fillRect/>
          </a:stretch>
        </p:blipFill>
        <p:spPr>
          <a:xfrm>
            <a:off x="991882" y="3429000"/>
            <a:ext cx="5791200" cy="2838450"/>
          </a:xfrm>
          <a:prstGeom prst="rect">
            <a:avLst/>
          </a:prstGeom>
        </p:spPr>
      </p:pic>
      <p:sp>
        <p:nvSpPr>
          <p:cNvPr id="5" name="Rectangle 4">
            <a:extLst>
              <a:ext uri="{FF2B5EF4-FFF2-40B4-BE49-F238E27FC236}">
                <a16:creationId xmlns:a16="http://schemas.microsoft.com/office/drawing/2014/main" id="{06A1FB65-3B97-CABE-2443-6EC17E412A16}"/>
              </a:ext>
            </a:extLst>
          </p:cNvPr>
          <p:cNvSpPr/>
          <p:nvPr/>
        </p:nvSpPr>
        <p:spPr>
          <a:xfrm>
            <a:off x="8186049" y="263116"/>
            <a:ext cx="3572814" cy="3078535"/>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There error in train and test data is slightly lower to the previous tree which shows that increasing the branches improve the performance in prediction of heart disease.</a:t>
            </a:r>
          </a:p>
        </p:txBody>
      </p:sp>
      <p:sp>
        <p:nvSpPr>
          <p:cNvPr id="7" name="Rectangle 6">
            <a:extLst>
              <a:ext uri="{FF2B5EF4-FFF2-40B4-BE49-F238E27FC236}">
                <a16:creationId xmlns:a16="http://schemas.microsoft.com/office/drawing/2014/main" id="{A7FEE02D-D65F-CC89-2805-F7B0A55544FB}"/>
              </a:ext>
            </a:extLst>
          </p:cNvPr>
          <p:cNvSpPr/>
          <p:nvPr/>
        </p:nvSpPr>
        <p:spPr>
          <a:xfrm>
            <a:off x="8186049" y="3696746"/>
            <a:ext cx="3572814" cy="2570704"/>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classification table also shows a good true positive rate indicating a good improvement in prediction of patients having heart disease.</a:t>
            </a:r>
          </a:p>
        </p:txBody>
      </p:sp>
    </p:spTree>
    <p:extLst>
      <p:ext uri="{BB962C8B-B14F-4D97-AF65-F5344CB8AC3E}">
        <p14:creationId xmlns:p14="http://schemas.microsoft.com/office/powerpoint/2010/main" val="3842996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3DB2-8D81-A81D-657C-29FD11683064}"/>
              </a:ext>
            </a:extLst>
          </p:cNvPr>
          <p:cNvSpPr>
            <a:spLocks noGrp="1"/>
          </p:cNvSpPr>
          <p:nvPr>
            <p:ph type="title"/>
          </p:nvPr>
        </p:nvSpPr>
        <p:spPr/>
        <p:txBody>
          <a:bodyPr/>
          <a:lstStyle/>
          <a:p>
            <a:r>
              <a:rPr lang="en-US" dirty="0"/>
              <a:t>Decision Tree 3</a:t>
            </a:r>
            <a:endParaRPr lang="en-IN" dirty="0"/>
          </a:p>
        </p:txBody>
      </p:sp>
      <p:pic>
        <p:nvPicPr>
          <p:cNvPr id="5" name="Content Placeholder 3">
            <a:extLst>
              <a:ext uri="{FF2B5EF4-FFF2-40B4-BE49-F238E27FC236}">
                <a16:creationId xmlns:a16="http://schemas.microsoft.com/office/drawing/2014/main" id="{3EECDD29-38FD-FF1C-CE09-CB7594C7D97C}"/>
              </a:ext>
            </a:extLst>
          </p:cNvPr>
          <p:cNvPicPr>
            <a:picLocks noGrp="1"/>
          </p:cNvPicPr>
          <p:nvPr>
            <p:ph sz="half" idx="1"/>
          </p:nvPr>
        </p:nvPicPr>
        <p:blipFill>
          <a:blip r:embed="rId2"/>
          <a:stretch>
            <a:fillRect/>
          </a:stretch>
        </p:blipFill>
        <p:spPr>
          <a:xfrm>
            <a:off x="336883" y="1989220"/>
            <a:ext cx="7523748" cy="4058652"/>
          </a:xfrm>
          <a:prstGeom prst="rect">
            <a:avLst/>
          </a:prstGeom>
        </p:spPr>
      </p:pic>
      <p:sp>
        <p:nvSpPr>
          <p:cNvPr id="7" name="Rectangle 6">
            <a:extLst>
              <a:ext uri="{FF2B5EF4-FFF2-40B4-BE49-F238E27FC236}">
                <a16:creationId xmlns:a16="http://schemas.microsoft.com/office/drawing/2014/main" id="{14BE61A5-623B-9CFC-E322-FD4C3B638A63}"/>
              </a:ext>
            </a:extLst>
          </p:cNvPr>
          <p:cNvSpPr/>
          <p:nvPr/>
        </p:nvSpPr>
        <p:spPr>
          <a:xfrm>
            <a:off x="8341895" y="2279609"/>
            <a:ext cx="3513222" cy="3477875"/>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Using Gini as the nominal target criteria the model does not show any improvement as seen from the plot. However, the exact classification rate can be seen from the classification table to see the exact number of observations that are misclassified.</a:t>
            </a:r>
          </a:p>
        </p:txBody>
      </p:sp>
    </p:spTree>
    <p:extLst>
      <p:ext uri="{BB962C8B-B14F-4D97-AF65-F5344CB8AC3E}">
        <p14:creationId xmlns:p14="http://schemas.microsoft.com/office/powerpoint/2010/main" val="37678388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0BBC2330-E43A-B55F-3089-18C8C7F1DB96}"/>
              </a:ext>
            </a:extLst>
          </p:cNvPr>
          <p:cNvPicPr>
            <a:picLocks/>
          </p:cNvPicPr>
          <p:nvPr/>
        </p:nvPicPr>
        <p:blipFill>
          <a:blip r:embed="rId2"/>
          <a:stretch>
            <a:fillRect/>
          </a:stretch>
        </p:blipFill>
        <p:spPr>
          <a:xfrm>
            <a:off x="627169" y="290141"/>
            <a:ext cx="10937662" cy="3981634"/>
          </a:xfrm>
          <a:prstGeom prst="rect">
            <a:avLst/>
          </a:prstGeom>
        </p:spPr>
      </p:pic>
      <p:sp>
        <p:nvSpPr>
          <p:cNvPr id="4" name="Rectangle 3">
            <a:extLst>
              <a:ext uri="{FF2B5EF4-FFF2-40B4-BE49-F238E27FC236}">
                <a16:creationId xmlns:a16="http://schemas.microsoft.com/office/drawing/2014/main" id="{5BEF40B9-A4AF-2AFA-E473-87C6A331C49F}"/>
              </a:ext>
            </a:extLst>
          </p:cNvPr>
          <p:cNvSpPr/>
          <p:nvPr/>
        </p:nvSpPr>
        <p:spPr>
          <a:xfrm>
            <a:off x="627169" y="4536093"/>
            <a:ext cx="10937662" cy="1555041"/>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same number of leaves is considered to be optimal were the average square error in valid data is likely higher than train data. After 100 leaves the model seems to show a good indication of overfitting where the validation error is increasing compared to the train error.</a:t>
            </a:r>
          </a:p>
        </p:txBody>
      </p:sp>
    </p:spTree>
    <p:extLst>
      <p:ext uri="{BB962C8B-B14F-4D97-AF65-F5344CB8AC3E}">
        <p14:creationId xmlns:p14="http://schemas.microsoft.com/office/powerpoint/2010/main" val="1302350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B97C0DE0-3395-CA91-F310-B57BD65498E2}"/>
              </a:ext>
            </a:extLst>
          </p:cNvPr>
          <p:cNvPicPr>
            <a:picLocks/>
          </p:cNvPicPr>
          <p:nvPr/>
        </p:nvPicPr>
        <p:blipFill>
          <a:blip r:embed="rId2"/>
          <a:stretch>
            <a:fillRect/>
          </a:stretch>
        </p:blipFill>
        <p:spPr>
          <a:xfrm>
            <a:off x="286547" y="433408"/>
            <a:ext cx="7173032" cy="2995592"/>
          </a:xfrm>
          <a:prstGeom prst="rect">
            <a:avLst/>
          </a:prstGeom>
        </p:spPr>
      </p:pic>
      <p:pic>
        <p:nvPicPr>
          <p:cNvPr id="3" name="Picture 2">
            <a:extLst>
              <a:ext uri="{FF2B5EF4-FFF2-40B4-BE49-F238E27FC236}">
                <a16:creationId xmlns:a16="http://schemas.microsoft.com/office/drawing/2014/main" id="{878370D8-4424-CD9E-E139-B3A63D867706}"/>
              </a:ext>
            </a:extLst>
          </p:cNvPr>
          <p:cNvPicPr/>
          <p:nvPr/>
        </p:nvPicPr>
        <p:blipFill>
          <a:blip r:embed="rId3"/>
          <a:stretch>
            <a:fillRect/>
          </a:stretch>
        </p:blipFill>
        <p:spPr>
          <a:xfrm>
            <a:off x="1210073" y="3652817"/>
            <a:ext cx="5325979" cy="2771775"/>
          </a:xfrm>
          <a:prstGeom prst="rect">
            <a:avLst/>
          </a:prstGeom>
        </p:spPr>
      </p:pic>
      <p:sp>
        <p:nvSpPr>
          <p:cNvPr id="5" name="Rectangle 4">
            <a:extLst>
              <a:ext uri="{FF2B5EF4-FFF2-40B4-BE49-F238E27FC236}">
                <a16:creationId xmlns:a16="http://schemas.microsoft.com/office/drawing/2014/main" id="{2AA13441-199D-AB7B-68CC-A2C8F1F41588}"/>
              </a:ext>
            </a:extLst>
          </p:cNvPr>
          <p:cNvSpPr/>
          <p:nvPr/>
        </p:nvSpPr>
        <p:spPr>
          <a:xfrm>
            <a:off x="7015132" y="3652817"/>
            <a:ext cx="4923786" cy="2462213"/>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spcBef>
                <a:spcPts val="0"/>
              </a:spcBef>
              <a:spcAft>
                <a:spcPts val="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cs typeface="Times New Roman" panose="02020603050405020304" pitchFamily="18" charset="0"/>
              </a:rPr>
              <a:t>The classification table shows no improvement had been observed using Gini impurities measures compared to the previous decision tree with same parameters. This indicates using different nominal target criterion does not improve the performance.</a:t>
            </a:r>
          </a:p>
        </p:txBody>
      </p:sp>
      <p:sp>
        <p:nvSpPr>
          <p:cNvPr id="7" name="Rectangle 6">
            <a:extLst>
              <a:ext uri="{FF2B5EF4-FFF2-40B4-BE49-F238E27FC236}">
                <a16:creationId xmlns:a16="http://schemas.microsoft.com/office/drawing/2014/main" id="{3DD5B044-CB91-D4F8-B2AE-A6FA7F5E44B2}"/>
              </a:ext>
            </a:extLst>
          </p:cNvPr>
          <p:cNvSpPr/>
          <p:nvPr/>
        </p:nvSpPr>
        <p:spPr>
          <a:xfrm>
            <a:off x="8278500" y="645852"/>
            <a:ext cx="3626953" cy="2570704"/>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fit statistics also show similar performance using Gini impurity measures where the test error is a bit higher than the train error.</a:t>
            </a:r>
          </a:p>
        </p:txBody>
      </p:sp>
    </p:spTree>
    <p:extLst>
      <p:ext uri="{BB962C8B-B14F-4D97-AF65-F5344CB8AC3E}">
        <p14:creationId xmlns:p14="http://schemas.microsoft.com/office/powerpoint/2010/main" val="208803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47A8-F733-44BB-3254-272FBF75385F}"/>
              </a:ext>
            </a:extLst>
          </p:cNvPr>
          <p:cNvSpPr>
            <a:spLocks noGrp="1"/>
          </p:cNvSpPr>
          <p:nvPr>
            <p:ph type="title"/>
          </p:nvPr>
        </p:nvSpPr>
        <p:spPr/>
        <p:txBody>
          <a:bodyPr/>
          <a:lstStyle/>
          <a:p>
            <a:r>
              <a:rPr lang="en-US" dirty="0"/>
              <a:t>Logistic Regression</a:t>
            </a:r>
            <a:endParaRPr lang="en-IN" dirty="0"/>
          </a:p>
        </p:txBody>
      </p:sp>
      <p:pic>
        <p:nvPicPr>
          <p:cNvPr id="5" name="Content Placeholder 3">
            <a:extLst>
              <a:ext uri="{FF2B5EF4-FFF2-40B4-BE49-F238E27FC236}">
                <a16:creationId xmlns:a16="http://schemas.microsoft.com/office/drawing/2014/main" id="{4822F2B2-5483-BEF8-8590-22B30D9E811F}"/>
              </a:ext>
            </a:extLst>
          </p:cNvPr>
          <p:cNvPicPr>
            <a:picLocks noGrp="1"/>
          </p:cNvPicPr>
          <p:nvPr>
            <p:ph sz="half" idx="1"/>
          </p:nvPr>
        </p:nvPicPr>
        <p:blipFill>
          <a:blip r:embed="rId2"/>
          <a:stretch>
            <a:fillRect/>
          </a:stretch>
        </p:blipFill>
        <p:spPr>
          <a:xfrm>
            <a:off x="240632" y="2132720"/>
            <a:ext cx="7251032" cy="4094198"/>
          </a:xfrm>
          <a:prstGeom prst="rect">
            <a:avLst/>
          </a:prstGeom>
        </p:spPr>
      </p:pic>
      <p:sp>
        <p:nvSpPr>
          <p:cNvPr id="7" name="Rectangle 6">
            <a:extLst>
              <a:ext uri="{FF2B5EF4-FFF2-40B4-BE49-F238E27FC236}">
                <a16:creationId xmlns:a16="http://schemas.microsoft.com/office/drawing/2014/main" id="{231733AE-6AD1-DC52-3756-F32DFE3F104D}"/>
              </a:ext>
            </a:extLst>
          </p:cNvPr>
          <p:cNvSpPr/>
          <p:nvPr/>
        </p:nvSpPr>
        <p:spPr>
          <a:xfrm>
            <a:off x="7784431" y="2132720"/>
            <a:ext cx="4166937" cy="4094198"/>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50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Using logistic regression, the misclassification rate in patients having heart disease is slightly improved which can be seen from the plot. The red region in minimum observations had been reduced compared to the previous models.</a:t>
            </a:r>
          </a:p>
        </p:txBody>
      </p:sp>
    </p:spTree>
    <p:extLst>
      <p:ext uri="{BB962C8B-B14F-4D97-AF65-F5344CB8AC3E}">
        <p14:creationId xmlns:p14="http://schemas.microsoft.com/office/powerpoint/2010/main" val="1953581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804F67E9-30B0-0FDD-9AAC-8BBDB51650B4}"/>
              </a:ext>
            </a:extLst>
          </p:cNvPr>
          <p:cNvPicPr>
            <a:picLocks/>
          </p:cNvPicPr>
          <p:nvPr/>
        </p:nvPicPr>
        <p:blipFill>
          <a:blip r:embed="rId2"/>
          <a:stretch>
            <a:fillRect/>
          </a:stretch>
        </p:blipFill>
        <p:spPr>
          <a:xfrm>
            <a:off x="87260" y="29735"/>
            <a:ext cx="7724985" cy="3786161"/>
          </a:xfrm>
          <a:prstGeom prst="rect">
            <a:avLst/>
          </a:prstGeom>
        </p:spPr>
      </p:pic>
      <p:sp>
        <p:nvSpPr>
          <p:cNvPr id="4" name="Rectangle 3">
            <a:extLst>
              <a:ext uri="{FF2B5EF4-FFF2-40B4-BE49-F238E27FC236}">
                <a16:creationId xmlns:a16="http://schemas.microsoft.com/office/drawing/2014/main" id="{0828A1DE-256F-3D53-D872-BD504F0ACD21}"/>
              </a:ext>
            </a:extLst>
          </p:cNvPr>
          <p:cNvSpPr/>
          <p:nvPr/>
        </p:nvSpPr>
        <p:spPr>
          <a:xfrm>
            <a:off x="7974871" y="806127"/>
            <a:ext cx="4217129" cy="2462213"/>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mean squared error can be seen where the mean squared error in test data is slightly higher than the train data. After testing the model in real time observations, Logistic regression can give over fitting performance.</a:t>
            </a:r>
          </a:p>
        </p:txBody>
      </p:sp>
      <p:pic>
        <p:nvPicPr>
          <p:cNvPr id="5" name="Picture 4">
            <a:extLst>
              <a:ext uri="{FF2B5EF4-FFF2-40B4-BE49-F238E27FC236}">
                <a16:creationId xmlns:a16="http://schemas.microsoft.com/office/drawing/2014/main" id="{82049FCA-B076-4AC5-D187-3F328C204637}"/>
              </a:ext>
            </a:extLst>
          </p:cNvPr>
          <p:cNvPicPr/>
          <p:nvPr/>
        </p:nvPicPr>
        <p:blipFill>
          <a:blip r:embed="rId3"/>
          <a:stretch>
            <a:fillRect/>
          </a:stretch>
        </p:blipFill>
        <p:spPr>
          <a:xfrm>
            <a:off x="87260" y="3921500"/>
            <a:ext cx="7484614" cy="2322514"/>
          </a:xfrm>
          <a:prstGeom prst="rect">
            <a:avLst/>
          </a:prstGeom>
        </p:spPr>
      </p:pic>
      <p:sp>
        <p:nvSpPr>
          <p:cNvPr id="7" name="Rectangle 6">
            <a:extLst>
              <a:ext uri="{FF2B5EF4-FFF2-40B4-BE49-F238E27FC236}">
                <a16:creationId xmlns:a16="http://schemas.microsoft.com/office/drawing/2014/main" id="{34D351B4-4653-8509-D264-AB9C2F9835B4}"/>
              </a:ext>
            </a:extLst>
          </p:cNvPr>
          <p:cNvSpPr/>
          <p:nvPr/>
        </p:nvSpPr>
        <p:spPr>
          <a:xfrm>
            <a:off x="7773371" y="3785937"/>
            <a:ext cx="4331369" cy="2462213"/>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classification table shows must higher true positive samples which indicates that the highest number of patients having heart disease is correctly classified by the Logistic regression compared to the previous decision trees.</a:t>
            </a:r>
          </a:p>
        </p:txBody>
      </p:sp>
    </p:spTree>
    <p:extLst>
      <p:ext uri="{BB962C8B-B14F-4D97-AF65-F5344CB8AC3E}">
        <p14:creationId xmlns:p14="http://schemas.microsoft.com/office/powerpoint/2010/main" val="2695062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2A0C1-AAC3-958A-2523-B888B949C0AD}"/>
              </a:ext>
            </a:extLst>
          </p:cNvPr>
          <p:cNvSpPr>
            <a:spLocks noGrp="1"/>
          </p:cNvSpPr>
          <p:nvPr>
            <p:ph type="title"/>
          </p:nvPr>
        </p:nvSpPr>
        <p:spPr/>
        <p:txBody>
          <a:bodyPr/>
          <a:lstStyle/>
          <a:p>
            <a:r>
              <a:rPr lang="en-US" dirty="0"/>
              <a:t>Model Evaluation Criteria &amp; Final Model</a:t>
            </a:r>
            <a:endParaRPr lang="en-IN" dirty="0"/>
          </a:p>
        </p:txBody>
      </p:sp>
      <p:pic>
        <p:nvPicPr>
          <p:cNvPr id="5" name="Content Placeholder 3">
            <a:extLst>
              <a:ext uri="{FF2B5EF4-FFF2-40B4-BE49-F238E27FC236}">
                <a16:creationId xmlns:a16="http://schemas.microsoft.com/office/drawing/2014/main" id="{67F8CDF8-8561-56D3-2CEB-34D62A6842C7}"/>
              </a:ext>
            </a:extLst>
          </p:cNvPr>
          <p:cNvPicPr>
            <a:picLocks noGrp="1"/>
          </p:cNvPicPr>
          <p:nvPr>
            <p:ph sz="half" idx="1"/>
          </p:nvPr>
        </p:nvPicPr>
        <p:blipFill>
          <a:blip r:embed="rId2"/>
          <a:stretch>
            <a:fillRect/>
          </a:stretch>
        </p:blipFill>
        <p:spPr>
          <a:xfrm>
            <a:off x="88967" y="2322577"/>
            <a:ext cx="6007033" cy="3793346"/>
          </a:xfrm>
          <a:prstGeom prst="rect">
            <a:avLst/>
          </a:prstGeom>
        </p:spPr>
      </p:pic>
      <p:sp>
        <p:nvSpPr>
          <p:cNvPr id="7" name="Rectangle 6">
            <a:extLst>
              <a:ext uri="{FF2B5EF4-FFF2-40B4-BE49-F238E27FC236}">
                <a16:creationId xmlns:a16="http://schemas.microsoft.com/office/drawing/2014/main" id="{14F22768-9F79-D568-583A-F192FC61DAB7}"/>
              </a:ext>
            </a:extLst>
          </p:cNvPr>
          <p:cNvSpPr/>
          <p:nvPr/>
        </p:nvSpPr>
        <p:spPr>
          <a:xfrm>
            <a:off x="6454777" y="2322577"/>
            <a:ext cx="5648256" cy="3793346"/>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misclassified samples can be seen from the classification table of all the models where we can see that Logistic regression gave the highest true positive samples that indicates correctly classified samples of patients having heart disease. </a:t>
            </a:r>
          </a:p>
          <a:p>
            <a:pPr marL="0" marR="0" lvl="0" indent="0" algn="just" defTabSz="914400" eaLnBrk="1" fontAlgn="auto" latinLnBrk="0" hangingPunct="1">
              <a:lnSpc>
                <a:spcPct val="107000"/>
              </a:lnSpc>
              <a:spcBef>
                <a:spcPts val="0"/>
              </a:spcBef>
              <a:spcAft>
                <a:spcPts val="800"/>
              </a:spcAft>
              <a:buClrTx/>
              <a:buSzTx/>
              <a:buFontTx/>
              <a:buNone/>
              <a:tabLst/>
              <a:defRPr/>
            </a:pPr>
            <a:r>
              <a:rPr kumimoji="0" lang="en-US" sz="22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We have focused on the prediction performance in those patients having heart disease as we wanted to inspect the performance of models in imbalanced data.</a:t>
            </a:r>
          </a:p>
        </p:txBody>
      </p:sp>
    </p:spTree>
    <p:extLst>
      <p:ext uri="{BB962C8B-B14F-4D97-AF65-F5344CB8AC3E}">
        <p14:creationId xmlns:p14="http://schemas.microsoft.com/office/powerpoint/2010/main" val="141355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63574-1494-791E-0E9B-7B7094D2C41A}"/>
              </a:ext>
            </a:extLst>
          </p:cNvPr>
          <p:cNvSpPr>
            <a:spLocks noGrp="1"/>
          </p:cNvSpPr>
          <p:nvPr>
            <p:ph type="title"/>
          </p:nvPr>
        </p:nvSpPr>
        <p:spPr/>
        <p:txBody>
          <a:bodyPr/>
          <a:lstStyle/>
          <a:p>
            <a:r>
              <a:rPr lang="en-US" dirty="0"/>
              <a:t>Business Objectives</a:t>
            </a:r>
            <a:endParaRPr lang="en-IN" dirty="0"/>
          </a:p>
        </p:txBody>
      </p:sp>
      <p:sp>
        <p:nvSpPr>
          <p:cNvPr id="3" name="Content Placeholder 2">
            <a:extLst>
              <a:ext uri="{FF2B5EF4-FFF2-40B4-BE49-F238E27FC236}">
                <a16:creationId xmlns:a16="http://schemas.microsoft.com/office/drawing/2014/main" id="{14039550-3BEE-14E5-0061-CF7239EF53B0}"/>
              </a:ext>
            </a:extLst>
          </p:cNvPr>
          <p:cNvSpPr>
            <a:spLocks noGrp="1"/>
          </p:cNvSpPr>
          <p:nvPr>
            <p:ph idx="1"/>
          </p:nvPr>
        </p:nvSpPr>
        <p:spPr/>
        <p:txBody>
          <a:bodyPr>
            <a:normAutofit/>
          </a:bodyPr>
          <a:lstStyle/>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Visual analysis will be performed using Tableau to achieve the aim.</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SAS E Miner will be used for implementation of machine learning to achieve the aim.</a:t>
            </a:r>
          </a:p>
          <a:p>
            <a:pPr>
              <a:buFont typeface="Wingdings" panose="05000000000000000000" pitchFamily="2" charset="2"/>
              <a:buChar char="§"/>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Different models will be evaluated with error metrics in SAS and final model will be analyzed</a:t>
            </a:r>
            <a:r>
              <a:rPr lang="en-IN" sz="2400" dirty="0">
                <a:solidFill>
                  <a:schemeClr val="tx1"/>
                </a:solidFill>
                <a:latin typeface="Times New Roman" panose="02020603050405020304" pitchFamily="18" charset="0"/>
                <a:cs typeface="Times New Roman" panose="02020603050405020304" pitchFamily="18" charset="0"/>
              </a:rPr>
              <a:t>. </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3192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EAAE-4639-91A4-5EE1-A49E9647E63B}"/>
              </a:ext>
            </a:extLst>
          </p:cNvPr>
          <p:cNvSpPr>
            <a:spLocks noGrp="1"/>
          </p:cNvSpPr>
          <p:nvPr>
            <p:ph type="title"/>
          </p:nvPr>
        </p:nvSpPr>
        <p:spPr/>
        <p:txBody>
          <a:bodyPr/>
          <a:lstStyle/>
          <a:p>
            <a:r>
              <a:rPr lang="en-US" dirty="0"/>
              <a:t>Interpretation of Findings</a:t>
            </a:r>
            <a:endParaRPr lang="en-IN" dirty="0"/>
          </a:p>
        </p:txBody>
      </p:sp>
      <p:sp>
        <p:nvSpPr>
          <p:cNvPr id="3" name="Content Placeholder 2">
            <a:extLst>
              <a:ext uri="{FF2B5EF4-FFF2-40B4-BE49-F238E27FC236}">
                <a16:creationId xmlns:a16="http://schemas.microsoft.com/office/drawing/2014/main" id="{8BFCF494-B3DA-B75F-E881-7A0B1B5034A0}"/>
              </a:ext>
            </a:extLst>
          </p:cNvPr>
          <p:cNvSpPr>
            <a:spLocks noGrp="1"/>
          </p:cNvSpPr>
          <p:nvPr>
            <p:ph idx="1"/>
          </p:nvPr>
        </p:nvSpPr>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From the visualizations of variables and predictive performance, we noticed following:</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age category of the patients had been divided into too many groups which can bring bias to the prediction.</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data contain very few samples of patients having disease that affected the overall performance of models </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The model mostly contain categorical variables from which ordinality issues can be observed</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Decision trees with maximum branches helps to bring improvement in prediction of heart disease</a:t>
            </a:r>
          </a:p>
        </p:txBody>
      </p:sp>
    </p:spTree>
    <p:extLst>
      <p:ext uri="{BB962C8B-B14F-4D97-AF65-F5344CB8AC3E}">
        <p14:creationId xmlns:p14="http://schemas.microsoft.com/office/powerpoint/2010/main" val="40078726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2F477-C0A7-ED70-BEC2-91921BBDEDE4}"/>
              </a:ext>
            </a:extLst>
          </p:cNvPr>
          <p:cNvSpPr>
            <a:spLocks noGrp="1"/>
          </p:cNvSpPr>
          <p:nvPr>
            <p:ph type="title"/>
          </p:nvPr>
        </p:nvSpPr>
        <p:spPr/>
        <p:txBody>
          <a:bodyPr/>
          <a:lstStyle/>
          <a:p>
            <a:r>
              <a:rPr lang="en-US" dirty="0"/>
              <a:t>Recommendations</a:t>
            </a:r>
            <a:endParaRPr lang="en-IN" dirty="0"/>
          </a:p>
        </p:txBody>
      </p:sp>
      <p:sp>
        <p:nvSpPr>
          <p:cNvPr id="3" name="Content Placeholder 2">
            <a:extLst>
              <a:ext uri="{FF2B5EF4-FFF2-40B4-BE49-F238E27FC236}">
                <a16:creationId xmlns:a16="http://schemas.microsoft.com/office/drawing/2014/main" id="{3C2C8442-5002-9A81-2F2E-E687D59F1979}"/>
              </a:ext>
            </a:extLst>
          </p:cNvPr>
          <p:cNvSpPr>
            <a:spLocks noGrp="1"/>
          </p:cNvSpPr>
          <p:nvPr>
            <p:ph idx="1"/>
          </p:nvPr>
        </p:nvSpPr>
        <p:spPr/>
        <p:txBody>
          <a:bodyPr>
            <a:normAutofit fontScale="92500" lnSpcReduction="20000"/>
          </a:bodyPr>
          <a:lstStyle/>
          <a:p>
            <a:pPr algn="just"/>
            <a:r>
              <a:rPr lang="en-US" sz="2200" dirty="0">
                <a:latin typeface="Times New Roman" panose="02020603050405020304" pitchFamily="18" charset="0"/>
                <a:cs typeface="Times New Roman" panose="02020603050405020304" pitchFamily="18" charset="0"/>
              </a:rPr>
              <a:t>The following approaches can be recommended for future work;</a:t>
            </a:r>
          </a:p>
          <a:p>
            <a:pPr algn="just">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data should be added with more samples of patients having heart disease making the data balance the data</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Instead of Label encoding the categorical variable, one hot encoding can be used to prevent ordinary issues</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Neural network techniques and other classification technique such as ensemble techniques, bagging techniques or boosting techniques can be applied to determine the predictive performance</a:t>
            </a:r>
          </a:p>
          <a:p>
            <a:pPr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 Different other variables relevant to the heart disease such as cholesterol, blood pressure and other indicators can be studied for better analysis.</a:t>
            </a:r>
          </a:p>
        </p:txBody>
      </p:sp>
    </p:spTree>
    <p:extLst>
      <p:ext uri="{BB962C8B-B14F-4D97-AF65-F5344CB8AC3E}">
        <p14:creationId xmlns:p14="http://schemas.microsoft.com/office/powerpoint/2010/main" val="14324607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2ECB-656F-466E-CD19-E4C5900A2230}"/>
              </a:ext>
            </a:extLst>
          </p:cNvPr>
          <p:cNvSpPr>
            <a:spLocks noGrp="1"/>
          </p:cNvSpPr>
          <p:nvPr>
            <p:ph type="title"/>
          </p:nvPr>
        </p:nvSpPr>
        <p:spPr/>
        <p:txBody>
          <a:bodyPr/>
          <a:lstStyle/>
          <a:p>
            <a:r>
              <a:rPr lang="en-US" dirty="0"/>
              <a:t>Summary &amp; Lessons Learned</a:t>
            </a:r>
            <a:endParaRPr lang="en-IN" dirty="0"/>
          </a:p>
        </p:txBody>
      </p:sp>
      <p:sp>
        <p:nvSpPr>
          <p:cNvPr id="3" name="Content Placeholder 2">
            <a:extLst>
              <a:ext uri="{FF2B5EF4-FFF2-40B4-BE49-F238E27FC236}">
                <a16:creationId xmlns:a16="http://schemas.microsoft.com/office/drawing/2014/main" id="{EFAAED97-277F-0AC6-9830-B712CF6F1362}"/>
              </a:ext>
            </a:extLst>
          </p:cNvPr>
          <p:cNvSpPr>
            <a:spLocks noGrp="1"/>
          </p:cNvSpPr>
          <p:nvPr>
            <p:ph idx="1"/>
          </p:nvPr>
        </p:nvSpPr>
        <p:spPr/>
        <p:txBody>
          <a:bodyPr/>
          <a:lstStyle/>
          <a:p>
            <a:pPr algn="just">
              <a:buFont typeface="Wingdings" panose="05000000000000000000" pitchFamily="2" charset="2"/>
              <a:buChar char="v"/>
            </a:pPr>
            <a:r>
              <a:rPr lang="en-US" dirty="0"/>
              <a:t> </a:t>
            </a:r>
            <a:r>
              <a:rPr lang="en-US" sz="2200" dirty="0">
                <a:latin typeface="Times New Roman" panose="02020603050405020304" pitchFamily="18" charset="0"/>
                <a:cs typeface="Times New Roman" panose="02020603050405020304" pitchFamily="18" charset="0"/>
              </a:rPr>
              <a:t>Age of a patient can decide occurrence of heart disease </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BMI of a patient can also decide the presence of heart disease </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Age and BMI also have good relation where BMI is found higher in older age patients </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There are more female patients in the data who are involved in physical activities </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Smoking habits have also good relation with the heart disease</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Decision tree with increasing branches increases the chance of overfitting</a:t>
            </a:r>
          </a:p>
          <a:p>
            <a:pPr algn="just">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 It is difficult to bring good accuracy in imbalanced samples.</a:t>
            </a:r>
          </a:p>
        </p:txBody>
      </p:sp>
    </p:spTree>
    <p:extLst>
      <p:ext uri="{BB962C8B-B14F-4D97-AF65-F5344CB8AC3E}">
        <p14:creationId xmlns:p14="http://schemas.microsoft.com/office/powerpoint/2010/main" val="11465053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1697-10EF-720C-2D9F-ECA2D4175709}"/>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0707BCE6-FD78-5371-7591-9D84908B639E}"/>
              </a:ext>
            </a:extLst>
          </p:cNvPr>
          <p:cNvSpPr>
            <a:spLocks noGrp="1"/>
          </p:cNvSpPr>
          <p:nvPr>
            <p:ph idx="1"/>
          </p:nvPr>
        </p:nvSpPr>
        <p:spPr/>
        <p:txBody>
          <a:bodyPr>
            <a:normAutofit/>
          </a:bodyPr>
          <a:lstStyle/>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There are more relevant features like cholesterol, blood pressure that can be added in future</a:t>
            </a:r>
          </a:p>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The data of heart disease patients can be added in order to balance the sample</a:t>
            </a:r>
          </a:p>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The features with more correlation with heart disease can be updated for better prediction</a:t>
            </a:r>
          </a:p>
          <a:p>
            <a:pPr algn="just">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 The parameters of the model can be tuned in case of improving the prediction</a:t>
            </a:r>
            <a:r>
              <a:rPr lang="en-IN" sz="2200"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197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endParaRPr lang="en-US" sz="4800" i="1" dirty="0">
              <a:solidFill>
                <a:srgbClr val="FFFFFF"/>
              </a:solidFill>
            </a:endParaRP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a:extLst>
              <a:ext uri="{FF2B5EF4-FFF2-40B4-BE49-F238E27FC236}">
                <a16:creationId xmlns:a16="http://schemas.microsoft.com/office/drawing/2014/main" id="{DA2120BC-9A28-7A18-D66E-B8F59F6127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 y="0"/>
            <a:ext cx="12192000" cy="4953000"/>
          </a:xfrm>
          <a:prstGeom prst="rect">
            <a:avLst/>
          </a:prstGeom>
        </p:spPr>
      </p:pic>
    </p:spTree>
    <p:extLst>
      <p:ext uri="{BB962C8B-B14F-4D97-AF65-F5344CB8AC3E}">
        <p14:creationId xmlns:p14="http://schemas.microsoft.com/office/powerpoint/2010/main" val="19171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D4DA-0560-DA7C-6370-56F7CEE15C80}"/>
              </a:ext>
            </a:extLst>
          </p:cNvPr>
          <p:cNvSpPr>
            <a:spLocks noGrp="1"/>
          </p:cNvSpPr>
          <p:nvPr>
            <p:ph type="title"/>
          </p:nvPr>
        </p:nvSpPr>
        <p:spPr/>
        <p:txBody>
          <a:bodyPr/>
          <a:lstStyle/>
          <a:p>
            <a:r>
              <a:rPr lang="en-US" dirty="0"/>
              <a:t>Data Source</a:t>
            </a:r>
            <a:endParaRPr lang="en-IN" dirty="0"/>
          </a:p>
        </p:txBody>
      </p:sp>
      <p:sp>
        <p:nvSpPr>
          <p:cNvPr id="3" name="Content Placeholder 2">
            <a:extLst>
              <a:ext uri="{FF2B5EF4-FFF2-40B4-BE49-F238E27FC236}">
                <a16:creationId xmlns:a16="http://schemas.microsoft.com/office/drawing/2014/main" id="{55959474-FBD1-272A-A8D6-896AEEC9EDC2}"/>
              </a:ext>
            </a:extLst>
          </p:cNvPr>
          <p:cNvSpPr>
            <a:spLocks noGrp="1"/>
          </p:cNvSpPr>
          <p:nvPr>
            <p:ph idx="1"/>
          </p:nvPr>
        </p:nvSpPr>
        <p:spPr/>
        <p:txBody>
          <a:bodyPr>
            <a:normAutofit fontScale="92500"/>
          </a:bodyPr>
          <a:lstStyle/>
          <a:p>
            <a:pPr marL="0" indent="0" algn="just">
              <a:buNone/>
            </a:pPr>
            <a:r>
              <a:rPr lang="en-US"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hlinkClick r:id="rId2"/>
              </a:rPr>
              <a:t>https://www.kaggle.com/datasets/kamilpytlak/personal-key-indicators-of-heart-disease</a:t>
            </a:r>
            <a:r>
              <a:rPr lang="en-US" sz="2400" dirty="0">
                <a:solidFill>
                  <a:schemeClr val="tx1"/>
                </a:solidFill>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q"/>
            </a:pPr>
            <a:r>
              <a:rPr lang="en-US" sz="2400" dirty="0">
                <a:solidFill>
                  <a:schemeClr val="tx1"/>
                </a:solidFill>
                <a:latin typeface="Times New Roman" panose="02020603050405020304" pitchFamily="18" charset="0"/>
                <a:cs typeface="Times New Roman" panose="02020603050405020304" pitchFamily="18" charset="0"/>
              </a:rPr>
              <a:t> Originally, the dataset come from the CDC and is a major part of the Behavioral Risk Factor Surveillance System (BRFSS), which conducts annual telephone surveys to gather data on the health status of U.S. residents. </a:t>
            </a:r>
          </a:p>
          <a:p>
            <a:pPr algn="just">
              <a:buFont typeface="Wingdings" panose="05000000000000000000" pitchFamily="2" charset="2"/>
              <a:buChar char="q"/>
            </a:pPr>
            <a:r>
              <a:rPr lang="en-IN" sz="2400" dirty="0">
                <a:solidFill>
                  <a:schemeClr val="tx1"/>
                </a:solidFill>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The data set is recorded from telephonic survey conducted by CDC. The data set contain 18 features where the target variable is the heart disease. Out of 18 variables, 9 variables are Boolean, 5 variables are categorical and four variables are numeric in nature. The class of the data set are heavily imbalanced where there are very less samples of heart disease patients.</a:t>
            </a:r>
          </a:p>
        </p:txBody>
      </p:sp>
    </p:spTree>
    <p:extLst>
      <p:ext uri="{BB962C8B-B14F-4D97-AF65-F5344CB8AC3E}">
        <p14:creationId xmlns:p14="http://schemas.microsoft.com/office/powerpoint/2010/main" val="342478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891DB-0B6C-E7F8-52C5-7B68D9BB98CF}"/>
              </a:ext>
            </a:extLst>
          </p:cNvPr>
          <p:cNvSpPr>
            <a:spLocks noGrp="1"/>
          </p:cNvSpPr>
          <p:nvPr>
            <p:ph type="title"/>
          </p:nvPr>
        </p:nvSpPr>
        <p:spPr/>
        <p:txBody>
          <a:bodyPr/>
          <a:lstStyle/>
          <a:p>
            <a:r>
              <a:rPr lang="en-US" dirty="0"/>
              <a:t>Findings Using Tableau</a:t>
            </a:r>
            <a:endParaRPr lang="en-IN" dirty="0"/>
          </a:p>
        </p:txBody>
      </p:sp>
      <p:pic>
        <p:nvPicPr>
          <p:cNvPr id="4" name="Content Placeholder 3">
            <a:extLst>
              <a:ext uri="{FF2B5EF4-FFF2-40B4-BE49-F238E27FC236}">
                <a16:creationId xmlns:a16="http://schemas.microsoft.com/office/drawing/2014/main" id="{A3AE190C-A553-C5F4-2B87-729A3CE31C5F}"/>
              </a:ext>
            </a:extLst>
          </p:cNvPr>
          <p:cNvPicPr>
            <a:picLocks noGrp="1"/>
          </p:cNvPicPr>
          <p:nvPr>
            <p:ph idx="1"/>
          </p:nvPr>
        </p:nvPicPr>
        <p:blipFill>
          <a:blip r:embed="rId2"/>
          <a:stretch>
            <a:fillRect/>
          </a:stretch>
        </p:blipFill>
        <p:spPr>
          <a:xfrm>
            <a:off x="1393148" y="2021305"/>
            <a:ext cx="3259063" cy="4347409"/>
          </a:xfrm>
          <a:prstGeom prst="rect">
            <a:avLst/>
          </a:prstGeom>
        </p:spPr>
      </p:pic>
      <p:sp>
        <p:nvSpPr>
          <p:cNvPr id="6" name="Rectangle 5">
            <a:extLst>
              <a:ext uri="{FF2B5EF4-FFF2-40B4-BE49-F238E27FC236}">
                <a16:creationId xmlns:a16="http://schemas.microsoft.com/office/drawing/2014/main" id="{F6956D96-7AB3-B085-5D1A-E9F1F96A065E}"/>
              </a:ext>
            </a:extLst>
          </p:cNvPr>
          <p:cNvSpPr/>
          <p:nvPr/>
        </p:nvSpPr>
        <p:spPr>
          <a:xfrm>
            <a:off x="5222150" y="2493743"/>
            <a:ext cx="5933529" cy="3227102"/>
          </a:xfrm>
          <a:prstGeom prst="rect">
            <a:avLst/>
          </a:prstGeom>
          <a:solidFill>
            <a:srgbClr val="5B9BD5"/>
          </a:solidFill>
          <a:ln w="12700" cap="flat" cmpd="sng" algn="ctr">
            <a:solidFill>
              <a:srgbClr val="5B9BD5">
                <a:shade val="50000"/>
              </a:srgbClr>
            </a:solidFill>
            <a:prstDash val="solid"/>
            <a:miter lim="800000"/>
          </a:ln>
          <a:effectLst/>
        </p:spPr>
        <p:txBody>
          <a:bodyPr wrap="square">
            <a:spAutoFit/>
          </a:bodyPr>
          <a:lstStyle/>
          <a:p>
            <a:pPr marL="0" marR="0" lvl="0" indent="0" algn="just" defTabSz="914400" eaLnBrk="1" fontAlgn="auto" latinLnBrk="0" hangingPunct="1">
              <a:lnSpc>
                <a:spcPct val="107000"/>
              </a:lnSpc>
              <a:spcBef>
                <a:spcPts val="0"/>
              </a:spcBef>
              <a:spcAft>
                <a:spcPts val="800"/>
              </a:spcAft>
              <a:buClrTx/>
              <a:buSzTx/>
              <a:buFontTx/>
              <a:buNone/>
              <a:tabLst/>
              <a:defRPr/>
            </a:pPr>
            <a:r>
              <a:rPr kumimoji="0" lang="en-US" sz="2400" b="0" i="0" u="none" strike="noStrike" kern="0" cap="none" spc="0" normalizeH="0" baseline="0" noProof="0" dirty="0">
                <a:ln>
                  <a:noFill/>
                </a:ln>
                <a:solidFill>
                  <a:prstClr val="white"/>
                </a:solidFill>
                <a:effectLst/>
                <a:uLnTx/>
                <a:uFillTx/>
                <a:latin typeface="Times New Roman" panose="02020603050405020304" pitchFamily="18" charset="0"/>
                <a:ea typeface="Calibri" panose="020F0502020204030204" pitchFamily="34" charset="0"/>
                <a:cs typeface="Times New Roman" panose="02020603050405020304" pitchFamily="18" charset="0"/>
              </a:rPr>
              <a:t>The graph shows there are more number of samples who do not drink alcohol and they do not have heart disease. Out of the samples who drink alcohol, it is found there are more samples who are normal than the samples who have heart disease. This indicates alcohol drinking do not have any relation with heart disease.</a:t>
            </a:r>
          </a:p>
        </p:txBody>
      </p:sp>
    </p:spTree>
    <p:extLst>
      <p:ext uri="{BB962C8B-B14F-4D97-AF65-F5344CB8AC3E}">
        <p14:creationId xmlns:p14="http://schemas.microsoft.com/office/powerpoint/2010/main" val="291233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B22F53D-7B4C-F60B-C232-AFA980EB9451}"/>
              </a:ext>
            </a:extLst>
          </p:cNvPr>
          <p:cNvSpPr>
            <a:spLocks noGrp="1"/>
          </p:cNvSpPr>
          <p:nvPr>
            <p:ph type="body" sz="half" idx="2"/>
          </p:nvPr>
        </p:nvSpPr>
        <p:spPr>
          <a:xfrm>
            <a:off x="547213" y="1521879"/>
            <a:ext cx="3517567" cy="3814242"/>
          </a:xfrm>
        </p:spPr>
        <p:txBody>
          <a:bodyPr>
            <a:normAutofit fontScale="85000" lnSpcReduction="10000"/>
          </a:bodyPr>
          <a:lstStyle/>
          <a:p>
            <a:pPr>
              <a:lnSpc>
                <a:spcPct val="120000"/>
              </a:lnSpc>
            </a:pPr>
            <a:r>
              <a:rPr lang="en-US" sz="2400" dirty="0">
                <a:solidFill>
                  <a:schemeClr val="bg1"/>
                </a:solidFill>
                <a:latin typeface="Times New Roman" panose="02020603050405020304" pitchFamily="18" charset="0"/>
                <a:cs typeface="Times New Roman" panose="02020603050405020304" pitchFamily="18" charset="0"/>
              </a:rPr>
              <a:t>Heart disease can be related to age group so this visualization is used to look into the heart disease patients. Based on age group, it is seen that the patients who are ranging from 60 to 69 years of age are having more heart disease. This indicates older patients are more risky of having heart disease.</a:t>
            </a:r>
          </a:p>
          <a:p>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8548BC69-4978-2847-692E-74090BCE09CF}"/>
              </a:ext>
            </a:extLst>
          </p:cNvPr>
          <p:cNvPicPr>
            <a:picLocks noGrp="1"/>
          </p:cNvPicPr>
          <p:nvPr>
            <p:ph idx="1"/>
          </p:nvPr>
        </p:nvPicPr>
        <p:blipFill>
          <a:blip r:embed="rId2"/>
          <a:stretch>
            <a:fillRect/>
          </a:stretch>
        </p:blipFill>
        <p:spPr>
          <a:xfrm>
            <a:off x="4872453" y="1521879"/>
            <a:ext cx="7122693" cy="3814242"/>
          </a:xfrm>
          <a:prstGeom prst="rect">
            <a:avLst/>
          </a:prstGeom>
        </p:spPr>
      </p:pic>
    </p:spTree>
    <p:extLst>
      <p:ext uri="{BB962C8B-B14F-4D97-AF65-F5344CB8AC3E}">
        <p14:creationId xmlns:p14="http://schemas.microsoft.com/office/powerpoint/2010/main" val="3446665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2631117-F8C7-46D2-E722-E2E5DA9E2031}"/>
              </a:ext>
            </a:extLst>
          </p:cNvPr>
          <p:cNvSpPr>
            <a:spLocks noGrp="1"/>
          </p:cNvSpPr>
          <p:nvPr>
            <p:ph type="body" sz="half" idx="2"/>
          </p:nvPr>
        </p:nvSpPr>
        <p:spPr>
          <a:xfrm>
            <a:off x="659507" y="1392989"/>
            <a:ext cx="3517567" cy="4134376"/>
          </a:xfrm>
        </p:spPr>
        <p:txBody>
          <a:bodyPr>
            <a:normAutofit/>
          </a:bodyPr>
          <a:lstStyle/>
          <a:p>
            <a:pPr>
              <a:lnSpc>
                <a:spcPct val="150000"/>
              </a:lnSpc>
            </a:pPr>
            <a:r>
              <a:rPr lang="en-US" dirty="0">
                <a:solidFill>
                  <a:schemeClr val="bg1"/>
                </a:solidFill>
                <a:latin typeface="Times New Roman" panose="02020603050405020304" pitchFamily="18" charset="0"/>
                <a:cs typeface="Times New Roman" panose="02020603050405020304" pitchFamily="18" charset="0"/>
              </a:rPr>
              <a:t>Patients who do not have heart disease and do not smoke are more than the patients who smoke. Also in case of patients having heart disease that comparatively more patients who smoke than the non-smoking patients. This shows that smoking can be related to heart disease.</a:t>
            </a: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Content Placeholder 3">
            <a:extLst>
              <a:ext uri="{FF2B5EF4-FFF2-40B4-BE49-F238E27FC236}">
                <a16:creationId xmlns:a16="http://schemas.microsoft.com/office/drawing/2014/main" id="{A55AEB5D-2EEF-6699-1B02-2CD7924C97F4}"/>
              </a:ext>
            </a:extLst>
          </p:cNvPr>
          <p:cNvPicPr>
            <a:picLocks noGrp="1"/>
          </p:cNvPicPr>
          <p:nvPr>
            <p:ph idx="1"/>
          </p:nvPr>
        </p:nvPicPr>
        <p:blipFill>
          <a:blip r:embed="rId2"/>
          <a:stretch>
            <a:fillRect/>
          </a:stretch>
        </p:blipFill>
        <p:spPr>
          <a:xfrm>
            <a:off x="6096000" y="896393"/>
            <a:ext cx="4805082" cy="5065214"/>
          </a:xfrm>
          <a:prstGeom prst="rect">
            <a:avLst/>
          </a:prstGeom>
        </p:spPr>
      </p:pic>
    </p:spTree>
    <p:extLst>
      <p:ext uri="{BB962C8B-B14F-4D97-AF65-F5344CB8AC3E}">
        <p14:creationId xmlns:p14="http://schemas.microsoft.com/office/powerpoint/2010/main" val="1391365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44D1FF1-C0E1-1131-B5E9-C47E12B31E78}"/>
              </a:ext>
            </a:extLst>
          </p:cNvPr>
          <p:cNvSpPr>
            <a:spLocks noGrp="1"/>
          </p:cNvSpPr>
          <p:nvPr>
            <p:ph type="body" sz="half" idx="2"/>
          </p:nvPr>
        </p:nvSpPr>
        <p:spPr>
          <a:xfrm>
            <a:off x="659508" y="1136127"/>
            <a:ext cx="3517567" cy="458574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BMI and average sleep time can have relation with the heart disease. The plot shows the average BMI of patients having heart disease are higher than the normal patients. Also the average sleep time is comparatively higher than the sleep time of normal patients.</a:t>
            </a:r>
          </a:p>
          <a:p>
            <a:endParaRPr lang="en-IN" sz="2000" dirty="0"/>
          </a:p>
        </p:txBody>
      </p:sp>
      <p:pic>
        <p:nvPicPr>
          <p:cNvPr id="5" name="Content Placeholder 3">
            <a:extLst>
              <a:ext uri="{FF2B5EF4-FFF2-40B4-BE49-F238E27FC236}">
                <a16:creationId xmlns:a16="http://schemas.microsoft.com/office/drawing/2014/main" id="{6FA9C854-D93C-FF3E-2296-A91F634F6B68}"/>
              </a:ext>
            </a:extLst>
          </p:cNvPr>
          <p:cNvPicPr>
            <a:picLocks noGrp="1"/>
          </p:cNvPicPr>
          <p:nvPr>
            <p:ph idx="1"/>
          </p:nvPr>
        </p:nvPicPr>
        <p:blipFill>
          <a:blip r:embed="rId2"/>
          <a:stretch>
            <a:fillRect/>
          </a:stretch>
        </p:blipFill>
        <p:spPr>
          <a:xfrm>
            <a:off x="6096000" y="759305"/>
            <a:ext cx="4847641" cy="5339389"/>
          </a:xfrm>
          <a:prstGeom prst="rect">
            <a:avLst/>
          </a:prstGeom>
        </p:spPr>
      </p:pic>
    </p:spTree>
    <p:extLst>
      <p:ext uri="{BB962C8B-B14F-4D97-AF65-F5344CB8AC3E}">
        <p14:creationId xmlns:p14="http://schemas.microsoft.com/office/powerpoint/2010/main" val="30709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1A4AF0-695F-0439-AF6C-4A2BEDDBCF77}"/>
              </a:ext>
            </a:extLst>
          </p:cNvPr>
          <p:cNvSpPr>
            <a:spLocks noGrp="1"/>
          </p:cNvSpPr>
          <p:nvPr>
            <p:ph type="body" sz="half" idx="2"/>
          </p:nvPr>
        </p:nvSpPr>
        <p:spPr>
          <a:xfrm>
            <a:off x="550484" y="696769"/>
            <a:ext cx="3517567" cy="5464459"/>
          </a:xfrm>
        </p:spPr>
        <p:txBody>
          <a:bodyPr>
            <a:noAutofit/>
          </a:bodyPr>
          <a:lstStyle/>
          <a:p>
            <a:pPr>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Since age is found to have relation with the heart disease, BMI is analyzed see that average BMI is present more in patients ranging from 45 to 65 years of age. This indicates that both BMI and age can have good correlation with heart disease and they can be used to decide whether a patient is going to have heart disease or not.</a:t>
            </a:r>
          </a:p>
        </p:txBody>
      </p:sp>
      <p:pic>
        <p:nvPicPr>
          <p:cNvPr id="5" name="Content Placeholder 3">
            <a:extLst>
              <a:ext uri="{FF2B5EF4-FFF2-40B4-BE49-F238E27FC236}">
                <a16:creationId xmlns:a16="http://schemas.microsoft.com/office/drawing/2014/main" id="{4BB1F0D3-195F-41CC-01DF-B5515E302EBB}"/>
              </a:ext>
            </a:extLst>
          </p:cNvPr>
          <p:cNvPicPr>
            <a:picLocks noGrp="1"/>
          </p:cNvPicPr>
          <p:nvPr>
            <p:ph idx="1"/>
          </p:nvPr>
        </p:nvPicPr>
        <p:blipFill>
          <a:blip r:embed="rId2"/>
          <a:stretch>
            <a:fillRect/>
          </a:stretch>
        </p:blipFill>
        <p:spPr>
          <a:xfrm>
            <a:off x="5115136" y="1257183"/>
            <a:ext cx="6526380" cy="4343633"/>
          </a:xfrm>
          <a:prstGeom prst="rect">
            <a:avLst/>
          </a:prstGeom>
        </p:spPr>
      </p:pic>
    </p:spTree>
    <p:extLst>
      <p:ext uri="{BB962C8B-B14F-4D97-AF65-F5344CB8AC3E}">
        <p14:creationId xmlns:p14="http://schemas.microsoft.com/office/powerpoint/2010/main" val="3657594378"/>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{4F02A929-99D3-4A82-9DC0-A87A60A6873D}tf56160789_win32</Template>
  <TotalTime>196</TotalTime>
  <Words>1986</Words>
  <Application>Microsoft Office PowerPoint</Application>
  <PresentationFormat>Widescreen</PresentationFormat>
  <Paragraphs>86</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Bookman Old Style</vt:lpstr>
      <vt:lpstr>Calibri</vt:lpstr>
      <vt:lpstr>Franklin Gothic Book</vt:lpstr>
      <vt:lpstr>Times New Roman</vt:lpstr>
      <vt:lpstr>Wingdings</vt:lpstr>
      <vt:lpstr>1_RetrospectVTI</vt:lpstr>
      <vt:lpstr>Heart Disease Prediction</vt:lpstr>
      <vt:lpstr>Background Study</vt:lpstr>
      <vt:lpstr>Business Objectives</vt:lpstr>
      <vt:lpstr>Data Source</vt:lpstr>
      <vt:lpstr>Findings Using Tableau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Exploration and Preprocessing</vt:lpstr>
      <vt:lpstr>Predictive Modelling</vt:lpstr>
      <vt:lpstr>Variable Exploration</vt:lpstr>
      <vt:lpstr>PowerPoint Presentation</vt:lpstr>
      <vt:lpstr>Model Training Results Decision Tree 1</vt:lpstr>
      <vt:lpstr>PowerPoint Presentation</vt:lpstr>
      <vt:lpstr>PowerPoint Presentation</vt:lpstr>
      <vt:lpstr>PowerPoint Presentation</vt:lpstr>
      <vt:lpstr>Decision Tree 2</vt:lpstr>
      <vt:lpstr>PowerPoint Presentation</vt:lpstr>
      <vt:lpstr>PowerPoint Presentation</vt:lpstr>
      <vt:lpstr>Decision Tree 3</vt:lpstr>
      <vt:lpstr>PowerPoint Presentation</vt:lpstr>
      <vt:lpstr>PowerPoint Presentation</vt:lpstr>
      <vt:lpstr>Logistic Regression</vt:lpstr>
      <vt:lpstr>PowerPoint Presentation</vt:lpstr>
      <vt:lpstr>Model Evaluation Criteria &amp; Final Model</vt:lpstr>
      <vt:lpstr>Interpretation of Findings</vt:lpstr>
      <vt:lpstr>Recommendations</vt:lpstr>
      <vt:lpstr>Summary &amp; Lessons Learned</vt:lpstr>
      <vt:lpstr>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Prediction</dc:title>
  <dc:creator>Sai Sudheer Neelam</dc:creator>
  <cp:lastModifiedBy>Sai Sudheer Neelam</cp:lastModifiedBy>
  <cp:revision>34</cp:revision>
  <dcterms:created xsi:type="dcterms:W3CDTF">2023-04-16T16:24:18Z</dcterms:created>
  <dcterms:modified xsi:type="dcterms:W3CDTF">2023-04-16T19:52:37Z</dcterms:modified>
</cp:coreProperties>
</file>