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98" r:id="rId5"/>
    <p:sldId id="300" r:id="rId6"/>
    <p:sldId id="304" r:id="rId7"/>
    <p:sldId id="302" r:id="rId8"/>
    <p:sldId id="301" r:id="rId9"/>
    <p:sldId id="303" r:id="rId10"/>
    <p:sldId id="305" r:id="rId11"/>
    <p:sldId id="3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0F065-BA16-49B0-81C5-8E330839C9C4}" type="datetimeFigureOut">
              <a:rPr lang="en-IN" smtClean="0"/>
              <a:t>09-04-2024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32906-F762-4B42-9457-946DDB44C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40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32906-F762-4B42-9457-946DDB44C1C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52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P2P Loan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Sai Sudheer Neelam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Anthony Keith clear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3D30F3-5DC5-9F19-F33E-E0265E337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0846" y="2241550"/>
            <a:ext cx="5554834" cy="37607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D8DDDC-3484-D8BB-76C5-503A375BADFD}"/>
              </a:ext>
            </a:extLst>
          </p:cNvPr>
          <p:cNvSpPr txBox="1"/>
          <p:nvPr/>
        </p:nvSpPr>
        <p:spPr>
          <a:xfrm>
            <a:off x="1601150" y="2509837"/>
            <a:ext cx="381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lephant" panose="02020904090505020303" pitchFamily="18" charset="0"/>
              </a:rPr>
              <a:t>Gradient Tree Boosting </a:t>
            </a:r>
            <a:endParaRPr lang="en-IN" sz="2400" dirty="0">
              <a:latin typeface="Elephant" panose="020209040905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4E19A-40C3-C45C-7EDD-F9813589933F}"/>
              </a:ext>
            </a:extLst>
          </p:cNvPr>
          <p:cNvSpPr txBox="1"/>
          <p:nvPr/>
        </p:nvSpPr>
        <p:spPr>
          <a:xfrm>
            <a:off x="1097279" y="3428999"/>
            <a:ext cx="46081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-apple-system"/>
              </a:rPr>
              <a:t>Gradient Boosting is an ensemble learning method that builds multiple decision trees sequentially, where each tree corrects the errors of the previous ones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This algorithm builds an additive model in a forward stage-wise fashion; it allows for the optimization of arbitrary differentiable loss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6776-1D8E-B795-997F-05ECB04E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Choices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34619-C9F2-CBB7-E301-9AC5D923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This model is trained with specific hyperparameters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n_estimators: Number of boosting stages (trees) to be used in the ensemble.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learning_rate: The rate at which the model's weights are updated during training.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max_depth: Maximum depth of the individual decision trees.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random_state: Random seed for reproducibility.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Gradient Boosting Classifier model is trained using the selected features and the training data.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34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1EB7-187F-AB63-1AFF-495EB4793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Importances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CB74-20A3-6081-A7CA-E8546373E7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variable selection process is based on their relevance to loan default prediction.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Some of the variables included in this list are one the right panel.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Without the specific output of feature importance from the trained model, we cannot precisely identify the actual important variables.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However, based on the features used in the model training process, the variables listed are likely to be among the important ones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690B4-A2E9-E9B5-CD63-9A607D2C91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1400" dirty="0" err="1"/>
              <a:t>prosper_rating</a:t>
            </a:r>
            <a:r>
              <a:rPr lang="en-US" sz="1400" dirty="0"/>
              <a:t> : The amount of money borrowed by the borrower.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 borrower_rate : The interest rate associated with the loan.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 </a:t>
            </a:r>
            <a:r>
              <a:rPr lang="en-US" sz="1400" dirty="0" err="1"/>
              <a:t>loan_status</a:t>
            </a:r>
            <a:r>
              <a:rPr lang="en-US" sz="1400" dirty="0"/>
              <a:t> : The FICO credit score of the borrower.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 prosper_score : The Prosper score assigned to the borrower.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 income_range : The income range of the borrower.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 employment_status_description : The employment status of the borrower.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 Occupation : The occupation of the borrower.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 is_homeowner : Indicates whether the borrower is a homeowner.</a:t>
            </a:r>
          </a:p>
        </p:txBody>
      </p:sp>
    </p:spTree>
    <p:extLst>
      <p:ext uri="{BB962C8B-B14F-4D97-AF65-F5344CB8AC3E}">
        <p14:creationId xmlns:p14="http://schemas.microsoft.com/office/powerpoint/2010/main" val="14441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AA0F-D543-96DF-1693-196908CC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Performances In Sample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457DA5-0DFE-B934-92AA-31C82B7755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dirty="0"/>
              <a:t>To evaluate the performance of this model several evaluations are considered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Accuracy : Measures the proportion of correctly predicted instances out of the total instances.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Precision : Measures the proportion of true positive predictions out of all positive predictions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Recall (Sensitivity): Measures the proportion of true positive predictions out of all actual positive instances.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F1 score : It is the harmonic mean of precision and recall.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confusion matrix provides a tabular summary of the model's predictions versus the actual labels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0C36AC-68EB-DB8C-E732-0A20F2EE49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8241" t="38532" r="18103" b="41756"/>
          <a:stretch/>
        </p:blipFill>
        <p:spPr>
          <a:xfrm>
            <a:off x="5629274" y="2320291"/>
            <a:ext cx="6267451" cy="2800350"/>
          </a:xfrm>
        </p:spPr>
      </p:pic>
    </p:spTree>
    <p:extLst>
      <p:ext uri="{BB962C8B-B14F-4D97-AF65-F5344CB8AC3E}">
        <p14:creationId xmlns:p14="http://schemas.microsoft.com/office/powerpoint/2010/main" val="55402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A48E-6F77-2542-41F2-5EC4F71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Samples (OOS)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60553-97E1-D26A-4129-697F05CF28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 Receiver Operating Characteristic (ROC) Curve and Area Under the Curve (AUC)</a:t>
            </a:r>
          </a:p>
          <a:p>
            <a:r>
              <a:rPr lang="en-US" dirty="0"/>
              <a:t>ROC curve is a graphical plot that illustrates the performance of a binary classifier across different threshold values.</a:t>
            </a:r>
          </a:p>
          <a:p>
            <a:r>
              <a:rPr lang="en-US" dirty="0"/>
              <a:t>AUC represents the area under the ROC curve. A higher AUC indicates better performance.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97E119-C235-A7CA-32E5-E37EFA2009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6188" t="59339" r="18104" b="23503"/>
          <a:stretch/>
        </p:blipFill>
        <p:spPr>
          <a:xfrm>
            <a:off x="5737016" y="2543593"/>
            <a:ext cx="5597734" cy="2688404"/>
          </a:xfrm>
        </p:spPr>
      </p:pic>
    </p:spTree>
    <p:extLst>
      <p:ext uri="{BB962C8B-B14F-4D97-AF65-F5344CB8AC3E}">
        <p14:creationId xmlns:p14="http://schemas.microsoft.com/office/powerpoint/2010/main" val="371598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D752A-3847-64DB-F770-869FD2EB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Proceedings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030A-D43C-E4F4-D993-2655479AA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Feature Engineering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Model Tuning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Ensemble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Advanced Techniques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Model Interpretation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AD66F-1134-4D83-BAEF-FF0BF1BCB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There are several potential future steps that could be taken to further enhance and improve the loan default prediction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86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C7594F-2100-7DC2-8A30-6527C98E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3"/>
            <a:ext cx="12192000" cy="63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686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{6B9D1542-D673-4D7A-87DA-088F0B82E31B}tf22712842_win32</Template>
  <TotalTime>695</TotalTime>
  <Words>514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Bookman Old Style</vt:lpstr>
      <vt:lpstr>Calibri</vt:lpstr>
      <vt:lpstr>Elephant</vt:lpstr>
      <vt:lpstr>Franklin Gothic Book</vt:lpstr>
      <vt:lpstr>Wingdings</vt:lpstr>
      <vt:lpstr>Custom</vt:lpstr>
      <vt:lpstr>P2P Loan Analytics</vt:lpstr>
      <vt:lpstr>Algorithm</vt:lpstr>
      <vt:lpstr>Modelling Choices</vt:lpstr>
      <vt:lpstr>Variable Importances</vt:lpstr>
      <vt:lpstr>Model Performances In Sample</vt:lpstr>
      <vt:lpstr>Out of Samples (OOS)</vt:lpstr>
      <vt:lpstr>Future Proceedings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P2P Loan Analytics</dc:title>
  <dc:creator>Sai Sudheer Neelam</dc:creator>
  <cp:lastModifiedBy>Sai Sudheer Neelam</cp:lastModifiedBy>
  <cp:revision>24</cp:revision>
  <dcterms:created xsi:type="dcterms:W3CDTF">2024-04-02T04:43:49Z</dcterms:created>
  <dcterms:modified xsi:type="dcterms:W3CDTF">2024-04-10T04:15:05Z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