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3" r:id="rId3"/>
    <p:sldId id="296" r:id="rId4"/>
    <p:sldId id="295" r:id="rId5"/>
    <p:sldId id="270" r:id="rId6"/>
    <p:sldId id="261" r:id="rId7"/>
    <p:sldId id="297" r:id="rId8"/>
    <p:sldId id="298" r:id="rId9"/>
    <p:sldId id="299" r:id="rId10"/>
    <p:sldId id="300" r:id="rId11"/>
    <p:sldId id="259" r:id="rId12"/>
    <p:sldId id="301" r:id="rId13"/>
    <p:sldId id="260" r:id="rId14"/>
    <p:sldId id="262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205"/>
        <p:guide pos="1572"/>
        <p:guide pos="3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4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7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0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6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4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9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3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1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3003EA-4CC5-4D40-975B-CA174945176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BCF9C-477E-4E6E-BAFD-19D9E9FF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7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D9D76-1708-6D71-33E2-7B9CD99AB008}"/>
              </a:ext>
            </a:extLst>
          </p:cNvPr>
          <p:cNvSpPr txBox="1"/>
          <p:nvPr/>
        </p:nvSpPr>
        <p:spPr>
          <a:xfrm>
            <a:off x="1174375" y="1676400"/>
            <a:ext cx="10192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Uncovering Bias and Ensuring Fairness: A</a:t>
            </a:r>
          </a:p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Comprehensive Analysis of the COMPAS</a:t>
            </a:r>
          </a:p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20737-C1F5-D011-56C3-C6F5A4774196}"/>
              </a:ext>
            </a:extLst>
          </p:cNvPr>
          <p:cNvSpPr txBox="1"/>
          <p:nvPr/>
        </p:nvSpPr>
        <p:spPr>
          <a:xfrm>
            <a:off x="2008094" y="3872753"/>
            <a:ext cx="8812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By:</a:t>
            </a:r>
          </a:p>
          <a:p>
            <a:r>
              <a:rPr lang="en-US" sz="2000" b="1" dirty="0"/>
              <a:t>Dev Divyendh Dhinakaran [G01450299] and Sai Abhishek </a:t>
            </a:r>
            <a:r>
              <a:rPr lang="en-US" sz="2000" b="1" dirty="0" err="1"/>
              <a:t>Nemani</a:t>
            </a:r>
            <a:r>
              <a:rPr lang="en-US" sz="2000" b="1" dirty="0"/>
              <a:t> [G01462099]</a:t>
            </a:r>
          </a:p>
          <a:p>
            <a:pPr algn="ctr"/>
            <a:r>
              <a:rPr lang="en-US" sz="2000" b="1" dirty="0"/>
              <a:t>College of Engineering and Computing</a:t>
            </a:r>
          </a:p>
          <a:p>
            <a:pPr algn="ctr"/>
            <a:r>
              <a:rPr lang="en-US" sz="2000" b="1" dirty="0"/>
              <a:t>George Mason University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1553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A04C-B110-98CE-3D83-7A6C51BE5920}"/>
              </a:ext>
            </a:extLst>
          </p:cNvPr>
          <p:cNvSpPr txBox="1"/>
          <p:nvPr/>
        </p:nvSpPr>
        <p:spPr>
          <a:xfrm>
            <a:off x="0" y="598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and Correlating the Bias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FC570-5937-DA12-D660-515345E2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1" y="1687679"/>
            <a:ext cx="9840059" cy="42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F24B1-0653-5034-FDAE-0BFA2F82CE56}"/>
              </a:ext>
            </a:extLst>
          </p:cNvPr>
          <p:cNvSpPr txBox="1"/>
          <p:nvPr/>
        </p:nvSpPr>
        <p:spPr>
          <a:xfrm>
            <a:off x="-69074" y="7023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MITIGATING BIAS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8404F7-4EAB-D59C-6D4C-4DAA67C25EB9}"/>
              </a:ext>
            </a:extLst>
          </p:cNvPr>
          <p:cNvGrpSpPr/>
          <p:nvPr/>
        </p:nvGrpSpPr>
        <p:grpSpPr>
          <a:xfrm>
            <a:off x="1051514" y="815788"/>
            <a:ext cx="9950823" cy="5581863"/>
            <a:chOff x="1983666" y="1278660"/>
            <a:chExt cx="8136206" cy="4909234"/>
          </a:xfrm>
        </p:grpSpPr>
        <p:sp>
          <p:nvSpPr>
            <p:cNvPr id="3" name="Arrow: Up-Down 2">
              <a:extLst>
                <a:ext uri="{FF2B5EF4-FFF2-40B4-BE49-F238E27FC236}">
                  <a16:creationId xmlns:a16="http://schemas.microsoft.com/office/drawing/2014/main" id="{E1A213B0-4E66-F5AD-40EE-DF2457BF8B25}"/>
                </a:ext>
              </a:extLst>
            </p:cNvPr>
            <p:cNvSpPr/>
            <p:nvPr/>
          </p:nvSpPr>
          <p:spPr>
            <a:xfrm>
              <a:off x="5958920" y="1862223"/>
              <a:ext cx="274161" cy="395755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D8FC6917-9EFD-7BDC-2269-9F7144BBDB9D}"/>
                </a:ext>
              </a:extLst>
            </p:cNvPr>
            <p:cNvSpPr/>
            <p:nvPr/>
          </p:nvSpPr>
          <p:spPr>
            <a:xfrm rot="16200000">
              <a:off x="5976090" y="298404"/>
              <a:ext cx="239819" cy="705764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55AA72-959E-F4E6-B05F-7FCF763D4A4B}"/>
                </a:ext>
              </a:extLst>
            </p:cNvPr>
            <p:cNvSpPr/>
            <p:nvPr/>
          </p:nvSpPr>
          <p:spPr>
            <a:xfrm>
              <a:off x="6244162" y="2207375"/>
              <a:ext cx="2802590" cy="1481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81E91A-6CC4-266A-470E-96B6D5611A26}"/>
                </a:ext>
              </a:extLst>
            </p:cNvPr>
            <p:cNvSpPr/>
            <p:nvPr/>
          </p:nvSpPr>
          <p:spPr>
            <a:xfrm>
              <a:off x="6244162" y="3954984"/>
              <a:ext cx="2802590" cy="1481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07339E-15FA-BDBA-DBFB-A336879DEA1F}"/>
                </a:ext>
              </a:extLst>
            </p:cNvPr>
            <p:cNvSpPr/>
            <p:nvPr/>
          </p:nvSpPr>
          <p:spPr>
            <a:xfrm>
              <a:off x="3145249" y="2207375"/>
              <a:ext cx="2802590" cy="1481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D193B6-D2CA-1EC6-E075-82719947D08A}"/>
                </a:ext>
              </a:extLst>
            </p:cNvPr>
            <p:cNvSpPr/>
            <p:nvPr/>
          </p:nvSpPr>
          <p:spPr>
            <a:xfrm>
              <a:off x="3145249" y="3954984"/>
              <a:ext cx="2802590" cy="1481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175864-50F9-8C90-C10C-EB9A6BA76853}"/>
                </a:ext>
              </a:extLst>
            </p:cNvPr>
            <p:cNvSpPr txBox="1"/>
            <p:nvPr/>
          </p:nvSpPr>
          <p:spPr>
            <a:xfrm>
              <a:off x="5008984" y="1278660"/>
              <a:ext cx="2174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83FA7-D5B6-A8B0-6F91-F9BDF6E130DD}"/>
                </a:ext>
              </a:extLst>
            </p:cNvPr>
            <p:cNvSpPr txBox="1"/>
            <p:nvPr/>
          </p:nvSpPr>
          <p:spPr>
            <a:xfrm>
              <a:off x="5008984" y="5849340"/>
              <a:ext cx="2174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4BF58E-579F-ADA4-CD19-1875B5325E5F}"/>
                </a:ext>
              </a:extLst>
            </p:cNvPr>
            <p:cNvSpPr txBox="1"/>
            <p:nvPr/>
          </p:nvSpPr>
          <p:spPr>
            <a:xfrm rot="5400000">
              <a:off x="8863578" y="3657951"/>
              <a:ext cx="2174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6A3951-F322-74DF-9DB4-7CBB6A454864}"/>
                </a:ext>
              </a:extLst>
            </p:cNvPr>
            <p:cNvSpPr txBox="1"/>
            <p:nvPr/>
          </p:nvSpPr>
          <p:spPr>
            <a:xfrm rot="16200000" flipH="1">
              <a:off x="1065926" y="3657952"/>
              <a:ext cx="2174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A7821F-1DDF-9277-7846-82097D021E13}"/>
                </a:ext>
              </a:extLst>
            </p:cNvPr>
            <p:cNvSpPr/>
            <p:nvPr/>
          </p:nvSpPr>
          <p:spPr>
            <a:xfrm>
              <a:off x="3361765" y="2339788"/>
              <a:ext cx="2444278" cy="1202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RESAMPLING</a:t>
              </a:r>
              <a:endParaRPr lang="en-IN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1ECC83-A7A7-EAAE-56AA-08284122E8B6}"/>
                </a:ext>
              </a:extLst>
            </p:cNvPr>
            <p:cNvSpPr/>
            <p:nvPr/>
          </p:nvSpPr>
          <p:spPr>
            <a:xfrm>
              <a:off x="6378781" y="2301690"/>
              <a:ext cx="2489384" cy="1272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FAIRLEARN  MODULE</a:t>
              </a:r>
              <a:endParaRPr lang="en-IN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96F4-5EBD-D499-518B-E0EB66A57953}"/>
                </a:ext>
              </a:extLst>
            </p:cNvPr>
            <p:cNvGrpSpPr/>
            <p:nvPr/>
          </p:nvGrpSpPr>
          <p:grpSpPr>
            <a:xfrm>
              <a:off x="3693097" y="4060162"/>
              <a:ext cx="1553895" cy="1222662"/>
              <a:chOff x="3601019" y="4011915"/>
              <a:chExt cx="1553895" cy="122266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52B41EC-1612-B021-8A56-D2DE4AFD7795}"/>
                  </a:ext>
                </a:extLst>
              </p:cNvPr>
              <p:cNvSpPr/>
              <p:nvPr/>
            </p:nvSpPr>
            <p:spPr>
              <a:xfrm>
                <a:off x="3601019" y="4011915"/>
                <a:ext cx="1553895" cy="3601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Over Sampling</a:t>
                </a:r>
                <a:endParaRPr lang="en-IN" sz="1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A1A0D5-50EF-36B3-90A8-D9982E4A344B}"/>
                  </a:ext>
                </a:extLst>
              </p:cNvPr>
              <p:cNvSpPr/>
              <p:nvPr/>
            </p:nvSpPr>
            <p:spPr>
              <a:xfrm>
                <a:off x="3800029" y="4514253"/>
                <a:ext cx="1155874" cy="7203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Random Over Sampler</a:t>
                </a:r>
                <a:endParaRPr lang="en-IN" sz="1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E546624-FFBE-B192-9E66-45B8CB6450B1}"/>
                </a:ext>
              </a:extLst>
            </p:cNvPr>
            <p:cNvGrpSpPr/>
            <p:nvPr/>
          </p:nvGrpSpPr>
          <p:grpSpPr>
            <a:xfrm>
              <a:off x="6345013" y="4332374"/>
              <a:ext cx="2523152" cy="723596"/>
              <a:chOff x="6379155" y="4273017"/>
              <a:chExt cx="2523152" cy="72359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59CDE6-67FC-F5E7-85D1-FA841B538DA6}"/>
                  </a:ext>
                </a:extLst>
              </p:cNvPr>
              <p:cNvSpPr/>
              <p:nvPr/>
            </p:nvSpPr>
            <p:spPr>
              <a:xfrm>
                <a:off x="6379155" y="4273017"/>
                <a:ext cx="1278460" cy="7203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Exponential Gradient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A48F37-7E3B-EC42-B28A-73373A60670F}"/>
                  </a:ext>
                </a:extLst>
              </p:cNvPr>
              <p:cNvSpPr/>
              <p:nvPr/>
            </p:nvSpPr>
            <p:spPr>
              <a:xfrm>
                <a:off x="7746433" y="4276289"/>
                <a:ext cx="1155874" cy="7203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Demographic Parity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01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B8D514-791F-A3DD-4471-A20ECEB9E2D0}"/>
              </a:ext>
            </a:extLst>
          </p:cNvPr>
          <p:cNvSpPr txBox="1"/>
          <p:nvPr/>
        </p:nvSpPr>
        <p:spPr>
          <a:xfrm>
            <a:off x="1057835" y="1183341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FAIR LEARN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49C86-0D0F-B0DF-79F9-B424AE0059CF}"/>
              </a:ext>
            </a:extLst>
          </p:cNvPr>
          <p:cNvSpPr txBox="1"/>
          <p:nvPr/>
        </p:nvSpPr>
        <p:spPr>
          <a:xfrm>
            <a:off x="1120588" y="1945341"/>
            <a:ext cx="4383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open-source Python library developed by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Focuses on fairness in machine learning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tools and techniques to assess and address bias and unfairness in predictive models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B091-6CD8-7221-CAF4-40E35FF40E1F}"/>
              </a:ext>
            </a:extLst>
          </p:cNvPr>
          <p:cNvSpPr txBox="1"/>
          <p:nvPr/>
        </p:nvSpPr>
        <p:spPr>
          <a:xfrm>
            <a:off x="6338047" y="1186934"/>
            <a:ext cx="47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EXPONENTIAL GRADIENT REDUCTION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E3BD-645B-719C-62B8-414B44958B3F}"/>
              </a:ext>
            </a:extLst>
          </p:cNvPr>
          <p:cNvSpPr txBox="1"/>
          <p:nvPr/>
        </p:nvSpPr>
        <p:spPr>
          <a:xfrm>
            <a:off x="6463553" y="1945341"/>
            <a:ext cx="47961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b="1" dirty="0"/>
              <a:t>fairness-aware machine learning technique </a:t>
            </a:r>
            <a:r>
              <a:rPr lang="en-US" sz="1700" dirty="0"/>
              <a:t>that operates by modifying an existing machine learning model to achieve better fairness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Objective Function:</a:t>
            </a:r>
          </a:p>
          <a:p>
            <a:r>
              <a:rPr lang="en-US" sz="1700" dirty="0"/>
              <a:t>[ LOSS FUNCTION + FAIRNESS PENALITY]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Loss Function –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Penalty Term –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Balancing Trade-offs: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Exponentiated Gradient Reduction strikes a balance between optimizing for accuracy and promoting fairness.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By adjusting the weights assigned to instances, the algorithm seeks to minimize prediction errors while simultaneously reducing disparities in predictions across sensitive groups.</a:t>
            </a:r>
          </a:p>
        </p:txBody>
      </p:sp>
      <p:pic>
        <p:nvPicPr>
          <p:cNvPr id="1026" name="Picture 2" descr="Exponentiated Gradient vs. Meets Gradient Descent">
            <a:extLst>
              <a:ext uri="{FF2B5EF4-FFF2-40B4-BE49-F238E27FC236}">
                <a16:creationId xmlns:a16="http://schemas.microsoft.com/office/drawing/2014/main" id="{B9CE1C81-8AB0-251D-7051-6DFB68B3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66" y="4116583"/>
            <a:ext cx="2685769" cy="201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7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7EC9E-A441-232A-6837-854D8305644E}"/>
              </a:ext>
            </a:extLst>
          </p:cNvPr>
          <p:cNvSpPr txBox="1"/>
          <p:nvPr/>
        </p:nvSpPr>
        <p:spPr>
          <a:xfrm>
            <a:off x="-7219" y="6435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60434-9512-977D-1DAC-A394E2B92E6D}"/>
              </a:ext>
            </a:extLst>
          </p:cNvPr>
          <p:cNvGrpSpPr/>
          <p:nvPr/>
        </p:nvGrpSpPr>
        <p:grpSpPr>
          <a:xfrm>
            <a:off x="1515985" y="1614343"/>
            <a:ext cx="9160030" cy="4831437"/>
            <a:chOff x="1515985" y="1614343"/>
            <a:chExt cx="9160030" cy="4831437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B133BB8-B68F-E3D1-DAEC-2BF5E9900C2B}"/>
                </a:ext>
              </a:extLst>
            </p:cNvPr>
            <p:cNvSpPr/>
            <p:nvPr/>
          </p:nvSpPr>
          <p:spPr>
            <a:xfrm>
              <a:off x="6846664" y="1614343"/>
              <a:ext cx="945572" cy="1201312"/>
            </a:xfrm>
            <a:custGeom>
              <a:avLst/>
              <a:gdLst>
                <a:gd name="connsiteX0" fmla="*/ 1105494 w 1105493"/>
                <a:gd name="connsiteY0" fmla="*/ 2575121 h 2575121"/>
                <a:gd name="connsiteX1" fmla="*/ 1105330 w 1105493"/>
                <a:gd name="connsiteY1" fmla="*/ 2575121 h 2575121"/>
                <a:gd name="connsiteX2" fmla="*/ 1053046 w 1105493"/>
                <a:gd name="connsiteY2" fmla="*/ 2453253 h 2575121"/>
                <a:gd name="connsiteX3" fmla="*/ 0 w 1105493"/>
                <a:gd name="connsiteY3" fmla="*/ 2453253 h 2575121"/>
                <a:gd name="connsiteX4" fmla="*/ 0 w 1105493"/>
                <a:gd name="connsiteY4" fmla="*/ 0 h 2575121"/>
                <a:gd name="connsiteX5" fmla="*/ 154287 w 1105493"/>
                <a:gd name="connsiteY5" fmla="*/ 359384 h 2575121"/>
                <a:gd name="connsiteX6" fmla="*/ 206571 w 1105493"/>
                <a:gd name="connsiteY6" fmla="*/ 481253 h 2575121"/>
                <a:gd name="connsiteX7" fmla="*/ 1053210 w 1105493"/>
                <a:gd name="connsiteY7" fmla="*/ 2453253 h 2575121"/>
                <a:gd name="connsiteX8" fmla="*/ 1105494 w 1105493"/>
                <a:gd name="connsiteY8" fmla="*/ 2575121 h 257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493" h="2575121">
                  <a:moveTo>
                    <a:pt x="1105494" y="2575121"/>
                  </a:moveTo>
                  <a:lnTo>
                    <a:pt x="1105330" y="2575121"/>
                  </a:lnTo>
                  <a:lnTo>
                    <a:pt x="1053046" y="2453253"/>
                  </a:lnTo>
                  <a:lnTo>
                    <a:pt x="0" y="2453253"/>
                  </a:lnTo>
                  <a:lnTo>
                    <a:pt x="0" y="0"/>
                  </a:lnTo>
                  <a:lnTo>
                    <a:pt x="154287" y="359384"/>
                  </a:lnTo>
                  <a:lnTo>
                    <a:pt x="206571" y="481253"/>
                  </a:lnTo>
                  <a:lnTo>
                    <a:pt x="1053210" y="2453253"/>
                  </a:lnTo>
                  <a:lnTo>
                    <a:pt x="1105494" y="25751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E571601-E630-CB2B-EE88-72F9544F7513}"/>
                </a:ext>
              </a:extLst>
            </p:cNvPr>
            <p:cNvSpPr/>
            <p:nvPr/>
          </p:nvSpPr>
          <p:spPr>
            <a:xfrm>
              <a:off x="7711990" y="1781997"/>
              <a:ext cx="904316" cy="1201261"/>
            </a:xfrm>
            <a:custGeom>
              <a:avLst/>
              <a:gdLst>
                <a:gd name="connsiteX0" fmla="*/ 1105439 w 1105439"/>
                <a:gd name="connsiteY0" fmla="*/ 121869 h 2575012"/>
                <a:gd name="connsiteX1" fmla="*/ 1105439 w 1105439"/>
                <a:gd name="connsiteY1" fmla="*/ 2575012 h 2575012"/>
                <a:gd name="connsiteX2" fmla="*/ 951207 w 1105439"/>
                <a:gd name="connsiteY2" fmla="*/ 2215737 h 2575012"/>
                <a:gd name="connsiteX3" fmla="*/ 898923 w 1105439"/>
                <a:gd name="connsiteY3" fmla="*/ 2093869 h 2575012"/>
                <a:gd name="connsiteX4" fmla="*/ 52284 w 1105439"/>
                <a:gd name="connsiteY4" fmla="*/ 121869 h 2575012"/>
                <a:gd name="connsiteX5" fmla="*/ 0 w 1105439"/>
                <a:gd name="connsiteY5" fmla="*/ 0 h 2575012"/>
                <a:gd name="connsiteX6" fmla="*/ 164 w 1105439"/>
                <a:gd name="connsiteY6" fmla="*/ 0 h 2575012"/>
                <a:gd name="connsiteX7" fmla="*/ 52448 w 1105439"/>
                <a:gd name="connsiteY7" fmla="*/ 121869 h 2575012"/>
                <a:gd name="connsiteX8" fmla="*/ 1105439 w 1105439"/>
                <a:gd name="connsiteY8" fmla="*/ 121869 h 257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439" h="2575012">
                  <a:moveTo>
                    <a:pt x="1105439" y="121869"/>
                  </a:moveTo>
                  <a:lnTo>
                    <a:pt x="1105439" y="2575012"/>
                  </a:lnTo>
                  <a:lnTo>
                    <a:pt x="951207" y="2215737"/>
                  </a:lnTo>
                  <a:lnTo>
                    <a:pt x="898923" y="2093869"/>
                  </a:lnTo>
                  <a:lnTo>
                    <a:pt x="52284" y="121869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52448" y="121869"/>
                  </a:lnTo>
                  <a:lnTo>
                    <a:pt x="1105439" y="1218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5C861C3-778D-4148-D8C4-A3349E26A53C}"/>
                </a:ext>
              </a:extLst>
            </p:cNvPr>
            <p:cNvSpPr/>
            <p:nvPr/>
          </p:nvSpPr>
          <p:spPr>
            <a:xfrm>
              <a:off x="3570989" y="1614343"/>
              <a:ext cx="1035652" cy="1144459"/>
            </a:xfrm>
            <a:custGeom>
              <a:avLst/>
              <a:gdLst>
                <a:gd name="connsiteX0" fmla="*/ 1053101 w 1053101"/>
                <a:gd name="connsiteY0" fmla="*/ 2453253 h 2453252"/>
                <a:gd name="connsiteX1" fmla="*/ 0 w 1053101"/>
                <a:gd name="connsiteY1" fmla="*/ 2453253 h 2453252"/>
                <a:gd name="connsiteX2" fmla="*/ 0 w 1053101"/>
                <a:gd name="connsiteY2" fmla="*/ 0 h 2453252"/>
                <a:gd name="connsiteX3" fmla="*/ 154287 w 1053101"/>
                <a:gd name="connsiteY3" fmla="*/ 359384 h 2453252"/>
                <a:gd name="connsiteX4" fmla="*/ 206571 w 1053101"/>
                <a:gd name="connsiteY4" fmla="*/ 481253 h 2453252"/>
                <a:gd name="connsiteX5" fmla="*/ 1053101 w 1053101"/>
                <a:gd name="connsiteY5" fmla="*/ 2453253 h 245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101" h="2453252">
                  <a:moveTo>
                    <a:pt x="1053101" y="2453253"/>
                  </a:moveTo>
                  <a:lnTo>
                    <a:pt x="0" y="2453253"/>
                  </a:lnTo>
                  <a:lnTo>
                    <a:pt x="0" y="0"/>
                  </a:lnTo>
                  <a:lnTo>
                    <a:pt x="154287" y="359384"/>
                  </a:lnTo>
                  <a:lnTo>
                    <a:pt x="206571" y="481253"/>
                  </a:lnTo>
                  <a:lnTo>
                    <a:pt x="1053101" y="245325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227400-6594-560E-2717-911F0AFCF308}"/>
                </a:ext>
              </a:extLst>
            </p:cNvPr>
            <p:cNvSpPr/>
            <p:nvPr/>
          </p:nvSpPr>
          <p:spPr>
            <a:xfrm>
              <a:off x="4390707" y="1838850"/>
              <a:ext cx="949992" cy="1144408"/>
            </a:xfrm>
            <a:custGeom>
              <a:avLst/>
              <a:gdLst>
                <a:gd name="connsiteX0" fmla="*/ 1053101 w 1053101"/>
                <a:gd name="connsiteY0" fmla="*/ 0 h 2453143"/>
                <a:gd name="connsiteX1" fmla="*/ 1053101 w 1053101"/>
                <a:gd name="connsiteY1" fmla="*/ 2453144 h 2453143"/>
                <a:gd name="connsiteX2" fmla="*/ 898815 w 1053101"/>
                <a:gd name="connsiteY2" fmla="*/ 2093869 h 2453143"/>
                <a:gd name="connsiteX3" fmla="*/ 846531 w 1053101"/>
                <a:gd name="connsiteY3" fmla="*/ 1972000 h 2453143"/>
                <a:gd name="connsiteX4" fmla="*/ 0 w 1053101"/>
                <a:gd name="connsiteY4" fmla="*/ 0 h 2453143"/>
                <a:gd name="connsiteX5" fmla="*/ 1053101 w 1053101"/>
                <a:gd name="connsiteY5" fmla="*/ 0 h 245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101" h="2453143">
                  <a:moveTo>
                    <a:pt x="1053101" y="0"/>
                  </a:moveTo>
                  <a:lnTo>
                    <a:pt x="1053101" y="2453144"/>
                  </a:lnTo>
                  <a:lnTo>
                    <a:pt x="898815" y="2093869"/>
                  </a:lnTo>
                  <a:lnTo>
                    <a:pt x="846531" y="1972000"/>
                  </a:lnTo>
                  <a:lnTo>
                    <a:pt x="0" y="0"/>
                  </a:lnTo>
                  <a:lnTo>
                    <a:pt x="105310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7C22F14-8EF1-E13F-D0B3-BE8DF12ECE18}"/>
                </a:ext>
              </a:extLst>
            </p:cNvPr>
            <p:cNvSpPr/>
            <p:nvPr/>
          </p:nvSpPr>
          <p:spPr>
            <a:xfrm>
              <a:off x="1515985" y="1838825"/>
              <a:ext cx="9160030" cy="919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16675B-D99A-1AD5-BDD7-7AC3C082F0E5}"/>
                </a:ext>
              </a:extLst>
            </p:cNvPr>
            <p:cNvGrpSpPr/>
            <p:nvPr/>
          </p:nvGrpSpPr>
          <p:grpSpPr>
            <a:xfrm>
              <a:off x="1747550" y="1614343"/>
              <a:ext cx="8709868" cy="4831437"/>
              <a:chOff x="1950927" y="1614343"/>
              <a:chExt cx="8709868" cy="483143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1ABFA75-665B-572B-CB1D-BBCB21CAC617}"/>
                  </a:ext>
                </a:extLst>
              </p:cNvPr>
              <p:cNvGrpSpPr/>
              <p:nvPr/>
            </p:nvGrpSpPr>
            <p:grpSpPr>
              <a:xfrm>
                <a:off x="1950927" y="1614343"/>
                <a:ext cx="2145636" cy="4831437"/>
                <a:chOff x="1950927" y="1614343"/>
                <a:chExt cx="2145636" cy="4831437"/>
              </a:xfrm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8249156F-44E7-3B00-96A8-117D47B68E6F}"/>
                    </a:ext>
                  </a:extLst>
                </p:cNvPr>
                <p:cNvSpPr/>
                <p:nvPr/>
              </p:nvSpPr>
              <p:spPr>
                <a:xfrm>
                  <a:off x="2737276" y="1838850"/>
                  <a:ext cx="607907" cy="1144408"/>
                </a:xfrm>
                <a:custGeom>
                  <a:avLst/>
                  <a:gdLst>
                    <a:gd name="connsiteX0" fmla="*/ 979041 w 979041"/>
                    <a:gd name="connsiteY0" fmla="*/ 0 h 2453143"/>
                    <a:gd name="connsiteX1" fmla="*/ 979041 w 979041"/>
                    <a:gd name="connsiteY1" fmla="*/ 2453144 h 2453143"/>
                    <a:gd name="connsiteX2" fmla="*/ 772471 w 979041"/>
                    <a:gd name="connsiteY2" fmla="*/ 1972000 h 2453143"/>
                    <a:gd name="connsiteX3" fmla="*/ 0 w 979041"/>
                    <a:gd name="connsiteY3" fmla="*/ 172679 h 2453143"/>
                    <a:gd name="connsiteX4" fmla="*/ 0 w 979041"/>
                    <a:gd name="connsiteY4" fmla="*/ 0 h 2453143"/>
                    <a:gd name="connsiteX5" fmla="*/ 979041 w 979041"/>
                    <a:gd name="connsiteY5" fmla="*/ 0 h 2453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9041" h="2453143">
                      <a:moveTo>
                        <a:pt x="979041" y="0"/>
                      </a:moveTo>
                      <a:lnTo>
                        <a:pt x="979041" y="2453144"/>
                      </a:lnTo>
                      <a:lnTo>
                        <a:pt x="772471" y="1972000"/>
                      </a:lnTo>
                      <a:lnTo>
                        <a:pt x="0" y="172679"/>
                      </a:lnTo>
                      <a:lnTo>
                        <a:pt x="0" y="0"/>
                      </a:lnTo>
                      <a:lnTo>
                        <a:pt x="979041" y="0"/>
                      </a:lnTo>
                      <a:close/>
                    </a:path>
                  </a:pathLst>
                </a:custGeom>
                <a:solidFill>
                  <a:srgbClr val="CDA42C"/>
                </a:solidFill>
                <a:ln w="54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9D762C6C-2AE1-F63E-BAC1-5FE953F5EA92}"/>
                    </a:ext>
                  </a:extLst>
                </p:cNvPr>
                <p:cNvGrpSpPr/>
                <p:nvPr/>
              </p:nvGrpSpPr>
              <p:grpSpPr>
                <a:xfrm>
                  <a:off x="1950927" y="2982985"/>
                  <a:ext cx="2145636" cy="3142928"/>
                  <a:chOff x="2580099" y="3228930"/>
                  <a:chExt cx="2145636" cy="3142928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49015CD8-A38D-2B5A-6895-2C44E8EFBFB1}"/>
                      </a:ext>
                    </a:extLst>
                  </p:cNvPr>
                  <p:cNvSpPr/>
                  <p:nvPr/>
                </p:nvSpPr>
                <p:spPr>
                  <a:xfrm>
                    <a:off x="3196186" y="3228930"/>
                    <a:ext cx="913462" cy="1179901"/>
                  </a:xfrm>
                  <a:custGeom>
                    <a:avLst/>
                    <a:gdLst>
                      <a:gd name="connsiteX0" fmla="*/ 0 w 913462"/>
                      <a:gd name="connsiteY0" fmla="*/ 0 h 2483735"/>
                      <a:gd name="connsiteX1" fmla="*/ 913463 w 913462"/>
                      <a:gd name="connsiteY1" fmla="*/ 0 h 2483735"/>
                      <a:gd name="connsiteX2" fmla="*/ 913463 w 913462"/>
                      <a:gd name="connsiteY2" fmla="*/ 2483735 h 2483735"/>
                      <a:gd name="connsiteX3" fmla="*/ 0 w 913462"/>
                      <a:gd name="connsiteY3" fmla="*/ 2483735 h 2483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3462" h="2483735">
                        <a:moveTo>
                          <a:pt x="0" y="0"/>
                        </a:moveTo>
                        <a:lnTo>
                          <a:pt x="913463" y="0"/>
                        </a:lnTo>
                        <a:lnTo>
                          <a:pt x="913463" y="2483735"/>
                        </a:lnTo>
                        <a:lnTo>
                          <a:pt x="0" y="248373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370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EF2C1FAB-F21E-1CF6-6AD1-FF5D33CDB539}"/>
                      </a:ext>
                    </a:extLst>
                  </p:cNvPr>
                  <p:cNvSpPr/>
                  <p:nvPr/>
                </p:nvSpPr>
                <p:spPr>
                  <a:xfrm>
                    <a:off x="2580099" y="3952710"/>
                    <a:ext cx="2145636" cy="2419148"/>
                  </a:xfrm>
                  <a:custGeom>
                    <a:avLst/>
                    <a:gdLst>
                      <a:gd name="connsiteX0" fmla="*/ 0 w 2145636"/>
                      <a:gd name="connsiteY0" fmla="*/ 0 h 2038200"/>
                      <a:gd name="connsiteX1" fmla="*/ 2145637 w 2145636"/>
                      <a:gd name="connsiteY1" fmla="*/ 0 h 2038200"/>
                      <a:gd name="connsiteX2" fmla="*/ 2145637 w 2145636"/>
                      <a:gd name="connsiteY2" fmla="*/ 2038200 h 2038200"/>
                      <a:gd name="connsiteX3" fmla="*/ 0 w 2145636"/>
                      <a:gd name="connsiteY3" fmla="*/ 2038200 h 203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5636" h="2038200">
                        <a:moveTo>
                          <a:pt x="0" y="0"/>
                        </a:moveTo>
                        <a:lnTo>
                          <a:pt x="2145637" y="0"/>
                        </a:lnTo>
                        <a:lnTo>
                          <a:pt x="2145637" y="2038200"/>
                        </a:lnTo>
                        <a:lnTo>
                          <a:pt x="0" y="20382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70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20127F53-1A90-9E55-4428-53793469CC40}"/>
                      </a:ext>
                    </a:extLst>
                  </p:cNvPr>
                  <p:cNvSpPr/>
                  <p:nvPr/>
                </p:nvSpPr>
                <p:spPr>
                  <a:xfrm>
                    <a:off x="2580099" y="4081367"/>
                    <a:ext cx="2145636" cy="2196809"/>
                  </a:xfrm>
                  <a:custGeom>
                    <a:avLst/>
                    <a:gdLst>
                      <a:gd name="connsiteX0" fmla="*/ 0 w 2145636"/>
                      <a:gd name="connsiteY0" fmla="*/ 0 h 1850873"/>
                      <a:gd name="connsiteX1" fmla="*/ 2145637 w 2145636"/>
                      <a:gd name="connsiteY1" fmla="*/ 0 h 1850873"/>
                      <a:gd name="connsiteX2" fmla="*/ 2145637 w 2145636"/>
                      <a:gd name="connsiteY2" fmla="*/ 1850873 h 1850873"/>
                      <a:gd name="connsiteX3" fmla="*/ 0 w 2145636"/>
                      <a:gd name="connsiteY3" fmla="*/ 1850873 h 1850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5636" h="1850873">
                        <a:moveTo>
                          <a:pt x="0" y="0"/>
                        </a:moveTo>
                        <a:lnTo>
                          <a:pt x="2145637" y="0"/>
                        </a:lnTo>
                        <a:lnTo>
                          <a:pt x="2145637" y="1850873"/>
                        </a:lnTo>
                        <a:lnTo>
                          <a:pt x="0" y="18508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AC521BA5-8ACB-504E-F15B-C7C9ACA2D450}"/>
                    </a:ext>
                  </a:extLst>
                </p:cNvPr>
                <p:cNvSpPr/>
                <p:nvPr/>
              </p:nvSpPr>
              <p:spPr>
                <a:xfrm>
                  <a:off x="2266191" y="1614343"/>
                  <a:ext cx="1515109" cy="1368916"/>
                </a:xfrm>
                <a:custGeom>
                  <a:avLst/>
                  <a:gdLst>
                    <a:gd name="connsiteX0" fmla="*/ 0 w 2440099"/>
                    <a:gd name="connsiteY0" fmla="*/ 0 h 2934396"/>
                    <a:gd name="connsiteX1" fmla="*/ 2440099 w 2440099"/>
                    <a:gd name="connsiteY1" fmla="*/ 0 h 2934396"/>
                    <a:gd name="connsiteX2" fmla="*/ 2440099 w 2440099"/>
                    <a:gd name="connsiteY2" fmla="*/ 2934396 h 2934396"/>
                    <a:gd name="connsiteX3" fmla="*/ 0 w 2440099"/>
                    <a:gd name="connsiteY3" fmla="*/ 2934396 h 293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40099" h="2934396">
                      <a:moveTo>
                        <a:pt x="0" y="0"/>
                      </a:moveTo>
                      <a:lnTo>
                        <a:pt x="2440099" y="0"/>
                      </a:lnTo>
                      <a:lnTo>
                        <a:pt x="2440099" y="2934396"/>
                      </a:lnTo>
                      <a:lnTo>
                        <a:pt x="0" y="29343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54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1E1E5D5-D2FB-EB8F-3DF3-DA20EF65E496}"/>
                    </a:ext>
                  </a:extLst>
                </p:cNvPr>
                <p:cNvSpPr txBox="1"/>
                <p:nvPr/>
              </p:nvSpPr>
              <p:spPr>
                <a:xfrm>
                  <a:off x="2033662" y="4014345"/>
                  <a:ext cx="2062901" cy="24314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Random Over Sampler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Demographic Parity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Exponential Gradient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Estimator – Random Forest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endPara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4E8EF019-6677-D2BD-7B32-6130591E4A09}"/>
                    </a:ext>
                  </a:extLst>
                </p:cNvPr>
                <p:cNvSpPr txBox="1"/>
                <p:nvPr/>
              </p:nvSpPr>
              <p:spPr>
                <a:xfrm>
                  <a:off x="2212322" y="1927151"/>
                  <a:ext cx="165837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RESAMPLING AND FAIRNESS MODEL</a:t>
                  </a:r>
                  <a:endParaRPr lang="en-IN" sz="16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1B746B-47A0-C159-3542-7390EEF234B5}"/>
                  </a:ext>
                </a:extLst>
              </p:cNvPr>
              <p:cNvGrpSpPr/>
              <p:nvPr/>
            </p:nvGrpSpPr>
            <p:grpSpPr>
              <a:xfrm>
                <a:off x="5226517" y="1614344"/>
                <a:ext cx="2145721" cy="4511569"/>
                <a:chOff x="5327101" y="1614344"/>
                <a:chExt cx="2145721" cy="451156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1238D7AF-9D67-C975-A8D4-E14B40E41C62}"/>
                    </a:ext>
                  </a:extLst>
                </p:cNvPr>
                <p:cNvGrpSpPr/>
                <p:nvPr/>
              </p:nvGrpSpPr>
              <p:grpSpPr>
                <a:xfrm>
                  <a:off x="5327186" y="2982985"/>
                  <a:ext cx="2145636" cy="3142928"/>
                  <a:chOff x="5093271" y="3228930"/>
                  <a:chExt cx="2145636" cy="3142928"/>
                </a:xfrm>
              </p:grpSpPr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A4DDA4B4-894E-8E1B-28E1-CFCB62F20A3E}"/>
                      </a:ext>
                    </a:extLst>
                  </p:cNvPr>
                  <p:cNvSpPr/>
                  <p:nvPr/>
                </p:nvSpPr>
                <p:spPr>
                  <a:xfrm>
                    <a:off x="5709358" y="3228930"/>
                    <a:ext cx="913462" cy="1179901"/>
                  </a:xfrm>
                  <a:custGeom>
                    <a:avLst/>
                    <a:gdLst>
                      <a:gd name="connsiteX0" fmla="*/ 0 w 913462"/>
                      <a:gd name="connsiteY0" fmla="*/ 0 h 2483735"/>
                      <a:gd name="connsiteX1" fmla="*/ 913463 w 913462"/>
                      <a:gd name="connsiteY1" fmla="*/ 0 h 2483735"/>
                      <a:gd name="connsiteX2" fmla="*/ 913463 w 913462"/>
                      <a:gd name="connsiteY2" fmla="*/ 2483735 h 2483735"/>
                      <a:gd name="connsiteX3" fmla="*/ 0 w 913462"/>
                      <a:gd name="connsiteY3" fmla="*/ 2483735 h 2483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3462" h="2483735">
                        <a:moveTo>
                          <a:pt x="0" y="0"/>
                        </a:moveTo>
                        <a:lnTo>
                          <a:pt x="913463" y="0"/>
                        </a:lnTo>
                        <a:lnTo>
                          <a:pt x="913463" y="2483735"/>
                        </a:lnTo>
                        <a:lnTo>
                          <a:pt x="0" y="248373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370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C3E3318D-B8EA-5D05-76BD-A40A572EB5FB}"/>
                      </a:ext>
                    </a:extLst>
                  </p:cNvPr>
                  <p:cNvSpPr/>
                  <p:nvPr/>
                </p:nvSpPr>
                <p:spPr>
                  <a:xfrm>
                    <a:off x="5093271" y="3952710"/>
                    <a:ext cx="2145636" cy="2419148"/>
                  </a:xfrm>
                  <a:custGeom>
                    <a:avLst/>
                    <a:gdLst>
                      <a:gd name="connsiteX0" fmla="*/ 0 w 2145636"/>
                      <a:gd name="connsiteY0" fmla="*/ 0 h 2038200"/>
                      <a:gd name="connsiteX1" fmla="*/ 2145637 w 2145636"/>
                      <a:gd name="connsiteY1" fmla="*/ 0 h 2038200"/>
                      <a:gd name="connsiteX2" fmla="*/ 2145637 w 2145636"/>
                      <a:gd name="connsiteY2" fmla="*/ 2038200 h 2038200"/>
                      <a:gd name="connsiteX3" fmla="*/ 0 w 2145636"/>
                      <a:gd name="connsiteY3" fmla="*/ 2038200 h 203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5636" h="2038200">
                        <a:moveTo>
                          <a:pt x="0" y="0"/>
                        </a:moveTo>
                        <a:lnTo>
                          <a:pt x="2145637" y="0"/>
                        </a:lnTo>
                        <a:lnTo>
                          <a:pt x="2145637" y="2038200"/>
                        </a:lnTo>
                        <a:lnTo>
                          <a:pt x="0" y="20382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370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F38AA230-C827-5711-BC02-88D0C657F7D1}"/>
                      </a:ext>
                    </a:extLst>
                  </p:cNvPr>
                  <p:cNvSpPr/>
                  <p:nvPr/>
                </p:nvSpPr>
                <p:spPr>
                  <a:xfrm>
                    <a:off x="5093271" y="4081367"/>
                    <a:ext cx="2145636" cy="2196809"/>
                  </a:xfrm>
                  <a:custGeom>
                    <a:avLst/>
                    <a:gdLst>
                      <a:gd name="connsiteX0" fmla="*/ 0 w 2145636"/>
                      <a:gd name="connsiteY0" fmla="*/ 0 h 1850873"/>
                      <a:gd name="connsiteX1" fmla="*/ 2145637 w 2145636"/>
                      <a:gd name="connsiteY1" fmla="*/ 0 h 1850873"/>
                      <a:gd name="connsiteX2" fmla="*/ 2145637 w 2145636"/>
                      <a:gd name="connsiteY2" fmla="*/ 1850873 h 1850873"/>
                      <a:gd name="connsiteX3" fmla="*/ 0 w 2145636"/>
                      <a:gd name="connsiteY3" fmla="*/ 1850873 h 1850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5636" h="1850873">
                        <a:moveTo>
                          <a:pt x="0" y="0"/>
                        </a:moveTo>
                        <a:lnTo>
                          <a:pt x="2145637" y="0"/>
                        </a:lnTo>
                        <a:lnTo>
                          <a:pt x="2145637" y="1850873"/>
                        </a:lnTo>
                        <a:lnTo>
                          <a:pt x="0" y="18508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8B51D7D-AA1C-884E-1A5D-7BE9B8E8A3D9}"/>
                    </a:ext>
                  </a:extLst>
                </p:cNvPr>
                <p:cNvSpPr/>
                <p:nvPr/>
              </p:nvSpPr>
              <p:spPr>
                <a:xfrm>
                  <a:off x="5680714" y="1643876"/>
                  <a:ext cx="830573" cy="1309852"/>
                </a:xfrm>
                <a:custGeom>
                  <a:avLst/>
                  <a:gdLst>
                    <a:gd name="connsiteX0" fmla="*/ 1105494 w 1105493"/>
                    <a:gd name="connsiteY0" fmla="*/ 2575121 h 2575121"/>
                    <a:gd name="connsiteX1" fmla="*/ 1105330 w 1105493"/>
                    <a:gd name="connsiteY1" fmla="*/ 2575121 h 2575121"/>
                    <a:gd name="connsiteX2" fmla="*/ 1052992 w 1105493"/>
                    <a:gd name="connsiteY2" fmla="*/ 2453253 h 2575121"/>
                    <a:gd name="connsiteX3" fmla="*/ 0 w 1105493"/>
                    <a:gd name="connsiteY3" fmla="*/ 2453253 h 2575121"/>
                    <a:gd name="connsiteX4" fmla="*/ 0 w 1105493"/>
                    <a:gd name="connsiteY4" fmla="*/ 0 h 2575121"/>
                    <a:gd name="connsiteX5" fmla="*/ 154286 w 1105493"/>
                    <a:gd name="connsiteY5" fmla="*/ 359384 h 2575121"/>
                    <a:gd name="connsiteX6" fmla="*/ 206571 w 1105493"/>
                    <a:gd name="connsiteY6" fmla="*/ 481253 h 2575121"/>
                    <a:gd name="connsiteX7" fmla="*/ 1053210 w 1105493"/>
                    <a:gd name="connsiteY7" fmla="*/ 2453253 h 2575121"/>
                    <a:gd name="connsiteX8" fmla="*/ 1105494 w 1105493"/>
                    <a:gd name="connsiteY8" fmla="*/ 2575121 h 257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05493" h="2575121">
                      <a:moveTo>
                        <a:pt x="1105494" y="2575121"/>
                      </a:moveTo>
                      <a:lnTo>
                        <a:pt x="1105330" y="2575121"/>
                      </a:lnTo>
                      <a:lnTo>
                        <a:pt x="1052992" y="2453253"/>
                      </a:lnTo>
                      <a:lnTo>
                        <a:pt x="0" y="2453253"/>
                      </a:lnTo>
                      <a:lnTo>
                        <a:pt x="0" y="0"/>
                      </a:lnTo>
                      <a:lnTo>
                        <a:pt x="154286" y="359384"/>
                      </a:lnTo>
                      <a:lnTo>
                        <a:pt x="206571" y="481253"/>
                      </a:lnTo>
                      <a:lnTo>
                        <a:pt x="1053210" y="2453253"/>
                      </a:lnTo>
                      <a:lnTo>
                        <a:pt x="1105494" y="2575121"/>
                      </a:lnTo>
                      <a:close/>
                    </a:path>
                  </a:pathLst>
                </a:custGeom>
                <a:solidFill>
                  <a:srgbClr val="CC6392"/>
                </a:solidFill>
                <a:ln w="54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4D761F15-6287-BC41-1DA6-08B63F8F0490}"/>
                    </a:ext>
                  </a:extLst>
                </p:cNvPr>
                <p:cNvSpPr/>
                <p:nvPr/>
              </p:nvSpPr>
              <p:spPr>
                <a:xfrm>
                  <a:off x="5642450" y="1614344"/>
                  <a:ext cx="1515109" cy="1368916"/>
                </a:xfrm>
                <a:custGeom>
                  <a:avLst/>
                  <a:gdLst>
                    <a:gd name="connsiteX0" fmla="*/ 0 w 2440099"/>
                    <a:gd name="connsiteY0" fmla="*/ 0 h 2934396"/>
                    <a:gd name="connsiteX1" fmla="*/ 2440100 w 2440099"/>
                    <a:gd name="connsiteY1" fmla="*/ 0 h 2934396"/>
                    <a:gd name="connsiteX2" fmla="*/ 2440100 w 2440099"/>
                    <a:gd name="connsiteY2" fmla="*/ 2934396 h 2934396"/>
                    <a:gd name="connsiteX3" fmla="*/ 0 w 2440099"/>
                    <a:gd name="connsiteY3" fmla="*/ 2934396 h 293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40099" h="2934396">
                      <a:moveTo>
                        <a:pt x="0" y="0"/>
                      </a:moveTo>
                      <a:lnTo>
                        <a:pt x="2440100" y="0"/>
                      </a:lnTo>
                      <a:lnTo>
                        <a:pt x="2440100" y="2934396"/>
                      </a:lnTo>
                      <a:lnTo>
                        <a:pt x="0" y="29343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4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22ECC1F5-66ED-C54F-367B-1AEE12B27F75}"/>
                    </a:ext>
                  </a:extLst>
                </p:cNvPr>
                <p:cNvSpPr txBox="1"/>
                <p:nvPr/>
              </p:nvSpPr>
              <p:spPr>
                <a:xfrm>
                  <a:off x="5327101" y="3957492"/>
                  <a:ext cx="2145721" cy="20005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Cross Validation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Hyper Parameter Tuning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Best Parameters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 [5] fold validation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Metric Analysis</a:t>
                  </a:r>
                  <a:endPara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C08DDF3-D581-E68F-19AD-C6FFFFAC7A33}"/>
                    </a:ext>
                  </a:extLst>
                </p:cNvPr>
                <p:cNvSpPr txBox="1"/>
                <p:nvPr/>
              </p:nvSpPr>
              <p:spPr>
                <a:xfrm>
                  <a:off x="5627925" y="1998498"/>
                  <a:ext cx="152963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RANDOM FOREST</a:t>
                  </a:r>
                  <a:endParaRPr lang="en-IN" sz="16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58E4B07-3D7C-1D48-517B-9F4CA773C0CF}"/>
                  </a:ext>
                </a:extLst>
              </p:cNvPr>
              <p:cNvGrpSpPr/>
              <p:nvPr/>
            </p:nvGrpSpPr>
            <p:grpSpPr>
              <a:xfrm>
                <a:off x="8515159" y="1614343"/>
                <a:ext cx="2145636" cy="2801247"/>
                <a:chOff x="7637335" y="1614343"/>
                <a:chExt cx="2145636" cy="280124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81372C5D-C1FD-AB91-2C42-52841B203804}"/>
                    </a:ext>
                  </a:extLst>
                </p:cNvPr>
                <p:cNvGrpSpPr/>
                <p:nvPr/>
              </p:nvGrpSpPr>
              <p:grpSpPr>
                <a:xfrm>
                  <a:off x="7637335" y="2982985"/>
                  <a:ext cx="2145636" cy="1432605"/>
                  <a:chOff x="7619336" y="3228930"/>
                  <a:chExt cx="2145636" cy="1432605"/>
                </a:xfrm>
              </p:grpSpPr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10D82A57-9E73-C029-04BD-5FD8D12C06B5}"/>
                      </a:ext>
                    </a:extLst>
                  </p:cNvPr>
                  <p:cNvSpPr/>
                  <p:nvPr/>
                </p:nvSpPr>
                <p:spPr>
                  <a:xfrm>
                    <a:off x="8222474" y="3228930"/>
                    <a:ext cx="913462" cy="1179901"/>
                  </a:xfrm>
                  <a:custGeom>
                    <a:avLst/>
                    <a:gdLst>
                      <a:gd name="connsiteX0" fmla="*/ 0 w 913462"/>
                      <a:gd name="connsiteY0" fmla="*/ 0 h 2483735"/>
                      <a:gd name="connsiteX1" fmla="*/ 913463 w 913462"/>
                      <a:gd name="connsiteY1" fmla="*/ 0 h 2483735"/>
                      <a:gd name="connsiteX2" fmla="*/ 913463 w 913462"/>
                      <a:gd name="connsiteY2" fmla="*/ 2483735 h 2483735"/>
                      <a:gd name="connsiteX3" fmla="*/ 0 w 913462"/>
                      <a:gd name="connsiteY3" fmla="*/ 2483735 h 2483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3462" h="2483735">
                        <a:moveTo>
                          <a:pt x="0" y="0"/>
                        </a:moveTo>
                        <a:lnTo>
                          <a:pt x="913463" y="0"/>
                        </a:lnTo>
                        <a:lnTo>
                          <a:pt x="913463" y="2483735"/>
                        </a:lnTo>
                        <a:lnTo>
                          <a:pt x="0" y="248373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370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A1DB2659-D075-AB3B-C487-CCE43A1FF2C7}"/>
                      </a:ext>
                    </a:extLst>
                  </p:cNvPr>
                  <p:cNvSpPr/>
                  <p:nvPr/>
                </p:nvSpPr>
                <p:spPr>
                  <a:xfrm>
                    <a:off x="7619336" y="3383924"/>
                    <a:ext cx="2145636" cy="1277611"/>
                  </a:xfrm>
                  <a:custGeom>
                    <a:avLst/>
                    <a:gdLst>
                      <a:gd name="connsiteX0" fmla="*/ 0 w 2145636"/>
                      <a:gd name="connsiteY0" fmla="*/ 0 h 2038200"/>
                      <a:gd name="connsiteX1" fmla="*/ 2145637 w 2145636"/>
                      <a:gd name="connsiteY1" fmla="*/ 0 h 2038200"/>
                      <a:gd name="connsiteX2" fmla="*/ 2145637 w 2145636"/>
                      <a:gd name="connsiteY2" fmla="*/ 2038200 h 2038200"/>
                      <a:gd name="connsiteX3" fmla="*/ 0 w 2145636"/>
                      <a:gd name="connsiteY3" fmla="*/ 2038200 h 203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5636" h="2038200">
                        <a:moveTo>
                          <a:pt x="0" y="0"/>
                        </a:moveTo>
                        <a:lnTo>
                          <a:pt x="2145637" y="0"/>
                        </a:lnTo>
                        <a:lnTo>
                          <a:pt x="2145637" y="2038200"/>
                        </a:lnTo>
                        <a:lnTo>
                          <a:pt x="0" y="203820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370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78113D2B-BBDC-0CA7-6225-03E1D12DE9FA}"/>
                      </a:ext>
                    </a:extLst>
                  </p:cNvPr>
                  <p:cNvSpPr/>
                  <p:nvPr/>
                </p:nvSpPr>
                <p:spPr>
                  <a:xfrm>
                    <a:off x="7619336" y="3512582"/>
                    <a:ext cx="2145636" cy="1050970"/>
                  </a:xfrm>
                  <a:custGeom>
                    <a:avLst/>
                    <a:gdLst>
                      <a:gd name="connsiteX0" fmla="*/ 0 w 2145636"/>
                      <a:gd name="connsiteY0" fmla="*/ 0 h 1850873"/>
                      <a:gd name="connsiteX1" fmla="*/ 2145637 w 2145636"/>
                      <a:gd name="connsiteY1" fmla="*/ 0 h 1850873"/>
                      <a:gd name="connsiteX2" fmla="*/ 2145637 w 2145636"/>
                      <a:gd name="connsiteY2" fmla="*/ 1850873 h 1850873"/>
                      <a:gd name="connsiteX3" fmla="*/ 0 w 2145636"/>
                      <a:gd name="connsiteY3" fmla="*/ 1850873 h 1850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5636" h="1850873">
                        <a:moveTo>
                          <a:pt x="0" y="0"/>
                        </a:moveTo>
                        <a:lnTo>
                          <a:pt x="2145637" y="0"/>
                        </a:lnTo>
                        <a:lnTo>
                          <a:pt x="2145637" y="1850873"/>
                        </a:lnTo>
                        <a:lnTo>
                          <a:pt x="0" y="18508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D5E23947-D571-6492-C2BC-404204B32B7D}"/>
                    </a:ext>
                  </a:extLst>
                </p:cNvPr>
                <p:cNvSpPr/>
                <p:nvPr/>
              </p:nvSpPr>
              <p:spPr>
                <a:xfrm>
                  <a:off x="7939649" y="1614343"/>
                  <a:ext cx="1605669" cy="1368916"/>
                </a:xfrm>
                <a:custGeom>
                  <a:avLst/>
                  <a:gdLst>
                    <a:gd name="connsiteX0" fmla="*/ 0 w 2440044"/>
                    <a:gd name="connsiteY0" fmla="*/ 0 h 2934396"/>
                    <a:gd name="connsiteX1" fmla="*/ 2440044 w 2440044"/>
                    <a:gd name="connsiteY1" fmla="*/ 0 h 2934396"/>
                    <a:gd name="connsiteX2" fmla="*/ 2440044 w 2440044"/>
                    <a:gd name="connsiteY2" fmla="*/ 2934396 h 2934396"/>
                    <a:gd name="connsiteX3" fmla="*/ 0 w 2440044"/>
                    <a:gd name="connsiteY3" fmla="*/ 2934396 h 293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40044" h="2934396">
                      <a:moveTo>
                        <a:pt x="0" y="0"/>
                      </a:moveTo>
                      <a:lnTo>
                        <a:pt x="2440044" y="0"/>
                      </a:lnTo>
                      <a:lnTo>
                        <a:pt x="2440044" y="2934396"/>
                      </a:lnTo>
                      <a:lnTo>
                        <a:pt x="0" y="293439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54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ADEA179-1532-F5B4-3380-F5EADF332902}"/>
                    </a:ext>
                  </a:extLst>
                </p:cNvPr>
                <p:cNvSpPr txBox="1"/>
                <p:nvPr/>
              </p:nvSpPr>
              <p:spPr>
                <a:xfrm>
                  <a:off x="7674279" y="3432501"/>
                  <a:ext cx="2108692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Cross Validation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Gradient Boost</a:t>
                  </a:r>
                  <a:endPara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2CC0CD13-0C7A-DA21-343C-3FF0FC65581B}"/>
                    </a:ext>
                  </a:extLst>
                </p:cNvPr>
                <p:cNvSpPr txBox="1"/>
                <p:nvPr/>
              </p:nvSpPr>
              <p:spPr>
                <a:xfrm>
                  <a:off x="8032168" y="1874037"/>
                  <a:ext cx="1422571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en-IN" sz="16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NSEMBLE TECHNIQUE [BOOSTING]</a:t>
                  </a:r>
                </a:p>
              </p:txBody>
            </p:sp>
          </p:grpSp>
        </p:grpSp>
      </p:grpSp>
      <p:pic>
        <p:nvPicPr>
          <p:cNvPr id="5122" name="Picture 2" descr="Understanding Boosting in Machine Learning: A Comprehensive Guide | by  Brijesh Soni | Medium">
            <a:extLst>
              <a:ext uri="{FF2B5EF4-FFF2-40B4-BE49-F238E27FC236}">
                <a16:creationId xmlns:a16="http://schemas.microsoft.com/office/drawing/2014/main" id="{F976547C-AEF5-9325-8F7A-EF7E5736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88" y="4353601"/>
            <a:ext cx="3710928" cy="18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7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71055-5C3C-D9C6-0532-9381E55CD7C4}"/>
              </a:ext>
            </a:extLst>
          </p:cNvPr>
          <p:cNvSpPr txBox="1"/>
          <p:nvPr/>
        </p:nvSpPr>
        <p:spPr>
          <a:xfrm>
            <a:off x="-15195" y="9321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EAAFA5E-0556-9C25-5B7A-A169AB29CBE5}"/>
              </a:ext>
            </a:extLst>
          </p:cNvPr>
          <p:cNvGrpSpPr/>
          <p:nvPr/>
        </p:nvGrpSpPr>
        <p:grpSpPr>
          <a:xfrm>
            <a:off x="737616" y="1862319"/>
            <a:ext cx="11122690" cy="4471050"/>
            <a:chOff x="737616" y="1862319"/>
            <a:chExt cx="11122690" cy="447105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ACD9387-9E0A-09A9-3E5D-74C7A5F14B77}"/>
                </a:ext>
              </a:extLst>
            </p:cNvPr>
            <p:cNvGrpSpPr/>
            <p:nvPr/>
          </p:nvGrpSpPr>
          <p:grpSpPr>
            <a:xfrm>
              <a:off x="737616" y="1862319"/>
              <a:ext cx="10716769" cy="4471050"/>
              <a:chOff x="713232" y="1862319"/>
              <a:chExt cx="10716769" cy="4471050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DA58BA3-EAB6-DD8A-E131-EB4E11F1133B}"/>
                  </a:ext>
                </a:extLst>
              </p:cNvPr>
              <p:cNvGrpSpPr/>
              <p:nvPr/>
            </p:nvGrpSpPr>
            <p:grpSpPr>
              <a:xfrm>
                <a:off x="713232" y="1862319"/>
                <a:ext cx="5014720" cy="3896160"/>
                <a:chOff x="996696" y="1862319"/>
                <a:chExt cx="5014720" cy="3896160"/>
              </a:xfrm>
            </p:grpSpPr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9032579C-D92A-E2F9-ADC4-6BA55FD79157}"/>
                    </a:ext>
                  </a:extLst>
                </p:cNvPr>
                <p:cNvGrpSpPr/>
                <p:nvPr/>
              </p:nvGrpSpPr>
              <p:grpSpPr>
                <a:xfrm>
                  <a:off x="996696" y="1862319"/>
                  <a:ext cx="5014720" cy="1429521"/>
                  <a:chOff x="996696" y="1999479"/>
                  <a:chExt cx="5014720" cy="1429521"/>
                </a:xfrm>
              </p:grpSpPr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13BA8F9D-13A1-85A0-D5FC-D3258244FA51}"/>
                      </a:ext>
                    </a:extLst>
                  </p:cNvPr>
                  <p:cNvSpPr/>
                  <p:nvPr/>
                </p:nvSpPr>
                <p:spPr>
                  <a:xfrm>
                    <a:off x="996696" y="1999479"/>
                    <a:ext cx="3803390" cy="1429521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28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58CFCD86-403F-6E89-4EAF-E3BD98F448EB}"/>
                      </a:ext>
                    </a:extLst>
                  </p:cNvPr>
                  <p:cNvSpPr/>
                  <p:nvPr/>
                </p:nvSpPr>
                <p:spPr>
                  <a:xfrm>
                    <a:off x="1838926" y="1999479"/>
                    <a:ext cx="4172490" cy="1429483"/>
                  </a:xfrm>
                  <a:custGeom>
                    <a:avLst/>
                    <a:gdLst>
                      <a:gd name="connsiteX0" fmla="*/ 3797824 w 4172490"/>
                      <a:gd name="connsiteY0" fmla="*/ -216 h 1429483"/>
                      <a:gd name="connsiteX1" fmla="*/ 2691202 w 4172490"/>
                      <a:gd name="connsiteY1" fmla="*/ -216 h 1429483"/>
                      <a:gd name="connsiteX2" fmla="*/ 2691202 w 4172490"/>
                      <a:gd name="connsiteY2" fmla="*/ 357155 h 1429483"/>
                      <a:gd name="connsiteX3" fmla="*/ -764 w 4172490"/>
                      <a:gd name="connsiteY3" fmla="*/ 357155 h 1429483"/>
                      <a:gd name="connsiteX4" fmla="*/ -764 w 4172490"/>
                      <a:gd name="connsiteY4" fmla="*/ 1429268 h 1429483"/>
                      <a:gd name="connsiteX5" fmla="*/ 3797824 w 4172490"/>
                      <a:gd name="connsiteY5" fmla="*/ 1429268 h 1429483"/>
                      <a:gd name="connsiteX6" fmla="*/ 4171727 w 4172490"/>
                      <a:gd name="connsiteY6" fmla="*/ 932895 h 1429483"/>
                      <a:gd name="connsiteX7" fmla="*/ 4171727 w 4172490"/>
                      <a:gd name="connsiteY7" fmla="*/ 496158 h 1429483"/>
                      <a:gd name="connsiteX8" fmla="*/ 3797824 w 4172490"/>
                      <a:gd name="connsiteY8" fmla="*/ -216 h 142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172490" h="1429483">
                        <a:moveTo>
                          <a:pt x="3797824" y="-216"/>
                        </a:moveTo>
                        <a:lnTo>
                          <a:pt x="2691202" y="-216"/>
                        </a:lnTo>
                        <a:lnTo>
                          <a:pt x="2691202" y="357155"/>
                        </a:lnTo>
                        <a:lnTo>
                          <a:pt x="-764" y="357155"/>
                        </a:lnTo>
                        <a:lnTo>
                          <a:pt x="-764" y="1429268"/>
                        </a:lnTo>
                        <a:lnTo>
                          <a:pt x="3797824" y="1429268"/>
                        </a:lnTo>
                        <a:cubicBezTo>
                          <a:pt x="4004320" y="1429268"/>
                          <a:pt x="4171727" y="1207035"/>
                          <a:pt x="4171727" y="932895"/>
                        </a:cubicBezTo>
                        <a:lnTo>
                          <a:pt x="4171727" y="496158"/>
                        </a:lnTo>
                        <a:cubicBezTo>
                          <a:pt x="4171727" y="222017"/>
                          <a:pt x="4004320" y="-216"/>
                          <a:pt x="3797824" y="-2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CC9EA7C7-7CED-1DA2-E496-6C30C1F2863B}"/>
                    </a:ext>
                  </a:extLst>
                </p:cNvPr>
                <p:cNvGrpSpPr/>
                <p:nvPr/>
              </p:nvGrpSpPr>
              <p:grpSpPr>
                <a:xfrm>
                  <a:off x="996696" y="4328958"/>
                  <a:ext cx="5014720" cy="1429521"/>
                  <a:chOff x="996696" y="2021815"/>
                  <a:chExt cx="5014720" cy="1429521"/>
                </a:xfrm>
              </p:grpSpPr>
              <p:sp>
                <p:nvSpPr>
                  <p:cNvPr id="250" name="Rectangle: Rounded Corners 249">
                    <a:extLst>
                      <a:ext uri="{FF2B5EF4-FFF2-40B4-BE49-F238E27FC236}">
                        <a16:creationId xmlns:a16="http://schemas.microsoft.com/office/drawing/2014/main" id="{3A77C06B-73A0-F131-1936-33A97376C256}"/>
                      </a:ext>
                    </a:extLst>
                  </p:cNvPr>
                  <p:cNvSpPr/>
                  <p:nvPr/>
                </p:nvSpPr>
                <p:spPr>
                  <a:xfrm>
                    <a:off x="996696" y="2021815"/>
                    <a:ext cx="3803390" cy="1429521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28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FE186F20-945B-92AE-87C6-978AEBF43EB2}"/>
                      </a:ext>
                    </a:extLst>
                  </p:cNvPr>
                  <p:cNvSpPr/>
                  <p:nvPr/>
                </p:nvSpPr>
                <p:spPr>
                  <a:xfrm>
                    <a:off x="1838926" y="2021815"/>
                    <a:ext cx="4172490" cy="1429483"/>
                  </a:xfrm>
                  <a:custGeom>
                    <a:avLst/>
                    <a:gdLst>
                      <a:gd name="connsiteX0" fmla="*/ 3797824 w 4172490"/>
                      <a:gd name="connsiteY0" fmla="*/ -216 h 1429483"/>
                      <a:gd name="connsiteX1" fmla="*/ 2691202 w 4172490"/>
                      <a:gd name="connsiteY1" fmla="*/ -216 h 1429483"/>
                      <a:gd name="connsiteX2" fmla="*/ 2691202 w 4172490"/>
                      <a:gd name="connsiteY2" fmla="*/ 357155 h 1429483"/>
                      <a:gd name="connsiteX3" fmla="*/ -764 w 4172490"/>
                      <a:gd name="connsiteY3" fmla="*/ 357155 h 1429483"/>
                      <a:gd name="connsiteX4" fmla="*/ -764 w 4172490"/>
                      <a:gd name="connsiteY4" fmla="*/ 1429268 h 1429483"/>
                      <a:gd name="connsiteX5" fmla="*/ 3797824 w 4172490"/>
                      <a:gd name="connsiteY5" fmla="*/ 1429268 h 1429483"/>
                      <a:gd name="connsiteX6" fmla="*/ 4171727 w 4172490"/>
                      <a:gd name="connsiteY6" fmla="*/ 932895 h 1429483"/>
                      <a:gd name="connsiteX7" fmla="*/ 4171727 w 4172490"/>
                      <a:gd name="connsiteY7" fmla="*/ 496158 h 1429483"/>
                      <a:gd name="connsiteX8" fmla="*/ 3797824 w 4172490"/>
                      <a:gd name="connsiteY8" fmla="*/ -216 h 142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172490" h="1429483">
                        <a:moveTo>
                          <a:pt x="3797824" y="-216"/>
                        </a:moveTo>
                        <a:lnTo>
                          <a:pt x="2691202" y="-216"/>
                        </a:lnTo>
                        <a:lnTo>
                          <a:pt x="2691202" y="357155"/>
                        </a:lnTo>
                        <a:lnTo>
                          <a:pt x="-764" y="357155"/>
                        </a:lnTo>
                        <a:lnTo>
                          <a:pt x="-764" y="1429268"/>
                        </a:lnTo>
                        <a:lnTo>
                          <a:pt x="3797824" y="1429268"/>
                        </a:lnTo>
                        <a:cubicBezTo>
                          <a:pt x="4004320" y="1429268"/>
                          <a:pt x="4171727" y="1207035"/>
                          <a:pt x="4171727" y="932895"/>
                        </a:cubicBezTo>
                        <a:lnTo>
                          <a:pt x="4171727" y="496158"/>
                        </a:lnTo>
                        <a:cubicBezTo>
                          <a:pt x="4171727" y="222017"/>
                          <a:pt x="4004320" y="-216"/>
                          <a:pt x="3797824" y="-2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FE4C917-49B1-6A22-52DC-69096BA19FAD}"/>
                  </a:ext>
                </a:extLst>
              </p:cNvPr>
              <p:cNvGrpSpPr/>
              <p:nvPr/>
            </p:nvGrpSpPr>
            <p:grpSpPr>
              <a:xfrm>
                <a:off x="6406137" y="1862319"/>
                <a:ext cx="5023864" cy="4471050"/>
                <a:chOff x="6406137" y="1862319"/>
                <a:chExt cx="5023864" cy="4471050"/>
              </a:xfrm>
            </p:grpSpPr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48ACAC67-C14A-EAAB-456C-EB82E1F7813C}"/>
                    </a:ext>
                  </a:extLst>
                </p:cNvPr>
                <p:cNvGrpSpPr/>
                <p:nvPr/>
              </p:nvGrpSpPr>
              <p:grpSpPr>
                <a:xfrm>
                  <a:off x="6406137" y="1862319"/>
                  <a:ext cx="5014720" cy="1429521"/>
                  <a:chOff x="996696" y="2021815"/>
                  <a:chExt cx="5014720" cy="1429521"/>
                </a:xfrm>
              </p:grpSpPr>
              <p:sp>
                <p:nvSpPr>
                  <p:cNvPr id="242" name="Rectangle: Rounded Corners 241">
                    <a:extLst>
                      <a:ext uri="{FF2B5EF4-FFF2-40B4-BE49-F238E27FC236}">
                        <a16:creationId xmlns:a16="http://schemas.microsoft.com/office/drawing/2014/main" id="{8D19ABB9-0E6C-747D-62BE-57D83BB02807}"/>
                      </a:ext>
                    </a:extLst>
                  </p:cNvPr>
                  <p:cNvSpPr/>
                  <p:nvPr/>
                </p:nvSpPr>
                <p:spPr>
                  <a:xfrm>
                    <a:off x="996696" y="2021815"/>
                    <a:ext cx="3636844" cy="1429521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28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243" name="Freeform: Shape 242">
                    <a:extLst>
                      <a:ext uri="{FF2B5EF4-FFF2-40B4-BE49-F238E27FC236}">
                        <a16:creationId xmlns:a16="http://schemas.microsoft.com/office/drawing/2014/main" id="{A9BB608C-EE05-E40A-2D17-DCE05800C0BC}"/>
                      </a:ext>
                    </a:extLst>
                  </p:cNvPr>
                  <p:cNvSpPr/>
                  <p:nvPr/>
                </p:nvSpPr>
                <p:spPr>
                  <a:xfrm>
                    <a:off x="1838926" y="2021815"/>
                    <a:ext cx="4172490" cy="1429483"/>
                  </a:xfrm>
                  <a:custGeom>
                    <a:avLst/>
                    <a:gdLst>
                      <a:gd name="connsiteX0" fmla="*/ 3797824 w 4172490"/>
                      <a:gd name="connsiteY0" fmla="*/ -216 h 1429483"/>
                      <a:gd name="connsiteX1" fmla="*/ 2691202 w 4172490"/>
                      <a:gd name="connsiteY1" fmla="*/ -216 h 1429483"/>
                      <a:gd name="connsiteX2" fmla="*/ 2691202 w 4172490"/>
                      <a:gd name="connsiteY2" fmla="*/ 357155 h 1429483"/>
                      <a:gd name="connsiteX3" fmla="*/ -764 w 4172490"/>
                      <a:gd name="connsiteY3" fmla="*/ 357155 h 1429483"/>
                      <a:gd name="connsiteX4" fmla="*/ -764 w 4172490"/>
                      <a:gd name="connsiteY4" fmla="*/ 1429268 h 1429483"/>
                      <a:gd name="connsiteX5" fmla="*/ 3797824 w 4172490"/>
                      <a:gd name="connsiteY5" fmla="*/ 1429268 h 1429483"/>
                      <a:gd name="connsiteX6" fmla="*/ 4171727 w 4172490"/>
                      <a:gd name="connsiteY6" fmla="*/ 932895 h 1429483"/>
                      <a:gd name="connsiteX7" fmla="*/ 4171727 w 4172490"/>
                      <a:gd name="connsiteY7" fmla="*/ 496158 h 1429483"/>
                      <a:gd name="connsiteX8" fmla="*/ 3797824 w 4172490"/>
                      <a:gd name="connsiteY8" fmla="*/ -216 h 142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172490" h="1429483">
                        <a:moveTo>
                          <a:pt x="3797824" y="-216"/>
                        </a:moveTo>
                        <a:lnTo>
                          <a:pt x="2691202" y="-216"/>
                        </a:lnTo>
                        <a:lnTo>
                          <a:pt x="2691202" y="357155"/>
                        </a:lnTo>
                        <a:lnTo>
                          <a:pt x="-764" y="357155"/>
                        </a:lnTo>
                        <a:lnTo>
                          <a:pt x="-764" y="1429268"/>
                        </a:lnTo>
                        <a:lnTo>
                          <a:pt x="3797824" y="1429268"/>
                        </a:lnTo>
                        <a:cubicBezTo>
                          <a:pt x="4004320" y="1429268"/>
                          <a:pt x="4171727" y="1207035"/>
                          <a:pt x="4171727" y="932895"/>
                        </a:cubicBezTo>
                        <a:lnTo>
                          <a:pt x="4171727" y="496158"/>
                        </a:lnTo>
                        <a:cubicBezTo>
                          <a:pt x="4171727" y="222017"/>
                          <a:pt x="4004320" y="-216"/>
                          <a:pt x="3797824" y="-2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B8F188C6-C3EE-192E-4BBF-080295EADEC4}"/>
                    </a:ext>
                  </a:extLst>
                </p:cNvPr>
                <p:cNvGrpSpPr/>
                <p:nvPr/>
              </p:nvGrpSpPr>
              <p:grpSpPr>
                <a:xfrm>
                  <a:off x="6415281" y="4306622"/>
                  <a:ext cx="5014720" cy="2026747"/>
                  <a:chOff x="996696" y="2021815"/>
                  <a:chExt cx="5014720" cy="2026747"/>
                </a:xfrm>
              </p:grpSpPr>
              <p:sp>
                <p:nvSpPr>
                  <p:cNvPr id="248" name="Rectangle: Rounded Corners 247">
                    <a:extLst>
                      <a:ext uri="{FF2B5EF4-FFF2-40B4-BE49-F238E27FC236}">
                        <a16:creationId xmlns:a16="http://schemas.microsoft.com/office/drawing/2014/main" id="{C642B792-061B-CF97-E41B-1380D9D0272E}"/>
                      </a:ext>
                    </a:extLst>
                  </p:cNvPr>
                  <p:cNvSpPr/>
                  <p:nvPr/>
                </p:nvSpPr>
                <p:spPr>
                  <a:xfrm>
                    <a:off x="996696" y="2021815"/>
                    <a:ext cx="3803390" cy="1429521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8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9" name="Freeform: Shape 248">
                    <a:extLst>
                      <a:ext uri="{FF2B5EF4-FFF2-40B4-BE49-F238E27FC236}">
                        <a16:creationId xmlns:a16="http://schemas.microsoft.com/office/drawing/2014/main" id="{358FC290-4B83-0669-DFE6-5502C671DA0F}"/>
                      </a:ext>
                    </a:extLst>
                  </p:cNvPr>
                  <p:cNvSpPr/>
                  <p:nvPr/>
                </p:nvSpPr>
                <p:spPr>
                  <a:xfrm>
                    <a:off x="1838926" y="2021815"/>
                    <a:ext cx="4172490" cy="2026747"/>
                  </a:xfrm>
                  <a:custGeom>
                    <a:avLst/>
                    <a:gdLst>
                      <a:gd name="connsiteX0" fmla="*/ 3797824 w 4172490"/>
                      <a:gd name="connsiteY0" fmla="*/ -216 h 1429483"/>
                      <a:gd name="connsiteX1" fmla="*/ 2691202 w 4172490"/>
                      <a:gd name="connsiteY1" fmla="*/ -216 h 1429483"/>
                      <a:gd name="connsiteX2" fmla="*/ 2691202 w 4172490"/>
                      <a:gd name="connsiteY2" fmla="*/ 357155 h 1429483"/>
                      <a:gd name="connsiteX3" fmla="*/ -764 w 4172490"/>
                      <a:gd name="connsiteY3" fmla="*/ 357155 h 1429483"/>
                      <a:gd name="connsiteX4" fmla="*/ -764 w 4172490"/>
                      <a:gd name="connsiteY4" fmla="*/ 1429268 h 1429483"/>
                      <a:gd name="connsiteX5" fmla="*/ 3797824 w 4172490"/>
                      <a:gd name="connsiteY5" fmla="*/ 1429268 h 1429483"/>
                      <a:gd name="connsiteX6" fmla="*/ 4171727 w 4172490"/>
                      <a:gd name="connsiteY6" fmla="*/ 932895 h 1429483"/>
                      <a:gd name="connsiteX7" fmla="*/ 4171727 w 4172490"/>
                      <a:gd name="connsiteY7" fmla="*/ 496158 h 1429483"/>
                      <a:gd name="connsiteX8" fmla="*/ 3797824 w 4172490"/>
                      <a:gd name="connsiteY8" fmla="*/ -216 h 1429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172490" h="1429483">
                        <a:moveTo>
                          <a:pt x="3797824" y="-216"/>
                        </a:moveTo>
                        <a:lnTo>
                          <a:pt x="2691202" y="-216"/>
                        </a:lnTo>
                        <a:lnTo>
                          <a:pt x="2691202" y="357155"/>
                        </a:lnTo>
                        <a:lnTo>
                          <a:pt x="-764" y="357155"/>
                        </a:lnTo>
                        <a:lnTo>
                          <a:pt x="-764" y="1429268"/>
                        </a:lnTo>
                        <a:lnTo>
                          <a:pt x="3797824" y="1429268"/>
                        </a:lnTo>
                        <a:cubicBezTo>
                          <a:pt x="4004320" y="1429268"/>
                          <a:pt x="4171727" y="1207035"/>
                          <a:pt x="4171727" y="932895"/>
                        </a:cubicBezTo>
                        <a:lnTo>
                          <a:pt x="4171727" y="496158"/>
                        </a:lnTo>
                        <a:cubicBezTo>
                          <a:pt x="4171727" y="222017"/>
                          <a:pt x="4004320" y="-216"/>
                          <a:pt x="3797824" y="-2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/>
                  </a:p>
                </p:txBody>
              </p:sp>
            </p:grpSp>
          </p:grp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505A67A-9AF5-128F-3153-AF39CBF9D689}"/>
                </a:ext>
              </a:extLst>
            </p:cNvPr>
            <p:cNvSpPr txBox="1"/>
            <p:nvPr/>
          </p:nvSpPr>
          <p:spPr>
            <a:xfrm>
              <a:off x="1579846" y="1893799"/>
              <a:ext cx="26904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Baseline Random Forest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D693CE5-1835-CACE-7557-AF0C9CB900C8}"/>
                </a:ext>
              </a:extLst>
            </p:cNvPr>
            <p:cNvSpPr txBox="1"/>
            <p:nvPr/>
          </p:nvSpPr>
          <p:spPr>
            <a:xfrm>
              <a:off x="6526770" y="1893799"/>
              <a:ext cx="53335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Modified RF - Hyper Parameter Tuning</a:t>
              </a:r>
              <a:endParaRPr lang="en-IN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3014FCD-C60E-A3C1-9159-DB7735F0AD5F}"/>
                </a:ext>
              </a:extLst>
            </p:cNvPr>
            <p:cNvSpPr txBox="1"/>
            <p:nvPr/>
          </p:nvSpPr>
          <p:spPr>
            <a:xfrm>
              <a:off x="746759" y="4328920"/>
              <a:ext cx="51520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Fairness Module with HPT RF - </a:t>
              </a:r>
              <a:r>
                <a:rPr lang="en-US" sz="14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GBoost</a:t>
              </a:r>
              <a:endParaRPr lang="en-IN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13AEB67-B7A1-3A2E-7CFD-F17E7EF3FBAB}"/>
                </a:ext>
              </a:extLst>
            </p:cNvPr>
            <p:cNvSpPr txBox="1"/>
            <p:nvPr/>
          </p:nvSpPr>
          <p:spPr>
            <a:xfrm>
              <a:off x="7272751" y="4328920"/>
              <a:ext cx="26904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Predictive </a:t>
              </a:r>
              <a:r>
                <a:rPr lang="en-IN" sz="1400" b="1" i="0" dirty="0" err="1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  <a:endParaRPr lang="en-IN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A3267BE-53A2-C3EE-314D-A2902148D8DB}"/>
                </a:ext>
              </a:extLst>
            </p:cNvPr>
            <p:cNvSpPr txBox="1"/>
            <p:nvPr/>
          </p:nvSpPr>
          <p:spPr>
            <a:xfrm>
              <a:off x="1948946" y="2387360"/>
              <a:ext cx="34342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D36B7BB-286C-79FB-4834-91D58E333FBB}"/>
                </a:ext>
              </a:extLst>
            </p:cNvPr>
            <p:cNvSpPr txBox="1"/>
            <p:nvPr/>
          </p:nvSpPr>
          <p:spPr>
            <a:xfrm>
              <a:off x="7641851" y="2387360"/>
              <a:ext cx="34342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>
                  <a:solidFill>
                    <a:srgbClr val="37415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F127D0D-0D25-B8A6-3DDD-7DA352CDEF38}"/>
                </a:ext>
              </a:extLst>
            </p:cNvPr>
            <p:cNvSpPr txBox="1"/>
            <p:nvPr/>
          </p:nvSpPr>
          <p:spPr>
            <a:xfrm>
              <a:off x="1948946" y="4859926"/>
              <a:ext cx="34342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DFBD971-50D9-3EF1-ED57-054B600BB5D6}"/>
                </a:ext>
              </a:extLst>
            </p:cNvPr>
            <p:cNvSpPr txBox="1"/>
            <p:nvPr/>
          </p:nvSpPr>
          <p:spPr>
            <a:xfrm>
              <a:off x="7291040" y="4957538"/>
              <a:ext cx="178142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160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Accuracy: 0.8742</a:t>
              </a:r>
            </a:p>
            <a:p>
              <a:pPr algn="l"/>
              <a:r>
                <a:rPr lang="en-IN" sz="160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Precision: 0.88</a:t>
              </a:r>
            </a:p>
            <a:p>
              <a:pPr algn="l"/>
              <a:r>
                <a:rPr lang="en-IN" sz="160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Recall: 0.86</a:t>
              </a:r>
            </a:p>
            <a:p>
              <a:pPr algn="l"/>
              <a:r>
                <a:rPr lang="en-IN" sz="160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F1 Score: 0.87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7756837-447D-E573-C00F-392F66CF1508}"/>
                </a:ext>
              </a:extLst>
            </p:cNvPr>
            <p:cNvSpPr txBox="1"/>
            <p:nvPr/>
          </p:nvSpPr>
          <p:spPr>
            <a:xfrm>
              <a:off x="746759" y="2377024"/>
              <a:ext cx="8330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119E536-3B31-1C7A-BFC6-AD197C485E37}"/>
                </a:ext>
              </a:extLst>
            </p:cNvPr>
            <p:cNvSpPr txBox="1"/>
            <p:nvPr/>
          </p:nvSpPr>
          <p:spPr>
            <a:xfrm>
              <a:off x="6439665" y="2377024"/>
              <a:ext cx="8330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2CE12-7F7A-9A74-77E8-5A0AFF6A296E}"/>
                </a:ext>
              </a:extLst>
            </p:cNvPr>
            <p:cNvSpPr txBox="1"/>
            <p:nvPr/>
          </p:nvSpPr>
          <p:spPr>
            <a:xfrm>
              <a:off x="746759" y="4843663"/>
              <a:ext cx="8330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F4CD685-0CBA-F9E4-ACED-0F478A2996FC}"/>
                </a:ext>
              </a:extLst>
            </p:cNvPr>
            <p:cNvSpPr txBox="1"/>
            <p:nvPr/>
          </p:nvSpPr>
          <p:spPr>
            <a:xfrm>
              <a:off x="6439665" y="4843663"/>
              <a:ext cx="8330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552484-9D69-FD93-FBB7-761D7502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93" y="2233056"/>
            <a:ext cx="4231143" cy="163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D746D-8DE4-FD7D-B24D-6FC32A7C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50" y="2213775"/>
            <a:ext cx="4181634" cy="1661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FF5E9-0569-891B-F001-4E405E41C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702" y="4636697"/>
            <a:ext cx="4172489" cy="1523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9216F-47AA-AB00-119C-1FABD128C176}"/>
              </a:ext>
            </a:extLst>
          </p:cNvPr>
          <p:cNvSpPr txBox="1"/>
          <p:nvPr/>
        </p:nvSpPr>
        <p:spPr>
          <a:xfrm>
            <a:off x="9099357" y="4768067"/>
            <a:ext cx="26932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Rate:</a:t>
            </a:r>
          </a:p>
          <a:p>
            <a:pPr algn="l"/>
            <a:r>
              <a:rPr lang="en-US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Race 0: 54.95%</a:t>
            </a:r>
          </a:p>
          <a:p>
            <a:pPr algn="l"/>
            <a:r>
              <a:rPr lang="en-US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Race 1: 57.24%</a:t>
            </a:r>
          </a:p>
          <a:p>
            <a:pPr algn="l"/>
            <a:r>
              <a:rPr lang="en-US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Race 2:47.13%</a:t>
            </a:r>
          </a:p>
          <a:p>
            <a:pPr algn="l"/>
            <a:r>
              <a:rPr lang="en-US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Race 3:57.06%</a:t>
            </a:r>
          </a:p>
          <a:p>
            <a:pPr algn="l"/>
            <a:r>
              <a:rPr lang="en-IN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Race 4:</a:t>
            </a:r>
            <a:r>
              <a:rPr lang="en-US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37.50%</a:t>
            </a:r>
          </a:p>
          <a:p>
            <a:pPr algn="l"/>
            <a:r>
              <a:rPr lang="en-US" sz="1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Race 5: 50.00%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50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39B0B-5E26-894C-E4F1-DDC03C3EA232}"/>
              </a:ext>
            </a:extLst>
          </p:cNvPr>
          <p:cNvSpPr txBox="1"/>
          <p:nvPr/>
        </p:nvSpPr>
        <p:spPr>
          <a:xfrm>
            <a:off x="4123765" y="1021976"/>
            <a:ext cx="391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92CB0-E51C-7255-D3FC-49C803587A7C}"/>
              </a:ext>
            </a:extLst>
          </p:cNvPr>
          <p:cNvSpPr txBox="1"/>
          <p:nvPr/>
        </p:nvSpPr>
        <p:spPr>
          <a:xfrm>
            <a:off x="1443318" y="2115671"/>
            <a:ext cx="9377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study, we used a two-fold strategy to enhance predictive models for algorithmic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leveraged Random Forests and introduced boosting through Gradient Boosting for refined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steps improved both predictive accuracy and provided a robust foundation for addressing inherent biases.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Employing </a:t>
            </a:r>
            <a:r>
              <a:rPr lang="en-US" dirty="0" err="1"/>
              <a:t>fairlearn</a:t>
            </a:r>
            <a:r>
              <a:rPr lang="en-US" dirty="0"/>
              <a:t> reduction with Exponentiated Gradient and Demographic Parity further mitigated bias, showcasing improved fairness in our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48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6018A-CC6C-B321-077B-FC4FF1565DCB}"/>
              </a:ext>
            </a:extLst>
          </p:cNvPr>
          <p:cNvSpPr/>
          <p:nvPr/>
        </p:nvSpPr>
        <p:spPr>
          <a:xfrm>
            <a:off x="3336099" y="1649523"/>
            <a:ext cx="5304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ANY Questions ?</a:t>
            </a:r>
          </a:p>
        </p:txBody>
      </p:sp>
      <p:pic>
        <p:nvPicPr>
          <p:cNvPr id="2050" name="Picture 2" descr="What is a good question? | Dragonfly Training">
            <a:extLst>
              <a:ext uri="{FF2B5EF4-FFF2-40B4-BE49-F238E27FC236}">
                <a16:creationId xmlns:a16="http://schemas.microsoft.com/office/drawing/2014/main" id="{161DE197-8F6F-0339-B238-8E7C0CD7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20" y="36662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6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1FD720-A441-D5D1-341C-470337CA9439}"/>
              </a:ext>
            </a:extLst>
          </p:cNvPr>
          <p:cNvSpPr/>
          <p:nvPr/>
        </p:nvSpPr>
        <p:spPr>
          <a:xfrm>
            <a:off x="3869303" y="2967335"/>
            <a:ext cx="4453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22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D14D8-0D55-FB74-4943-B4D1D1007997}"/>
              </a:ext>
            </a:extLst>
          </p:cNvPr>
          <p:cNvSpPr txBox="1"/>
          <p:nvPr/>
        </p:nvSpPr>
        <p:spPr>
          <a:xfrm>
            <a:off x="1479176" y="1102659"/>
            <a:ext cx="918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COMPAS ALGORITHM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0D301-D43B-87C6-7281-B7C47898BD9D}"/>
              </a:ext>
            </a:extLst>
          </p:cNvPr>
          <p:cNvSpPr txBox="1"/>
          <p:nvPr/>
        </p:nvSpPr>
        <p:spPr>
          <a:xfrm>
            <a:off x="770964" y="2259106"/>
            <a:ext cx="10874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COMPAS, which stands </a:t>
            </a:r>
            <a:r>
              <a:rPr lang="en-US" sz="2000" b="1" dirty="0"/>
              <a:t>for Correctional Offender Management Profiling for Alternative Sanctions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COMPAS - A risk assessment tool used in the criminal justice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aims to </a:t>
            </a:r>
            <a:r>
              <a:rPr lang="en-US" sz="2000" b="1" dirty="0"/>
              <a:t>predict the likelihood </a:t>
            </a:r>
            <a:r>
              <a:rPr lang="en-US" sz="2000" dirty="0"/>
              <a:t>of a defendant </a:t>
            </a:r>
            <a:r>
              <a:rPr lang="en-US" sz="2000" b="1" dirty="0"/>
              <a:t>reoffending</a:t>
            </a:r>
            <a:r>
              <a:rPr lang="en-US" sz="2000" dirty="0"/>
              <a:t> or failing to appear in court based </a:t>
            </a:r>
          </a:p>
          <a:p>
            <a:r>
              <a:rPr lang="en-US" sz="2000" dirty="0"/>
              <a:t>    on various factors.</a:t>
            </a:r>
            <a:endParaRPr lang="en-IN" sz="2000" dirty="0"/>
          </a:p>
        </p:txBody>
      </p:sp>
      <p:pic>
        <p:nvPicPr>
          <p:cNvPr id="1026" name="Picture 2" descr="The COMPAS Algorithm – It's not that black and white – The Little Data  Scientist">
            <a:extLst>
              <a:ext uri="{FF2B5EF4-FFF2-40B4-BE49-F238E27FC236}">
                <a16:creationId xmlns:a16="http://schemas.microsoft.com/office/drawing/2014/main" id="{220F730A-DDDA-A42C-93FB-F398A504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45" y="4038874"/>
            <a:ext cx="3115766" cy="205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ious Influences on the American Legal System | LawCrossing.com">
            <a:extLst>
              <a:ext uri="{FF2B5EF4-FFF2-40B4-BE49-F238E27FC236}">
                <a16:creationId xmlns:a16="http://schemas.microsoft.com/office/drawing/2014/main" id="{22112997-0959-3EF9-BA3B-3079B9CD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54" y="4057676"/>
            <a:ext cx="3115766" cy="20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D14D8-0D55-FB74-4943-B4D1D1007997}"/>
              </a:ext>
            </a:extLst>
          </p:cNvPr>
          <p:cNvSpPr txBox="1"/>
          <p:nvPr/>
        </p:nvSpPr>
        <p:spPr>
          <a:xfrm>
            <a:off x="1425388" y="974898"/>
            <a:ext cx="918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CONTROVERSIES AND CRITICISMS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0D301-D43B-87C6-7281-B7C47898BD9D}"/>
              </a:ext>
            </a:extLst>
          </p:cNvPr>
          <p:cNvSpPr txBox="1"/>
          <p:nvPr/>
        </p:nvSpPr>
        <p:spPr>
          <a:xfrm>
            <a:off x="4589929" y="2232212"/>
            <a:ext cx="666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COMPAS has faced criticism for potential bias, as some studies suggest that it may </a:t>
            </a:r>
            <a:r>
              <a:rPr lang="en-US" sz="2000" b="1" dirty="0"/>
              <a:t>disproportionately</a:t>
            </a:r>
            <a:r>
              <a:rPr lang="en-US" sz="2000" dirty="0"/>
              <a:t> classify certain </a:t>
            </a:r>
            <a:r>
              <a:rPr lang="en-US" sz="2000" b="1" dirty="0"/>
              <a:t>demographic groups </a:t>
            </a:r>
            <a:r>
              <a:rPr lang="en-US" sz="2000" dirty="0"/>
              <a:t>as higher risk.</a:t>
            </a:r>
          </a:p>
        </p:txBody>
      </p:sp>
      <p:pic>
        <p:nvPicPr>
          <p:cNvPr id="2050" name="Picture 2" descr="A FAIR HEARING OR A BIASED JUDGE? - Grosvenor Law">
            <a:extLst>
              <a:ext uri="{FF2B5EF4-FFF2-40B4-BE49-F238E27FC236}">
                <a16:creationId xmlns:a16="http://schemas.microsoft.com/office/drawing/2014/main" id="{880085F0-C1D1-3246-8FC5-2AD0BF846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8" y="1867926"/>
            <a:ext cx="3457562" cy="21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bate Union comes to Sewanee">
            <a:extLst>
              <a:ext uri="{FF2B5EF4-FFF2-40B4-BE49-F238E27FC236}">
                <a16:creationId xmlns:a16="http://schemas.microsoft.com/office/drawing/2014/main" id="{001C1E11-1C34-56DD-4969-DB39E0D1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42" y="3944762"/>
            <a:ext cx="4880443" cy="240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2BC99C-5E7E-77BD-6980-C7DF7136692F}"/>
              </a:ext>
            </a:extLst>
          </p:cNvPr>
          <p:cNvSpPr txBox="1"/>
          <p:nvPr/>
        </p:nvSpPr>
        <p:spPr>
          <a:xfrm>
            <a:off x="845498" y="4684379"/>
            <a:ext cx="6113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algorithm's </a:t>
            </a:r>
            <a:r>
              <a:rPr lang="en-US" b="1" dirty="0"/>
              <a:t>transparency and fairness </a:t>
            </a:r>
            <a:r>
              <a:rPr lang="en-US" dirty="0"/>
              <a:t>have been subjects of debate, raising ethical concerns in its application within the criminal justice system.</a:t>
            </a:r>
          </a:p>
        </p:txBody>
      </p:sp>
    </p:spTree>
    <p:extLst>
      <p:ext uri="{BB962C8B-B14F-4D97-AF65-F5344CB8AC3E}">
        <p14:creationId xmlns:p14="http://schemas.microsoft.com/office/powerpoint/2010/main" val="204639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20DB1-698B-8EB9-2617-E90F9F420907}"/>
              </a:ext>
            </a:extLst>
          </p:cNvPr>
          <p:cNvSpPr txBox="1"/>
          <p:nvPr/>
        </p:nvSpPr>
        <p:spPr>
          <a:xfrm>
            <a:off x="1595718" y="1129553"/>
            <a:ext cx="8435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STATEMENT: MITIGATING BIAS IN COMPAS ALGORITHM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07FC8-AB78-734D-B348-F0EEB94112BE}"/>
              </a:ext>
            </a:extLst>
          </p:cNvPr>
          <p:cNvSpPr txBox="1"/>
          <p:nvPr/>
        </p:nvSpPr>
        <p:spPr>
          <a:xfrm>
            <a:off x="1093694" y="2274838"/>
            <a:ext cx="9852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COMPAS algorithm, utilized for risk assessment in the criminal justice system, has been under scrutiny for its potential to introduce biases that impact the fairness of legal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studies have identified disparities in the COMPAS algorithm's predictions, particularly with regard to </a:t>
            </a:r>
            <a:r>
              <a:rPr lang="en-US" b="1" dirty="0"/>
              <a:t>demographic variables </a:t>
            </a:r>
            <a:r>
              <a:rPr lang="en-US" dirty="0"/>
              <a:t>such as </a:t>
            </a:r>
            <a:r>
              <a:rPr lang="en-US" b="1" dirty="0"/>
              <a:t>age, race, gender, and prior criminal history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biases raise concerns about the just and unbiased treatment of individuals within the criminal justice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project addresses the critical need to mitigate and rectify these biases, enhancing the </a:t>
            </a:r>
            <a:r>
              <a:rPr lang="en-US" b="1" dirty="0"/>
              <a:t>reliability and equity</a:t>
            </a:r>
            <a:r>
              <a:rPr lang="en-US" dirty="0"/>
              <a:t> of risk assessments.</a:t>
            </a:r>
            <a:endParaRPr lang="en-IN" dirty="0"/>
          </a:p>
        </p:txBody>
      </p:sp>
      <p:pic>
        <p:nvPicPr>
          <p:cNvPr id="3074" name="Picture 2" descr="Five steps to help mitigate implicit bias on the bench - The NJC">
            <a:extLst>
              <a:ext uri="{FF2B5EF4-FFF2-40B4-BE49-F238E27FC236}">
                <a16:creationId xmlns:a16="http://schemas.microsoft.com/office/drawing/2014/main" id="{04D22181-3D8D-3F9A-E86A-08611809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18" y="4359369"/>
            <a:ext cx="4320988" cy="185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A04C-B110-98CE-3D83-7A6C51BE5920}"/>
              </a:ext>
            </a:extLst>
          </p:cNvPr>
          <p:cNvSpPr txBox="1"/>
          <p:nvPr/>
        </p:nvSpPr>
        <p:spPr>
          <a:xfrm>
            <a:off x="-4912" y="6436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WORK FLOW</a:t>
            </a:r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29780024-CD8F-A165-21D4-978B979FB6FB}"/>
              </a:ext>
            </a:extLst>
          </p:cNvPr>
          <p:cNvGrpSpPr/>
          <p:nvPr/>
        </p:nvGrpSpPr>
        <p:grpSpPr>
          <a:xfrm>
            <a:off x="986130" y="1447704"/>
            <a:ext cx="10219740" cy="4674205"/>
            <a:chOff x="986130" y="1447704"/>
            <a:chExt cx="10219740" cy="467420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D9E3E59-C0F5-069E-06BE-270A561E707F}"/>
                </a:ext>
              </a:extLst>
            </p:cNvPr>
            <p:cNvGrpSpPr/>
            <p:nvPr/>
          </p:nvGrpSpPr>
          <p:grpSpPr>
            <a:xfrm>
              <a:off x="5371891" y="1447704"/>
              <a:ext cx="1448218" cy="1448216"/>
              <a:chOff x="5371891" y="1447704"/>
              <a:chExt cx="1448218" cy="144821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FB15EE4-A3DB-B05C-D992-9287DF0C0C91}"/>
                  </a:ext>
                </a:extLst>
              </p:cNvPr>
              <p:cNvGrpSpPr/>
              <p:nvPr/>
            </p:nvGrpSpPr>
            <p:grpSpPr>
              <a:xfrm>
                <a:off x="5371891" y="1447704"/>
                <a:ext cx="1448218" cy="1448216"/>
                <a:chOff x="5063419" y="1380739"/>
                <a:chExt cx="1937745" cy="1937745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A7C9836-59E4-4F7C-636D-BB7F92D13A09}"/>
                    </a:ext>
                  </a:extLst>
                </p:cNvPr>
                <p:cNvSpPr/>
                <p:nvPr/>
              </p:nvSpPr>
              <p:spPr>
                <a:xfrm>
                  <a:off x="5063419" y="1380739"/>
                  <a:ext cx="1937745" cy="1937745"/>
                </a:xfrm>
                <a:custGeom>
                  <a:avLst/>
                  <a:gdLst>
                    <a:gd name="connsiteX0" fmla="*/ 1937545 w 1937745"/>
                    <a:gd name="connsiteY0" fmla="*/ 968549 h 1937745"/>
                    <a:gd name="connsiteX1" fmla="*/ 968672 w 1937745"/>
                    <a:gd name="connsiteY1" fmla="*/ 1937421 h 1937745"/>
                    <a:gd name="connsiteX2" fmla="*/ -201 w 1937745"/>
                    <a:gd name="connsiteY2" fmla="*/ 968549 h 1937745"/>
                    <a:gd name="connsiteX3" fmla="*/ 968672 w 1937745"/>
                    <a:gd name="connsiteY3" fmla="*/ -324 h 1937745"/>
                    <a:gd name="connsiteX4" fmla="*/ 1937545 w 1937745"/>
                    <a:gd name="connsiteY4" fmla="*/ 968549 h 1937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745" h="1937745">
                      <a:moveTo>
                        <a:pt x="1937545" y="968549"/>
                      </a:moveTo>
                      <a:cubicBezTo>
                        <a:pt x="1937545" y="1503642"/>
                        <a:pt x="1503765" y="1937421"/>
                        <a:pt x="968672" y="1937421"/>
                      </a:cubicBezTo>
                      <a:cubicBezTo>
                        <a:pt x="433578" y="1937421"/>
                        <a:pt x="-201" y="1503642"/>
                        <a:pt x="-201" y="968549"/>
                      </a:cubicBezTo>
                      <a:cubicBezTo>
                        <a:pt x="-201" y="433455"/>
                        <a:pt x="433578" y="-324"/>
                        <a:pt x="968672" y="-324"/>
                      </a:cubicBezTo>
                      <a:cubicBezTo>
                        <a:pt x="1503766" y="-324"/>
                        <a:pt x="1937545" y="433455"/>
                        <a:pt x="1937545" y="9685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006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A143A3F-65DF-DB9D-4AB3-35018050FD96}"/>
                    </a:ext>
                  </a:extLst>
                </p:cNvPr>
                <p:cNvSpPr/>
                <p:nvPr/>
              </p:nvSpPr>
              <p:spPr>
                <a:xfrm>
                  <a:off x="5285308" y="1602612"/>
                  <a:ext cx="1494008" cy="1494008"/>
                </a:xfrm>
                <a:custGeom>
                  <a:avLst/>
                  <a:gdLst>
                    <a:gd name="connsiteX0" fmla="*/ 1494008 w 1494008"/>
                    <a:gd name="connsiteY0" fmla="*/ 747004 h 1494008"/>
                    <a:gd name="connsiteX1" fmla="*/ 747004 w 1494008"/>
                    <a:gd name="connsiteY1" fmla="*/ 1494009 h 1494008"/>
                    <a:gd name="connsiteX2" fmla="*/ 0 w 1494008"/>
                    <a:gd name="connsiteY2" fmla="*/ 747004 h 1494008"/>
                    <a:gd name="connsiteX3" fmla="*/ 747004 w 1494008"/>
                    <a:gd name="connsiteY3" fmla="*/ 0 h 1494008"/>
                    <a:gd name="connsiteX4" fmla="*/ 1494008 w 1494008"/>
                    <a:gd name="connsiteY4" fmla="*/ 747004 h 149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4008" h="1494008">
                      <a:moveTo>
                        <a:pt x="1494008" y="747004"/>
                      </a:moveTo>
                      <a:cubicBezTo>
                        <a:pt x="1494008" y="1159563"/>
                        <a:pt x="1159563" y="1494009"/>
                        <a:pt x="747004" y="1494009"/>
                      </a:cubicBezTo>
                      <a:cubicBezTo>
                        <a:pt x="334445" y="1494009"/>
                        <a:pt x="0" y="1159563"/>
                        <a:pt x="0" y="747004"/>
                      </a:cubicBezTo>
                      <a:cubicBezTo>
                        <a:pt x="0" y="334445"/>
                        <a:pt x="334445" y="0"/>
                        <a:pt x="747004" y="0"/>
                      </a:cubicBezTo>
                      <a:cubicBezTo>
                        <a:pt x="1159563" y="0"/>
                        <a:pt x="1494008" y="334445"/>
                        <a:pt x="1494008" y="74700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2006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pic>
            <p:nvPicPr>
              <p:cNvPr id="52" name="Picture 4" descr="Market Analysis Icon - Free PNG &amp; SVG 3318007 - Noun Project">
                <a:extLst>
                  <a:ext uri="{FF2B5EF4-FFF2-40B4-BE49-F238E27FC236}">
                    <a16:creationId xmlns:a16="http://schemas.microsoft.com/office/drawing/2014/main" id="{3003B2DF-6CFD-46F2-23B1-0437D2A499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9598" y="1795411"/>
                <a:ext cx="752804" cy="752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75676E-A0A4-9E71-9E5F-9F5890E81273}"/>
                </a:ext>
              </a:extLst>
            </p:cNvPr>
            <p:cNvGrpSpPr/>
            <p:nvPr/>
          </p:nvGrpSpPr>
          <p:grpSpPr>
            <a:xfrm>
              <a:off x="986130" y="3830067"/>
              <a:ext cx="10219740" cy="2291842"/>
              <a:chOff x="986130" y="3830067"/>
              <a:chExt cx="10219740" cy="22918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762CAC3-E12B-661C-E821-9ECD72EB7DF7}"/>
                  </a:ext>
                </a:extLst>
              </p:cNvPr>
              <p:cNvGrpSpPr/>
              <p:nvPr/>
            </p:nvGrpSpPr>
            <p:grpSpPr>
              <a:xfrm>
                <a:off x="986130" y="3830067"/>
                <a:ext cx="10219740" cy="2291842"/>
                <a:chOff x="490830" y="3830067"/>
                <a:chExt cx="10219740" cy="229184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320F443A-E15D-FDCB-BC5A-1EC77B40837C}"/>
                    </a:ext>
                  </a:extLst>
                </p:cNvPr>
                <p:cNvGrpSpPr/>
                <p:nvPr/>
              </p:nvGrpSpPr>
              <p:grpSpPr>
                <a:xfrm>
                  <a:off x="490830" y="3830681"/>
                  <a:ext cx="1647206" cy="2291228"/>
                  <a:chOff x="1481430" y="3830681"/>
                  <a:chExt cx="1647206" cy="2291228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3837A902-BD92-7029-6133-5D8F23F8FA4B}"/>
                      </a:ext>
                    </a:extLst>
                  </p:cNvPr>
                  <p:cNvSpPr/>
                  <p:nvPr/>
                </p:nvSpPr>
                <p:spPr>
                  <a:xfrm>
                    <a:off x="1481430" y="3830681"/>
                    <a:ext cx="1647206" cy="229122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F27E27F3-30EC-A449-9EA7-C68C379BBC0F}"/>
                      </a:ext>
                    </a:extLst>
                  </p:cNvPr>
                  <p:cNvSpPr/>
                  <p:nvPr/>
                </p:nvSpPr>
                <p:spPr>
                  <a:xfrm>
                    <a:off x="1481503" y="3830681"/>
                    <a:ext cx="1647132" cy="664545"/>
                  </a:xfrm>
                  <a:custGeom>
                    <a:avLst/>
                    <a:gdLst>
                      <a:gd name="connsiteX0" fmla="*/ 1344411 w 1344611"/>
                      <a:gd name="connsiteY0" fmla="*/ 144298 h 542491"/>
                      <a:gd name="connsiteX1" fmla="*/ 1344411 w 1344611"/>
                      <a:gd name="connsiteY1" fmla="*/ 186071 h 542491"/>
                      <a:gd name="connsiteX2" fmla="*/ 675476 w 1344611"/>
                      <a:gd name="connsiteY2" fmla="*/ 542168 h 542491"/>
                      <a:gd name="connsiteX3" fmla="*/ -201 w 1344611"/>
                      <a:gd name="connsiteY3" fmla="*/ 175879 h 542491"/>
                      <a:gd name="connsiteX4" fmla="*/ -201 w 1344611"/>
                      <a:gd name="connsiteY4" fmla="*/ 144298 h 542491"/>
                      <a:gd name="connsiteX5" fmla="*/ 144441 w 1344611"/>
                      <a:gd name="connsiteY5" fmla="*/ -324 h 542491"/>
                      <a:gd name="connsiteX6" fmla="*/ 1199809 w 1344611"/>
                      <a:gd name="connsiteY6" fmla="*/ -324 h 542491"/>
                      <a:gd name="connsiteX7" fmla="*/ 1344411 w 1344611"/>
                      <a:gd name="connsiteY7" fmla="*/ 144298 h 542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4611" h="542491">
                        <a:moveTo>
                          <a:pt x="1344411" y="144298"/>
                        </a:moveTo>
                        <a:lnTo>
                          <a:pt x="1344411" y="186071"/>
                        </a:lnTo>
                        <a:cubicBezTo>
                          <a:pt x="1199609" y="400876"/>
                          <a:pt x="954045" y="542168"/>
                          <a:pt x="675476" y="542168"/>
                        </a:cubicBezTo>
                        <a:cubicBezTo>
                          <a:pt x="392573" y="542168"/>
                          <a:pt x="143658" y="396402"/>
                          <a:pt x="-201" y="175879"/>
                        </a:cubicBezTo>
                        <a:lnTo>
                          <a:pt x="-201" y="144298"/>
                        </a:lnTo>
                        <a:cubicBezTo>
                          <a:pt x="-112" y="64463"/>
                          <a:pt x="64606" y="-244"/>
                          <a:pt x="144441" y="-324"/>
                        </a:cubicBezTo>
                        <a:lnTo>
                          <a:pt x="1199809" y="-324"/>
                        </a:lnTo>
                        <a:cubicBezTo>
                          <a:pt x="1279624" y="-204"/>
                          <a:pt x="1344311" y="64483"/>
                          <a:pt x="1344411" y="14429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0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01</a:t>
                    </a:r>
                    <a:endParaRPr lang="en-IN" sz="28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8AF19AA-3071-16D5-4828-872BA982C181}"/>
                    </a:ext>
                  </a:extLst>
                </p:cNvPr>
                <p:cNvGrpSpPr/>
                <p:nvPr/>
              </p:nvGrpSpPr>
              <p:grpSpPr>
                <a:xfrm>
                  <a:off x="2633982" y="3830681"/>
                  <a:ext cx="1647182" cy="2291228"/>
                  <a:chOff x="3382529" y="3830681"/>
                  <a:chExt cx="1647182" cy="229122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6E6AEFF5-6164-125D-7E2F-F6119CA3300B}"/>
                      </a:ext>
                    </a:extLst>
                  </p:cNvPr>
                  <p:cNvSpPr/>
                  <p:nvPr/>
                </p:nvSpPr>
                <p:spPr>
                  <a:xfrm>
                    <a:off x="3382529" y="3830681"/>
                    <a:ext cx="1647181" cy="229122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FCEEC56-67FE-A2D7-B7F1-9E6022CA11A4}"/>
                      </a:ext>
                    </a:extLst>
                  </p:cNvPr>
                  <p:cNvSpPr/>
                  <p:nvPr/>
                </p:nvSpPr>
                <p:spPr>
                  <a:xfrm>
                    <a:off x="3382603" y="3830681"/>
                    <a:ext cx="1647108" cy="664545"/>
                  </a:xfrm>
                  <a:custGeom>
                    <a:avLst/>
                    <a:gdLst>
                      <a:gd name="connsiteX0" fmla="*/ 1344391 w 1344591"/>
                      <a:gd name="connsiteY0" fmla="*/ 144298 h 542491"/>
                      <a:gd name="connsiteX1" fmla="*/ 1344391 w 1344591"/>
                      <a:gd name="connsiteY1" fmla="*/ 186071 h 542491"/>
                      <a:gd name="connsiteX2" fmla="*/ 675476 w 1344591"/>
                      <a:gd name="connsiteY2" fmla="*/ 542168 h 542491"/>
                      <a:gd name="connsiteX3" fmla="*/ -201 w 1344591"/>
                      <a:gd name="connsiteY3" fmla="*/ 175879 h 542491"/>
                      <a:gd name="connsiteX4" fmla="*/ -201 w 1344591"/>
                      <a:gd name="connsiteY4" fmla="*/ 144298 h 542491"/>
                      <a:gd name="connsiteX5" fmla="*/ 144441 w 1344591"/>
                      <a:gd name="connsiteY5" fmla="*/ -324 h 542491"/>
                      <a:gd name="connsiteX6" fmla="*/ 1199809 w 1344591"/>
                      <a:gd name="connsiteY6" fmla="*/ -324 h 542491"/>
                      <a:gd name="connsiteX7" fmla="*/ 1344391 w 1344591"/>
                      <a:gd name="connsiteY7" fmla="*/ 144298 h 542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4591" h="542491">
                        <a:moveTo>
                          <a:pt x="1344391" y="144298"/>
                        </a:moveTo>
                        <a:lnTo>
                          <a:pt x="1344391" y="186071"/>
                        </a:lnTo>
                        <a:cubicBezTo>
                          <a:pt x="1199609" y="400876"/>
                          <a:pt x="954045" y="542168"/>
                          <a:pt x="675476" y="542168"/>
                        </a:cubicBezTo>
                        <a:cubicBezTo>
                          <a:pt x="392573" y="542168"/>
                          <a:pt x="143639" y="396402"/>
                          <a:pt x="-201" y="175879"/>
                        </a:cubicBezTo>
                        <a:lnTo>
                          <a:pt x="-201" y="144298"/>
                        </a:lnTo>
                        <a:cubicBezTo>
                          <a:pt x="-120" y="64463"/>
                          <a:pt x="64606" y="-244"/>
                          <a:pt x="144441" y="-324"/>
                        </a:cubicBezTo>
                        <a:lnTo>
                          <a:pt x="1199809" y="-324"/>
                        </a:lnTo>
                        <a:cubicBezTo>
                          <a:pt x="1279624" y="-204"/>
                          <a:pt x="1344311" y="64483"/>
                          <a:pt x="1344391" y="14429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0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02</a:t>
                    </a:r>
                    <a:endParaRPr lang="en-IN" sz="28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7E744BA-FE66-FD99-D6DF-D106D5A3662E}"/>
                    </a:ext>
                  </a:extLst>
                </p:cNvPr>
                <p:cNvGrpSpPr/>
                <p:nvPr/>
              </p:nvGrpSpPr>
              <p:grpSpPr>
                <a:xfrm>
                  <a:off x="4777110" y="3830681"/>
                  <a:ext cx="1647157" cy="2291228"/>
                  <a:chOff x="5283654" y="3830681"/>
                  <a:chExt cx="1647157" cy="2291228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F12293C-07D6-F3A2-39F6-1F1541F930BB}"/>
                      </a:ext>
                    </a:extLst>
                  </p:cNvPr>
                  <p:cNvSpPr/>
                  <p:nvPr/>
                </p:nvSpPr>
                <p:spPr>
                  <a:xfrm>
                    <a:off x="5283654" y="3830681"/>
                    <a:ext cx="1647157" cy="229122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92B4C394-AEA3-39B7-6B06-F914D3364888}"/>
                      </a:ext>
                    </a:extLst>
                  </p:cNvPr>
                  <p:cNvSpPr/>
                  <p:nvPr/>
                </p:nvSpPr>
                <p:spPr>
                  <a:xfrm>
                    <a:off x="5283703" y="3830681"/>
                    <a:ext cx="1647108" cy="664545"/>
                  </a:xfrm>
                  <a:custGeom>
                    <a:avLst/>
                    <a:gdLst>
                      <a:gd name="connsiteX0" fmla="*/ 1344391 w 1344591"/>
                      <a:gd name="connsiteY0" fmla="*/ 144298 h 542491"/>
                      <a:gd name="connsiteX1" fmla="*/ 1344391 w 1344591"/>
                      <a:gd name="connsiteY1" fmla="*/ 186071 h 542491"/>
                      <a:gd name="connsiteX2" fmla="*/ 675476 w 1344591"/>
                      <a:gd name="connsiteY2" fmla="*/ 542168 h 542491"/>
                      <a:gd name="connsiteX3" fmla="*/ -201 w 1344591"/>
                      <a:gd name="connsiteY3" fmla="*/ 175879 h 542491"/>
                      <a:gd name="connsiteX4" fmla="*/ -201 w 1344591"/>
                      <a:gd name="connsiteY4" fmla="*/ 144298 h 542491"/>
                      <a:gd name="connsiteX5" fmla="*/ 144421 w 1344591"/>
                      <a:gd name="connsiteY5" fmla="*/ -324 h 542491"/>
                      <a:gd name="connsiteX6" fmla="*/ 1199789 w 1344591"/>
                      <a:gd name="connsiteY6" fmla="*/ -324 h 542491"/>
                      <a:gd name="connsiteX7" fmla="*/ 1344391 w 1344591"/>
                      <a:gd name="connsiteY7" fmla="*/ 144298 h 542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4591" h="542491">
                        <a:moveTo>
                          <a:pt x="1344391" y="144298"/>
                        </a:moveTo>
                        <a:lnTo>
                          <a:pt x="1344391" y="186071"/>
                        </a:lnTo>
                        <a:cubicBezTo>
                          <a:pt x="1199589" y="400876"/>
                          <a:pt x="954025" y="542168"/>
                          <a:pt x="675476" y="542168"/>
                        </a:cubicBezTo>
                        <a:cubicBezTo>
                          <a:pt x="392573" y="542168"/>
                          <a:pt x="143638" y="396402"/>
                          <a:pt x="-201" y="175879"/>
                        </a:cubicBezTo>
                        <a:lnTo>
                          <a:pt x="-201" y="144298"/>
                        </a:lnTo>
                        <a:cubicBezTo>
                          <a:pt x="-121" y="64463"/>
                          <a:pt x="64586" y="-244"/>
                          <a:pt x="144421" y="-324"/>
                        </a:cubicBezTo>
                        <a:lnTo>
                          <a:pt x="1199789" y="-324"/>
                        </a:lnTo>
                        <a:cubicBezTo>
                          <a:pt x="1279624" y="-224"/>
                          <a:pt x="1344310" y="64463"/>
                          <a:pt x="1344391" y="14429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0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03</a:t>
                    </a:r>
                    <a:endParaRPr lang="en-IN" sz="28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43D61BE-94C5-FF2D-BF91-1DA503B07DB4}"/>
                    </a:ext>
                  </a:extLst>
                </p:cNvPr>
                <p:cNvGrpSpPr/>
                <p:nvPr/>
              </p:nvGrpSpPr>
              <p:grpSpPr>
                <a:xfrm>
                  <a:off x="6920213" y="3830067"/>
                  <a:ext cx="1647206" cy="2234330"/>
                  <a:chOff x="7173496" y="3830067"/>
                  <a:chExt cx="1647206" cy="2234330"/>
                </a:xfrm>
              </p:grpSpPr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3B5B2BF9-7884-4B42-C752-6EA65C4A93BE}"/>
                      </a:ext>
                    </a:extLst>
                  </p:cNvPr>
                  <p:cNvSpPr/>
                  <p:nvPr/>
                </p:nvSpPr>
                <p:spPr>
                  <a:xfrm>
                    <a:off x="7173496" y="3830067"/>
                    <a:ext cx="1647206" cy="223433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BD17BCFF-9475-D1BF-32DC-6923D633F472}"/>
                      </a:ext>
                    </a:extLst>
                  </p:cNvPr>
                  <p:cNvSpPr/>
                  <p:nvPr/>
                </p:nvSpPr>
                <p:spPr>
                  <a:xfrm>
                    <a:off x="7173570" y="3830116"/>
                    <a:ext cx="1647132" cy="647979"/>
                  </a:xfrm>
                  <a:custGeom>
                    <a:avLst/>
                    <a:gdLst>
                      <a:gd name="connsiteX0" fmla="*/ 1344411 w 1344611"/>
                      <a:gd name="connsiteY0" fmla="*/ 140686 h 528968"/>
                      <a:gd name="connsiteX1" fmla="*/ 1344411 w 1344611"/>
                      <a:gd name="connsiteY1" fmla="*/ 181396 h 528968"/>
                      <a:gd name="connsiteX2" fmla="*/ 675476 w 1344611"/>
                      <a:gd name="connsiteY2" fmla="*/ 528644 h 528968"/>
                      <a:gd name="connsiteX3" fmla="*/ -201 w 1344611"/>
                      <a:gd name="connsiteY3" fmla="*/ 171504 h 528968"/>
                      <a:gd name="connsiteX4" fmla="*/ -201 w 1344611"/>
                      <a:gd name="connsiteY4" fmla="*/ 140726 h 528968"/>
                      <a:gd name="connsiteX5" fmla="*/ 144441 w 1344611"/>
                      <a:gd name="connsiteY5" fmla="*/ -324 h 528968"/>
                      <a:gd name="connsiteX6" fmla="*/ 1199810 w 1344611"/>
                      <a:gd name="connsiteY6" fmla="*/ -324 h 528968"/>
                      <a:gd name="connsiteX7" fmla="*/ 1344411 w 1344611"/>
                      <a:gd name="connsiteY7" fmla="*/ 140686 h 528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4611" h="528968">
                        <a:moveTo>
                          <a:pt x="1344411" y="140686"/>
                        </a:moveTo>
                        <a:lnTo>
                          <a:pt x="1344411" y="181396"/>
                        </a:lnTo>
                        <a:cubicBezTo>
                          <a:pt x="1199609" y="390885"/>
                          <a:pt x="954045" y="528644"/>
                          <a:pt x="675476" y="528644"/>
                        </a:cubicBezTo>
                        <a:cubicBezTo>
                          <a:pt x="392573" y="528644"/>
                          <a:pt x="143658" y="386511"/>
                          <a:pt x="-201" y="171504"/>
                        </a:cubicBezTo>
                        <a:lnTo>
                          <a:pt x="-201" y="140726"/>
                        </a:lnTo>
                        <a:cubicBezTo>
                          <a:pt x="-201" y="62938"/>
                          <a:pt x="64687" y="-324"/>
                          <a:pt x="144441" y="-324"/>
                        </a:cubicBezTo>
                        <a:lnTo>
                          <a:pt x="1199810" y="-324"/>
                        </a:lnTo>
                        <a:cubicBezTo>
                          <a:pt x="1279504" y="-364"/>
                          <a:pt x="1344411" y="62898"/>
                          <a:pt x="1344411" y="14068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20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04</a:t>
                    </a:r>
                    <a:endParaRPr lang="en-IN" sz="28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B6405B6-25ED-1090-B841-03CD5A1A5DAE}"/>
                    </a:ext>
                  </a:extLst>
                </p:cNvPr>
                <p:cNvGrpSpPr/>
                <p:nvPr/>
              </p:nvGrpSpPr>
              <p:grpSpPr>
                <a:xfrm>
                  <a:off x="9063363" y="3830681"/>
                  <a:ext cx="1647207" cy="2291228"/>
                  <a:chOff x="9063363" y="3830681"/>
                  <a:chExt cx="1647207" cy="2291228"/>
                </a:xfrm>
              </p:grpSpPr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3DC18289-1E8A-4DDD-07B7-9226573BF330}"/>
                      </a:ext>
                    </a:extLst>
                  </p:cNvPr>
                  <p:cNvSpPr/>
                  <p:nvPr/>
                </p:nvSpPr>
                <p:spPr>
                  <a:xfrm>
                    <a:off x="9063363" y="3830681"/>
                    <a:ext cx="1647207" cy="229122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DCF3C663-F530-DECB-4A73-7B86A79D3761}"/>
                      </a:ext>
                    </a:extLst>
                  </p:cNvPr>
                  <p:cNvSpPr/>
                  <p:nvPr/>
                </p:nvSpPr>
                <p:spPr>
                  <a:xfrm>
                    <a:off x="9063461" y="3830681"/>
                    <a:ext cx="1647108" cy="664545"/>
                  </a:xfrm>
                  <a:custGeom>
                    <a:avLst/>
                    <a:gdLst>
                      <a:gd name="connsiteX0" fmla="*/ 1344391 w 1344591"/>
                      <a:gd name="connsiteY0" fmla="*/ 144298 h 542491"/>
                      <a:gd name="connsiteX1" fmla="*/ 1344391 w 1344591"/>
                      <a:gd name="connsiteY1" fmla="*/ 186071 h 542491"/>
                      <a:gd name="connsiteX2" fmla="*/ 675476 w 1344591"/>
                      <a:gd name="connsiteY2" fmla="*/ 542168 h 542491"/>
                      <a:gd name="connsiteX3" fmla="*/ -201 w 1344591"/>
                      <a:gd name="connsiteY3" fmla="*/ 175879 h 542491"/>
                      <a:gd name="connsiteX4" fmla="*/ -201 w 1344591"/>
                      <a:gd name="connsiteY4" fmla="*/ 144298 h 542491"/>
                      <a:gd name="connsiteX5" fmla="*/ 144441 w 1344591"/>
                      <a:gd name="connsiteY5" fmla="*/ -324 h 542491"/>
                      <a:gd name="connsiteX6" fmla="*/ 1199810 w 1344591"/>
                      <a:gd name="connsiteY6" fmla="*/ -324 h 542491"/>
                      <a:gd name="connsiteX7" fmla="*/ 1344391 w 1344591"/>
                      <a:gd name="connsiteY7" fmla="*/ 144298 h 542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4591" h="542491">
                        <a:moveTo>
                          <a:pt x="1344391" y="144298"/>
                        </a:moveTo>
                        <a:lnTo>
                          <a:pt x="1344391" y="186071"/>
                        </a:lnTo>
                        <a:cubicBezTo>
                          <a:pt x="1199589" y="400876"/>
                          <a:pt x="954045" y="542168"/>
                          <a:pt x="675476" y="542168"/>
                        </a:cubicBezTo>
                        <a:cubicBezTo>
                          <a:pt x="392573" y="542168"/>
                          <a:pt x="143639" y="396402"/>
                          <a:pt x="-201" y="175879"/>
                        </a:cubicBezTo>
                        <a:lnTo>
                          <a:pt x="-201" y="144298"/>
                        </a:lnTo>
                        <a:cubicBezTo>
                          <a:pt x="-120" y="64463"/>
                          <a:pt x="64606" y="-244"/>
                          <a:pt x="144441" y="-324"/>
                        </a:cubicBezTo>
                        <a:lnTo>
                          <a:pt x="1199810" y="-324"/>
                        </a:lnTo>
                        <a:cubicBezTo>
                          <a:pt x="1279624" y="-204"/>
                          <a:pt x="1344311" y="64483"/>
                          <a:pt x="1344391" y="14429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200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05</a:t>
                    </a:r>
                    <a:endParaRPr lang="en-IN" sz="28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ED7BA6-523A-CF82-25D7-607483127984}"/>
                  </a:ext>
                </a:extLst>
              </p:cNvPr>
              <p:cNvSpPr txBox="1"/>
              <p:nvPr/>
            </p:nvSpPr>
            <p:spPr>
              <a:xfrm>
                <a:off x="1134460" y="4678490"/>
                <a:ext cx="1350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0" dirty="0">
                    <a:effectLst/>
                    <a:latin typeface="Söhne"/>
                  </a:rPr>
                  <a:t>Literature Review and Critical Analysis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6FB364-4320-30B0-148C-6FD357AD6FA2}"/>
                  </a:ext>
                </a:extLst>
              </p:cNvPr>
              <p:cNvSpPr txBox="1"/>
              <p:nvPr/>
            </p:nvSpPr>
            <p:spPr>
              <a:xfrm>
                <a:off x="3037574" y="4766826"/>
                <a:ext cx="17209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Cleaning and Preprocessing the Data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D241A7D-3129-A0DC-B2B6-55BF412BA1B5}"/>
                  </a:ext>
                </a:extLst>
              </p:cNvPr>
              <p:cNvSpPr txBox="1"/>
              <p:nvPr/>
            </p:nvSpPr>
            <p:spPr>
              <a:xfrm>
                <a:off x="5383229" y="4748251"/>
                <a:ext cx="13993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Analyzing and Correlating the Bias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BDC20E-B807-5BE0-F558-42AF693657B5}"/>
                  </a:ext>
                </a:extLst>
              </p:cNvPr>
              <p:cNvSpPr txBox="1"/>
              <p:nvPr/>
            </p:nvSpPr>
            <p:spPr>
              <a:xfrm>
                <a:off x="7563842" y="4797470"/>
                <a:ext cx="135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Mitigating Bias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FC28EB-4CC1-725E-5A3E-616668F05FEE}"/>
                  </a:ext>
                </a:extLst>
              </p:cNvPr>
              <p:cNvSpPr txBox="1"/>
              <p:nvPr/>
            </p:nvSpPr>
            <p:spPr>
              <a:xfrm>
                <a:off x="9632505" y="4797470"/>
                <a:ext cx="1499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Model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32C250DE-79E6-B888-1AD2-3AF918E40FA5}"/>
                </a:ext>
              </a:extLst>
            </p:cNvPr>
            <p:cNvGrpSpPr/>
            <p:nvPr/>
          </p:nvGrpSpPr>
          <p:grpSpPr>
            <a:xfrm>
              <a:off x="1804971" y="2895678"/>
              <a:ext cx="4286117" cy="935003"/>
              <a:chOff x="1809733" y="2895678"/>
              <a:chExt cx="4286117" cy="935003"/>
            </a:xfrm>
          </p:grpSpPr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A3F34CB5-2287-B1DC-48FC-DA608004CCB1}"/>
                  </a:ext>
                </a:extLst>
              </p:cNvPr>
              <p:cNvCxnSpPr>
                <a:cxnSpLocks/>
                <a:stCxn id="19" idx="1"/>
                <a:endCxn id="29" idx="0"/>
              </p:cNvCxnSpPr>
              <p:nvPr/>
            </p:nvCxnSpPr>
            <p:spPr>
              <a:xfrm flipH="1">
                <a:off x="1809733" y="2895678"/>
                <a:ext cx="4286117" cy="935003"/>
              </a:xfrm>
              <a:prstGeom prst="bentConnector4">
                <a:avLst>
                  <a:gd name="adj1" fmla="val -66"/>
                  <a:gd name="adj2" fmla="val 50013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2" name="Connector: Elbow 2051">
                <a:extLst>
                  <a:ext uri="{FF2B5EF4-FFF2-40B4-BE49-F238E27FC236}">
                    <a16:creationId xmlns:a16="http://schemas.microsoft.com/office/drawing/2014/main" id="{D88DAE19-D50B-465C-7F26-E68C683D3B6B}"/>
                  </a:ext>
                </a:extLst>
              </p:cNvPr>
              <p:cNvCxnSpPr>
                <a:stCxn id="19" idx="1"/>
                <a:endCxn id="32" idx="0"/>
              </p:cNvCxnSpPr>
              <p:nvPr/>
            </p:nvCxnSpPr>
            <p:spPr>
              <a:xfrm flipH="1">
                <a:off x="3952873" y="2895678"/>
                <a:ext cx="2142977" cy="935003"/>
              </a:xfrm>
              <a:prstGeom prst="bentConnector4">
                <a:avLst>
                  <a:gd name="adj1" fmla="val -222"/>
                  <a:gd name="adj2" fmla="val 50013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3" name="Group 2062">
              <a:extLst>
                <a:ext uri="{FF2B5EF4-FFF2-40B4-BE49-F238E27FC236}">
                  <a16:creationId xmlns:a16="http://schemas.microsoft.com/office/drawing/2014/main" id="{2D2805EC-A80A-1EDE-564F-3D66425EE165}"/>
                </a:ext>
              </a:extLst>
            </p:cNvPr>
            <p:cNvGrpSpPr/>
            <p:nvPr/>
          </p:nvGrpSpPr>
          <p:grpSpPr>
            <a:xfrm flipH="1">
              <a:off x="6100612" y="2895064"/>
              <a:ext cx="4286117" cy="935003"/>
              <a:chOff x="1809733" y="2895678"/>
              <a:chExt cx="4286117" cy="935003"/>
            </a:xfrm>
          </p:grpSpPr>
          <p:cxnSp>
            <p:nvCxnSpPr>
              <p:cNvPr id="2064" name="Connector: Elbow 2063">
                <a:extLst>
                  <a:ext uri="{FF2B5EF4-FFF2-40B4-BE49-F238E27FC236}">
                    <a16:creationId xmlns:a16="http://schemas.microsoft.com/office/drawing/2014/main" id="{C45785CB-8E42-DB89-FFB1-59AA0990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9733" y="2895678"/>
                <a:ext cx="4286117" cy="935003"/>
              </a:xfrm>
              <a:prstGeom prst="bentConnector4">
                <a:avLst>
                  <a:gd name="adj1" fmla="val -66"/>
                  <a:gd name="adj2" fmla="val 50013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Connector: Elbow 2064">
                <a:extLst>
                  <a:ext uri="{FF2B5EF4-FFF2-40B4-BE49-F238E27FC236}">
                    <a16:creationId xmlns:a16="http://schemas.microsoft.com/office/drawing/2014/main" id="{23026AF8-4A8E-B958-7144-5C4F0E2E7053}"/>
                  </a:ext>
                </a:extLst>
              </p:cNvPr>
              <p:cNvCxnSpPr/>
              <p:nvPr/>
            </p:nvCxnSpPr>
            <p:spPr>
              <a:xfrm flipH="1">
                <a:off x="3952873" y="2895678"/>
                <a:ext cx="2142977" cy="935003"/>
              </a:xfrm>
              <a:prstGeom prst="bentConnector4">
                <a:avLst>
                  <a:gd name="adj1" fmla="val -222"/>
                  <a:gd name="adj2" fmla="val 50013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7" name="Straight Connector 2066">
              <a:extLst>
                <a:ext uri="{FF2B5EF4-FFF2-40B4-BE49-F238E27FC236}">
                  <a16:creationId xmlns:a16="http://schemas.microsoft.com/office/drawing/2014/main" id="{2223C903-0566-897A-C19F-FE2DA9FBFC13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6095850" y="2895678"/>
              <a:ext cx="150" cy="93438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05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A9CC-9A17-227D-7943-E74EB5BC074E}"/>
              </a:ext>
            </a:extLst>
          </p:cNvPr>
          <p:cNvSpPr txBox="1"/>
          <p:nvPr/>
        </p:nvSpPr>
        <p:spPr>
          <a:xfrm>
            <a:off x="0" y="847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Literature Review and Critical Analysis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49023212-B0D5-2CC0-052D-2774A103DA63}"/>
              </a:ext>
            </a:extLst>
          </p:cNvPr>
          <p:cNvGrpSpPr/>
          <p:nvPr/>
        </p:nvGrpSpPr>
        <p:grpSpPr>
          <a:xfrm>
            <a:off x="759821" y="1785471"/>
            <a:ext cx="3370046" cy="4415965"/>
            <a:chOff x="759821" y="1785471"/>
            <a:chExt cx="3370046" cy="4415965"/>
          </a:xfrm>
        </p:grpSpPr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997A5A6B-4583-3148-D4C4-85D9DB532A02}"/>
                </a:ext>
              </a:extLst>
            </p:cNvPr>
            <p:cNvGrpSpPr/>
            <p:nvPr/>
          </p:nvGrpSpPr>
          <p:grpSpPr>
            <a:xfrm>
              <a:off x="759821" y="1785471"/>
              <a:ext cx="3370046" cy="4415965"/>
              <a:chOff x="-3938950" y="1350082"/>
              <a:chExt cx="3635600" cy="4763938"/>
            </a:xfrm>
          </p:grpSpPr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F3EB45B0-2C24-DC32-F9DE-EF3119CD638E}"/>
                  </a:ext>
                </a:extLst>
              </p:cNvPr>
              <p:cNvSpPr/>
              <p:nvPr/>
            </p:nvSpPr>
            <p:spPr>
              <a:xfrm>
                <a:off x="-3938950" y="3528911"/>
                <a:ext cx="3635600" cy="2585109"/>
              </a:xfrm>
              <a:custGeom>
                <a:avLst/>
                <a:gdLst>
                  <a:gd name="connsiteX0" fmla="*/ 3243639 w 3635600"/>
                  <a:gd name="connsiteY0" fmla="*/ 2584295 h 2585109"/>
                  <a:gd name="connsiteX1" fmla="*/ 391692 w 3635600"/>
                  <a:gd name="connsiteY1" fmla="*/ 2584295 h 2585109"/>
                  <a:gd name="connsiteX2" fmla="*/ -179 w 3635600"/>
                  <a:gd name="connsiteY2" fmla="*/ 2192483 h 2585109"/>
                  <a:gd name="connsiteX3" fmla="*/ -179 w 3635600"/>
                  <a:gd name="connsiteY3" fmla="*/ 2192424 h 2585109"/>
                  <a:gd name="connsiteX4" fmla="*/ -179 w 3635600"/>
                  <a:gd name="connsiteY4" fmla="*/ 1574130 h 2585109"/>
                  <a:gd name="connsiteX5" fmla="*/ 3635422 w 3635600"/>
                  <a:gd name="connsiteY5" fmla="*/ -815 h 2585109"/>
                  <a:gd name="connsiteX6" fmla="*/ 3635422 w 3635600"/>
                  <a:gd name="connsiteY6" fmla="*/ 2192424 h 2585109"/>
                  <a:gd name="connsiteX7" fmla="*/ 3243639 w 3635600"/>
                  <a:gd name="connsiteY7" fmla="*/ 2584295 h 25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5600" h="2585109">
                    <a:moveTo>
                      <a:pt x="3243639" y="2584295"/>
                    </a:moveTo>
                    <a:lnTo>
                      <a:pt x="391692" y="2584295"/>
                    </a:lnTo>
                    <a:cubicBezTo>
                      <a:pt x="175285" y="2584325"/>
                      <a:pt x="-161" y="2408890"/>
                      <a:pt x="-179" y="2192483"/>
                    </a:cubicBezTo>
                    <a:cubicBezTo>
                      <a:pt x="-179" y="2192454"/>
                      <a:pt x="-179" y="2192454"/>
                      <a:pt x="-179" y="2192424"/>
                    </a:cubicBezTo>
                    <a:lnTo>
                      <a:pt x="-179" y="1574130"/>
                    </a:lnTo>
                    <a:lnTo>
                      <a:pt x="3635422" y="-815"/>
                    </a:lnTo>
                    <a:lnTo>
                      <a:pt x="3635422" y="2192424"/>
                    </a:lnTo>
                    <a:cubicBezTo>
                      <a:pt x="3635451" y="2408831"/>
                      <a:pt x="3460047" y="2584266"/>
                      <a:pt x="3243639" y="2584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95CF05EC-462F-C6D7-3FAB-1727918B44F1}"/>
                  </a:ext>
                </a:extLst>
              </p:cNvPr>
              <p:cNvSpPr/>
              <p:nvPr/>
            </p:nvSpPr>
            <p:spPr>
              <a:xfrm>
                <a:off x="-3616541" y="1350082"/>
                <a:ext cx="2873828" cy="3918886"/>
              </a:xfrm>
              <a:custGeom>
                <a:avLst/>
                <a:gdLst>
                  <a:gd name="connsiteX0" fmla="*/ 2743186 w 2873828"/>
                  <a:gd name="connsiteY0" fmla="*/ 0 h 3918886"/>
                  <a:gd name="connsiteX1" fmla="*/ 2873829 w 2873828"/>
                  <a:gd name="connsiteY1" fmla="*/ 0 h 3918886"/>
                  <a:gd name="connsiteX2" fmla="*/ 2873829 w 2873828"/>
                  <a:gd name="connsiteY2" fmla="*/ 3918887 h 3918886"/>
                  <a:gd name="connsiteX3" fmla="*/ 2743186 w 2873828"/>
                  <a:gd name="connsiteY3" fmla="*/ 3918887 h 3918886"/>
                  <a:gd name="connsiteX4" fmla="*/ 130643 w 2873828"/>
                  <a:gd name="connsiteY4" fmla="*/ 3918887 h 3918886"/>
                  <a:gd name="connsiteX5" fmla="*/ 0 w 2873828"/>
                  <a:gd name="connsiteY5" fmla="*/ 3918887 h 3918886"/>
                  <a:gd name="connsiteX6" fmla="*/ 0 w 2873828"/>
                  <a:gd name="connsiteY6" fmla="*/ 0 h 3918886"/>
                  <a:gd name="connsiteX7" fmla="*/ 130643 w 2873828"/>
                  <a:gd name="connsiteY7" fmla="*/ 0 h 39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3828" h="3918886">
                    <a:moveTo>
                      <a:pt x="2743186" y="0"/>
                    </a:moveTo>
                    <a:cubicBezTo>
                      <a:pt x="2815338" y="0"/>
                      <a:pt x="2873829" y="0"/>
                      <a:pt x="2873829" y="0"/>
                    </a:cubicBezTo>
                    <a:lnTo>
                      <a:pt x="2873829" y="3918887"/>
                    </a:lnTo>
                    <a:cubicBezTo>
                      <a:pt x="2873829" y="3918887"/>
                      <a:pt x="2815338" y="3918887"/>
                      <a:pt x="2743186" y="3918887"/>
                    </a:cubicBezTo>
                    <a:lnTo>
                      <a:pt x="130643" y="3918887"/>
                    </a:lnTo>
                    <a:cubicBezTo>
                      <a:pt x="58491" y="3918887"/>
                      <a:pt x="0" y="3918887"/>
                      <a:pt x="0" y="3918887"/>
                    </a:cubicBezTo>
                    <a:lnTo>
                      <a:pt x="0" y="0"/>
                    </a:lnTo>
                    <a:cubicBezTo>
                      <a:pt x="0" y="0"/>
                      <a:pt x="58491" y="0"/>
                      <a:pt x="1306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00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0768C148-8140-5F62-4506-3CF03A8F42B8}"/>
                </a:ext>
              </a:extLst>
            </p:cNvPr>
            <p:cNvSpPr txBox="1"/>
            <p:nvPr/>
          </p:nvSpPr>
          <p:spPr>
            <a:xfrm>
              <a:off x="1274562" y="2708660"/>
              <a:ext cx="2232153" cy="276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Previous Studies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Previous Experiments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Analyse the drawback in the algorithm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WHY, WHERE, WHEN, HOW the COMPAS is used</a:t>
              </a:r>
            </a:p>
          </p:txBody>
        </p:sp>
        <p:grpSp>
          <p:nvGrpSpPr>
            <p:cNvPr id="915" name="Group 914">
              <a:extLst>
                <a:ext uri="{FF2B5EF4-FFF2-40B4-BE49-F238E27FC236}">
                  <a16:creationId xmlns:a16="http://schemas.microsoft.com/office/drawing/2014/main" id="{E4753003-560D-10ED-9FD2-A2B18FD502FC}"/>
                </a:ext>
              </a:extLst>
            </p:cNvPr>
            <p:cNvGrpSpPr/>
            <p:nvPr/>
          </p:nvGrpSpPr>
          <p:grpSpPr>
            <a:xfrm>
              <a:off x="2100043" y="1972912"/>
              <a:ext cx="581026" cy="581026"/>
              <a:chOff x="2189893" y="1996254"/>
              <a:chExt cx="581026" cy="581026"/>
            </a:xfrm>
          </p:grpSpPr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E9D8D7C3-FAD5-5C36-D444-65E6FC04C569}"/>
                  </a:ext>
                </a:extLst>
              </p:cNvPr>
              <p:cNvSpPr/>
              <p:nvPr/>
            </p:nvSpPr>
            <p:spPr>
              <a:xfrm>
                <a:off x="2189893" y="1996254"/>
                <a:ext cx="581026" cy="581026"/>
              </a:xfrm>
              <a:custGeom>
                <a:avLst/>
                <a:gdLst>
                  <a:gd name="connsiteX0" fmla="*/ 1163320 w 1163320"/>
                  <a:gd name="connsiteY0" fmla="*/ 581660 h 1163320"/>
                  <a:gd name="connsiteX1" fmla="*/ 581660 w 1163320"/>
                  <a:gd name="connsiteY1" fmla="*/ 1163320 h 1163320"/>
                  <a:gd name="connsiteX2" fmla="*/ 0 w 1163320"/>
                  <a:gd name="connsiteY2" fmla="*/ 581660 h 1163320"/>
                  <a:gd name="connsiteX3" fmla="*/ 581660 w 1163320"/>
                  <a:gd name="connsiteY3" fmla="*/ 0 h 1163320"/>
                  <a:gd name="connsiteX4" fmla="*/ 1163320 w 1163320"/>
                  <a:gd name="connsiteY4" fmla="*/ 581660 h 11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320" h="1163320">
                    <a:moveTo>
                      <a:pt x="1163320" y="581660"/>
                    </a:moveTo>
                    <a:cubicBezTo>
                      <a:pt x="1163320" y="902902"/>
                      <a:pt x="902902" y="1163320"/>
                      <a:pt x="581660" y="1163320"/>
                    </a:cubicBezTo>
                    <a:cubicBezTo>
                      <a:pt x="260418" y="1163320"/>
                      <a:pt x="0" y="902902"/>
                      <a:pt x="0" y="581660"/>
                    </a:cubicBezTo>
                    <a:cubicBezTo>
                      <a:pt x="0" y="260418"/>
                      <a:pt x="260418" y="0"/>
                      <a:pt x="581660" y="0"/>
                    </a:cubicBezTo>
                    <a:cubicBezTo>
                      <a:pt x="902902" y="0"/>
                      <a:pt x="1163320" y="260418"/>
                      <a:pt x="1163320" y="5816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912" name="Picture 6" descr="Methodology Icons - Free SVG &amp; PNG Methodology Images - Noun Project">
                <a:extLst>
                  <a:ext uri="{FF2B5EF4-FFF2-40B4-BE49-F238E27FC236}">
                    <a16:creationId xmlns:a16="http://schemas.microsoft.com/office/drawing/2014/main" id="{DFB8DECB-6274-B8FF-1B66-71BA850C75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7687" y="2144048"/>
                <a:ext cx="285438" cy="285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098" name="Picture 2" descr="What Is Statistical Analysis? (Definition, Methods) | Built In">
            <a:extLst>
              <a:ext uri="{FF2B5EF4-FFF2-40B4-BE49-F238E27FC236}">
                <a16:creationId xmlns:a16="http://schemas.microsoft.com/office/drawing/2014/main" id="{31656EC8-724D-087F-2267-220D3DA6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92" y="1972912"/>
            <a:ext cx="3664343" cy="19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 questions , who, what, when, which, where, how, why - YouTube">
            <a:extLst>
              <a:ext uri="{FF2B5EF4-FFF2-40B4-BE49-F238E27FC236}">
                <a16:creationId xmlns:a16="http://schemas.microsoft.com/office/drawing/2014/main" id="{F64E91B9-841D-1A75-642C-7C5433F7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53" y="3919358"/>
            <a:ext cx="3292226" cy="228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4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A9CC-9A17-227D-7943-E74EB5BC074E}"/>
              </a:ext>
            </a:extLst>
          </p:cNvPr>
          <p:cNvSpPr txBox="1"/>
          <p:nvPr/>
        </p:nvSpPr>
        <p:spPr>
          <a:xfrm>
            <a:off x="0" y="847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CLEANING AND PREPROCESSING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49023212-B0D5-2CC0-052D-2774A103DA63}"/>
              </a:ext>
            </a:extLst>
          </p:cNvPr>
          <p:cNvGrpSpPr/>
          <p:nvPr/>
        </p:nvGrpSpPr>
        <p:grpSpPr>
          <a:xfrm>
            <a:off x="599539" y="1955801"/>
            <a:ext cx="10992923" cy="3940836"/>
            <a:chOff x="599539" y="1955801"/>
            <a:chExt cx="10992923" cy="3940836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153A4E7C-6A80-3F93-CEF5-E2D3BB177BF0}"/>
                </a:ext>
              </a:extLst>
            </p:cNvPr>
            <p:cNvGrpSpPr/>
            <p:nvPr/>
          </p:nvGrpSpPr>
          <p:grpSpPr>
            <a:xfrm>
              <a:off x="599539" y="1955801"/>
              <a:ext cx="3370046" cy="3940836"/>
              <a:chOff x="-88" y="1533834"/>
              <a:chExt cx="3635600" cy="4251369"/>
            </a:xfrm>
          </p:grpSpPr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96DDD4BC-8EBF-FD67-A927-C60160ACAC9F}"/>
                  </a:ext>
                </a:extLst>
              </p:cNvPr>
              <p:cNvSpPr/>
              <p:nvPr/>
            </p:nvSpPr>
            <p:spPr>
              <a:xfrm>
                <a:off x="-88" y="3200094"/>
                <a:ext cx="3635600" cy="2585109"/>
              </a:xfrm>
              <a:custGeom>
                <a:avLst/>
                <a:gdLst>
                  <a:gd name="connsiteX0" fmla="*/ 3243639 w 3635600"/>
                  <a:gd name="connsiteY0" fmla="*/ 2584295 h 2585109"/>
                  <a:gd name="connsiteX1" fmla="*/ 391692 w 3635600"/>
                  <a:gd name="connsiteY1" fmla="*/ 2584295 h 2585109"/>
                  <a:gd name="connsiteX2" fmla="*/ -179 w 3635600"/>
                  <a:gd name="connsiteY2" fmla="*/ 2192483 h 2585109"/>
                  <a:gd name="connsiteX3" fmla="*/ -179 w 3635600"/>
                  <a:gd name="connsiteY3" fmla="*/ 2192424 h 2585109"/>
                  <a:gd name="connsiteX4" fmla="*/ -179 w 3635600"/>
                  <a:gd name="connsiteY4" fmla="*/ 1574130 h 2585109"/>
                  <a:gd name="connsiteX5" fmla="*/ 3635422 w 3635600"/>
                  <a:gd name="connsiteY5" fmla="*/ -815 h 2585109"/>
                  <a:gd name="connsiteX6" fmla="*/ 3635422 w 3635600"/>
                  <a:gd name="connsiteY6" fmla="*/ 2192424 h 2585109"/>
                  <a:gd name="connsiteX7" fmla="*/ 3243639 w 3635600"/>
                  <a:gd name="connsiteY7" fmla="*/ 2584295 h 25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5600" h="2585109">
                    <a:moveTo>
                      <a:pt x="3243639" y="2584295"/>
                    </a:moveTo>
                    <a:lnTo>
                      <a:pt x="391692" y="2584295"/>
                    </a:lnTo>
                    <a:cubicBezTo>
                      <a:pt x="175285" y="2584325"/>
                      <a:pt x="-161" y="2408890"/>
                      <a:pt x="-179" y="2192483"/>
                    </a:cubicBezTo>
                    <a:cubicBezTo>
                      <a:pt x="-179" y="2192454"/>
                      <a:pt x="-179" y="2192454"/>
                      <a:pt x="-179" y="2192424"/>
                    </a:cubicBezTo>
                    <a:lnTo>
                      <a:pt x="-179" y="1574130"/>
                    </a:lnTo>
                    <a:lnTo>
                      <a:pt x="3635422" y="-815"/>
                    </a:lnTo>
                    <a:lnTo>
                      <a:pt x="3635422" y="2192424"/>
                    </a:lnTo>
                    <a:cubicBezTo>
                      <a:pt x="3635451" y="2408831"/>
                      <a:pt x="3460047" y="2584266"/>
                      <a:pt x="3243639" y="25842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9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25128DAE-469B-30B1-DA4B-57FED0618EBA}"/>
                  </a:ext>
                </a:extLst>
              </p:cNvPr>
              <p:cNvSpPr/>
              <p:nvPr/>
            </p:nvSpPr>
            <p:spPr>
              <a:xfrm>
                <a:off x="380886" y="1533834"/>
                <a:ext cx="2873828" cy="3918886"/>
              </a:xfrm>
              <a:custGeom>
                <a:avLst/>
                <a:gdLst>
                  <a:gd name="connsiteX0" fmla="*/ 2743186 w 2873828"/>
                  <a:gd name="connsiteY0" fmla="*/ 0 h 3918886"/>
                  <a:gd name="connsiteX1" fmla="*/ 2873829 w 2873828"/>
                  <a:gd name="connsiteY1" fmla="*/ 0 h 3918886"/>
                  <a:gd name="connsiteX2" fmla="*/ 2873829 w 2873828"/>
                  <a:gd name="connsiteY2" fmla="*/ 3918887 h 3918886"/>
                  <a:gd name="connsiteX3" fmla="*/ 2743186 w 2873828"/>
                  <a:gd name="connsiteY3" fmla="*/ 3918887 h 3918886"/>
                  <a:gd name="connsiteX4" fmla="*/ 130643 w 2873828"/>
                  <a:gd name="connsiteY4" fmla="*/ 3918887 h 3918886"/>
                  <a:gd name="connsiteX5" fmla="*/ 0 w 2873828"/>
                  <a:gd name="connsiteY5" fmla="*/ 3918887 h 3918886"/>
                  <a:gd name="connsiteX6" fmla="*/ 0 w 2873828"/>
                  <a:gd name="connsiteY6" fmla="*/ 0 h 3918886"/>
                  <a:gd name="connsiteX7" fmla="*/ 130643 w 2873828"/>
                  <a:gd name="connsiteY7" fmla="*/ 0 h 39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3828" h="3918886">
                    <a:moveTo>
                      <a:pt x="2743186" y="0"/>
                    </a:moveTo>
                    <a:cubicBezTo>
                      <a:pt x="2815338" y="0"/>
                      <a:pt x="2873829" y="0"/>
                      <a:pt x="2873829" y="0"/>
                    </a:cubicBezTo>
                    <a:lnTo>
                      <a:pt x="2873829" y="3918887"/>
                    </a:lnTo>
                    <a:cubicBezTo>
                      <a:pt x="2873829" y="3918887"/>
                      <a:pt x="2815338" y="3918887"/>
                      <a:pt x="2743186" y="3918887"/>
                    </a:cubicBezTo>
                    <a:lnTo>
                      <a:pt x="130643" y="3918887"/>
                    </a:lnTo>
                    <a:cubicBezTo>
                      <a:pt x="58491" y="3918887"/>
                      <a:pt x="0" y="3918887"/>
                      <a:pt x="0" y="3918887"/>
                    </a:cubicBezTo>
                    <a:lnTo>
                      <a:pt x="0" y="0"/>
                    </a:lnTo>
                    <a:cubicBezTo>
                      <a:pt x="0" y="0"/>
                      <a:pt x="58491" y="0"/>
                      <a:pt x="1306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00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997A5A6B-4583-3148-D4C4-85D9DB532A02}"/>
                </a:ext>
              </a:extLst>
            </p:cNvPr>
            <p:cNvGrpSpPr/>
            <p:nvPr/>
          </p:nvGrpSpPr>
          <p:grpSpPr>
            <a:xfrm>
              <a:off x="4410978" y="1955801"/>
              <a:ext cx="3370046" cy="3940836"/>
              <a:chOff x="-88" y="1533834"/>
              <a:chExt cx="3635600" cy="4251369"/>
            </a:xfrm>
          </p:grpSpPr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F3EB45B0-2C24-DC32-F9DE-EF3119CD638E}"/>
                  </a:ext>
                </a:extLst>
              </p:cNvPr>
              <p:cNvSpPr/>
              <p:nvPr/>
            </p:nvSpPr>
            <p:spPr>
              <a:xfrm>
                <a:off x="-88" y="3200094"/>
                <a:ext cx="3635600" cy="2585109"/>
              </a:xfrm>
              <a:custGeom>
                <a:avLst/>
                <a:gdLst>
                  <a:gd name="connsiteX0" fmla="*/ 3243639 w 3635600"/>
                  <a:gd name="connsiteY0" fmla="*/ 2584295 h 2585109"/>
                  <a:gd name="connsiteX1" fmla="*/ 391692 w 3635600"/>
                  <a:gd name="connsiteY1" fmla="*/ 2584295 h 2585109"/>
                  <a:gd name="connsiteX2" fmla="*/ -179 w 3635600"/>
                  <a:gd name="connsiteY2" fmla="*/ 2192483 h 2585109"/>
                  <a:gd name="connsiteX3" fmla="*/ -179 w 3635600"/>
                  <a:gd name="connsiteY3" fmla="*/ 2192424 h 2585109"/>
                  <a:gd name="connsiteX4" fmla="*/ -179 w 3635600"/>
                  <a:gd name="connsiteY4" fmla="*/ 1574130 h 2585109"/>
                  <a:gd name="connsiteX5" fmla="*/ 3635422 w 3635600"/>
                  <a:gd name="connsiteY5" fmla="*/ -815 h 2585109"/>
                  <a:gd name="connsiteX6" fmla="*/ 3635422 w 3635600"/>
                  <a:gd name="connsiteY6" fmla="*/ 2192424 h 2585109"/>
                  <a:gd name="connsiteX7" fmla="*/ 3243639 w 3635600"/>
                  <a:gd name="connsiteY7" fmla="*/ 2584295 h 25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5600" h="2585109">
                    <a:moveTo>
                      <a:pt x="3243639" y="2584295"/>
                    </a:moveTo>
                    <a:lnTo>
                      <a:pt x="391692" y="2584295"/>
                    </a:lnTo>
                    <a:cubicBezTo>
                      <a:pt x="175285" y="2584325"/>
                      <a:pt x="-161" y="2408890"/>
                      <a:pt x="-179" y="2192483"/>
                    </a:cubicBezTo>
                    <a:cubicBezTo>
                      <a:pt x="-179" y="2192454"/>
                      <a:pt x="-179" y="2192454"/>
                      <a:pt x="-179" y="2192424"/>
                    </a:cubicBezTo>
                    <a:lnTo>
                      <a:pt x="-179" y="1574130"/>
                    </a:lnTo>
                    <a:lnTo>
                      <a:pt x="3635422" y="-815"/>
                    </a:lnTo>
                    <a:lnTo>
                      <a:pt x="3635422" y="2192424"/>
                    </a:lnTo>
                    <a:cubicBezTo>
                      <a:pt x="3635451" y="2408831"/>
                      <a:pt x="3460047" y="2584266"/>
                      <a:pt x="3243639" y="2584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95CF05EC-462F-C6D7-3FAB-1727918B44F1}"/>
                  </a:ext>
                </a:extLst>
              </p:cNvPr>
              <p:cNvSpPr/>
              <p:nvPr/>
            </p:nvSpPr>
            <p:spPr>
              <a:xfrm>
                <a:off x="380886" y="1533834"/>
                <a:ext cx="2873828" cy="3918886"/>
              </a:xfrm>
              <a:custGeom>
                <a:avLst/>
                <a:gdLst>
                  <a:gd name="connsiteX0" fmla="*/ 2743186 w 2873828"/>
                  <a:gd name="connsiteY0" fmla="*/ 0 h 3918886"/>
                  <a:gd name="connsiteX1" fmla="*/ 2873829 w 2873828"/>
                  <a:gd name="connsiteY1" fmla="*/ 0 h 3918886"/>
                  <a:gd name="connsiteX2" fmla="*/ 2873829 w 2873828"/>
                  <a:gd name="connsiteY2" fmla="*/ 3918887 h 3918886"/>
                  <a:gd name="connsiteX3" fmla="*/ 2743186 w 2873828"/>
                  <a:gd name="connsiteY3" fmla="*/ 3918887 h 3918886"/>
                  <a:gd name="connsiteX4" fmla="*/ 130643 w 2873828"/>
                  <a:gd name="connsiteY4" fmla="*/ 3918887 h 3918886"/>
                  <a:gd name="connsiteX5" fmla="*/ 0 w 2873828"/>
                  <a:gd name="connsiteY5" fmla="*/ 3918887 h 3918886"/>
                  <a:gd name="connsiteX6" fmla="*/ 0 w 2873828"/>
                  <a:gd name="connsiteY6" fmla="*/ 0 h 3918886"/>
                  <a:gd name="connsiteX7" fmla="*/ 130643 w 2873828"/>
                  <a:gd name="connsiteY7" fmla="*/ 0 h 39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3828" h="3918886">
                    <a:moveTo>
                      <a:pt x="2743186" y="0"/>
                    </a:moveTo>
                    <a:cubicBezTo>
                      <a:pt x="2815338" y="0"/>
                      <a:pt x="2873829" y="0"/>
                      <a:pt x="2873829" y="0"/>
                    </a:cubicBezTo>
                    <a:lnTo>
                      <a:pt x="2873829" y="3918887"/>
                    </a:lnTo>
                    <a:cubicBezTo>
                      <a:pt x="2873829" y="3918887"/>
                      <a:pt x="2815338" y="3918887"/>
                      <a:pt x="2743186" y="3918887"/>
                    </a:cubicBezTo>
                    <a:lnTo>
                      <a:pt x="130643" y="3918887"/>
                    </a:lnTo>
                    <a:cubicBezTo>
                      <a:pt x="58491" y="3918887"/>
                      <a:pt x="0" y="3918887"/>
                      <a:pt x="0" y="3918887"/>
                    </a:cubicBezTo>
                    <a:lnTo>
                      <a:pt x="0" y="0"/>
                    </a:lnTo>
                    <a:cubicBezTo>
                      <a:pt x="0" y="0"/>
                      <a:pt x="58491" y="0"/>
                      <a:pt x="1306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00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BAF835BE-9CCA-6B94-D4B1-A524DE393D8C}"/>
                </a:ext>
              </a:extLst>
            </p:cNvPr>
            <p:cNvGrpSpPr/>
            <p:nvPr/>
          </p:nvGrpSpPr>
          <p:grpSpPr>
            <a:xfrm>
              <a:off x="8222416" y="1955801"/>
              <a:ext cx="3370046" cy="3940836"/>
              <a:chOff x="-88" y="1533834"/>
              <a:chExt cx="3635600" cy="4251369"/>
            </a:xfrm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66A69E60-2018-8ED6-8AF1-7779CB23075B}"/>
                  </a:ext>
                </a:extLst>
              </p:cNvPr>
              <p:cNvSpPr/>
              <p:nvPr/>
            </p:nvSpPr>
            <p:spPr>
              <a:xfrm>
                <a:off x="-88" y="3200094"/>
                <a:ext cx="3635600" cy="2585109"/>
              </a:xfrm>
              <a:custGeom>
                <a:avLst/>
                <a:gdLst>
                  <a:gd name="connsiteX0" fmla="*/ 3243639 w 3635600"/>
                  <a:gd name="connsiteY0" fmla="*/ 2584295 h 2585109"/>
                  <a:gd name="connsiteX1" fmla="*/ 391692 w 3635600"/>
                  <a:gd name="connsiteY1" fmla="*/ 2584295 h 2585109"/>
                  <a:gd name="connsiteX2" fmla="*/ -179 w 3635600"/>
                  <a:gd name="connsiteY2" fmla="*/ 2192483 h 2585109"/>
                  <a:gd name="connsiteX3" fmla="*/ -179 w 3635600"/>
                  <a:gd name="connsiteY3" fmla="*/ 2192424 h 2585109"/>
                  <a:gd name="connsiteX4" fmla="*/ -179 w 3635600"/>
                  <a:gd name="connsiteY4" fmla="*/ 1574130 h 2585109"/>
                  <a:gd name="connsiteX5" fmla="*/ 3635422 w 3635600"/>
                  <a:gd name="connsiteY5" fmla="*/ -815 h 2585109"/>
                  <a:gd name="connsiteX6" fmla="*/ 3635422 w 3635600"/>
                  <a:gd name="connsiteY6" fmla="*/ 2192424 h 2585109"/>
                  <a:gd name="connsiteX7" fmla="*/ 3243639 w 3635600"/>
                  <a:gd name="connsiteY7" fmla="*/ 2584295 h 258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5600" h="2585109">
                    <a:moveTo>
                      <a:pt x="3243639" y="2584295"/>
                    </a:moveTo>
                    <a:lnTo>
                      <a:pt x="391692" y="2584295"/>
                    </a:lnTo>
                    <a:cubicBezTo>
                      <a:pt x="175285" y="2584325"/>
                      <a:pt x="-161" y="2408890"/>
                      <a:pt x="-179" y="2192483"/>
                    </a:cubicBezTo>
                    <a:cubicBezTo>
                      <a:pt x="-179" y="2192454"/>
                      <a:pt x="-179" y="2192454"/>
                      <a:pt x="-179" y="2192424"/>
                    </a:cubicBezTo>
                    <a:lnTo>
                      <a:pt x="-179" y="1574130"/>
                    </a:lnTo>
                    <a:lnTo>
                      <a:pt x="3635422" y="-815"/>
                    </a:lnTo>
                    <a:lnTo>
                      <a:pt x="3635422" y="2192424"/>
                    </a:lnTo>
                    <a:cubicBezTo>
                      <a:pt x="3635451" y="2408831"/>
                      <a:pt x="3460047" y="2584266"/>
                      <a:pt x="3243639" y="2584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9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F8B190A1-0183-4BD3-1A8B-5DA039E2F441}"/>
                  </a:ext>
                </a:extLst>
              </p:cNvPr>
              <p:cNvSpPr/>
              <p:nvPr/>
            </p:nvSpPr>
            <p:spPr>
              <a:xfrm>
                <a:off x="380886" y="1533834"/>
                <a:ext cx="2873828" cy="3918886"/>
              </a:xfrm>
              <a:custGeom>
                <a:avLst/>
                <a:gdLst>
                  <a:gd name="connsiteX0" fmla="*/ 2743186 w 2873828"/>
                  <a:gd name="connsiteY0" fmla="*/ 0 h 3918886"/>
                  <a:gd name="connsiteX1" fmla="*/ 2873829 w 2873828"/>
                  <a:gd name="connsiteY1" fmla="*/ 0 h 3918886"/>
                  <a:gd name="connsiteX2" fmla="*/ 2873829 w 2873828"/>
                  <a:gd name="connsiteY2" fmla="*/ 3918887 h 3918886"/>
                  <a:gd name="connsiteX3" fmla="*/ 2743186 w 2873828"/>
                  <a:gd name="connsiteY3" fmla="*/ 3918887 h 3918886"/>
                  <a:gd name="connsiteX4" fmla="*/ 130643 w 2873828"/>
                  <a:gd name="connsiteY4" fmla="*/ 3918887 h 3918886"/>
                  <a:gd name="connsiteX5" fmla="*/ 0 w 2873828"/>
                  <a:gd name="connsiteY5" fmla="*/ 3918887 h 3918886"/>
                  <a:gd name="connsiteX6" fmla="*/ 0 w 2873828"/>
                  <a:gd name="connsiteY6" fmla="*/ 0 h 3918886"/>
                  <a:gd name="connsiteX7" fmla="*/ 130643 w 2873828"/>
                  <a:gd name="connsiteY7" fmla="*/ 0 h 39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3828" h="3918886">
                    <a:moveTo>
                      <a:pt x="2743186" y="0"/>
                    </a:moveTo>
                    <a:cubicBezTo>
                      <a:pt x="2815338" y="0"/>
                      <a:pt x="2873829" y="0"/>
                      <a:pt x="2873829" y="0"/>
                    </a:cubicBezTo>
                    <a:lnTo>
                      <a:pt x="2873829" y="3918887"/>
                    </a:lnTo>
                    <a:cubicBezTo>
                      <a:pt x="2873829" y="3918887"/>
                      <a:pt x="2815338" y="3918887"/>
                      <a:pt x="2743186" y="3918887"/>
                    </a:cubicBezTo>
                    <a:lnTo>
                      <a:pt x="130643" y="3918887"/>
                    </a:lnTo>
                    <a:cubicBezTo>
                      <a:pt x="58491" y="3918887"/>
                      <a:pt x="0" y="3918887"/>
                      <a:pt x="0" y="3918887"/>
                    </a:cubicBezTo>
                    <a:lnTo>
                      <a:pt x="0" y="0"/>
                    </a:lnTo>
                    <a:cubicBezTo>
                      <a:pt x="0" y="0"/>
                      <a:pt x="58491" y="0"/>
                      <a:pt x="1306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00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9AEA7669-CB08-3CBD-6187-34673360C067}"/>
                </a:ext>
              </a:extLst>
            </p:cNvPr>
            <p:cNvSpPr txBox="1"/>
            <p:nvPr/>
          </p:nvSpPr>
          <p:spPr>
            <a:xfrm>
              <a:off x="8778278" y="2878990"/>
              <a:ext cx="2258487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Further Processing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Scaling the values (min-max scaling)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Encoding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A3F0B00E-01B1-7980-EA6A-70DE282AC17A}"/>
                </a:ext>
              </a:extLst>
            </p:cNvPr>
            <p:cNvSpPr txBox="1"/>
            <p:nvPr/>
          </p:nvSpPr>
          <p:spPr>
            <a:xfrm>
              <a:off x="1215939" y="2878990"/>
              <a:ext cx="232512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Cleaning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Removing Null values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Re-shaping the dataset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of 5 number summary 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Dropping columns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0768C148-8140-5F62-4506-3CF03A8F42B8}"/>
                </a:ext>
              </a:extLst>
            </p:cNvPr>
            <p:cNvSpPr txBox="1"/>
            <p:nvPr/>
          </p:nvSpPr>
          <p:spPr>
            <a:xfrm>
              <a:off x="4980007" y="2878990"/>
              <a:ext cx="2232153" cy="276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Manipulation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Reduction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Extraction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Explicit Categorical to Numerical Value Conversion (grouping data)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2C890451-0BBD-3576-7BF1-B183C4F59815}"/>
                </a:ext>
              </a:extLst>
            </p:cNvPr>
            <p:cNvGrpSpPr/>
            <p:nvPr/>
          </p:nvGrpSpPr>
          <p:grpSpPr>
            <a:xfrm>
              <a:off x="1994049" y="2143242"/>
              <a:ext cx="581026" cy="581026"/>
              <a:chOff x="2205036" y="2166584"/>
              <a:chExt cx="581026" cy="581026"/>
            </a:xfrm>
          </p:grpSpPr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AC83C073-4A07-CD0C-E486-EEA0F6D0FA82}"/>
                  </a:ext>
                </a:extLst>
              </p:cNvPr>
              <p:cNvSpPr/>
              <p:nvPr/>
            </p:nvSpPr>
            <p:spPr>
              <a:xfrm>
                <a:off x="2205036" y="2166584"/>
                <a:ext cx="581026" cy="581026"/>
              </a:xfrm>
              <a:custGeom>
                <a:avLst/>
                <a:gdLst>
                  <a:gd name="connsiteX0" fmla="*/ 1163320 w 1163320"/>
                  <a:gd name="connsiteY0" fmla="*/ 581660 h 1163320"/>
                  <a:gd name="connsiteX1" fmla="*/ 581660 w 1163320"/>
                  <a:gd name="connsiteY1" fmla="*/ 1163320 h 1163320"/>
                  <a:gd name="connsiteX2" fmla="*/ 0 w 1163320"/>
                  <a:gd name="connsiteY2" fmla="*/ 581660 h 1163320"/>
                  <a:gd name="connsiteX3" fmla="*/ 581660 w 1163320"/>
                  <a:gd name="connsiteY3" fmla="*/ 0 h 1163320"/>
                  <a:gd name="connsiteX4" fmla="*/ 1163320 w 1163320"/>
                  <a:gd name="connsiteY4" fmla="*/ 581660 h 11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320" h="1163320">
                    <a:moveTo>
                      <a:pt x="1163320" y="581660"/>
                    </a:moveTo>
                    <a:cubicBezTo>
                      <a:pt x="1163320" y="902902"/>
                      <a:pt x="902902" y="1163320"/>
                      <a:pt x="581660" y="1163320"/>
                    </a:cubicBezTo>
                    <a:cubicBezTo>
                      <a:pt x="260418" y="1163320"/>
                      <a:pt x="0" y="902902"/>
                      <a:pt x="0" y="581660"/>
                    </a:cubicBezTo>
                    <a:cubicBezTo>
                      <a:pt x="0" y="260418"/>
                      <a:pt x="260418" y="0"/>
                      <a:pt x="581660" y="0"/>
                    </a:cubicBezTo>
                    <a:cubicBezTo>
                      <a:pt x="902902" y="0"/>
                      <a:pt x="1163320" y="260418"/>
                      <a:pt x="1163320" y="5816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911" name="Picture 4" descr="Customer Analysis Icons - Free SVG &amp; PNG Customer Analysis Images - Noun  Project">
                <a:extLst>
                  <a:ext uri="{FF2B5EF4-FFF2-40B4-BE49-F238E27FC236}">
                    <a16:creationId xmlns:a16="http://schemas.microsoft.com/office/drawing/2014/main" id="{75C1231C-9CBA-A941-FE74-4B36DC5D4C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452" y="2312000"/>
                <a:ext cx="290196" cy="290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5" name="Group 914">
              <a:extLst>
                <a:ext uri="{FF2B5EF4-FFF2-40B4-BE49-F238E27FC236}">
                  <a16:creationId xmlns:a16="http://schemas.microsoft.com/office/drawing/2014/main" id="{E4753003-560D-10ED-9FD2-A2B18FD502FC}"/>
                </a:ext>
              </a:extLst>
            </p:cNvPr>
            <p:cNvGrpSpPr/>
            <p:nvPr/>
          </p:nvGrpSpPr>
          <p:grpSpPr>
            <a:xfrm>
              <a:off x="5805488" y="2143242"/>
              <a:ext cx="581026" cy="581026"/>
              <a:chOff x="5895338" y="2166584"/>
              <a:chExt cx="581026" cy="581026"/>
            </a:xfrm>
          </p:grpSpPr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E9D8D7C3-FAD5-5C36-D444-65E6FC04C569}"/>
                  </a:ext>
                </a:extLst>
              </p:cNvPr>
              <p:cNvSpPr/>
              <p:nvPr/>
            </p:nvSpPr>
            <p:spPr>
              <a:xfrm>
                <a:off x="5895338" y="2166584"/>
                <a:ext cx="581026" cy="581026"/>
              </a:xfrm>
              <a:custGeom>
                <a:avLst/>
                <a:gdLst>
                  <a:gd name="connsiteX0" fmla="*/ 1163320 w 1163320"/>
                  <a:gd name="connsiteY0" fmla="*/ 581660 h 1163320"/>
                  <a:gd name="connsiteX1" fmla="*/ 581660 w 1163320"/>
                  <a:gd name="connsiteY1" fmla="*/ 1163320 h 1163320"/>
                  <a:gd name="connsiteX2" fmla="*/ 0 w 1163320"/>
                  <a:gd name="connsiteY2" fmla="*/ 581660 h 1163320"/>
                  <a:gd name="connsiteX3" fmla="*/ 581660 w 1163320"/>
                  <a:gd name="connsiteY3" fmla="*/ 0 h 1163320"/>
                  <a:gd name="connsiteX4" fmla="*/ 1163320 w 1163320"/>
                  <a:gd name="connsiteY4" fmla="*/ 581660 h 11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320" h="1163320">
                    <a:moveTo>
                      <a:pt x="1163320" y="581660"/>
                    </a:moveTo>
                    <a:cubicBezTo>
                      <a:pt x="1163320" y="902902"/>
                      <a:pt x="902902" y="1163320"/>
                      <a:pt x="581660" y="1163320"/>
                    </a:cubicBezTo>
                    <a:cubicBezTo>
                      <a:pt x="260418" y="1163320"/>
                      <a:pt x="0" y="902902"/>
                      <a:pt x="0" y="581660"/>
                    </a:cubicBezTo>
                    <a:cubicBezTo>
                      <a:pt x="0" y="260418"/>
                      <a:pt x="260418" y="0"/>
                      <a:pt x="581660" y="0"/>
                    </a:cubicBezTo>
                    <a:cubicBezTo>
                      <a:pt x="902902" y="0"/>
                      <a:pt x="1163320" y="260418"/>
                      <a:pt x="1163320" y="5816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912" name="Picture 6" descr="Methodology Icons - Free SVG &amp; PNG Methodology Images - Noun Project">
                <a:extLst>
                  <a:ext uri="{FF2B5EF4-FFF2-40B4-BE49-F238E27FC236}">
                    <a16:creationId xmlns:a16="http://schemas.microsoft.com/office/drawing/2014/main" id="{DFB8DECB-6274-B8FF-1B66-71BA850C75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132" y="2314378"/>
                <a:ext cx="285438" cy="285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6" name="Group 915">
              <a:extLst>
                <a:ext uri="{FF2B5EF4-FFF2-40B4-BE49-F238E27FC236}">
                  <a16:creationId xmlns:a16="http://schemas.microsoft.com/office/drawing/2014/main" id="{A631F1FE-BAF7-2E95-521A-71B9260CD360}"/>
                </a:ext>
              </a:extLst>
            </p:cNvPr>
            <p:cNvGrpSpPr/>
            <p:nvPr/>
          </p:nvGrpSpPr>
          <p:grpSpPr>
            <a:xfrm>
              <a:off x="9616926" y="2143242"/>
              <a:ext cx="581026" cy="581026"/>
              <a:chOff x="9585641" y="2166584"/>
              <a:chExt cx="581026" cy="581026"/>
            </a:xfrm>
          </p:grpSpPr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FA808FC6-CE21-CF65-5F46-9E7924A13A42}"/>
                  </a:ext>
                </a:extLst>
              </p:cNvPr>
              <p:cNvSpPr/>
              <p:nvPr/>
            </p:nvSpPr>
            <p:spPr>
              <a:xfrm>
                <a:off x="9585641" y="2166584"/>
                <a:ext cx="581026" cy="581026"/>
              </a:xfrm>
              <a:custGeom>
                <a:avLst/>
                <a:gdLst>
                  <a:gd name="connsiteX0" fmla="*/ 1163320 w 1163320"/>
                  <a:gd name="connsiteY0" fmla="*/ 581660 h 1163320"/>
                  <a:gd name="connsiteX1" fmla="*/ 581660 w 1163320"/>
                  <a:gd name="connsiteY1" fmla="*/ 1163320 h 1163320"/>
                  <a:gd name="connsiteX2" fmla="*/ 0 w 1163320"/>
                  <a:gd name="connsiteY2" fmla="*/ 581660 h 1163320"/>
                  <a:gd name="connsiteX3" fmla="*/ 581660 w 1163320"/>
                  <a:gd name="connsiteY3" fmla="*/ 0 h 1163320"/>
                  <a:gd name="connsiteX4" fmla="*/ 1163320 w 1163320"/>
                  <a:gd name="connsiteY4" fmla="*/ 581660 h 11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320" h="1163320">
                    <a:moveTo>
                      <a:pt x="1163320" y="581660"/>
                    </a:moveTo>
                    <a:cubicBezTo>
                      <a:pt x="1163320" y="902902"/>
                      <a:pt x="902902" y="1163320"/>
                      <a:pt x="581660" y="1163320"/>
                    </a:cubicBezTo>
                    <a:cubicBezTo>
                      <a:pt x="260418" y="1163320"/>
                      <a:pt x="0" y="902902"/>
                      <a:pt x="0" y="581660"/>
                    </a:cubicBezTo>
                    <a:cubicBezTo>
                      <a:pt x="0" y="260418"/>
                      <a:pt x="260418" y="0"/>
                      <a:pt x="581660" y="0"/>
                    </a:cubicBezTo>
                    <a:cubicBezTo>
                      <a:pt x="902902" y="0"/>
                      <a:pt x="1163320" y="260418"/>
                      <a:pt x="1163320" y="581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913" name="Picture 8" descr="Technical Support - Free construction and tools icons">
                <a:extLst>
                  <a:ext uri="{FF2B5EF4-FFF2-40B4-BE49-F238E27FC236}">
                    <a16:creationId xmlns:a16="http://schemas.microsoft.com/office/drawing/2014/main" id="{F2724815-6EF3-587F-A1D0-3630FE377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42848" y="2323791"/>
                <a:ext cx="266614" cy="266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5575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A04C-B110-98CE-3D83-7A6C51BE5920}"/>
              </a:ext>
            </a:extLst>
          </p:cNvPr>
          <p:cNvSpPr txBox="1"/>
          <p:nvPr/>
        </p:nvSpPr>
        <p:spPr>
          <a:xfrm>
            <a:off x="0" y="598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and Correlating the Bias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36737-E5F0-3555-A41C-84786CC7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3" y="1984396"/>
            <a:ext cx="4663906" cy="365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D6CD9-0709-D500-1EAB-3D4FC626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09" y="1984397"/>
            <a:ext cx="5923449" cy="35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A04C-B110-98CE-3D83-7A6C51BE5920}"/>
              </a:ext>
            </a:extLst>
          </p:cNvPr>
          <p:cNvSpPr txBox="1"/>
          <p:nvPr/>
        </p:nvSpPr>
        <p:spPr>
          <a:xfrm>
            <a:off x="0" y="598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and Correlating the Bias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F5CE9-6496-E18F-8A9D-85C06581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4" y="1984398"/>
            <a:ext cx="4552338" cy="356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7C46D-DCDF-F6A9-3E30-1C5EF88D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745" y="1984397"/>
            <a:ext cx="5697911" cy="35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260</TotalTime>
  <Words>677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Segoe UI</vt:lpstr>
      <vt:lpstr>Söhne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K</dc:creator>
  <cp:lastModifiedBy>Dev Divyendh Dhinakaran</cp:lastModifiedBy>
  <cp:revision>75</cp:revision>
  <dcterms:created xsi:type="dcterms:W3CDTF">2023-10-09T04:00:35Z</dcterms:created>
  <dcterms:modified xsi:type="dcterms:W3CDTF">2023-12-01T14:00:24Z</dcterms:modified>
</cp:coreProperties>
</file>