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12"/>
  </p:notesMasterIdLst>
  <p:sldIdLst>
    <p:sldId id="256" r:id="rId2"/>
    <p:sldId id="257" r:id="rId3"/>
    <p:sldId id="265" r:id="rId4"/>
    <p:sldId id="260" r:id="rId5"/>
    <p:sldId id="261" r:id="rId6"/>
    <p:sldId id="262" r:id="rId7"/>
    <p:sldId id="263" r:id="rId8"/>
    <p:sldId id="264"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E49E5-2CC1-493A-AC72-50C237AD28A3}" type="datetimeFigureOut">
              <a:rPr lang="en-US"/>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E1B-AB3F-4F98-B14E-567B19461815}" type="slidenum">
              <a:rPr lang="en-US"/>
              <a:t>‹#›</a:t>
            </a:fld>
            <a:endParaRPr lang="en-US"/>
          </a:p>
        </p:txBody>
      </p:sp>
    </p:spTree>
    <p:extLst>
      <p:ext uri="{BB962C8B-B14F-4D97-AF65-F5344CB8AC3E}">
        <p14:creationId xmlns:p14="http://schemas.microsoft.com/office/powerpoint/2010/main" val="234637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Ans: C.  II and III</a:t>
            </a:r>
            <a:endParaRPr lang="en-US" dirty="0"/>
          </a:p>
          <a:p>
            <a:endParaRPr lang="en-US" dirty="0"/>
          </a:p>
          <a:p>
            <a:r>
              <a:rPr lang="en-US" dirty="0"/>
              <a:t>I is false. If a process makes a transition D, it would result in another process making transition B, not A. II is true. A process can move to ready state when I/O completes irrespective of other process being in running state or not. III is true because there is a transition from running to ready state. IV is false as the OS uses preemptive scheduling.</a:t>
            </a:r>
            <a:endParaRPr lang="en-US" dirty="0">
              <a:cs typeface="Calibri"/>
            </a:endParaRPr>
          </a:p>
        </p:txBody>
      </p:sp>
      <p:sp>
        <p:nvSpPr>
          <p:cNvPr id="4" name="Slide Number Placeholder 3"/>
          <p:cNvSpPr>
            <a:spLocks noGrp="1"/>
          </p:cNvSpPr>
          <p:nvPr>
            <p:ph type="sldNum" sz="quarter" idx="5"/>
          </p:nvPr>
        </p:nvSpPr>
        <p:spPr/>
        <p:txBody>
          <a:bodyPr/>
          <a:lstStyle/>
          <a:p>
            <a:fld id="{913CAE1B-AB3F-4F98-B14E-567B19461815}" type="slidenum">
              <a:rPr lang="en-US"/>
              <a:t>2</a:t>
            </a:fld>
            <a:endParaRPr lang="en-US"/>
          </a:p>
        </p:txBody>
      </p:sp>
    </p:spTree>
    <p:extLst>
      <p:ext uri="{BB962C8B-B14F-4D97-AF65-F5344CB8AC3E}">
        <p14:creationId xmlns:p14="http://schemas.microsoft.com/office/powerpoint/2010/main" val="1694194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5.0 </a:t>
            </a:r>
            <a:r>
              <a:rPr lang="en-US" dirty="0" err="1">
                <a:cs typeface="Calibri"/>
              </a:rPr>
              <a:t>ms</a:t>
            </a:r>
          </a:p>
          <a:p>
            <a:endParaRPr lang="en-US" dirty="0">
              <a:cs typeface="Calibri"/>
            </a:endParaRPr>
          </a:p>
          <a:p>
            <a:r>
              <a:rPr lang="en-US" dirty="0"/>
              <a:t>Process P0 is allocated processor at 0 </a:t>
            </a:r>
            <a:r>
              <a:rPr lang="en-US" dirty="0" err="1"/>
              <a:t>ms</a:t>
            </a:r>
            <a:r>
              <a:rPr lang="en-US" dirty="0"/>
              <a:t> as there is no other process in ready queue. P0 is preempted after 1 </a:t>
            </a:r>
            <a:r>
              <a:rPr lang="en-US" dirty="0" err="1"/>
              <a:t>ms</a:t>
            </a:r>
            <a:r>
              <a:rPr lang="en-US" dirty="0"/>
              <a:t> as P1 arrives at 1 </a:t>
            </a:r>
            <a:r>
              <a:rPr lang="en-US" dirty="0" err="1"/>
              <a:t>ms</a:t>
            </a:r>
            <a:r>
              <a:rPr lang="en-US" dirty="0"/>
              <a:t> and burst time for P1 is less than remaining time of P0. P1 runs for 4ms. P2 arrived at 2 </a:t>
            </a:r>
            <a:r>
              <a:rPr lang="en-US" dirty="0" err="1"/>
              <a:t>ms</a:t>
            </a:r>
            <a:r>
              <a:rPr lang="en-US" dirty="0"/>
              <a:t> but P1 continued as burst time of P2 is longer than P1. After P1 completes, P0 is scheduled again as the remaining time for P0 is less than the burst time of P2.</a:t>
            </a:r>
            <a:br>
              <a:rPr lang="en-US" dirty="0"/>
            </a:br>
            <a:r>
              <a:rPr lang="en-US" dirty="0"/>
              <a:t>P0 waits for 4 </a:t>
            </a:r>
            <a:r>
              <a:rPr lang="en-US" dirty="0" err="1"/>
              <a:t>ms</a:t>
            </a:r>
            <a:r>
              <a:rPr lang="en-US" dirty="0"/>
              <a:t>, P1 waits for 0 </a:t>
            </a:r>
            <a:r>
              <a:rPr lang="en-US" dirty="0" err="1"/>
              <a:t>ms</a:t>
            </a:r>
            <a:r>
              <a:rPr lang="en-US" dirty="0"/>
              <a:t> and P2 waits for 11 </a:t>
            </a:r>
            <a:r>
              <a:rPr lang="en-US" dirty="0" err="1"/>
              <a:t>ms.</a:t>
            </a:r>
            <a:r>
              <a:rPr lang="en-US" dirty="0"/>
              <a:t> So average waiting time is (0+4+11)/3 = 5.</a:t>
            </a:r>
            <a:endParaRPr lang="en-US" dirty="0">
              <a:cs typeface="Calibri"/>
            </a:endParaRPr>
          </a:p>
        </p:txBody>
      </p:sp>
      <p:sp>
        <p:nvSpPr>
          <p:cNvPr id="4" name="Slide Number Placeholder 3"/>
          <p:cNvSpPr>
            <a:spLocks noGrp="1"/>
          </p:cNvSpPr>
          <p:nvPr>
            <p:ph type="sldNum" sz="quarter" idx="5"/>
          </p:nvPr>
        </p:nvSpPr>
        <p:spPr/>
        <p:txBody>
          <a:bodyPr/>
          <a:lstStyle/>
          <a:p>
            <a:fld id="{913CAE1B-AB3F-4F98-B14E-567B19461815}" type="slidenum">
              <a:rPr lang="en-US"/>
              <a:t>3</a:t>
            </a:fld>
            <a:endParaRPr lang="en-US"/>
          </a:p>
        </p:txBody>
      </p:sp>
    </p:spTree>
    <p:extLst>
      <p:ext uri="{BB962C8B-B14F-4D97-AF65-F5344CB8AC3E}">
        <p14:creationId xmlns:p14="http://schemas.microsoft.com/office/powerpoint/2010/main" val="111866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 First In First Out</a:t>
            </a:r>
          </a:p>
          <a:p>
            <a:endParaRPr lang="en-US" dirty="0">
              <a:cs typeface="Calibri"/>
            </a:endParaRPr>
          </a:p>
          <a:p>
            <a:r>
              <a:rPr lang="en-US" dirty="0"/>
              <a:t>Round Robin - Preemption takes place when the time quantum expires First In First Out - No Preemption, the process once started completes before the other process takes over Multi Level Queue Scheduling - Preemption takes place when a process of higher priority arrives Multi Level Queue Scheduling with Feedback - Preemption takes a place when process of higher priority arrives or when the quantum of high priority queue expires and we need to move the process to low priority queue   So, B is the correct choice.   Please comment below if you find anything wrong in the above post.</a:t>
            </a:r>
            <a:endParaRPr lang="en-US" dirty="0">
              <a:cs typeface="Calibri"/>
            </a:endParaRPr>
          </a:p>
        </p:txBody>
      </p:sp>
      <p:sp>
        <p:nvSpPr>
          <p:cNvPr id="4" name="Slide Number Placeholder 3"/>
          <p:cNvSpPr>
            <a:spLocks noGrp="1"/>
          </p:cNvSpPr>
          <p:nvPr>
            <p:ph type="sldNum" sz="quarter" idx="5"/>
          </p:nvPr>
        </p:nvSpPr>
        <p:spPr/>
        <p:txBody>
          <a:bodyPr/>
          <a:lstStyle/>
          <a:p>
            <a:fld id="{913CAE1B-AB3F-4F98-B14E-567B19461815}" type="slidenum">
              <a:rPr lang="en-US"/>
              <a:t>4</a:t>
            </a:fld>
            <a:endParaRPr lang="en-US"/>
          </a:p>
        </p:txBody>
      </p:sp>
    </p:spTree>
    <p:extLst>
      <p:ext uri="{BB962C8B-B14F-4D97-AF65-F5344CB8AC3E}">
        <p14:creationId xmlns:p14="http://schemas.microsoft.com/office/powerpoint/2010/main" val="245405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 Shortest Job Next</a:t>
            </a:r>
          </a:p>
          <a:p>
            <a:endParaRPr lang="en-US" dirty="0">
              <a:cs typeface="Calibri"/>
            </a:endParaRPr>
          </a:p>
          <a:p>
            <a:r>
              <a:rPr lang="en-US" dirty="0"/>
              <a:t>Shortest job next may lead to process starvation for processes which will require a long time to complete if short processes are continually added.</a:t>
            </a:r>
          </a:p>
          <a:p>
            <a:endParaRPr lang="en-US" dirty="0">
              <a:cs typeface="Calibri"/>
            </a:endParaRPr>
          </a:p>
        </p:txBody>
      </p:sp>
      <p:sp>
        <p:nvSpPr>
          <p:cNvPr id="4" name="Slide Number Placeholder 3"/>
          <p:cNvSpPr>
            <a:spLocks noGrp="1"/>
          </p:cNvSpPr>
          <p:nvPr>
            <p:ph type="sldNum" sz="quarter" idx="5"/>
          </p:nvPr>
        </p:nvSpPr>
        <p:spPr/>
        <p:txBody>
          <a:bodyPr/>
          <a:lstStyle/>
          <a:p>
            <a:fld id="{913CAE1B-AB3F-4F98-B14E-567B19461815}" type="slidenum">
              <a:rPr lang="en-US"/>
              <a:t>5</a:t>
            </a:fld>
            <a:endParaRPr lang="en-US"/>
          </a:p>
        </p:txBody>
      </p:sp>
    </p:spTree>
    <p:extLst>
      <p:ext uri="{BB962C8B-B14F-4D97-AF65-F5344CB8AC3E}">
        <p14:creationId xmlns:p14="http://schemas.microsoft.com/office/powerpoint/2010/main" val="866778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First In First Out</a:t>
            </a:r>
          </a:p>
        </p:txBody>
      </p:sp>
      <p:sp>
        <p:nvSpPr>
          <p:cNvPr id="4" name="Slide Number Placeholder 3"/>
          <p:cNvSpPr>
            <a:spLocks noGrp="1"/>
          </p:cNvSpPr>
          <p:nvPr>
            <p:ph type="sldNum" sz="quarter" idx="5"/>
          </p:nvPr>
        </p:nvSpPr>
        <p:spPr/>
        <p:txBody>
          <a:bodyPr/>
          <a:lstStyle/>
          <a:p>
            <a:fld id="{913CAE1B-AB3F-4F98-B14E-567B19461815}" type="slidenum">
              <a:rPr lang="en-US"/>
              <a:t>6</a:t>
            </a:fld>
            <a:endParaRPr lang="en-US"/>
          </a:p>
        </p:txBody>
      </p:sp>
    </p:spTree>
    <p:extLst>
      <p:ext uri="{BB962C8B-B14F-4D97-AF65-F5344CB8AC3E}">
        <p14:creationId xmlns:p14="http://schemas.microsoft.com/office/powerpoint/2010/main" val="315975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 FCFS : P1, P2,P3</a:t>
            </a:r>
          </a:p>
          <a:p>
            <a:r>
              <a:rPr lang="en-US" dirty="0">
                <a:cs typeface="Calibri"/>
              </a:rPr>
              <a:t>    RR2 : P1, P3, P2</a:t>
            </a:r>
          </a:p>
          <a:p>
            <a:endParaRPr lang="en-US" dirty="0">
              <a:cs typeface="Calibri"/>
            </a:endParaRPr>
          </a:p>
          <a:p>
            <a:r>
              <a:rPr lang="en-US" dirty="0"/>
              <a:t>FCFS is clear.  
In RR, time slot is of 2 units.  
Processes are assigned in following order
p1, p2, p1, p3, p2, p1, p3, p2, p2
This question involves the concept of ready queue. At t=2, p2 starts and p1 is sent to the ready queue and at t=3 p3 arrives so then the job p3 is queued in ready queue after p1. So at t=4, again p1 is executed then p3 is executed for first time at t=6.</a:t>
            </a:r>
            <a:endParaRPr lang="en-US" dirty="0">
              <a:cs typeface="Calibri"/>
            </a:endParaRPr>
          </a:p>
        </p:txBody>
      </p:sp>
      <p:sp>
        <p:nvSpPr>
          <p:cNvPr id="4" name="Slide Number Placeholder 3"/>
          <p:cNvSpPr>
            <a:spLocks noGrp="1"/>
          </p:cNvSpPr>
          <p:nvPr>
            <p:ph type="sldNum" sz="quarter" idx="5"/>
          </p:nvPr>
        </p:nvSpPr>
        <p:spPr/>
        <p:txBody>
          <a:bodyPr/>
          <a:lstStyle/>
          <a:p>
            <a:fld id="{913CAE1B-AB3F-4F98-B14E-567B19461815}" type="slidenum">
              <a:rPr lang="en-US"/>
              <a:t>7</a:t>
            </a:fld>
            <a:endParaRPr lang="en-US"/>
          </a:p>
        </p:txBody>
      </p:sp>
    </p:spTree>
    <p:extLst>
      <p:ext uri="{BB962C8B-B14F-4D97-AF65-F5344CB8AC3E}">
        <p14:creationId xmlns:p14="http://schemas.microsoft.com/office/powerpoint/2010/main" val="59542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 15</a:t>
            </a:r>
          </a:p>
          <a:p>
            <a:endParaRPr lang="en-US" dirty="0">
              <a:cs typeface="Calibri"/>
            </a:endParaRPr>
          </a:p>
          <a:p>
            <a:r>
              <a:rPr lang="en-US" dirty="0"/>
              <a:t>Shortest remaining time, also known as shortest remaining time first (SRTF), is a scheduling method that is a pre-emptive version of shortest job next scheduling. In this scheduling algorithm, the process with the smallest amount of time remaining until completion is selected to execute. Since the currently executing process is the one with the shortest amount of time remaining by definition, and since that time should only reduce as execution progresses, processes will always run until they complete or a new process is added that requires a smaller amount of time. The Gantt chart of execution of processes: At time 0, P1 is the only process, P1 runs for 15 time units. At time 15, P2 arrives, but P1 has the shortest remaining time. So P1 continues for 5 more time units. At time 20, P2 is the only process. So it runs for 10 time units. at time 30, P3 is the shortest remaining time process. So it runs for 10 time units. at time 40, P2 runs as it is the only process. P2 runs for 5 time units. At time 45, P3 arrives, but P2 has the shortest remaining time. So P2 continues for 10 more time units. P2 completes its execution at time 55.As we know, turn around time is total time between submission of the process and its completion. Waiting time is the time The amount of time that is taken by a process in ready queue and waiting time is the difference between Turn around time and burst time. Total turnaround time for P2 = Completion time - Arrival time = 55 - 15 = 40 Total Waiting Time for P2= turn around time - Burst time = 40 – 25 = 15</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3CAE1B-AB3F-4F98-B14E-567B19461815}" type="slidenum">
              <a:rPr lang="en-US"/>
              <a:t>9</a:t>
            </a:fld>
            <a:endParaRPr lang="en-US"/>
          </a:p>
        </p:txBody>
      </p:sp>
    </p:spTree>
    <p:extLst>
      <p:ext uri="{BB962C8B-B14F-4D97-AF65-F5344CB8AC3E}">
        <p14:creationId xmlns:p14="http://schemas.microsoft.com/office/powerpoint/2010/main" val="288559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46CE7D5-CF57-46EF-B807-FDD0502418D4}" type="datetimeFigureOut">
              <a:rPr lang="en-US" smtClean="0"/>
              <a:t>2/18/2019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1019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4172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539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5405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6687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184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196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804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0252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36058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46CE7D5-CF57-46EF-B807-FDD0502418D4}" type="datetimeFigureOut">
              <a:rPr lang="en-US" smtClean="0"/>
              <a:t>2/18/2019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472985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46CE7D5-CF57-46EF-B807-FDD0502418D4}" type="datetimeFigureOut">
              <a:rPr lang="en-US" smtClean="0"/>
              <a:t>2/18/2019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719566557"/>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7">
            <a:extLst>
              <a:ext uri="{FF2B5EF4-FFF2-40B4-BE49-F238E27FC236}">
                <a16:creationId xmlns:a16="http://schemas.microsoft.com/office/drawing/2014/main" id="{E2FE3A7B-DDFF-4F81-8AAE-11D96D138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6948"/>
            <a:ext cx="10744200" cy="5404104"/>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286503" y="4064626"/>
            <a:ext cx="9607159" cy="1476235"/>
          </a:xfrm>
        </p:spPr>
        <p:txBody>
          <a:bodyPr vert="horz" lIns="91440" tIns="45720" rIns="91440" bIns="45720" rtlCol="0">
            <a:normAutofit/>
          </a:bodyPr>
          <a:lstStyle/>
          <a:p>
            <a:pPr algn="ctr"/>
            <a:r>
              <a:rPr lang="en-US" sz="2800">
                <a:solidFill>
                  <a:srgbClr val="FFFFFF"/>
                </a:solidFill>
                <a:cs typeface="Calibri"/>
              </a:rPr>
              <a:t>Quiz</a:t>
            </a:r>
            <a:endParaRPr lang="en-US" sz="2800">
              <a:solidFill>
                <a:srgbClr val="FFFFFF"/>
              </a:solidFill>
            </a:endParaRPr>
          </a:p>
        </p:txBody>
      </p:sp>
      <p:sp>
        <p:nvSpPr>
          <p:cNvPr id="2" name="Title 1"/>
          <p:cNvSpPr>
            <a:spLocks noGrp="1"/>
          </p:cNvSpPr>
          <p:nvPr>
            <p:ph type="ctrTitle"/>
          </p:nvPr>
        </p:nvSpPr>
        <p:spPr>
          <a:xfrm>
            <a:off x="1286503" y="1285196"/>
            <a:ext cx="9607160" cy="2779429"/>
          </a:xfrm>
        </p:spPr>
        <p:txBody>
          <a:bodyPr>
            <a:normAutofit/>
          </a:bodyPr>
          <a:lstStyle/>
          <a:p>
            <a:pPr algn="ctr"/>
            <a:r>
              <a:rPr lang="en-US" sz="7200">
                <a:cs typeface="Calibri Light"/>
              </a:rPr>
              <a:t>Operating System</a:t>
            </a:r>
            <a:endParaRPr lang="en-US" sz="72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263E857-CC0E-4CF2-BC93-F040B9D67A55}"/>
              </a:ext>
            </a:extLst>
          </p:cNvPr>
          <p:cNvPicPr>
            <a:picLocks noChangeAspect="1"/>
          </p:cNvPicPr>
          <p:nvPr/>
        </p:nvPicPr>
        <p:blipFill>
          <a:blip r:embed="rId2"/>
          <a:stretch>
            <a:fillRect/>
          </a:stretch>
        </p:blipFill>
        <p:spPr>
          <a:xfrm>
            <a:off x="1605844" y="601854"/>
            <a:ext cx="7456311" cy="1322181"/>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7AB21845-B5A1-4FF9-BC38-B6372FD0004E}"/>
              </a:ext>
            </a:extLst>
          </p:cNvPr>
          <p:cNvPicPr>
            <a:picLocks noChangeAspect="1"/>
          </p:cNvPicPr>
          <p:nvPr/>
        </p:nvPicPr>
        <p:blipFill>
          <a:blip r:embed="rId3"/>
          <a:stretch>
            <a:fillRect/>
          </a:stretch>
        </p:blipFill>
        <p:spPr>
          <a:xfrm>
            <a:off x="1041400" y="2510328"/>
            <a:ext cx="8865748" cy="3671786"/>
          </a:xfrm>
          <a:prstGeom prst="rect">
            <a:avLst/>
          </a:prstGeom>
        </p:spPr>
      </p:pic>
    </p:spTree>
    <p:extLst>
      <p:ext uri="{BB962C8B-B14F-4D97-AF65-F5344CB8AC3E}">
        <p14:creationId xmlns:p14="http://schemas.microsoft.com/office/powerpoint/2010/main" val="124160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4BC7D3-A73F-4624-B9A5-0DBB2E606D47}"/>
              </a:ext>
            </a:extLst>
          </p:cNvPr>
          <p:cNvSpPr txBox="1"/>
          <p:nvPr/>
        </p:nvSpPr>
        <p:spPr>
          <a:xfrm>
            <a:off x="416720" y="80962"/>
            <a:ext cx="11358561" cy="65556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rPr>
              <a:t>In the following process state transition diagram for a uniprocessor system, assume that there are always some processes in the ready state:</a:t>
            </a:r>
            <a:endParaRPr lang="en-US" sz="2000" dirty="0">
              <a:latin typeface="Cambria"/>
              <a:cs typeface="Calibri" panose="020F0502020204030204"/>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endParaRPr lang="en-US" sz="2000" dirty="0">
              <a:latin typeface="Cambria"/>
            </a:endParaRPr>
          </a:p>
          <a:p>
            <a:r>
              <a:rPr lang="en-US" sz="2000" dirty="0">
                <a:latin typeface="Cambria"/>
              </a:rPr>
              <a:t>Now consider the following statements:</a:t>
            </a:r>
            <a:endParaRPr lang="en-US" sz="2000" dirty="0">
              <a:latin typeface="Cambria"/>
              <a:cs typeface="Calibri"/>
            </a:endParaRPr>
          </a:p>
          <a:p>
            <a:r>
              <a:rPr lang="en-US" sz="2000" dirty="0">
                <a:latin typeface="Cambria"/>
              </a:rPr>
              <a:t>I. If a process makes a transition D, it would result in another process making transition A immediately. </a:t>
            </a:r>
          </a:p>
          <a:p>
            <a:r>
              <a:rPr lang="en-US" sz="2000" dirty="0">
                <a:latin typeface="Cambria"/>
              </a:rPr>
              <a:t>II. A process P2 in blocked state can make transition E while another process P1 is in running state. </a:t>
            </a:r>
          </a:p>
          <a:p>
            <a:r>
              <a:rPr lang="en-US" sz="2000" dirty="0">
                <a:latin typeface="Cambria"/>
              </a:rPr>
              <a:t>III. The OS uses preemptive scheduling.</a:t>
            </a:r>
          </a:p>
          <a:p>
            <a:r>
              <a:rPr lang="en-US" sz="2000" dirty="0">
                <a:latin typeface="Cambria"/>
              </a:rPr>
              <a:t> IV. The OS uses non-preemptive scheduling. </a:t>
            </a:r>
            <a:endParaRPr lang="en-US" sz="2000" dirty="0">
              <a:latin typeface="Cambria"/>
              <a:cs typeface="Calibri" panose="020F0502020204030204"/>
            </a:endParaRPr>
          </a:p>
          <a:p>
            <a:endParaRPr lang="en-US" sz="2000" dirty="0">
              <a:latin typeface="Cambria"/>
            </a:endParaRPr>
          </a:p>
          <a:p>
            <a:r>
              <a:rPr lang="en-US" sz="2000" dirty="0">
                <a:latin typeface="Cambria"/>
              </a:rPr>
              <a:t>Which of the above statements are TRUE?</a:t>
            </a:r>
          </a:p>
        </p:txBody>
      </p:sp>
      <p:sp>
        <p:nvSpPr>
          <p:cNvPr id="11" name="TextBox 10">
            <a:extLst>
              <a:ext uri="{FF2B5EF4-FFF2-40B4-BE49-F238E27FC236}">
                <a16:creationId xmlns:a16="http://schemas.microsoft.com/office/drawing/2014/main" id="{126AACF5-32D4-4742-8B50-3613535917F0}"/>
              </a:ext>
            </a:extLst>
          </p:cNvPr>
          <p:cNvSpPr txBox="1"/>
          <p:nvPr/>
        </p:nvSpPr>
        <p:spPr>
          <a:xfrm>
            <a:off x="8808243" y="1509712"/>
            <a:ext cx="2743200" cy="132343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rPr>
              <a:t>A. I and II</a:t>
            </a:r>
          </a:p>
          <a:p>
            <a:r>
              <a:rPr lang="en-US" sz="2000" dirty="0">
                <a:latin typeface="Cambria"/>
              </a:rPr>
              <a:t>B. I and III</a:t>
            </a:r>
          </a:p>
          <a:p>
            <a:r>
              <a:rPr lang="en-US" sz="2000" dirty="0">
                <a:latin typeface="Cambria"/>
              </a:rPr>
              <a:t>C.  II and III</a:t>
            </a:r>
          </a:p>
          <a:p>
            <a:r>
              <a:rPr lang="en-US" sz="2000" dirty="0">
                <a:latin typeface="Cambria"/>
              </a:rPr>
              <a:t>D. II and IV</a:t>
            </a:r>
          </a:p>
        </p:txBody>
      </p:sp>
      <p:pic>
        <p:nvPicPr>
          <p:cNvPr id="12" name="Picture 12" descr="A drawing of a person&#10;&#10;Description generated with high confidence">
            <a:extLst>
              <a:ext uri="{FF2B5EF4-FFF2-40B4-BE49-F238E27FC236}">
                <a16:creationId xmlns:a16="http://schemas.microsoft.com/office/drawing/2014/main" id="{7AA36F62-8B2F-4924-99C1-FE6756DEA1C6}"/>
              </a:ext>
            </a:extLst>
          </p:cNvPr>
          <p:cNvPicPr>
            <a:picLocks noChangeAspect="1"/>
          </p:cNvPicPr>
          <p:nvPr/>
        </p:nvPicPr>
        <p:blipFill>
          <a:blip r:embed="rId3"/>
          <a:stretch>
            <a:fillRect/>
          </a:stretch>
        </p:blipFill>
        <p:spPr>
          <a:xfrm>
            <a:off x="973175" y="901228"/>
            <a:ext cx="5951652" cy="3145692"/>
          </a:xfrm>
          <a:prstGeom prst="rect">
            <a:avLst/>
          </a:prstGeom>
        </p:spPr>
      </p:pic>
    </p:spTree>
    <p:extLst>
      <p:ext uri="{BB962C8B-B14F-4D97-AF65-F5344CB8AC3E}">
        <p14:creationId xmlns:p14="http://schemas.microsoft.com/office/powerpoint/2010/main" val="74023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050B1-4E32-4E51-A3EF-8E9F752BA31E}"/>
              </a:ext>
            </a:extLst>
          </p:cNvPr>
          <p:cNvSpPr txBox="1"/>
          <p:nvPr/>
        </p:nvSpPr>
        <p:spPr>
          <a:xfrm>
            <a:off x="378177" y="914400"/>
            <a:ext cx="11590866" cy="44012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cs typeface="Calibri"/>
              </a:rPr>
              <a:t>Consider the following table of arrival time and burst time for three processes P0, P1 and P2. </a:t>
            </a:r>
            <a:endParaRPr lang="en-US" sz="2000" dirty="0">
              <a:latin typeface="Cambria"/>
            </a:endParaRPr>
          </a:p>
          <a:p>
            <a:endParaRPr lang="en-US" sz="2000" dirty="0">
              <a:latin typeface="Cambria"/>
              <a:cs typeface="Calibri"/>
            </a:endParaRPr>
          </a:p>
          <a:p>
            <a:r>
              <a:rPr lang="en-US" sz="2000" dirty="0">
                <a:latin typeface="Cambria"/>
                <a:cs typeface="Calibri"/>
              </a:rPr>
              <a:t>Process    Arrival time      Burst Time
P0             0 </a:t>
            </a:r>
            <a:r>
              <a:rPr lang="en-US" sz="2000" dirty="0" err="1">
                <a:latin typeface="Cambria"/>
                <a:cs typeface="Calibri"/>
              </a:rPr>
              <a:t>ms</a:t>
            </a:r>
            <a:r>
              <a:rPr lang="en-US" sz="2000" dirty="0">
                <a:latin typeface="Cambria"/>
                <a:cs typeface="Calibri"/>
              </a:rPr>
              <a:t>                     9 </a:t>
            </a:r>
            <a:r>
              <a:rPr lang="en-US" sz="2000" dirty="0" err="1">
                <a:latin typeface="Cambria"/>
                <a:cs typeface="Calibri"/>
              </a:rPr>
              <a:t>ms</a:t>
            </a:r>
            <a:r>
              <a:rPr lang="en-US" sz="2000" dirty="0">
                <a:latin typeface="Cambria"/>
                <a:cs typeface="Calibri"/>
              </a:rPr>
              <a:t>
P1             1 </a:t>
            </a:r>
            <a:r>
              <a:rPr lang="en-US" sz="2000" dirty="0" err="1">
                <a:latin typeface="Cambria"/>
                <a:cs typeface="Calibri"/>
              </a:rPr>
              <a:t>ms</a:t>
            </a:r>
            <a:r>
              <a:rPr lang="en-US" sz="2000" dirty="0">
                <a:latin typeface="Cambria"/>
                <a:cs typeface="Calibri"/>
              </a:rPr>
              <a:t>                     4 </a:t>
            </a:r>
            <a:r>
              <a:rPr lang="en-US" sz="2000" dirty="0" err="1">
                <a:latin typeface="Cambria"/>
                <a:cs typeface="Calibri"/>
              </a:rPr>
              <a:t>ms</a:t>
            </a:r>
            <a:r>
              <a:rPr lang="en-US" sz="2000" dirty="0">
                <a:latin typeface="Cambria"/>
                <a:cs typeface="Calibri"/>
              </a:rPr>
              <a:t>
P2             2 </a:t>
            </a:r>
            <a:r>
              <a:rPr lang="en-US" sz="2000" dirty="0" err="1">
                <a:latin typeface="Cambria"/>
                <a:cs typeface="Calibri"/>
              </a:rPr>
              <a:t>ms</a:t>
            </a:r>
            <a:r>
              <a:rPr lang="en-US" sz="2000" dirty="0">
                <a:latin typeface="Cambria"/>
                <a:cs typeface="Calibri"/>
              </a:rPr>
              <a:t>                     9 </a:t>
            </a:r>
            <a:r>
              <a:rPr lang="en-US" sz="2000" dirty="0" err="1">
                <a:latin typeface="Cambria"/>
                <a:cs typeface="Calibri"/>
              </a:rPr>
              <a:t>ms</a:t>
            </a:r>
            <a:endParaRPr lang="en-US" sz="2000" dirty="0">
              <a:latin typeface="Cambria"/>
              <a:cs typeface="Calibri"/>
            </a:endParaRPr>
          </a:p>
          <a:p>
            <a:endParaRPr lang="en-US" sz="2000" dirty="0">
              <a:latin typeface="Cambria"/>
              <a:cs typeface="Calibri"/>
            </a:endParaRPr>
          </a:p>
          <a:p>
            <a:r>
              <a:rPr lang="en-US" sz="2000" dirty="0">
                <a:latin typeface="Cambria"/>
                <a:cs typeface="Calibri"/>
              </a:rPr>
              <a:t>The pre-emptive shortest job first scheduling algorithm is used. Scheduling is carried out only at arrival or completion of processes. What is the average waiting time for the three processes?.</a:t>
            </a:r>
          </a:p>
          <a:p>
            <a:endParaRPr lang="en-US" sz="2000" dirty="0">
              <a:latin typeface="Cambria"/>
              <a:cs typeface="Calibri"/>
            </a:endParaRPr>
          </a:p>
          <a:p>
            <a:r>
              <a:rPr lang="en-US" sz="2000" dirty="0">
                <a:latin typeface="Cambria"/>
                <a:cs typeface="Calibri"/>
              </a:rPr>
              <a:t>A. 5.0 </a:t>
            </a:r>
            <a:r>
              <a:rPr lang="en-US" sz="2000" dirty="0" err="1">
                <a:latin typeface="Cambria"/>
                <a:cs typeface="Calibri"/>
              </a:rPr>
              <a:t>ms</a:t>
            </a:r>
            <a:endParaRPr lang="en-US" sz="2000" dirty="0">
              <a:latin typeface="Cambria"/>
              <a:cs typeface="Calibri"/>
            </a:endParaRPr>
          </a:p>
          <a:p>
            <a:r>
              <a:rPr lang="en-US" sz="2000" dirty="0">
                <a:latin typeface="Cambria"/>
                <a:cs typeface="Calibri"/>
              </a:rPr>
              <a:t>B. 4.33 </a:t>
            </a:r>
            <a:r>
              <a:rPr lang="en-US" sz="2000" dirty="0" err="1">
                <a:latin typeface="Cambria"/>
                <a:cs typeface="Calibri"/>
              </a:rPr>
              <a:t>ms</a:t>
            </a:r>
            <a:endParaRPr lang="en-US" sz="2000" dirty="0">
              <a:latin typeface="Cambria"/>
              <a:cs typeface="Calibri"/>
            </a:endParaRPr>
          </a:p>
          <a:p>
            <a:r>
              <a:rPr lang="en-US" sz="2000" dirty="0">
                <a:latin typeface="Cambria"/>
                <a:cs typeface="Calibri"/>
              </a:rPr>
              <a:t>C. 6.33 </a:t>
            </a:r>
            <a:r>
              <a:rPr lang="en-US" sz="2000" dirty="0" err="1">
                <a:latin typeface="Cambria"/>
                <a:cs typeface="Calibri"/>
              </a:rPr>
              <a:t>ms</a:t>
            </a:r>
            <a:endParaRPr lang="en-US" sz="2000" dirty="0">
              <a:latin typeface="Cambria"/>
              <a:cs typeface="Calibri"/>
            </a:endParaRPr>
          </a:p>
          <a:p>
            <a:r>
              <a:rPr lang="en-US" sz="2000" dirty="0">
                <a:latin typeface="Cambria"/>
                <a:cs typeface="Calibri"/>
              </a:rPr>
              <a:t>D.  7.33 </a:t>
            </a:r>
            <a:r>
              <a:rPr lang="en-US" sz="2000" dirty="0" err="1">
                <a:latin typeface="Cambria"/>
                <a:cs typeface="Calibri"/>
              </a:rPr>
              <a:t>ms</a:t>
            </a:r>
            <a:endParaRPr lang="en-US" sz="2000" dirty="0">
              <a:latin typeface="Cambria"/>
              <a:cs typeface="Calibri"/>
            </a:endParaRPr>
          </a:p>
        </p:txBody>
      </p:sp>
    </p:spTree>
    <p:extLst>
      <p:ext uri="{BB962C8B-B14F-4D97-AF65-F5344CB8AC3E}">
        <p14:creationId xmlns:p14="http://schemas.microsoft.com/office/powerpoint/2010/main" val="287454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5FD542-0012-4371-B023-38B307C6E5E7}"/>
              </a:ext>
            </a:extLst>
          </p:cNvPr>
          <p:cNvSpPr txBox="1"/>
          <p:nvPr/>
        </p:nvSpPr>
        <p:spPr>
          <a:xfrm>
            <a:off x="4724399" y="320039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47ADBF3D-9946-4551-AE5F-C6EBC74E74F2}"/>
              </a:ext>
            </a:extLst>
          </p:cNvPr>
          <p:cNvSpPr txBox="1"/>
          <p:nvPr/>
        </p:nvSpPr>
        <p:spPr>
          <a:xfrm>
            <a:off x="1030111" y="1323622"/>
            <a:ext cx="9398000" cy="224676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rPr>
              <a:t>Which of the following scheduling algorithms is non-preemptive?</a:t>
            </a:r>
          </a:p>
          <a:p>
            <a:endParaRPr lang="en-US" sz="2000" dirty="0">
              <a:latin typeface="Cambria"/>
            </a:endParaRPr>
          </a:p>
          <a:p>
            <a:endParaRPr lang="en-US" sz="2000" dirty="0">
              <a:latin typeface="Cambria"/>
            </a:endParaRPr>
          </a:p>
          <a:p>
            <a:r>
              <a:rPr lang="en-US" sz="2000" dirty="0">
                <a:latin typeface="Cambria"/>
              </a:rPr>
              <a:t>A. Round Robin</a:t>
            </a:r>
          </a:p>
          <a:p>
            <a:r>
              <a:rPr lang="en-US" sz="2000" dirty="0">
                <a:latin typeface="Cambria"/>
              </a:rPr>
              <a:t>B. First-In First-Out</a:t>
            </a:r>
          </a:p>
          <a:p>
            <a:r>
              <a:rPr lang="en-US" sz="2000" dirty="0">
                <a:latin typeface="Cambria"/>
              </a:rPr>
              <a:t>C. Multilevel Queue Scheduling</a:t>
            </a:r>
          </a:p>
          <a:p>
            <a:r>
              <a:rPr lang="en-US" sz="2000" dirty="0">
                <a:latin typeface="Cambria"/>
              </a:rPr>
              <a:t>D. Multi level Queue Scheduling with Feedback</a:t>
            </a:r>
          </a:p>
        </p:txBody>
      </p:sp>
    </p:spTree>
    <p:extLst>
      <p:ext uri="{BB962C8B-B14F-4D97-AF65-F5344CB8AC3E}">
        <p14:creationId xmlns:p14="http://schemas.microsoft.com/office/powerpoint/2010/main" val="306022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57AD42-B9C2-4033-9AF6-E7AED471C79F}"/>
              </a:ext>
            </a:extLst>
          </p:cNvPr>
          <p:cNvSpPr txBox="1"/>
          <p:nvPr/>
        </p:nvSpPr>
        <p:spPr>
          <a:xfrm>
            <a:off x="4724399" y="320039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55658EB8-3856-48F0-9ED6-F11BB4423F51}"/>
              </a:ext>
            </a:extLst>
          </p:cNvPr>
          <p:cNvSpPr txBox="1"/>
          <p:nvPr/>
        </p:nvSpPr>
        <p:spPr>
          <a:xfrm>
            <a:off x="903112" y="1450622"/>
            <a:ext cx="10117666"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rPr>
              <a:t>Which of the following process scheduling algorithm may lead to starvation?</a:t>
            </a:r>
          </a:p>
          <a:p>
            <a:endParaRPr lang="en-US" sz="2000" dirty="0">
              <a:latin typeface="Cambria"/>
            </a:endParaRPr>
          </a:p>
          <a:p>
            <a:r>
              <a:rPr lang="en-US" sz="2000" dirty="0">
                <a:latin typeface="Cambria"/>
              </a:rPr>
              <a:t>A. FIFO</a:t>
            </a:r>
          </a:p>
          <a:p>
            <a:r>
              <a:rPr lang="en-US" sz="2000" dirty="0">
                <a:latin typeface="Cambria"/>
              </a:rPr>
              <a:t>B. Round Robin</a:t>
            </a:r>
          </a:p>
          <a:p>
            <a:r>
              <a:rPr lang="en-US" sz="2000" dirty="0">
                <a:latin typeface="Cambria"/>
              </a:rPr>
              <a:t>C. Shortest Job Next</a:t>
            </a:r>
          </a:p>
          <a:p>
            <a:r>
              <a:rPr lang="en-US" sz="2000" dirty="0">
                <a:latin typeface="Cambria"/>
              </a:rPr>
              <a:t>D. None Of These</a:t>
            </a:r>
          </a:p>
        </p:txBody>
      </p:sp>
    </p:spTree>
    <p:extLst>
      <p:ext uri="{BB962C8B-B14F-4D97-AF65-F5344CB8AC3E}">
        <p14:creationId xmlns:p14="http://schemas.microsoft.com/office/powerpoint/2010/main" val="386786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09661-CB94-45A8-8B43-D9CD7854F0BC}"/>
              </a:ext>
            </a:extLst>
          </p:cNvPr>
          <p:cNvSpPr txBox="1"/>
          <p:nvPr/>
        </p:nvSpPr>
        <p:spPr>
          <a:xfrm>
            <a:off x="1196622" y="1196621"/>
            <a:ext cx="9685865" cy="255454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cs typeface="Calibri"/>
              </a:rPr>
              <a:t>If the quantum time of round robin algorithm is very large, then it is equivalent to:</a:t>
            </a:r>
          </a:p>
          <a:p>
            <a:pPr algn="l"/>
            <a:endParaRPr lang="en-US" sz="2000" dirty="0">
              <a:latin typeface="Cambria"/>
              <a:cs typeface="Calibri"/>
            </a:endParaRPr>
          </a:p>
          <a:p>
            <a:endParaRPr lang="en-US" sz="2000" dirty="0">
              <a:latin typeface="Cambria"/>
              <a:cs typeface="Calibri"/>
            </a:endParaRPr>
          </a:p>
          <a:p>
            <a:r>
              <a:rPr lang="en-US" sz="2000" dirty="0">
                <a:latin typeface="Cambria"/>
                <a:cs typeface="Calibri"/>
              </a:rPr>
              <a:t>A. First In First Out</a:t>
            </a:r>
          </a:p>
          <a:p>
            <a:r>
              <a:rPr lang="en-US" sz="2000" dirty="0">
                <a:latin typeface="Cambria"/>
                <a:cs typeface="Calibri"/>
              </a:rPr>
              <a:t>B. Shortest Job Next</a:t>
            </a:r>
          </a:p>
          <a:p>
            <a:r>
              <a:rPr lang="en-US" sz="2000" dirty="0">
                <a:latin typeface="Cambria"/>
                <a:cs typeface="Calibri"/>
              </a:rPr>
              <a:t>C. Lottery Scheduling</a:t>
            </a:r>
          </a:p>
          <a:p>
            <a:r>
              <a:rPr lang="en-US" sz="2000" dirty="0">
                <a:latin typeface="Cambria"/>
                <a:cs typeface="Calibri"/>
              </a:rPr>
              <a:t>D. None of the above</a:t>
            </a:r>
          </a:p>
          <a:p>
            <a:endParaRPr lang="en-US" sz="2000" dirty="0">
              <a:latin typeface="Cambria"/>
              <a:cs typeface="Calibri"/>
            </a:endParaRPr>
          </a:p>
        </p:txBody>
      </p:sp>
    </p:spTree>
    <p:extLst>
      <p:ext uri="{BB962C8B-B14F-4D97-AF65-F5344CB8AC3E}">
        <p14:creationId xmlns:p14="http://schemas.microsoft.com/office/powerpoint/2010/main" val="314575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823F9-60DF-472B-B91B-B26073C2DC73}"/>
              </a:ext>
            </a:extLst>
          </p:cNvPr>
          <p:cNvSpPr txBox="1"/>
          <p:nvPr/>
        </p:nvSpPr>
        <p:spPr>
          <a:xfrm>
            <a:off x="646288" y="152399"/>
            <a:ext cx="10984088" cy="65556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cs typeface="Calibri"/>
              </a:rPr>
              <a:t>Consider the 3 processes, P1, P2 and P3 shown in the table.</a:t>
            </a:r>
            <a:endParaRPr lang="en-US" sz="2000">
              <a:latin typeface="Cambria"/>
            </a:endParaRPr>
          </a:p>
          <a:p>
            <a:r>
              <a:rPr lang="en-US" sz="2000" dirty="0">
                <a:latin typeface="Cambria"/>
                <a:cs typeface="Calibri"/>
              </a:rPr>
              <a:t>Process           Arrival time         </a:t>
            </a:r>
            <a:r>
              <a:rPr lang="en-US" sz="2000" dirty="0" err="1">
                <a:latin typeface="Cambria"/>
                <a:cs typeface="Calibri"/>
              </a:rPr>
              <a:t>Time</a:t>
            </a:r>
            <a:r>
              <a:rPr lang="en-US" sz="2000" dirty="0">
                <a:latin typeface="Cambria"/>
                <a:cs typeface="Calibri"/>
              </a:rPr>
              <a:t> Units Required
   P1                 0                               5
   P2                 1                               7
   P3                 3                               4</a:t>
            </a:r>
            <a:endParaRPr lang="en-US" sz="2000" dirty="0">
              <a:latin typeface="Cambria"/>
              <a:ea typeface="Cambria"/>
              <a:cs typeface="Calibri"/>
            </a:endParaRPr>
          </a:p>
          <a:p>
            <a:endParaRPr lang="en-US" sz="2000" dirty="0">
              <a:latin typeface="Cambria"/>
              <a:cs typeface="Calibri"/>
            </a:endParaRPr>
          </a:p>
          <a:p>
            <a:r>
              <a:rPr lang="en-US" sz="2000" dirty="0">
                <a:latin typeface="Cambria"/>
                <a:cs typeface="Calibri"/>
              </a:rPr>
              <a:t>The completion order of the 3 processes under the policies FCFS and RR2 (round robin scheduling with CPU quantum of 2 time units) are</a:t>
            </a:r>
            <a:endParaRPr lang="en-US" sz="2000">
              <a:latin typeface="Cambria"/>
            </a:endParaRPr>
          </a:p>
          <a:p>
            <a:endParaRPr lang="en-US" sz="2000" dirty="0">
              <a:latin typeface="Cambria"/>
              <a:cs typeface="Calibri"/>
            </a:endParaRPr>
          </a:p>
          <a:p>
            <a:r>
              <a:rPr lang="en-US" sz="2000" dirty="0">
                <a:latin typeface="Cambria"/>
                <a:cs typeface="Calibri"/>
              </a:rPr>
              <a:t>A. FCFS : P1, P2, P3</a:t>
            </a:r>
          </a:p>
          <a:p>
            <a:r>
              <a:rPr lang="en-US" sz="2000" dirty="0">
                <a:latin typeface="Cambria"/>
                <a:cs typeface="Calibri"/>
              </a:rPr>
              <a:t>     RR2 : P3,P1,P2</a:t>
            </a:r>
            <a:endParaRPr lang="en-US" sz="2000" dirty="0">
              <a:latin typeface="Cambria"/>
              <a:ea typeface="Cambria"/>
              <a:cs typeface="Calibri"/>
            </a:endParaRPr>
          </a:p>
          <a:p>
            <a:endParaRPr lang="en-US" sz="2000" dirty="0">
              <a:latin typeface="Cambria"/>
              <a:cs typeface="Calibri"/>
            </a:endParaRPr>
          </a:p>
          <a:p>
            <a:r>
              <a:rPr lang="en-US" sz="2000" dirty="0">
                <a:latin typeface="Cambria"/>
                <a:cs typeface="Calibri"/>
              </a:rPr>
              <a:t>B. FCFS : P1, P3, P2</a:t>
            </a:r>
          </a:p>
          <a:p>
            <a:r>
              <a:rPr lang="en-US" sz="2000" dirty="0">
                <a:latin typeface="Cambria"/>
                <a:cs typeface="Calibri"/>
              </a:rPr>
              <a:t>     RR2 : P1, P3, P2</a:t>
            </a:r>
          </a:p>
          <a:p>
            <a:endParaRPr lang="en-US" sz="2000" dirty="0">
              <a:latin typeface="Cambria"/>
              <a:cs typeface="Calibri"/>
            </a:endParaRPr>
          </a:p>
          <a:p>
            <a:r>
              <a:rPr lang="en-US" sz="2000" dirty="0">
                <a:latin typeface="Cambria"/>
                <a:cs typeface="Calibri"/>
              </a:rPr>
              <a:t>C. FCFS: P1, P2, P3</a:t>
            </a:r>
          </a:p>
          <a:p>
            <a:r>
              <a:rPr lang="en-US" sz="2000" dirty="0">
                <a:latin typeface="Cambria"/>
                <a:cs typeface="Calibri"/>
              </a:rPr>
              <a:t>    RR2 : P1, P3, P2</a:t>
            </a:r>
          </a:p>
          <a:p>
            <a:endParaRPr lang="en-US" sz="2000" dirty="0">
              <a:latin typeface="Cambria"/>
              <a:cs typeface="Calibri"/>
            </a:endParaRPr>
          </a:p>
          <a:p>
            <a:r>
              <a:rPr lang="en-US" sz="2000" dirty="0">
                <a:latin typeface="Cambria"/>
                <a:cs typeface="Calibri"/>
              </a:rPr>
              <a:t>D. FCFS: P1, P3, P2</a:t>
            </a:r>
          </a:p>
          <a:p>
            <a:r>
              <a:rPr lang="en-US" sz="2000" dirty="0">
                <a:latin typeface="Cambria"/>
                <a:cs typeface="Calibri"/>
              </a:rPr>
              <a:t>     RR2 : P1, P2, P3 </a:t>
            </a:r>
          </a:p>
          <a:p>
            <a:endParaRPr lang="en-US" sz="2000" dirty="0">
              <a:latin typeface="Cambria"/>
              <a:cs typeface="Calibri"/>
            </a:endParaRPr>
          </a:p>
        </p:txBody>
      </p:sp>
    </p:spTree>
    <p:extLst>
      <p:ext uri="{BB962C8B-B14F-4D97-AF65-F5344CB8AC3E}">
        <p14:creationId xmlns:p14="http://schemas.microsoft.com/office/powerpoint/2010/main" val="333925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032DA-4EB9-43C3-AC70-7BAB8D7C8A90}"/>
              </a:ext>
            </a:extLst>
          </p:cNvPr>
          <p:cNvSpPr txBox="1"/>
          <p:nvPr/>
        </p:nvSpPr>
        <p:spPr>
          <a:xfrm>
            <a:off x="589844" y="561621"/>
            <a:ext cx="10546643" cy="31700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cs typeface="Calibri"/>
              </a:rPr>
              <a:t>FCFS is clear.  </a:t>
            </a:r>
            <a:br>
              <a:rPr lang="en-US" sz="2000" dirty="0">
                <a:latin typeface="Cambria"/>
                <a:ea typeface="+mn-lt"/>
                <a:cs typeface="+mn-lt"/>
              </a:rPr>
            </a:br>
            <a:br>
              <a:rPr lang="en-US" sz="2000" dirty="0">
                <a:latin typeface="Cambria"/>
                <a:ea typeface="+mn-lt"/>
                <a:cs typeface="+mn-lt"/>
              </a:rPr>
            </a:br>
            <a:r>
              <a:rPr lang="en-US" sz="2000" dirty="0">
                <a:latin typeface="Cambria"/>
                <a:cs typeface="Calibri"/>
              </a:rPr>
              <a:t>In RR, time slot is of 2 units.  </a:t>
            </a:r>
            <a:br>
              <a:rPr lang="en-US" sz="2000" dirty="0">
                <a:latin typeface="Cambria"/>
                <a:ea typeface="+mn-lt"/>
                <a:cs typeface="+mn-lt"/>
              </a:rPr>
            </a:br>
            <a:br>
              <a:rPr lang="en-US" sz="2000" dirty="0">
                <a:latin typeface="Cambria"/>
                <a:ea typeface="+mn-lt"/>
                <a:cs typeface="+mn-lt"/>
              </a:rPr>
            </a:br>
            <a:r>
              <a:rPr lang="en-US" sz="2000" dirty="0">
                <a:latin typeface="Cambria"/>
                <a:cs typeface="Calibri"/>
              </a:rPr>
              <a:t>Processes are assigned in following order</a:t>
            </a:r>
            <a:br>
              <a:rPr lang="en-US" sz="2000" dirty="0">
                <a:latin typeface="Cambria"/>
                <a:ea typeface="+mn-lt"/>
                <a:cs typeface="+mn-lt"/>
              </a:rPr>
            </a:br>
            <a:r>
              <a:rPr lang="en-US" sz="2000" dirty="0">
                <a:latin typeface="Cambria"/>
                <a:cs typeface="Calibri"/>
              </a:rPr>
              <a:t>p1, p2, p1, p3, p2, p1, p3, p2, p2</a:t>
            </a:r>
            <a:br>
              <a:rPr lang="en-US" sz="2000" dirty="0">
                <a:latin typeface="Cambria"/>
                <a:ea typeface="+mn-lt"/>
                <a:cs typeface="+mn-lt"/>
              </a:rPr>
            </a:br>
            <a:r>
              <a:rPr lang="en-US" sz="2000" dirty="0">
                <a:latin typeface="Cambria"/>
                <a:cs typeface="Calibri"/>
              </a:rPr>
              <a:t>This question involves the concept of ready queue. At t=2, p2 starts and p1 is sent to the ready queue and at t=3 p3 arrives so then the job p3 is queued in ready queue after p1. So at t=4, again p1 is executed then p3 is executed for first time at t=6.</a:t>
            </a:r>
          </a:p>
          <a:p>
            <a:pPr algn="l"/>
            <a:endParaRPr lang="en-US" sz="2000" dirty="0">
              <a:latin typeface="Cambria"/>
              <a:cs typeface="Calibri"/>
            </a:endParaRPr>
          </a:p>
        </p:txBody>
      </p:sp>
    </p:spTree>
    <p:extLst>
      <p:ext uri="{BB962C8B-B14F-4D97-AF65-F5344CB8AC3E}">
        <p14:creationId xmlns:p14="http://schemas.microsoft.com/office/powerpoint/2010/main" val="181568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A8E2F7-51A7-43DE-A24F-778F62F3A310}"/>
              </a:ext>
            </a:extLst>
          </p:cNvPr>
          <p:cNvSpPr txBox="1"/>
          <p:nvPr/>
        </p:nvSpPr>
        <p:spPr>
          <a:xfrm>
            <a:off x="451557" y="660400"/>
            <a:ext cx="11303000" cy="532453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rPr>
              <a:t>An operating system uses Shortest Remaining Time first (SRT) process scheduling algorithm. </a:t>
            </a:r>
            <a:endParaRPr lang="en-US"/>
          </a:p>
          <a:p>
            <a:r>
              <a:rPr lang="en-US" sz="2000" dirty="0">
                <a:latin typeface="Cambria"/>
              </a:rPr>
              <a:t>Consider the arrival times and execution times for the following processes:</a:t>
            </a:r>
            <a:endParaRPr lang="en-US">
              <a:cs typeface="Calibri Light"/>
            </a:endParaRPr>
          </a:p>
          <a:p>
            <a:endParaRPr lang="en-US" sz="2000" dirty="0">
              <a:latin typeface="Cambria"/>
            </a:endParaRPr>
          </a:p>
          <a:p>
            <a:endParaRPr lang="en-US" sz="2000" dirty="0">
              <a:latin typeface="Cambria"/>
            </a:endParaRPr>
          </a:p>
          <a:p>
            <a:r>
              <a:rPr lang="en-US" sz="2000" dirty="0">
                <a:latin typeface="Cambria"/>
              </a:rPr>
              <a:t>Process          Execution time            Arrival time </a:t>
            </a:r>
          </a:p>
          <a:p>
            <a:r>
              <a:rPr lang="en-US" sz="2000" dirty="0">
                <a:latin typeface="Cambria"/>
              </a:rPr>
              <a:t>P1                    20                                  0 </a:t>
            </a:r>
            <a:endParaRPr lang="en-US" sz="2000" dirty="0">
              <a:latin typeface="Cambria"/>
              <a:cs typeface="Calibri" panose="020F0502020204030204"/>
            </a:endParaRPr>
          </a:p>
          <a:p>
            <a:r>
              <a:rPr lang="en-US" sz="2000" dirty="0">
                <a:latin typeface="Cambria"/>
              </a:rPr>
              <a:t>P2                    25                                  15 </a:t>
            </a:r>
            <a:endParaRPr lang="en-US" sz="2000" dirty="0">
              <a:latin typeface="Cambria"/>
              <a:cs typeface="Calibri" panose="020F0502020204030204"/>
            </a:endParaRPr>
          </a:p>
          <a:p>
            <a:r>
              <a:rPr lang="en-US" sz="2000" dirty="0">
                <a:latin typeface="Cambria"/>
              </a:rPr>
              <a:t>P3                    10                                  30 </a:t>
            </a:r>
            <a:endParaRPr lang="en-US" sz="2000" dirty="0">
              <a:latin typeface="Cambria"/>
              <a:cs typeface="Calibri" panose="020F0502020204030204"/>
            </a:endParaRPr>
          </a:p>
          <a:p>
            <a:r>
              <a:rPr lang="en-US" sz="2000" dirty="0">
                <a:latin typeface="Cambria"/>
              </a:rPr>
              <a:t>P4                    15                                  45</a:t>
            </a:r>
            <a:endParaRPr lang="en-US" sz="2000" dirty="0">
              <a:latin typeface="Cambria"/>
              <a:cs typeface="Calibri" panose="020F0502020204030204"/>
            </a:endParaRPr>
          </a:p>
          <a:p>
            <a:endParaRPr lang="en-US" sz="2000" dirty="0">
              <a:latin typeface="Cambria"/>
            </a:endParaRPr>
          </a:p>
          <a:p>
            <a:r>
              <a:rPr lang="en-US" sz="2000" dirty="0">
                <a:latin typeface="Cambria"/>
              </a:rPr>
              <a:t>What is the total waiting time for process P2?</a:t>
            </a:r>
            <a:endParaRPr lang="en-US" sz="2000" dirty="0">
              <a:latin typeface="Cambria"/>
              <a:cs typeface="Calibri"/>
            </a:endParaRPr>
          </a:p>
          <a:p>
            <a:endParaRPr lang="en-US" sz="2000" dirty="0">
              <a:latin typeface="Cambria"/>
            </a:endParaRPr>
          </a:p>
          <a:p>
            <a:endParaRPr lang="en-US" sz="2000" dirty="0">
              <a:latin typeface="Cambria"/>
              <a:cs typeface="Calibri"/>
            </a:endParaRPr>
          </a:p>
          <a:p>
            <a:r>
              <a:rPr lang="en-US" sz="2000" dirty="0">
                <a:latin typeface="Cambria"/>
                <a:cs typeface="Calibri"/>
              </a:rPr>
              <a:t>A. 5</a:t>
            </a:r>
          </a:p>
          <a:p>
            <a:r>
              <a:rPr lang="en-US" sz="2000" dirty="0">
                <a:latin typeface="Cambria"/>
                <a:cs typeface="Calibri"/>
              </a:rPr>
              <a:t>B. 15</a:t>
            </a:r>
          </a:p>
          <a:p>
            <a:r>
              <a:rPr lang="en-US" sz="2000" dirty="0">
                <a:latin typeface="Cambria"/>
                <a:cs typeface="Calibri"/>
              </a:rPr>
              <a:t>C. 40</a:t>
            </a:r>
          </a:p>
          <a:p>
            <a:r>
              <a:rPr lang="en-US" sz="2000" dirty="0">
                <a:latin typeface="Cambria"/>
                <a:cs typeface="Calibri"/>
              </a:rPr>
              <a:t>D. 55</a:t>
            </a:r>
          </a:p>
        </p:txBody>
      </p:sp>
    </p:spTree>
    <p:extLst>
      <p:ext uri="{BB962C8B-B14F-4D97-AF65-F5344CB8AC3E}">
        <p14:creationId xmlns:p14="http://schemas.microsoft.com/office/powerpoint/2010/main" val="239356166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0</TotalTime>
  <Words>0</Words>
  <Application>Microsoft Office PowerPoint</Application>
  <PresentationFormat>Widescreen</PresentationFormat>
  <Paragraphs>0</Paragraphs>
  <Slides>10</Slides>
  <Notes>7</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Metropolitan</vt:lpstr>
      <vt:lpstr>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419</cp:revision>
  <dcterms:created xsi:type="dcterms:W3CDTF">2013-07-15T20:26:40Z</dcterms:created>
  <dcterms:modified xsi:type="dcterms:W3CDTF">2019-02-19T05:32:19Z</dcterms:modified>
</cp:coreProperties>
</file>