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5" r:id="rId5"/>
    <p:sldId id="264" r:id="rId6"/>
    <p:sldId id="257" r:id="rId7"/>
    <p:sldId id="258" r:id="rId8"/>
    <p:sldId id="261" r:id="rId9"/>
    <p:sldId id="260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71" autoAdjust="0"/>
    <p:restoredTop sz="94660"/>
  </p:normalViewPr>
  <p:slideViewPr>
    <p:cSldViewPr>
      <p:cViewPr varScale="1">
        <p:scale>
          <a:sx n="104" d="100"/>
          <a:sy n="104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736B69F-AC77-4C5C-AF29-5BE6B2012A4F}" type="datetimeFigureOut">
              <a:rPr lang="en-IN" smtClean="0"/>
              <a:pPr/>
              <a:t>3/9/2017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8F87E01-23AE-4088-87F7-A974009C2E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B69F-AC77-4C5C-AF29-5BE6B2012A4F}" type="datetimeFigureOut">
              <a:rPr lang="en-IN" smtClean="0"/>
              <a:pPr/>
              <a:t>3/9/2017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7E01-23AE-4088-87F7-A974009C2E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B69F-AC77-4C5C-AF29-5BE6B2012A4F}" type="datetimeFigureOut">
              <a:rPr lang="en-IN" smtClean="0"/>
              <a:pPr/>
              <a:t>3/9/2017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7E01-23AE-4088-87F7-A974009C2E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736B69F-AC77-4C5C-AF29-5BE6B2012A4F}" type="datetimeFigureOut">
              <a:rPr lang="en-IN" smtClean="0"/>
              <a:pPr/>
              <a:t>3/9/2017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8F87E01-23AE-4088-87F7-A974009C2E7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736B69F-AC77-4C5C-AF29-5BE6B2012A4F}" type="datetimeFigureOut">
              <a:rPr lang="en-IN" smtClean="0"/>
              <a:pPr/>
              <a:t>3/9/2017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8F87E01-23AE-4088-87F7-A974009C2E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B69F-AC77-4C5C-AF29-5BE6B2012A4F}" type="datetimeFigureOut">
              <a:rPr lang="en-IN" smtClean="0"/>
              <a:pPr/>
              <a:t>3/9/2017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7E01-23AE-4088-87F7-A974009C2E7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B69F-AC77-4C5C-AF29-5BE6B2012A4F}" type="datetimeFigureOut">
              <a:rPr lang="en-IN" smtClean="0"/>
              <a:pPr/>
              <a:t>3/9/2017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7E01-23AE-4088-87F7-A974009C2E7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736B69F-AC77-4C5C-AF29-5BE6B2012A4F}" type="datetimeFigureOut">
              <a:rPr lang="en-IN" smtClean="0"/>
              <a:pPr/>
              <a:t>3/9/2017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8F87E01-23AE-4088-87F7-A974009C2E7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B69F-AC77-4C5C-AF29-5BE6B2012A4F}" type="datetimeFigureOut">
              <a:rPr lang="en-IN" smtClean="0"/>
              <a:pPr/>
              <a:t>3/9/2017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7E01-23AE-4088-87F7-A974009C2E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736B69F-AC77-4C5C-AF29-5BE6B2012A4F}" type="datetimeFigureOut">
              <a:rPr lang="en-IN" smtClean="0"/>
              <a:pPr/>
              <a:t>3/9/2017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8F87E01-23AE-4088-87F7-A974009C2E7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736B69F-AC77-4C5C-AF29-5BE6B2012A4F}" type="datetimeFigureOut">
              <a:rPr lang="en-IN" smtClean="0"/>
              <a:pPr/>
              <a:t>3/9/2017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8F87E01-23AE-4088-87F7-A974009C2E7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736B69F-AC77-4C5C-AF29-5BE6B2012A4F}" type="datetimeFigureOut">
              <a:rPr lang="en-IN" smtClean="0"/>
              <a:pPr/>
              <a:t>3/9/2017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8F87E01-23AE-4088-87F7-A974009C2E7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A6yfpYhy5sWMjRGOT-OAIQ" TargetMode="External"/><Relationship Id="rId2" Type="http://schemas.openxmlformats.org/officeDocument/2006/relationships/hyperlink" Target="https://www.youtube.com/playlist?list=PLNC6lmsIySCOAP_dlmSveNgzFk6IVL-M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playlist?list=PLEbnTDJUr_If_BnzJkkN_J0Tl3iXTL8vq" TargetMode="External"/><Relationship Id="rId4" Type="http://schemas.openxmlformats.org/officeDocument/2006/relationships/hyperlink" Target="https://www.youtube.com/playlist?list=PLmXKhU9FNesSFvj6gASuWmQd23Ul5omt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j2VjcOXXs4&amp;list=PL-suslzEBiMrqFeagWE9MMWR9ZiYgWq89&amp;index=13" TargetMode="External"/><Relationship Id="rId2" Type="http://schemas.openxmlformats.org/officeDocument/2006/relationships/hyperlink" Target="https://www.youtube.com/watch?v=9seb8hddeK4&amp;list=PL-suslzEBiMrqFeagWE9MMWR9ZiYgWq89&amp;index=1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64ySYHmMmY&amp;list=PL-suslzEBiMrqFeagWE9MMWR9ZiYgWq89&amp;index=1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GnLLXPjLN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iwt1iVUib9s2Uo5BeYmwkDFUh70fJPx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0600"/>
            <a:ext cx="7391400" cy="12192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Book Antiqua" pitchFamily="18" charset="0"/>
              </a:rPr>
              <a:t>Operating Systems</a:t>
            </a:r>
            <a:endParaRPr lang="en-IN" sz="4800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200400"/>
            <a:ext cx="6172200" cy="559278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Book Antiqua" pitchFamily="18" charset="0"/>
              </a:rPr>
              <a:t>Placement Preparation Guide</a:t>
            </a:r>
            <a:endParaRPr lang="en-IN" sz="32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9836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301176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Book Antiqua" pitchFamily="18" charset="0"/>
              </a:rPr>
              <a:t>           </a:t>
            </a:r>
            <a:r>
              <a:rPr lang="en-IN" sz="3600" b="1" dirty="0" smtClean="0">
                <a:solidFill>
                  <a:srgbClr val="7030A0"/>
                </a:solidFill>
                <a:latin typeface="Book Antiqua" pitchFamily="18" charset="0"/>
              </a:rPr>
              <a:t>WISH  YOU  ALL  THE  BEST</a:t>
            </a:r>
            <a:endParaRPr lang="en-IN" sz="3600" b="1" dirty="0">
              <a:solidFill>
                <a:srgbClr val="7030A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730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TOPICS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763000" cy="5943600"/>
          </a:xfrm>
        </p:spPr>
        <p:txBody>
          <a:bodyPr/>
          <a:lstStyle/>
          <a:p>
            <a:r>
              <a:rPr lang="en-US" dirty="0" smtClean="0">
                <a:latin typeface="Book Antiqua" pitchFamily="18" charset="0"/>
              </a:rPr>
              <a:t>Functions of an operating system</a:t>
            </a:r>
          </a:p>
          <a:p>
            <a:r>
              <a:rPr lang="en-US" dirty="0" smtClean="0">
                <a:latin typeface="Book Antiqua" pitchFamily="18" charset="0"/>
              </a:rPr>
              <a:t>fork, exec, </a:t>
            </a:r>
            <a:r>
              <a:rPr lang="en-US" dirty="0" err="1" smtClean="0">
                <a:latin typeface="Book Antiqua" pitchFamily="18" charset="0"/>
              </a:rPr>
              <a:t>vfork</a:t>
            </a:r>
            <a:r>
              <a:rPr lang="en-US" dirty="0" smtClean="0">
                <a:latin typeface="Book Antiqua" pitchFamily="18" charset="0"/>
              </a:rPr>
              <a:t>, wait, </a:t>
            </a:r>
            <a:r>
              <a:rPr lang="en-US" dirty="0" err="1" smtClean="0">
                <a:latin typeface="Book Antiqua" pitchFamily="18" charset="0"/>
              </a:rPr>
              <a:t>waitpid</a:t>
            </a:r>
            <a:endParaRPr lang="en-US" dirty="0" smtClean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Copy-on-write</a:t>
            </a:r>
          </a:p>
          <a:p>
            <a:r>
              <a:rPr lang="en-US" dirty="0" smtClean="0">
                <a:latin typeface="Book Antiqua" pitchFamily="18" charset="0"/>
              </a:rPr>
              <a:t>Context switching</a:t>
            </a:r>
          </a:p>
          <a:p>
            <a:r>
              <a:rPr lang="en-US" dirty="0" smtClean="0">
                <a:latin typeface="Book Antiqua" pitchFamily="18" charset="0"/>
              </a:rPr>
              <a:t>Process scheduling</a:t>
            </a:r>
          </a:p>
          <a:p>
            <a:r>
              <a:rPr lang="en-US" dirty="0" smtClean="0">
                <a:latin typeface="Book Antiqua" pitchFamily="18" charset="0"/>
              </a:rPr>
              <a:t>Process Life Cycle</a:t>
            </a:r>
          </a:p>
          <a:p>
            <a:r>
              <a:rPr lang="en-US" dirty="0" smtClean="0">
                <a:latin typeface="Book Antiqua" pitchFamily="18" charset="0"/>
              </a:rPr>
              <a:t>Process Control Table</a:t>
            </a:r>
          </a:p>
          <a:p>
            <a:r>
              <a:rPr lang="en-US" dirty="0" smtClean="0">
                <a:latin typeface="Book Antiqua" pitchFamily="18" charset="0"/>
              </a:rPr>
              <a:t>Interrupt Handling</a:t>
            </a:r>
          </a:p>
          <a:p>
            <a:r>
              <a:rPr lang="en-US" dirty="0" smtClean="0">
                <a:latin typeface="Book Antiqua" pitchFamily="18" charset="0"/>
              </a:rPr>
              <a:t>Zombie Process</a:t>
            </a:r>
          </a:p>
          <a:p>
            <a:r>
              <a:rPr lang="en-US" dirty="0" smtClean="0">
                <a:latin typeface="Book Antiqua" pitchFamily="18" charset="0"/>
              </a:rPr>
              <a:t>System Calls</a:t>
            </a:r>
          </a:p>
          <a:p>
            <a:endParaRPr lang="en-US" dirty="0" smtClean="0">
              <a:latin typeface="Book Antiqua" pitchFamily="18" charset="0"/>
            </a:endParaRPr>
          </a:p>
          <a:p>
            <a:endParaRPr lang="en-US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TOPICS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763000" cy="5943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ok Antiqua" pitchFamily="18" charset="0"/>
              </a:rPr>
              <a:t>Process Scheduling Algorithms</a:t>
            </a:r>
          </a:p>
          <a:p>
            <a:r>
              <a:rPr lang="en-US" dirty="0" smtClean="0">
                <a:latin typeface="Book Antiqua" pitchFamily="18" charset="0"/>
              </a:rPr>
              <a:t>Round Robin Scheduling</a:t>
            </a:r>
          </a:p>
          <a:p>
            <a:r>
              <a:rPr lang="en-US" dirty="0" smtClean="0">
                <a:latin typeface="Book Antiqua" pitchFamily="18" charset="0"/>
              </a:rPr>
              <a:t>First Come First Served (FCFS)</a:t>
            </a:r>
          </a:p>
          <a:p>
            <a:r>
              <a:rPr lang="en-US" dirty="0" smtClean="0">
                <a:latin typeface="Book Antiqua" pitchFamily="18" charset="0"/>
              </a:rPr>
              <a:t>Shortest Job First (SJF)</a:t>
            </a:r>
          </a:p>
          <a:p>
            <a:r>
              <a:rPr lang="en-US" dirty="0" smtClean="0">
                <a:latin typeface="Book Antiqua" pitchFamily="18" charset="0"/>
              </a:rPr>
              <a:t>Priority Scheduling</a:t>
            </a:r>
          </a:p>
          <a:p>
            <a:r>
              <a:rPr lang="en-US" dirty="0" smtClean="0">
                <a:latin typeface="Book Antiqua" pitchFamily="18" charset="0"/>
              </a:rPr>
              <a:t>Pre-emptive/Non pre-emptive</a:t>
            </a:r>
          </a:p>
          <a:p>
            <a:r>
              <a:rPr lang="en-US" dirty="0" smtClean="0">
                <a:latin typeface="Book Antiqua" pitchFamily="18" charset="0"/>
              </a:rPr>
              <a:t>File System</a:t>
            </a:r>
          </a:p>
          <a:p>
            <a:r>
              <a:rPr lang="en-US" dirty="0" err="1" smtClean="0">
                <a:latin typeface="Book Antiqua" pitchFamily="18" charset="0"/>
              </a:rPr>
              <a:t>Inode</a:t>
            </a:r>
            <a:endParaRPr lang="en-US" dirty="0" smtClean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Hard Link</a:t>
            </a:r>
          </a:p>
          <a:p>
            <a:r>
              <a:rPr lang="en-US" dirty="0" smtClean="0">
                <a:latin typeface="Book Antiqua" pitchFamily="18" charset="0"/>
              </a:rPr>
              <a:t>Symbolic Link</a:t>
            </a:r>
          </a:p>
          <a:p>
            <a:r>
              <a:rPr lang="en-US" dirty="0" smtClean="0">
                <a:latin typeface="Book Antiqua" pitchFamily="18" charset="0"/>
              </a:rPr>
              <a:t>Unix Shell</a:t>
            </a:r>
          </a:p>
          <a:p>
            <a:r>
              <a:rPr lang="en-US" dirty="0" smtClean="0">
                <a:latin typeface="Book Antiqua" pitchFamily="18" charset="0"/>
              </a:rPr>
              <a:t>Unix Kernel</a:t>
            </a:r>
          </a:p>
          <a:p>
            <a:r>
              <a:rPr lang="en-US" dirty="0" smtClean="0">
                <a:latin typeface="Book Antiqua" pitchFamily="18" charset="0"/>
              </a:rPr>
              <a:t>Unix Utilities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TOPICS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763000" cy="5943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ok Antiqua" pitchFamily="18" charset="0"/>
              </a:rPr>
              <a:t>Inter Process Communication</a:t>
            </a:r>
          </a:p>
          <a:p>
            <a:r>
              <a:rPr lang="en-US" dirty="0" smtClean="0">
                <a:latin typeface="Book Antiqua" pitchFamily="18" charset="0"/>
              </a:rPr>
              <a:t>Pipes</a:t>
            </a:r>
          </a:p>
          <a:p>
            <a:r>
              <a:rPr lang="en-US" dirty="0" err="1" smtClean="0">
                <a:latin typeface="Book Antiqua" pitchFamily="18" charset="0"/>
              </a:rPr>
              <a:t>Fifos</a:t>
            </a:r>
            <a:r>
              <a:rPr lang="en-US" dirty="0" smtClean="0">
                <a:latin typeface="Book Antiqua" pitchFamily="18" charset="0"/>
              </a:rPr>
              <a:t> ( Named Pipes )</a:t>
            </a:r>
          </a:p>
          <a:p>
            <a:r>
              <a:rPr lang="en-US" dirty="0" smtClean="0">
                <a:latin typeface="Book Antiqua" pitchFamily="18" charset="0"/>
              </a:rPr>
              <a:t>Message Queues</a:t>
            </a:r>
          </a:p>
          <a:p>
            <a:r>
              <a:rPr lang="en-US" dirty="0" smtClean="0">
                <a:latin typeface="Book Antiqua" pitchFamily="18" charset="0"/>
              </a:rPr>
              <a:t>Shared Memory</a:t>
            </a:r>
          </a:p>
          <a:p>
            <a:r>
              <a:rPr lang="en-US" dirty="0" smtClean="0">
                <a:latin typeface="Book Antiqua" pitchFamily="18" charset="0"/>
              </a:rPr>
              <a:t>Process Synchronization</a:t>
            </a:r>
          </a:p>
          <a:p>
            <a:r>
              <a:rPr lang="en-US" dirty="0" smtClean="0">
                <a:latin typeface="Book Antiqua" pitchFamily="18" charset="0"/>
              </a:rPr>
              <a:t>Critical Section</a:t>
            </a:r>
          </a:p>
          <a:p>
            <a:r>
              <a:rPr lang="en-US" dirty="0" smtClean="0">
                <a:latin typeface="Book Antiqua" pitchFamily="18" charset="0"/>
              </a:rPr>
              <a:t>Semaphores, </a:t>
            </a:r>
            <a:r>
              <a:rPr lang="en-US" dirty="0" err="1" smtClean="0">
                <a:latin typeface="Book Antiqua" pitchFamily="18" charset="0"/>
              </a:rPr>
              <a:t>Mutex</a:t>
            </a:r>
            <a:r>
              <a:rPr lang="en-US" dirty="0" smtClean="0">
                <a:latin typeface="Book Antiqua" pitchFamily="18" charset="0"/>
              </a:rPr>
              <a:t>, Locks</a:t>
            </a:r>
          </a:p>
          <a:p>
            <a:r>
              <a:rPr lang="en-US" dirty="0" smtClean="0">
                <a:latin typeface="Book Antiqua" pitchFamily="18" charset="0"/>
              </a:rPr>
              <a:t>Deadlocks</a:t>
            </a:r>
          </a:p>
          <a:p>
            <a:r>
              <a:rPr lang="en-US" dirty="0" smtClean="0">
                <a:latin typeface="Book Antiqua" pitchFamily="18" charset="0"/>
              </a:rPr>
              <a:t>Deadlock Resolution Mechanism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TOPICS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763000" cy="5943600"/>
          </a:xfrm>
        </p:spPr>
        <p:txBody>
          <a:bodyPr/>
          <a:lstStyle/>
          <a:p>
            <a:r>
              <a:rPr lang="en-US" dirty="0" smtClean="0">
                <a:latin typeface="Book Antiqua" pitchFamily="18" charset="0"/>
              </a:rPr>
              <a:t>Virtual Memory</a:t>
            </a:r>
          </a:p>
          <a:p>
            <a:r>
              <a:rPr lang="en-US" dirty="0" smtClean="0">
                <a:latin typeface="Book Antiqua" pitchFamily="18" charset="0"/>
              </a:rPr>
              <a:t>External Fragmentation</a:t>
            </a:r>
          </a:p>
          <a:p>
            <a:r>
              <a:rPr lang="en-US" dirty="0" smtClean="0">
                <a:latin typeface="Book Antiqua" pitchFamily="18" charset="0"/>
              </a:rPr>
              <a:t>Internal Fragmentation</a:t>
            </a:r>
          </a:p>
          <a:p>
            <a:r>
              <a:rPr lang="en-US" dirty="0" smtClean="0">
                <a:latin typeface="Book Antiqua" pitchFamily="18" charset="0"/>
              </a:rPr>
              <a:t>Virtual Address Translation</a:t>
            </a:r>
          </a:p>
          <a:p>
            <a:r>
              <a:rPr lang="en-US" dirty="0" smtClean="0">
                <a:latin typeface="Book Antiqua" pitchFamily="18" charset="0"/>
              </a:rPr>
              <a:t>Demand Paging</a:t>
            </a:r>
          </a:p>
          <a:p>
            <a:r>
              <a:rPr lang="en-US" dirty="0" smtClean="0">
                <a:latin typeface="Book Antiqua" pitchFamily="18" charset="0"/>
              </a:rPr>
              <a:t>Segmentation</a:t>
            </a:r>
          </a:p>
          <a:p>
            <a:r>
              <a:rPr lang="en-US" dirty="0" smtClean="0">
                <a:latin typeface="Book Antiqua" pitchFamily="18" charset="0"/>
              </a:rPr>
              <a:t>Page Replacement Policies such as FIFO, LRU, NRU</a:t>
            </a:r>
          </a:p>
          <a:p>
            <a:r>
              <a:rPr lang="en-US" dirty="0" smtClean="0">
                <a:latin typeface="Book Antiqua" pitchFamily="18" charset="0"/>
              </a:rPr>
              <a:t>Swapping</a:t>
            </a:r>
          </a:p>
          <a:p>
            <a:r>
              <a:rPr lang="en-US" dirty="0" smtClean="0">
                <a:latin typeface="Book Antiqua" pitchFamily="18" charset="0"/>
              </a:rPr>
              <a:t>Thrashing</a:t>
            </a:r>
          </a:p>
          <a:p>
            <a:r>
              <a:rPr lang="en-US" dirty="0" smtClean="0">
                <a:latin typeface="Book Antiqua" pitchFamily="18" charset="0"/>
              </a:rPr>
              <a:t>Translation Look Aside Buffer (TLB)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64807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OS Lecture Complete Series</a:t>
            </a:r>
            <a:endParaRPr lang="en-IN" b="1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836712"/>
            <a:ext cx="8928992" cy="583264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sz="2800" dirty="0">
                <a:latin typeface="Book Antiqua" pitchFamily="18" charset="0"/>
              </a:rPr>
              <a:t>CMPT300: "Introduction to Operating Systems" lecture </a:t>
            </a:r>
            <a:r>
              <a:rPr lang="en-IN" sz="2800" dirty="0" smtClean="0">
                <a:latin typeface="Book Antiqua" pitchFamily="18" charset="0"/>
              </a:rPr>
              <a:t>series</a:t>
            </a:r>
          </a:p>
          <a:p>
            <a:pPr marL="0" indent="0">
              <a:buNone/>
            </a:pPr>
            <a:r>
              <a:rPr lang="en-IN" sz="2400" dirty="0">
                <a:latin typeface="Book Antiqua" pitchFamily="18" charset="0"/>
                <a:hlinkClick r:id="rId2"/>
              </a:rPr>
              <a:t>https://</a:t>
            </a:r>
            <a:r>
              <a:rPr lang="en-IN" sz="2400" dirty="0" smtClean="0">
                <a:latin typeface="Book Antiqua" pitchFamily="18" charset="0"/>
                <a:hlinkClick r:id="rId2"/>
              </a:rPr>
              <a:t>www.youtube.com/playlist?list=PLNC6lmsIySCOAP_dlmSveNgzFk6IVL-My</a:t>
            </a:r>
            <a:endParaRPr lang="en-IN" sz="2400" dirty="0" smtClean="0">
              <a:latin typeface="Book Antiqua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Book Antiqua" pitchFamily="18" charset="0"/>
              </a:rPr>
              <a:t>( 49 short Videos on most topics of Operating Systems )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>
                <a:latin typeface="Book Antiqua" pitchFamily="18" charset="0"/>
                <a:hlinkClick r:id="rId3" tooltip="KNOWLEDGE GATE"/>
              </a:rPr>
              <a:t>KNOWLEDGE </a:t>
            </a:r>
            <a:r>
              <a:rPr lang="en-IN" sz="2400" dirty="0" smtClean="0">
                <a:latin typeface="Book Antiqua" pitchFamily="18" charset="0"/>
                <a:hlinkClick r:id="rId3" tooltip="KNOWLEDGE GATE"/>
              </a:rPr>
              <a:t>GATE</a:t>
            </a:r>
            <a:r>
              <a:rPr lang="en-IN" sz="2400" dirty="0" smtClean="0">
                <a:latin typeface="Book Antiqua" pitchFamily="18" charset="0"/>
              </a:rPr>
              <a:t> ( Gate Preparation )</a:t>
            </a:r>
          </a:p>
          <a:p>
            <a:pPr marL="0" indent="0">
              <a:buNone/>
            </a:pPr>
            <a:r>
              <a:rPr lang="en-IN" sz="2400" dirty="0">
                <a:latin typeface="Book Antiqua" pitchFamily="18" charset="0"/>
                <a:hlinkClick r:id="rId4"/>
              </a:rPr>
              <a:t>https://</a:t>
            </a:r>
            <a:r>
              <a:rPr lang="en-IN" sz="2400" dirty="0" smtClean="0">
                <a:latin typeface="Book Antiqua" pitchFamily="18" charset="0"/>
                <a:hlinkClick r:id="rId4"/>
              </a:rPr>
              <a:t>www.youtube.com/playlist?list=PLmXKhU9FNesSFvj6gASuWmQd23Ul5omtD</a:t>
            </a:r>
            <a:endParaRPr lang="en-IN" sz="2400" dirty="0" smtClean="0">
              <a:latin typeface="Book Antiqua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Book Antiqua" pitchFamily="18" charset="0"/>
              </a:rPr>
              <a:t>( 28 short Videos on Operating Systems )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Book Antiqua" pitchFamily="18" charset="0"/>
              </a:rPr>
              <a:t>Operating Systems ( Gate Lectures by </a:t>
            </a:r>
            <a:r>
              <a:rPr lang="en-US" sz="2400" dirty="0" err="1" smtClean="0">
                <a:latin typeface="Book Antiqua" pitchFamily="18" charset="0"/>
              </a:rPr>
              <a:t>Ravindrababu</a:t>
            </a: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err="1" smtClean="0">
                <a:latin typeface="Book Antiqua" pitchFamily="18" charset="0"/>
              </a:rPr>
              <a:t>Ravula</a:t>
            </a:r>
            <a:r>
              <a:rPr lang="en-US" sz="2400" dirty="0" smtClean="0">
                <a:latin typeface="Book Antiqua" pitchFamily="18" charset="0"/>
              </a:rPr>
              <a:t> )</a:t>
            </a:r>
          </a:p>
          <a:p>
            <a:pPr marL="0" indent="0">
              <a:buNone/>
            </a:pPr>
            <a:r>
              <a:rPr lang="en-IN" sz="2400" dirty="0">
                <a:latin typeface="Book Antiqua" pitchFamily="18" charset="0"/>
                <a:hlinkClick r:id="rId5"/>
              </a:rPr>
              <a:t>https://</a:t>
            </a:r>
            <a:r>
              <a:rPr lang="en-IN" sz="2400" dirty="0" smtClean="0">
                <a:latin typeface="Book Antiqua" pitchFamily="18" charset="0"/>
                <a:hlinkClick r:id="rId5"/>
              </a:rPr>
              <a:t>www.youtube.com/playlist?list=PLEbnTDJUr_If_BnzJkkN_J0Tl3iXTL8vq</a:t>
            </a:r>
            <a:endParaRPr lang="en-IN" sz="2400" dirty="0" smtClean="0">
              <a:latin typeface="Book Antiqua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Book Antiqua" pitchFamily="18" charset="0"/>
              </a:rPr>
              <a:t>( 34 short Videos on Operating Systems )</a:t>
            </a:r>
            <a:endParaRPr lang="en-US" sz="2400" dirty="0">
              <a:latin typeface="Book Antiqua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Book Antiqua" pitchFamily="18" charset="0"/>
            </a:endParaRPr>
          </a:p>
          <a:p>
            <a:pPr marL="0" indent="0">
              <a:buNone/>
            </a:pPr>
            <a:endParaRPr lang="en-US" sz="24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260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64807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Fork &amp; Exec</a:t>
            </a:r>
            <a:endParaRPr lang="en-IN" b="1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980728"/>
            <a:ext cx="8784976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Book Antiqua" pitchFamily="18" charset="0"/>
              </a:rPr>
              <a:t>Excellent Videos on Fork and Exec by </a:t>
            </a:r>
            <a:r>
              <a:rPr lang="en-US" dirty="0" err="1" smtClean="0">
                <a:latin typeface="Book Antiqua" pitchFamily="18" charset="0"/>
              </a:rPr>
              <a:t>DrBFraser</a:t>
            </a:r>
            <a:r>
              <a:rPr lang="en-US" dirty="0" smtClean="0">
                <a:latin typeface="Book Antiqua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latin typeface="Book Antiqua" pitchFamily="18" charset="0"/>
              </a:rPr>
              <a:t>Linux </a:t>
            </a:r>
            <a:r>
              <a:rPr lang="en-IN" dirty="0">
                <a:latin typeface="Book Antiqua" pitchFamily="18" charset="0"/>
              </a:rPr>
              <a:t>fork() </a:t>
            </a:r>
            <a:r>
              <a:rPr lang="en-IN" dirty="0" smtClean="0">
                <a:latin typeface="Book Antiqua" pitchFamily="18" charset="0"/>
              </a:rPr>
              <a:t>Introduction </a:t>
            </a:r>
          </a:p>
          <a:p>
            <a:pPr marL="0" indent="0">
              <a:buNone/>
            </a:pPr>
            <a:r>
              <a:rPr lang="en-IN" sz="2400" dirty="0">
                <a:latin typeface="Book Antiqua" pitchFamily="18" charset="0"/>
                <a:hlinkClick r:id="rId2"/>
              </a:rPr>
              <a:t>https://</a:t>
            </a:r>
            <a:r>
              <a:rPr lang="en-IN" sz="2400" dirty="0" smtClean="0">
                <a:latin typeface="Book Antiqua" pitchFamily="18" charset="0"/>
                <a:hlinkClick r:id="rId2"/>
              </a:rPr>
              <a:t>www.youtube.com/watch?v=9seb8hddeK4&amp;list=PL-suslzEBiMrqFeagWE9MMWR9ZiYgWq89&amp;index=11</a:t>
            </a:r>
            <a:r>
              <a:rPr lang="en-IN" sz="2400" dirty="0" smtClean="0">
                <a:latin typeface="Book Antiqua" pitchFamily="18" charset="0"/>
              </a:rPr>
              <a:t/>
            </a:r>
            <a:br>
              <a:rPr lang="en-IN" sz="2400" dirty="0" smtClean="0">
                <a:latin typeface="Book Antiqua" pitchFamily="18" charset="0"/>
              </a:rPr>
            </a:br>
            <a:endParaRPr lang="en-IN" sz="2400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dirty="0">
                <a:latin typeface="Book Antiqua" pitchFamily="18" charset="0"/>
              </a:rPr>
              <a:t>Linux Exec System </a:t>
            </a:r>
            <a:r>
              <a:rPr lang="en-IN" dirty="0" smtClean="0">
                <a:latin typeface="Book Antiqua" pitchFamily="18" charset="0"/>
              </a:rPr>
              <a:t>Call</a:t>
            </a:r>
          </a:p>
          <a:p>
            <a:pPr marL="0" indent="0">
              <a:buNone/>
            </a:pPr>
            <a:r>
              <a:rPr lang="en-IN" sz="2400" dirty="0">
                <a:latin typeface="Book Antiqua" pitchFamily="18" charset="0"/>
                <a:hlinkClick r:id="rId3"/>
              </a:rPr>
              <a:t>https://</a:t>
            </a:r>
            <a:r>
              <a:rPr lang="en-IN" sz="2400" dirty="0" smtClean="0">
                <a:latin typeface="Book Antiqua" pitchFamily="18" charset="0"/>
                <a:hlinkClick r:id="rId3"/>
              </a:rPr>
              <a:t>www.youtube.com/watch?v=mj2VjcOXXs4&amp;list=PL-suslzEBiMrqFeagWE9MMWR9ZiYgWq89&amp;index=13</a:t>
            </a:r>
            <a:endParaRPr lang="en-IN" sz="2400" dirty="0" smtClean="0">
              <a:latin typeface="Book Antiqua" pitchFamily="18" charset="0"/>
            </a:endParaRPr>
          </a:p>
          <a:p>
            <a:pPr marL="0" indent="0">
              <a:buNone/>
            </a:pPr>
            <a:endParaRPr lang="en-US" sz="2400" dirty="0">
              <a:latin typeface="Book Antiqua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dirty="0">
                <a:latin typeface="Book Antiqua" pitchFamily="18" charset="0"/>
              </a:rPr>
              <a:t>Fork and Exec Linux </a:t>
            </a:r>
            <a:r>
              <a:rPr lang="en-IN" dirty="0" smtClean="0">
                <a:latin typeface="Book Antiqua" pitchFamily="18" charset="0"/>
              </a:rPr>
              <a:t>Programming</a:t>
            </a:r>
          </a:p>
          <a:p>
            <a:pPr marL="0" indent="0">
              <a:buNone/>
            </a:pPr>
            <a:r>
              <a:rPr lang="en-IN" sz="2400" dirty="0">
                <a:latin typeface="Book Antiqua" pitchFamily="18" charset="0"/>
                <a:hlinkClick r:id="rId4"/>
              </a:rPr>
              <a:t>https://www.youtube.com/watch?v=l64ySYHmMmY&amp;list=PL-suslzEBiMrqFeagWE9MMWR9ZiYgWq89&amp;index=14</a:t>
            </a:r>
            <a:endParaRPr lang="en-IN" sz="24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7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64807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Synchronization Mechanism</a:t>
            </a:r>
            <a:endParaRPr lang="en-IN" b="1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980728"/>
            <a:ext cx="8784976" cy="56166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800" dirty="0">
                <a:latin typeface="Book Antiqua" pitchFamily="18" charset="0"/>
              </a:rPr>
              <a:t>What is Semaphore : Solution to critical section </a:t>
            </a:r>
            <a:r>
              <a:rPr lang="en-IN" sz="2800" dirty="0" smtClean="0">
                <a:latin typeface="Book Antiqua" pitchFamily="18" charset="0"/>
              </a:rPr>
              <a:t>problem</a:t>
            </a:r>
          </a:p>
          <a:p>
            <a:pPr marL="0" indent="0">
              <a:buNone/>
            </a:pPr>
            <a:r>
              <a:rPr lang="en-IN" sz="2400" dirty="0">
                <a:latin typeface="Book Antiqua" pitchFamily="18" charset="0"/>
                <a:hlinkClick r:id="rId2"/>
              </a:rPr>
              <a:t>https://www.youtube.com/watch?v=-</a:t>
            </a:r>
            <a:r>
              <a:rPr lang="en-IN" sz="2400" dirty="0" smtClean="0">
                <a:latin typeface="Book Antiqua" pitchFamily="18" charset="0"/>
                <a:hlinkClick r:id="rId2"/>
              </a:rPr>
              <a:t>GnLLXPjLN4</a:t>
            </a:r>
            <a:endParaRPr lang="en-IN" sz="2400" dirty="0">
              <a:latin typeface="Book Antiqua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Book Antiqua" pitchFamily="18" charset="0"/>
              </a:rPr>
              <a:t>( Explained nicely with 2 threads and scheduling between the 2 threads )</a:t>
            </a:r>
            <a:br>
              <a:rPr lang="en-IN" sz="2400" dirty="0" smtClean="0">
                <a:latin typeface="Book Antiqua" pitchFamily="18" charset="0"/>
              </a:rPr>
            </a:br>
            <a:endParaRPr lang="en-IN" sz="2400" dirty="0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7301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64807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Virtual Memory</a:t>
            </a:r>
            <a:endParaRPr lang="en-IN" b="1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980728"/>
            <a:ext cx="8784976" cy="561662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Virtual Memory Concepts – By</a:t>
            </a:r>
            <a:br>
              <a:rPr lang="en-US" sz="2400" dirty="0" smtClean="0">
                <a:latin typeface="Book Antiqua" pitchFamily="18" charset="0"/>
              </a:rPr>
            </a:br>
            <a:r>
              <a:rPr lang="en-US" sz="2400" dirty="0" smtClean="0">
                <a:latin typeface="Book Antiqua" pitchFamily="18" charset="0"/>
              </a:rPr>
              <a:t> David Black Schaffer</a:t>
            </a:r>
          </a:p>
          <a:p>
            <a:pPr marL="0" indent="0">
              <a:buNone/>
            </a:pPr>
            <a:r>
              <a:rPr lang="en-IN" sz="2400" dirty="0" smtClean="0">
                <a:latin typeface="Book Antiqua" pitchFamily="18" charset="0"/>
                <a:hlinkClick r:id="rId2"/>
              </a:rPr>
              <a:t>https</a:t>
            </a:r>
            <a:r>
              <a:rPr lang="en-IN" sz="2400" dirty="0">
                <a:latin typeface="Book Antiqua" pitchFamily="18" charset="0"/>
                <a:hlinkClick r:id="rId2"/>
              </a:rPr>
              <a:t>://</a:t>
            </a:r>
            <a:r>
              <a:rPr lang="en-IN" sz="2400" dirty="0" smtClean="0">
                <a:latin typeface="Book Antiqua" pitchFamily="18" charset="0"/>
                <a:hlinkClick r:id="rId2"/>
              </a:rPr>
              <a:t>www.youtube.com/playlist?list=PLiwt1iVUib9s2Uo5BeYmwkDFUh70fJPxX</a:t>
            </a:r>
            <a:endParaRPr lang="en-IN" sz="2400" dirty="0" smtClean="0">
              <a:latin typeface="Book Antiqua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Book Antiqua" pitchFamily="18" charset="0"/>
              </a:rPr>
              <a:t>( 14 Videos on Virtual Memory Concepts – </a:t>
            </a:r>
            <a:br>
              <a:rPr lang="en-US" sz="2400" dirty="0" smtClean="0">
                <a:latin typeface="Book Antiqua" pitchFamily="18" charset="0"/>
              </a:rPr>
            </a:br>
            <a:r>
              <a:rPr lang="en-US" sz="2400" dirty="0" smtClean="0">
                <a:latin typeface="Book Antiqua" pitchFamily="18" charset="0"/>
              </a:rPr>
              <a:t>   Must watch each and every one of them )</a:t>
            </a:r>
            <a:endParaRPr lang="en-IN" sz="2400" dirty="0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8558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338</TotalTime>
  <Words>259</Words>
  <Application>Microsoft Office PowerPoint</Application>
  <PresentationFormat>On-screen Show (4:3)</PresentationFormat>
  <Paragraphs>77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Operating Systems</vt:lpstr>
      <vt:lpstr>TOPICS</vt:lpstr>
      <vt:lpstr>TOPICS</vt:lpstr>
      <vt:lpstr>TOPICS</vt:lpstr>
      <vt:lpstr>TOPICS</vt:lpstr>
      <vt:lpstr>OS Lecture Complete Series</vt:lpstr>
      <vt:lpstr>Fork &amp; Exec</vt:lpstr>
      <vt:lpstr>Synchronization Mechanism</vt:lpstr>
      <vt:lpstr>Virtual Memory</vt:lpstr>
      <vt:lpstr>           WISH  YOU  ALL  THE  BEST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cir</cp:lastModifiedBy>
  <cp:revision>19</cp:revision>
  <dcterms:created xsi:type="dcterms:W3CDTF">2017-01-24T05:54:41Z</dcterms:created>
  <dcterms:modified xsi:type="dcterms:W3CDTF">2017-03-09T12:24:16Z</dcterms:modified>
</cp:coreProperties>
</file>