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lab"/>
      <p:regular r:id="rId11"/>
      <p:bold r:id="rId12"/>
    </p:embeddedFont>
    <p:embeddedFont>
      <p:font typeface="Roboto Medium"/>
      <p:regular r:id="rId13"/>
      <p:bold r:id="rId14"/>
      <p:italic r:id="rId15"/>
      <p:boldItalic r:id="rId16"/>
    </p:embeddedFont>
    <p:embeddedFont>
      <p:font typeface="Roboto Slab SemiBo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5.xml"/><Relationship Id="rId13" Type="http://schemas.openxmlformats.org/officeDocument/2006/relationships/font" Target="fonts/RobotoMedium-regular.fntdata"/><Relationship Id="rId12"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edium-italic.fntdata"/><Relationship Id="rId14" Type="http://schemas.openxmlformats.org/officeDocument/2006/relationships/font" Target="fonts/RobotoMedium-bold.fntdata"/><Relationship Id="rId17" Type="http://schemas.openxmlformats.org/officeDocument/2006/relationships/font" Target="fonts/RobotoSlabSemiBold-regular.fntdata"/><Relationship Id="rId16"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SlabSemi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80862dd4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80862dd4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0862dd4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0862dd4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0862dd4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0862dd4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0862dd4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0862dd4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0862dd4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0862dd4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143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Roboto Slab"/>
                <a:ea typeface="Roboto Slab"/>
                <a:cs typeface="Roboto Slab"/>
                <a:sym typeface="Roboto Slab"/>
              </a:rPr>
              <a:t>AMS 560/CSE 542</a:t>
            </a:r>
            <a:endParaRPr b="1">
              <a:latin typeface="Roboto Slab"/>
              <a:ea typeface="Roboto Slab"/>
              <a:cs typeface="Roboto Slab"/>
              <a:sym typeface="Roboto Slab"/>
            </a:endParaRPr>
          </a:p>
          <a:p>
            <a:pPr indent="0" lvl="0" marL="0" rtl="0" algn="ctr">
              <a:spcBef>
                <a:spcPts val="0"/>
              </a:spcBef>
              <a:spcAft>
                <a:spcPts val="0"/>
              </a:spcAft>
              <a:buNone/>
            </a:pPr>
            <a:r>
              <a:rPr b="1" lang="en" sz="4500">
                <a:latin typeface="Roboto Slab"/>
                <a:ea typeface="Roboto Slab"/>
                <a:cs typeface="Roboto Slab"/>
                <a:sym typeface="Roboto Slab"/>
              </a:rPr>
              <a:t>Project Proposal</a:t>
            </a:r>
            <a:endParaRPr b="1" sz="4500">
              <a:latin typeface="Roboto Slab"/>
              <a:ea typeface="Roboto Slab"/>
              <a:cs typeface="Roboto Slab"/>
              <a:sym typeface="Roboto Slab"/>
            </a:endParaRPr>
          </a:p>
        </p:txBody>
      </p:sp>
      <p:sp>
        <p:nvSpPr>
          <p:cNvPr id="55" name="Google Shape;55;p13"/>
          <p:cNvSpPr txBox="1"/>
          <p:nvPr>
            <p:ph idx="1" type="subTitle"/>
          </p:nvPr>
        </p:nvSpPr>
        <p:spPr>
          <a:xfrm>
            <a:off x="311700" y="2803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2"/>
                </a:solidFill>
                <a:latin typeface="Roboto Slab SemiBold"/>
                <a:ea typeface="Roboto Slab SemiBold"/>
                <a:cs typeface="Roboto Slab SemiBold"/>
                <a:sym typeface="Roboto Slab SemiBold"/>
              </a:rPr>
              <a:t>Swaroop, Akhil, Xander</a:t>
            </a:r>
            <a:endParaRPr>
              <a:solidFill>
                <a:schemeClr val="accent2"/>
              </a:solidFill>
              <a:latin typeface="Roboto Slab SemiBold"/>
              <a:ea typeface="Roboto Slab SemiBold"/>
              <a:cs typeface="Roboto Slab SemiBold"/>
              <a:sym typeface="Roboto Slab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edium"/>
                <a:ea typeface="Roboto Medium"/>
                <a:cs typeface="Roboto Medium"/>
                <a:sym typeface="Roboto Medium"/>
              </a:rPr>
              <a:t>Consumer Problems and Current Solutions</a:t>
            </a:r>
            <a:endParaRPr>
              <a:latin typeface="Roboto Medium"/>
              <a:ea typeface="Roboto Medium"/>
              <a:cs typeface="Roboto Medium"/>
              <a:sym typeface="Roboto Medium"/>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dk1"/>
              </a:buClr>
              <a:buSzPts val="1400"/>
              <a:buChar char="●"/>
            </a:pPr>
            <a:r>
              <a:rPr b="1" lang="en" sz="1400">
                <a:solidFill>
                  <a:schemeClr val="dk1"/>
                </a:solidFill>
              </a:rPr>
              <a:t>How many times have you faced these situations?</a:t>
            </a:r>
            <a:endParaRPr b="1" sz="1400">
              <a:solidFill>
                <a:schemeClr val="dk1"/>
              </a:solidFill>
            </a:endParaRPr>
          </a:p>
          <a:p>
            <a:pPr indent="-304800" lvl="0" marL="457200" rtl="0" algn="l">
              <a:lnSpc>
                <a:spcPct val="200000"/>
              </a:lnSpc>
              <a:spcBef>
                <a:spcPts val="0"/>
              </a:spcBef>
              <a:spcAft>
                <a:spcPts val="0"/>
              </a:spcAft>
              <a:buClr>
                <a:schemeClr val="dk1"/>
              </a:buClr>
              <a:buSzPts val="1200"/>
              <a:buAutoNum type="arabicPeriod"/>
            </a:pPr>
            <a:r>
              <a:rPr lang="en" sz="1200">
                <a:solidFill>
                  <a:schemeClr val="dk1"/>
                </a:solidFill>
              </a:rPr>
              <a:t>You buy an item at some store, and the next store you see might have the same item being sold for a cheaper price.</a:t>
            </a:r>
            <a:endParaRPr sz="1200">
              <a:solidFill>
                <a:schemeClr val="dk1"/>
              </a:solidFill>
            </a:endParaRPr>
          </a:p>
          <a:p>
            <a:pPr indent="-304800" lvl="0" marL="457200" rtl="0" algn="l">
              <a:lnSpc>
                <a:spcPct val="200000"/>
              </a:lnSpc>
              <a:spcBef>
                <a:spcPts val="0"/>
              </a:spcBef>
              <a:spcAft>
                <a:spcPts val="0"/>
              </a:spcAft>
              <a:buClr>
                <a:schemeClr val="dk1"/>
              </a:buClr>
              <a:buSzPts val="1200"/>
              <a:buAutoNum type="arabicPeriod"/>
            </a:pPr>
            <a:r>
              <a:rPr lang="en" sz="1200">
                <a:solidFill>
                  <a:schemeClr val="dk1"/>
                </a:solidFill>
              </a:rPr>
              <a:t>When a friend recommends a distant deal, you overlook the commute and buy it, only to learn that the nearby store sells it for 50 cents more, which is a lot cheaper compared to the time and fuel wasted while trying to get the best deal.</a:t>
            </a:r>
            <a:endParaRPr sz="1200">
              <a:solidFill>
                <a:schemeClr val="dk1"/>
              </a:solidFill>
            </a:endParaRPr>
          </a:p>
          <a:p>
            <a:pPr indent="-317500" lvl="0" marL="457200" rtl="0" algn="l">
              <a:lnSpc>
                <a:spcPct val="200000"/>
              </a:lnSpc>
              <a:spcBef>
                <a:spcPts val="0"/>
              </a:spcBef>
              <a:spcAft>
                <a:spcPts val="0"/>
              </a:spcAft>
              <a:buClr>
                <a:schemeClr val="dk1"/>
              </a:buClr>
              <a:buSzPts val="1400"/>
              <a:buChar char="●"/>
            </a:pPr>
            <a:r>
              <a:rPr b="1" lang="en" sz="1400">
                <a:solidFill>
                  <a:schemeClr val="dk1"/>
                </a:solidFill>
              </a:rPr>
              <a:t>Existing apps don’t solve this problem completely.</a:t>
            </a:r>
            <a:endParaRPr sz="1200">
              <a:solidFill>
                <a:schemeClr val="dk1"/>
              </a:solidFill>
            </a:endParaRPr>
          </a:p>
          <a:p>
            <a:pPr indent="-304800" lvl="0" marL="457200" rtl="0" algn="l">
              <a:lnSpc>
                <a:spcPct val="200000"/>
              </a:lnSpc>
              <a:spcBef>
                <a:spcPts val="0"/>
              </a:spcBef>
              <a:spcAft>
                <a:spcPts val="0"/>
              </a:spcAft>
              <a:buClr>
                <a:schemeClr val="dk1"/>
              </a:buClr>
              <a:buSzPts val="1200"/>
              <a:buAutoNum type="arabicPeriod"/>
            </a:pPr>
            <a:r>
              <a:rPr lang="en" sz="1200">
                <a:solidFill>
                  <a:schemeClr val="dk1"/>
                </a:solidFill>
              </a:rPr>
              <a:t>There are apps for shopping lists management like </a:t>
            </a:r>
            <a:r>
              <a:rPr i="1" lang="en" sz="1200">
                <a:solidFill>
                  <a:schemeClr val="dk1"/>
                </a:solidFill>
              </a:rPr>
              <a:t>Grocery Gadget</a:t>
            </a:r>
            <a:r>
              <a:rPr lang="en" sz="1200">
                <a:solidFill>
                  <a:schemeClr val="dk1"/>
                </a:solidFill>
              </a:rPr>
              <a:t> </a:t>
            </a:r>
            <a:r>
              <a:rPr lang="en" sz="1200">
                <a:solidFill>
                  <a:schemeClr val="dk1"/>
                </a:solidFill>
              </a:rPr>
              <a:t>and </a:t>
            </a:r>
            <a:r>
              <a:rPr i="1" lang="en" sz="1200">
                <a:solidFill>
                  <a:schemeClr val="dk1"/>
                </a:solidFill>
              </a:rPr>
              <a:t>Out of Milk</a:t>
            </a:r>
            <a:r>
              <a:rPr lang="en" sz="1200">
                <a:solidFill>
                  <a:schemeClr val="dk1"/>
                </a:solidFill>
              </a:rPr>
              <a:t>. </a:t>
            </a:r>
            <a:endParaRPr sz="1200">
              <a:solidFill>
                <a:schemeClr val="dk1"/>
              </a:solidFill>
            </a:endParaRPr>
          </a:p>
          <a:p>
            <a:pPr indent="-304800" lvl="0" marL="457200" rtl="0" algn="l">
              <a:lnSpc>
                <a:spcPct val="200000"/>
              </a:lnSpc>
              <a:spcBef>
                <a:spcPts val="0"/>
              </a:spcBef>
              <a:spcAft>
                <a:spcPts val="0"/>
              </a:spcAft>
              <a:buClr>
                <a:schemeClr val="dk1"/>
              </a:buClr>
              <a:buSzPts val="1200"/>
              <a:buAutoNum type="arabicPeriod"/>
            </a:pPr>
            <a:r>
              <a:rPr lang="en" sz="1200">
                <a:solidFill>
                  <a:schemeClr val="dk1"/>
                </a:solidFill>
              </a:rPr>
              <a:t>There are certain apps for price comparison like instacart (manual comparison)</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edium"/>
                <a:ea typeface="Roboto Medium"/>
                <a:cs typeface="Roboto Medium"/>
                <a:sym typeface="Roboto Medium"/>
              </a:rPr>
              <a:t>A Little Bit About Us</a:t>
            </a:r>
            <a:endParaRPr>
              <a:latin typeface="Roboto Medium"/>
              <a:ea typeface="Roboto Medium"/>
              <a:cs typeface="Roboto Medium"/>
              <a:sym typeface="Roboto Medium"/>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Swaroop</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First Year Master Student in Computer Science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Family has a </a:t>
            </a:r>
            <a:r>
              <a:rPr lang="en">
                <a:solidFill>
                  <a:schemeClr val="dk1"/>
                </a:solidFill>
              </a:rPr>
              <a:t>hospitality</a:t>
            </a:r>
            <a:r>
              <a:rPr lang="en">
                <a:solidFill>
                  <a:schemeClr val="dk1"/>
                </a:solidFill>
              </a:rPr>
              <a:t> and retail business.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Akhil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First Year Master Student in Computer Science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Worked for a company in retail business unit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Xander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First year Master Student in AMS - Statistics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Experience in retail and making Point of Sales systems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edium"/>
                <a:ea typeface="Roboto Medium"/>
                <a:cs typeface="Roboto Medium"/>
                <a:sym typeface="Roboto Medium"/>
              </a:rPr>
              <a:t>What We Hope To Deliver</a:t>
            </a:r>
            <a:endParaRPr>
              <a:latin typeface="Roboto Medium"/>
              <a:ea typeface="Roboto Medium"/>
              <a:cs typeface="Roboto Medium"/>
              <a:sym typeface="Roboto Medium"/>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200"/>
              <a:t>User Side Usefulness</a:t>
            </a:r>
            <a:endParaRPr b="1" sz="1200"/>
          </a:p>
          <a:p>
            <a:pPr indent="0" lvl="0" marL="0" rtl="0" algn="l">
              <a:spcBef>
                <a:spcPts val="1200"/>
              </a:spcBef>
              <a:spcAft>
                <a:spcPts val="0"/>
              </a:spcAft>
              <a:buNone/>
            </a:pPr>
            <a:r>
              <a:rPr lang="en" sz="1200"/>
              <a:t>The application would allow users to check the products available near their location and compare the rates offered by each store with offers applied and choose a way either pick up or delivery or in store by smart recommendation from the app which involves time and cost savings method and weighing the advantage based on the users choice. Time would include commute and store wait times. The cost would cover offers, selling price, and commuting gasoline. And would also recommend the optimal time to buy based on the user's flexibility. This would let the user decide when, where, and how to buy groceries.</a:t>
            </a:r>
            <a:endParaRPr b="1" sz="991"/>
          </a:p>
          <a:p>
            <a:pPr indent="0" lvl="0" marL="0" rtl="0" algn="l">
              <a:spcBef>
                <a:spcPts val="1200"/>
              </a:spcBef>
              <a:spcAft>
                <a:spcPts val="0"/>
              </a:spcAft>
              <a:buNone/>
            </a:pPr>
            <a:r>
              <a:rPr b="1" lang="en" sz="1200"/>
              <a:t>Store Side Usefulness </a:t>
            </a:r>
            <a:endParaRPr b="1" sz="1200"/>
          </a:p>
          <a:p>
            <a:pPr indent="0" lvl="0" marL="0" rtl="0" algn="l">
              <a:spcBef>
                <a:spcPts val="1200"/>
              </a:spcBef>
              <a:spcAft>
                <a:spcPts val="0"/>
              </a:spcAft>
              <a:buNone/>
            </a:pPr>
            <a:r>
              <a:rPr lang="en" sz="1200"/>
              <a:t>The retailers will learn how many customers are willing to pay a visit, what things they are interested in, and what time they will arrive. As a result, they would be ready for the influx. They receive product quality comments as well as user trends.</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rPr lang="en" sz="1200"/>
              <a:t>As part of the course project, we hope to provide optimized suggestions to the customers based on </a:t>
            </a:r>
            <a:r>
              <a:rPr lang="en" sz="1200"/>
              <a:t>commute</a:t>
            </a:r>
            <a:r>
              <a:rPr lang="en" sz="1200"/>
              <a:t> times, distance, wait times and </a:t>
            </a:r>
            <a:r>
              <a:rPr lang="en" sz="1200"/>
              <a:t>item</a:t>
            </a:r>
            <a:r>
              <a:rPr lang="en" sz="1200"/>
              <a:t> prices based on a sample dataset.</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edium"/>
                <a:ea typeface="Roboto Medium"/>
                <a:cs typeface="Roboto Medium"/>
                <a:sym typeface="Roboto Medium"/>
              </a:rPr>
              <a:t>Our Plan</a:t>
            </a:r>
            <a:endParaRPr>
              <a:latin typeface="Roboto Medium"/>
              <a:ea typeface="Roboto Medium"/>
              <a:cs typeface="Roboto Medium"/>
              <a:sym typeface="Roboto Medium"/>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en" sz="1400"/>
              <a:t>G</a:t>
            </a:r>
            <a:r>
              <a:rPr lang="en" sz="1400"/>
              <a:t>ather and generate the data (regarding the average wait time for users at store and current number of people at store and prices of items, fuel etc) by simulation and logic.</a:t>
            </a:r>
            <a:endParaRPr sz="1400"/>
          </a:p>
          <a:p>
            <a:pPr indent="-317500" lvl="0" marL="457200" rtl="0" algn="l">
              <a:lnSpc>
                <a:spcPct val="200000"/>
              </a:lnSpc>
              <a:spcBef>
                <a:spcPts val="0"/>
              </a:spcBef>
              <a:spcAft>
                <a:spcPts val="0"/>
              </a:spcAft>
              <a:buSzPts val="1400"/>
              <a:buChar char="-"/>
            </a:pPr>
            <a:r>
              <a:rPr lang="en" sz="1400"/>
              <a:t>APIs integration (maps)</a:t>
            </a:r>
            <a:endParaRPr sz="1400"/>
          </a:p>
          <a:p>
            <a:pPr indent="-317500" lvl="0" marL="457200" rtl="0" algn="l">
              <a:lnSpc>
                <a:spcPct val="200000"/>
              </a:lnSpc>
              <a:spcBef>
                <a:spcPts val="0"/>
              </a:spcBef>
              <a:spcAft>
                <a:spcPts val="0"/>
              </a:spcAft>
              <a:buSzPts val="1400"/>
              <a:buChar char="-"/>
            </a:pPr>
            <a:r>
              <a:rPr lang="en" sz="1400"/>
              <a:t>Explore different optimization techniques to analyze and compare the combinations.</a:t>
            </a:r>
            <a:endParaRPr sz="1400"/>
          </a:p>
          <a:p>
            <a:pPr indent="-317500" lvl="0" marL="457200" rtl="0" algn="l">
              <a:lnSpc>
                <a:spcPct val="200000"/>
              </a:lnSpc>
              <a:spcBef>
                <a:spcPts val="0"/>
              </a:spcBef>
              <a:spcAft>
                <a:spcPts val="0"/>
              </a:spcAft>
              <a:buSzPts val="1400"/>
              <a:buChar char="-"/>
            </a:pPr>
            <a:r>
              <a:rPr lang="en" sz="1400"/>
              <a:t>Then use the best performing algorithm to produce the ideal suggestion for the user to follow.</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