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2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x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9450" cy="216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SOCI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</a:t>
            </a:r>
            <a:r>
              <a:rPr sz="1200" b="1" dirty="0">
                <a:latin typeface="Times New Roman"/>
                <a:cs typeface="Times New Roman"/>
              </a:rPr>
              <a:t>TWORK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</a:t>
            </a:r>
            <a:r>
              <a:rPr sz="1200" b="1" spc="-105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YSIS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In this </a:t>
            </a:r>
            <a:r>
              <a:rPr sz="1100" spc="-5" dirty="0">
                <a:latin typeface="Calibri"/>
                <a:cs typeface="Calibri"/>
              </a:rPr>
              <a:t>project we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see about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process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generating </a:t>
            </a:r>
            <a:r>
              <a:rPr sz="1100" dirty="0">
                <a:latin typeface="Calibri"/>
                <a:cs typeface="Calibri"/>
              </a:rPr>
              <a:t>a social </a:t>
            </a:r>
            <a:r>
              <a:rPr sz="1100" spc="-5" dirty="0">
                <a:latin typeface="Calibri"/>
                <a:cs typeface="Calibri"/>
              </a:rPr>
              <a:t>network </a:t>
            </a:r>
            <a:r>
              <a:rPr sz="1100" spc="-10" dirty="0">
                <a:latin typeface="Calibri"/>
                <a:cs typeface="Calibri"/>
              </a:rPr>
              <a:t>graph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how we </a:t>
            </a:r>
            <a:r>
              <a:rPr sz="1100" spc="-10" dirty="0">
                <a:latin typeface="Calibri"/>
                <a:cs typeface="Calibri"/>
              </a:rPr>
              <a:t>analyze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Facebook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social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network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called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NetworkX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python.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790"/>
              </a:spcBef>
            </a:pPr>
            <a:r>
              <a:rPr sz="1100" dirty="0">
                <a:latin typeface="Calibri"/>
                <a:cs typeface="Calibri"/>
              </a:rPr>
              <a:t>Social </a:t>
            </a:r>
            <a:r>
              <a:rPr sz="1100" spc="-5" dirty="0">
                <a:latin typeface="Calibri"/>
                <a:cs typeface="Calibri"/>
              </a:rPr>
              <a:t>network analysis (SNA)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something that studies</a:t>
            </a:r>
            <a:r>
              <a:rPr sz="1100" dirty="0">
                <a:latin typeface="Calibri"/>
                <a:cs typeface="Calibri"/>
              </a:rPr>
              <a:t> the </a:t>
            </a:r>
            <a:r>
              <a:rPr sz="1100" spc="-5" dirty="0">
                <a:latin typeface="Calibri"/>
                <a:cs typeface="Calibri"/>
              </a:rPr>
              <a:t>relationships and interactions </a:t>
            </a:r>
            <a:r>
              <a:rPr sz="1100" dirty="0">
                <a:latin typeface="Calibri"/>
                <a:cs typeface="Calibri"/>
              </a:rPr>
              <a:t>among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individuals,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organizations,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social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entities.</a:t>
            </a:r>
            <a:r>
              <a:rPr sz="1100" dirty="0">
                <a:latin typeface="Calibri"/>
                <a:cs typeface="Calibri"/>
              </a:rPr>
              <a:t> 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involves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analysis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social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networks,</a:t>
            </a:r>
            <a:r>
              <a:rPr sz="1100" dirty="0">
                <a:latin typeface="Calibri"/>
                <a:cs typeface="Calibri"/>
              </a:rPr>
              <a:t> which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composed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(representing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entities)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(representing </a:t>
            </a:r>
            <a:r>
              <a:rPr sz="1100" spc="-5" dirty="0">
                <a:latin typeface="Calibri"/>
                <a:cs typeface="Calibri"/>
              </a:rPr>
              <a:t> relationships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connections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entities).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SNA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examines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how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networks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structured,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how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resources flow through them,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how </a:t>
            </a:r>
            <a:r>
              <a:rPr sz="1100" spc="-5" dirty="0">
                <a:latin typeface="Calibri"/>
                <a:cs typeface="Calibri"/>
              </a:rPr>
              <a:t>behaviors, </a:t>
            </a:r>
            <a:r>
              <a:rPr sz="1100" dirty="0">
                <a:latin typeface="Calibri"/>
                <a:cs typeface="Calibri"/>
              </a:rPr>
              <a:t>ideas, or </a:t>
            </a:r>
            <a:r>
              <a:rPr sz="1100" spc="-5" dirty="0">
                <a:latin typeface="Calibri"/>
                <a:cs typeface="Calibri"/>
              </a:rPr>
              <a:t>influence spread </a:t>
            </a:r>
            <a:r>
              <a:rPr sz="1100" dirty="0">
                <a:latin typeface="Calibri"/>
                <a:cs typeface="Calibri"/>
              </a:rPr>
              <a:t>within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them.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34453"/>
            <a:ext cx="5760085" cy="1904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Calibri"/>
                <a:cs typeface="Calibri"/>
              </a:rPr>
              <a:t>DATASET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https://snap.stanford.edu/data/ego-Facebook.html</a:t>
            </a:r>
            <a:endParaRPr sz="1100" dirty="0">
              <a:latin typeface="Calibri"/>
              <a:cs typeface="Calibri"/>
            </a:endParaRPr>
          </a:p>
          <a:p>
            <a:pPr marL="12700" marR="6350">
              <a:lnSpc>
                <a:spcPct val="110000"/>
              </a:lnSpc>
              <a:spcBef>
                <a:spcPts val="795"/>
              </a:spcBef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dataset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collected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through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survey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Stanford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university.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Facebook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data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collected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survey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participants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Facebook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dataset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features</a:t>
            </a:r>
            <a:r>
              <a:rPr sz="1100" spc="-5" dirty="0">
                <a:latin typeface="Calibri"/>
                <a:cs typeface="Calibri"/>
              </a:rPr>
              <a:t> (profiles)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edges.</a:t>
            </a:r>
            <a:endParaRPr sz="1100" dirty="0">
              <a:latin typeface="Calibri"/>
              <a:cs typeface="Calibri"/>
            </a:endParaRPr>
          </a:p>
          <a:p>
            <a:pPr marL="12700" marR="8255">
              <a:lnSpc>
                <a:spcPct val="109100"/>
              </a:lnSpc>
              <a:spcBef>
                <a:spcPts val="815"/>
              </a:spcBef>
            </a:pPr>
            <a:r>
              <a:rPr sz="1100" spc="-5" dirty="0">
                <a:latin typeface="Calibri"/>
                <a:cs typeface="Calibri"/>
              </a:rPr>
              <a:t>Facebook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been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anonymized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replacing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Facebook-internal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for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new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value. And,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dirty="0">
                <a:latin typeface="Calibri"/>
                <a:cs typeface="Calibri"/>
              </a:rPr>
              <a:t> will </a:t>
            </a:r>
            <a:r>
              <a:rPr sz="1100" spc="-10" dirty="0">
                <a:latin typeface="Calibri"/>
                <a:cs typeface="Calibri"/>
              </a:rPr>
              <a:t>have </a:t>
            </a:r>
            <a:r>
              <a:rPr sz="1100" spc="-5" dirty="0">
                <a:latin typeface="Calibri"/>
                <a:cs typeface="Calibri"/>
              </a:rPr>
              <a:t>no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direction.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815"/>
              </a:spcBef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dataset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not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.csv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network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read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work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dirty="0">
                <a:latin typeface="Calibri"/>
                <a:cs typeface="Calibri"/>
              </a:rPr>
              <a:t> a </a:t>
            </a:r>
            <a:r>
              <a:rPr sz="1100" spc="-5" dirty="0">
                <a:latin typeface="Calibri"/>
                <a:cs typeface="Calibri"/>
              </a:rPr>
              <a:t>python library “NetworkX” </a:t>
            </a:r>
            <a:r>
              <a:rPr sz="1100" dirty="0">
                <a:latin typeface="Calibri"/>
                <a:cs typeface="Calibri"/>
              </a:rPr>
              <a:t>. </a:t>
            </a:r>
            <a:r>
              <a:rPr sz="1100" spc="-5" dirty="0">
                <a:latin typeface="Calibri"/>
                <a:cs typeface="Calibri"/>
              </a:rPr>
              <a:t>Let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319" y="3166871"/>
            <a:ext cx="4883150" cy="38900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906144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255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edge_color=edge_color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width=edge_width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alpha=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wi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th_labels=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41922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"Network Graph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with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Betweenness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'off'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78482"/>
            <a:ext cx="481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Output: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451472"/>
            <a:ext cx="37642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The top 10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highest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betweenness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 values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6416" y="6788784"/>
            <a:ext cx="5769610" cy="3308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75"/>
              </a:lnSpc>
            </a:pP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betweenness_centrality.items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(),</a:t>
            </a:r>
            <a:r>
              <a:rPr sz="105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r>
              <a:rPr sz="1050" spc="10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rever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))[: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370444"/>
            <a:ext cx="1670685" cy="232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[(107, 0.48077531149557645),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(1684, 0.33812535393929544),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(3437, 0.23649361170042005),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(1912, 0.22967697101070242),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(1085, 0.14943647607698152),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(0,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0.14672864694039878),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(698,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0.1157685138598761),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(567,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0.0967578131045644),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318" y="2424206"/>
            <a:ext cx="4687771" cy="3573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603"/>
            <a:ext cx="5760720" cy="220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(58,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0.08481360516228129),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(428, 0.06477239041384117)]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Node </a:t>
            </a:r>
            <a:r>
              <a:rPr sz="1100" spc="-5" dirty="0">
                <a:latin typeface="Calibri"/>
                <a:cs typeface="Calibri"/>
              </a:rPr>
              <a:t>“107” </a:t>
            </a:r>
            <a:r>
              <a:rPr sz="1100" dirty="0">
                <a:latin typeface="Calibri"/>
                <a:cs typeface="Calibri"/>
              </a:rPr>
              <a:t>has the </a:t>
            </a:r>
            <a:r>
              <a:rPr sz="1100" spc="-5" dirty="0">
                <a:latin typeface="Calibri"/>
                <a:cs typeface="Calibri"/>
              </a:rPr>
              <a:t>highest betweenness centrality </a:t>
            </a:r>
            <a:r>
              <a:rPr sz="1100" spc="-10" dirty="0">
                <a:latin typeface="Calibri"/>
                <a:cs typeface="Calibri"/>
              </a:rPr>
              <a:t>value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0.481(apx), </a:t>
            </a:r>
            <a:r>
              <a:rPr sz="1100" spc="-10" dirty="0">
                <a:latin typeface="Calibri"/>
                <a:cs typeface="Calibri"/>
              </a:rPr>
              <a:t>indicating </a:t>
            </a:r>
            <a:r>
              <a:rPr sz="1100" spc="-5" dirty="0">
                <a:latin typeface="Calibri"/>
                <a:cs typeface="Calibri"/>
              </a:rPr>
              <a:t>that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lies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10" dirty="0">
                <a:latin typeface="Calibri"/>
                <a:cs typeface="Calibri"/>
              </a:rPr>
              <a:t>many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shortest </a:t>
            </a:r>
            <a:r>
              <a:rPr sz="1100" spc="-5" dirty="0">
                <a:latin typeface="Calibri"/>
                <a:cs typeface="Calibri"/>
              </a:rPr>
              <a:t>paths between pairs </a:t>
            </a:r>
            <a:r>
              <a:rPr sz="1100" dirty="0">
                <a:latin typeface="Calibri"/>
                <a:cs typeface="Calibri"/>
              </a:rPr>
              <a:t>of other nodes in the </a:t>
            </a:r>
            <a:r>
              <a:rPr sz="1100" spc="-5" dirty="0">
                <a:latin typeface="Calibri"/>
                <a:cs typeface="Calibri"/>
              </a:rPr>
              <a:t>network, potentially serving </a:t>
            </a:r>
            <a:r>
              <a:rPr sz="1100" dirty="0">
                <a:latin typeface="Calibri"/>
                <a:cs typeface="Calibri"/>
              </a:rPr>
              <a:t>as a </a:t>
            </a:r>
            <a:r>
              <a:rPr sz="1100" spc="-5" dirty="0">
                <a:latin typeface="Calibri"/>
                <a:cs typeface="Calibri"/>
              </a:rPr>
              <a:t>critical connector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hub.</a:t>
            </a:r>
            <a:endParaRPr sz="1100" dirty="0">
              <a:latin typeface="Calibri"/>
              <a:cs typeface="Calibri"/>
            </a:endParaRPr>
          </a:p>
          <a:p>
            <a:pPr marL="12700" marR="5715" algn="just">
              <a:lnSpc>
                <a:spcPct val="110000"/>
              </a:lnSpc>
              <a:spcBef>
                <a:spcPts val="790"/>
              </a:spcBef>
            </a:pPr>
            <a:r>
              <a:rPr sz="1100" spc="-5" dirty="0">
                <a:latin typeface="Calibri"/>
                <a:cs typeface="Calibri"/>
              </a:rPr>
              <a:t>The highest betweenness </a:t>
            </a:r>
            <a:r>
              <a:rPr sz="1100" dirty="0">
                <a:latin typeface="Calibri"/>
                <a:cs typeface="Calibri"/>
              </a:rPr>
              <a:t>does </a:t>
            </a:r>
            <a:r>
              <a:rPr sz="1100" spc="-5" dirty="0">
                <a:latin typeface="Calibri"/>
                <a:cs typeface="Calibri"/>
              </a:rPr>
              <a:t>not necessarily depend </a:t>
            </a:r>
            <a:r>
              <a:rPr sz="1100" dirty="0">
                <a:latin typeface="Calibri"/>
                <a:cs typeface="Calibri"/>
              </a:rPr>
              <a:t>on the </a:t>
            </a:r>
            <a:r>
              <a:rPr sz="1100" spc="-5" dirty="0">
                <a:latin typeface="Calibri"/>
                <a:cs typeface="Calibri"/>
              </a:rPr>
              <a:t>degree because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node </a:t>
            </a:r>
            <a:r>
              <a:rPr sz="1100" dirty="0">
                <a:latin typeface="Calibri"/>
                <a:cs typeface="Calibri"/>
              </a:rPr>
              <a:t>which has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connections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most </a:t>
            </a:r>
            <a:r>
              <a:rPr sz="1100" spc="-5" dirty="0">
                <a:latin typeface="Calibri"/>
                <a:cs typeface="Calibri"/>
              </a:rPr>
              <a:t>network </a:t>
            </a:r>
            <a:r>
              <a:rPr sz="1100" spc="-10" dirty="0">
                <a:latin typeface="Calibri"/>
                <a:cs typeface="Calibri"/>
              </a:rPr>
              <a:t>may </a:t>
            </a:r>
            <a:r>
              <a:rPr sz="1100" spc="-5" dirty="0">
                <a:latin typeface="Calibri"/>
                <a:cs typeface="Calibri"/>
              </a:rPr>
              <a:t>not lie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greatest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shortest paths, but </a:t>
            </a:r>
            <a:r>
              <a:rPr sz="1100" dirty="0">
                <a:latin typeface="Calibri"/>
                <a:cs typeface="Calibri"/>
              </a:rPr>
              <a:t>in our </a:t>
            </a:r>
            <a:r>
              <a:rPr sz="1100" spc="-10" dirty="0">
                <a:latin typeface="Calibri"/>
                <a:cs typeface="Calibri"/>
              </a:rPr>
              <a:t>case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node “107” </a:t>
            </a:r>
            <a:r>
              <a:rPr sz="1100" dirty="0">
                <a:latin typeface="Calibri"/>
                <a:cs typeface="Calibri"/>
              </a:rPr>
              <a:t>has the </a:t>
            </a:r>
            <a:r>
              <a:rPr sz="1100" spc="-10" dirty="0">
                <a:latin typeface="Calibri"/>
                <a:cs typeface="Calibri"/>
              </a:rPr>
              <a:t>greatest </a:t>
            </a:r>
            <a:r>
              <a:rPr sz="1100" spc="-5" dirty="0">
                <a:latin typeface="Calibri"/>
                <a:cs typeface="Calibri"/>
              </a:rPr>
              <a:t>number of connections </a:t>
            </a:r>
            <a:r>
              <a:rPr sz="1100" dirty="0">
                <a:latin typeface="Calibri"/>
                <a:cs typeface="Calibri"/>
              </a:rPr>
              <a:t>and it lies in the </a:t>
            </a:r>
            <a:r>
              <a:rPr sz="1100" spc="-10" dirty="0">
                <a:latin typeface="Calibri"/>
                <a:cs typeface="Calibri"/>
              </a:rPr>
              <a:t>most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shortest </a:t>
            </a:r>
            <a:r>
              <a:rPr sz="1100" spc="-5" dirty="0">
                <a:latin typeface="Calibri"/>
                <a:cs typeface="Calibri"/>
              </a:rPr>
              <a:t>paths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hence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highest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betweenness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centrality.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49394"/>
            <a:ext cx="3580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following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 see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</a:t>
            </a:r>
            <a:r>
              <a:rPr sz="1100" dirty="0">
                <a:latin typeface="Calibri"/>
                <a:cs typeface="Calibri"/>
              </a:rPr>
              <a:t> nodes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labelled.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4386706"/>
            <a:ext cx="5769610" cy="3561079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7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sorted_nodes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key=betweenness_centralit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y.get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reverse=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top_nodes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sorted_nodes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[: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</a:t>
            </a:r>
            <a:r>
              <a:rPr sz="1050" spc="-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endParaRPr sz="105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1200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if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 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top_nodes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else 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spc="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G.nodes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labels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=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if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top_nodes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else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""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G.nodes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17780" marR="3581400">
              <a:lnSpc>
                <a:spcPct val="11330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 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57785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pos=pos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node_size=node_size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labels=labels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font_s </a:t>
            </a:r>
            <a:r>
              <a:rPr sz="1050" spc="-6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ize=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font_color=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'black'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width=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"off"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37160">
              <a:lnSpc>
                <a:spcPts val="1430"/>
              </a:lnSpc>
              <a:spcBef>
                <a:spcPts val="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"Network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with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Top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10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Nodes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based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on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Betweenness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65833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51272"/>
            <a:ext cx="576072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 above network </a:t>
            </a:r>
            <a:r>
              <a:rPr sz="1100" spc="-10" dirty="0">
                <a:latin typeface="Calibri"/>
                <a:cs typeface="Calibri"/>
              </a:rPr>
              <a:t>shows </a:t>
            </a:r>
            <a:r>
              <a:rPr sz="1100" spc="-5" dirty="0">
                <a:latin typeface="Calibri"/>
                <a:cs typeface="Calibri"/>
              </a:rPr>
              <a:t>the whole network </a:t>
            </a:r>
            <a:r>
              <a:rPr sz="1100" dirty="0">
                <a:latin typeface="Calibri"/>
                <a:cs typeface="Calibri"/>
              </a:rPr>
              <a:t>with only the </a:t>
            </a:r>
            <a:r>
              <a:rPr sz="1100" spc="-5" dirty="0">
                <a:latin typeface="Calibri"/>
                <a:cs typeface="Calibri"/>
              </a:rPr>
              <a:t>top </a:t>
            </a:r>
            <a:r>
              <a:rPr sz="1100" dirty="0">
                <a:latin typeface="Calibri"/>
                <a:cs typeface="Calibri"/>
              </a:rPr>
              <a:t>10 </a:t>
            </a:r>
            <a:r>
              <a:rPr sz="1100" spc="-5" dirty="0">
                <a:latin typeface="Calibri"/>
                <a:cs typeface="Calibri"/>
              </a:rPr>
              <a:t>nodes labelled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shown. </a:t>
            </a:r>
            <a:r>
              <a:rPr sz="1100" spc="-25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can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predict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observing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stand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shortest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 </a:t>
            </a:r>
            <a:r>
              <a:rPr sz="1100" spc="-10" dirty="0">
                <a:latin typeface="Calibri"/>
                <a:cs typeface="Calibri"/>
              </a:rPr>
              <a:t>many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634" y="7251572"/>
            <a:ext cx="14795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Representing </a:t>
            </a:r>
            <a:r>
              <a:rPr sz="1100" spc="-5" dirty="0">
                <a:latin typeface="Calibri"/>
                <a:cs typeface="Calibri"/>
              </a:rPr>
              <a:t>only top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695" y="1810094"/>
            <a:ext cx="4693825" cy="28731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711" y="6719161"/>
            <a:ext cx="2293868" cy="138951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52500" y="6473697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5024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Graphical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416" y="1230121"/>
            <a:ext cx="5769610" cy="15989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betweenness_centrality.keys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values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2298700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plt.plot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'bo'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markersize=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plt.xlabel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'Nodes'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29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plt.ylabel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'Betweenness Centrality'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57924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'Betweenness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Values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Nodes'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94989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486268"/>
            <a:ext cx="5760720" cy="207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CLOSENESS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CENTRALITY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15"/>
              </a:spcBef>
            </a:pPr>
            <a:r>
              <a:rPr sz="1100" spc="-5" dirty="0">
                <a:latin typeface="Calibri"/>
                <a:cs typeface="Calibri"/>
              </a:rPr>
              <a:t>Closeness centrality measures </a:t>
            </a:r>
            <a:r>
              <a:rPr sz="1100" spc="-10" dirty="0">
                <a:latin typeface="Calibri"/>
                <a:cs typeface="Calibri"/>
              </a:rPr>
              <a:t>how </a:t>
            </a:r>
            <a:r>
              <a:rPr sz="1100" dirty="0">
                <a:latin typeface="Calibri"/>
                <a:cs typeface="Calibri"/>
              </a:rPr>
              <a:t>easily a </a:t>
            </a:r>
            <a:r>
              <a:rPr sz="1100" spc="-5" dirty="0">
                <a:latin typeface="Calibri"/>
                <a:cs typeface="Calibri"/>
              </a:rPr>
              <a:t>node can </a:t>
            </a:r>
            <a:r>
              <a:rPr sz="1100" dirty="0">
                <a:latin typeface="Calibri"/>
                <a:cs typeface="Calibri"/>
              </a:rPr>
              <a:t>access </a:t>
            </a:r>
            <a:r>
              <a:rPr sz="1100" spc="-5" dirty="0">
                <a:latin typeface="Calibri"/>
                <a:cs typeface="Calibri"/>
              </a:rPr>
              <a:t>other </a:t>
            </a:r>
            <a:r>
              <a:rPr sz="1100" dirty="0">
                <a:latin typeface="Calibri"/>
                <a:cs typeface="Calibri"/>
              </a:rPr>
              <a:t>nodes in the </a:t>
            </a:r>
            <a:r>
              <a:rPr sz="1100" spc="-5" dirty="0">
                <a:latin typeface="Calibri"/>
                <a:cs typeface="Calibri"/>
              </a:rPr>
              <a:t>network. Nodes with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closeness centrality values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typically </a:t>
            </a:r>
            <a:r>
              <a:rPr sz="1100" spc="-10" dirty="0">
                <a:latin typeface="Calibri"/>
                <a:cs typeface="Calibri"/>
              </a:rPr>
              <a:t>located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central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well-connected areas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can quickly </a:t>
            </a:r>
            <a:r>
              <a:rPr sz="1100" spc="-10" dirty="0">
                <a:latin typeface="Calibri"/>
                <a:cs typeface="Calibri"/>
              </a:rPr>
              <a:t>transmit information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influence to </a:t>
            </a:r>
            <a:r>
              <a:rPr sz="1100" dirty="0">
                <a:latin typeface="Calibri"/>
                <a:cs typeface="Calibri"/>
              </a:rPr>
              <a:t>other </a:t>
            </a:r>
            <a:r>
              <a:rPr sz="1100" spc="-5" dirty="0">
                <a:latin typeface="Calibri"/>
                <a:cs typeface="Calibri"/>
              </a:rPr>
              <a:t>nodes.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simply </a:t>
            </a:r>
            <a:r>
              <a:rPr sz="1100" spc="-10" dirty="0">
                <a:latin typeface="Calibri"/>
                <a:cs typeface="Calibri"/>
              </a:rPr>
              <a:t>quantifies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average shortest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distance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network.</a:t>
            </a:r>
            <a:endParaRPr sz="1100" dirty="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  <a:spcBef>
                <a:spcPts val="805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closeness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measure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important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monitoring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spread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false </a:t>
            </a:r>
            <a:r>
              <a:rPr sz="1100" spc="-5" dirty="0">
                <a:latin typeface="Calibri"/>
                <a:cs typeface="Calibri"/>
              </a:rPr>
              <a:t> information </a:t>
            </a:r>
            <a:r>
              <a:rPr sz="1100" dirty="0">
                <a:latin typeface="Calibri"/>
                <a:cs typeface="Calibri"/>
              </a:rPr>
              <a:t>(e.g., </a:t>
            </a:r>
            <a:r>
              <a:rPr sz="1100" spc="-15" dirty="0">
                <a:latin typeface="Calibri"/>
                <a:cs typeface="Calibri"/>
              </a:rPr>
              <a:t>fake </a:t>
            </a:r>
            <a:r>
              <a:rPr sz="1100" spc="-5" dirty="0">
                <a:latin typeface="Calibri"/>
                <a:cs typeface="Calibri"/>
              </a:rPr>
              <a:t>news). Let us </a:t>
            </a:r>
            <a:r>
              <a:rPr sz="1100" spc="-10" dirty="0">
                <a:latin typeface="Calibri"/>
                <a:cs typeface="Calibri"/>
              </a:rPr>
              <a:t>examine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example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20" dirty="0">
                <a:latin typeface="Calibri"/>
                <a:cs typeface="Calibri"/>
              </a:rPr>
              <a:t>fake </a:t>
            </a:r>
            <a:r>
              <a:rPr sz="1100" spc="-5" dirty="0">
                <a:latin typeface="Calibri"/>
                <a:cs typeface="Calibri"/>
              </a:rPr>
              <a:t>news.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user </a:t>
            </a:r>
            <a:r>
              <a:rPr sz="1100" spc="-5" dirty="0">
                <a:latin typeface="Calibri"/>
                <a:cs typeface="Calibri"/>
              </a:rPr>
              <a:t>with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highest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closeness centrality </a:t>
            </a:r>
            <a:r>
              <a:rPr sz="1100" spc="-10" dirty="0">
                <a:latin typeface="Calibri"/>
                <a:cs typeface="Calibri"/>
              </a:rPr>
              <a:t>measure started </a:t>
            </a:r>
            <a:r>
              <a:rPr sz="1100" spc="-5" dirty="0">
                <a:latin typeface="Calibri"/>
                <a:cs typeface="Calibri"/>
              </a:rPr>
              <a:t>spreading some </a:t>
            </a:r>
            <a:r>
              <a:rPr sz="1100" spc="-15" dirty="0">
                <a:latin typeface="Calibri"/>
                <a:cs typeface="Calibri"/>
              </a:rPr>
              <a:t>fake </a:t>
            </a:r>
            <a:r>
              <a:rPr sz="1100" spc="-5" dirty="0">
                <a:latin typeface="Calibri"/>
                <a:cs typeface="Calibri"/>
              </a:rPr>
              <a:t>news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spc="-5" dirty="0">
                <a:latin typeface="Calibri"/>
                <a:cs typeface="Calibri"/>
              </a:rPr>
              <a:t>(sharing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10" dirty="0">
                <a:latin typeface="Calibri"/>
                <a:cs typeface="Calibri"/>
              </a:rPr>
              <a:t>creating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post), the whole network </a:t>
            </a:r>
            <a:r>
              <a:rPr sz="1100" dirty="0">
                <a:latin typeface="Calibri"/>
                <a:cs typeface="Calibri"/>
              </a:rPr>
              <a:t>would </a:t>
            </a:r>
            <a:r>
              <a:rPr sz="1100" spc="-5" dirty="0">
                <a:latin typeface="Calibri"/>
                <a:cs typeface="Calibri"/>
              </a:rPr>
              <a:t>get misinformed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quickest </a:t>
            </a:r>
            <a:r>
              <a:rPr sz="1100" spc="-5" dirty="0">
                <a:latin typeface="Calibri"/>
                <a:cs typeface="Calibri"/>
              </a:rPr>
              <a:t>possible. </a:t>
            </a:r>
            <a:r>
              <a:rPr sz="1100" spc="-20" dirty="0">
                <a:latin typeface="Calibri"/>
                <a:cs typeface="Calibri"/>
              </a:rPr>
              <a:t>However, </a:t>
            </a:r>
            <a:r>
              <a:rPr sz="1100" dirty="0">
                <a:latin typeface="Calibri"/>
                <a:cs typeface="Calibri"/>
              </a:rPr>
              <a:t>if a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very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low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closeness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would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spread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misinformation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whole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73" y="3467769"/>
            <a:ext cx="5616337" cy="35555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671"/>
            <a:ext cx="5758180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would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much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slower.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because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false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would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firstly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reach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 closeness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would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spread</a:t>
            </a:r>
            <a:r>
              <a:rPr sz="1100" dirty="0">
                <a:latin typeface="Calibri"/>
                <a:cs typeface="Calibri"/>
              </a:rPr>
              <a:t> it</a:t>
            </a:r>
            <a:r>
              <a:rPr sz="1100" spc="-10" dirty="0">
                <a:latin typeface="Calibri"/>
                <a:cs typeface="Calibri"/>
              </a:rPr>
              <a:t> 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many different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network.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414525"/>
            <a:ext cx="5769610" cy="34080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>
              <a:latin typeface="Courier New"/>
              <a:cs typeface="Courier New"/>
            </a:endParaRPr>
          </a:p>
          <a:p>
            <a:pPr marL="17780" marR="1017905">
              <a:lnSpc>
                <a:spcPts val="2860"/>
              </a:lnSpc>
              <a:spcBef>
                <a:spcPts val="35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closeness_centrality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nx.closeness_centrality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3019425">
              <a:lnSpc>
                <a:spcPct val="113300"/>
              </a:lnSpc>
              <a:spcBef>
                <a:spcPts val="105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 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seed=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'green'</a:t>
            </a:r>
            <a:endParaRPr sz="1050">
              <a:latin typeface="Courier New"/>
              <a:cs typeface="Courier New"/>
            </a:endParaRPr>
          </a:p>
          <a:p>
            <a:pPr marL="17780" marR="937260">
              <a:lnSpc>
                <a:spcPct val="112599"/>
              </a:lnSpc>
              <a:spcBef>
                <a:spcPts val="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=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v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*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200</a:t>
            </a:r>
            <a:r>
              <a:rPr sz="1050" spc="1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v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closeness_centrality.values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()]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'gray'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edge_width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378585" marR="59055" indent="-136144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node_color=node_color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node_size=node_size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edge_color=edge_color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width=edge_width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alpha=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wi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th_labels=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579245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"Network Graph with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Closeness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'off'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802250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53" y="5156735"/>
            <a:ext cx="4826534" cy="3627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2717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dirty="0">
                <a:latin typeface="Calibri"/>
                <a:cs typeface="Calibri"/>
              </a:rPr>
              <a:t> 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closeness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centrality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416" y="1230121"/>
            <a:ext cx="5769610" cy="3327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closeness_centrality.items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r>
              <a:rPr sz="1050" spc="10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reverse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))[: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827021"/>
            <a:ext cx="5760720" cy="388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[(107,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0.45969945355191255),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(58,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0.3974018305284913),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28,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0" dirty="0">
                <a:latin typeface="Calibri"/>
                <a:cs typeface="Calibri"/>
              </a:rPr>
              <a:t>48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9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0" dirty="0">
                <a:latin typeface="Calibri"/>
                <a:cs typeface="Calibri"/>
              </a:rPr>
              <a:t>6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0" dirty="0">
                <a:latin typeface="Calibri"/>
                <a:cs typeface="Calibri"/>
              </a:rPr>
              <a:t>8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0" dirty="0">
                <a:latin typeface="Calibri"/>
                <a:cs typeface="Calibri"/>
              </a:rPr>
              <a:t>50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5" dirty="0">
                <a:latin typeface="Calibri"/>
                <a:cs typeface="Calibri"/>
              </a:rPr>
              <a:t>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63,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0" dirty="0">
                <a:latin typeface="Calibri"/>
                <a:cs typeface="Calibri"/>
              </a:rPr>
              <a:t>39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0" dirty="0">
                <a:latin typeface="Calibri"/>
                <a:cs typeface="Calibri"/>
              </a:rPr>
              <a:t>8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9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0" dirty="0">
                <a:latin typeface="Calibri"/>
                <a:cs typeface="Calibri"/>
              </a:rPr>
              <a:t>6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95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0"/>
              </a:spcBef>
            </a:pPr>
            <a:r>
              <a:rPr sz="1100" spc="-5" dirty="0">
                <a:latin typeface="Calibri"/>
                <a:cs typeface="Calibri"/>
              </a:rPr>
              <a:t>(1684,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0.39360561458231796),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(171,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0.37049270575282134),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(348,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0.36991572004397216),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83,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98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0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73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5" dirty="0">
                <a:latin typeface="Calibri"/>
                <a:cs typeface="Calibri"/>
              </a:rPr>
              <a:t>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14,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95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8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78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5" dirty="0">
                <a:latin typeface="Calibri"/>
                <a:cs typeface="Calibri"/>
              </a:rPr>
              <a:t>),</a:t>
            </a:r>
            <a:endParaRPr sz="1100" dirty="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(376,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0.36655773420479304)]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795"/>
              </a:spcBef>
            </a:pPr>
            <a:r>
              <a:rPr sz="1100" spc="-5" dirty="0">
                <a:latin typeface="Calibri"/>
                <a:cs typeface="Calibri"/>
              </a:rPr>
              <a:t>Inspecting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users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the highest </a:t>
            </a:r>
            <a:r>
              <a:rPr sz="1100" dirty="0">
                <a:latin typeface="Calibri"/>
                <a:cs typeface="Calibri"/>
              </a:rPr>
              <a:t>closeness </a:t>
            </a:r>
            <a:r>
              <a:rPr sz="1100" spc="-10" dirty="0">
                <a:latin typeface="Calibri"/>
                <a:cs typeface="Calibri"/>
              </a:rPr>
              <a:t>centralities, </a:t>
            </a:r>
            <a:r>
              <a:rPr sz="1100" spc="-5" dirty="0">
                <a:latin typeface="Calibri"/>
                <a:cs typeface="Calibri"/>
              </a:rPr>
              <a:t>we </a:t>
            </a:r>
            <a:r>
              <a:rPr sz="1100" spc="-10" dirty="0">
                <a:latin typeface="Calibri"/>
                <a:cs typeface="Calibri"/>
              </a:rPr>
              <a:t>understand </a:t>
            </a:r>
            <a:r>
              <a:rPr sz="1100" spc="-5" dirty="0">
                <a:latin typeface="Calibri"/>
                <a:cs typeface="Calibri"/>
              </a:rPr>
              <a:t>that there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not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huge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gap between </a:t>
            </a:r>
            <a:r>
              <a:rPr sz="1100" dirty="0">
                <a:latin typeface="Calibri"/>
                <a:cs typeface="Calibri"/>
              </a:rPr>
              <a:t>them in </a:t>
            </a:r>
            <a:r>
              <a:rPr sz="1100" spc="-10" dirty="0">
                <a:latin typeface="Calibri"/>
                <a:cs typeface="Calibri"/>
              </a:rPr>
              <a:t>contrast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previous metrics. </a:t>
            </a:r>
            <a:r>
              <a:rPr sz="1100" spc="-10" dirty="0">
                <a:latin typeface="Calibri"/>
                <a:cs typeface="Calibri"/>
              </a:rPr>
              <a:t>Also, </a:t>
            </a:r>
            <a:r>
              <a:rPr sz="1100" spc="-5" dirty="0">
                <a:latin typeface="Calibri"/>
                <a:cs typeface="Calibri"/>
              </a:rPr>
              <a:t>the nodes 107,1684,348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the only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spotlight nodes </a:t>
            </a:r>
            <a:r>
              <a:rPr sz="1100" spc="-10" dirty="0">
                <a:latin typeface="Calibri"/>
                <a:cs typeface="Calibri"/>
              </a:rPr>
              <a:t>found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the ones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the highest closeness centralities. That means that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node that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 </a:t>
            </a:r>
            <a:r>
              <a:rPr sz="1100" spc="-5" dirty="0">
                <a:latin typeface="Calibri"/>
                <a:cs typeface="Calibri"/>
              </a:rPr>
              <a:t>many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friends</a:t>
            </a:r>
            <a:r>
              <a:rPr sz="1100" dirty="0">
                <a:latin typeface="Calibri"/>
                <a:cs typeface="Calibri"/>
              </a:rPr>
              <a:t> is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necessarily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centre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79844"/>
            <a:ext cx="165988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Graph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closeness </a:t>
            </a:r>
            <a:r>
              <a:rPr sz="1100" spc="-10" dirty="0">
                <a:latin typeface="Calibri"/>
                <a:cs typeface="Calibri"/>
              </a:rPr>
              <a:t>centrality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6715632"/>
            <a:ext cx="5769610" cy="12363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37782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plt.bar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closeness_centrality.keys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(),</a:t>
            </a:r>
            <a:r>
              <a:rPr sz="1050" spc="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closeness_centrality.values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plt.xlabel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"Node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ID"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plt.ylabel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"Closeness</a:t>
            </a:r>
            <a:r>
              <a:rPr sz="1050" spc="-2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229870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"Closeness Centrality for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Nodes"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84774"/>
            <a:ext cx="5760085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COMMUNITY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DETECTION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0"/>
              </a:spcBef>
            </a:pPr>
            <a:r>
              <a:rPr sz="1100" spc="-5" dirty="0">
                <a:latin typeface="Calibri"/>
                <a:cs typeface="Calibri"/>
              </a:rPr>
              <a:t>Community detection, also </a:t>
            </a:r>
            <a:r>
              <a:rPr sz="1100" dirty="0">
                <a:latin typeface="Calibri"/>
                <a:cs typeface="Calibri"/>
              </a:rPr>
              <a:t>known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clustering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partitioning. This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identify groups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communities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nodes that are densely connected within themselves but less connected with nodes </a:t>
            </a:r>
            <a:r>
              <a:rPr sz="1100" dirty="0">
                <a:latin typeface="Calibri"/>
                <a:cs typeface="Calibri"/>
              </a:rPr>
              <a:t> outside </a:t>
            </a:r>
            <a:r>
              <a:rPr sz="1100" spc="-5" dirty="0">
                <a:latin typeface="Calibri"/>
                <a:cs typeface="Calibri"/>
              </a:rPr>
              <a:t>the group. These communities are </a:t>
            </a:r>
            <a:r>
              <a:rPr sz="1100" spc="-10" dirty="0">
                <a:latin typeface="Calibri"/>
                <a:cs typeface="Calibri"/>
              </a:rPr>
              <a:t>often </a:t>
            </a:r>
            <a:r>
              <a:rPr sz="1100" spc="-5" dirty="0">
                <a:latin typeface="Calibri"/>
                <a:cs typeface="Calibri"/>
              </a:rPr>
              <a:t>considered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"modules"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"clusters" </a:t>
            </a:r>
            <a:r>
              <a:rPr sz="1100" dirty="0">
                <a:latin typeface="Calibri"/>
                <a:cs typeface="Calibri"/>
              </a:rPr>
              <a:t>within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identification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provide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insights</a:t>
            </a:r>
            <a:r>
              <a:rPr sz="1100" spc="-10" dirty="0">
                <a:latin typeface="Calibri"/>
                <a:cs typeface="Calibri"/>
              </a:rPr>
              <a:t> into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underlying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organization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network.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6558660"/>
            <a:ext cx="5769610" cy="30473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4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community.community_louvain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cl</a:t>
            </a:r>
            <a:endParaRPr sz="1050">
              <a:latin typeface="Courier New"/>
              <a:cs typeface="Courier New"/>
            </a:endParaRPr>
          </a:p>
          <a:p>
            <a:pPr marL="17780" marR="1017905">
              <a:lnSpc>
                <a:spcPct val="225999"/>
              </a:lnSpc>
              <a:spcBef>
                <a:spcPts val="1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partition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cl.best_partition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communities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{}</a:t>
            </a:r>
            <a:endParaRPr sz="1050">
              <a:latin typeface="Courier New"/>
              <a:cs typeface="Courier New"/>
            </a:endParaRPr>
          </a:p>
          <a:p>
            <a:pPr marL="339725" marR="2219325" indent="-321945">
              <a:lnSpc>
                <a:spcPct val="112400"/>
              </a:lnSpc>
              <a:spcBef>
                <a:spcPts val="10"/>
              </a:spcBef>
            </a:pP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for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partition.items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():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if</a:t>
            </a:r>
            <a:r>
              <a:rPr sz="1050" spc="-1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not 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spc="-1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communities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39725" marR="2379345" indent="319405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communities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[] 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communities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.append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339725" marR="1498600" indent="-321945">
              <a:lnSpc>
                <a:spcPct val="113300"/>
              </a:lnSpc>
            </a:pP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for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 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communities.items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():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"Community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community_id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Nodes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73" y="1166148"/>
            <a:ext cx="5616337" cy="35555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23539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seed=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57924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partition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G.nodes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()]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50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'gray'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edge_width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378585" marR="59055" indent="-1361440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node_color=node_color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node_size=node_size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edge_color=edge_color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width=edge_width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alpha=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wi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th_labels=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65862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"Network Graph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with Community</a:t>
            </a:r>
            <a:r>
              <a:rPr sz="1050" spc="1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Detection"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'off'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32758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81847"/>
            <a:ext cx="5760085" cy="1127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6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In our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observed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dirty="0">
                <a:latin typeface="Calibri"/>
                <a:cs typeface="Calibri"/>
              </a:rPr>
              <a:t> is </a:t>
            </a:r>
            <a:r>
              <a:rPr sz="1100" spc="-5" dirty="0">
                <a:latin typeface="Calibri"/>
                <a:cs typeface="Calibri"/>
              </a:rPr>
              <a:t>divided </a:t>
            </a:r>
            <a:r>
              <a:rPr sz="1100" spc="-10" dirty="0">
                <a:latin typeface="Calibri"/>
                <a:cs typeface="Calibri"/>
              </a:rPr>
              <a:t>into</a:t>
            </a:r>
            <a:r>
              <a:rPr sz="1100" spc="-5" dirty="0">
                <a:latin typeface="Calibri"/>
                <a:cs typeface="Calibri"/>
              </a:rPr>
              <a:t> 15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communities.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communities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 detected by modularity which basically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10" dirty="0">
                <a:latin typeface="Calibri"/>
                <a:cs typeface="Calibri"/>
              </a:rPr>
              <a:t>measure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structure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graphs,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measuring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density </a:t>
            </a:r>
            <a:r>
              <a:rPr sz="1100" dirty="0">
                <a:latin typeface="Calibri"/>
                <a:cs typeface="Calibri"/>
              </a:rPr>
              <a:t> of </a:t>
            </a:r>
            <a:r>
              <a:rPr sz="1100" spc="-5" dirty="0">
                <a:latin typeface="Calibri"/>
                <a:cs typeface="Calibri"/>
              </a:rPr>
              <a:t>connections within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module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15" dirty="0">
                <a:latin typeface="Calibri"/>
                <a:cs typeface="Calibri"/>
              </a:rPr>
              <a:t>community. </a:t>
            </a:r>
            <a:r>
              <a:rPr sz="1100" spc="-5" dirty="0">
                <a:latin typeface="Calibri"/>
                <a:cs typeface="Calibri"/>
              </a:rPr>
              <a:t>Community detection can help identify </a:t>
            </a:r>
            <a:r>
              <a:rPr sz="1100" spc="-10" dirty="0">
                <a:latin typeface="Calibri"/>
                <a:cs typeface="Calibri"/>
              </a:rPr>
              <a:t>groups </a:t>
            </a:r>
            <a:r>
              <a:rPr sz="1100" spc="-5" dirty="0">
                <a:latin typeface="Calibri"/>
                <a:cs typeface="Calibri"/>
              </a:rPr>
              <a:t>or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communities </a:t>
            </a:r>
            <a:r>
              <a:rPr sz="1100" dirty="0">
                <a:latin typeface="Calibri"/>
                <a:cs typeface="Calibri"/>
              </a:rPr>
              <a:t>within </a:t>
            </a:r>
            <a:r>
              <a:rPr sz="1100" spc="-5" dirty="0">
                <a:latin typeface="Calibri"/>
                <a:cs typeface="Calibri"/>
              </a:rPr>
              <a:t>social networks,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groups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friends, </a:t>
            </a:r>
            <a:r>
              <a:rPr sz="1100" spc="-10" dirty="0">
                <a:latin typeface="Calibri"/>
                <a:cs typeface="Calibri"/>
              </a:rPr>
              <a:t>interest </a:t>
            </a:r>
            <a:r>
              <a:rPr sz="1100" spc="-5" dirty="0">
                <a:latin typeface="Calibri"/>
                <a:cs typeface="Calibri"/>
              </a:rPr>
              <a:t>groups,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communities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practice. This can provide </a:t>
            </a:r>
            <a:r>
              <a:rPr sz="1100" spc="-10" dirty="0">
                <a:latin typeface="Calibri"/>
                <a:cs typeface="Calibri"/>
              </a:rPr>
              <a:t>insights into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structure and dynamics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social relationships,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spc="-5" dirty="0">
                <a:latin typeface="Calibri"/>
                <a:cs typeface="Calibri"/>
              </a:rPr>
              <a:t> diffusion,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social</a:t>
            </a:r>
            <a:r>
              <a:rPr sz="1100" spc="-5" dirty="0">
                <a:latin typeface="Calibri"/>
                <a:cs typeface="Calibri"/>
              </a:rPr>
              <a:t> influence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processes.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469" y="3889715"/>
            <a:ext cx="5080460" cy="38133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760720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CONCLUSION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In </a:t>
            </a:r>
            <a:r>
              <a:rPr sz="1100" spc="-15" dirty="0">
                <a:latin typeface="Calibri"/>
                <a:cs typeface="Calibri"/>
              </a:rPr>
              <a:t>summary, </a:t>
            </a:r>
            <a:r>
              <a:rPr sz="1100" spc="-5" dirty="0">
                <a:latin typeface="Calibri"/>
                <a:cs typeface="Calibri"/>
              </a:rPr>
              <a:t>social network analysis (SNA)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very </a:t>
            </a:r>
            <a:r>
              <a:rPr sz="1100" spc="-10" dirty="0">
                <a:latin typeface="Calibri"/>
                <a:cs typeface="Calibri"/>
              </a:rPr>
              <a:t>effective </a:t>
            </a:r>
            <a:r>
              <a:rPr sz="1100" spc="-5" dirty="0">
                <a:latin typeface="Calibri"/>
                <a:cs typeface="Calibri"/>
              </a:rPr>
              <a:t>methodology </a:t>
            </a:r>
            <a:r>
              <a:rPr sz="1100" spc="-1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provides </a:t>
            </a:r>
            <a:r>
              <a:rPr sz="1100" spc="-10" dirty="0">
                <a:latin typeface="Calibri"/>
                <a:cs typeface="Calibri"/>
              </a:rPr>
              <a:t>important </a:t>
            </a:r>
            <a:r>
              <a:rPr sz="1100" spc="-5" dirty="0">
                <a:latin typeface="Calibri"/>
                <a:cs typeface="Calibri"/>
              </a:rPr>
              <a:t> insights </a:t>
            </a:r>
            <a:r>
              <a:rPr sz="1100" spc="-10" dirty="0">
                <a:latin typeface="Calibri"/>
                <a:cs typeface="Calibri"/>
              </a:rPr>
              <a:t>into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composition, </a:t>
            </a:r>
            <a:r>
              <a:rPr sz="1100" spc="-5" dirty="0">
                <a:latin typeface="Calibri"/>
                <a:cs typeface="Calibri"/>
              </a:rPr>
              <a:t>dynamics,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behaviours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social networks. SNA </a:t>
            </a:r>
            <a:r>
              <a:rPr sz="1100" spc="-1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provide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greater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knowledge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social </a:t>
            </a:r>
            <a:r>
              <a:rPr sz="1100" spc="-15" dirty="0">
                <a:latin typeface="Calibri"/>
                <a:cs typeface="Calibri"/>
              </a:rPr>
              <a:t>systems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human interactions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revealing hidden </a:t>
            </a:r>
            <a:r>
              <a:rPr sz="1100" spc="-10" dirty="0">
                <a:latin typeface="Calibri"/>
                <a:cs typeface="Calibri"/>
              </a:rPr>
              <a:t>patterns, relationships,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communities inside social networks through the analysis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network data. </a:t>
            </a:r>
            <a:r>
              <a:rPr sz="1100" spc="-15" dirty="0">
                <a:latin typeface="Calibri"/>
                <a:cs typeface="Calibri"/>
              </a:rPr>
              <a:t>Various </a:t>
            </a:r>
            <a:r>
              <a:rPr sz="1100" spc="-5" dirty="0">
                <a:latin typeface="Calibri"/>
                <a:cs typeface="Calibri"/>
              </a:rPr>
              <a:t>SNA techniques,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measures,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community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detection,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network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visualization,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statistical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analysis,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used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social network analysis project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illuminate </a:t>
            </a:r>
            <a:r>
              <a:rPr sz="1100" spc="-20" dirty="0">
                <a:latin typeface="Calibri"/>
                <a:cs typeface="Calibri"/>
              </a:rPr>
              <a:t>key </a:t>
            </a:r>
            <a:r>
              <a:rPr sz="1100" spc="-5" dirty="0">
                <a:latin typeface="Calibri"/>
                <a:cs typeface="Calibri"/>
              </a:rPr>
              <a:t>social network </a:t>
            </a:r>
            <a:r>
              <a:rPr sz="1100" spc="-10" dirty="0">
                <a:latin typeface="Calibri"/>
                <a:cs typeface="Calibri"/>
              </a:rPr>
              <a:t>characteristics, </a:t>
            </a:r>
            <a:r>
              <a:rPr sz="1100" spc="-5" dirty="0">
                <a:latin typeface="Calibri"/>
                <a:cs typeface="Calibri"/>
              </a:rPr>
              <a:t>including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 diffusion, social influence, </a:t>
            </a:r>
            <a:r>
              <a:rPr sz="1100" spc="-10" dirty="0">
                <a:latin typeface="Calibri"/>
                <a:cs typeface="Calibri"/>
              </a:rPr>
              <a:t>group formation,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network resilience. The results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social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 analysis can be used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10" dirty="0">
                <a:latin typeface="Calibri"/>
                <a:cs typeface="Calibri"/>
              </a:rPr>
              <a:t>many </a:t>
            </a:r>
            <a:r>
              <a:rPr sz="1100" spc="-15" dirty="0">
                <a:latin typeface="Calibri"/>
                <a:cs typeface="Calibri"/>
              </a:rPr>
              <a:t>different </a:t>
            </a:r>
            <a:r>
              <a:rPr sz="1100" spc="-10" dirty="0">
                <a:latin typeface="Calibri"/>
                <a:cs typeface="Calibri"/>
              </a:rPr>
              <a:t>sectors, </a:t>
            </a:r>
            <a:r>
              <a:rPr sz="1100" spc="-5" dirty="0">
                <a:latin typeface="Calibri"/>
                <a:cs typeface="Calibri"/>
              </a:rPr>
              <a:t>including </a:t>
            </a:r>
            <a:r>
              <a:rPr sz="1100" spc="-10" dirty="0">
                <a:latin typeface="Calibri"/>
                <a:cs typeface="Calibri"/>
              </a:rPr>
              <a:t>sociology, marketing,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public </a:t>
            </a:r>
            <a:r>
              <a:rPr sz="1100" dirty="0">
                <a:latin typeface="Calibri"/>
                <a:cs typeface="Calibri"/>
              </a:rPr>
              <a:t> health. </a:t>
            </a:r>
            <a:r>
              <a:rPr sz="1100" spc="-10" dirty="0">
                <a:latin typeface="Calibri"/>
                <a:cs typeface="Calibri"/>
              </a:rPr>
              <a:t>Researchers, </a:t>
            </a:r>
            <a:r>
              <a:rPr sz="1100" spc="-5" dirty="0">
                <a:latin typeface="Calibri"/>
                <a:cs typeface="Calibri"/>
              </a:rPr>
              <a:t>practitioners,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policymakers </a:t>
            </a:r>
            <a:r>
              <a:rPr sz="1100" spc="-5" dirty="0">
                <a:latin typeface="Calibri"/>
                <a:cs typeface="Calibri"/>
              </a:rPr>
              <a:t>can get </a:t>
            </a:r>
            <a:r>
              <a:rPr sz="1100" spc="-10" dirty="0">
                <a:latin typeface="Calibri"/>
                <a:cs typeface="Calibri"/>
              </a:rPr>
              <a:t>insightful </a:t>
            </a:r>
            <a:r>
              <a:rPr sz="1100" dirty="0">
                <a:latin typeface="Calibri"/>
                <a:cs typeface="Calibri"/>
              </a:rPr>
              <a:t>knowledge </a:t>
            </a:r>
            <a:r>
              <a:rPr sz="1100" spc="-10" dirty="0">
                <a:latin typeface="Calibri"/>
                <a:cs typeface="Calibri"/>
              </a:rPr>
              <a:t>into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intricate </a:t>
            </a:r>
            <a:r>
              <a:rPr sz="1100" spc="-5" dirty="0">
                <a:latin typeface="Calibri"/>
                <a:cs typeface="Calibri"/>
              </a:rPr>
              <a:t> dynamics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social </a:t>
            </a:r>
            <a:r>
              <a:rPr sz="1100" spc="-10" dirty="0">
                <a:latin typeface="Calibri"/>
                <a:cs typeface="Calibri"/>
              </a:rPr>
              <a:t>networks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5" dirty="0">
                <a:latin typeface="Calibri"/>
                <a:cs typeface="Calibri"/>
              </a:rPr>
              <a:t>make </a:t>
            </a:r>
            <a:r>
              <a:rPr sz="1100" dirty="0">
                <a:latin typeface="Calibri"/>
                <a:cs typeface="Calibri"/>
              </a:rPr>
              <a:t>wise </a:t>
            </a:r>
            <a:r>
              <a:rPr sz="1100" spc="-5" dirty="0">
                <a:latin typeface="Calibri"/>
                <a:cs typeface="Calibri"/>
              </a:rPr>
              <a:t>choices </a:t>
            </a:r>
            <a:r>
              <a:rPr sz="1100" spc="-1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variety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applications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utilizing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power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SNA.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4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65833"/>
            <a:ext cx="5760085" cy="209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NetworkX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https://networkx.org/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05"/>
              </a:spcBef>
            </a:pP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NetworkX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is a Python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package </a:t>
            </a:r>
            <a:r>
              <a:rPr sz="1100" spc="-15" dirty="0">
                <a:solidFill>
                  <a:srgbClr val="3D4348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creation,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manipulation,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study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of the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structure, dynamics,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and</a:t>
            </a:r>
            <a:r>
              <a:rPr sz="1100" spc="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functions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of</a:t>
            </a:r>
            <a:r>
              <a:rPr sz="1100" spc="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complex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 networks.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NetworkX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allows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users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3D4348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 create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and</a:t>
            </a:r>
            <a:r>
              <a:rPr sz="1100" spc="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manipulate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networks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represented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as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graphs, which consist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nodes connected by edges. It provides functions 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adding, </a:t>
            </a:r>
            <a:r>
              <a:rPr sz="1100" spc="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removing,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modifying nodes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edges,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as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well 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as for computing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various network properties such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as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degree,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3D4348"/>
                </a:solidFill>
                <a:latin typeface="Calibri"/>
                <a:cs typeface="Calibri"/>
              </a:rPr>
              <a:t>centrality,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clustering coefficient,</a:t>
            </a:r>
            <a:r>
              <a:rPr sz="1100" spc="-10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3D4348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3D4348"/>
                </a:solidFill>
                <a:latin typeface="Calibri"/>
                <a:cs typeface="Calibri"/>
              </a:rPr>
              <a:t> more.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3D4348"/>
                </a:solidFill>
                <a:latin typeface="Calibri"/>
                <a:cs typeface="Calibri"/>
              </a:rPr>
              <a:t>Basic</a:t>
            </a:r>
            <a:r>
              <a:rPr sz="1100" b="1" spc="-2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3D4348"/>
                </a:solidFill>
                <a:latin typeface="Calibri"/>
                <a:cs typeface="Calibri"/>
              </a:rPr>
              <a:t>features</a:t>
            </a:r>
            <a:r>
              <a:rPr sz="1100" b="1" spc="-1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D4348"/>
                </a:solidFill>
                <a:latin typeface="Calibri"/>
                <a:cs typeface="Calibri"/>
              </a:rPr>
              <a:t>of</a:t>
            </a:r>
            <a:r>
              <a:rPr sz="1100" b="1" spc="-15" dirty="0">
                <a:solidFill>
                  <a:srgbClr val="3D4348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3D4348"/>
                </a:solidFill>
                <a:latin typeface="Calibri"/>
                <a:cs typeface="Calibri"/>
              </a:rPr>
              <a:t>dataset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3697858"/>
            <a:ext cx="5769610" cy="3894454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 dirty="0">
              <a:latin typeface="Courier New"/>
              <a:cs typeface="Courier New"/>
            </a:endParaRPr>
          </a:p>
          <a:p>
            <a:pPr marL="98425" marR="57785" indent="-81280">
              <a:lnSpc>
                <a:spcPct val="11330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create_using=nx.Graph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(),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Courier New"/>
              <a:cs typeface="Courier New"/>
            </a:endParaRPr>
          </a:p>
          <a:p>
            <a:pPr marL="17780" marR="3020060" algn="just">
              <a:lnSpc>
                <a:spcPct val="1133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#Basic information about the graph </a:t>
            </a:r>
            <a:r>
              <a:rPr sz="1050" spc="-6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"Graph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Information:"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7780" marR="1740535" algn="just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"Number of nodes: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nx.number_of_nodes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"Number of edges: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nx.number_of_edges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"Is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directed: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nx.is_directed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Courier New"/>
              <a:cs typeface="Courier New"/>
            </a:endParaRPr>
          </a:p>
          <a:p>
            <a:pPr marL="17780" marR="3019425">
              <a:lnSpc>
                <a:spcPct val="1129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#Basic graph statistics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"\nGraph Statistics:"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"Density: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nx.density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 marL="17780" marR="58419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"Average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degree: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sum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dict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GI.degree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/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"Number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of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connected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components: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nx.number_connected_component </a:t>
            </a:r>
            <a:r>
              <a:rPr sz="1050" spc="-6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"Size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of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largest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connected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component: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nx.connected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_components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sz="1050" spc="-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key=len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)))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"Is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connected: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nx.is_connected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71613"/>
            <a:ext cx="214693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10" dirty="0">
                <a:latin typeface="Calibri"/>
                <a:cs typeface="Calibri"/>
              </a:rPr>
              <a:t>Graph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Information:</a:t>
            </a:r>
            <a:endParaRPr sz="1100" dirty="0">
              <a:latin typeface="Calibri"/>
              <a:cs typeface="Calibri"/>
            </a:endParaRPr>
          </a:p>
          <a:p>
            <a:pPr marL="12700" marR="692785">
              <a:lnSpc>
                <a:spcPct val="1705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nodes: 4039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88234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Directed: </a:t>
            </a:r>
            <a:r>
              <a:rPr sz="1100" spc="-10" dirty="0">
                <a:latin typeface="Calibri"/>
                <a:cs typeface="Calibri"/>
              </a:rPr>
              <a:t>False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spc="-10" dirty="0">
                <a:latin typeface="Calibri"/>
                <a:cs typeface="Calibri"/>
              </a:rPr>
              <a:t>Graph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statistics: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Density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0.010819963503439287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Average </a:t>
            </a:r>
            <a:r>
              <a:rPr sz="1100" spc="-5" dirty="0">
                <a:latin typeface="Calibri"/>
                <a:cs typeface="Calibri"/>
              </a:rPr>
              <a:t>degree: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43.69101262688784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5760085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connected components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connected:</a:t>
            </a:r>
            <a:r>
              <a:rPr sz="1100" spc="-20" dirty="0">
                <a:latin typeface="Calibri"/>
                <a:cs typeface="Calibri"/>
              </a:rPr>
              <a:t> True</a:t>
            </a:r>
            <a:endParaRPr sz="1100" dirty="0">
              <a:latin typeface="Calibri"/>
              <a:cs typeface="Calibri"/>
            </a:endParaRPr>
          </a:p>
          <a:p>
            <a:pPr marL="12700" marR="697230">
              <a:lnSpc>
                <a:spcPct val="17000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NODE: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represent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individual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entity,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 </a:t>
            </a:r>
            <a:r>
              <a:rPr sz="1100" spc="-10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represents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individuals.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connection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two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nodes.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815"/>
              </a:spcBef>
            </a:pPr>
            <a:r>
              <a:rPr sz="1100" spc="-5" dirty="0">
                <a:latin typeface="Calibri"/>
                <a:cs typeface="Calibri"/>
              </a:rPr>
              <a:t>DIRECTED: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every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might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might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direction,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undirected.</a:t>
            </a:r>
            <a:endParaRPr sz="1100" dirty="0">
              <a:latin typeface="Calibri"/>
              <a:cs typeface="Calibri"/>
            </a:endParaRPr>
          </a:p>
          <a:p>
            <a:pPr marL="12700" marR="146685">
              <a:lnSpc>
                <a:spcPct val="170000"/>
              </a:lnSpc>
              <a:spcBef>
                <a:spcPts val="15"/>
              </a:spcBef>
            </a:pPr>
            <a:r>
              <a:rPr sz="1100" spc="-15" dirty="0">
                <a:latin typeface="Calibri"/>
                <a:cs typeface="Calibri"/>
              </a:rPr>
              <a:t>DENSITY: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Ratio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graph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total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possible </a:t>
            </a:r>
            <a:r>
              <a:rPr sz="1100" dirty="0">
                <a:latin typeface="Calibri"/>
                <a:cs typeface="Calibri"/>
              </a:rPr>
              <a:t>edges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graph.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AVERAGE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DEGREE: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Total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divided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 total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Network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3700906"/>
            <a:ext cx="5769610" cy="6934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75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fig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ax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plt.subplots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ax.axis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"off"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217804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plot_options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"node_size"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"with_labels"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"width"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pos=nx.random_layout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ax=ax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**plot_options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643754"/>
            <a:ext cx="4133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468715"/>
            <a:ext cx="5760085" cy="1127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600"/>
              </a:lnSpc>
              <a:spcBef>
                <a:spcPts val="90"/>
              </a:spcBef>
            </a:pPr>
            <a:r>
              <a:rPr sz="1100" spc="-5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resulting image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10" dirty="0">
                <a:latin typeface="Calibri"/>
                <a:cs typeface="Calibri"/>
              </a:rPr>
              <a:t>network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obviously </a:t>
            </a:r>
            <a:r>
              <a:rPr sz="1100" spc="-15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know </a:t>
            </a:r>
            <a:r>
              <a:rPr sz="1100" dirty="0">
                <a:latin typeface="Calibri"/>
                <a:cs typeface="Calibri"/>
              </a:rPr>
              <a:t>this is </a:t>
            </a:r>
            <a:r>
              <a:rPr sz="1100" spc="-5" dirty="0">
                <a:latin typeface="Calibri"/>
                <a:cs typeface="Calibri"/>
              </a:rPr>
              <a:t>not </a:t>
            </a:r>
            <a:r>
              <a:rPr sz="1100" spc="-10" dirty="0">
                <a:latin typeface="Calibri"/>
                <a:cs typeface="Calibri"/>
              </a:rPr>
              <a:t>much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use. </a:t>
            </a:r>
            <a:r>
              <a:rPr sz="1100" spc="-15" dirty="0">
                <a:latin typeface="Calibri"/>
                <a:cs typeface="Calibri"/>
              </a:rPr>
              <a:t>Generally,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we use </a:t>
            </a:r>
            <a:r>
              <a:rPr sz="1100" spc="-10" dirty="0">
                <a:latin typeface="Calibri"/>
                <a:cs typeface="Calibri"/>
              </a:rPr>
              <a:t>“nx.random_layout”,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randomly places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10" dirty="0">
                <a:latin typeface="Calibri"/>
                <a:cs typeface="Calibri"/>
              </a:rPr>
              <a:t>graph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visual </a:t>
            </a:r>
            <a:r>
              <a:rPr sz="1100" spc="-10" dirty="0">
                <a:latin typeface="Calibri"/>
                <a:cs typeface="Calibri"/>
              </a:rPr>
              <a:t>representation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tends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overlapping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random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accurate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 </a:t>
            </a:r>
            <a:r>
              <a:rPr sz="1100" spc="-10" dirty="0">
                <a:latin typeface="Calibri"/>
                <a:cs typeface="Calibri"/>
              </a:rPr>
              <a:t>representation </a:t>
            </a:r>
            <a:r>
              <a:rPr sz="1100" spc="-5" dirty="0">
                <a:latin typeface="Calibri"/>
                <a:cs typeface="Calibri"/>
              </a:rPr>
              <a:t>we can use </a:t>
            </a:r>
            <a:r>
              <a:rPr sz="1100" spc="-10" dirty="0">
                <a:latin typeface="Calibri"/>
                <a:cs typeface="Calibri"/>
              </a:rPr>
              <a:t>“Spring_layout”. </a:t>
            </a:r>
            <a:r>
              <a:rPr sz="1100" spc="-5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10" dirty="0">
                <a:latin typeface="Calibri"/>
                <a:cs typeface="Calibri"/>
              </a:rPr>
              <a:t>force </a:t>
            </a:r>
            <a:r>
              <a:rPr sz="1100" spc="-5" dirty="0">
                <a:latin typeface="Calibri"/>
                <a:cs typeface="Calibri"/>
              </a:rPr>
              <a:t>directed </a:t>
            </a:r>
            <a:r>
              <a:rPr sz="1100" spc="-10" dirty="0">
                <a:latin typeface="Calibri"/>
                <a:cs typeface="Calibri"/>
              </a:rPr>
              <a:t>graph </a:t>
            </a:r>
            <a:r>
              <a:rPr sz="1100" spc="-5" dirty="0">
                <a:latin typeface="Calibri"/>
                <a:cs typeface="Calibri"/>
              </a:rPr>
              <a:t>where nodes </a:t>
            </a:r>
            <a:r>
              <a:rPr sz="1100" spc="-1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 are connected tend to be closer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not </a:t>
            </a:r>
            <a:r>
              <a:rPr sz="1100" spc="-5" dirty="0">
                <a:latin typeface="Calibri"/>
                <a:cs typeface="Calibri"/>
              </a:rPr>
              <a:t>connected repel each </a:t>
            </a:r>
            <a:r>
              <a:rPr sz="1100" dirty="0">
                <a:latin typeface="Calibri"/>
                <a:cs typeface="Calibri"/>
              </a:rPr>
              <a:t>other hence </a:t>
            </a:r>
            <a:r>
              <a:rPr sz="1100" spc="-15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get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visually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appealing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representation.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91" y="5255620"/>
            <a:ext cx="4693825" cy="2812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2021077"/>
            <a:ext cx="5769610" cy="6934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iterations=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seed=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1721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7780" marR="2621280">
              <a:lnSpc>
                <a:spcPts val="1430"/>
              </a:lnSpc>
              <a:spcBef>
                <a:spcPts val="6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fig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ax 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plt.subplots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ax.axis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"off"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pos=pos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ax=ax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**plot_options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63925"/>
            <a:ext cx="412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03516"/>
            <a:ext cx="5760085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Using “nx.spring_layout”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clearer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SHORTEST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40" dirty="0">
                <a:latin typeface="Calibri"/>
                <a:cs typeface="Calibri"/>
              </a:rPr>
              <a:t>PATHS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any social network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crucial to </a:t>
            </a:r>
            <a:r>
              <a:rPr sz="1100" dirty="0">
                <a:latin typeface="Calibri"/>
                <a:cs typeface="Calibri"/>
              </a:rPr>
              <a:t>find </a:t>
            </a:r>
            <a:r>
              <a:rPr sz="1100" spc="-5" dirty="0">
                <a:latin typeface="Calibri"/>
                <a:cs typeface="Calibri"/>
              </a:rPr>
              <a:t>out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shortest </a:t>
            </a:r>
            <a:r>
              <a:rPr sz="1100" spc="-5" dirty="0">
                <a:latin typeface="Calibri"/>
                <a:cs typeface="Calibri"/>
              </a:rPr>
              <a:t>paths between two nodes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two individuals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spc="-15" dirty="0">
                <a:latin typeface="Calibri"/>
                <a:cs typeface="Calibri"/>
              </a:rPr>
              <a:t>make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possible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5" dirty="0">
                <a:latin typeface="Calibri"/>
                <a:cs typeface="Calibri"/>
              </a:rPr>
              <a:t>effective </a:t>
            </a:r>
            <a:r>
              <a:rPr sz="1100" spc="-5" dirty="0">
                <a:latin typeface="Calibri"/>
                <a:cs typeface="Calibri"/>
              </a:rPr>
              <a:t>connection between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nodes. </a:t>
            </a:r>
            <a:r>
              <a:rPr sz="1100" spc="-10" dirty="0">
                <a:latin typeface="Calibri"/>
                <a:cs typeface="Calibri"/>
              </a:rPr>
              <a:t>For </a:t>
            </a:r>
            <a:r>
              <a:rPr sz="1100" spc="-5" dirty="0">
                <a:latin typeface="Calibri"/>
                <a:cs typeface="Calibri"/>
              </a:rPr>
              <a:t>instance,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social networks,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finding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shortest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</a:t>
            </a:r>
            <a:r>
              <a:rPr sz="1100" spc="-5" dirty="0">
                <a:latin typeface="Calibri"/>
                <a:cs typeface="Calibri"/>
              </a:rPr>
              <a:t> between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two</a:t>
            </a:r>
            <a:r>
              <a:rPr sz="1100" dirty="0">
                <a:latin typeface="Calibri"/>
                <a:cs typeface="Calibri"/>
              </a:rPr>
              <a:t> individuals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dirty="0">
                <a:latin typeface="Calibri"/>
                <a:cs typeface="Calibri"/>
              </a:rPr>
              <a:t> help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efficient</a:t>
            </a:r>
            <a:r>
              <a:rPr sz="1100" spc="-5" dirty="0">
                <a:latin typeface="Calibri"/>
                <a:cs typeface="Calibri"/>
              </a:rPr>
              <a:t> path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spreading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information,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influence,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resources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dirty="0">
                <a:latin typeface="Calibri"/>
                <a:cs typeface="Calibri"/>
              </a:rPr>
              <a:t> 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6416" y="8549385"/>
            <a:ext cx="5769610" cy="87376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7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mean=np.mean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_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d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GI.degree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()])</a:t>
            </a:r>
            <a:endParaRPr sz="1050">
              <a:latin typeface="Courier New"/>
              <a:cs typeface="Courier New"/>
            </a:endParaRPr>
          </a:p>
          <a:p>
            <a:pPr marL="17780" marR="37909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shortest_path_lengths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dict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nx.all_pairs_shortest_path_length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mean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903" y="3557622"/>
            <a:ext cx="4815050" cy="2879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603"/>
            <a:ext cx="396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libri"/>
                <a:cs typeface="Calibri"/>
              </a:rPr>
              <a:t>O</a:t>
            </a:r>
            <a:r>
              <a:rPr sz="900" b="1" spc="-5" dirty="0">
                <a:latin typeface="Calibri"/>
                <a:cs typeface="Calibri"/>
              </a:rPr>
              <a:t>u</a:t>
            </a:r>
            <a:r>
              <a:rPr sz="900" b="1" dirty="0">
                <a:latin typeface="Calibri"/>
                <a:cs typeface="Calibri"/>
              </a:rPr>
              <a:t>t</a:t>
            </a:r>
            <a:r>
              <a:rPr sz="900" b="1" spc="-5" dirty="0">
                <a:latin typeface="Calibri"/>
                <a:cs typeface="Calibri"/>
              </a:rPr>
              <a:t>pu</a:t>
            </a:r>
            <a:r>
              <a:rPr sz="900" b="1" dirty="0">
                <a:latin typeface="Calibri"/>
                <a:cs typeface="Calibri"/>
              </a:rPr>
              <a:t>t: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166113"/>
            <a:ext cx="193484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4D4D4"/>
                </a:solidFill>
                <a:latin typeface="Courier New"/>
                <a:cs typeface="Courier New"/>
              </a:rPr>
              <a:t>Mean</a:t>
            </a:r>
            <a:r>
              <a:rPr sz="105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05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4D4D4"/>
                </a:solidFill>
                <a:latin typeface="Courier New"/>
                <a:cs typeface="Courier New"/>
              </a:rPr>
              <a:t>43.69101262688784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394814"/>
            <a:ext cx="576135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code chunk above we </a:t>
            </a:r>
            <a:r>
              <a:rPr sz="1100" spc="-10" dirty="0">
                <a:latin typeface="Calibri"/>
                <a:cs typeface="Calibri"/>
              </a:rPr>
              <a:t>have created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dictionary that </a:t>
            </a:r>
            <a:r>
              <a:rPr sz="1100" dirty="0">
                <a:latin typeface="Calibri"/>
                <a:cs typeface="Calibri"/>
              </a:rPr>
              <a:t>has the </a:t>
            </a:r>
            <a:r>
              <a:rPr sz="1100" spc="-5" dirty="0">
                <a:latin typeface="Calibri"/>
                <a:cs typeface="Calibri"/>
              </a:rPr>
              <a:t>lengths of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shortest paths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10" dirty="0">
                <a:latin typeface="Calibri"/>
                <a:cs typeface="Calibri"/>
              </a:rPr>
              <a:t>pairs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nodes. And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mean represents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average </a:t>
            </a:r>
            <a:r>
              <a:rPr sz="1100" spc="-5" dirty="0">
                <a:latin typeface="Calibri"/>
                <a:cs typeface="Calibri"/>
              </a:rPr>
              <a:t>connectivity </a:t>
            </a:r>
            <a:r>
              <a:rPr sz="1100" dirty="0">
                <a:latin typeface="Calibri"/>
                <a:cs typeface="Calibri"/>
              </a:rPr>
              <a:t>of each </a:t>
            </a:r>
            <a:r>
              <a:rPr sz="1100" spc="-5" dirty="0">
                <a:latin typeface="Calibri"/>
                <a:cs typeface="Calibri"/>
              </a:rPr>
              <a:t>node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edges,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</a:t>
            </a:r>
            <a:r>
              <a:rPr sz="1100" spc="-5" dirty="0">
                <a:latin typeface="Calibri"/>
                <a:cs typeface="Calibri"/>
              </a:rPr>
              <a:t> 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 </a:t>
            </a:r>
            <a:r>
              <a:rPr sz="1100" spc="-10" dirty="0">
                <a:latin typeface="Calibri"/>
                <a:cs typeface="Calibri"/>
              </a:rPr>
              <a:t>average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single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44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34513"/>
            <a:ext cx="494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Example: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2653537"/>
            <a:ext cx="576961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shortest_path_lengths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4000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785617"/>
            <a:ext cx="439483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6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shortest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length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50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4000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5" dirty="0">
                <a:latin typeface="Calibri"/>
                <a:cs typeface="Calibri"/>
              </a:rPr>
              <a:t> edges.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following </a:t>
            </a:r>
            <a:r>
              <a:rPr sz="1100" spc="-10" dirty="0">
                <a:latin typeface="Calibri"/>
                <a:cs typeface="Calibri"/>
              </a:rPr>
              <a:t>example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know what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actual </a:t>
            </a:r>
            <a:r>
              <a:rPr sz="1100" spc="-10" dirty="0">
                <a:latin typeface="Calibri"/>
                <a:cs typeface="Calibri"/>
              </a:rPr>
              <a:t>path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two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3943222"/>
            <a:ext cx="5769610" cy="23228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GI 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17780" marR="1657985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source_node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input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"Enter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source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node: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target_node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input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"Enter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target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node: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7780" marR="58419">
              <a:lnSpc>
                <a:spcPct val="1124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shortest_path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nx.shortest_path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source=source_node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target=target_ </a:t>
            </a:r>
            <a:r>
              <a:rPr sz="1050" spc="-6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node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ourier New"/>
              <a:cs typeface="Courier New"/>
            </a:endParaRPr>
          </a:p>
          <a:p>
            <a:pPr marL="17780" marR="5778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"Shortest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path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between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source_node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and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target_node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: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shortes </a:t>
            </a:r>
            <a:r>
              <a:rPr sz="1050" spc="-6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t_path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"Length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of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shortest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path: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shortest_path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- 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532244"/>
            <a:ext cx="5761355" cy="229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 dirty="0">
              <a:latin typeface="Calibri"/>
              <a:cs typeface="Calibri"/>
            </a:endParaRPr>
          </a:p>
          <a:p>
            <a:pPr marL="12700" marR="4203700">
              <a:lnSpc>
                <a:spcPct val="170000"/>
              </a:lnSpc>
            </a:pPr>
            <a:r>
              <a:rPr sz="1100" spc="-5" dirty="0">
                <a:latin typeface="Calibri"/>
                <a:cs typeface="Calibri"/>
              </a:rPr>
              <a:t>Enter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source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500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target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42</a:t>
            </a:r>
          </a:p>
          <a:p>
            <a:pPr marL="12700" marR="2582545">
              <a:lnSpc>
                <a:spcPct val="1700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Shortest path between 500 </a:t>
            </a:r>
            <a:r>
              <a:rPr sz="1100" dirty="0">
                <a:latin typeface="Calibri"/>
                <a:cs typeface="Calibri"/>
              </a:rPr>
              <a:t>and 42: </a:t>
            </a:r>
            <a:r>
              <a:rPr sz="1100" spc="-5" dirty="0">
                <a:latin typeface="Calibri"/>
                <a:cs typeface="Calibri"/>
              </a:rPr>
              <a:t>[500, 348, </a:t>
            </a:r>
            <a:r>
              <a:rPr sz="1100" dirty="0">
                <a:latin typeface="Calibri"/>
                <a:cs typeface="Calibri"/>
              </a:rPr>
              <a:t>34, 0, </a:t>
            </a:r>
            <a:r>
              <a:rPr sz="1100" spc="-5" dirty="0">
                <a:latin typeface="Calibri"/>
                <a:cs typeface="Calibri"/>
              </a:rPr>
              <a:t>42]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Length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shortest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path: </a:t>
            </a:r>
            <a:r>
              <a:rPr sz="1100" dirty="0">
                <a:latin typeface="Calibri"/>
                <a:cs typeface="Calibri"/>
              </a:rPr>
              <a:t>4</a:t>
            </a:r>
          </a:p>
          <a:p>
            <a:pPr marL="12700" marR="5080" algn="just">
              <a:lnSpc>
                <a:spcPct val="109500"/>
              </a:lnSpc>
              <a:spcBef>
                <a:spcPts val="815"/>
              </a:spcBef>
            </a:pPr>
            <a:r>
              <a:rPr sz="1100" spc="-5" dirty="0">
                <a:latin typeface="Calibri"/>
                <a:cs typeface="Calibri"/>
              </a:rPr>
              <a:t>This insight can be very useful where </a:t>
            </a:r>
            <a:r>
              <a:rPr sz="1100" spc="-15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would know what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the path between two nodes </a:t>
            </a:r>
            <a:r>
              <a:rPr sz="1100" dirty="0">
                <a:latin typeface="Calibri"/>
                <a:cs typeface="Calibri"/>
              </a:rPr>
              <a:t>and this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could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helpful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social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for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suggesting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friends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suggesting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content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social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media.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code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enter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source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target</a:t>
            </a:r>
            <a:r>
              <a:rPr sz="1100" dirty="0">
                <a:latin typeface="Calibri"/>
                <a:cs typeface="Calibri"/>
              </a:rPr>
              <a:t> node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dynamically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runtime.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200" spc="-5" dirty="0">
                <a:latin typeface="Calibri"/>
                <a:cs typeface="Calibri"/>
              </a:rPr>
              <a:t>Diameter: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416" y="8966961"/>
            <a:ext cx="5769610" cy="3327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diameter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nx.eccentricity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sp=shortest_path_lengths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diameter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9280397"/>
            <a:ext cx="429259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5760085" cy="508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dirty="0">
                <a:latin typeface="Calibri"/>
                <a:cs typeface="Calibri"/>
              </a:rPr>
              <a:t> 8</a:t>
            </a:r>
            <a:r>
              <a:rPr sz="1100" spc="-5" dirty="0">
                <a:latin typeface="Calibri"/>
                <a:cs typeface="Calibri"/>
              </a:rPr>
              <a:t> represents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travel</a:t>
            </a:r>
            <a:r>
              <a:rPr sz="1100" spc="-5" dirty="0">
                <a:latin typeface="Calibri"/>
                <a:cs typeface="Calibri"/>
              </a:rPr>
              <a:t> between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two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travel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 </a:t>
            </a:r>
            <a:r>
              <a:rPr sz="1100" spc="-5" dirty="0">
                <a:latin typeface="Calibri"/>
                <a:cs typeface="Calibri"/>
              </a:rPr>
              <a:t>edges</a:t>
            </a:r>
            <a:r>
              <a:rPr sz="1100" dirty="0">
                <a:latin typeface="Calibri"/>
                <a:cs typeface="Calibri"/>
              </a:rPr>
              <a:t> 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fewer</a:t>
            </a:r>
            <a:r>
              <a:rPr sz="1000" spc="-10" dirty="0"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CENTRALITY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MEASURES</a:t>
            </a:r>
            <a:endParaRPr sz="1200" dirty="0">
              <a:latin typeface="Calibri"/>
              <a:cs typeface="Calibri"/>
            </a:endParaRPr>
          </a:p>
          <a:p>
            <a:pPr marL="12700" marR="5715" algn="just">
              <a:lnSpc>
                <a:spcPct val="110000"/>
              </a:lnSpc>
              <a:spcBef>
                <a:spcPts val="805"/>
              </a:spcBef>
            </a:pP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measures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</a:t>
            </a:r>
            <a:r>
              <a:rPr sz="1100" spc="-5" dirty="0">
                <a:latin typeface="Calibri"/>
                <a:cs typeface="Calibri"/>
              </a:rPr>
              <a:t> metrics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identify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quantify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importance</a:t>
            </a:r>
            <a:r>
              <a:rPr sz="1100" dirty="0">
                <a:latin typeface="Calibri"/>
                <a:cs typeface="Calibri"/>
              </a:rPr>
              <a:t> or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significance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individual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within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network. Simply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 </a:t>
            </a:r>
            <a:r>
              <a:rPr sz="1100" spc="-10" dirty="0">
                <a:latin typeface="Calibri"/>
                <a:cs typeface="Calibri"/>
              </a:rPr>
              <a:t>say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importance.</a:t>
            </a:r>
            <a:endParaRPr sz="11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Node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importance:</a:t>
            </a:r>
            <a:endParaRPr sz="1100" dirty="0">
              <a:latin typeface="Calibri"/>
              <a:cs typeface="Calibri"/>
            </a:endParaRPr>
          </a:p>
          <a:p>
            <a:pPr marL="12700" marR="5080" algn="just">
              <a:lnSpc>
                <a:spcPct val="1095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"Node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importance"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known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measure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how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crucial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forming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graph.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quite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few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ways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know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limiting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four,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are:</a:t>
            </a:r>
            <a:endParaRPr sz="11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Degree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endParaRPr sz="11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Betweenness</a:t>
            </a:r>
            <a:r>
              <a:rPr sz="1100" spc="-10" dirty="0">
                <a:latin typeface="Calibri"/>
                <a:cs typeface="Calibri"/>
              </a:rPr>
              <a:t> Centrality</a:t>
            </a:r>
            <a:endParaRPr sz="11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Closeness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endParaRPr sz="11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Community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Detection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DEGREE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CENTRALITY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9"/>
              </a:spcBef>
            </a:pPr>
            <a:r>
              <a:rPr sz="1100" spc="-5" dirty="0">
                <a:latin typeface="Calibri"/>
                <a:cs typeface="Calibri"/>
              </a:rPr>
              <a:t>Degree centrality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defined </a:t>
            </a:r>
            <a:r>
              <a:rPr sz="1100" dirty="0">
                <a:latin typeface="Calibri"/>
                <a:cs typeface="Calibri"/>
              </a:rPr>
              <a:t>as the </a:t>
            </a:r>
            <a:r>
              <a:rPr sz="1100" spc="-5" dirty="0">
                <a:latin typeface="Calibri"/>
                <a:cs typeface="Calibri"/>
              </a:rPr>
              <a:t>number of edges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connections that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node has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network. This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often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influential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degree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 are considered more central,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10" dirty="0">
                <a:latin typeface="Calibri"/>
                <a:cs typeface="Calibri"/>
              </a:rPr>
              <a:t>they have </a:t>
            </a:r>
            <a:r>
              <a:rPr sz="1100" spc="-5" dirty="0">
                <a:latin typeface="Calibri"/>
                <a:cs typeface="Calibri"/>
              </a:rPr>
              <a:t>more connections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are likely </a:t>
            </a:r>
            <a:r>
              <a:rPr sz="1100" spc="-15" dirty="0">
                <a:latin typeface="Calibri"/>
                <a:cs typeface="Calibri"/>
              </a:rPr>
              <a:t>to have </a:t>
            </a:r>
            <a:r>
              <a:rPr sz="1100" spc="-10" dirty="0">
                <a:latin typeface="Calibri"/>
                <a:cs typeface="Calibri"/>
              </a:rPr>
              <a:t>more </a:t>
            </a:r>
            <a:r>
              <a:rPr sz="1100" spc="-5" dirty="0">
                <a:latin typeface="Calibri"/>
                <a:cs typeface="Calibri"/>
              </a:rPr>
              <a:t> influence over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flow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information, resources </a:t>
            </a:r>
            <a:r>
              <a:rPr sz="1100" spc="-5" dirty="0">
                <a:latin typeface="Calibri"/>
                <a:cs typeface="Calibri"/>
              </a:rPr>
              <a:t>etc. they are very crucial </a:t>
            </a:r>
            <a:r>
              <a:rPr sz="1100" spc="-10" dirty="0">
                <a:latin typeface="Calibri"/>
                <a:cs typeface="Calibri"/>
              </a:rPr>
              <a:t>for </a:t>
            </a:r>
            <a:r>
              <a:rPr sz="1100" spc="-5" dirty="0">
                <a:latin typeface="Calibri"/>
                <a:cs typeface="Calibri"/>
              </a:rPr>
              <a:t>spreading </a:t>
            </a:r>
            <a:r>
              <a:rPr sz="1100" spc="-10" dirty="0">
                <a:latin typeface="Calibri"/>
                <a:cs typeface="Calibri"/>
              </a:rPr>
              <a:t>information, </a:t>
            </a:r>
            <a:r>
              <a:rPr sz="1100" spc="-5" dirty="0">
                <a:latin typeface="Calibri"/>
                <a:cs typeface="Calibri"/>
              </a:rPr>
              <a:t> controlling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dirty="0">
                <a:latin typeface="Calibri"/>
                <a:cs typeface="Calibri"/>
              </a:rPr>
              <a:t> within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network.</a:t>
            </a:r>
            <a:endParaRPr sz="1100" dirty="0">
              <a:latin typeface="Calibri"/>
              <a:cs typeface="Calibri"/>
            </a:endParaRPr>
          </a:p>
          <a:p>
            <a:pPr marL="12700" marR="9525" algn="just">
              <a:lnSpc>
                <a:spcPct val="110000"/>
              </a:lnSpc>
              <a:spcBef>
                <a:spcPts val="795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Degree Centrality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a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 No. of </a:t>
            </a:r>
            <a:r>
              <a:rPr sz="1100" spc="-5" dirty="0">
                <a:latin typeface="Calibri"/>
                <a:cs typeface="Calibri"/>
              </a:rPr>
              <a:t>edges connected to </a:t>
            </a:r>
            <a:r>
              <a:rPr sz="1100" dirty="0">
                <a:latin typeface="Calibri"/>
                <a:cs typeface="Calibri"/>
              </a:rPr>
              <a:t>the node / </a:t>
            </a:r>
            <a:r>
              <a:rPr sz="1100" spc="-25" dirty="0">
                <a:latin typeface="Calibri"/>
                <a:cs typeface="Calibri"/>
              </a:rPr>
              <a:t>(Total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nodes in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 </a:t>
            </a:r>
            <a:r>
              <a:rPr sz="1100" spc="-10" dirty="0">
                <a:latin typeface="Calibri"/>
                <a:cs typeface="Calibri"/>
              </a:rPr>
              <a:t>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6124320"/>
            <a:ext cx="5769610" cy="3589654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>
              <a:latin typeface="Courier New"/>
              <a:cs typeface="Courier New"/>
            </a:endParaRPr>
          </a:p>
          <a:p>
            <a:pPr marL="17780" marR="1017905">
              <a:lnSpc>
                <a:spcPts val="2860"/>
              </a:lnSpc>
              <a:spcBef>
                <a:spcPts val="35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nx.degree_centrality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3019425">
              <a:lnSpc>
                <a:spcPct val="113300"/>
              </a:lnSpc>
              <a:spcBef>
                <a:spcPts val="1050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 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seed=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'lightgreen'</a:t>
            </a:r>
            <a:endParaRPr sz="1050">
              <a:latin typeface="Courier New"/>
              <a:cs typeface="Courier New"/>
            </a:endParaRPr>
          </a:p>
          <a:p>
            <a:pPr marL="17780" marR="1178560">
              <a:lnSpc>
                <a:spcPct val="112400"/>
              </a:lnSpc>
              <a:spcBef>
                <a:spcPts val="1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v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*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400</a:t>
            </a:r>
            <a:r>
              <a:rPr sz="1050" spc="1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v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()]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'gray'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edge_width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378585" marR="59055" indent="-1361440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node_color=node_color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node_size=node_size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edge_color=edge_color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width=edge_width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alpha=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wi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th_labels=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1818639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"Network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Graph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with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Degree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plt.axis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'off'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199072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25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65"/>
              </a:spcBef>
            </a:pP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"""</a:t>
            </a:r>
            <a:endParaRPr sz="1050">
              <a:latin typeface="Courier New"/>
              <a:cs typeface="Courier New"/>
            </a:endParaRPr>
          </a:p>
          <a:p>
            <a:pPr marL="1378585" marR="59055" indent="-1361440">
              <a:lnSpc>
                <a:spcPct val="112400"/>
              </a:lnSpc>
              <a:spcBef>
                <a:spcPts val="15"/>
              </a:spcBef>
            </a:pP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nx.draw_networkx(G,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pos,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node_color=node_color,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node_size=node_size,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edge_color=edge_color,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width=edge_width,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alpha=0.7, 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wi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th_labels=False)</a:t>
            </a:r>
            <a:endParaRPr sz="1050">
              <a:latin typeface="Courier New"/>
              <a:cs typeface="Courier New"/>
            </a:endParaRPr>
          </a:p>
          <a:p>
            <a:pPr marL="17780" marR="1819275">
              <a:lnSpc>
                <a:spcPct val="113300"/>
              </a:lnSpc>
            </a:pP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plt.title("Network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Graph with Degree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Centrality") </a:t>
            </a:r>
            <a:r>
              <a:rPr sz="1050" spc="-61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plt.axis('off')</a:t>
            </a:r>
            <a:endParaRPr sz="1050">
              <a:latin typeface="Courier New"/>
              <a:cs typeface="Courier New"/>
            </a:endParaRPr>
          </a:p>
          <a:p>
            <a:pPr marL="17780" marR="4941570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p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l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h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o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(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)  """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the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above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code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chunk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shows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degree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centrality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each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node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but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it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is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not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 compatible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to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 show in the output block.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24554"/>
            <a:ext cx="4292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086" y="3760746"/>
            <a:ext cx="4723970" cy="35729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4253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Now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 observe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highest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degree centrality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230121"/>
            <a:ext cx="5769610" cy="5137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nx.centrality.degree_centrality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GI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59055">
              <a:lnSpc>
                <a:spcPct val="113300"/>
              </a:lnSpc>
            </a:pP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degree_centrality.items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r>
              <a:rPr sz="1050" spc="10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reverse=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 </a:t>
            </a:r>
            <a:r>
              <a:rPr sz="1050" spc="-615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))[: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24913"/>
            <a:ext cx="1891664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Cambria"/>
                <a:cs typeface="Cambria"/>
              </a:rPr>
              <a:t>[(107,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0.258791480931154),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(1684, 0.1961367013372957),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(1912,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0.18697374938088163),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5"/>
              </a:lnSpc>
            </a:pPr>
            <a:r>
              <a:rPr sz="1000" spc="-5" dirty="0">
                <a:latin typeface="Cambria"/>
                <a:cs typeface="Cambria"/>
              </a:rPr>
              <a:t>(3437, 0.13546310054482416),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(0, 0.08593363051015354),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(2543,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0.07280832095096582),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5"/>
              </a:lnSpc>
            </a:pPr>
            <a:r>
              <a:rPr sz="1000" spc="-5" dirty="0">
                <a:latin typeface="Cambria"/>
                <a:cs typeface="Cambria"/>
              </a:rPr>
              <a:t>(2347,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0.07206537890044576),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(1888, 0.0629024269440317),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70"/>
              </a:lnSpc>
            </a:pPr>
            <a:r>
              <a:rPr sz="1000" spc="-5" dirty="0">
                <a:latin typeface="Cambria"/>
                <a:cs typeface="Cambria"/>
              </a:rPr>
              <a:t>(1800, 0.06067360079247152),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ts val="1190"/>
              </a:lnSpc>
            </a:pPr>
            <a:r>
              <a:rPr sz="1000" spc="-5" dirty="0">
                <a:latin typeface="Cambria"/>
                <a:cs typeface="Cambria"/>
              </a:rPr>
              <a:t>(1663,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0.058197127290737984)]</a:t>
            </a:r>
            <a:endParaRPr sz="10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3671569"/>
            <a:ext cx="5733415" cy="20320"/>
            <a:chOff x="914400" y="3671569"/>
            <a:chExt cx="5733415" cy="20320"/>
          </a:xfrm>
        </p:grpSpPr>
        <p:sp>
          <p:nvSpPr>
            <p:cNvPr id="6" name="object 6"/>
            <p:cNvSpPr/>
            <p:nvPr/>
          </p:nvSpPr>
          <p:spPr>
            <a:xfrm>
              <a:off x="914400" y="3671582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44385" y="36719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3671950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4385" y="367499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704" y="368871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704" y="368872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2004" y="3957039"/>
            <a:ext cx="5758815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output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summarises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“107”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highest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degree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approximately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0.259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5" dirty="0">
                <a:latin typeface="Calibri"/>
                <a:cs typeface="Calibri"/>
              </a:rPr>
              <a:t> eventually</a:t>
            </a:r>
            <a:r>
              <a:rPr sz="1100" dirty="0">
                <a:latin typeface="Calibri"/>
                <a:cs typeface="Calibri"/>
              </a:rPr>
              <a:t> means</a:t>
            </a:r>
            <a:r>
              <a:rPr sz="1100" spc="-10" dirty="0">
                <a:latin typeface="Calibri"/>
                <a:cs typeface="Calibri"/>
              </a:rPr>
              <a:t> that</a:t>
            </a:r>
            <a:r>
              <a:rPr sz="1100" dirty="0">
                <a:latin typeface="Calibri"/>
                <a:cs typeface="Calibri"/>
              </a:rPr>
              <a:t> node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“107”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connected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25.9%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whole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5" dirty="0">
                <a:latin typeface="Calibri"/>
                <a:cs typeface="Calibri"/>
              </a:rPr>
              <a:t> neighbours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</a:t>
            </a:r>
            <a:r>
              <a:rPr sz="1100" spc="-5" dirty="0">
                <a:latin typeface="Calibri"/>
                <a:cs typeface="Calibri"/>
              </a:rPr>
              <a:t> are: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416" y="4778374"/>
            <a:ext cx="576961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G.degree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key=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r>
              <a:rPr sz="1050" spc="10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item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reverse=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))[: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910454"/>
            <a:ext cx="5759450" cy="329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Cambria"/>
                <a:cs typeface="Cambria"/>
              </a:rPr>
              <a:t>[(</a:t>
            </a:r>
            <a:r>
              <a:rPr sz="1000" spc="-5" dirty="0">
                <a:latin typeface="Cambria"/>
                <a:cs typeface="Cambria"/>
              </a:rPr>
              <a:t>107, 1045),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latin typeface="Cambria"/>
                <a:cs typeface="Cambria"/>
              </a:rPr>
              <a:t>(1684, 7</a:t>
            </a:r>
            <a:r>
              <a:rPr sz="1000" dirty="0">
                <a:latin typeface="Cambria"/>
                <a:cs typeface="Cambria"/>
              </a:rPr>
              <a:t>9</a:t>
            </a:r>
            <a:r>
              <a:rPr sz="1000" spc="-5" dirty="0">
                <a:latin typeface="Cambria"/>
                <a:cs typeface="Cambria"/>
              </a:rPr>
              <a:t>2),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70"/>
              </a:spcBef>
            </a:pPr>
            <a:r>
              <a:rPr sz="1000" spc="-5" dirty="0">
                <a:latin typeface="Cambria"/>
                <a:cs typeface="Cambria"/>
              </a:rPr>
              <a:t>(1912, 7</a:t>
            </a:r>
            <a:r>
              <a:rPr sz="1000" dirty="0">
                <a:latin typeface="Cambria"/>
                <a:cs typeface="Cambria"/>
              </a:rPr>
              <a:t>5</a:t>
            </a:r>
            <a:r>
              <a:rPr sz="1000" spc="-5" dirty="0">
                <a:latin typeface="Cambria"/>
                <a:cs typeface="Cambria"/>
              </a:rPr>
              <a:t>5),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latin typeface="Cambria"/>
                <a:cs typeface="Cambria"/>
              </a:rPr>
              <a:t>(3437, 5</a:t>
            </a:r>
            <a:r>
              <a:rPr sz="1000" dirty="0">
                <a:latin typeface="Cambria"/>
                <a:cs typeface="Cambria"/>
              </a:rPr>
              <a:t>4</a:t>
            </a:r>
            <a:r>
              <a:rPr sz="1000" spc="-5" dirty="0">
                <a:latin typeface="Cambria"/>
                <a:cs typeface="Cambria"/>
              </a:rPr>
              <a:t>7),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5"/>
              </a:spcBef>
            </a:pPr>
            <a:r>
              <a:rPr sz="1000" spc="-5" dirty="0">
                <a:latin typeface="Cambria"/>
                <a:cs typeface="Cambria"/>
              </a:rPr>
              <a:t>(0,</a:t>
            </a:r>
            <a:r>
              <a:rPr sz="1000" spc="-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347),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5"/>
              </a:spcBef>
            </a:pPr>
            <a:r>
              <a:rPr sz="1000" spc="-5" dirty="0">
                <a:latin typeface="Cambria"/>
                <a:cs typeface="Cambria"/>
              </a:rPr>
              <a:t>(2543, 2</a:t>
            </a:r>
            <a:r>
              <a:rPr sz="1000" dirty="0">
                <a:latin typeface="Cambria"/>
                <a:cs typeface="Cambria"/>
              </a:rPr>
              <a:t>9</a:t>
            </a:r>
            <a:r>
              <a:rPr sz="1000" spc="-5" dirty="0">
                <a:latin typeface="Cambria"/>
                <a:cs typeface="Cambria"/>
              </a:rPr>
              <a:t>4),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5"/>
              </a:spcBef>
            </a:pPr>
            <a:r>
              <a:rPr sz="1000" spc="-5" dirty="0">
                <a:latin typeface="Cambria"/>
                <a:cs typeface="Cambria"/>
              </a:rPr>
              <a:t>(2347, 2</a:t>
            </a:r>
            <a:r>
              <a:rPr sz="1000" dirty="0">
                <a:latin typeface="Cambria"/>
                <a:cs typeface="Cambria"/>
              </a:rPr>
              <a:t>9</a:t>
            </a:r>
            <a:r>
              <a:rPr sz="1000" spc="-5" dirty="0">
                <a:latin typeface="Cambria"/>
                <a:cs typeface="Cambria"/>
              </a:rPr>
              <a:t>1),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5"/>
              </a:spcBef>
            </a:pPr>
            <a:r>
              <a:rPr sz="1000" spc="-5" dirty="0">
                <a:latin typeface="Cambria"/>
                <a:cs typeface="Cambria"/>
              </a:rPr>
              <a:t>(1888, 2</a:t>
            </a:r>
            <a:r>
              <a:rPr sz="1000" dirty="0">
                <a:latin typeface="Cambria"/>
                <a:cs typeface="Cambria"/>
              </a:rPr>
              <a:t>5</a:t>
            </a:r>
            <a:r>
              <a:rPr sz="1000" spc="-5" dirty="0">
                <a:latin typeface="Cambria"/>
                <a:cs typeface="Cambria"/>
              </a:rPr>
              <a:t>4),</a:t>
            </a:r>
            <a:endParaRPr sz="1000" dirty="0">
              <a:latin typeface="Cambria"/>
              <a:cs typeface="Cambria"/>
            </a:endParaRPr>
          </a:p>
          <a:p>
            <a:pPr marL="40005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latin typeface="Cambria"/>
                <a:cs typeface="Cambria"/>
              </a:rPr>
              <a:t>(1800, 2</a:t>
            </a:r>
            <a:r>
              <a:rPr sz="1000" dirty="0">
                <a:latin typeface="Cambria"/>
                <a:cs typeface="Cambria"/>
              </a:rPr>
              <a:t>4</a:t>
            </a:r>
            <a:r>
              <a:rPr sz="1000" spc="-5" dirty="0">
                <a:latin typeface="Cambria"/>
                <a:cs typeface="Cambria"/>
              </a:rPr>
              <a:t>5),</a:t>
            </a:r>
            <a:endParaRPr sz="1000" dirty="0">
              <a:latin typeface="Cambria"/>
              <a:cs typeface="Cambria"/>
            </a:endParaRPr>
          </a:p>
          <a:p>
            <a:pPr marL="12700" marR="5080" indent="27305">
              <a:lnSpc>
                <a:spcPct val="110200"/>
              </a:lnSpc>
              <a:spcBef>
                <a:spcPts val="725"/>
              </a:spcBef>
            </a:pPr>
            <a:r>
              <a:rPr sz="1000" spc="-5" dirty="0">
                <a:latin typeface="Cambria"/>
                <a:cs typeface="Cambria"/>
              </a:rPr>
              <a:t>(1663,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235)]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represents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“107”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1045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neighbours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connected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vice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versa.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Here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graph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values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degree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centrality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6416" y="8345169"/>
            <a:ext cx="5769610" cy="12363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degree_centrality.keys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 marL="17780" marR="189928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degree_values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plt.scatter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degree_values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alpha=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plt.xlabel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"Node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Indices"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2298700">
              <a:lnSpc>
                <a:spcPct val="112799"/>
              </a:lnSpc>
              <a:spcBef>
                <a:spcPts val="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plt.ylabel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"Degree Centrality Values"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plt.title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"Degree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Centrality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Distribution"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603"/>
            <a:ext cx="4292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18428"/>
            <a:ext cx="576135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BETWEENNESS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CENTRALITY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819"/>
              </a:spcBef>
            </a:pPr>
            <a:r>
              <a:rPr sz="1100" spc="-5" dirty="0">
                <a:latin typeface="Calibri"/>
                <a:cs typeface="Calibri"/>
              </a:rPr>
              <a:t>Betweenness centrality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measure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importance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centrality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node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network </a:t>
            </a:r>
            <a:r>
              <a:rPr sz="1100" dirty="0">
                <a:latin typeface="Calibri"/>
                <a:cs typeface="Calibri"/>
              </a:rPr>
              <a:t>based on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concept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shortest </a:t>
            </a:r>
            <a:r>
              <a:rPr sz="1100" spc="-5" dirty="0">
                <a:latin typeface="Calibri"/>
                <a:cs typeface="Calibri"/>
              </a:rPr>
              <a:t>paths.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10" dirty="0">
                <a:latin typeface="Calibri"/>
                <a:cs typeface="Calibri"/>
              </a:rPr>
              <a:t>quantifies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extent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which a node lies </a:t>
            </a:r>
            <a:r>
              <a:rPr sz="1100" spc="-5" dirty="0">
                <a:latin typeface="Calibri"/>
                <a:cs typeface="Calibri"/>
              </a:rPr>
              <a:t>on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shortest </a:t>
            </a:r>
            <a:r>
              <a:rPr sz="1100" spc="-5" dirty="0">
                <a:latin typeface="Calibri"/>
                <a:cs typeface="Calibri"/>
              </a:rPr>
              <a:t>paths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pairs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other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network.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various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applications,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identifying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important </a:t>
            </a:r>
            <a:r>
              <a:rPr sz="1100" dirty="0">
                <a:latin typeface="Calibri"/>
                <a:cs typeface="Calibri"/>
              </a:rPr>
              <a:t>individuals in </a:t>
            </a:r>
            <a:r>
              <a:rPr sz="1100" spc="-5" dirty="0">
                <a:latin typeface="Calibri"/>
                <a:cs typeface="Calibri"/>
              </a:rPr>
              <a:t>social networks, critical nodes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10" dirty="0">
                <a:latin typeface="Calibri"/>
                <a:cs typeface="Calibri"/>
              </a:rPr>
              <a:t>transportation </a:t>
            </a:r>
            <a:r>
              <a:rPr sz="1100" spc="-5" dirty="0">
                <a:latin typeface="Calibri"/>
                <a:cs typeface="Calibri"/>
              </a:rPr>
              <a:t>networks,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20" dirty="0">
                <a:latin typeface="Calibri"/>
                <a:cs typeface="Calibri"/>
              </a:rPr>
              <a:t>key </a:t>
            </a:r>
            <a:r>
              <a:rPr sz="1100" spc="-5" dirty="0">
                <a:latin typeface="Calibri"/>
                <a:cs typeface="Calibri"/>
              </a:rPr>
              <a:t>proteins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 biological </a:t>
            </a:r>
            <a:r>
              <a:rPr sz="1100" spc="-10" dirty="0">
                <a:latin typeface="Calibri"/>
                <a:cs typeface="Calibri"/>
              </a:rPr>
              <a:t>networks.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7093584"/>
            <a:ext cx="5769610" cy="26841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networkx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nx.read_edgelist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"facebook_combined.txt"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nodetype=</a:t>
            </a:r>
            <a:r>
              <a:rPr sz="1050" spc="-5" dirty="0">
                <a:solidFill>
                  <a:srgbClr val="4EC8A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17780" marR="137160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</a:t>
            </a:r>
            <a:r>
              <a:rPr sz="1050" spc="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nx.betweenness_centrality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normalized=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endpoints=</a:t>
            </a:r>
            <a:r>
              <a:rPr sz="1050" spc="-5" dirty="0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17780" marR="3019425">
              <a:lnSpc>
                <a:spcPct val="11240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pos =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nx.spring_layout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seed=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'lightblue'</a:t>
            </a:r>
            <a:endParaRPr sz="1050">
              <a:latin typeface="Courier New"/>
              <a:cs typeface="Courier New"/>
            </a:endParaRPr>
          </a:p>
          <a:p>
            <a:pPr marL="17780" marR="777240">
              <a:lnSpc>
                <a:spcPct val="1133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v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*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400</a:t>
            </a:r>
            <a:r>
              <a:rPr sz="1050" spc="1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for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v </a:t>
            </a:r>
            <a:r>
              <a:rPr sz="1050" spc="-5" dirty="0">
                <a:solidFill>
                  <a:srgbClr val="82C5FF"/>
                </a:solidFill>
                <a:latin typeface="Courier New"/>
                <a:cs typeface="Courier New"/>
              </a:rPr>
              <a:t>in</a:t>
            </a:r>
            <a:r>
              <a:rPr sz="1050" dirty="0">
                <a:solidFill>
                  <a:srgbClr val="82C5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betweenness_centrality.values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()]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edge_color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'gray'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edge_width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nx.draw_networkx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pos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node_color=node_color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node_size=node_size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662" y="1274754"/>
            <a:ext cx="5109400" cy="3952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4034</Words>
  <Application>Microsoft Office PowerPoint</Application>
  <PresentationFormat>Custom</PresentationFormat>
  <Paragraphs>301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abhilash bojja</dc:creator>
  <cp:lastModifiedBy>sai abhilash bojja</cp:lastModifiedBy>
  <cp:revision>1</cp:revision>
  <dcterms:created xsi:type="dcterms:W3CDTF">2023-04-17T07:08:28Z</dcterms:created>
  <dcterms:modified xsi:type="dcterms:W3CDTF">2023-04-22T15:47:34Z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2023-04-17T00:00:00Z</vt:filetime>
  </property>
</Properties>
</file>