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6bddcb54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6bddcb54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6bddcb76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6bddcb76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6bddcb763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6bddcb763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6bddcb76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6bddcb76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6bddcb763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6bddcb763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6bddcb763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6bddcb763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6bddcb5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6bddcb5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6bddcb54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6bddcb54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Avinash Explains loan_repayment = 0 logic.</a:t>
            </a:r>
            <a:endParaRPr/>
          </a:p>
          <a:p>
            <a:pPr indent="0" lvl="0" marL="0" rtl="0" algn="l">
              <a:spcBef>
                <a:spcPts val="0"/>
              </a:spcBef>
              <a:spcAft>
                <a:spcPts val="0"/>
              </a:spcAft>
              <a:buNone/>
            </a:pPr>
            <a:r>
              <a:rPr lang="en"/>
              <a:t>Educational Loan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edca32a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edca32a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f45c0ff6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f45c0ff6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6bddcb54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6bddcb54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edca32ac9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edca32a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f45c0ff6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f45c0ff6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Date because loans are a lengthy affair and it does not make sense to track them by their hourly or on minute basis.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edca32ac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edca32ac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dimension</a:t>
            </a:r>
            <a:endParaRPr/>
          </a:p>
          <a:p>
            <a:pPr indent="0" lvl="0" marL="0" rtl="0" algn="l">
              <a:spcBef>
                <a:spcPts val="0"/>
              </a:spcBef>
              <a:spcAft>
                <a:spcPts val="0"/>
              </a:spcAft>
              <a:buNone/>
            </a:pPr>
            <a:r>
              <a:rPr lang="en"/>
              <a:t>‘KYC Missing’ is written in full because this is a data warehouse where the business users will see the field as option in their interface like PowerBI and having an option as True there makes no sense to the business user.</a:t>
            </a:r>
            <a:endParaRPr/>
          </a:p>
          <a:p>
            <a:pPr indent="0" lvl="0" marL="0" rtl="0" algn="l">
              <a:spcBef>
                <a:spcPts val="0"/>
              </a:spcBef>
              <a:spcAft>
                <a:spcPts val="0"/>
              </a:spcAft>
              <a:buNone/>
            </a:pPr>
            <a:r>
              <a:rPr lang="en"/>
              <a:t>We did not create a location dimension intentionally because we wanted to first of denormalize. Moreover both branch and Customer will have this location which will impair our ability to join them in any report.</a:t>
            </a:r>
            <a:endParaRPr/>
          </a:p>
          <a:p>
            <a:pPr indent="0" lvl="0" marL="0" rtl="0" algn="l">
              <a:spcBef>
                <a:spcPts val="0"/>
              </a:spcBef>
              <a:spcAft>
                <a:spcPts val="0"/>
              </a:spcAft>
              <a:buNone/>
            </a:pPr>
            <a:r>
              <a:rPr lang="en"/>
              <a:t>Age is computed in the ETL process and the increment is done using a daily cron script for those with their birthday. We do this because it will ease the life of Business users as age is a common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6bddcb54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6bddcb54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users may need the date formatted in a variety of way in their BI tool and this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6bddcb54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6bddcb54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Avinash: Grain of Fact_Loans is each loan repayment</a:t>
            </a:r>
            <a:endParaRPr/>
          </a:p>
          <a:p>
            <a:pPr indent="0" lvl="0" marL="0" rtl="0" algn="l">
              <a:spcBef>
                <a:spcPts val="0"/>
              </a:spcBef>
              <a:spcAft>
                <a:spcPts val="0"/>
              </a:spcAft>
              <a:buNone/>
            </a:pPr>
            <a:r>
              <a:rPr lang="en"/>
              <a:t>Abhigyan: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hyperlink" Target="https://github.com/vintas/Loan-Data-Warehous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26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Data Warehouse of Loans in Financial Institute:</a:t>
            </a:r>
            <a:r>
              <a:rPr lang="en" sz="3900"/>
              <a:t> </a:t>
            </a:r>
            <a:r>
              <a:rPr lang="en" sz="3900"/>
              <a:t>BankOne</a:t>
            </a:r>
            <a:endParaRPr sz="39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Abhigyan Borah (2020H1120288P)</a:t>
            </a:r>
            <a:endParaRPr/>
          </a:p>
          <a:p>
            <a:pPr indent="0" lvl="0" marL="0" rtl="0" algn="l">
              <a:spcBef>
                <a:spcPts val="0"/>
              </a:spcBef>
              <a:spcAft>
                <a:spcPts val="0"/>
              </a:spcAft>
              <a:buNone/>
            </a:pPr>
            <a:r>
              <a:rPr lang="en"/>
              <a:t>Divyanshu Varma (2020H1120284P)</a:t>
            </a:r>
            <a:endParaRPr/>
          </a:p>
          <a:p>
            <a:pPr indent="0" lvl="0" marL="0" rtl="0" algn="l">
              <a:spcBef>
                <a:spcPts val="0"/>
              </a:spcBef>
              <a:spcAft>
                <a:spcPts val="0"/>
              </a:spcAft>
              <a:buNone/>
            </a:pPr>
            <a:r>
              <a:rPr lang="en"/>
              <a:t>Avinash Narendra (2020H1120302P)</a:t>
            </a:r>
            <a:endParaRPr/>
          </a:p>
          <a:p>
            <a:pPr indent="0" lvl="0" marL="0" rtl="0" algn="l">
              <a:spcBef>
                <a:spcPts val="0"/>
              </a:spcBef>
              <a:spcAft>
                <a:spcPts val="0"/>
              </a:spcAft>
              <a:buNone/>
            </a:pPr>
            <a:r>
              <a:rPr lang="en"/>
              <a:t>Nedunuri Sai Charan (2020H1120281P)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2"/>
          <p:cNvPicPr preferRelativeResize="0"/>
          <p:nvPr/>
        </p:nvPicPr>
        <p:blipFill>
          <a:blip r:embed="rId3">
            <a:alphaModFix/>
          </a:blip>
          <a:stretch>
            <a:fillRect/>
          </a:stretch>
        </p:blipFill>
        <p:spPr>
          <a:xfrm>
            <a:off x="223050" y="401775"/>
            <a:ext cx="4348950" cy="2402182"/>
          </a:xfrm>
          <a:prstGeom prst="rect">
            <a:avLst/>
          </a:prstGeom>
          <a:noFill/>
          <a:ln>
            <a:noFill/>
          </a:ln>
        </p:spPr>
      </p:pic>
      <p:pic>
        <p:nvPicPr>
          <p:cNvPr id="127" name="Google Shape;127;p22"/>
          <p:cNvPicPr preferRelativeResize="0"/>
          <p:nvPr/>
        </p:nvPicPr>
        <p:blipFill>
          <a:blip r:embed="rId4">
            <a:alphaModFix/>
          </a:blip>
          <a:stretch>
            <a:fillRect/>
          </a:stretch>
        </p:blipFill>
        <p:spPr>
          <a:xfrm>
            <a:off x="3140150" y="2957946"/>
            <a:ext cx="5742376" cy="1815050"/>
          </a:xfrm>
          <a:prstGeom prst="rect">
            <a:avLst/>
          </a:prstGeom>
          <a:noFill/>
          <a:ln>
            <a:noFill/>
          </a:ln>
        </p:spPr>
      </p:pic>
      <p:sp>
        <p:nvSpPr>
          <p:cNvPr id="128" name="Google Shape;128;p22"/>
          <p:cNvSpPr txBox="1"/>
          <p:nvPr/>
        </p:nvSpPr>
        <p:spPr>
          <a:xfrm>
            <a:off x="812575" y="2115600"/>
            <a:ext cx="696300" cy="11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29" name="Google Shape;129;p22"/>
          <p:cNvSpPr/>
          <p:nvPr/>
        </p:nvSpPr>
        <p:spPr>
          <a:xfrm>
            <a:off x="355375" y="2022075"/>
            <a:ext cx="4073100" cy="11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22"/>
          <p:cNvCxnSpPr>
            <a:stCxn id="129" idx="3"/>
          </p:cNvCxnSpPr>
          <p:nvPr/>
        </p:nvCxnSpPr>
        <p:spPr>
          <a:xfrm>
            <a:off x="4428475" y="2079225"/>
            <a:ext cx="3865500" cy="1054800"/>
          </a:xfrm>
          <a:prstGeom prst="straightConnector1">
            <a:avLst/>
          </a:prstGeom>
          <a:noFill/>
          <a:ln cap="flat" cmpd="sng" w="9525">
            <a:solidFill>
              <a:schemeClr val="dk2"/>
            </a:solidFill>
            <a:prstDash val="solid"/>
            <a:round/>
            <a:headEnd len="med" w="med" type="none"/>
            <a:tailEnd len="med" w="med" type="triangle"/>
          </a:ln>
        </p:spPr>
      </p:cxnSp>
      <p:sp>
        <p:nvSpPr>
          <p:cNvPr id="131" name="Google Shape;131;p22"/>
          <p:cNvSpPr txBox="1"/>
          <p:nvPr/>
        </p:nvSpPr>
        <p:spPr>
          <a:xfrm>
            <a:off x="5426125" y="484225"/>
            <a:ext cx="333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Lato"/>
                <a:ea typeface="Lato"/>
                <a:cs typeface="Lato"/>
                <a:sym typeface="Lato"/>
              </a:rPr>
              <a:t>Data Lineage</a:t>
            </a:r>
            <a:endParaRPr b="1" sz="1800">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descr="Background pointer shape in timeline graphic" id="136" name="Google Shape;136;p23"/>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7" name="Google Shape;137;p23"/>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09.05.XX</a:t>
            </a:r>
            <a:endParaRPr b="1" sz="1600">
              <a:solidFill>
                <a:schemeClr val="lt1"/>
              </a:solidFill>
            </a:endParaRPr>
          </a:p>
        </p:txBody>
      </p:sp>
      <p:grpSp>
        <p:nvGrpSpPr>
          <p:cNvPr id="138" name="Google Shape;138;p23"/>
          <p:cNvGrpSpPr/>
          <p:nvPr/>
        </p:nvGrpSpPr>
        <p:grpSpPr>
          <a:xfrm>
            <a:off x="969270" y="1610215"/>
            <a:ext cx="198900" cy="593656"/>
            <a:chOff x="777447" y="1610215"/>
            <a:chExt cx="198900" cy="593656"/>
          </a:xfrm>
        </p:grpSpPr>
        <p:cxnSp>
          <p:nvCxnSpPr>
            <p:cNvPr id="139" name="Google Shape;139;p23"/>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0" name="Google Shape;140;p23"/>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23"/>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Data Lineage and Incremental Load</a:t>
            </a:r>
            <a:endParaRPr sz="1600"/>
          </a:p>
        </p:txBody>
      </p:sp>
      <p:sp>
        <p:nvSpPr>
          <p:cNvPr descr="Background pointer shape in timeline graphic" id="142" name="Google Shape;142;p23"/>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3" name="Google Shape;143;p23"/>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09.17.XX</a:t>
            </a:r>
            <a:endParaRPr b="1" sz="1600">
              <a:solidFill>
                <a:schemeClr val="lt1"/>
              </a:solidFill>
            </a:endParaRPr>
          </a:p>
        </p:txBody>
      </p:sp>
      <p:grpSp>
        <p:nvGrpSpPr>
          <p:cNvPr id="144" name="Google Shape;144;p23"/>
          <p:cNvGrpSpPr/>
          <p:nvPr/>
        </p:nvGrpSpPr>
        <p:grpSpPr>
          <a:xfrm>
            <a:off x="2684632" y="2938958"/>
            <a:ext cx="198900" cy="593656"/>
            <a:chOff x="2223534" y="2938958"/>
            <a:chExt cx="198900" cy="593656"/>
          </a:xfrm>
        </p:grpSpPr>
        <p:cxnSp>
          <p:nvCxnSpPr>
            <p:cNvPr id="145" name="Google Shape;145;p23"/>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46" name="Google Shape;146;p23"/>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23"/>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Transparent Business Rules</a:t>
            </a:r>
            <a:endParaRPr sz="1600"/>
          </a:p>
        </p:txBody>
      </p:sp>
      <p:sp>
        <p:nvSpPr>
          <p:cNvPr descr="Background pointer shape in timeline graphic" id="148" name="Google Shape;148;p23"/>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9" name="Google Shape;149;p23"/>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10.13.XX</a:t>
            </a:r>
            <a:endParaRPr b="1" sz="1600">
              <a:solidFill>
                <a:schemeClr val="lt1"/>
              </a:solidFill>
            </a:endParaRPr>
          </a:p>
        </p:txBody>
      </p:sp>
      <p:grpSp>
        <p:nvGrpSpPr>
          <p:cNvPr id="150" name="Google Shape;150;p23"/>
          <p:cNvGrpSpPr/>
          <p:nvPr/>
        </p:nvGrpSpPr>
        <p:grpSpPr>
          <a:xfrm>
            <a:off x="4319545" y="1610215"/>
            <a:ext cx="198900" cy="593656"/>
            <a:chOff x="3918084" y="1610215"/>
            <a:chExt cx="198900" cy="593656"/>
          </a:xfrm>
        </p:grpSpPr>
        <p:cxnSp>
          <p:nvCxnSpPr>
            <p:cNvPr id="151" name="Google Shape;151;p23"/>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2" name="Google Shape;152;p23"/>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23"/>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Way to keep track of Error in Loading</a:t>
            </a:r>
            <a:endParaRPr sz="1600"/>
          </a:p>
        </p:txBody>
      </p:sp>
      <p:sp>
        <p:nvSpPr>
          <p:cNvPr descr="Background pointer shape in timeline graphic" id="154" name="Google Shape;154;p23"/>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5" name="Google Shape;155;p23"/>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10.20.XX</a:t>
            </a:r>
            <a:endParaRPr b="1" sz="1600">
              <a:solidFill>
                <a:schemeClr val="lt1"/>
              </a:solidFill>
            </a:endParaRPr>
          </a:p>
        </p:txBody>
      </p:sp>
      <p:grpSp>
        <p:nvGrpSpPr>
          <p:cNvPr id="156" name="Google Shape;156;p23"/>
          <p:cNvGrpSpPr/>
          <p:nvPr/>
        </p:nvGrpSpPr>
        <p:grpSpPr>
          <a:xfrm>
            <a:off x="5973070" y="2938958"/>
            <a:ext cx="198900" cy="593656"/>
            <a:chOff x="5958946" y="2938958"/>
            <a:chExt cx="198900" cy="593656"/>
          </a:xfrm>
        </p:grpSpPr>
        <p:cxnSp>
          <p:nvCxnSpPr>
            <p:cNvPr id="157" name="Google Shape;157;p23"/>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58" name="Google Shape;158;p23"/>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3"/>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Business person knows exactly how well updated the data is</a:t>
            </a:r>
            <a:endParaRPr sz="1600"/>
          </a:p>
        </p:txBody>
      </p:sp>
      <p:sp>
        <p:nvSpPr>
          <p:cNvPr descr="Background pointer shape in timeline graphic" id="160" name="Google Shape;160;p23"/>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1" name="Google Shape;161;p23"/>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11.01.XX</a:t>
            </a:r>
            <a:endParaRPr b="1" sz="1600">
              <a:solidFill>
                <a:schemeClr val="lt1"/>
              </a:solidFill>
            </a:endParaRPr>
          </a:p>
        </p:txBody>
      </p:sp>
      <p:grpSp>
        <p:nvGrpSpPr>
          <p:cNvPr id="162" name="Google Shape;162;p23"/>
          <p:cNvGrpSpPr/>
          <p:nvPr/>
        </p:nvGrpSpPr>
        <p:grpSpPr>
          <a:xfrm>
            <a:off x="7669807" y="1610215"/>
            <a:ext cx="198900" cy="593656"/>
            <a:chOff x="3918084" y="1610215"/>
            <a:chExt cx="198900" cy="593656"/>
          </a:xfrm>
        </p:grpSpPr>
        <p:cxnSp>
          <p:nvCxnSpPr>
            <p:cNvPr id="163" name="Google Shape;163;p23"/>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4" name="Google Shape;164;p23"/>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23"/>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Gives the business person more trust in the data</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Query</a:t>
            </a:r>
            <a:endParaRPr/>
          </a:p>
        </p:txBody>
      </p:sp>
      <p:sp>
        <p:nvSpPr>
          <p:cNvPr id="171" name="Google Shape;171;p24"/>
          <p:cNvSpPr txBox="1"/>
          <p:nvPr>
            <p:ph idx="1" type="body"/>
          </p:nvPr>
        </p:nvSpPr>
        <p:spPr>
          <a:xfrm>
            <a:off x="2400300" y="1211350"/>
            <a:ext cx="6321600" cy="3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SELECT [City], [State], [Loan Duration], [Loan Principal Amount],</a:t>
            </a:r>
            <a:endParaRPr/>
          </a:p>
          <a:p>
            <a:pPr indent="0" lvl="0" marL="0" rtl="0" algn="l">
              <a:spcBef>
                <a:spcPts val="1600"/>
              </a:spcBef>
              <a:spcAft>
                <a:spcPts val="0"/>
              </a:spcAft>
              <a:buClr>
                <a:schemeClr val="dk2"/>
              </a:buClr>
              <a:buSzPts val="1100"/>
              <a:buFont typeface="Arial"/>
              <a:buNone/>
            </a:pPr>
            <a:r>
              <a:rPr lang="en"/>
              <a:t>SUM([Loan Repayment Amount]) AS Loan_Repayment_Amount</a:t>
            </a:r>
            <a:endParaRPr/>
          </a:p>
          <a:p>
            <a:pPr indent="0" lvl="0" marL="0" rtl="0" algn="l">
              <a:spcBef>
                <a:spcPts val="1600"/>
              </a:spcBef>
              <a:spcAft>
                <a:spcPts val="0"/>
              </a:spcAft>
              <a:buClr>
                <a:schemeClr val="dk2"/>
              </a:buClr>
              <a:buSzPts val="1100"/>
              <a:buFont typeface="Arial"/>
              <a:buNone/>
            </a:pPr>
            <a:r>
              <a:rPr lang="en"/>
              <a:t>FROM [Fact_Loans] fl INNER JOIN [Dim_Branch] db</a:t>
            </a:r>
            <a:endParaRPr/>
          </a:p>
          <a:p>
            <a:pPr indent="0" lvl="0" marL="0" rtl="0" algn="l">
              <a:spcBef>
                <a:spcPts val="1600"/>
              </a:spcBef>
              <a:spcAft>
                <a:spcPts val="0"/>
              </a:spcAft>
              <a:buClr>
                <a:schemeClr val="dk2"/>
              </a:buClr>
              <a:buSzPts val="1100"/>
              <a:buFont typeface="Arial"/>
              <a:buNone/>
            </a:pPr>
            <a:r>
              <a:rPr lang="en"/>
              <a:t>ON fl.[Branch Key] = db.[Branch Key] INNER JOIN [Dim_Loans] dl</a:t>
            </a:r>
            <a:endParaRPr/>
          </a:p>
          <a:p>
            <a:pPr indent="0" lvl="0" marL="0" rtl="0" algn="l">
              <a:spcBef>
                <a:spcPts val="1600"/>
              </a:spcBef>
              <a:spcAft>
                <a:spcPts val="0"/>
              </a:spcAft>
              <a:buClr>
                <a:schemeClr val="dk2"/>
              </a:buClr>
              <a:buSzPts val="1100"/>
              <a:buFont typeface="Arial"/>
              <a:buNone/>
            </a:pPr>
            <a:r>
              <a:rPr lang="en"/>
              <a:t>ON fl.[Loan Key] = dl.[Loan Key]</a:t>
            </a:r>
            <a:endParaRPr/>
          </a:p>
          <a:p>
            <a:pPr indent="0" lvl="0" marL="0" rtl="0" algn="l">
              <a:spcBef>
                <a:spcPts val="1600"/>
              </a:spcBef>
              <a:spcAft>
                <a:spcPts val="0"/>
              </a:spcAft>
              <a:buClr>
                <a:schemeClr val="dk2"/>
              </a:buClr>
              <a:buSzPts val="1100"/>
              <a:buFont typeface="Arial"/>
              <a:buNone/>
            </a:pPr>
            <a:r>
              <a:rPr lang="en"/>
              <a:t>GROUP BY [City], [State], [Loan Duration], [Loan Principal Amount]</a:t>
            </a:r>
            <a:endParaRPr/>
          </a:p>
          <a:p>
            <a:pPr indent="0" lvl="0" marL="0" rtl="0" algn="l">
              <a:spcBef>
                <a:spcPts val="1600"/>
              </a:spcBef>
              <a:spcAft>
                <a:spcPts val="0"/>
              </a:spcAft>
              <a:buClr>
                <a:schemeClr val="dk2"/>
              </a:buClr>
              <a:buSzPts val="1100"/>
              <a:buFont typeface="Arial"/>
              <a:buNone/>
            </a:pPr>
            <a:r>
              <a:rPr lang="en"/>
              <a:t>ORDER BY [City], [State], [Loan Duration], [Loan Principal Amount]</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000">
                <a:latin typeface="Lato"/>
                <a:ea typeface="Lato"/>
                <a:cs typeface="Lato"/>
                <a:sym typeface="Lato"/>
              </a:rPr>
              <a:t>Show marital status </a:t>
            </a:r>
            <a:endParaRPr sz="3600"/>
          </a:p>
        </p:txBody>
      </p:sp>
      <p:sp>
        <p:nvSpPr>
          <p:cNvPr id="177" name="Google Shape;177;p25"/>
          <p:cNvSpPr txBox="1"/>
          <p:nvPr>
            <p:ph idx="1" type="body"/>
          </p:nvPr>
        </p:nvSpPr>
        <p:spPr>
          <a:xfrm>
            <a:off x="2400300" y="1211350"/>
            <a:ext cx="6321600" cy="3393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500"/>
              <a:t>SELECT [Marital Status], [Age], [Current Account Balance]</a:t>
            </a:r>
            <a:endParaRPr sz="1500"/>
          </a:p>
          <a:p>
            <a:pPr indent="0" lvl="0" marL="0" rtl="0" algn="l">
              <a:lnSpc>
                <a:spcPct val="80000"/>
              </a:lnSpc>
              <a:spcBef>
                <a:spcPts val="1600"/>
              </a:spcBef>
              <a:spcAft>
                <a:spcPts val="0"/>
              </a:spcAft>
              <a:buNone/>
            </a:pPr>
            <a:r>
              <a:rPr lang="en" sz="1500"/>
              <a:t>FROM [Fact_Account_Metrics] fam INNER JOIN [Dim_Account] da</a:t>
            </a:r>
            <a:endParaRPr sz="1500"/>
          </a:p>
          <a:p>
            <a:pPr indent="0" lvl="0" marL="0" rtl="0" algn="l">
              <a:lnSpc>
                <a:spcPct val="80000"/>
              </a:lnSpc>
              <a:spcBef>
                <a:spcPts val="1600"/>
              </a:spcBef>
              <a:spcAft>
                <a:spcPts val="0"/>
              </a:spcAft>
              <a:buNone/>
            </a:pPr>
            <a:r>
              <a:rPr lang="en" sz="1500"/>
              <a:t>ON fam.[Account Key] = da.[Account Key] INNER JOIN [Bridge_Customer] bc</a:t>
            </a:r>
            <a:endParaRPr sz="1500"/>
          </a:p>
          <a:p>
            <a:pPr indent="0" lvl="0" marL="0" rtl="0" algn="l">
              <a:lnSpc>
                <a:spcPct val="80000"/>
              </a:lnSpc>
              <a:spcBef>
                <a:spcPts val="1600"/>
              </a:spcBef>
              <a:spcAft>
                <a:spcPts val="0"/>
              </a:spcAft>
              <a:buNone/>
            </a:pPr>
            <a:r>
              <a:rPr lang="en" sz="1500"/>
              <a:t>ON da.[Account Key] = bc.[Account Key] INNER JOIN [Dim_Customer] dc</a:t>
            </a:r>
            <a:endParaRPr sz="1500"/>
          </a:p>
          <a:p>
            <a:pPr indent="0" lvl="0" marL="0" rtl="0" algn="l">
              <a:lnSpc>
                <a:spcPct val="80000"/>
              </a:lnSpc>
              <a:spcBef>
                <a:spcPts val="1600"/>
              </a:spcBef>
              <a:spcAft>
                <a:spcPts val="0"/>
              </a:spcAft>
              <a:buNone/>
            </a:pPr>
            <a:r>
              <a:rPr lang="en" sz="1500"/>
              <a:t>ON bc.[Customer 1 Key] = dc.[Customer Key]</a:t>
            </a:r>
            <a:endParaRPr sz="1500"/>
          </a:p>
          <a:p>
            <a:pPr indent="0" lvl="0" marL="0" rtl="0" algn="l">
              <a:lnSpc>
                <a:spcPct val="80000"/>
              </a:lnSpc>
              <a:spcBef>
                <a:spcPts val="1600"/>
              </a:spcBef>
              <a:spcAft>
                <a:spcPts val="0"/>
              </a:spcAft>
              <a:buNone/>
            </a:pPr>
            <a:r>
              <a:rPr lang="en" sz="1500"/>
              <a:t>WHERE fam.[Date Key] = 20170601</a:t>
            </a:r>
            <a:endParaRPr sz="1500"/>
          </a:p>
          <a:p>
            <a:pPr indent="0" lvl="0" marL="0" rtl="0" algn="l">
              <a:lnSpc>
                <a:spcPct val="80000"/>
              </a:lnSpc>
              <a:spcBef>
                <a:spcPts val="1600"/>
              </a:spcBef>
              <a:spcAft>
                <a:spcPts val="0"/>
              </a:spcAft>
              <a:buNone/>
            </a:pPr>
            <a:r>
              <a:rPr lang="en" sz="1500"/>
              <a:t>ORDER BY [Marital Status], [Age], [Current Account Balance]</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Font typeface="Arial"/>
              <a:buNone/>
            </a:pPr>
            <a:r>
              <a:rPr lang="en" sz="2000">
                <a:latin typeface="Lato"/>
                <a:ea typeface="Lato"/>
                <a:cs typeface="Lato"/>
                <a:sym typeface="Lato"/>
              </a:rPr>
              <a:t>Show total amount of loan given per year per branch</a:t>
            </a:r>
            <a:endParaRPr sz="3600"/>
          </a:p>
        </p:txBody>
      </p:sp>
      <p:sp>
        <p:nvSpPr>
          <p:cNvPr id="183" name="Google Shape;183;p26"/>
          <p:cNvSpPr txBox="1"/>
          <p:nvPr>
            <p:ph idx="1" type="body"/>
          </p:nvPr>
        </p:nvSpPr>
        <p:spPr>
          <a:xfrm>
            <a:off x="1254325" y="1211350"/>
            <a:ext cx="4710600" cy="3393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300"/>
              <a:t>SELECT [Branch Name], [Year],</a:t>
            </a:r>
            <a:endParaRPr sz="1300"/>
          </a:p>
          <a:p>
            <a:pPr indent="0" lvl="0" marL="0" rtl="0" algn="l">
              <a:lnSpc>
                <a:spcPct val="80000"/>
              </a:lnSpc>
              <a:spcBef>
                <a:spcPts val="1600"/>
              </a:spcBef>
              <a:spcAft>
                <a:spcPts val="0"/>
              </a:spcAft>
              <a:buNone/>
            </a:pPr>
            <a:r>
              <a:rPr lang="en" sz="1300"/>
              <a:t>SUM([Loan Principal Amount]) AS Total_Loan_Given_Amount</a:t>
            </a:r>
            <a:endParaRPr sz="1300"/>
          </a:p>
          <a:p>
            <a:pPr indent="0" lvl="0" marL="0" rtl="0" algn="l">
              <a:lnSpc>
                <a:spcPct val="80000"/>
              </a:lnSpc>
              <a:spcBef>
                <a:spcPts val="1600"/>
              </a:spcBef>
              <a:spcAft>
                <a:spcPts val="0"/>
              </a:spcAft>
              <a:buNone/>
            </a:pPr>
            <a:r>
              <a:rPr lang="en" sz="1300"/>
              <a:t>FROM [Fact_Loans] fl INNER JOIN [Dim_Date] dd</a:t>
            </a:r>
            <a:endParaRPr sz="1300"/>
          </a:p>
          <a:p>
            <a:pPr indent="0" lvl="0" marL="0" rtl="0" algn="l">
              <a:lnSpc>
                <a:spcPct val="80000"/>
              </a:lnSpc>
              <a:spcBef>
                <a:spcPts val="1600"/>
              </a:spcBef>
              <a:spcAft>
                <a:spcPts val="0"/>
              </a:spcAft>
              <a:buNone/>
            </a:pPr>
            <a:r>
              <a:rPr lang="en" sz="1300"/>
              <a:t>ON fl.[Date Key] = dd.[Date Key] INNER JOIN [Dim_Loans] dl</a:t>
            </a:r>
            <a:endParaRPr sz="1300"/>
          </a:p>
          <a:p>
            <a:pPr indent="0" lvl="0" marL="0" rtl="0" algn="l">
              <a:lnSpc>
                <a:spcPct val="80000"/>
              </a:lnSpc>
              <a:spcBef>
                <a:spcPts val="1600"/>
              </a:spcBef>
              <a:spcAft>
                <a:spcPts val="0"/>
              </a:spcAft>
              <a:buNone/>
            </a:pPr>
            <a:r>
              <a:rPr lang="en" sz="1300"/>
              <a:t>ON fl.[Loan Key] = dl.[Loan Key] INNER JOIN [Dim_Branch] db</a:t>
            </a:r>
            <a:endParaRPr sz="1300"/>
          </a:p>
          <a:p>
            <a:pPr indent="0" lvl="0" marL="0" rtl="0" algn="l">
              <a:lnSpc>
                <a:spcPct val="80000"/>
              </a:lnSpc>
              <a:spcBef>
                <a:spcPts val="1600"/>
              </a:spcBef>
              <a:spcAft>
                <a:spcPts val="0"/>
              </a:spcAft>
              <a:buNone/>
            </a:pPr>
            <a:r>
              <a:rPr lang="en" sz="1300"/>
              <a:t>ON fl.[Branch Key] = db.[Branch Key]</a:t>
            </a:r>
            <a:endParaRPr sz="1300"/>
          </a:p>
          <a:p>
            <a:pPr indent="0" lvl="0" marL="0" rtl="0" algn="l">
              <a:lnSpc>
                <a:spcPct val="80000"/>
              </a:lnSpc>
              <a:spcBef>
                <a:spcPts val="1600"/>
              </a:spcBef>
              <a:spcAft>
                <a:spcPts val="0"/>
              </a:spcAft>
              <a:buNone/>
            </a:pPr>
            <a:r>
              <a:rPr lang="en" sz="1300"/>
              <a:t>GROUP BY [Branch Name], [Year]</a:t>
            </a:r>
            <a:endParaRPr sz="1300"/>
          </a:p>
          <a:p>
            <a:pPr indent="0" lvl="0" marL="0" rtl="0" algn="l">
              <a:lnSpc>
                <a:spcPct val="80000"/>
              </a:lnSpc>
              <a:spcBef>
                <a:spcPts val="1600"/>
              </a:spcBef>
              <a:spcAft>
                <a:spcPts val="1600"/>
              </a:spcAft>
              <a:buNone/>
            </a:pPr>
            <a:r>
              <a:rPr lang="en" sz="1300"/>
              <a:t>ORDER BY [Branch Name], [Year]</a:t>
            </a:r>
            <a:endParaRPr sz="1300"/>
          </a:p>
        </p:txBody>
      </p:sp>
      <p:pic>
        <p:nvPicPr>
          <p:cNvPr id="184" name="Google Shape;184;p26"/>
          <p:cNvPicPr preferRelativeResize="0"/>
          <p:nvPr/>
        </p:nvPicPr>
        <p:blipFill>
          <a:blip r:embed="rId3">
            <a:alphaModFix/>
          </a:blip>
          <a:stretch>
            <a:fillRect/>
          </a:stretch>
        </p:blipFill>
        <p:spPr>
          <a:xfrm>
            <a:off x="5964925" y="2155275"/>
            <a:ext cx="2756925" cy="2449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500">
                <a:latin typeface="Lato"/>
                <a:ea typeface="Lato"/>
                <a:cs typeface="Lato"/>
                <a:sym typeface="Lato"/>
              </a:rPr>
              <a:t>Show the bank balance and credit score of a customer at a given date</a:t>
            </a:r>
            <a:endParaRPr sz="3100"/>
          </a:p>
        </p:txBody>
      </p:sp>
      <p:sp>
        <p:nvSpPr>
          <p:cNvPr id="190" name="Google Shape;190;p27"/>
          <p:cNvSpPr txBox="1"/>
          <p:nvPr>
            <p:ph idx="1" type="body"/>
          </p:nvPr>
        </p:nvSpPr>
        <p:spPr>
          <a:xfrm>
            <a:off x="1254325" y="1211350"/>
            <a:ext cx="4710600" cy="3496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200"/>
              <a:t>SELECT fcm.[Customer Key], [Current Account Balance], [Credit Score], [Number of Loans]</a:t>
            </a:r>
            <a:endParaRPr sz="1200"/>
          </a:p>
          <a:p>
            <a:pPr indent="0" lvl="0" marL="0" rtl="0" algn="l">
              <a:lnSpc>
                <a:spcPct val="80000"/>
              </a:lnSpc>
              <a:spcBef>
                <a:spcPts val="1600"/>
              </a:spcBef>
              <a:spcAft>
                <a:spcPts val="0"/>
              </a:spcAft>
              <a:buNone/>
            </a:pPr>
            <a:r>
              <a:rPr lang="en" sz="1200"/>
              <a:t>FROM [Fact_Customer_Metrics] fcm INNER JOIN [Dim_Customer] dc</a:t>
            </a:r>
            <a:endParaRPr sz="1200"/>
          </a:p>
          <a:p>
            <a:pPr indent="0" lvl="0" marL="0" rtl="0" algn="l">
              <a:lnSpc>
                <a:spcPct val="80000"/>
              </a:lnSpc>
              <a:spcBef>
                <a:spcPts val="1600"/>
              </a:spcBef>
              <a:spcAft>
                <a:spcPts val="0"/>
              </a:spcAft>
              <a:buNone/>
            </a:pPr>
            <a:r>
              <a:rPr lang="en" sz="1200"/>
              <a:t>ON fcm.[Customer Key] = dc.[Customer Key] INNER JOIN [Bridge_Customer] bc</a:t>
            </a:r>
            <a:endParaRPr sz="1200"/>
          </a:p>
          <a:p>
            <a:pPr indent="0" lvl="0" marL="0" rtl="0" algn="l">
              <a:lnSpc>
                <a:spcPct val="80000"/>
              </a:lnSpc>
              <a:spcBef>
                <a:spcPts val="1600"/>
              </a:spcBef>
              <a:spcAft>
                <a:spcPts val="0"/>
              </a:spcAft>
              <a:buNone/>
            </a:pPr>
            <a:r>
              <a:rPr lang="en" sz="1200"/>
              <a:t>ON dc.[Customer Key] = bc.[Customer 1 Key] INNER JOIN [Fact_Account_Metrics] fam</a:t>
            </a:r>
            <a:endParaRPr sz="1200"/>
          </a:p>
          <a:p>
            <a:pPr indent="0" lvl="0" marL="0" rtl="0" algn="l">
              <a:lnSpc>
                <a:spcPct val="80000"/>
              </a:lnSpc>
              <a:spcBef>
                <a:spcPts val="1600"/>
              </a:spcBef>
              <a:spcAft>
                <a:spcPts val="0"/>
              </a:spcAft>
              <a:buNone/>
            </a:pPr>
            <a:r>
              <a:rPr lang="en" sz="1200"/>
              <a:t>ON bc.[Account Key] = fam.[Account Key]</a:t>
            </a:r>
            <a:endParaRPr sz="1200"/>
          </a:p>
          <a:p>
            <a:pPr indent="0" lvl="0" marL="0" rtl="0" algn="l">
              <a:lnSpc>
                <a:spcPct val="80000"/>
              </a:lnSpc>
              <a:spcBef>
                <a:spcPts val="1600"/>
              </a:spcBef>
              <a:spcAft>
                <a:spcPts val="0"/>
              </a:spcAft>
              <a:buNone/>
            </a:pPr>
            <a:r>
              <a:rPr lang="en" sz="1200"/>
              <a:t>WHERE fam.[Date Key] = 20120201</a:t>
            </a:r>
            <a:endParaRPr sz="1200"/>
          </a:p>
          <a:p>
            <a:pPr indent="0" lvl="0" marL="0" rtl="0" algn="l">
              <a:lnSpc>
                <a:spcPct val="80000"/>
              </a:lnSpc>
              <a:spcBef>
                <a:spcPts val="1600"/>
              </a:spcBef>
              <a:spcAft>
                <a:spcPts val="0"/>
              </a:spcAft>
              <a:buNone/>
            </a:pPr>
            <a:r>
              <a:rPr lang="en" sz="1200"/>
              <a:t>AND fcm.[Date Key] = 20120201</a:t>
            </a:r>
            <a:endParaRPr sz="1200"/>
          </a:p>
          <a:p>
            <a:pPr indent="0" lvl="0" marL="0" rtl="0" algn="l">
              <a:lnSpc>
                <a:spcPct val="80000"/>
              </a:lnSpc>
              <a:spcBef>
                <a:spcPts val="1600"/>
              </a:spcBef>
              <a:spcAft>
                <a:spcPts val="1600"/>
              </a:spcAft>
              <a:buNone/>
            </a:pPr>
            <a:r>
              <a:rPr lang="en" sz="1200"/>
              <a:t>ORDER BY [Customer Key], [Current Account Balance], [Credit Score], [Number of Loans]</a:t>
            </a:r>
            <a:endParaRPr sz="1200"/>
          </a:p>
        </p:txBody>
      </p:sp>
      <p:pic>
        <p:nvPicPr>
          <p:cNvPr id="191" name="Google Shape;191;p27"/>
          <p:cNvPicPr preferRelativeResize="0"/>
          <p:nvPr/>
        </p:nvPicPr>
        <p:blipFill>
          <a:blip r:embed="rId3">
            <a:alphaModFix/>
          </a:blip>
          <a:stretch>
            <a:fillRect/>
          </a:stretch>
        </p:blipFill>
        <p:spPr>
          <a:xfrm>
            <a:off x="5039898" y="3082375"/>
            <a:ext cx="3504475" cy="984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latin typeface="Lato"/>
                <a:ea typeface="Lato"/>
                <a:cs typeface="Lato"/>
                <a:sym typeface="Lato"/>
              </a:rPr>
              <a:t>Bank’s Market Valuation (Today)</a:t>
            </a:r>
            <a:r>
              <a:rPr lang="en" sz="1600">
                <a:latin typeface="Lato"/>
                <a:ea typeface="Lato"/>
                <a:cs typeface="Lato"/>
                <a:sym typeface="Lato"/>
              </a:rPr>
              <a:t> [Total of all debt with the bank]</a:t>
            </a:r>
            <a:endParaRPr sz="3200"/>
          </a:p>
        </p:txBody>
      </p:sp>
      <p:sp>
        <p:nvSpPr>
          <p:cNvPr id="197" name="Google Shape;197;p28"/>
          <p:cNvSpPr txBox="1"/>
          <p:nvPr>
            <p:ph idx="1" type="body"/>
          </p:nvPr>
        </p:nvSpPr>
        <p:spPr>
          <a:xfrm>
            <a:off x="2400300" y="1211350"/>
            <a:ext cx="6321600" cy="3393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500"/>
              <a:t>SELECT SUM([Current Account Balance]) AS Total_Vault_Value</a:t>
            </a:r>
            <a:endParaRPr sz="1500"/>
          </a:p>
          <a:p>
            <a:pPr indent="0" lvl="0" marL="0" rtl="0" algn="l">
              <a:lnSpc>
                <a:spcPct val="80000"/>
              </a:lnSpc>
              <a:spcBef>
                <a:spcPts val="1600"/>
              </a:spcBef>
              <a:spcAft>
                <a:spcPts val="0"/>
              </a:spcAft>
              <a:buNone/>
            </a:pPr>
            <a:r>
              <a:rPr lang="en" sz="1500"/>
              <a:t>FROM [Fact_Account_Metrics] fam</a:t>
            </a:r>
            <a:endParaRPr sz="1500"/>
          </a:p>
          <a:p>
            <a:pPr indent="0" lvl="0" marL="0" rtl="0" algn="l">
              <a:lnSpc>
                <a:spcPct val="80000"/>
              </a:lnSpc>
              <a:spcBef>
                <a:spcPts val="1600"/>
              </a:spcBef>
              <a:spcAft>
                <a:spcPts val="0"/>
              </a:spcAft>
              <a:buNone/>
            </a:pPr>
            <a:r>
              <a:rPr lang="en" sz="1500"/>
              <a:t>WHERE fam.[Date Key] = </a:t>
            </a:r>
            <a:r>
              <a:rPr lang="en" sz="1500"/>
              <a:t>20180101</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pic>
        <p:nvPicPr>
          <p:cNvPr id="198" name="Google Shape;198;p28"/>
          <p:cNvPicPr preferRelativeResize="0"/>
          <p:nvPr/>
        </p:nvPicPr>
        <p:blipFill>
          <a:blip r:embed="rId3">
            <a:alphaModFix/>
          </a:blip>
          <a:stretch>
            <a:fillRect/>
          </a:stretch>
        </p:blipFill>
        <p:spPr>
          <a:xfrm>
            <a:off x="6293675" y="2374750"/>
            <a:ext cx="1504950" cy="1066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2400300" y="384800"/>
            <a:ext cx="6321600" cy="5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Which Branch had the most loan repayments on a given month ?</a:t>
            </a:r>
            <a:endParaRPr sz="2500"/>
          </a:p>
        </p:txBody>
      </p:sp>
      <p:sp>
        <p:nvSpPr>
          <p:cNvPr id="204" name="Google Shape;204;p29"/>
          <p:cNvSpPr txBox="1"/>
          <p:nvPr>
            <p:ph idx="1" type="body"/>
          </p:nvPr>
        </p:nvSpPr>
        <p:spPr>
          <a:xfrm>
            <a:off x="2400300" y="1211350"/>
            <a:ext cx="6321600" cy="3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select TOP (10) [Branch Name],[State], count(*) as loan_repayments from [Fact_Loans]</a:t>
            </a:r>
            <a:endParaRPr sz="1200"/>
          </a:p>
          <a:p>
            <a:pPr indent="0" lvl="0" marL="0" rtl="0" algn="l">
              <a:spcBef>
                <a:spcPts val="1600"/>
              </a:spcBef>
              <a:spcAft>
                <a:spcPts val="0"/>
              </a:spcAft>
              <a:buNone/>
            </a:pPr>
            <a:r>
              <a:rPr lang="en" sz="1200"/>
              <a:t>inner join [Dim_Branch] ON [Fact_Loans].[Branch Key] = [Dim_Branch].[Branch Key]</a:t>
            </a:r>
            <a:endParaRPr sz="1200"/>
          </a:p>
          <a:p>
            <a:pPr indent="0" lvl="0" marL="0" rtl="0" algn="l">
              <a:spcBef>
                <a:spcPts val="1600"/>
              </a:spcBef>
              <a:spcAft>
                <a:spcPts val="0"/>
              </a:spcAft>
              <a:buNone/>
            </a:pPr>
            <a:r>
              <a:rPr lang="en" sz="1200"/>
              <a:t>inner join [Dim_Date] ON [Fact_Loans].[Date Key] = [Dim_Date].[Date Key]</a:t>
            </a:r>
            <a:endParaRPr sz="1200"/>
          </a:p>
          <a:p>
            <a:pPr indent="0" lvl="0" marL="0" rtl="0" algn="l">
              <a:spcBef>
                <a:spcPts val="1600"/>
              </a:spcBef>
              <a:spcAft>
                <a:spcPts val="0"/>
              </a:spcAft>
              <a:buNone/>
            </a:pPr>
            <a:r>
              <a:rPr lang="en" sz="1200">
                <a:solidFill>
                  <a:schemeClr val="dk1"/>
                </a:solidFill>
              </a:rPr>
              <a:t>where [Dim_Date].[MMYYYY] = '012018'</a:t>
            </a:r>
            <a:endParaRPr sz="1200">
              <a:solidFill>
                <a:schemeClr val="dk1"/>
              </a:solidFill>
            </a:endParaRPr>
          </a:p>
          <a:p>
            <a:pPr indent="0" lvl="0" marL="0" rtl="0" algn="l">
              <a:spcBef>
                <a:spcPts val="1600"/>
              </a:spcBef>
              <a:spcAft>
                <a:spcPts val="0"/>
              </a:spcAft>
              <a:buNone/>
            </a:pPr>
            <a:r>
              <a:rPr lang="en" sz="1200"/>
              <a:t>group by [Branch Name],[State]</a:t>
            </a:r>
            <a:endParaRPr sz="1200"/>
          </a:p>
          <a:p>
            <a:pPr indent="0" lvl="0" marL="0" rtl="0" algn="l">
              <a:spcBef>
                <a:spcPts val="1600"/>
              </a:spcBef>
              <a:spcAft>
                <a:spcPts val="1600"/>
              </a:spcAft>
              <a:buNone/>
            </a:pPr>
            <a:r>
              <a:rPr lang="en" sz="1200"/>
              <a:t>order by count(*) desc</a:t>
            </a:r>
            <a:endParaRPr sz="1200"/>
          </a:p>
        </p:txBody>
      </p:sp>
      <p:pic>
        <p:nvPicPr>
          <p:cNvPr id="205" name="Google Shape;205;p29"/>
          <p:cNvPicPr preferRelativeResize="0"/>
          <p:nvPr/>
        </p:nvPicPr>
        <p:blipFill>
          <a:blip r:embed="rId3">
            <a:alphaModFix/>
          </a:blip>
          <a:stretch>
            <a:fillRect/>
          </a:stretch>
        </p:blipFill>
        <p:spPr>
          <a:xfrm>
            <a:off x="5430150" y="2424525"/>
            <a:ext cx="3333750" cy="2247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2400300" y="384800"/>
            <a:ext cx="6321600" cy="5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Which is the best branch based on the number of new loans issued?</a:t>
            </a:r>
            <a:endParaRPr sz="2500"/>
          </a:p>
        </p:txBody>
      </p:sp>
      <p:sp>
        <p:nvSpPr>
          <p:cNvPr id="211" name="Google Shape;211;p30"/>
          <p:cNvSpPr txBox="1"/>
          <p:nvPr>
            <p:ph idx="1" type="body"/>
          </p:nvPr>
        </p:nvSpPr>
        <p:spPr>
          <a:xfrm>
            <a:off x="2400300" y="1211350"/>
            <a:ext cx="6321600" cy="3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select top(10) [Branch Name],[State],[Year], count(*) as new_loans from [Fact_Loans]</a:t>
            </a:r>
            <a:endParaRPr sz="1200"/>
          </a:p>
          <a:p>
            <a:pPr indent="0" lvl="0" marL="0" rtl="0" algn="l">
              <a:spcBef>
                <a:spcPts val="1600"/>
              </a:spcBef>
              <a:spcAft>
                <a:spcPts val="0"/>
              </a:spcAft>
              <a:buNone/>
            </a:pPr>
            <a:r>
              <a:rPr lang="en" sz="1200"/>
              <a:t>inner join [Dim_Branch] ON [Fact_Loans].[Branch Key] = [Dim_Branch].[Branch Key]</a:t>
            </a:r>
            <a:endParaRPr sz="1200"/>
          </a:p>
          <a:p>
            <a:pPr indent="0" lvl="0" marL="0" rtl="0" algn="l">
              <a:spcBef>
                <a:spcPts val="1600"/>
              </a:spcBef>
              <a:spcAft>
                <a:spcPts val="0"/>
              </a:spcAft>
              <a:buNone/>
            </a:pPr>
            <a:r>
              <a:rPr lang="en" sz="1200"/>
              <a:t>inner join [Dim_Date] ON [Fact_Loans].[Date Key] = [Dim_Date].[Date Key]</a:t>
            </a:r>
            <a:endParaRPr sz="1200"/>
          </a:p>
          <a:p>
            <a:pPr indent="0" lvl="0" marL="0" rtl="0" algn="l">
              <a:spcBef>
                <a:spcPts val="1600"/>
              </a:spcBef>
              <a:spcAft>
                <a:spcPts val="0"/>
              </a:spcAft>
              <a:buNone/>
            </a:pPr>
            <a:r>
              <a:rPr lang="en" sz="1200">
                <a:solidFill>
                  <a:schemeClr val="dk1"/>
                </a:solidFill>
              </a:rPr>
              <a:t>where [Loan Repayment Sequence Number] = 0</a:t>
            </a:r>
            <a:endParaRPr sz="1200">
              <a:solidFill>
                <a:schemeClr val="dk1"/>
              </a:solidFill>
            </a:endParaRPr>
          </a:p>
          <a:p>
            <a:pPr indent="0" lvl="0" marL="0" rtl="0" algn="l">
              <a:spcBef>
                <a:spcPts val="1600"/>
              </a:spcBef>
              <a:spcAft>
                <a:spcPts val="0"/>
              </a:spcAft>
              <a:buNone/>
            </a:pPr>
            <a:r>
              <a:rPr lang="en" sz="1200"/>
              <a:t>group by [Branch Name],[State], [Year]</a:t>
            </a:r>
            <a:endParaRPr sz="1200"/>
          </a:p>
          <a:p>
            <a:pPr indent="0" lvl="0" marL="0" rtl="0" algn="l">
              <a:spcBef>
                <a:spcPts val="1600"/>
              </a:spcBef>
              <a:spcAft>
                <a:spcPts val="0"/>
              </a:spcAft>
              <a:buNone/>
            </a:pPr>
            <a:r>
              <a:rPr lang="en" sz="1200"/>
              <a:t>order by count(*) desc</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pic>
        <p:nvPicPr>
          <p:cNvPr id="212" name="Google Shape;212;p30"/>
          <p:cNvPicPr preferRelativeResize="0"/>
          <p:nvPr/>
        </p:nvPicPr>
        <p:blipFill>
          <a:blip r:embed="rId3">
            <a:alphaModFix/>
          </a:blip>
          <a:stretch>
            <a:fillRect/>
          </a:stretch>
        </p:blipFill>
        <p:spPr>
          <a:xfrm>
            <a:off x="5545275" y="2847100"/>
            <a:ext cx="3505200" cy="2171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Anomaly detection</a:t>
            </a:r>
            <a:endParaRPr/>
          </a:p>
        </p:txBody>
      </p:sp>
      <p:sp>
        <p:nvSpPr>
          <p:cNvPr id="218" name="Google Shape;218;p31"/>
          <p:cNvSpPr txBox="1"/>
          <p:nvPr>
            <p:ph idx="1" type="body"/>
          </p:nvPr>
        </p:nvSpPr>
        <p:spPr>
          <a:xfrm>
            <a:off x="2400297" y="1602675"/>
            <a:ext cx="63687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800"/>
              <a:t>select </a:t>
            </a:r>
            <a:r>
              <a:rPr lang="en" sz="800">
                <a:solidFill>
                  <a:schemeClr val="dk1"/>
                </a:solidFill>
              </a:rPr>
              <a:t>[Branch Name],sum([Loan Principal Amount]) as total_NPA_amount,count(*)  as loans_without_KYC from [Fact_Loans]</a:t>
            </a:r>
            <a:endParaRPr sz="800">
              <a:solidFill>
                <a:schemeClr val="dk1"/>
              </a:solidFill>
            </a:endParaRPr>
          </a:p>
          <a:p>
            <a:pPr indent="0" lvl="0" marL="0" rtl="0" algn="l">
              <a:spcBef>
                <a:spcPts val="1600"/>
              </a:spcBef>
              <a:spcAft>
                <a:spcPts val="0"/>
              </a:spcAft>
              <a:buClr>
                <a:schemeClr val="dk2"/>
              </a:buClr>
              <a:buSzPts val="1100"/>
              <a:buFont typeface="Arial"/>
              <a:buNone/>
            </a:pPr>
            <a:r>
              <a:rPr lang="en" sz="800"/>
              <a:t>inner join [Bridge_Customer] on [Bridge_Customer].[Account Key] = [Fact_Loans].[Account Key]</a:t>
            </a:r>
            <a:endParaRPr sz="800"/>
          </a:p>
          <a:p>
            <a:pPr indent="0" lvl="0" marL="0" rtl="0" algn="l">
              <a:spcBef>
                <a:spcPts val="1600"/>
              </a:spcBef>
              <a:spcAft>
                <a:spcPts val="0"/>
              </a:spcAft>
              <a:buClr>
                <a:schemeClr val="dk2"/>
              </a:buClr>
              <a:buSzPts val="1100"/>
              <a:buFont typeface="Arial"/>
              <a:buNone/>
            </a:pPr>
            <a:r>
              <a:rPr lang="en" sz="800"/>
              <a:t>inner join [Dim_Customer] on [Dim_Customer].[Customer Key] = [Bridge_Customer].[Customer 1 Key]</a:t>
            </a:r>
            <a:endParaRPr sz="800"/>
          </a:p>
          <a:p>
            <a:pPr indent="0" lvl="0" marL="0" rtl="0" algn="l">
              <a:spcBef>
                <a:spcPts val="1600"/>
              </a:spcBef>
              <a:spcAft>
                <a:spcPts val="0"/>
              </a:spcAft>
              <a:buClr>
                <a:schemeClr val="dk2"/>
              </a:buClr>
              <a:buSzPts val="1100"/>
              <a:buFont typeface="Arial"/>
              <a:buNone/>
            </a:pPr>
            <a:r>
              <a:rPr lang="en" sz="800"/>
              <a:t>inner join [Dim_Branch] on [Dim_Branch].[Branch Key] = [Fact_Loans].[Branch Key]</a:t>
            </a:r>
            <a:endParaRPr sz="800"/>
          </a:p>
          <a:p>
            <a:pPr indent="0" lvl="0" marL="0" rtl="0" algn="l">
              <a:spcBef>
                <a:spcPts val="1600"/>
              </a:spcBef>
              <a:spcAft>
                <a:spcPts val="0"/>
              </a:spcAft>
              <a:buClr>
                <a:schemeClr val="dk2"/>
              </a:buClr>
              <a:buSzPts val="1100"/>
              <a:buFont typeface="Arial"/>
              <a:buNone/>
            </a:pPr>
            <a:r>
              <a:rPr lang="en" sz="800"/>
              <a:t>inner join [Dim_Loans] on [Dim_Loans].[Loan Key] = [Fact_Loans].[Loan Key]</a:t>
            </a:r>
            <a:endParaRPr sz="800"/>
          </a:p>
          <a:p>
            <a:pPr indent="0" lvl="0" marL="0" rtl="0" algn="l">
              <a:spcBef>
                <a:spcPts val="1600"/>
              </a:spcBef>
              <a:spcAft>
                <a:spcPts val="0"/>
              </a:spcAft>
              <a:buClr>
                <a:schemeClr val="dk2"/>
              </a:buClr>
              <a:buSzPts val="1100"/>
              <a:buFont typeface="Arial"/>
              <a:buNone/>
            </a:pPr>
            <a:r>
              <a:rPr lang="en" sz="800"/>
              <a:t>where [Loan Repayment Sequence Number] = 0</a:t>
            </a:r>
            <a:endParaRPr sz="800"/>
          </a:p>
          <a:p>
            <a:pPr indent="0" lvl="0" marL="0" rtl="0" algn="l">
              <a:spcBef>
                <a:spcPts val="1600"/>
              </a:spcBef>
              <a:spcAft>
                <a:spcPts val="0"/>
              </a:spcAft>
              <a:buClr>
                <a:schemeClr val="dk2"/>
              </a:buClr>
              <a:buSzPts val="1100"/>
              <a:buFont typeface="Arial"/>
              <a:buNone/>
            </a:pPr>
            <a:r>
              <a:rPr lang="en" sz="800"/>
              <a:t>and [KYC Done] = 'KYC Missing'</a:t>
            </a:r>
            <a:endParaRPr sz="800"/>
          </a:p>
          <a:p>
            <a:pPr indent="0" lvl="0" marL="0" rtl="0" algn="l">
              <a:spcBef>
                <a:spcPts val="1600"/>
              </a:spcBef>
              <a:spcAft>
                <a:spcPts val="1600"/>
              </a:spcAft>
              <a:buNone/>
            </a:pPr>
            <a:r>
              <a:rPr lang="en" sz="800"/>
              <a:t>group by [Branch Name]</a:t>
            </a:r>
            <a:endParaRPr sz="800"/>
          </a:p>
        </p:txBody>
      </p:sp>
      <p:pic>
        <p:nvPicPr>
          <p:cNvPr id="219" name="Google Shape;219;p31"/>
          <p:cNvPicPr preferRelativeResize="0"/>
          <p:nvPr/>
        </p:nvPicPr>
        <p:blipFill>
          <a:blip r:embed="rId3">
            <a:alphaModFix/>
          </a:blip>
          <a:stretch>
            <a:fillRect/>
          </a:stretch>
        </p:blipFill>
        <p:spPr>
          <a:xfrm>
            <a:off x="4450888" y="3632275"/>
            <a:ext cx="4219575" cy="1085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303300" y="247875"/>
            <a:ext cx="8520600" cy="48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Introduction</a:t>
            </a:r>
            <a:endParaRPr>
              <a:solidFill>
                <a:srgbClr val="FF9900"/>
              </a:solidFill>
            </a:endParaRPr>
          </a:p>
          <a:p>
            <a:pPr indent="0" lvl="0" marL="0" rtl="0" algn="l">
              <a:spcBef>
                <a:spcPts val="0"/>
              </a:spcBef>
              <a:spcAft>
                <a:spcPts val="0"/>
              </a:spcAft>
              <a:buNone/>
            </a:pPr>
            <a:r>
              <a:t/>
            </a:r>
            <a:endParaRPr/>
          </a:p>
          <a:p>
            <a:pPr indent="-368300" lvl="0" marL="457200" rtl="0" algn="l">
              <a:spcBef>
                <a:spcPts val="0"/>
              </a:spcBef>
              <a:spcAft>
                <a:spcPts val="0"/>
              </a:spcAft>
              <a:buSzPts val="2200"/>
              <a:buChar char="●"/>
            </a:pPr>
            <a:r>
              <a:rPr b="0" lang="en" sz="2200"/>
              <a:t>Financial Institutions like Central Banks, Commercial Banks, Loan Associations handle a wide variety of user and transactional data.</a:t>
            </a:r>
            <a:endParaRPr b="0" sz="2200"/>
          </a:p>
          <a:p>
            <a:pPr indent="-368300" lvl="0" marL="457200" rtl="0" algn="l">
              <a:spcBef>
                <a:spcPts val="0"/>
              </a:spcBef>
              <a:spcAft>
                <a:spcPts val="0"/>
              </a:spcAft>
              <a:buSzPts val="2200"/>
              <a:buChar char="●"/>
            </a:pPr>
            <a:r>
              <a:rPr b="0" lang="en" sz="2200"/>
              <a:t>User Data includes the Customer details, Account details of customers whereas Transactional data includes various operations on Bank accounts from savings to the issue and repayment of loans.</a:t>
            </a:r>
            <a:endParaRPr b="0" sz="2200"/>
          </a:p>
          <a:p>
            <a:pPr indent="-368300" lvl="0" marL="457200" rtl="0" algn="l">
              <a:spcBef>
                <a:spcPts val="0"/>
              </a:spcBef>
              <a:spcAft>
                <a:spcPts val="0"/>
              </a:spcAft>
              <a:buSzPts val="2200"/>
              <a:buChar char="●"/>
            </a:pPr>
            <a:r>
              <a:rPr b="0" lang="en" sz="2200"/>
              <a:t>Utilisation of this data to its full potential is required to decide upon taking management decisions to forecast business trends and to identify financial defaulters.</a:t>
            </a:r>
            <a:endParaRPr b="0" sz="2200"/>
          </a:p>
          <a:p>
            <a:pPr indent="0" lvl="0" marL="0" rtl="0" algn="l">
              <a:spcBef>
                <a:spcPts val="0"/>
              </a:spcBef>
              <a:spcAft>
                <a:spcPts val="0"/>
              </a:spcAft>
              <a:buNone/>
            </a:pPr>
            <a:r>
              <a:t/>
            </a:r>
            <a:endParaRPr b="0"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853950" y="1304850"/>
            <a:ext cx="74361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u="sng">
                <a:solidFill>
                  <a:schemeClr val="hlink"/>
                </a:solidFill>
                <a:hlinkClick r:id="rId3"/>
              </a:rPr>
              <a:t>https://github.com/vintas/Loan-Data-Warehouse</a:t>
            </a:r>
            <a:endParaRPr sz="2400"/>
          </a:p>
        </p:txBody>
      </p:sp>
      <p:sp>
        <p:nvSpPr>
          <p:cNvPr id="225" name="Google Shape;225;p32"/>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Open Access to replicate our warehouse with clear instructions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03300" y="99150"/>
            <a:ext cx="8520600" cy="49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Introduction Contd.</a:t>
            </a:r>
            <a:endParaRPr>
              <a:solidFill>
                <a:srgbClr val="FF9900"/>
              </a:solidFill>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b="0" lang="en" sz="2000"/>
              <a:t>The goal is to create data warehouse for Financial Institutions which allows the access to updated, aggregated information, regarding bank accounts.</a:t>
            </a:r>
            <a:endParaRPr b="0" sz="2000"/>
          </a:p>
          <a:p>
            <a:pPr indent="-355600" lvl="0" marL="457200" rtl="0" algn="l">
              <a:spcBef>
                <a:spcPts val="0"/>
              </a:spcBef>
              <a:spcAft>
                <a:spcPts val="0"/>
              </a:spcAft>
              <a:buSzPts val="2000"/>
              <a:buChar char="●"/>
            </a:pPr>
            <a:r>
              <a:rPr b="0" lang="en" sz="2000"/>
              <a:t>Bringing decentralised, inconsistent operational data to be </a:t>
            </a:r>
            <a:r>
              <a:rPr b="0" lang="en" sz="2000"/>
              <a:t>utilised</a:t>
            </a:r>
            <a:r>
              <a:rPr b="0" lang="en" sz="2000"/>
              <a:t> to its full potential.</a:t>
            </a:r>
            <a:endParaRPr b="0" sz="2000"/>
          </a:p>
          <a:p>
            <a:pPr indent="-355600" lvl="0" marL="457200" rtl="0" algn="l">
              <a:spcBef>
                <a:spcPts val="0"/>
              </a:spcBef>
              <a:spcAft>
                <a:spcPts val="0"/>
              </a:spcAft>
              <a:buSzPts val="2000"/>
              <a:buChar char="●"/>
            </a:pPr>
            <a:r>
              <a:rPr b="0" lang="en" sz="2000"/>
              <a:t>End results enable financial administration staff of the institution to access to a comprehensive view of the organization, supporting forecasting and decision-making processes at the enterprise level.</a:t>
            </a:r>
            <a:endParaRPr b="0" sz="2000"/>
          </a:p>
          <a:p>
            <a:pPr indent="-355600" lvl="0" marL="457200" rtl="0" algn="l">
              <a:spcBef>
                <a:spcPts val="0"/>
              </a:spcBef>
              <a:spcAft>
                <a:spcPts val="0"/>
              </a:spcAft>
              <a:buSzPts val="2000"/>
              <a:buChar char="●"/>
            </a:pPr>
            <a:r>
              <a:rPr b="0" lang="en" sz="2000"/>
              <a:t>Development of a Business Intelligence (BI) project, implemented by the construction of a data warehouse (DW) and its Online Analytical Processing (OLAP) cube, for managing financial institution.</a:t>
            </a:r>
            <a:endParaRPr b="0" sz="2000"/>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89" name="Google Shape;89;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Things to measure:</a:t>
            </a:r>
            <a:endParaRPr b="1"/>
          </a:p>
          <a:p>
            <a:pPr indent="-323850" lvl="0" marL="457200" rtl="0" algn="l">
              <a:spcBef>
                <a:spcPts val="0"/>
              </a:spcBef>
              <a:spcAft>
                <a:spcPts val="0"/>
              </a:spcAft>
              <a:buSzPts val="1500"/>
              <a:buChar char="●"/>
            </a:pPr>
            <a:r>
              <a:rPr lang="en" sz="1500"/>
              <a:t>Loan Payments and Re-Payments</a:t>
            </a:r>
            <a:endParaRPr sz="1500"/>
          </a:p>
          <a:p>
            <a:pPr indent="-323850" lvl="0" marL="457200" rtl="0" algn="l">
              <a:spcBef>
                <a:spcPts val="0"/>
              </a:spcBef>
              <a:spcAft>
                <a:spcPts val="0"/>
              </a:spcAft>
              <a:buSzPts val="1500"/>
              <a:buChar char="●"/>
            </a:pPr>
            <a:r>
              <a:rPr lang="en" sz="1500"/>
              <a:t>Account Balance</a:t>
            </a:r>
            <a:endParaRPr sz="1500"/>
          </a:p>
          <a:p>
            <a:pPr indent="-323850" lvl="0" marL="457200" rtl="0" algn="l">
              <a:spcBef>
                <a:spcPts val="0"/>
              </a:spcBef>
              <a:spcAft>
                <a:spcPts val="0"/>
              </a:spcAft>
              <a:buSzPts val="1500"/>
              <a:buChar char="●"/>
            </a:pPr>
            <a:r>
              <a:rPr lang="en" sz="1500"/>
              <a:t>Credit Score</a:t>
            </a:r>
            <a:endParaRPr sz="1500"/>
          </a:p>
          <a:p>
            <a:pPr indent="0" lvl="0" marL="0" rtl="0" algn="l">
              <a:spcBef>
                <a:spcPts val="1600"/>
              </a:spcBef>
              <a:spcAft>
                <a:spcPts val="0"/>
              </a:spcAft>
              <a:buNone/>
            </a:pPr>
            <a:r>
              <a:rPr b="1" lang="en"/>
              <a:t>Assumptions:</a:t>
            </a:r>
            <a:endParaRPr b="1"/>
          </a:p>
          <a:p>
            <a:pPr indent="0" lvl="0" marL="0" rtl="0" algn="l">
              <a:spcBef>
                <a:spcPts val="0"/>
              </a:spcBef>
              <a:spcAft>
                <a:spcPts val="0"/>
              </a:spcAft>
              <a:buNone/>
            </a:pPr>
            <a:r>
              <a:rPr lang="en" sz="1500"/>
              <a:t>Grain is every single repayment of loan.</a:t>
            </a:r>
            <a:endParaRPr sz="1500"/>
          </a:p>
          <a:p>
            <a:pPr indent="0" lvl="0" marL="0" rtl="0" algn="l">
              <a:spcBef>
                <a:spcPts val="1600"/>
              </a:spcBef>
              <a:spcAft>
                <a:spcPts val="0"/>
              </a:spcAft>
              <a:buNone/>
            </a:pPr>
            <a:r>
              <a:rPr lang="en" sz="1500"/>
              <a:t>Incremental loading happens daily.</a:t>
            </a:r>
            <a:endParaRPr sz="1500"/>
          </a:p>
          <a:p>
            <a:pPr indent="0" lvl="0" marL="0" rtl="0" algn="l">
              <a:spcBef>
                <a:spcPts val="1600"/>
              </a:spcBef>
              <a:spcAft>
                <a:spcPts val="0"/>
              </a:spcAft>
              <a:buNone/>
            </a:pPr>
            <a:r>
              <a:rPr lang="en" sz="1500"/>
              <a:t>One account per customer.</a:t>
            </a:r>
            <a:endParaRPr sz="1500"/>
          </a:p>
          <a:p>
            <a:pPr indent="0" lvl="0" marL="0" rtl="0" algn="l">
              <a:spcBef>
                <a:spcPts val="1600"/>
              </a:spcBef>
              <a:spcAft>
                <a:spcPts val="1600"/>
              </a:spcAft>
              <a:buNone/>
            </a:pPr>
            <a:r>
              <a:rPr lang="en" sz="1500"/>
              <a:t>A joint account can be opened for up to two customers.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nvSpPr>
        <p:spPr>
          <a:xfrm>
            <a:off x="241650" y="2082725"/>
            <a:ext cx="3785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latin typeface="Raleway"/>
                <a:ea typeface="Raleway"/>
                <a:cs typeface="Raleway"/>
                <a:sym typeface="Raleway"/>
              </a:rPr>
              <a:t>Schema Design</a:t>
            </a:r>
            <a:endParaRPr b="1" sz="3600">
              <a:solidFill>
                <a:schemeClr val="dk1"/>
              </a:solidFill>
              <a:latin typeface="Raleway"/>
              <a:ea typeface="Raleway"/>
              <a:cs typeface="Raleway"/>
              <a:sym typeface="Raleway"/>
            </a:endParaRPr>
          </a:p>
        </p:txBody>
      </p:sp>
      <p:pic>
        <p:nvPicPr>
          <p:cNvPr id="95" name="Google Shape;95;p17"/>
          <p:cNvPicPr preferRelativeResize="0"/>
          <p:nvPr/>
        </p:nvPicPr>
        <p:blipFill>
          <a:blip r:embed="rId3">
            <a:alphaModFix/>
          </a:blip>
          <a:stretch>
            <a:fillRect/>
          </a:stretch>
        </p:blipFill>
        <p:spPr>
          <a:xfrm>
            <a:off x="4179750" y="152400"/>
            <a:ext cx="4811850" cy="45737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our DATE Dimension so wide?</a:t>
            </a:r>
            <a:endParaRPr/>
          </a:p>
        </p:txBody>
      </p:sp>
      <p:pic>
        <p:nvPicPr>
          <p:cNvPr id="101" name="Google Shape;101;p18"/>
          <p:cNvPicPr preferRelativeResize="0"/>
          <p:nvPr/>
        </p:nvPicPr>
        <p:blipFill>
          <a:blip r:embed="rId3">
            <a:alphaModFix/>
          </a:blip>
          <a:stretch>
            <a:fillRect/>
          </a:stretch>
        </p:blipFill>
        <p:spPr>
          <a:xfrm>
            <a:off x="152400" y="1203575"/>
            <a:ext cx="8839198" cy="1760526"/>
          </a:xfrm>
          <a:prstGeom prst="rect">
            <a:avLst/>
          </a:prstGeom>
          <a:noFill/>
          <a:ln>
            <a:noFill/>
          </a:ln>
        </p:spPr>
      </p:pic>
      <p:pic>
        <p:nvPicPr>
          <p:cNvPr id="102" name="Google Shape;102;p18"/>
          <p:cNvPicPr preferRelativeResize="0"/>
          <p:nvPr/>
        </p:nvPicPr>
        <p:blipFill>
          <a:blip r:embed="rId4">
            <a:alphaModFix/>
          </a:blip>
          <a:stretch>
            <a:fillRect/>
          </a:stretch>
        </p:blipFill>
        <p:spPr>
          <a:xfrm>
            <a:off x="946450" y="3116501"/>
            <a:ext cx="8045152" cy="1874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there a Bridge Table?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2400250" y="3889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 to Project</a:t>
            </a:r>
            <a:endParaRPr/>
          </a:p>
        </p:txBody>
      </p:sp>
      <p:sp>
        <p:nvSpPr>
          <p:cNvPr id="113" name="Google Shape;113;p20"/>
          <p:cNvSpPr txBox="1"/>
          <p:nvPr>
            <p:ph idx="1" type="body"/>
          </p:nvPr>
        </p:nvSpPr>
        <p:spPr>
          <a:xfrm>
            <a:off x="2400253" y="9250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Avinash Narendra</a:t>
            </a:r>
            <a:endParaRPr b="1" sz="2100">
              <a:solidFill>
                <a:schemeClr val="dk1"/>
              </a:solidFill>
            </a:endParaRPr>
          </a:p>
          <a:p>
            <a:pPr indent="-330200" lvl="0" marL="457200" rtl="0" algn="l">
              <a:spcBef>
                <a:spcPts val="1600"/>
              </a:spcBef>
              <a:spcAft>
                <a:spcPts val="0"/>
              </a:spcAft>
              <a:buSzPts val="1600"/>
              <a:buChar char="●"/>
            </a:pPr>
            <a:r>
              <a:rPr lang="en" sz="1600"/>
              <a:t>Schema design</a:t>
            </a:r>
            <a:endParaRPr sz="1600"/>
          </a:p>
          <a:p>
            <a:pPr indent="-330200" lvl="0" marL="457200" rtl="0" algn="l">
              <a:spcBef>
                <a:spcPts val="1200"/>
              </a:spcBef>
              <a:spcAft>
                <a:spcPts val="0"/>
              </a:spcAft>
              <a:buSzPts val="1600"/>
              <a:buChar char="●"/>
            </a:pPr>
            <a:r>
              <a:rPr lang="en" sz="1600"/>
              <a:t>Choice of Grain</a:t>
            </a:r>
            <a:endParaRPr sz="1600"/>
          </a:p>
          <a:p>
            <a:pPr indent="-330200" lvl="0" marL="457200" rtl="0" algn="l">
              <a:spcBef>
                <a:spcPts val="1200"/>
              </a:spcBef>
              <a:spcAft>
                <a:spcPts val="0"/>
              </a:spcAft>
              <a:buSzPts val="1600"/>
              <a:buChar char="●"/>
            </a:pPr>
            <a:r>
              <a:rPr lang="en" sz="1600"/>
              <a:t>Data Lineage and Incremental load list</a:t>
            </a:r>
            <a:endParaRPr sz="1600"/>
          </a:p>
          <a:p>
            <a:pPr indent="-330200" lvl="0" marL="457200" rtl="0" algn="l">
              <a:spcBef>
                <a:spcPts val="1200"/>
              </a:spcBef>
              <a:spcAft>
                <a:spcPts val="0"/>
              </a:spcAft>
              <a:buSzPts val="1600"/>
              <a:buChar char="●"/>
            </a:pPr>
            <a:r>
              <a:rPr lang="en" sz="1600"/>
              <a:t>Transformation of Data for Loading and schema</a:t>
            </a:r>
            <a:endParaRPr sz="1600"/>
          </a:p>
          <a:p>
            <a:pPr indent="-330200" lvl="0" marL="457200" rtl="0" algn="l">
              <a:spcBef>
                <a:spcPts val="1200"/>
              </a:spcBef>
              <a:spcAft>
                <a:spcPts val="0"/>
              </a:spcAft>
              <a:buSzPts val="1600"/>
              <a:buChar char="●"/>
            </a:pPr>
            <a:r>
              <a:rPr lang="en" sz="1600"/>
              <a:t>Presentation</a:t>
            </a:r>
            <a:endParaRPr sz="1600"/>
          </a:p>
          <a:p>
            <a:pPr indent="-330200" lvl="0" marL="457200" rtl="0" algn="l">
              <a:spcBef>
                <a:spcPts val="1200"/>
              </a:spcBef>
              <a:spcAft>
                <a:spcPts val="1200"/>
              </a:spcAft>
              <a:buSzPts val="1600"/>
              <a:buChar char="●"/>
            </a:pPr>
            <a:r>
              <a:rPr lang="en" sz="1600"/>
              <a:t>Overall review</a:t>
            </a:r>
            <a:endParaRPr sz="1600"/>
          </a:p>
        </p:txBody>
      </p:sp>
      <p:sp>
        <p:nvSpPr>
          <p:cNvPr id="114" name="Google Shape;114;p20"/>
          <p:cNvSpPr txBox="1"/>
          <p:nvPr>
            <p:ph idx="2" type="body"/>
          </p:nvPr>
        </p:nvSpPr>
        <p:spPr>
          <a:xfrm>
            <a:off x="5650450" y="9250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Abhigyan Borah</a:t>
            </a:r>
            <a:endParaRPr b="1" sz="2100">
              <a:solidFill>
                <a:schemeClr val="dk1"/>
              </a:solidFill>
            </a:endParaRPr>
          </a:p>
          <a:p>
            <a:pPr indent="-330200" lvl="0" marL="457200" rtl="0" algn="l">
              <a:spcBef>
                <a:spcPts val="1600"/>
              </a:spcBef>
              <a:spcAft>
                <a:spcPts val="0"/>
              </a:spcAft>
              <a:buSzPts val="1600"/>
              <a:buChar char="●"/>
            </a:pPr>
            <a:r>
              <a:rPr lang="en" sz="1600"/>
              <a:t>Schema design</a:t>
            </a:r>
            <a:endParaRPr sz="1600"/>
          </a:p>
          <a:p>
            <a:pPr indent="-330200" lvl="0" marL="457200" rtl="0" algn="l">
              <a:spcBef>
                <a:spcPts val="1200"/>
              </a:spcBef>
              <a:spcAft>
                <a:spcPts val="0"/>
              </a:spcAft>
              <a:buSzPts val="1600"/>
              <a:buChar char="●"/>
            </a:pPr>
            <a:r>
              <a:rPr lang="en" sz="1600"/>
              <a:t>Determining Business Objectives</a:t>
            </a:r>
            <a:endParaRPr sz="1600"/>
          </a:p>
          <a:p>
            <a:pPr indent="-330200" lvl="0" marL="457200" rtl="0" algn="l">
              <a:spcBef>
                <a:spcPts val="1200"/>
              </a:spcBef>
              <a:spcAft>
                <a:spcPts val="0"/>
              </a:spcAft>
              <a:buSzPts val="1600"/>
              <a:buChar char="●"/>
            </a:pPr>
            <a:r>
              <a:rPr lang="en" sz="1600"/>
              <a:t>Generation of dummy data</a:t>
            </a:r>
            <a:endParaRPr sz="1600"/>
          </a:p>
          <a:p>
            <a:pPr indent="-330200" lvl="0" marL="457200" rtl="0" algn="l">
              <a:spcBef>
                <a:spcPts val="1200"/>
              </a:spcBef>
              <a:spcAft>
                <a:spcPts val="1200"/>
              </a:spcAft>
              <a:buSzPts val="1600"/>
              <a:buChar char="●"/>
            </a:pPr>
            <a:r>
              <a:rPr lang="en" sz="1600"/>
              <a:t>Schema diagram</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 to Project</a:t>
            </a:r>
            <a:endParaRPr/>
          </a:p>
        </p:txBody>
      </p:sp>
      <p:sp>
        <p:nvSpPr>
          <p:cNvPr id="120" name="Google Shape;120;p21"/>
          <p:cNvSpPr txBox="1"/>
          <p:nvPr>
            <p:ph idx="1" type="body"/>
          </p:nvPr>
        </p:nvSpPr>
        <p:spPr>
          <a:xfrm>
            <a:off x="2400253" y="1211350"/>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Divyanshu Varma</a:t>
            </a:r>
            <a:endParaRPr b="1" sz="2100">
              <a:solidFill>
                <a:schemeClr val="dk1"/>
              </a:solidFill>
            </a:endParaRPr>
          </a:p>
          <a:p>
            <a:pPr indent="-330200" lvl="0" marL="457200" rtl="0" algn="l">
              <a:spcBef>
                <a:spcPts val="1600"/>
              </a:spcBef>
              <a:spcAft>
                <a:spcPts val="0"/>
              </a:spcAft>
              <a:buSzPts val="1600"/>
              <a:buChar char="●"/>
            </a:pPr>
            <a:r>
              <a:rPr lang="en" sz="1600"/>
              <a:t>Schema design</a:t>
            </a:r>
            <a:endParaRPr sz="1600"/>
          </a:p>
          <a:p>
            <a:pPr indent="-330200" lvl="0" marL="457200" rtl="0" algn="l">
              <a:spcBef>
                <a:spcPts val="1200"/>
              </a:spcBef>
              <a:spcAft>
                <a:spcPts val="0"/>
              </a:spcAft>
              <a:buSzPts val="1600"/>
              <a:buChar char="●"/>
            </a:pPr>
            <a:r>
              <a:rPr lang="en" sz="1600"/>
              <a:t>Presentation</a:t>
            </a:r>
            <a:endParaRPr sz="1600"/>
          </a:p>
          <a:p>
            <a:pPr indent="-330200" lvl="0" marL="457200" rtl="0" algn="l">
              <a:spcBef>
                <a:spcPts val="1200"/>
              </a:spcBef>
              <a:spcAft>
                <a:spcPts val="0"/>
              </a:spcAft>
              <a:buSzPts val="1600"/>
              <a:buChar char="●"/>
            </a:pPr>
            <a:r>
              <a:rPr lang="en" sz="1600"/>
              <a:t>First draft (star schema)</a:t>
            </a:r>
            <a:endParaRPr sz="1600"/>
          </a:p>
          <a:p>
            <a:pPr indent="-330200" lvl="0" marL="457200" rtl="0" algn="l">
              <a:spcBef>
                <a:spcPts val="1200"/>
              </a:spcBef>
              <a:spcAft>
                <a:spcPts val="0"/>
              </a:spcAft>
              <a:buSzPts val="1600"/>
              <a:buChar char="●"/>
            </a:pPr>
            <a:r>
              <a:rPr lang="en" sz="1600"/>
              <a:t>Literature survey</a:t>
            </a:r>
            <a:endParaRPr sz="1600"/>
          </a:p>
          <a:p>
            <a:pPr indent="-330200" lvl="0" marL="457200" rtl="0" algn="l">
              <a:spcBef>
                <a:spcPts val="1200"/>
              </a:spcBef>
              <a:spcAft>
                <a:spcPts val="1200"/>
              </a:spcAft>
              <a:buSzPts val="1600"/>
              <a:buChar char="●"/>
            </a:pPr>
            <a:r>
              <a:rPr lang="en" sz="1600"/>
              <a:t>Bridge Table</a:t>
            </a:r>
            <a:endParaRPr sz="1600"/>
          </a:p>
        </p:txBody>
      </p:sp>
      <p:sp>
        <p:nvSpPr>
          <p:cNvPr id="121" name="Google Shape;121;p21"/>
          <p:cNvSpPr txBox="1"/>
          <p:nvPr>
            <p:ph idx="2" type="body"/>
          </p:nvPr>
        </p:nvSpPr>
        <p:spPr>
          <a:xfrm>
            <a:off x="5650447" y="1211350"/>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Nedunuri Sai Charan</a:t>
            </a:r>
            <a:endParaRPr b="1" sz="2100">
              <a:solidFill>
                <a:schemeClr val="dk1"/>
              </a:solidFill>
            </a:endParaRPr>
          </a:p>
          <a:p>
            <a:pPr indent="-330200" lvl="0" marL="457200" rtl="0" algn="l">
              <a:spcBef>
                <a:spcPts val="1600"/>
              </a:spcBef>
              <a:spcAft>
                <a:spcPts val="0"/>
              </a:spcAft>
              <a:buSzPts val="1600"/>
              <a:buChar char="●"/>
            </a:pPr>
            <a:r>
              <a:rPr lang="en" sz="1600"/>
              <a:t>Schema design</a:t>
            </a:r>
            <a:endParaRPr sz="1600"/>
          </a:p>
          <a:p>
            <a:pPr indent="-330200" lvl="0" marL="457200" rtl="0" algn="l">
              <a:spcBef>
                <a:spcPts val="1200"/>
              </a:spcBef>
              <a:spcAft>
                <a:spcPts val="0"/>
              </a:spcAft>
              <a:buSzPts val="1600"/>
              <a:buChar char="●"/>
            </a:pPr>
            <a:r>
              <a:rPr lang="en" sz="1600"/>
              <a:t>Generation of dummy data</a:t>
            </a:r>
            <a:endParaRPr sz="1600"/>
          </a:p>
          <a:p>
            <a:pPr indent="-330200" lvl="0" marL="457200" rtl="0" algn="l">
              <a:spcBef>
                <a:spcPts val="1200"/>
              </a:spcBef>
              <a:spcAft>
                <a:spcPts val="0"/>
              </a:spcAft>
              <a:buSzPts val="1600"/>
              <a:buChar char="●"/>
            </a:pPr>
            <a:r>
              <a:rPr lang="en" sz="1600"/>
              <a:t>Presentation</a:t>
            </a:r>
            <a:endParaRPr sz="1600"/>
          </a:p>
          <a:p>
            <a:pPr indent="0" lvl="0" marL="457200" rtl="0" algn="l">
              <a:spcBef>
                <a:spcPts val="1200"/>
              </a:spcBef>
              <a:spcAft>
                <a:spcPts val="12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