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91" r:id="rId4"/>
    <p:sldId id="258" r:id="rId5"/>
    <p:sldId id="286" r:id="rId6"/>
    <p:sldId id="264" r:id="rId7"/>
    <p:sldId id="268" r:id="rId8"/>
    <p:sldId id="270" r:id="rId9"/>
    <p:sldId id="275" r:id="rId10"/>
    <p:sldId id="287" r:id="rId11"/>
    <p:sldId id="278" r:id="rId12"/>
    <p:sldId id="288" r:id="rId13"/>
    <p:sldId id="283" r:id="rId14"/>
    <p:sldId id="289" r:id="rId15"/>
    <p:sldId id="290" r:id="rId16"/>
    <p:sldId id="285" r:id="rId17"/>
  </p:sldIdLst>
  <p:sldSz cx="9144000" cy="5143500" type="screen16x9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Robo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77" autoAdjust="0"/>
  </p:normalViewPr>
  <p:slideViewPr>
    <p:cSldViewPr>
      <p:cViewPr>
        <p:scale>
          <a:sx n="102" d="100"/>
          <a:sy n="102" d="100"/>
        </p:scale>
        <p:origin x="-109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4106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edf2ee6c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edf2ee6c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df2ee6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df2ee6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682c344f_0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b682c344f_0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83e9d9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83e9d9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e39583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e39583e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b6890f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b6890f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b682c344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b682c344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b682c344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b682c344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383540" y="284416"/>
            <a:ext cx="83769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383540" y="1073629"/>
            <a:ext cx="8376900" cy="3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7358633" y="4979344"/>
            <a:ext cx="17061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7358633" y="4848510"/>
            <a:ext cx="1732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31115" lvl="0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31115" lvl="1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31115" lvl="2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31115" lvl="3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31115" lvl="4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31115" lvl="5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31115" lvl="6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31115" lvl="7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31115" lvl="8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F1141"/>
                </a:solidFill>
              </a:rPr>
              <a:t>BITS </a:t>
            </a:r>
            <a:r>
              <a:rPr lang="en" sz="1100">
                <a:solidFill>
                  <a:srgbClr val="0F1141"/>
                </a:solidFill>
              </a:rPr>
              <a:t>Pilani, Pilani Campus</a:t>
            </a:r>
            <a:endParaRPr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7358633" y="4979344"/>
            <a:ext cx="17061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7358633" y="4848510"/>
            <a:ext cx="1732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31115" lvl="0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31115" lvl="1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31115" lvl="2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31115" lvl="3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31115" lvl="4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31115" lvl="5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31115" lvl="6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31115" lvl="7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31115" lvl="8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F1141"/>
                </a:solidFill>
              </a:rPr>
              <a:t>BITS </a:t>
            </a:r>
            <a:r>
              <a:rPr lang="en" sz="1100">
                <a:solidFill>
                  <a:srgbClr val="0F1141"/>
                </a:solidFill>
              </a:rPr>
              <a:t>Pilani, Pilani Campus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83540" y="284416"/>
            <a:ext cx="83769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7358633" y="4979344"/>
            <a:ext cx="17061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7358633" y="4848510"/>
            <a:ext cx="1732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31115" lvl="0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31115" lvl="1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31115" lvl="2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31115" lvl="3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31115" lvl="4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31115" lvl="5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31115" lvl="6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31115" lvl="7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31115" lvl="8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F1141"/>
                </a:solidFill>
              </a:rPr>
              <a:t>BITS </a:t>
            </a:r>
            <a:r>
              <a:rPr lang="en" sz="1100">
                <a:solidFill>
                  <a:srgbClr val="0F1141"/>
                </a:solidFill>
              </a:rPr>
              <a:t>Pilani, Pilani Campus</a:t>
            </a: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83540" y="284416"/>
            <a:ext cx="83769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7358633" y="4979344"/>
            <a:ext cx="17061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7358633" y="4848510"/>
            <a:ext cx="1732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31115" lvl="0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31115" lvl="1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31115" lvl="2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31115" lvl="3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31115" lvl="4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31115" lvl="5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31115" lvl="6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31115" lvl="7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31115" lvl="8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F1141"/>
                </a:solidFill>
              </a:rPr>
              <a:t>BITS </a:t>
            </a:r>
            <a:r>
              <a:rPr lang="en" sz="1100">
                <a:solidFill>
                  <a:srgbClr val="0F1141"/>
                </a:solidFill>
              </a:rPr>
              <a:t>Pilani, Pilani Campus</a:t>
            </a:r>
            <a:endParaRPr sz="1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7358633" y="4979344"/>
            <a:ext cx="17061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7358633" y="4848510"/>
            <a:ext cx="1732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31115" lvl="0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31115" lvl="1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31115" lvl="2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31115" lvl="3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31115" lvl="4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31115" lvl="5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31115" lvl="6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31115" lvl="7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31115" lvl="8" indent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F1141"/>
                </a:solidFill>
              </a:rPr>
              <a:t>BITS </a:t>
            </a:r>
            <a:r>
              <a:rPr lang="en" sz="1100">
                <a:solidFill>
                  <a:srgbClr val="0F1141"/>
                </a:solidFill>
              </a:rPr>
              <a:t>Pilani, Pilani Campus</a:t>
            </a:r>
            <a:endParaRPr sz="1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631436" y="4912614"/>
            <a:ext cx="2329179" cy="36671"/>
          </a:xfrm>
          <a:custGeom>
            <a:avLst/>
            <a:gdLst/>
            <a:ahLst/>
            <a:cxnLst/>
            <a:rect l="l" t="t" r="r" b="b"/>
            <a:pathLst>
              <a:path w="2329179" h="48895" extrusionOk="0">
                <a:moveTo>
                  <a:pt x="2328671" y="0"/>
                </a:moveTo>
                <a:lnTo>
                  <a:pt x="0" y="0"/>
                </a:lnTo>
                <a:lnTo>
                  <a:pt x="0" y="48768"/>
                </a:lnTo>
                <a:lnTo>
                  <a:pt x="2328671" y="48768"/>
                </a:lnTo>
                <a:lnTo>
                  <a:pt x="2328671" y="0"/>
                </a:lnTo>
                <a:close/>
              </a:path>
            </a:pathLst>
          </a:custGeom>
          <a:solidFill>
            <a:srgbClr val="76C2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908291" y="4912614"/>
            <a:ext cx="2235834" cy="34290"/>
          </a:xfrm>
          <a:custGeom>
            <a:avLst/>
            <a:gdLst/>
            <a:ahLst/>
            <a:cxnLst/>
            <a:rect l="l" t="t" r="r" b="b"/>
            <a:pathLst>
              <a:path w="2235834" h="45720" extrusionOk="0">
                <a:moveTo>
                  <a:pt x="2235707" y="0"/>
                </a:moveTo>
                <a:lnTo>
                  <a:pt x="0" y="0"/>
                </a:lnTo>
                <a:lnTo>
                  <a:pt x="0" y="45720"/>
                </a:lnTo>
                <a:lnTo>
                  <a:pt x="2235707" y="45720"/>
                </a:lnTo>
                <a:lnTo>
                  <a:pt x="2235707" y="0"/>
                </a:lnTo>
                <a:close/>
              </a:path>
            </a:pathLst>
          </a:custGeom>
          <a:solidFill>
            <a:srgbClr val="E2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2084832" y="4912614"/>
            <a:ext cx="2580640" cy="36671"/>
          </a:xfrm>
          <a:custGeom>
            <a:avLst/>
            <a:gdLst/>
            <a:ahLst/>
            <a:cxnLst/>
            <a:rect l="l" t="t" r="r" b="b"/>
            <a:pathLst>
              <a:path w="2580640" h="48895" extrusionOk="0">
                <a:moveTo>
                  <a:pt x="2580132" y="0"/>
                </a:moveTo>
                <a:lnTo>
                  <a:pt x="0" y="0"/>
                </a:lnTo>
                <a:lnTo>
                  <a:pt x="0" y="48768"/>
                </a:lnTo>
                <a:lnTo>
                  <a:pt x="2580132" y="48768"/>
                </a:lnTo>
                <a:lnTo>
                  <a:pt x="2580132" y="0"/>
                </a:lnTo>
                <a:close/>
              </a:path>
            </a:pathLst>
          </a:custGeom>
          <a:solidFill>
            <a:srgbClr val="FBAF1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495800" y="4914900"/>
            <a:ext cx="2329179" cy="34290"/>
          </a:xfrm>
          <a:custGeom>
            <a:avLst/>
            <a:gdLst/>
            <a:ahLst/>
            <a:cxnLst/>
            <a:rect l="l" t="t" r="r" b="b"/>
            <a:pathLst>
              <a:path w="2329179" h="45720" extrusionOk="0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2133600" y="4914900"/>
            <a:ext cx="2362200" cy="34290"/>
          </a:xfrm>
          <a:custGeom>
            <a:avLst/>
            <a:gdLst/>
            <a:ahLst/>
            <a:cxnLst/>
            <a:rect l="l" t="t" r="r" b="b"/>
            <a:pathLst>
              <a:path w="2362200" h="45720" extrusionOk="0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815328" y="4914900"/>
            <a:ext cx="2329179" cy="34290"/>
          </a:xfrm>
          <a:custGeom>
            <a:avLst/>
            <a:gdLst/>
            <a:ahLst/>
            <a:cxnLst/>
            <a:rect l="l" t="t" r="r" b="b"/>
            <a:pathLst>
              <a:path w="2329179" h="45720" extrusionOk="0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6629400" y="0"/>
            <a:ext cx="2194500" cy="519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62200" y="971550"/>
            <a:ext cx="2329179" cy="34289"/>
          </a:xfrm>
          <a:custGeom>
            <a:avLst/>
            <a:gdLst/>
            <a:ahLst/>
            <a:cxnLst/>
            <a:rect l="l" t="t" r="r" b="b"/>
            <a:pathLst>
              <a:path w="2329179" h="45719" extrusionOk="0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971550"/>
            <a:ext cx="2362200" cy="34289"/>
          </a:xfrm>
          <a:custGeom>
            <a:avLst/>
            <a:gdLst/>
            <a:ahLst/>
            <a:cxnLst/>
            <a:rect l="l" t="t" r="r" b="b"/>
            <a:pathLst>
              <a:path w="2362200" h="45719" extrusionOk="0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681728" y="971550"/>
            <a:ext cx="2329179" cy="34289"/>
          </a:xfrm>
          <a:custGeom>
            <a:avLst/>
            <a:gdLst/>
            <a:ahLst/>
            <a:cxnLst/>
            <a:rect l="l" t="t" r="r" b="b"/>
            <a:pathLst>
              <a:path w="2329179" h="45719" extrusionOk="0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383540" y="284416"/>
            <a:ext cx="83769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383540" y="1073629"/>
            <a:ext cx="8376900" cy="3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7358633" y="4979344"/>
            <a:ext cx="17061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7358633" y="4848510"/>
            <a:ext cx="1732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31115" lvl="0" indent="0" algn="r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31115" lvl="1" indent="0" algn="r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31115" lvl="2" indent="0" algn="r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31115" lvl="3" indent="0" algn="r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31115" lvl="4" indent="0" algn="r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31115" lvl="5" indent="0" algn="r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31115" lvl="6" indent="0" algn="r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31115" lvl="7" indent="0" algn="r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31115" lvl="8" indent="0" algn="r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F1141"/>
                </a:solidFill>
              </a:rPr>
              <a:t>BITS </a:t>
            </a:r>
            <a:r>
              <a:rPr lang="en" sz="1100">
                <a:solidFill>
                  <a:srgbClr val="0F1141"/>
                </a:solidFill>
              </a:rPr>
              <a:t>Pilani, Pilani Campus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311700" y="804575"/>
            <a:ext cx="8520600" cy="16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 Practice By N. Sai Charan under</a:t>
            </a:r>
            <a:endParaRPr sz="35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Dr. Abhishek Mishra</a:t>
            </a:r>
            <a:endParaRPr sz="5000"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311700" y="2744150"/>
            <a:ext cx="8731800" cy="207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1800" b="1" i="1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b="1" dirty="0">
                <a:solidFill>
                  <a:srgbClr val="211D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Dr. Abhishek Mishra                                       </a:t>
            </a:r>
            <a:r>
              <a:rPr lang="en" sz="1850" b="1" dirty="0">
                <a:solidFill>
                  <a:srgbClr val="211D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5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N. Sai Charan</a:t>
            </a:r>
            <a:endParaRPr sz="1850" b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Assistant Professor,                                                                            M. Engg - Software Systems,</a:t>
            </a:r>
            <a:endParaRPr sz="13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Department of Computer Science &amp; Information Systems                Department of Computer Science &amp;</a:t>
            </a:r>
            <a:endParaRPr sz="13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Birla Institute of Technology &amp; Science, Pilani.                                  Information Systems</a:t>
            </a:r>
            <a:endParaRPr sz="13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Birla Institute of Technology &amp; Science, Pilani</a:t>
            </a:r>
            <a:endParaRPr sz="13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31590"/>
            <a:ext cx="8856984" cy="3672408"/>
          </a:xfrm>
        </p:spPr>
        <p:txBody>
          <a:bodyPr/>
          <a:lstStyle/>
          <a:p>
            <a:pPr lvl="0" indent="-317500">
              <a:buChar char="●"/>
            </a:pPr>
            <a:r>
              <a:rPr lang="en-US" dirty="0"/>
              <a:t>If both Source task and Dependent task are mapped to same processor, then their execution should be ordered </a:t>
            </a:r>
            <a:r>
              <a:rPr lang="en-US" dirty="0" smtClean="0"/>
              <a:t>i.e. </a:t>
            </a:r>
            <a:r>
              <a:rPr lang="en-US" u="sng" dirty="0"/>
              <a:t>Source task should execute before the Dependent task</a:t>
            </a:r>
            <a:r>
              <a:rPr lang="en-US" u="sng" dirty="0" smtClean="0"/>
              <a:t>.</a:t>
            </a:r>
          </a:p>
          <a:p>
            <a:pPr marL="139700" lvl="0" indent="0"/>
            <a:endParaRPr lang="en-US" u="sng" dirty="0" smtClean="0"/>
          </a:p>
          <a:p>
            <a:pPr lvl="1" indent="-317500">
              <a:buFont typeface="Courier New" pitchFamily="49" charset="0"/>
              <a:buChar char="o"/>
            </a:pPr>
            <a:r>
              <a:rPr lang="en-IN" dirty="0"/>
              <a:t>f</a:t>
            </a:r>
            <a:r>
              <a:rPr lang="en-IN" baseline="-25000" dirty="0"/>
              <a:t>vk</a:t>
            </a:r>
            <a:r>
              <a:rPr lang="en-IN" dirty="0"/>
              <a:t> − S</a:t>
            </a:r>
            <a:r>
              <a:rPr lang="en-IN" baseline="-25000" dirty="0"/>
              <a:t>mk</a:t>
            </a:r>
            <a:r>
              <a:rPr lang="en-IN" dirty="0"/>
              <a:t> ≤ M ∗ (2 − X</a:t>
            </a:r>
            <a:r>
              <a:rPr lang="en-IN" baseline="-25000" dirty="0"/>
              <a:t>vk</a:t>
            </a:r>
            <a:r>
              <a:rPr lang="en-IN" dirty="0"/>
              <a:t> − X</a:t>
            </a:r>
            <a:r>
              <a:rPr lang="en-IN" baseline="-25000" dirty="0"/>
              <a:t>mk)</a:t>
            </a:r>
            <a:r>
              <a:rPr lang="en-IN" dirty="0"/>
              <a:t>, ∀ m ∈ {a, b}, k ∈ P</a:t>
            </a:r>
          </a:p>
          <a:p>
            <a:pPr lvl="0" indent="-317500">
              <a:buChar char="●"/>
            </a:pPr>
            <a:endParaRPr lang="en-US" u="sng" dirty="0"/>
          </a:p>
          <a:p>
            <a:pPr lvl="0" indent="-317500">
              <a:buChar char="●"/>
            </a:pPr>
            <a:r>
              <a:rPr lang="en-US" dirty="0"/>
              <a:t>Since  there are dependents to the task,</a:t>
            </a:r>
            <a:r>
              <a:rPr lang="en-US" u="sng" dirty="0"/>
              <a:t> the Finish time of the Source task and Start Times of the Dependent tasks should be ordered</a:t>
            </a:r>
            <a:r>
              <a:rPr lang="en-US" u="sng" dirty="0" smtClean="0"/>
              <a:t>.</a:t>
            </a:r>
          </a:p>
          <a:p>
            <a:pPr marL="139700" lvl="0" indent="0"/>
            <a:endParaRPr lang="en-US" u="sng" dirty="0" smtClean="0"/>
          </a:p>
          <a:p>
            <a:pPr marL="971550" lvl="1" indent="-285750">
              <a:buFont typeface="Courier New" pitchFamily="49" charset="0"/>
              <a:buChar char="o"/>
            </a:pPr>
            <a:r>
              <a:rPr lang="en-IN" dirty="0"/>
              <a:t>f</a:t>
            </a:r>
            <a:r>
              <a:rPr lang="en-IN" baseline="-25000" dirty="0"/>
              <a:t>ak</a:t>
            </a:r>
            <a:r>
              <a:rPr lang="en-IN" dirty="0"/>
              <a:t> − S</a:t>
            </a:r>
            <a:r>
              <a:rPr lang="en-IN" baseline="-25000" dirty="0"/>
              <a:t>bk</a:t>
            </a:r>
            <a:r>
              <a:rPr lang="en-IN" dirty="0"/>
              <a:t> ≤ M ∗ (2 − X</a:t>
            </a:r>
            <a:r>
              <a:rPr lang="en-IN" baseline="-25000" dirty="0"/>
              <a:t>ak </a:t>
            </a:r>
            <a:r>
              <a:rPr lang="en-IN" dirty="0"/>
              <a:t>− X</a:t>
            </a:r>
            <a:r>
              <a:rPr lang="en-IN" baseline="-25000" dirty="0"/>
              <a:t>bk</a:t>
            </a:r>
            <a:r>
              <a:rPr lang="en-IN" dirty="0"/>
              <a:t> ) + M ∗ Z</a:t>
            </a:r>
            <a:r>
              <a:rPr lang="en-IN" baseline="-25000" dirty="0"/>
              <a:t>a,b,k</a:t>
            </a:r>
            <a:r>
              <a:rPr lang="en-IN" dirty="0"/>
              <a:t>, ∀ k ∈ P </a:t>
            </a:r>
          </a:p>
          <a:p>
            <a:pPr marL="971550" lvl="1" indent="-285750">
              <a:buFont typeface="Courier New" pitchFamily="49" charset="0"/>
              <a:buChar char="o"/>
            </a:pPr>
            <a:r>
              <a:rPr lang="en-IN" dirty="0"/>
              <a:t> f</a:t>
            </a:r>
            <a:r>
              <a:rPr lang="en-IN" baseline="-25000" dirty="0"/>
              <a:t>bk</a:t>
            </a:r>
            <a:r>
              <a:rPr lang="en-IN" dirty="0"/>
              <a:t> − S</a:t>
            </a:r>
            <a:r>
              <a:rPr lang="en-IN" baseline="-25000" dirty="0"/>
              <a:t>ak</a:t>
            </a:r>
            <a:r>
              <a:rPr lang="en-IN" dirty="0"/>
              <a:t> ≤ M ∗ (2 − X</a:t>
            </a:r>
            <a:r>
              <a:rPr lang="en-IN" baseline="-25000" dirty="0"/>
              <a:t>ak</a:t>
            </a:r>
            <a:r>
              <a:rPr lang="en-IN" dirty="0"/>
              <a:t> − X</a:t>
            </a:r>
            <a:r>
              <a:rPr lang="en-IN" baseline="-25000" dirty="0"/>
              <a:t>bk</a:t>
            </a:r>
            <a:r>
              <a:rPr lang="en-IN" dirty="0"/>
              <a:t> ) + M ∗ (1 − </a:t>
            </a:r>
            <a:r>
              <a:rPr lang="en-IN" baseline="-25000" dirty="0"/>
              <a:t>Za,b,k</a:t>
            </a:r>
            <a:r>
              <a:rPr lang="en-IN" dirty="0"/>
              <a:t>), ∀ k ∈ P</a:t>
            </a:r>
          </a:p>
          <a:p>
            <a:pPr lvl="0" indent="-317500">
              <a:buChar char="●"/>
            </a:pPr>
            <a:endParaRPr lang="en-US" u="sng" dirty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 </a:t>
            </a:r>
          </a:p>
          <a:p>
            <a:pPr marL="0" lvl="0" indent="0"/>
            <a:endParaRPr lang="en-US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65924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Task Execution Constraints: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271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148725" y="1073625"/>
            <a:ext cx="8911200" cy="3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Constraints on Dependencies between Tasks: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There should be atleast one dependent successor task for a source task to be irredundant</a:t>
            </a:r>
            <a:r>
              <a:rPr lang="en" dirty="0" smtClean="0"/>
              <a:t>.</a:t>
            </a:r>
          </a:p>
          <a:p>
            <a:pPr lvl="1" indent="-317500">
              <a:buFont typeface="Courier New" pitchFamily="49" charset="0"/>
              <a:buChar char="o"/>
            </a:pPr>
            <a:r>
              <a:rPr lang="en-IN" dirty="0"/>
              <a:t>d</a:t>
            </a:r>
            <a:r>
              <a:rPr lang="en-IN" baseline="-25000" dirty="0"/>
              <a:t>vkml</a:t>
            </a:r>
            <a:r>
              <a:rPr lang="en-IN" dirty="0"/>
              <a:t> ≤ X</a:t>
            </a:r>
            <a:r>
              <a:rPr lang="en-IN" baseline="-25000" dirty="0"/>
              <a:t>vk</a:t>
            </a:r>
            <a:r>
              <a:rPr lang="en-IN" dirty="0"/>
              <a:t> , ∀ m ∈ {a, b}, k, l ∈ 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Redundant dependencies should be removed as these result in redundant duplications</a:t>
            </a:r>
            <a:r>
              <a:rPr lang="en" dirty="0" smtClean="0"/>
              <a:t>.</a:t>
            </a:r>
          </a:p>
          <a:p>
            <a:pPr marL="971550" lvl="1" indent="-285750">
              <a:buFont typeface="Courier New" pitchFamily="49" charset="0"/>
              <a:buChar char="o"/>
            </a:pPr>
            <a:r>
              <a:rPr lang="en-IN" dirty="0" smtClean="0"/>
              <a:t>d</a:t>
            </a:r>
            <a:r>
              <a:rPr lang="en-IN" baseline="-25000" dirty="0" smtClean="0"/>
              <a:t>viai</a:t>
            </a:r>
            <a:r>
              <a:rPr lang="en-IN" dirty="0" smtClean="0"/>
              <a:t> </a:t>
            </a:r>
            <a:r>
              <a:rPr lang="en-IN" dirty="0"/>
              <a:t>+ dv</a:t>
            </a:r>
            <a:r>
              <a:rPr lang="en-IN" baseline="-25000" dirty="0"/>
              <a:t>iaj </a:t>
            </a:r>
            <a:r>
              <a:rPr lang="en-IN" dirty="0"/>
              <a:t>+ d</a:t>
            </a:r>
            <a:r>
              <a:rPr lang="en-IN" baseline="-25000" dirty="0"/>
              <a:t>vibi</a:t>
            </a:r>
            <a:r>
              <a:rPr lang="en-IN" dirty="0"/>
              <a:t> + d</a:t>
            </a:r>
            <a:r>
              <a:rPr lang="en-IN" baseline="-25000" dirty="0"/>
              <a:t>vibj</a:t>
            </a:r>
            <a:r>
              <a:rPr lang="en-IN" dirty="0"/>
              <a:t> ≥ X</a:t>
            </a:r>
            <a:r>
              <a:rPr lang="en-IN" baseline="-25000" dirty="0"/>
              <a:t>vi</a:t>
            </a:r>
            <a:r>
              <a:rPr lang="en-IN" dirty="0"/>
              <a:t> </a:t>
            </a:r>
          </a:p>
          <a:p>
            <a:pPr marL="971550" lvl="1" indent="-285750">
              <a:buFont typeface="Courier New" pitchFamily="49" charset="0"/>
              <a:buChar char="o"/>
            </a:pPr>
            <a:r>
              <a:rPr lang="en-IN" dirty="0" smtClean="0"/>
              <a:t>d</a:t>
            </a:r>
            <a:r>
              <a:rPr lang="en-IN" baseline="-25000" dirty="0" smtClean="0"/>
              <a:t>vjai</a:t>
            </a:r>
            <a:r>
              <a:rPr lang="en-IN" dirty="0" smtClean="0"/>
              <a:t> </a:t>
            </a:r>
            <a:r>
              <a:rPr lang="en-IN" dirty="0"/>
              <a:t>+ d</a:t>
            </a:r>
            <a:r>
              <a:rPr lang="en-IN" baseline="-25000" dirty="0"/>
              <a:t>vjaj</a:t>
            </a:r>
            <a:r>
              <a:rPr lang="en-IN" dirty="0"/>
              <a:t> + d</a:t>
            </a:r>
            <a:r>
              <a:rPr lang="en-IN" baseline="-25000" dirty="0"/>
              <a:t>vjbi</a:t>
            </a:r>
            <a:r>
              <a:rPr lang="en-IN" dirty="0"/>
              <a:t> + d</a:t>
            </a:r>
            <a:r>
              <a:rPr lang="en-IN" baseline="-25000" dirty="0"/>
              <a:t>vjbj</a:t>
            </a:r>
            <a:r>
              <a:rPr lang="en-IN" dirty="0"/>
              <a:t> ≥ X</a:t>
            </a:r>
            <a:r>
              <a:rPr lang="en-IN" baseline="-25000" dirty="0"/>
              <a:t>vj</a:t>
            </a:r>
            <a:endParaRPr lang="en-I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 pitchFamily="49" charset="0"/>
              <a:buChar char="o"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65924"/>
            <a:ext cx="542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Data Dependence Constraints: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31590"/>
            <a:ext cx="8928992" cy="3672408"/>
          </a:xfrm>
        </p:spPr>
        <p:txBody>
          <a:bodyPr/>
          <a:lstStyle/>
          <a:p>
            <a:pPr lvl="0" indent="-317500">
              <a:buChar char="●"/>
            </a:pPr>
            <a:r>
              <a:rPr lang="en-US" dirty="0"/>
              <a:t>The successor dependent task should depend only on one source task in the schedule</a:t>
            </a:r>
            <a:r>
              <a:rPr lang="en-US" dirty="0" smtClean="0"/>
              <a:t>.</a:t>
            </a:r>
          </a:p>
          <a:p>
            <a:pPr marL="1428750" lvl="2" indent="-285750">
              <a:buFont typeface="Courier New" pitchFamily="49" charset="0"/>
              <a:buChar char="o"/>
            </a:pPr>
            <a:r>
              <a:rPr lang="en-IN" dirty="0" smtClean="0"/>
              <a:t>d</a:t>
            </a:r>
            <a:r>
              <a:rPr lang="en-IN" baseline="-25000" dirty="0" smtClean="0"/>
              <a:t>vimi</a:t>
            </a:r>
            <a:r>
              <a:rPr lang="en-IN" dirty="0" smtClean="0"/>
              <a:t> </a:t>
            </a:r>
            <a:r>
              <a:rPr lang="en-IN" dirty="0"/>
              <a:t>+ d</a:t>
            </a:r>
            <a:r>
              <a:rPr lang="en-IN" baseline="-25000" dirty="0"/>
              <a:t>vjmi</a:t>
            </a:r>
            <a:r>
              <a:rPr lang="en-IN" dirty="0"/>
              <a:t> = X</a:t>
            </a:r>
            <a:r>
              <a:rPr lang="en-IN" baseline="-25000" dirty="0"/>
              <a:t>mi </a:t>
            </a:r>
            <a:r>
              <a:rPr lang="en-IN" dirty="0"/>
              <a:t>, ∀ m ∈ {a, b}</a:t>
            </a:r>
          </a:p>
          <a:p>
            <a:pPr marL="1428750" lvl="2" indent="-285750">
              <a:buFont typeface="Courier New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d</a:t>
            </a:r>
            <a:r>
              <a:rPr lang="en-IN" baseline="-25000" dirty="0" smtClean="0"/>
              <a:t>vimj</a:t>
            </a:r>
            <a:r>
              <a:rPr lang="en-IN" dirty="0" smtClean="0"/>
              <a:t> </a:t>
            </a:r>
            <a:r>
              <a:rPr lang="en-IN" dirty="0"/>
              <a:t>+ d</a:t>
            </a:r>
            <a:r>
              <a:rPr lang="en-IN" baseline="-25000" dirty="0"/>
              <a:t>vjmj</a:t>
            </a:r>
            <a:r>
              <a:rPr lang="en-IN" dirty="0"/>
              <a:t> = X</a:t>
            </a:r>
            <a:r>
              <a:rPr lang="en-IN" baseline="-25000" dirty="0"/>
              <a:t>mj</a:t>
            </a:r>
            <a:r>
              <a:rPr lang="en-IN" dirty="0"/>
              <a:t> , ∀ m ∈ {a, b}</a:t>
            </a:r>
          </a:p>
          <a:p>
            <a:pPr lvl="0" indent="-317500">
              <a:buChar char="●"/>
            </a:pPr>
            <a:endParaRPr lang="en-US" dirty="0"/>
          </a:p>
          <a:p>
            <a:pPr lvl="0" indent="0"/>
            <a:endParaRPr lang="en-US" dirty="0"/>
          </a:p>
          <a:p>
            <a:pPr lvl="0" indent="-317500">
              <a:buChar char="●"/>
            </a:pPr>
            <a:r>
              <a:rPr lang="en-US" dirty="0"/>
              <a:t>Since tasks are dependent, the dependent task should start execution right after the finish time of the source task</a:t>
            </a:r>
            <a:r>
              <a:rPr lang="en-US" dirty="0" smtClean="0"/>
              <a:t>.</a:t>
            </a:r>
          </a:p>
          <a:p>
            <a:pPr marL="1428750" lvl="2" indent="-285750">
              <a:buFont typeface="Courier New" pitchFamily="49" charset="0"/>
              <a:buChar char="o"/>
            </a:pPr>
            <a:r>
              <a:rPr lang="en-IN" dirty="0" smtClean="0"/>
              <a:t>f</a:t>
            </a:r>
            <a:r>
              <a:rPr lang="en-IN" baseline="-25000" dirty="0" smtClean="0"/>
              <a:t>vi</a:t>
            </a:r>
            <a:r>
              <a:rPr lang="en-IN" dirty="0" smtClean="0"/>
              <a:t> </a:t>
            </a:r>
            <a:r>
              <a:rPr lang="en-IN" dirty="0"/>
              <a:t>− S</a:t>
            </a:r>
            <a:r>
              <a:rPr lang="en-IN" baseline="-25000" dirty="0"/>
              <a:t>mi</a:t>
            </a:r>
            <a:r>
              <a:rPr lang="en-IN" dirty="0"/>
              <a:t> ≤ M ∗ (1 − d</a:t>
            </a:r>
            <a:r>
              <a:rPr lang="en-IN" baseline="-25000" dirty="0"/>
              <a:t>vimi </a:t>
            </a:r>
            <a:r>
              <a:rPr lang="en-IN" dirty="0"/>
              <a:t>), ∀ m ∈ {a, b} </a:t>
            </a:r>
          </a:p>
          <a:p>
            <a:pPr marL="1428750" lvl="2" indent="-285750">
              <a:buFont typeface="Courier New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f</a:t>
            </a:r>
            <a:r>
              <a:rPr lang="en-IN" baseline="-25000" dirty="0" smtClean="0"/>
              <a:t>vj</a:t>
            </a:r>
            <a:r>
              <a:rPr lang="en-IN" dirty="0" smtClean="0"/>
              <a:t> </a:t>
            </a:r>
            <a:r>
              <a:rPr lang="en-IN" dirty="0"/>
              <a:t>− S</a:t>
            </a:r>
            <a:r>
              <a:rPr lang="en-IN" baseline="-25000" dirty="0"/>
              <a:t>mj</a:t>
            </a:r>
            <a:r>
              <a:rPr lang="en-IN" dirty="0"/>
              <a:t> ≤ M ∗ (1 − d</a:t>
            </a:r>
            <a:r>
              <a:rPr lang="en-IN" baseline="-25000" dirty="0"/>
              <a:t>vjmj</a:t>
            </a:r>
            <a:r>
              <a:rPr lang="en-IN" dirty="0"/>
              <a:t> ), ∀ m ∈ {a, b}</a:t>
            </a:r>
          </a:p>
          <a:p>
            <a:pPr lvl="0" indent="-317500">
              <a:buChar char="●"/>
            </a:pPr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65924"/>
            <a:ext cx="542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Data Dependence Constraints: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024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83540" y="284416"/>
            <a:ext cx="8376900" cy="4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Implementing MILP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111550" y="1073625"/>
            <a:ext cx="8948400" cy="3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 MILP </a:t>
            </a:r>
            <a:r>
              <a:rPr lang="en-US" dirty="0" smtClean="0"/>
              <a:t>formulation is </a:t>
            </a:r>
            <a:r>
              <a:rPr lang="en-US" dirty="0"/>
              <a:t>solved using the </a:t>
            </a:r>
            <a:r>
              <a:rPr lang="en-US" dirty="0" smtClean="0"/>
              <a:t>IBM ILOG CPLEX Optimization Studio IDE 20.1.0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MILP </a:t>
            </a:r>
            <a:r>
              <a:rPr lang="en-US" dirty="0" smtClean="0"/>
              <a:t>solvers like lp_solve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Gurobi </a:t>
            </a:r>
            <a:r>
              <a:rPr lang="en-US" dirty="0" smtClean="0"/>
              <a:t> also </a:t>
            </a:r>
            <a:r>
              <a:rPr lang="en-US" dirty="0"/>
              <a:t>can be </a:t>
            </a:r>
            <a:r>
              <a:rPr lang="en-US" dirty="0" smtClean="0"/>
              <a:t>used.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A DAG consisting of 9 tasks, with Communication and Computation Times is chosen.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Indices, Parameters, Data, Decision Variables were </a:t>
            </a:r>
            <a:r>
              <a:rPr lang="en-US" dirty="0" smtClean="0"/>
              <a:t>initialized </a:t>
            </a:r>
            <a:r>
              <a:rPr lang="en-US" dirty="0" smtClean="0"/>
              <a:t>as per the proposed MILP in the Research paper.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The objective function is chosen accordingly and the Task Execution constraints and Data dependency constraints were imposed in solving the MILP.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The MILP is solved in two different ways for observing the effect of proposed constraints.</a:t>
            </a:r>
          </a:p>
          <a:p>
            <a:pPr marL="0" lvl="0" indent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059582"/>
            <a:ext cx="8856984" cy="3744416"/>
          </a:xfrm>
        </p:spPr>
        <p:txBody>
          <a:bodyPr/>
          <a:lstStyle/>
          <a:p>
            <a:pPr marL="514350" indent="-285750">
              <a:buFont typeface="Arial" pitchFamily="34" charset="0"/>
              <a:buChar char="•"/>
            </a:pPr>
            <a:r>
              <a:rPr lang="en-IN" dirty="0" smtClean="0"/>
              <a:t>Firstly the MILP is solved with an Objective of finding minimal schedule length, without having any constraints imposed.</a:t>
            </a:r>
          </a:p>
          <a:p>
            <a:pPr marL="514350" indent="-285750">
              <a:buFont typeface="Arial" pitchFamily="34" charset="0"/>
              <a:buChar char="•"/>
            </a:pPr>
            <a:endParaRPr lang="en-IN" dirty="0" smtClean="0"/>
          </a:p>
          <a:p>
            <a:pPr marL="514350" indent="-285750">
              <a:buFont typeface="Arial" pitchFamily="34" charset="0"/>
              <a:buChar char="•"/>
            </a:pPr>
            <a:r>
              <a:rPr lang="en-IN" dirty="0" smtClean="0"/>
              <a:t>On solving, this gave a </a:t>
            </a:r>
            <a:r>
              <a:rPr lang="en-IN" dirty="0"/>
              <a:t>S</a:t>
            </a:r>
            <a:r>
              <a:rPr lang="en-IN" dirty="0" smtClean="0"/>
              <a:t>chedule Length of 12.4 ms.</a:t>
            </a:r>
          </a:p>
          <a:p>
            <a:endParaRPr lang="en-IN" dirty="0"/>
          </a:p>
        </p:txBody>
      </p:sp>
      <p:sp>
        <p:nvSpPr>
          <p:cNvPr id="4" name="Google Shape;229;p35"/>
          <p:cNvSpPr txBox="1">
            <a:spLocks/>
          </p:cNvSpPr>
          <p:nvPr/>
        </p:nvSpPr>
        <p:spPr>
          <a:xfrm>
            <a:off x="383540" y="284416"/>
            <a:ext cx="83769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 smtClean="0"/>
              <a:t>Implementing MILP</a:t>
            </a:r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11711"/>
            <a:ext cx="8856984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1131590"/>
            <a:ext cx="9001000" cy="3672408"/>
          </a:xfrm>
        </p:spPr>
        <p:txBody>
          <a:bodyPr/>
          <a:lstStyle/>
          <a:p>
            <a:pPr marL="514350" indent="-285750">
              <a:buFont typeface="Arial" pitchFamily="34" charset="0"/>
              <a:buChar char="•"/>
            </a:pPr>
            <a:r>
              <a:rPr lang="en-IN" dirty="0" smtClean="0"/>
              <a:t>Task Execution constraints and Data Dependency Constraints were imposed on the MILP.</a:t>
            </a:r>
          </a:p>
          <a:p>
            <a:pPr marL="514350" indent="-285750">
              <a:buFont typeface="Arial" pitchFamily="34" charset="0"/>
              <a:buChar char="•"/>
            </a:pPr>
            <a:endParaRPr lang="en-IN" dirty="0" smtClean="0"/>
          </a:p>
          <a:p>
            <a:pPr marL="514350" indent="-285750">
              <a:buFont typeface="Arial" pitchFamily="34" charset="0"/>
              <a:buChar char="•"/>
            </a:pPr>
            <a:r>
              <a:rPr lang="en-IN" dirty="0" smtClean="0"/>
              <a:t>On solving, Schedule Length is found to be 39.4 ms.</a:t>
            </a:r>
          </a:p>
          <a:p>
            <a:pPr marL="514350" indent="-285750">
              <a:buFont typeface="Arial" pitchFamily="34" charset="0"/>
              <a:buChar char="•"/>
            </a:pPr>
            <a:endParaRPr lang="en-IN" dirty="0" smtClean="0"/>
          </a:p>
        </p:txBody>
      </p:sp>
      <p:sp>
        <p:nvSpPr>
          <p:cNvPr id="4" name="Google Shape;229;p35"/>
          <p:cNvSpPr txBox="1">
            <a:spLocks/>
          </p:cNvSpPr>
          <p:nvPr/>
        </p:nvSpPr>
        <p:spPr>
          <a:xfrm>
            <a:off x="383540" y="284416"/>
            <a:ext cx="83769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 smtClean="0"/>
              <a:t>Implementing MILP</a:t>
            </a:r>
          </a:p>
          <a:p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95686"/>
            <a:ext cx="885698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666418"/>
          </a:xfrm>
        </p:spPr>
        <p:txBody>
          <a:bodyPr/>
          <a:lstStyle/>
          <a:p>
            <a:r>
              <a:rPr lang="en-US" dirty="0" smtClean="0"/>
              <a:t>                                         </a:t>
            </a:r>
            <a:r>
              <a:rPr lang="en-US" sz="2800" b="1" dirty="0" smtClean="0"/>
              <a:t>Thank You !!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502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83540" y="284416"/>
            <a:ext cx="8376900" cy="4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Research Topic</a:t>
            </a:r>
            <a:endParaRPr sz="3200"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83550" y="1508575"/>
            <a:ext cx="8376900" cy="326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dirty="0">
                <a:latin typeface="Arial"/>
                <a:ea typeface="Arial"/>
                <a:cs typeface="Arial"/>
                <a:sym typeface="Arial"/>
              </a:rPr>
              <a:t>Scheduling Directed Acyclic Graphs with Optimal Duplication Strategy on Homogeneous Multiprocessor systems.</a:t>
            </a:r>
            <a:endParaRPr sz="3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35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Assigned theoretical task to study the paper carefully and get the experimental results by solving the MILP</a:t>
            </a:r>
            <a:r>
              <a:rPr lang="en" sz="35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35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31590"/>
            <a:ext cx="8640960" cy="3672408"/>
          </a:xfrm>
        </p:spPr>
        <p:txBody>
          <a:bodyPr/>
          <a:lstStyle/>
          <a:p>
            <a:pPr marL="571500" indent="-342900">
              <a:buFont typeface="+mj-lt"/>
              <a:buAutoNum type="arabicParenR"/>
            </a:pPr>
            <a:r>
              <a:rPr lang="en-IN" dirty="0" smtClean="0"/>
              <a:t>Recap of previous presentation</a:t>
            </a:r>
          </a:p>
          <a:p>
            <a:pPr marL="571500" indent="-342900">
              <a:buFont typeface="+mj-lt"/>
              <a:buAutoNum type="arabicParenR"/>
            </a:pPr>
            <a:endParaRPr lang="en-IN" dirty="0" smtClean="0"/>
          </a:p>
          <a:p>
            <a:pPr marL="571500" indent="-342900">
              <a:buFont typeface="+mj-lt"/>
              <a:buAutoNum type="arabicParenR"/>
            </a:pPr>
            <a:r>
              <a:rPr lang="en-IN" dirty="0" smtClean="0"/>
              <a:t>Optimality Theorems in brief</a:t>
            </a:r>
          </a:p>
          <a:p>
            <a:pPr marL="571500" indent="-342900">
              <a:buFont typeface="+mj-lt"/>
              <a:buAutoNum type="arabicParenR"/>
            </a:pPr>
            <a:endParaRPr lang="en-IN" dirty="0" smtClean="0"/>
          </a:p>
          <a:p>
            <a:pPr marL="571500" indent="-342900">
              <a:buFont typeface="+mj-lt"/>
              <a:buAutoNum type="arabicParenR"/>
            </a:pPr>
            <a:r>
              <a:rPr lang="en-IN" dirty="0" smtClean="0"/>
              <a:t>MILP formulation</a:t>
            </a:r>
          </a:p>
          <a:p>
            <a:pPr marL="571500" indent="-342900">
              <a:buFont typeface="+mj-lt"/>
              <a:buAutoNum type="arabicParenR"/>
            </a:pPr>
            <a:endParaRPr lang="en-IN" dirty="0" smtClean="0"/>
          </a:p>
          <a:p>
            <a:pPr marL="1028700" lvl="1" indent="-342900">
              <a:buFont typeface="+mj-lt"/>
              <a:buAutoNum type="arabicParenR"/>
            </a:pPr>
            <a:r>
              <a:rPr lang="en-IN" dirty="0" smtClean="0"/>
              <a:t>Task Execution Constraints</a:t>
            </a:r>
          </a:p>
          <a:p>
            <a:pPr marL="1028700" lvl="1" indent="-342900">
              <a:buFont typeface="+mj-lt"/>
              <a:buAutoNum type="arabicParenR"/>
            </a:pPr>
            <a:endParaRPr lang="en-IN" dirty="0" smtClean="0"/>
          </a:p>
          <a:p>
            <a:pPr marL="1028700" lvl="1" indent="-342900">
              <a:buFont typeface="+mj-lt"/>
              <a:buAutoNum type="arabicParenR"/>
            </a:pPr>
            <a:r>
              <a:rPr lang="en-IN" dirty="0" smtClean="0"/>
              <a:t>Data Dependency Constraints</a:t>
            </a:r>
          </a:p>
          <a:p>
            <a:pPr marL="1028700" lvl="1" indent="-342900">
              <a:buFont typeface="+mj-lt"/>
              <a:buAutoNum type="arabicParenR"/>
            </a:pPr>
            <a:endParaRPr lang="en-IN" dirty="0" smtClean="0"/>
          </a:p>
          <a:p>
            <a:pPr marL="571500" indent="-342900">
              <a:buFont typeface="+mj-lt"/>
              <a:buAutoNum type="arabicParenR"/>
            </a:pPr>
            <a:r>
              <a:rPr lang="en-IN" dirty="0" smtClean="0"/>
              <a:t>Implementation Details</a:t>
            </a:r>
          </a:p>
          <a:p>
            <a:pPr marL="571500" indent="-342900">
              <a:buFont typeface="+mj-lt"/>
              <a:buAutoNum type="arabicParenR"/>
            </a:pPr>
            <a:endParaRPr lang="en-IN" dirty="0" smtClean="0"/>
          </a:p>
          <a:p>
            <a:pPr marL="571500" indent="-342900">
              <a:buFont typeface="+mj-lt"/>
              <a:buAutoNum type="arabicParenR"/>
            </a:pPr>
            <a:r>
              <a:rPr lang="en-IN" dirty="0" smtClean="0"/>
              <a:t>Code Walkthrough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67494"/>
            <a:ext cx="4896544" cy="576064"/>
          </a:xfrm>
        </p:spPr>
        <p:txBody>
          <a:bodyPr/>
          <a:lstStyle/>
          <a:p>
            <a:r>
              <a:rPr lang="en-IN" dirty="0" smtClean="0"/>
              <a:t>   </a:t>
            </a:r>
            <a:r>
              <a:rPr lang="en-IN" sz="2800" dirty="0" smtClean="0"/>
              <a:t>Agenda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976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383540" y="284416"/>
            <a:ext cx="8376900" cy="4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IN" sz="2800" dirty="0" smtClean="0"/>
              <a:t>Quick Recap</a:t>
            </a:r>
            <a:endParaRPr sz="2800"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83550" y="1202225"/>
            <a:ext cx="8376900" cy="35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When tasks of the application are mapped onto different processors for execution, inter-processor </a:t>
            </a:r>
            <a:r>
              <a:rPr lang="en-US" dirty="0" smtClean="0"/>
              <a:t>communications occurs between the tasks among processors.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/>
              <a:t>Due to inter processor communication overhead in multi – processor system, we go for Task Duplication Strategy.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T</a:t>
            </a:r>
            <a:r>
              <a:rPr lang="en-US" dirty="0"/>
              <a:t>ask duplication based scheduling algorithms generate shorter schedules without sacrificing efficiency but leave the computing resources over consumed due to the heavily duplications of tasks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Finding the optimal duplication-based solution with the minimal schedule </a:t>
            </a:r>
            <a:r>
              <a:rPr lang="en-US" dirty="0" smtClean="0"/>
              <a:t>make span </a:t>
            </a:r>
            <a:r>
              <a:rPr lang="en-US" dirty="0"/>
              <a:t>remains an issue.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987574"/>
            <a:ext cx="8928992" cy="3888432"/>
          </a:xfrm>
        </p:spPr>
        <p:txBody>
          <a:bodyPr/>
          <a:lstStyle/>
          <a:p>
            <a:pPr marL="0" lvl="0" indent="0"/>
            <a:r>
              <a:rPr lang="en-US" b="1" dirty="0"/>
              <a:t>Issues with Duplication</a:t>
            </a:r>
            <a:r>
              <a:rPr lang="en-US" b="1" dirty="0" smtClean="0"/>
              <a:t>:</a:t>
            </a:r>
          </a:p>
          <a:p>
            <a:pPr lvl="1" indent="-3175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Which task(s) to be duplicated? </a:t>
            </a:r>
          </a:p>
          <a:p>
            <a:pPr marL="742950" lvl="0" indent="-285750">
              <a:buFont typeface="Arial" pitchFamily="34" charset="0"/>
              <a:buChar char="•"/>
            </a:pPr>
            <a:endParaRPr lang="en-US" dirty="0"/>
          </a:p>
          <a:p>
            <a:pPr lvl="1" indent="-317500">
              <a:buFont typeface="Arial" pitchFamily="34" charset="0"/>
              <a:buChar char="•"/>
            </a:pPr>
            <a:r>
              <a:rPr lang="en-US" dirty="0"/>
              <a:t> How many times a task should be duplicated and where it should be duplicated?</a:t>
            </a:r>
          </a:p>
          <a:p>
            <a:pPr lvl="0" indent="0"/>
            <a:r>
              <a:rPr lang="en-US" dirty="0"/>
              <a:t> </a:t>
            </a:r>
          </a:p>
          <a:p>
            <a:pPr lvl="1" indent="-317500">
              <a:buFont typeface="Arial" pitchFamily="34" charset="0"/>
              <a:buChar char="•"/>
            </a:pPr>
            <a:r>
              <a:rPr lang="en-US" dirty="0"/>
              <a:t> How should tasks on each processors be ordered and timed?</a:t>
            </a:r>
          </a:p>
          <a:p>
            <a:pPr marL="742950" lvl="0" indent="-285750">
              <a:buFont typeface="Arial" pitchFamily="34" charset="0"/>
              <a:buChar char="•"/>
            </a:pPr>
            <a:endParaRPr lang="en-US" dirty="0"/>
          </a:p>
          <a:p>
            <a:pPr lvl="1" indent="-317500">
              <a:buFont typeface="Arial" pitchFamily="34" charset="0"/>
              <a:buChar char="•"/>
            </a:pPr>
            <a:r>
              <a:rPr lang="en-US" dirty="0"/>
              <a:t> How to determine the data </a:t>
            </a:r>
            <a:r>
              <a:rPr lang="en-US" dirty="0" smtClean="0"/>
              <a:t>precedence </a:t>
            </a:r>
            <a:r>
              <a:rPr lang="en-US" dirty="0"/>
              <a:t>among duplications of a task and its successors</a:t>
            </a:r>
            <a:r>
              <a:rPr lang="en-US" dirty="0" smtClean="0"/>
              <a:t>?</a:t>
            </a:r>
          </a:p>
          <a:p>
            <a:pPr lvl="1" indent="-317500">
              <a:buFont typeface="Arial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/>
              <a:t>Mixed Integer Linear Programming Approach</a:t>
            </a:r>
            <a:r>
              <a:rPr lang="en-US" b="1" dirty="0" smtClean="0"/>
              <a:t>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paper proposes a </a:t>
            </a:r>
            <a:r>
              <a:rPr lang="en-US" u="sng" dirty="0"/>
              <a:t>novel Mixed Integer Linear Programming (MILP)</a:t>
            </a:r>
            <a:r>
              <a:rPr lang="en-US" dirty="0"/>
              <a:t> formulation, together with a set of key theorems which enable and simplify the MILP formulation and solve the problem with optimality.</a:t>
            </a:r>
          </a:p>
          <a:p>
            <a:pPr marL="0" indent="0"/>
            <a:endParaRPr lang="en-US" b="1" dirty="0"/>
          </a:p>
          <a:p>
            <a:pPr marL="0" lvl="0" indent="0"/>
            <a:endParaRPr lang="en-US" dirty="0"/>
          </a:p>
          <a:p>
            <a:pPr lvl="0" indent="0"/>
            <a:endParaRPr lang="en-US" dirty="0"/>
          </a:p>
          <a:p>
            <a:endParaRPr lang="en-IN" dirty="0"/>
          </a:p>
        </p:txBody>
      </p:sp>
      <p:sp>
        <p:nvSpPr>
          <p:cNvPr id="5" name="Google Shape;69;p10"/>
          <p:cNvSpPr txBox="1">
            <a:spLocks/>
          </p:cNvSpPr>
          <p:nvPr/>
        </p:nvSpPr>
        <p:spPr>
          <a:xfrm>
            <a:off x="383540" y="284416"/>
            <a:ext cx="83769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1"/>
              </a:buClr>
              <a:buSzPts val="990"/>
            </a:pPr>
            <a:r>
              <a:rPr lang="en-IN" sz="2800" dirty="0" smtClean="0"/>
              <a:t>Quick Recap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2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5632325" y="1073602"/>
            <a:ext cx="3305700" cy="3599036"/>
            <a:chOff x="5632317" y="1189775"/>
            <a:chExt cx="3305700" cy="3483050"/>
          </a:xfrm>
        </p:grpSpPr>
        <p:sp>
          <p:nvSpPr>
            <p:cNvPr id="104" name="Google Shape;104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Optimal Duplication (MILP)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Redundant Duplications are not executed.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0" y="1073612"/>
            <a:ext cx="3546900" cy="3599162"/>
            <a:chOff x="0" y="1189989"/>
            <a:chExt cx="3546900" cy="3482836"/>
          </a:xfrm>
        </p:grpSpPr>
        <p:sp>
          <p:nvSpPr>
            <p:cNvPr id="107" name="Google Shape;107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Task Scheduling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IPC Overhead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2944200" y="1073625"/>
            <a:ext cx="3305700" cy="3599200"/>
            <a:chOff x="2944200" y="1073625"/>
            <a:chExt cx="3305700" cy="3599200"/>
          </a:xfrm>
        </p:grpSpPr>
        <p:sp>
          <p:nvSpPr>
            <p:cNvPr id="110" name="Google Shape;110;p16"/>
            <p:cNvSpPr/>
            <p:nvPr/>
          </p:nvSpPr>
          <p:spPr>
            <a:xfrm>
              <a:off x="2944200" y="1073625"/>
              <a:ext cx="3305700" cy="6678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Duplication Strategy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Tasks are duplicated to processors where dependents exist to avoid IPC (Full Duplication Strategy)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4" y="290331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Complete Overview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8376900" cy="4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Optimality Theorems in Breif</a:t>
            </a:r>
            <a:endParaRPr sz="28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83550" y="1059582"/>
            <a:ext cx="8376900" cy="37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/>
              <a:t>Lemma </a:t>
            </a:r>
            <a:r>
              <a:rPr lang="en" b="1" dirty="0" smtClean="0"/>
              <a:t>I: </a:t>
            </a:r>
            <a:r>
              <a:rPr lang="en" dirty="0" smtClean="0">
                <a:solidFill>
                  <a:srgbClr val="1C4587"/>
                </a:solidFill>
                <a:highlight>
                  <a:schemeClr val="lt1"/>
                </a:highlight>
              </a:rPr>
              <a:t>This </a:t>
            </a:r>
            <a:r>
              <a:rPr lang="en" dirty="0">
                <a:solidFill>
                  <a:srgbClr val="1C4587"/>
                </a:solidFill>
                <a:highlight>
                  <a:schemeClr val="lt1"/>
                </a:highlight>
              </a:rPr>
              <a:t>ensures that each processor have a unique set of tasks</a:t>
            </a:r>
            <a:r>
              <a:rPr lang="en" dirty="0" smtClean="0">
                <a:solidFill>
                  <a:srgbClr val="1C4587"/>
                </a:solidFill>
                <a:highlight>
                  <a:schemeClr val="lt1"/>
                </a:highlight>
              </a:rPr>
              <a:t>.</a:t>
            </a:r>
          </a:p>
          <a:p>
            <a:pPr lvl="1" indent="-317500">
              <a:buClr>
                <a:schemeClr val="dk1"/>
              </a:buClr>
              <a:buFont typeface="Courier New" pitchFamily="49" charset="0"/>
              <a:buChar char="o"/>
            </a:pPr>
            <a:r>
              <a:rPr lang="en" dirty="0" smtClean="0">
                <a:solidFill>
                  <a:schemeClr val="tx1"/>
                </a:solidFill>
                <a:highlight>
                  <a:schemeClr val="lt1"/>
                </a:highlight>
              </a:rPr>
              <a:t>Addresses the issue of how tasks should be mapped to processors.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§"/>
            </a:pPr>
            <a:r>
              <a:rPr lang="en" b="1" dirty="0"/>
              <a:t>Theorem </a:t>
            </a:r>
            <a:r>
              <a:rPr lang="en" b="1" dirty="0" smtClean="0"/>
              <a:t>I: </a:t>
            </a:r>
            <a:r>
              <a:rPr lang="en" dirty="0" smtClean="0">
                <a:solidFill>
                  <a:srgbClr val="1C4587"/>
                </a:solidFill>
              </a:rPr>
              <a:t>This </a:t>
            </a:r>
            <a:r>
              <a:rPr lang="en" dirty="0">
                <a:solidFill>
                  <a:srgbClr val="1C4587"/>
                </a:solidFill>
              </a:rPr>
              <a:t>says that there will be one to one dependency between source and destination tasks if at all dependency exists</a:t>
            </a:r>
            <a:r>
              <a:rPr lang="en" dirty="0" smtClean="0">
                <a:solidFill>
                  <a:srgbClr val="1C4587"/>
                </a:solidFill>
              </a:rPr>
              <a:t>.</a:t>
            </a:r>
            <a:endParaRPr lang="en" dirty="0" smtClean="0">
              <a:solidFill>
                <a:schemeClr val="tx1"/>
              </a:solidFill>
            </a:endParaRPr>
          </a:p>
          <a:p>
            <a:pPr lvl="1" indent="-317500">
              <a:buClr>
                <a:schemeClr val="dk1"/>
              </a:buClr>
              <a:buFont typeface="Courier New" pitchFamily="49" charset="0"/>
              <a:buChar char="o"/>
            </a:pPr>
            <a:r>
              <a:rPr lang="en" dirty="0" smtClean="0">
                <a:solidFill>
                  <a:schemeClr val="tx1"/>
                </a:solidFill>
              </a:rPr>
              <a:t>Resolves the issue of Data Precedence.</a:t>
            </a:r>
          </a:p>
          <a:p>
            <a:pPr lvl="1" indent="-317500">
              <a:buClr>
                <a:schemeClr val="dk1"/>
              </a:buClr>
              <a:buChar char="●"/>
            </a:pPr>
            <a:endParaRPr lang="en" dirty="0" smtClean="0">
              <a:solidFill>
                <a:srgbClr val="1C4587"/>
              </a:solidFill>
            </a:endParaRPr>
          </a:p>
          <a:p>
            <a:pPr indent="-317500">
              <a:buClr>
                <a:schemeClr val="dk1"/>
              </a:buClr>
              <a:buFont typeface="Arial"/>
              <a:buChar char="●"/>
            </a:pPr>
            <a:r>
              <a:rPr lang="en" b="1" dirty="0"/>
              <a:t>Theorem </a:t>
            </a:r>
            <a:r>
              <a:rPr lang="en" b="1" dirty="0" smtClean="0"/>
              <a:t>II: </a:t>
            </a:r>
            <a:r>
              <a:rPr lang="en-US" dirty="0">
                <a:solidFill>
                  <a:srgbClr val="1C4587"/>
                </a:solidFill>
              </a:rPr>
              <a:t>This ensures that there will be definite dependency between the source and the duplicated tasks among processors </a:t>
            </a:r>
            <a:r>
              <a:rPr lang="en-US" dirty="0" smtClean="0">
                <a:solidFill>
                  <a:srgbClr val="1C4587"/>
                </a:solidFill>
              </a:rPr>
              <a:t>i.e. </a:t>
            </a:r>
            <a:r>
              <a:rPr lang="en-US" dirty="0">
                <a:solidFill>
                  <a:srgbClr val="1C4587"/>
                </a:solidFill>
              </a:rPr>
              <a:t>no useless executions taking place</a:t>
            </a:r>
            <a:r>
              <a:rPr lang="en-US" dirty="0" smtClean="0">
                <a:solidFill>
                  <a:srgbClr val="1C4587"/>
                </a:solidFill>
              </a:rPr>
              <a:t>.</a:t>
            </a:r>
          </a:p>
          <a:p>
            <a:pPr lvl="1" indent="-317500">
              <a:buClr>
                <a:schemeClr val="dk1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Resolves the issue of Redundant duplications.</a:t>
            </a:r>
          </a:p>
          <a:p>
            <a:pPr indent="-317500">
              <a:buClr>
                <a:schemeClr val="dk1"/>
              </a:buClr>
              <a:buFont typeface="Arial"/>
              <a:buChar char="●"/>
            </a:pPr>
            <a:endParaRPr lang="en-US" dirty="0" smtClean="0">
              <a:solidFill>
                <a:srgbClr val="1C4587"/>
              </a:solidFill>
            </a:endParaRPr>
          </a:p>
          <a:p>
            <a:pPr marL="457200" lvl="1" indent="-317500">
              <a:buClr>
                <a:schemeClr val="dk1"/>
              </a:buClr>
              <a:buFont typeface="Arial"/>
              <a:buChar char="●"/>
            </a:pPr>
            <a:r>
              <a:rPr lang="en" b="1" dirty="0"/>
              <a:t>Theorem </a:t>
            </a:r>
            <a:r>
              <a:rPr lang="en" b="1" dirty="0" smtClean="0"/>
              <a:t>III: </a:t>
            </a:r>
            <a:r>
              <a:rPr lang="en-US" dirty="0">
                <a:solidFill>
                  <a:srgbClr val="1C4587"/>
                </a:solidFill>
              </a:rPr>
              <a:t>This says that though a,b tasks are mapped to different processors and there might be difference in execution time, but b will be mapped to some other task a on some processor thus satisfying the dependency</a:t>
            </a:r>
            <a:r>
              <a:rPr lang="en-US" dirty="0" smtClean="0">
                <a:solidFill>
                  <a:srgbClr val="1C4587"/>
                </a:solidFill>
              </a:rPr>
              <a:t>.</a:t>
            </a:r>
          </a:p>
          <a:p>
            <a:pPr marL="457200" lvl="1" indent="-317500">
              <a:buClr>
                <a:schemeClr val="dk1"/>
              </a:buClr>
              <a:buFont typeface="Arial"/>
              <a:buChar char="●"/>
            </a:pPr>
            <a:endParaRPr lang="en-US" dirty="0">
              <a:solidFill>
                <a:srgbClr val="1C4587"/>
              </a:solidFill>
            </a:endParaRPr>
          </a:p>
          <a:p>
            <a:pPr indent="-317500">
              <a:buClr>
                <a:schemeClr val="dk1"/>
              </a:buClr>
              <a:buFont typeface="Arial"/>
              <a:buChar char="●"/>
            </a:pPr>
            <a:endParaRPr lang="en-US" dirty="0">
              <a:solidFill>
                <a:srgbClr val="1C4587"/>
              </a:solidFill>
            </a:endParaRPr>
          </a:p>
          <a:p>
            <a:pPr lvl="0" indent="-317500">
              <a:buClr>
                <a:schemeClr val="dk1"/>
              </a:buClr>
              <a:buChar char="●"/>
            </a:pPr>
            <a:endParaRPr dirty="0">
              <a:solidFill>
                <a:srgbClr val="1C4587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83550" y="1073624"/>
            <a:ext cx="8376900" cy="373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17500">
              <a:buClr>
                <a:schemeClr val="dk1"/>
              </a:buClr>
              <a:buFont typeface="Arial"/>
              <a:buChar char="●"/>
            </a:pPr>
            <a:r>
              <a:rPr lang="en-US" dirty="0"/>
              <a:t>This is represented as drt</a:t>
            </a:r>
            <a:r>
              <a:rPr lang="en-US" baseline="-25000" dirty="0"/>
              <a:t>bk</a:t>
            </a:r>
            <a:r>
              <a:rPr lang="en-US" dirty="0"/>
              <a:t> = f</a:t>
            </a:r>
            <a:r>
              <a:rPr lang="en-US" baseline="-25000" dirty="0"/>
              <a:t>ai</a:t>
            </a:r>
            <a:r>
              <a:rPr lang="en-US" dirty="0"/>
              <a:t> + w(e) ≥ f</a:t>
            </a:r>
            <a:r>
              <a:rPr lang="en-US" baseline="-25000" dirty="0"/>
              <a:t>aj</a:t>
            </a:r>
            <a:r>
              <a:rPr lang="en-US" dirty="0"/>
              <a:t> + w(e) + c(b) + c(a) + w(e), where the data ready time of bk is obtained by redirecting the input data of bk from ai to aj  the new maximal data ready time of bk </a:t>
            </a:r>
            <a:r>
              <a:rPr lang="en-US" baseline="-25000" dirty="0" smtClean="0"/>
              <a:t>i.</a:t>
            </a:r>
          </a:p>
          <a:p>
            <a:pPr indent="-317500">
              <a:buClr>
                <a:schemeClr val="dk1"/>
              </a:buClr>
              <a:buFont typeface="Arial"/>
              <a:buChar char="●"/>
            </a:pPr>
            <a:endParaRPr lang="en-US" baseline="-25000" dirty="0"/>
          </a:p>
          <a:p>
            <a:pPr marL="457200" lvl="1" indent="-317500">
              <a:buClr>
                <a:schemeClr val="dk1"/>
              </a:buClr>
              <a:buFont typeface="Arial"/>
              <a:buChar char="●"/>
            </a:pPr>
            <a:r>
              <a:rPr lang="en" b="1" dirty="0"/>
              <a:t>Theorem </a:t>
            </a:r>
            <a:r>
              <a:rPr lang="en" b="1" dirty="0" smtClean="0"/>
              <a:t>IV: </a:t>
            </a:r>
            <a:r>
              <a:rPr lang="en-US" dirty="0">
                <a:solidFill>
                  <a:srgbClr val="1C4587"/>
                </a:solidFill>
              </a:rPr>
              <a:t>If one dependent task executes before source task, then logically, all its dependent tasks can be mapped to other source making the original source node redundant</a:t>
            </a:r>
            <a:r>
              <a:rPr lang="en-US" dirty="0" smtClean="0">
                <a:solidFill>
                  <a:srgbClr val="1C4587"/>
                </a:solidFill>
              </a:rPr>
              <a:t>.</a:t>
            </a:r>
          </a:p>
          <a:p>
            <a:pPr marL="457200" lvl="1" indent="-317500">
              <a:buClr>
                <a:schemeClr val="dk1"/>
              </a:buClr>
              <a:buFont typeface="Arial"/>
              <a:buChar char="●"/>
            </a:pPr>
            <a:endParaRPr lang="en-US" dirty="0" smtClean="0">
              <a:solidFill>
                <a:srgbClr val="1C4587"/>
              </a:solidFill>
            </a:endParaRPr>
          </a:p>
          <a:p>
            <a:pPr marL="457200" lvl="1" indent="-317500">
              <a:buClr>
                <a:schemeClr val="dk1"/>
              </a:buClr>
              <a:buFont typeface="Arial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This is represented as </a:t>
            </a:r>
            <a:r>
              <a:rPr lang="en-IN" dirty="0"/>
              <a:t>c(v) + w(e1) + c(dst(e1)) ≥ w(e2), ∀e1, e2 ∈ oe(v), e1 ̸= </a:t>
            </a:r>
            <a:r>
              <a:rPr lang="en-IN" dirty="0" smtClean="0"/>
              <a:t>e2</a:t>
            </a:r>
          </a:p>
          <a:p>
            <a:pPr marL="457200" lvl="1" indent="-317500">
              <a:buClr>
                <a:schemeClr val="dk1"/>
              </a:buClr>
              <a:buFont typeface="Arial"/>
              <a:buChar char="●"/>
            </a:pPr>
            <a:endParaRPr lang="en-IN" dirty="0"/>
          </a:p>
          <a:p>
            <a:pPr marL="457200" lvl="1" indent="-317500">
              <a:buClr>
                <a:schemeClr val="dk1"/>
              </a:buClr>
              <a:buFont typeface="Arial"/>
              <a:buChar char="●"/>
            </a:pPr>
            <a:r>
              <a:rPr lang="en-US" dirty="0" smtClean="0"/>
              <a:t>Out of all the duplication-based </a:t>
            </a:r>
            <a:r>
              <a:rPr lang="en-US" dirty="0"/>
              <a:t>schedules, there should be at least one schedule that obeys these optimality </a:t>
            </a:r>
            <a:r>
              <a:rPr lang="en-US" dirty="0" smtClean="0"/>
              <a:t>theorems which is the optimal solution.</a:t>
            </a:r>
            <a:endParaRPr lang="en-US" dirty="0">
              <a:solidFill>
                <a:schemeClr val="tx1"/>
              </a:solidFill>
            </a:endParaRPr>
          </a:p>
          <a:p>
            <a:pPr indent="-317500">
              <a:buClr>
                <a:schemeClr val="dk1"/>
              </a:buClr>
              <a:buFont typeface="Arial"/>
              <a:buChar char="●"/>
            </a:pPr>
            <a:endParaRPr lang="en-US" baseline="-25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-25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34;p20"/>
          <p:cNvSpPr txBox="1">
            <a:spLocks noGrp="1"/>
          </p:cNvSpPr>
          <p:nvPr>
            <p:ph type="title"/>
          </p:nvPr>
        </p:nvSpPr>
        <p:spPr>
          <a:xfrm>
            <a:off x="383540" y="284416"/>
            <a:ext cx="8376900" cy="4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Optimality Theorems contd.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83550" y="111549"/>
            <a:ext cx="8376900" cy="84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                        </a:t>
            </a:r>
            <a:r>
              <a:rPr lang="en" sz="2800" dirty="0"/>
              <a:t>MILP Formulation</a:t>
            </a:r>
            <a:endParaRPr sz="2800" dirty="0"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83550" y="1073625"/>
            <a:ext cx="8376900" cy="3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Constraints on Order of Task Execution: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Entry task should execute only once</a:t>
            </a:r>
            <a:r>
              <a:rPr lang="en" dirty="0" smtClean="0"/>
              <a:t>.</a:t>
            </a:r>
          </a:p>
          <a:p>
            <a:pPr lvl="1" indent="-317500">
              <a:buFont typeface="Courier New" pitchFamily="49" charset="0"/>
              <a:buChar char="o"/>
            </a:pPr>
            <a:r>
              <a:rPr lang="en-IN" dirty="0"/>
              <a:t>X</a:t>
            </a:r>
            <a:r>
              <a:rPr lang="en-IN" baseline="-25000" dirty="0"/>
              <a:t>mi</a:t>
            </a:r>
            <a:r>
              <a:rPr lang="en-IN" dirty="0"/>
              <a:t> + X</a:t>
            </a:r>
            <a:r>
              <a:rPr lang="en-IN" baseline="-25000" dirty="0"/>
              <a:t>mj</a:t>
            </a:r>
            <a:r>
              <a:rPr lang="en-IN" dirty="0"/>
              <a:t> = 1, ∀ m ∈ {a, b}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Non entry task can be executed &gt;= 1 times</a:t>
            </a:r>
            <a:r>
              <a:rPr lang="en" dirty="0" smtClean="0"/>
              <a:t>.</a:t>
            </a:r>
          </a:p>
          <a:p>
            <a:pPr lvl="1" indent="-317500">
              <a:buFont typeface="Courier New" pitchFamily="49" charset="0"/>
              <a:buChar char="o"/>
            </a:pPr>
            <a:r>
              <a:rPr lang="en-IN" dirty="0"/>
              <a:t>X</a:t>
            </a:r>
            <a:r>
              <a:rPr lang="en-IN" baseline="-25000" dirty="0"/>
              <a:t>vi</a:t>
            </a:r>
            <a:r>
              <a:rPr lang="en-IN" dirty="0"/>
              <a:t> + X</a:t>
            </a:r>
            <a:r>
              <a:rPr lang="en-IN" baseline="-25000" dirty="0"/>
              <a:t>vj</a:t>
            </a:r>
            <a:r>
              <a:rPr lang="en-IN" dirty="0"/>
              <a:t> ≥ 1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When a redundant duplication is found, </a:t>
            </a:r>
            <a:r>
              <a:rPr lang="en" u="sng" dirty="0"/>
              <a:t>its Start Time should be limited to zero</a:t>
            </a:r>
            <a:r>
              <a:rPr lang="en" dirty="0"/>
              <a:t> i.e  the Redundant task never gets executed in the schedule</a:t>
            </a:r>
            <a:r>
              <a:rPr lang="en" dirty="0" smtClean="0"/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 smtClean="0"/>
          </a:p>
          <a:p>
            <a:pPr lvl="1" indent="-317500">
              <a:buFont typeface="Courier New" pitchFamily="49" charset="0"/>
              <a:buChar char="o"/>
            </a:pPr>
            <a:r>
              <a:rPr lang="en-IN" dirty="0"/>
              <a:t>S</a:t>
            </a:r>
            <a:r>
              <a:rPr lang="en-IN" baseline="-25000" dirty="0"/>
              <a:t>mk </a:t>
            </a:r>
            <a:r>
              <a:rPr lang="en-IN" dirty="0"/>
              <a:t>≤ M ∗ X</a:t>
            </a:r>
            <a:r>
              <a:rPr lang="en-IN" baseline="-25000" dirty="0"/>
              <a:t>mk</a:t>
            </a:r>
            <a:r>
              <a:rPr lang="en-IN" dirty="0"/>
              <a:t> , ∀ m ∈ {a, b}, k ∈ 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1186</Words>
  <Application>Microsoft Office PowerPoint</Application>
  <PresentationFormat>On-screen Show (16:9)</PresentationFormat>
  <Paragraphs>148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Roboto</vt:lpstr>
      <vt:lpstr>Office Theme</vt:lpstr>
      <vt:lpstr>Research Practice By N. Sai Charan under  Dr. Abhishek Mishra</vt:lpstr>
      <vt:lpstr>Research Topic</vt:lpstr>
      <vt:lpstr>   Agenda</vt:lpstr>
      <vt:lpstr>Quick Recap</vt:lpstr>
      <vt:lpstr>PowerPoint Presentation</vt:lpstr>
      <vt:lpstr>PowerPoint Presentation</vt:lpstr>
      <vt:lpstr>Optimality Theorems in Breif</vt:lpstr>
      <vt:lpstr>Optimality Theorems contd.</vt:lpstr>
      <vt:lpstr>                        MILP Formulation</vt:lpstr>
      <vt:lpstr>PowerPoint Presentation</vt:lpstr>
      <vt:lpstr>PowerPoint Presentation</vt:lpstr>
      <vt:lpstr>PowerPoint Presentation</vt:lpstr>
      <vt:lpstr>Implementing MILP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Practice By N. Sai Charan under  Dr. Abhishek Mishra</dc:title>
  <cp:lastModifiedBy>admin</cp:lastModifiedBy>
  <cp:revision>27</cp:revision>
  <dcterms:modified xsi:type="dcterms:W3CDTF">2021-06-21T09:47:59Z</dcterms:modified>
</cp:coreProperties>
</file>