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Calibri" pitchFamily="34" charset="0"/>
      <p:regular r:id="rId33"/>
      <p:bold r:id="rId34"/>
      <p:italic r:id="rId35"/>
      <p:boldItalic r:id="rId36"/>
    </p:embeddedFont>
    <p:embeddedFont>
      <p:font typeface="Roboto"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354106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f83e9d9d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f83e9d9d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f6e5f4971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f6e5f49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f6e7e9a3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f6e7e9a3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f83e9d9d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f83e9d9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b682c344f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b682c34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3e39583e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3e39583e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b6324efb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b6324ef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b682c344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b682c344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8b6890f2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8b6890f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b682c344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b682c344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edf2ee6c8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edf2ee6c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8b6890f2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8b6890f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db682c344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db682c344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b682c344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b682c344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b682c344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b682c344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b682c344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b682c344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b682c34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b682c34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b682c344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b682c344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b682c344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b682c344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db682c344f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db682c344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b682c344f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b682c344f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edf2ee6c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edf2ee6c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db682c344f_0_1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db682c344f_0_1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edf2ee6c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edf2ee6c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f46d90e52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f46d90e5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f6e5f497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f6e5f49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f6e5f4971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f6e5f497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b682c344f_0_1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b682c344f_0_1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title"/>
          </p:nvPr>
        </p:nvSpPr>
        <p:spPr>
          <a:xfrm>
            <a:off x="383540" y="284416"/>
            <a:ext cx="8376900" cy="4305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36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body" idx="1"/>
          </p:nvPr>
        </p:nvSpPr>
        <p:spPr>
          <a:xfrm>
            <a:off x="383540" y="1073629"/>
            <a:ext cx="8376900" cy="30927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7358633" y="4979344"/>
            <a:ext cx="1706100" cy="1368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100" b="0" i="0">
                <a:solidFill>
                  <a:srgbClr val="0F114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7358633" y="4848510"/>
            <a:ext cx="1732200" cy="267600"/>
          </a:xfrm>
          <a:prstGeom prst="rect">
            <a:avLst/>
          </a:prstGeom>
          <a:noFill/>
          <a:ln>
            <a:noFill/>
          </a:ln>
        </p:spPr>
        <p:txBody>
          <a:bodyPr spcFirstLastPara="1" wrap="square" lIns="0" tIns="0" rIns="0" bIns="0" anchor="t" anchorCtr="0">
            <a:noAutofit/>
          </a:bodyPr>
          <a:lstStyle>
            <a:lvl1pPr marL="0" marR="31115" lvl="0" indent="0" algn="r">
              <a:lnSpc>
                <a:spcPct val="103333"/>
              </a:lnSpc>
              <a:spcBef>
                <a:spcPts val="0"/>
              </a:spcBef>
              <a:spcAft>
                <a:spcPts val="0"/>
              </a:spcAft>
              <a:buNone/>
              <a:defRPr sz="1200" b="0" i="0">
                <a:solidFill>
                  <a:srgbClr val="888888"/>
                </a:solidFill>
                <a:latin typeface="Arial"/>
                <a:ea typeface="Arial"/>
                <a:cs typeface="Arial"/>
                <a:sym typeface="Arial"/>
              </a:defRPr>
            </a:lvl1pPr>
            <a:lvl2pPr marL="0" marR="31115" lvl="1" indent="0" algn="r">
              <a:lnSpc>
                <a:spcPct val="103333"/>
              </a:lnSpc>
              <a:spcBef>
                <a:spcPts val="0"/>
              </a:spcBef>
              <a:spcAft>
                <a:spcPts val="0"/>
              </a:spcAft>
              <a:buNone/>
              <a:defRPr sz="1200" b="0" i="0">
                <a:solidFill>
                  <a:srgbClr val="888888"/>
                </a:solidFill>
                <a:latin typeface="Arial"/>
                <a:ea typeface="Arial"/>
                <a:cs typeface="Arial"/>
                <a:sym typeface="Arial"/>
              </a:defRPr>
            </a:lvl2pPr>
            <a:lvl3pPr marL="0" marR="31115" lvl="2" indent="0" algn="r">
              <a:lnSpc>
                <a:spcPct val="103333"/>
              </a:lnSpc>
              <a:spcBef>
                <a:spcPts val="0"/>
              </a:spcBef>
              <a:spcAft>
                <a:spcPts val="0"/>
              </a:spcAft>
              <a:buNone/>
              <a:defRPr sz="1200" b="0" i="0">
                <a:solidFill>
                  <a:srgbClr val="888888"/>
                </a:solidFill>
                <a:latin typeface="Arial"/>
                <a:ea typeface="Arial"/>
                <a:cs typeface="Arial"/>
                <a:sym typeface="Arial"/>
              </a:defRPr>
            </a:lvl3pPr>
            <a:lvl4pPr marL="0" marR="31115" lvl="3" indent="0" algn="r">
              <a:lnSpc>
                <a:spcPct val="103333"/>
              </a:lnSpc>
              <a:spcBef>
                <a:spcPts val="0"/>
              </a:spcBef>
              <a:spcAft>
                <a:spcPts val="0"/>
              </a:spcAft>
              <a:buNone/>
              <a:defRPr sz="1200" b="0" i="0">
                <a:solidFill>
                  <a:srgbClr val="888888"/>
                </a:solidFill>
                <a:latin typeface="Arial"/>
                <a:ea typeface="Arial"/>
                <a:cs typeface="Arial"/>
                <a:sym typeface="Arial"/>
              </a:defRPr>
            </a:lvl4pPr>
            <a:lvl5pPr marL="0" marR="31115" lvl="4" indent="0" algn="r">
              <a:lnSpc>
                <a:spcPct val="103333"/>
              </a:lnSpc>
              <a:spcBef>
                <a:spcPts val="0"/>
              </a:spcBef>
              <a:spcAft>
                <a:spcPts val="0"/>
              </a:spcAft>
              <a:buNone/>
              <a:defRPr sz="1200" b="0" i="0">
                <a:solidFill>
                  <a:srgbClr val="888888"/>
                </a:solidFill>
                <a:latin typeface="Arial"/>
                <a:ea typeface="Arial"/>
                <a:cs typeface="Arial"/>
                <a:sym typeface="Arial"/>
              </a:defRPr>
            </a:lvl5pPr>
            <a:lvl6pPr marL="0" marR="31115" lvl="5" indent="0" algn="r">
              <a:lnSpc>
                <a:spcPct val="103333"/>
              </a:lnSpc>
              <a:spcBef>
                <a:spcPts val="0"/>
              </a:spcBef>
              <a:spcAft>
                <a:spcPts val="0"/>
              </a:spcAft>
              <a:buNone/>
              <a:defRPr sz="1200" b="0" i="0">
                <a:solidFill>
                  <a:srgbClr val="888888"/>
                </a:solidFill>
                <a:latin typeface="Arial"/>
                <a:ea typeface="Arial"/>
                <a:cs typeface="Arial"/>
                <a:sym typeface="Arial"/>
              </a:defRPr>
            </a:lvl6pPr>
            <a:lvl7pPr marL="0" marR="31115" lvl="6" indent="0" algn="r">
              <a:lnSpc>
                <a:spcPct val="103333"/>
              </a:lnSpc>
              <a:spcBef>
                <a:spcPts val="0"/>
              </a:spcBef>
              <a:spcAft>
                <a:spcPts val="0"/>
              </a:spcAft>
              <a:buNone/>
              <a:defRPr sz="1200" b="0" i="0">
                <a:solidFill>
                  <a:srgbClr val="888888"/>
                </a:solidFill>
                <a:latin typeface="Arial"/>
                <a:ea typeface="Arial"/>
                <a:cs typeface="Arial"/>
                <a:sym typeface="Arial"/>
              </a:defRPr>
            </a:lvl7pPr>
            <a:lvl8pPr marL="0" marR="31115" lvl="7" indent="0" algn="r">
              <a:lnSpc>
                <a:spcPct val="103333"/>
              </a:lnSpc>
              <a:spcBef>
                <a:spcPts val="0"/>
              </a:spcBef>
              <a:spcAft>
                <a:spcPts val="0"/>
              </a:spcAft>
              <a:buNone/>
              <a:defRPr sz="1200" b="0" i="0">
                <a:solidFill>
                  <a:srgbClr val="888888"/>
                </a:solidFill>
                <a:latin typeface="Arial"/>
                <a:ea typeface="Arial"/>
                <a:cs typeface="Arial"/>
                <a:sym typeface="Arial"/>
              </a:defRPr>
            </a:lvl8pPr>
            <a:lvl9pPr marL="0" marR="31115" lvl="8" indent="0" algn="r">
              <a:lnSpc>
                <a:spcPct val="103333"/>
              </a:lnSpc>
              <a:spcBef>
                <a:spcPts val="0"/>
              </a:spcBef>
              <a:spcAft>
                <a:spcPts val="0"/>
              </a:spcAft>
              <a:buNone/>
              <a:defRPr sz="1200" b="0" i="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a:p>
            <a:pPr marL="12700" marR="0" lvl="0" indent="0" algn="l" rtl="0">
              <a:lnSpc>
                <a:spcPct val="100000"/>
              </a:lnSpc>
              <a:spcBef>
                <a:spcPts val="130"/>
              </a:spcBef>
              <a:spcAft>
                <a:spcPts val="0"/>
              </a:spcAft>
              <a:buNone/>
            </a:pPr>
            <a:r>
              <a:rPr lang="en" sz="1100" b="1">
                <a:solidFill>
                  <a:srgbClr val="0F1141"/>
                </a:solidFill>
              </a:rPr>
              <a:t>BITS </a:t>
            </a:r>
            <a:r>
              <a:rPr lang="en" sz="1100">
                <a:solidFill>
                  <a:srgbClr val="0F1141"/>
                </a:solidFill>
              </a:rPr>
              <a:t>Pilani, Pilani Campus</a:t>
            </a:r>
            <a:endParaRPr sz="1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685800" y="1594485"/>
            <a:ext cx="7772400" cy="10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7358633" y="4979344"/>
            <a:ext cx="1706100" cy="1368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100" b="0" i="0">
                <a:solidFill>
                  <a:srgbClr val="0F114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7358633" y="4848510"/>
            <a:ext cx="1732200" cy="267600"/>
          </a:xfrm>
          <a:prstGeom prst="rect">
            <a:avLst/>
          </a:prstGeom>
          <a:noFill/>
          <a:ln>
            <a:noFill/>
          </a:ln>
        </p:spPr>
        <p:txBody>
          <a:bodyPr spcFirstLastPara="1" wrap="square" lIns="0" tIns="0" rIns="0" bIns="0" anchor="t" anchorCtr="0">
            <a:noAutofit/>
          </a:bodyPr>
          <a:lstStyle>
            <a:lvl1pPr marL="0" marR="31115" lvl="0" indent="0" algn="r">
              <a:lnSpc>
                <a:spcPct val="103333"/>
              </a:lnSpc>
              <a:spcBef>
                <a:spcPts val="0"/>
              </a:spcBef>
              <a:spcAft>
                <a:spcPts val="0"/>
              </a:spcAft>
              <a:buNone/>
              <a:defRPr sz="1200" b="0" i="0">
                <a:solidFill>
                  <a:srgbClr val="888888"/>
                </a:solidFill>
                <a:latin typeface="Arial"/>
                <a:ea typeface="Arial"/>
                <a:cs typeface="Arial"/>
                <a:sym typeface="Arial"/>
              </a:defRPr>
            </a:lvl1pPr>
            <a:lvl2pPr marL="0" marR="31115" lvl="1" indent="0" algn="r">
              <a:lnSpc>
                <a:spcPct val="103333"/>
              </a:lnSpc>
              <a:spcBef>
                <a:spcPts val="0"/>
              </a:spcBef>
              <a:spcAft>
                <a:spcPts val="0"/>
              </a:spcAft>
              <a:buNone/>
              <a:defRPr sz="1200" b="0" i="0">
                <a:solidFill>
                  <a:srgbClr val="888888"/>
                </a:solidFill>
                <a:latin typeface="Arial"/>
                <a:ea typeface="Arial"/>
                <a:cs typeface="Arial"/>
                <a:sym typeface="Arial"/>
              </a:defRPr>
            </a:lvl2pPr>
            <a:lvl3pPr marL="0" marR="31115" lvl="2" indent="0" algn="r">
              <a:lnSpc>
                <a:spcPct val="103333"/>
              </a:lnSpc>
              <a:spcBef>
                <a:spcPts val="0"/>
              </a:spcBef>
              <a:spcAft>
                <a:spcPts val="0"/>
              </a:spcAft>
              <a:buNone/>
              <a:defRPr sz="1200" b="0" i="0">
                <a:solidFill>
                  <a:srgbClr val="888888"/>
                </a:solidFill>
                <a:latin typeface="Arial"/>
                <a:ea typeface="Arial"/>
                <a:cs typeface="Arial"/>
                <a:sym typeface="Arial"/>
              </a:defRPr>
            </a:lvl3pPr>
            <a:lvl4pPr marL="0" marR="31115" lvl="3" indent="0" algn="r">
              <a:lnSpc>
                <a:spcPct val="103333"/>
              </a:lnSpc>
              <a:spcBef>
                <a:spcPts val="0"/>
              </a:spcBef>
              <a:spcAft>
                <a:spcPts val="0"/>
              </a:spcAft>
              <a:buNone/>
              <a:defRPr sz="1200" b="0" i="0">
                <a:solidFill>
                  <a:srgbClr val="888888"/>
                </a:solidFill>
                <a:latin typeface="Arial"/>
                <a:ea typeface="Arial"/>
                <a:cs typeface="Arial"/>
                <a:sym typeface="Arial"/>
              </a:defRPr>
            </a:lvl4pPr>
            <a:lvl5pPr marL="0" marR="31115" lvl="4" indent="0" algn="r">
              <a:lnSpc>
                <a:spcPct val="103333"/>
              </a:lnSpc>
              <a:spcBef>
                <a:spcPts val="0"/>
              </a:spcBef>
              <a:spcAft>
                <a:spcPts val="0"/>
              </a:spcAft>
              <a:buNone/>
              <a:defRPr sz="1200" b="0" i="0">
                <a:solidFill>
                  <a:srgbClr val="888888"/>
                </a:solidFill>
                <a:latin typeface="Arial"/>
                <a:ea typeface="Arial"/>
                <a:cs typeface="Arial"/>
                <a:sym typeface="Arial"/>
              </a:defRPr>
            </a:lvl5pPr>
            <a:lvl6pPr marL="0" marR="31115" lvl="5" indent="0" algn="r">
              <a:lnSpc>
                <a:spcPct val="103333"/>
              </a:lnSpc>
              <a:spcBef>
                <a:spcPts val="0"/>
              </a:spcBef>
              <a:spcAft>
                <a:spcPts val="0"/>
              </a:spcAft>
              <a:buNone/>
              <a:defRPr sz="1200" b="0" i="0">
                <a:solidFill>
                  <a:srgbClr val="888888"/>
                </a:solidFill>
                <a:latin typeface="Arial"/>
                <a:ea typeface="Arial"/>
                <a:cs typeface="Arial"/>
                <a:sym typeface="Arial"/>
              </a:defRPr>
            </a:lvl6pPr>
            <a:lvl7pPr marL="0" marR="31115" lvl="6" indent="0" algn="r">
              <a:lnSpc>
                <a:spcPct val="103333"/>
              </a:lnSpc>
              <a:spcBef>
                <a:spcPts val="0"/>
              </a:spcBef>
              <a:spcAft>
                <a:spcPts val="0"/>
              </a:spcAft>
              <a:buNone/>
              <a:defRPr sz="1200" b="0" i="0">
                <a:solidFill>
                  <a:srgbClr val="888888"/>
                </a:solidFill>
                <a:latin typeface="Arial"/>
                <a:ea typeface="Arial"/>
                <a:cs typeface="Arial"/>
                <a:sym typeface="Arial"/>
              </a:defRPr>
            </a:lvl7pPr>
            <a:lvl8pPr marL="0" marR="31115" lvl="7" indent="0" algn="r">
              <a:lnSpc>
                <a:spcPct val="103333"/>
              </a:lnSpc>
              <a:spcBef>
                <a:spcPts val="0"/>
              </a:spcBef>
              <a:spcAft>
                <a:spcPts val="0"/>
              </a:spcAft>
              <a:buNone/>
              <a:defRPr sz="1200" b="0" i="0">
                <a:solidFill>
                  <a:srgbClr val="888888"/>
                </a:solidFill>
                <a:latin typeface="Arial"/>
                <a:ea typeface="Arial"/>
                <a:cs typeface="Arial"/>
                <a:sym typeface="Arial"/>
              </a:defRPr>
            </a:lvl8pPr>
            <a:lvl9pPr marL="0" marR="31115" lvl="8" indent="0" algn="r">
              <a:lnSpc>
                <a:spcPct val="103333"/>
              </a:lnSpc>
              <a:spcBef>
                <a:spcPts val="0"/>
              </a:spcBef>
              <a:spcAft>
                <a:spcPts val="0"/>
              </a:spcAft>
              <a:buNone/>
              <a:defRPr sz="1200" b="0" i="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a:p>
            <a:pPr marL="12700" marR="0" lvl="0" indent="0" algn="l" rtl="0">
              <a:lnSpc>
                <a:spcPct val="100000"/>
              </a:lnSpc>
              <a:spcBef>
                <a:spcPts val="130"/>
              </a:spcBef>
              <a:spcAft>
                <a:spcPts val="0"/>
              </a:spcAft>
              <a:buNone/>
            </a:pPr>
            <a:r>
              <a:rPr lang="en" sz="1100" b="1">
                <a:solidFill>
                  <a:srgbClr val="0F1141"/>
                </a:solidFill>
              </a:rPr>
              <a:t>BITS </a:t>
            </a:r>
            <a:r>
              <a:rPr lang="en" sz="1100">
                <a:solidFill>
                  <a:srgbClr val="0F1141"/>
                </a:solidFill>
              </a:rPr>
              <a:t>Pilani, Pilani Campus</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383540" y="284416"/>
            <a:ext cx="8376900" cy="4305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36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4"/>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7358633" y="4979344"/>
            <a:ext cx="1706100" cy="1368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100" b="0" i="0">
                <a:solidFill>
                  <a:srgbClr val="0F114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7358633" y="4848510"/>
            <a:ext cx="1732200" cy="267600"/>
          </a:xfrm>
          <a:prstGeom prst="rect">
            <a:avLst/>
          </a:prstGeom>
          <a:noFill/>
          <a:ln>
            <a:noFill/>
          </a:ln>
        </p:spPr>
        <p:txBody>
          <a:bodyPr spcFirstLastPara="1" wrap="square" lIns="0" tIns="0" rIns="0" bIns="0" anchor="t" anchorCtr="0">
            <a:noAutofit/>
          </a:bodyPr>
          <a:lstStyle>
            <a:lvl1pPr marL="0" marR="31115" lvl="0" indent="0" algn="r">
              <a:lnSpc>
                <a:spcPct val="103333"/>
              </a:lnSpc>
              <a:spcBef>
                <a:spcPts val="0"/>
              </a:spcBef>
              <a:spcAft>
                <a:spcPts val="0"/>
              </a:spcAft>
              <a:buNone/>
              <a:defRPr sz="1200" b="0" i="0">
                <a:solidFill>
                  <a:srgbClr val="888888"/>
                </a:solidFill>
                <a:latin typeface="Arial"/>
                <a:ea typeface="Arial"/>
                <a:cs typeface="Arial"/>
                <a:sym typeface="Arial"/>
              </a:defRPr>
            </a:lvl1pPr>
            <a:lvl2pPr marL="0" marR="31115" lvl="1" indent="0" algn="r">
              <a:lnSpc>
                <a:spcPct val="103333"/>
              </a:lnSpc>
              <a:spcBef>
                <a:spcPts val="0"/>
              </a:spcBef>
              <a:spcAft>
                <a:spcPts val="0"/>
              </a:spcAft>
              <a:buNone/>
              <a:defRPr sz="1200" b="0" i="0">
                <a:solidFill>
                  <a:srgbClr val="888888"/>
                </a:solidFill>
                <a:latin typeface="Arial"/>
                <a:ea typeface="Arial"/>
                <a:cs typeface="Arial"/>
                <a:sym typeface="Arial"/>
              </a:defRPr>
            </a:lvl2pPr>
            <a:lvl3pPr marL="0" marR="31115" lvl="2" indent="0" algn="r">
              <a:lnSpc>
                <a:spcPct val="103333"/>
              </a:lnSpc>
              <a:spcBef>
                <a:spcPts val="0"/>
              </a:spcBef>
              <a:spcAft>
                <a:spcPts val="0"/>
              </a:spcAft>
              <a:buNone/>
              <a:defRPr sz="1200" b="0" i="0">
                <a:solidFill>
                  <a:srgbClr val="888888"/>
                </a:solidFill>
                <a:latin typeface="Arial"/>
                <a:ea typeface="Arial"/>
                <a:cs typeface="Arial"/>
                <a:sym typeface="Arial"/>
              </a:defRPr>
            </a:lvl3pPr>
            <a:lvl4pPr marL="0" marR="31115" lvl="3" indent="0" algn="r">
              <a:lnSpc>
                <a:spcPct val="103333"/>
              </a:lnSpc>
              <a:spcBef>
                <a:spcPts val="0"/>
              </a:spcBef>
              <a:spcAft>
                <a:spcPts val="0"/>
              </a:spcAft>
              <a:buNone/>
              <a:defRPr sz="1200" b="0" i="0">
                <a:solidFill>
                  <a:srgbClr val="888888"/>
                </a:solidFill>
                <a:latin typeface="Arial"/>
                <a:ea typeface="Arial"/>
                <a:cs typeface="Arial"/>
                <a:sym typeface="Arial"/>
              </a:defRPr>
            </a:lvl4pPr>
            <a:lvl5pPr marL="0" marR="31115" lvl="4" indent="0" algn="r">
              <a:lnSpc>
                <a:spcPct val="103333"/>
              </a:lnSpc>
              <a:spcBef>
                <a:spcPts val="0"/>
              </a:spcBef>
              <a:spcAft>
                <a:spcPts val="0"/>
              </a:spcAft>
              <a:buNone/>
              <a:defRPr sz="1200" b="0" i="0">
                <a:solidFill>
                  <a:srgbClr val="888888"/>
                </a:solidFill>
                <a:latin typeface="Arial"/>
                <a:ea typeface="Arial"/>
                <a:cs typeface="Arial"/>
                <a:sym typeface="Arial"/>
              </a:defRPr>
            </a:lvl5pPr>
            <a:lvl6pPr marL="0" marR="31115" lvl="5" indent="0" algn="r">
              <a:lnSpc>
                <a:spcPct val="103333"/>
              </a:lnSpc>
              <a:spcBef>
                <a:spcPts val="0"/>
              </a:spcBef>
              <a:spcAft>
                <a:spcPts val="0"/>
              </a:spcAft>
              <a:buNone/>
              <a:defRPr sz="1200" b="0" i="0">
                <a:solidFill>
                  <a:srgbClr val="888888"/>
                </a:solidFill>
                <a:latin typeface="Arial"/>
                <a:ea typeface="Arial"/>
                <a:cs typeface="Arial"/>
                <a:sym typeface="Arial"/>
              </a:defRPr>
            </a:lvl6pPr>
            <a:lvl7pPr marL="0" marR="31115" lvl="6" indent="0" algn="r">
              <a:lnSpc>
                <a:spcPct val="103333"/>
              </a:lnSpc>
              <a:spcBef>
                <a:spcPts val="0"/>
              </a:spcBef>
              <a:spcAft>
                <a:spcPts val="0"/>
              </a:spcAft>
              <a:buNone/>
              <a:defRPr sz="1200" b="0" i="0">
                <a:solidFill>
                  <a:srgbClr val="888888"/>
                </a:solidFill>
                <a:latin typeface="Arial"/>
                <a:ea typeface="Arial"/>
                <a:cs typeface="Arial"/>
                <a:sym typeface="Arial"/>
              </a:defRPr>
            </a:lvl7pPr>
            <a:lvl8pPr marL="0" marR="31115" lvl="7" indent="0" algn="r">
              <a:lnSpc>
                <a:spcPct val="103333"/>
              </a:lnSpc>
              <a:spcBef>
                <a:spcPts val="0"/>
              </a:spcBef>
              <a:spcAft>
                <a:spcPts val="0"/>
              </a:spcAft>
              <a:buNone/>
              <a:defRPr sz="1200" b="0" i="0">
                <a:solidFill>
                  <a:srgbClr val="888888"/>
                </a:solidFill>
                <a:latin typeface="Arial"/>
                <a:ea typeface="Arial"/>
                <a:cs typeface="Arial"/>
                <a:sym typeface="Arial"/>
              </a:defRPr>
            </a:lvl8pPr>
            <a:lvl9pPr marL="0" marR="31115" lvl="8" indent="0" algn="r">
              <a:lnSpc>
                <a:spcPct val="103333"/>
              </a:lnSpc>
              <a:spcBef>
                <a:spcPts val="0"/>
              </a:spcBef>
              <a:spcAft>
                <a:spcPts val="0"/>
              </a:spcAft>
              <a:buNone/>
              <a:defRPr sz="1200" b="0" i="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a:p>
            <a:pPr marL="12700" marR="0" lvl="0" indent="0" algn="l" rtl="0">
              <a:lnSpc>
                <a:spcPct val="100000"/>
              </a:lnSpc>
              <a:spcBef>
                <a:spcPts val="130"/>
              </a:spcBef>
              <a:spcAft>
                <a:spcPts val="0"/>
              </a:spcAft>
              <a:buNone/>
            </a:pPr>
            <a:r>
              <a:rPr lang="en" sz="1100" b="1">
                <a:solidFill>
                  <a:srgbClr val="0F1141"/>
                </a:solidFill>
              </a:rPr>
              <a:t>BITS </a:t>
            </a:r>
            <a:r>
              <a:rPr lang="en" sz="1100">
                <a:solidFill>
                  <a:srgbClr val="0F1141"/>
                </a:solidFill>
              </a:rPr>
              <a:t>Pilani, Pilani Campus</a:t>
            </a:r>
            <a:endParaRPr sz="11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383540" y="284416"/>
            <a:ext cx="8376900" cy="4305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36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7358633" y="4979344"/>
            <a:ext cx="1706100" cy="1368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100" b="0" i="0">
                <a:solidFill>
                  <a:srgbClr val="0F114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7358633" y="4848510"/>
            <a:ext cx="1732200" cy="267600"/>
          </a:xfrm>
          <a:prstGeom prst="rect">
            <a:avLst/>
          </a:prstGeom>
          <a:noFill/>
          <a:ln>
            <a:noFill/>
          </a:ln>
        </p:spPr>
        <p:txBody>
          <a:bodyPr spcFirstLastPara="1" wrap="square" lIns="0" tIns="0" rIns="0" bIns="0" anchor="t" anchorCtr="0">
            <a:noAutofit/>
          </a:bodyPr>
          <a:lstStyle>
            <a:lvl1pPr marL="0" marR="31115" lvl="0" indent="0" algn="r">
              <a:lnSpc>
                <a:spcPct val="103333"/>
              </a:lnSpc>
              <a:spcBef>
                <a:spcPts val="0"/>
              </a:spcBef>
              <a:spcAft>
                <a:spcPts val="0"/>
              </a:spcAft>
              <a:buNone/>
              <a:defRPr sz="1200" b="0" i="0">
                <a:solidFill>
                  <a:srgbClr val="888888"/>
                </a:solidFill>
                <a:latin typeface="Arial"/>
                <a:ea typeface="Arial"/>
                <a:cs typeface="Arial"/>
                <a:sym typeface="Arial"/>
              </a:defRPr>
            </a:lvl1pPr>
            <a:lvl2pPr marL="0" marR="31115" lvl="1" indent="0" algn="r">
              <a:lnSpc>
                <a:spcPct val="103333"/>
              </a:lnSpc>
              <a:spcBef>
                <a:spcPts val="0"/>
              </a:spcBef>
              <a:spcAft>
                <a:spcPts val="0"/>
              </a:spcAft>
              <a:buNone/>
              <a:defRPr sz="1200" b="0" i="0">
                <a:solidFill>
                  <a:srgbClr val="888888"/>
                </a:solidFill>
                <a:latin typeface="Arial"/>
                <a:ea typeface="Arial"/>
                <a:cs typeface="Arial"/>
                <a:sym typeface="Arial"/>
              </a:defRPr>
            </a:lvl2pPr>
            <a:lvl3pPr marL="0" marR="31115" lvl="2" indent="0" algn="r">
              <a:lnSpc>
                <a:spcPct val="103333"/>
              </a:lnSpc>
              <a:spcBef>
                <a:spcPts val="0"/>
              </a:spcBef>
              <a:spcAft>
                <a:spcPts val="0"/>
              </a:spcAft>
              <a:buNone/>
              <a:defRPr sz="1200" b="0" i="0">
                <a:solidFill>
                  <a:srgbClr val="888888"/>
                </a:solidFill>
                <a:latin typeface="Arial"/>
                <a:ea typeface="Arial"/>
                <a:cs typeface="Arial"/>
                <a:sym typeface="Arial"/>
              </a:defRPr>
            </a:lvl3pPr>
            <a:lvl4pPr marL="0" marR="31115" lvl="3" indent="0" algn="r">
              <a:lnSpc>
                <a:spcPct val="103333"/>
              </a:lnSpc>
              <a:spcBef>
                <a:spcPts val="0"/>
              </a:spcBef>
              <a:spcAft>
                <a:spcPts val="0"/>
              </a:spcAft>
              <a:buNone/>
              <a:defRPr sz="1200" b="0" i="0">
                <a:solidFill>
                  <a:srgbClr val="888888"/>
                </a:solidFill>
                <a:latin typeface="Arial"/>
                <a:ea typeface="Arial"/>
                <a:cs typeface="Arial"/>
                <a:sym typeface="Arial"/>
              </a:defRPr>
            </a:lvl4pPr>
            <a:lvl5pPr marL="0" marR="31115" lvl="4" indent="0" algn="r">
              <a:lnSpc>
                <a:spcPct val="103333"/>
              </a:lnSpc>
              <a:spcBef>
                <a:spcPts val="0"/>
              </a:spcBef>
              <a:spcAft>
                <a:spcPts val="0"/>
              </a:spcAft>
              <a:buNone/>
              <a:defRPr sz="1200" b="0" i="0">
                <a:solidFill>
                  <a:srgbClr val="888888"/>
                </a:solidFill>
                <a:latin typeface="Arial"/>
                <a:ea typeface="Arial"/>
                <a:cs typeface="Arial"/>
                <a:sym typeface="Arial"/>
              </a:defRPr>
            </a:lvl5pPr>
            <a:lvl6pPr marL="0" marR="31115" lvl="5" indent="0" algn="r">
              <a:lnSpc>
                <a:spcPct val="103333"/>
              </a:lnSpc>
              <a:spcBef>
                <a:spcPts val="0"/>
              </a:spcBef>
              <a:spcAft>
                <a:spcPts val="0"/>
              </a:spcAft>
              <a:buNone/>
              <a:defRPr sz="1200" b="0" i="0">
                <a:solidFill>
                  <a:srgbClr val="888888"/>
                </a:solidFill>
                <a:latin typeface="Arial"/>
                <a:ea typeface="Arial"/>
                <a:cs typeface="Arial"/>
                <a:sym typeface="Arial"/>
              </a:defRPr>
            </a:lvl6pPr>
            <a:lvl7pPr marL="0" marR="31115" lvl="6" indent="0" algn="r">
              <a:lnSpc>
                <a:spcPct val="103333"/>
              </a:lnSpc>
              <a:spcBef>
                <a:spcPts val="0"/>
              </a:spcBef>
              <a:spcAft>
                <a:spcPts val="0"/>
              </a:spcAft>
              <a:buNone/>
              <a:defRPr sz="1200" b="0" i="0">
                <a:solidFill>
                  <a:srgbClr val="888888"/>
                </a:solidFill>
                <a:latin typeface="Arial"/>
                <a:ea typeface="Arial"/>
                <a:cs typeface="Arial"/>
                <a:sym typeface="Arial"/>
              </a:defRPr>
            </a:lvl7pPr>
            <a:lvl8pPr marL="0" marR="31115" lvl="7" indent="0" algn="r">
              <a:lnSpc>
                <a:spcPct val="103333"/>
              </a:lnSpc>
              <a:spcBef>
                <a:spcPts val="0"/>
              </a:spcBef>
              <a:spcAft>
                <a:spcPts val="0"/>
              </a:spcAft>
              <a:buNone/>
              <a:defRPr sz="1200" b="0" i="0">
                <a:solidFill>
                  <a:srgbClr val="888888"/>
                </a:solidFill>
                <a:latin typeface="Arial"/>
                <a:ea typeface="Arial"/>
                <a:cs typeface="Arial"/>
                <a:sym typeface="Arial"/>
              </a:defRPr>
            </a:lvl8pPr>
            <a:lvl9pPr marL="0" marR="31115" lvl="8" indent="0" algn="r">
              <a:lnSpc>
                <a:spcPct val="103333"/>
              </a:lnSpc>
              <a:spcBef>
                <a:spcPts val="0"/>
              </a:spcBef>
              <a:spcAft>
                <a:spcPts val="0"/>
              </a:spcAft>
              <a:buNone/>
              <a:defRPr sz="1200" b="0" i="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a:p>
            <a:pPr marL="12700" marR="0" lvl="0" indent="0" algn="l" rtl="0">
              <a:lnSpc>
                <a:spcPct val="100000"/>
              </a:lnSpc>
              <a:spcBef>
                <a:spcPts val="130"/>
              </a:spcBef>
              <a:spcAft>
                <a:spcPts val="0"/>
              </a:spcAft>
              <a:buNone/>
            </a:pPr>
            <a:r>
              <a:rPr lang="en" sz="1100" b="1">
                <a:solidFill>
                  <a:srgbClr val="0F1141"/>
                </a:solidFill>
              </a:rPr>
              <a:t>BITS </a:t>
            </a:r>
            <a:r>
              <a:rPr lang="en" sz="1100">
                <a:solidFill>
                  <a:srgbClr val="0F1141"/>
                </a:solidFill>
              </a:rPr>
              <a:t>Pilani, Pilani Campus</a:t>
            </a:r>
            <a:endParaRPr sz="11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7358633" y="4979344"/>
            <a:ext cx="1706100" cy="1368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100" b="0" i="0">
                <a:solidFill>
                  <a:srgbClr val="0F114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7358633" y="4848510"/>
            <a:ext cx="1732200" cy="267600"/>
          </a:xfrm>
          <a:prstGeom prst="rect">
            <a:avLst/>
          </a:prstGeom>
          <a:noFill/>
          <a:ln>
            <a:noFill/>
          </a:ln>
        </p:spPr>
        <p:txBody>
          <a:bodyPr spcFirstLastPara="1" wrap="square" lIns="0" tIns="0" rIns="0" bIns="0" anchor="t" anchorCtr="0">
            <a:noAutofit/>
          </a:bodyPr>
          <a:lstStyle>
            <a:lvl1pPr marL="0" marR="31115" lvl="0" indent="0" algn="r">
              <a:lnSpc>
                <a:spcPct val="103333"/>
              </a:lnSpc>
              <a:spcBef>
                <a:spcPts val="0"/>
              </a:spcBef>
              <a:spcAft>
                <a:spcPts val="0"/>
              </a:spcAft>
              <a:buNone/>
              <a:defRPr sz="1200" b="0" i="0">
                <a:solidFill>
                  <a:srgbClr val="888888"/>
                </a:solidFill>
                <a:latin typeface="Arial"/>
                <a:ea typeface="Arial"/>
                <a:cs typeface="Arial"/>
                <a:sym typeface="Arial"/>
              </a:defRPr>
            </a:lvl1pPr>
            <a:lvl2pPr marL="0" marR="31115" lvl="1" indent="0" algn="r">
              <a:lnSpc>
                <a:spcPct val="103333"/>
              </a:lnSpc>
              <a:spcBef>
                <a:spcPts val="0"/>
              </a:spcBef>
              <a:spcAft>
                <a:spcPts val="0"/>
              </a:spcAft>
              <a:buNone/>
              <a:defRPr sz="1200" b="0" i="0">
                <a:solidFill>
                  <a:srgbClr val="888888"/>
                </a:solidFill>
                <a:latin typeface="Arial"/>
                <a:ea typeface="Arial"/>
                <a:cs typeface="Arial"/>
                <a:sym typeface="Arial"/>
              </a:defRPr>
            </a:lvl2pPr>
            <a:lvl3pPr marL="0" marR="31115" lvl="2" indent="0" algn="r">
              <a:lnSpc>
                <a:spcPct val="103333"/>
              </a:lnSpc>
              <a:spcBef>
                <a:spcPts val="0"/>
              </a:spcBef>
              <a:spcAft>
                <a:spcPts val="0"/>
              </a:spcAft>
              <a:buNone/>
              <a:defRPr sz="1200" b="0" i="0">
                <a:solidFill>
                  <a:srgbClr val="888888"/>
                </a:solidFill>
                <a:latin typeface="Arial"/>
                <a:ea typeface="Arial"/>
                <a:cs typeface="Arial"/>
                <a:sym typeface="Arial"/>
              </a:defRPr>
            </a:lvl3pPr>
            <a:lvl4pPr marL="0" marR="31115" lvl="3" indent="0" algn="r">
              <a:lnSpc>
                <a:spcPct val="103333"/>
              </a:lnSpc>
              <a:spcBef>
                <a:spcPts val="0"/>
              </a:spcBef>
              <a:spcAft>
                <a:spcPts val="0"/>
              </a:spcAft>
              <a:buNone/>
              <a:defRPr sz="1200" b="0" i="0">
                <a:solidFill>
                  <a:srgbClr val="888888"/>
                </a:solidFill>
                <a:latin typeface="Arial"/>
                <a:ea typeface="Arial"/>
                <a:cs typeface="Arial"/>
                <a:sym typeface="Arial"/>
              </a:defRPr>
            </a:lvl4pPr>
            <a:lvl5pPr marL="0" marR="31115" lvl="4" indent="0" algn="r">
              <a:lnSpc>
                <a:spcPct val="103333"/>
              </a:lnSpc>
              <a:spcBef>
                <a:spcPts val="0"/>
              </a:spcBef>
              <a:spcAft>
                <a:spcPts val="0"/>
              </a:spcAft>
              <a:buNone/>
              <a:defRPr sz="1200" b="0" i="0">
                <a:solidFill>
                  <a:srgbClr val="888888"/>
                </a:solidFill>
                <a:latin typeface="Arial"/>
                <a:ea typeface="Arial"/>
                <a:cs typeface="Arial"/>
                <a:sym typeface="Arial"/>
              </a:defRPr>
            </a:lvl5pPr>
            <a:lvl6pPr marL="0" marR="31115" lvl="5" indent="0" algn="r">
              <a:lnSpc>
                <a:spcPct val="103333"/>
              </a:lnSpc>
              <a:spcBef>
                <a:spcPts val="0"/>
              </a:spcBef>
              <a:spcAft>
                <a:spcPts val="0"/>
              </a:spcAft>
              <a:buNone/>
              <a:defRPr sz="1200" b="0" i="0">
                <a:solidFill>
                  <a:srgbClr val="888888"/>
                </a:solidFill>
                <a:latin typeface="Arial"/>
                <a:ea typeface="Arial"/>
                <a:cs typeface="Arial"/>
                <a:sym typeface="Arial"/>
              </a:defRPr>
            </a:lvl6pPr>
            <a:lvl7pPr marL="0" marR="31115" lvl="6" indent="0" algn="r">
              <a:lnSpc>
                <a:spcPct val="103333"/>
              </a:lnSpc>
              <a:spcBef>
                <a:spcPts val="0"/>
              </a:spcBef>
              <a:spcAft>
                <a:spcPts val="0"/>
              </a:spcAft>
              <a:buNone/>
              <a:defRPr sz="1200" b="0" i="0">
                <a:solidFill>
                  <a:srgbClr val="888888"/>
                </a:solidFill>
                <a:latin typeface="Arial"/>
                <a:ea typeface="Arial"/>
                <a:cs typeface="Arial"/>
                <a:sym typeface="Arial"/>
              </a:defRPr>
            </a:lvl7pPr>
            <a:lvl8pPr marL="0" marR="31115" lvl="7" indent="0" algn="r">
              <a:lnSpc>
                <a:spcPct val="103333"/>
              </a:lnSpc>
              <a:spcBef>
                <a:spcPts val="0"/>
              </a:spcBef>
              <a:spcAft>
                <a:spcPts val="0"/>
              </a:spcAft>
              <a:buNone/>
              <a:defRPr sz="1200" b="0" i="0">
                <a:solidFill>
                  <a:srgbClr val="888888"/>
                </a:solidFill>
                <a:latin typeface="Arial"/>
                <a:ea typeface="Arial"/>
                <a:cs typeface="Arial"/>
                <a:sym typeface="Arial"/>
              </a:defRPr>
            </a:lvl8pPr>
            <a:lvl9pPr marL="0" marR="31115" lvl="8" indent="0" algn="r">
              <a:lnSpc>
                <a:spcPct val="103333"/>
              </a:lnSpc>
              <a:spcBef>
                <a:spcPts val="0"/>
              </a:spcBef>
              <a:spcAft>
                <a:spcPts val="0"/>
              </a:spcAft>
              <a:buNone/>
              <a:defRPr sz="1200" b="0" i="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a:p>
            <a:pPr marL="12700" marR="0" lvl="0" indent="0" algn="l" rtl="0">
              <a:lnSpc>
                <a:spcPct val="100000"/>
              </a:lnSpc>
              <a:spcBef>
                <a:spcPts val="130"/>
              </a:spcBef>
              <a:spcAft>
                <a:spcPts val="0"/>
              </a:spcAft>
              <a:buNone/>
            </a:pPr>
            <a:r>
              <a:rPr lang="en" sz="1100" b="1">
                <a:solidFill>
                  <a:srgbClr val="0F1141"/>
                </a:solidFill>
              </a:rPr>
              <a:t>BITS </a:t>
            </a:r>
            <a:r>
              <a:rPr lang="en" sz="1100">
                <a:solidFill>
                  <a:srgbClr val="0F1141"/>
                </a:solidFill>
              </a:rPr>
              <a:t>Pilani, Pilani Campus</a:t>
            </a:r>
            <a:endParaRPr sz="11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9"/>
        <p:cNvGrpSpPr/>
        <p:nvPr/>
      </p:nvGrpSpPr>
      <p:grpSpPr>
        <a:xfrm>
          <a:off x="0" y="0"/>
          <a:ext cx="0" cy="0"/>
          <a:chOff x="0" y="0"/>
          <a:chExt cx="0" cy="0"/>
        </a:xfrm>
      </p:grpSpPr>
      <p:sp>
        <p:nvSpPr>
          <p:cNvPr id="50" name="Google Shape;50;p7"/>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1" name="Google Shape;51;p7"/>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2" name="Google Shape;52;p7"/>
          <p:cNvSpPr txBox="1">
            <a:spLocks noGrp="1"/>
          </p:cNvSpPr>
          <p:nvPr>
            <p:ph type="sldNum" idx="12"/>
          </p:nvPr>
        </p:nvSpPr>
        <p:spPr>
          <a:xfrm>
            <a:off x="8472458" y="4663217"/>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631436" y="4912614"/>
            <a:ext cx="2329179" cy="36671"/>
          </a:xfrm>
          <a:custGeom>
            <a:avLst/>
            <a:gdLst/>
            <a:ahLst/>
            <a:cxnLst/>
            <a:rect l="l" t="t" r="r" b="b"/>
            <a:pathLst>
              <a:path w="2329179" h="48895" extrusionOk="0">
                <a:moveTo>
                  <a:pt x="2328671" y="0"/>
                </a:moveTo>
                <a:lnTo>
                  <a:pt x="0" y="0"/>
                </a:lnTo>
                <a:lnTo>
                  <a:pt x="0" y="48768"/>
                </a:lnTo>
                <a:lnTo>
                  <a:pt x="2328671" y="48768"/>
                </a:lnTo>
                <a:lnTo>
                  <a:pt x="2328671"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6908291" y="4912614"/>
            <a:ext cx="2235834" cy="34290"/>
          </a:xfrm>
          <a:custGeom>
            <a:avLst/>
            <a:gdLst/>
            <a:ahLst/>
            <a:cxnLst/>
            <a:rect l="l" t="t" r="r" b="b"/>
            <a:pathLst>
              <a:path w="2235834" h="45720" extrusionOk="0">
                <a:moveTo>
                  <a:pt x="2235707" y="0"/>
                </a:moveTo>
                <a:lnTo>
                  <a:pt x="0" y="0"/>
                </a:lnTo>
                <a:lnTo>
                  <a:pt x="0" y="45720"/>
                </a:lnTo>
                <a:lnTo>
                  <a:pt x="2235707" y="45720"/>
                </a:lnTo>
                <a:lnTo>
                  <a:pt x="2235707"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p:nvPr/>
        </p:nvSpPr>
        <p:spPr>
          <a:xfrm>
            <a:off x="2084832" y="4912614"/>
            <a:ext cx="2580640" cy="36671"/>
          </a:xfrm>
          <a:custGeom>
            <a:avLst/>
            <a:gdLst/>
            <a:ahLst/>
            <a:cxnLst/>
            <a:rect l="l" t="t" r="r" b="b"/>
            <a:pathLst>
              <a:path w="2580640" h="48895" extrusionOk="0">
                <a:moveTo>
                  <a:pt x="2580132" y="0"/>
                </a:moveTo>
                <a:lnTo>
                  <a:pt x="0" y="0"/>
                </a:lnTo>
                <a:lnTo>
                  <a:pt x="0" y="48768"/>
                </a:lnTo>
                <a:lnTo>
                  <a:pt x="2580132" y="48768"/>
                </a:lnTo>
                <a:lnTo>
                  <a:pt x="2580132"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
          <p:cNvSpPr/>
          <p:nvPr/>
        </p:nvSpPr>
        <p:spPr>
          <a:xfrm>
            <a:off x="4495800" y="4914900"/>
            <a:ext cx="2329179" cy="3429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
          <p:cNvSpPr/>
          <p:nvPr/>
        </p:nvSpPr>
        <p:spPr>
          <a:xfrm>
            <a:off x="2133600" y="4914900"/>
            <a:ext cx="2362200" cy="3429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6815328" y="4914900"/>
            <a:ext cx="2329179" cy="3429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6629400" y="0"/>
            <a:ext cx="2194500" cy="5190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2362200" y="971550"/>
            <a:ext cx="2329179" cy="34289"/>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0" y="971550"/>
            <a:ext cx="2362200" cy="34289"/>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4681728" y="971550"/>
            <a:ext cx="2329179" cy="34289"/>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383540" y="284416"/>
            <a:ext cx="8376900" cy="4305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36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383540" y="1073629"/>
            <a:ext cx="8376900" cy="30927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7358633" y="4979344"/>
            <a:ext cx="1706100" cy="1368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a:solidFill>
                  <a:srgbClr val="0F114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7358633" y="4848510"/>
            <a:ext cx="1732200" cy="267600"/>
          </a:xfrm>
          <a:prstGeom prst="rect">
            <a:avLst/>
          </a:prstGeom>
          <a:noFill/>
          <a:ln>
            <a:noFill/>
          </a:ln>
        </p:spPr>
        <p:txBody>
          <a:bodyPr spcFirstLastPara="1" wrap="square" lIns="0" tIns="0" rIns="0" bIns="0" anchor="t" anchorCtr="0">
            <a:noAutofit/>
          </a:bodyPr>
          <a:lstStyle>
            <a:lvl1pPr marL="0" marR="31115" lvl="0" indent="0" algn="r" rtl="0">
              <a:lnSpc>
                <a:spcPct val="103333"/>
              </a:lnSpc>
              <a:spcBef>
                <a:spcPts val="0"/>
              </a:spcBef>
              <a:spcAft>
                <a:spcPts val="0"/>
              </a:spcAft>
              <a:buNone/>
              <a:defRPr sz="1200" b="0" i="0" u="none">
                <a:solidFill>
                  <a:srgbClr val="888888"/>
                </a:solidFill>
                <a:latin typeface="Arial"/>
                <a:ea typeface="Arial"/>
                <a:cs typeface="Arial"/>
                <a:sym typeface="Arial"/>
              </a:defRPr>
            </a:lvl1pPr>
            <a:lvl2pPr marL="0" marR="31115" lvl="1" indent="0" algn="r" rtl="0">
              <a:lnSpc>
                <a:spcPct val="103333"/>
              </a:lnSpc>
              <a:spcBef>
                <a:spcPts val="0"/>
              </a:spcBef>
              <a:spcAft>
                <a:spcPts val="0"/>
              </a:spcAft>
              <a:buNone/>
              <a:defRPr sz="1200" b="0" i="0" u="none">
                <a:solidFill>
                  <a:srgbClr val="888888"/>
                </a:solidFill>
                <a:latin typeface="Arial"/>
                <a:ea typeface="Arial"/>
                <a:cs typeface="Arial"/>
                <a:sym typeface="Arial"/>
              </a:defRPr>
            </a:lvl2pPr>
            <a:lvl3pPr marL="0" marR="31115" lvl="2" indent="0" algn="r" rtl="0">
              <a:lnSpc>
                <a:spcPct val="103333"/>
              </a:lnSpc>
              <a:spcBef>
                <a:spcPts val="0"/>
              </a:spcBef>
              <a:spcAft>
                <a:spcPts val="0"/>
              </a:spcAft>
              <a:buNone/>
              <a:defRPr sz="1200" b="0" i="0" u="none">
                <a:solidFill>
                  <a:srgbClr val="888888"/>
                </a:solidFill>
                <a:latin typeface="Arial"/>
                <a:ea typeface="Arial"/>
                <a:cs typeface="Arial"/>
                <a:sym typeface="Arial"/>
              </a:defRPr>
            </a:lvl3pPr>
            <a:lvl4pPr marL="0" marR="31115" lvl="3" indent="0" algn="r" rtl="0">
              <a:lnSpc>
                <a:spcPct val="103333"/>
              </a:lnSpc>
              <a:spcBef>
                <a:spcPts val="0"/>
              </a:spcBef>
              <a:spcAft>
                <a:spcPts val="0"/>
              </a:spcAft>
              <a:buNone/>
              <a:defRPr sz="1200" b="0" i="0" u="none">
                <a:solidFill>
                  <a:srgbClr val="888888"/>
                </a:solidFill>
                <a:latin typeface="Arial"/>
                <a:ea typeface="Arial"/>
                <a:cs typeface="Arial"/>
                <a:sym typeface="Arial"/>
              </a:defRPr>
            </a:lvl4pPr>
            <a:lvl5pPr marL="0" marR="31115" lvl="4" indent="0" algn="r" rtl="0">
              <a:lnSpc>
                <a:spcPct val="103333"/>
              </a:lnSpc>
              <a:spcBef>
                <a:spcPts val="0"/>
              </a:spcBef>
              <a:spcAft>
                <a:spcPts val="0"/>
              </a:spcAft>
              <a:buNone/>
              <a:defRPr sz="1200" b="0" i="0" u="none">
                <a:solidFill>
                  <a:srgbClr val="888888"/>
                </a:solidFill>
                <a:latin typeface="Arial"/>
                <a:ea typeface="Arial"/>
                <a:cs typeface="Arial"/>
                <a:sym typeface="Arial"/>
              </a:defRPr>
            </a:lvl5pPr>
            <a:lvl6pPr marL="0" marR="31115" lvl="5" indent="0" algn="r" rtl="0">
              <a:lnSpc>
                <a:spcPct val="103333"/>
              </a:lnSpc>
              <a:spcBef>
                <a:spcPts val="0"/>
              </a:spcBef>
              <a:spcAft>
                <a:spcPts val="0"/>
              </a:spcAft>
              <a:buNone/>
              <a:defRPr sz="1200" b="0" i="0" u="none">
                <a:solidFill>
                  <a:srgbClr val="888888"/>
                </a:solidFill>
                <a:latin typeface="Arial"/>
                <a:ea typeface="Arial"/>
                <a:cs typeface="Arial"/>
                <a:sym typeface="Arial"/>
              </a:defRPr>
            </a:lvl6pPr>
            <a:lvl7pPr marL="0" marR="31115" lvl="6" indent="0" algn="r" rtl="0">
              <a:lnSpc>
                <a:spcPct val="103333"/>
              </a:lnSpc>
              <a:spcBef>
                <a:spcPts val="0"/>
              </a:spcBef>
              <a:spcAft>
                <a:spcPts val="0"/>
              </a:spcAft>
              <a:buNone/>
              <a:defRPr sz="1200" b="0" i="0" u="none">
                <a:solidFill>
                  <a:srgbClr val="888888"/>
                </a:solidFill>
                <a:latin typeface="Arial"/>
                <a:ea typeface="Arial"/>
                <a:cs typeface="Arial"/>
                <a:sym typeface="Arial"/>
              </a:defRPr>
            </a:lvl7pPr>
            <a:lvl8pPr marL="0" marR="31115" lvl="7" indent="0" algn="r" rtl="0">
              <a:lnSpc>
                <a:spcPct val="103333"/>
              </a:lnSpc>
              <a:spcBef>
                <a:spcPts val="0"/>
              </a:spcBef>
              <a:spcAft>
                <a:spcPts val="0"/>
              </a:spcAft>
              <a:buNone/>
              <a:defRPr sz="1200" b="0" i="0" u="none">
                <a:solidFill>
                  <a:srgbClr val="888888"/>
                </a:solidFill>
                <a:latin typeface="Arial"/>
                <a:ea typeface="Arial"/>
                <a:cs typeface="Arial"/>
                <a:sym typeface="Arial"/>
              </a:defRPr>
            </a:lvl8pPr>
            <a:lvl9pPr marL="0" marR="31115" lvl="8" indent="0" algn="r" rtl="0">
              <a:lnSpc>
                <a:spcPct val="103333"/>
              </a:lnSpc>
              <a:spcBef>
                <a:spcPts val="0"/>
              </a:spcBef>
              <a:spcAft>
                <a:spcPts val="0"/>
              </a:spcAft>
              <a:buNone/>
              <a:defRPr sz="1200" b="0" i="0" u="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a:p>
            <a:pPr marL="12700" marR="0" lvl="0" indent="0" algn="l" rtl="0">
              <a:lnSpc>
                <a:spcPct val="100000"/>
              </a:lnSpc>
              <a:spcBef>
                <a:spcPts val="130"/>
              </a:spcBef>
              <a:spcAft>
                <a:spcPts val="0"/>
              </a:spcAft>
              <a:buNone/>
            </a:pPr>
            <a:r>
              <a:rPr lang="en" sz="1100" b="1">
                <a:solidFill>
                  <a:srgbClr val="0F1141"/>
                </a:solidFill>
              </a:rPr>
              <a:t>BITS </a:t>
            </a:r>
            <a:r>
              <a:rPr lang="en" sz="1100">
                <a:solidFill>
                  <a:srgbClr val="0F1141"/>
                </a:solidFill>
              </a:rPr>
              <a:t>Pilani, Pilani Campus</a:t>
            </a:r>
            <a:endParaRPr sz="110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ctrTitle"/>
          </p:nvPr>
        </p:nvSpPr>
        <p:spPr>
          <a:xfrm>
            <a:off x="311700" y="804575"/>
            <a:ext cx="8520600" cy="1652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500">
                <a:highlight>
                  <a:srgbClr val="FFFFFF"/>
                </a:highlight>
                <a:latin typeface="Roboto"/>
                <a:ea typeface="Roboto"/>
                <a:cs typeface="Roboto"/>
                <a:sym typeface="Roboto"/>
              </a:rPr>
              <a:t>Research Practice By N. Sai Charan under</a:t>
            </a:r>
            <a:endParaRPr sz="3500">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3500">
                <a:highlight>
                  <a:srgbClr val="FFFFFF"/>
                </a:highlight>
                <a:latin typeface="Roboto"/>
                <a:ea typeface="Roboto"/>
                <a:cs typeface="Roboto"/>
                <a:sym typeface="Roboto"/>
              </a:rPr>
              <a:t> Dr. Abhishek Mishra</a:t>
            </a:r>
            <a:endParaRPr sz="5000"/>
          </a:p>
        </p:txBody>
      </p:sp>
      <p:sp>
        <p:nvSpPr>
          <p:cNvPr id="58" name="Google Shape;58;p8"/>
          <p:cNvSpPr txBox="1">
            <a:spLocks noGrp="1"/>
          </p:cNvSpPr>
          <p:nvPr>
            <p:ph type="subTitle" idx="1"/>
          </p:nvPr>
        </p:nvSpPr>
        <p:spPr>
          <a:xfrm>
            <a:off x="311700" y="2744150"/>
            <a:ext cx="8731800" cy="2074800"/>
          </a:xfrm>
          <a:prstGeom prst="rect">
            <a:avLst/>
          </a:prstGeom>
        </p:spPr>
        <p:txBody>
          <a:bodyPr spcFirstLastPara="1" wrap="square" lIns="0" tIns="0" rIns="0" bIns="0" anchor="t" anchorCtr="0">
            <a:noAutofit/>
          </a:bodyPr>
          <a:lstStyle/>
          <a:p>
            <a:pPr marL="0" lvl="0" indent="0" algn="l" rtl="0">
              <a:spcBef>
                <a:spcPts val="0"/>
              </a:spcBef>
              <a:spcAft>
                <a:spcPts val="0"/>
              </a:spcAft>
              <a:buClr>
                <a:srgbClr val="888888"/>
              </a:buClr>
              <a:buSzPts val="2400"/>
              <a:buFont typeface="Arial"/>
              <a:buNone/>
            </a:pPr>
            <a:endParaRPr sz="1800" b="1" i="1">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1950" b="1">
                <a:solidFill>
                  <a:srgbClr val="211D70"/>
                </a:solidFill>
                <a:highlight>
                  <a:srgbClr val="FFFFFF"/>
                </a:highlight>
                <a:latin typeface="Arial"/>
                <a:ea typeface="Arial"/>
                <a:cs typeface="Arial"/>
                <a:sym typeface="Arial"/>
              </a:rPr>
              <a:t>Dr. Abhishek Mishra                                       </a:t>
            </a:r>
            <a:r>
              <a:rPr lang="en" sz="1850" b="1">
                <a:solidFill>
                  <a:srgbClr val="211D70"/>
                </a:solidFill>
                <a:highlight>
                  <a:srgbClr val="FFFFFF"/>
                </a:highlight>
                <a:latin typeface="Arial"/>
                <a:ea typeface="Arial"/>
                <a:cs typeface="Arial"/>
                <a:sym typeface="Arial"/>
              </a:rPr>
              <a:t> </a:t>
            </a:r>
            <a:r>
              <a:rPr lang="en" sz="1850" b="1">
                <a:highlight>
                  <a:srgbClr val="FFFFFF"/>
                </a:highlight>
                <a:latin typeface="Arial"/>
                <a:ea typeface="Arial"/>
                <a:cs typeface="Arial"/>
                <a:sym typeface="Arial"/>
              </a:rPr>
              <a:t>N. Sai Charan</a:t>
            </a:r>
            <a:endParaRPr sz="1850" b="1">
              <a:highlight>
                <a:srgbClr val="FFFFFF"/>
              </a:highlight>
              <a:latin typeface="Arial"/>
              <a:ea typeface="Arial"/>
              <a:cs typeface="Arial"/>
              <a:sym typeface="Arial"/>
            </a:endParaRPr>
          </a:p>
          <a:p>
            <a:pPr marL="0" lvl="0" indent="0" algn="l" rtl="0">
              <a:lnSpc>
                <a:spcPct val="115000"/>
              </a:lnSpc>
              <a:spcBef>
                <a:spcPts val="800"/>
              </a:spcBef>
              <a:spcAft>
                <a:spcPts val="0"/>
              </a:spcAft>
              <a:buNone/>
            </a:pPr>
            <a:r>
              <a:rPr lang="en" sz="1350">
                <a:solidFill>
                  <a:srgbClr val="333333"/>
                </a:solidFill>
                <a:highlight>
                  <a:srgbClr val="FFFFFF"/>
                </a:highlight>
                <a:latin typeface="Arial"/>
                <a:ea typeface="Arial"/>
                <a:cs typeface="Arial"/>
                <a:sym typeface="Arial"/>
              </a:rPr>
              <a:t>Assistant Professor,                                                                            M. Engg - Software Systems,</a:t>
            </a:r>
            <a:endParaRPr sz="1350">
              <a:solidFill>
                <a:srgbClr val="333333"/>
              </a:solidFill>
              <a:highlight>
                <a:srgbClr val="FFFFFF"/>
              </a:highlight>
              <a:latin typeface="Arial"/>
              <a:ea typeface="Arial"/>
              <a:cs typeface="Arial"/>
              <a:sym typeface="Arial"/>
            </a:endParaRPr>
          </a:p>
          <a:p>
            <a:pPr marL="0" lvl="0" indent="0" algn="l" rtl="0">
              <a:lnSpc>
                <a:spcPct val="115000"/>
              </a:lnSpc>
              <a:spcBef>
                <a:spcPts val="800"/>
              </a:spcBef>
              <a:spcAft>
                <a:spcPts val="0"/>
              </a:spcAft>
              <a:buNone/>
            </a:pPr>
            <a:r>
              <a:rPr lang="en" sz="1350">
                <a:solidFill>
                  <a:srgbClr val="333333"/>
                </a:solidFill>
                <a:highlight>
                  <a:srgbClr val="FFFFFF"/>
                </a:highlight>
                <a:latin typeface="Arial"/>
                <a:ea typeface="Arial"/>
                <a:cs typeface="Arial"/>
                <a:sym typeface="Arial"/>
              </a:rPr>
              <a:t>Department of Computer Science &amp; Information Systems                Department of Computer Science &amp;</a:t>
            </a:r>
            <a:endParaRPr sz="1350">
              <a:solidFill>
                <a:srgbClr val="333333"/>
              </a:solidFill>
              <a:highlight>
                <a:srgbClr val="FFFFFF"/>
              </a:highlight>
              <a:latin typeface="Arial"/>
              <a:ea typeface="Arial"/>
              <a:cs typeface="Arial"/>
              <a:sym typeface="Arial"/>
            </a:endParaRPr>
          </a:p>
          <a:p>
            <a:pPr marL="0" lvl="0" indent="0" algn="l" rtl="0">
              <a:lnSpc>
                <a:spcPct val="115000"/>
              </a:lnSpc>
              <a:spcBef>
                <a:spcPts val="800"/>
              </a:spcBef>
              <a:spcAft>
                <a:spcPts val="0"/>
              </a:spcAft>
              <a:buNone/>
            </a:pPr>
            <a:r>
              <a:rPr lang="en" sz="1350">
                <a:solidFill>
                  <a:srgbClr val="333333"/>
                </a:solidFill>
                <a:highlight>
                  <a:srgbClr val="FFFFFF"/>
                </a:highlight>
                <a:latin typeface="Arial"/>
                <a:ea typeface="Arial"/>
                <a:cs typeface="Arial"/>
                <a:sym typeface="Arial"/>
              </a:rPr>
              <a:t>Birla Institute of Technology &amp; Science, Pilani.                                  Information Systems</a:t>
            </a:r>
            <a:endParaRPr sz="1350">
              <a:solidFill>
                <a:srgbClr val="333333"/>
              </a:solidFill>
              <a:highlight>
                <a:srgbClr val="FFFFFF"/>
              </a:highlight>
              <a:latin typeface="Arial"/>
              <a:ea typeface="Arial"/>
              <a:cs typeface="Arial"/>
              <a:sym typeface="Arial"/>
            </a:endParaRPr>
          </a:p>
          <a:p>
            <a:pPr marL="0" lvl="0" indent="0" algn="l" rtl="0">
              <a:lnSpc>
                <a:spcPct val="115000"/>
              </a:lnSpc>
              <a:spcBef>
                <a:spcPts val="800"/>
              </a:spcBef>
              <a:spcAft>
                <a:spcPts val="0"/>
              </a:spcAft>
              <a:buNone/>
            </a:pPr>
            <a:r>
              <a:rPr lang="en" sz="1350">
                <a:solidFill>
                  <a:srgbClr val="333333"/>
                </a:solidFill>
                <a:highlight>
                  <a:srgbClr val="FFFFFF"/>
                </a:highlight>
                <a:latin typeface="Arial"/>
                <a:ea typeface="Arial"/>
                <a:cs typeface="Arial"/>
                <a:sym typeface="Arial"/>
              </a:rPr>
              <a:t>                                                                                                           Birla Institute of Technology &amp; Science, Pilani</a:t>
            </a:r>
            <a:endParaRPr sz="1350">
              <a:solidFill>
                <a:srgbClr val="333333"/>
              </a:solidFill>
              <a:highlight>
                <a:srgbClr val="FFFFFF"/>
              </a:highlight>
              <a:latin typeface="Arial"/>
              <a:ea typeface="Arial"/>
              <a:cs typeface="Arial"/>
              <a:sym typeface="Arial"/>
            </a:endParaRPr>
          </a:p>
          <a:p>
            <a:pPr marL="0" lvl="0" indent="0" algn="l" rtl="0">
              <a:lnSpc>
                <a:spcPct val="115000"/>
              </a:lnSpc>
              <a:spcBef>
                <a:spcPts val="800"/>
              </a:spcBef>
              <a:spcAft>
                <a:spcPts val="0"/>
              </a:spcAft>
              <a:buNone/>
            </a:pPr>
            <a:endParaRPr sz="1350">
              <a:solidFill>
                <a:srgbClr val="333333"/>
              </a:solidFill>
              <a:highlight>
                <a:srgbClr val="FFFFFF"/>
              </a:highlight>
              <a:latin typeface="Arial"/>
              <a:ea typeface="Arial"/>
              <a:cs typeface="Arial"/>
              <a:sym typeface="Arial"/>
            </a:endParaRPr>
          </a:p>
          <a:p>
            <a:pPr marL="0" lvl="0" indent="0" algn="l" rtl="0">
              <a:spcBef>
                <a:spcPts val="480"/>
              </a:spcBef>
              <a:spcAft>
                <a:spcPts val="0"/>
              </a:spcAft>
              <a:buClr>
                <a:schemeClr val="dk1"/>
              </a:buClr>
              <a:buSzPts val="1100"/>
              <a:buFont typeface="Arial"/>
              <a:buNone/>
            </a:pPr>
            <a:endParaRPr sz="1800">
              <a:highlight>
                <a:srgbClr val="FFFFFF"/>
              </a:highlight>
              <a:latin typeface="Roboto"/>
              <a:ea typeface="Roboto"/>
              <a:cs typeface="Roboto"/>
              <a:sym typeface="Roboto"/>
            </a:endParaRPr>
          </a:p>
          <a:p>
            <a:pPr marL="0" lvl="0" indent="0" algn="l" rtl="0">
              <a:spcBef>
                <a:spcPts val="480"/>
              </a:spcBef>
              <a:spcAft>
                <a:spcPts val="0"/>
              </a:spcAft>
              <a:buClr>
                <a:schemeClr val="dk1"/>
              </a:buClr>
              <a:buSzPts val="1100"/>
              <a:buFont typeface="Arial"/>
              <a:buNone/>
            </a:pPr>
            <a:endParaRPr sz="1800">
              <a:highlight>
                <a:srgbClr val="FFFFFF"/>
              </a:highlight>
              <a:latin typeface="Roboto"/>
              <a:ea typeface="Roboto"/>
              <a:cs typeface="Roboto"/>
              <a:sym typeface="Roboto"/>
            </a:endParaRPr>
          </a:p>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383540" y="284416"/>
            <a:ext cx="8376900" cy="430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a:t>Literature Survey</a:t>
            </a:r>
            <a:endParaRPr sz="2800"/>
          </a:p>
        </p:txBody>
      </p:sp>
      <p:sp>
        <p:nvSpPr>
          <p:cNvPr id="117" name="Google Shape;117;p17"/>
          <p:cNvSpPr txBox="1">
            <a:spLocks noGrp="1"/>
          </p:cNvSpPr>
          <p:nvPr>
            <p:ph type="body" idx="1"/>
          </p:nvPr>
        </p:nvSpPr>
        <p:spPr>
          <a:xfrm>
            <a:off x="383550" y="1073624"/>
            <a:ext cx="8376900" cy="37476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
              <a:t>Scheduling is generally classified as three categories, list-based, cluster-based, duplication-based scheduling.</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u="sng"/>
              <a:t>List scheduling technique</a:t>
            </a:r>
            <a:r>
              <a:rPr lang="en"/>
              <a:t> generally assigns several priorities, e.g., the s-level, b-level and t-level, to tasks of the application, orders the task and then schedules according to the order.</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u="sng"/>
              <a:t>Cluster based scheduling technique</a:t>
            </a:r>
            <a:r>
              <a:rPr lang="en"/>
              <a:t> tries to bind tasks with heavy intercommunication as a cluster and schedule the cluster to the same processor, so as to reduce inter-processor communication and improve the performance.</a:t>
            </a:r>
            <a:endParaRPr/>
          </a:p>
          <a:p>
            <a:pPr marL="457200" lvl="0" indent="0" algn="l" rtl="0">
              <a:spcBef>
                <a:spcPts val="0"/>
              </a:spcBef>
              <a:spcAft>
                <a:spcPts val="0"/>
              </a:spcAft>
              <a:buNone/>
            </a:pPr>
            <a:endParaRPr/>
          </a:p>
          <a:p>
            <a:pPr marL="457200" lvl="0" indent="-317500" algn="l" rtl="0">
              <a:lnSpc>
                <a:spcPct val="115000"/>
              </a:lnSpc>
              <a:spcBef>
                <a:spcPts val="600"/>
              </a:spcBef>
              <a:spcAft>
                <a:spcPts val="0"/>
              </a:spcAft>
              <a:buClr>
                <a:schemeClr val="dk1"/>
              </a:buClr>
              <a:buSzPts val="1400"/>
              <a:buChar char="●"/>
            </a:pPr>
            <a:r>
              <a:rPr lang="en" sz="1700" u="sng"/>
              <a:t>Duplication-based scheduling</a:t>
            </a:r>
            <a:r>
              <a:rPr lang="en" sz="1700"/>
              <a:t>, tasks are allocated to multiple processors for execution to reduce the schedule length.</a:t>
            </a:r>
            <a:endParaRPr sz="1700"/>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383540" y="284416"/>
            <a:ext cx="8376900" cy="430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a:t>Literature Survey</a:t>
            </a:r>
            <a:endParaRPr sz="2800"/>
          </a:p>
        </p:txBody>
      </p:sp>
      <p:sp>
        <p:nvSpPr>
          <p:cNvPr id="123" name="Google Shape;123;p18"/>
          <p:cNvSpPr txBox="1">
            <a:spLocks noGrp="1"/>
          </p:cNvSpPr>
          <p:nvPr>
            <p:ph type="body" idx="1"/>
          </p:nvPr>
        </p:nvSpPr>
        <p:spPr>
          <a:xfrm>
            <a:off x="383550" y="1177425"/>
            <a:ext cx="8376900" cy="36066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
              <a:t>Used ILP for the non duplication-based scheduling. An ILP-based DAG mapping algorithm aims at reducing the total communication cost; however, two other aspects of the scheduling, i.e., ordering and timing, are not considered.</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b="1"/>
              <a:t>Full-duplication strategy</a:t>
            </a:r>
            <a:r>
              <a:rPr lang="en"/>
              <a:t>: It duplicates immediate and indirect ancestors in a bottom-up fashion recursively.</a:t>
            </a:r>
            <a:endParaRPr/>
          </a:p>
          <a:p>
            <a:pPr marL="914400" lvl="1" indent="-317500" algn="l" rtl="0">
              <a:spcBef>
                <a:spcPts val="0"/>
              </a:spcBef>
              <a:spcAft>
                <a:spcPts val="0"/>
              </a:spcAft>
              <a:buSzPts val="1400"/>
              <a:buChar char="○"/>
            </a:pPr>
            <a:r>
              <a:rPr lang="en" u="sng"/>
              <a:t>The Critical Path Fast Duplication (CPFD) algorithm</a:t>
            </a:r>
            <a:r>
              <a:rPr lang="en"/>
              <a:t>, tries to duplicate the very important parent into the available time slot of the processor until either the time slot is used up or the task start time is not improved any more.</a:t>
            </a:r>
            <a:endParaRPr/>
          </a:p>
          <a:p>
            <a:pPr marL="914400" lvl="1" indent="-317500" algn="l" rtl="0">
              <a:spcBef>
                <a:spcPts val="0"/>
              </a:spcBef>
              <a:spcAft>
                <a:spcPts val="0"/>
              </a:spcAft>
              <a:buSzPts val="1400"/>
              <a:buChar char="○"/>
            </a:pPr>
            <a:r>
              <a:rPr lang="en" u="sng"/>
              <a:t>The selective duplication (SD) algorithm</a:t>
            </a:r>
            <a:r>
              <a:rPr lang="en"/>
              <a:t>, divided into three main steps, i.e. the task sequence generation phase, processor selection phase, and task assignment and duplication phase, was developed to improve the performance by selectively adding duplications of some tasks.</a:t>
            </a:r>
            <a:endParaRPr/>
          </a:p>
          <a:p>
            <a:pPr marL="45720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383540" y="284416"/>
            <a:ext cx="8376900" cy="4305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2800"/>
              <a:t>Literature Survey Contd</a:t>
            </a:r>
            <a:endParaRPr/>
          </a:p>
        </p:txBody>
      </p:sp>
      <p:sp>
        <p:nvSpPr>
          <p:cNvPr id="129" name="Google Shape;129;p19"/>
          <p:cNvSpPr txBox="1">
            <a:spLocks noGrp="1"/>
          </p:cNvSpPr>
          <p:nvPr>
            <p:ph type="body" idx="1"/>
          </p:nvPr>
        </p:nvSpPr>
        <p:spPr>
          <a:xfrm>
            <a:off x="383550" y="1073624"/>
            <a:ext cx="8376900" cy="3772500"/>
          </a:xfrm>
          <a:prstGeom prst="rect">
            <a:avLst/>
          </a:prstGeom>
        </p:spPr>
        <p:txBody>
          <a:bodyPr spcFirstLastPara="1" wrap="square" lIns="0" tIns="0" rIns="0" bIns="0" anchor="t" anchorCtr="0">
            <a:noAutofit/>
          </a:bodyPr>
          <a:lstStyle/>
          <a:p>
            <a:pPr marL="457200" lvl="0" indent="-317500" algn="l" rtl="0">
              <a:spcBef>
                <a:spcPts val="0"/>
              </a:spcBef>
              <a:spcAft>
                <a:spcPts val="0"/>
              </a:spcAft>
              <a:buClr>
                <a:schemeClr val="dk1"/>
              </a:buClr>
              <a:buSzPts val="1400"/>
              <a:buChar char="●"/>
            </a:pPr>
            <a:r>
              <a:rPr lang="en" b="1"/>
              <a:t>Drawbacks with Full Duplication</a:t>
            </a:r>
            <a:endParaRPr b="1"/>
          </a:p>
          <a:p>
            <a:pPr marL="914400" lvl="1" indent="-317500" algn="l" rtl="0">
              <a:spcBef>
                <a:spcPts val="0"/>
              </a:spcBef>
              <a:spcAft>
                <a:spcPts val="0"/>
              </a:spcAft>
              <a:buClr>
                <a:schemeClr val="dk1"/>
              </a:buClr>
              <a:buSzPts val="1400"/>
              <a:buChar char="○"/>
            </a:pPr>
            <a:r>
              <a:rPr lang="en"/>
              <a:t>It has larger time complexity.</a:t>
            </a:r>
            <a:endParaRPr/>
          </a:p>
          <a:p>
            <a:pPr marL="914400" lvl="1" indent="-317500" algn="l" rtl="0">
              <a:spcBef>
                <a:spcPts val="0"/>
              </a:spcBef>
              <a:spcAft>
                <a:spcPts val="0"/>
              </a:spcAft>
              <a:buClr>
                <a:schemeClr val="dk1"/>
              </a:buClr>
              <a:buSzPts val="1400"/>
              <a:buChar char="○"/>
            </a:pPr>
            <a:r>
              <a:rPr lang="en"/>
              <a:t>It incurs redundant duplications, which may increase the schedule length.</a:t>
            </a:r>
            <a:endParaRPr/>
          </a:p>
          <a:p>
            <a:pPr marL="914400" lvl="0" indent="0" algn="l" rtl="0">
              <a:spcBef>
                <a:spcPts val="0"/>
              </a:spcBef>
              <a:spcAft>
                <a:spcPts val="0"/>
              </a:spcAft>
              <a:buNone/>
            </a:pPr>
            <a:endParaRPr/>
          </a:p>
          <a:p>
            <a:pPr marL="457200" lvl="0" indent="-317500" algn="l" rtl="0">
              <a:spcBef>
                <a:spcPts val="0"/>
              </a:spcBef>
              <a:spcAft>
                <a:spcPts val="0"/>
              </a:spcAft>
              <a:buClr>
                <a:schemeClr val="dk1"/>
              </a:buClr>
              <a:buSzPts val="1400"/>
              <a:buChar char="●"/>
            </a:pPr>
            <a:r>
              <a:rPr lang="en" b="1"/>
              <a:t>Duplication-based Scheduling Algorithm Using Partial Schedules (DUPS): </a:t>
            </a:r>
            <a:endParaRPr b="1"/>
          </a:p>
          <a:p>
            <a:pPr marL="914400" lvl="1" indent="-317500" algn="l" rtl="0">
              <a:spcBef>
                <a:spcPts val="0"/>
              </a:spcBef>
              <a:spcAft>
                <a:spcPts val="0"/>
              </a:spcAft>
              <a:buClr>
                <a:schemeClr val="dk1"/>
              </a:buClr>
              <a:buSzPts val="1400"/>
              <a:buChar char="○"/>
            </a:pPr>
            <a:r>
              <a:rPr lang="en" u="sng"/>
              <a:t>DUPS</a:t>
            </a:r>
            <a:r>
              <a:rPr lang="en"/>
              <a:t> uses two stages. The schedule length is minimized by utilizing partial schedules in First phase, the number of processors required is minimized by eliminating and merging these partial schedules in the Second phase. </a:t>
            </a:r>
            <a:endParaRPr/>
          </a:p>
          <a:p>
            <a:pPr marL="914400" lvl="1" indent="-317500" algn="l" rtl="0">
              <a:spcBef>
                <a:spcPts val="0"/>
              </a:spcBef>
              <a:spcAft>
                <a:spcPts val="0"/>
              </a:spcAft>
              <a:buClr>
                <a:schemeClr val="dk1"/>
              </a:buClr>
              <a:buSzPts val="1400"/>
              <a:buChar char="○"/>
            </a:pPr>
            <a:r>
              <a:rPr lang="en" u="sng"/>
              <a:t> The Minimized Duplication at Joint node (MDJ) algorithm: </a:t>
            </a:r>
            <a:r>
              <a:rPr lang="en"/>
              <a:t>Proposes concept of join node. Itschedules join nodes without redundant duplications. In the algorithm, if the ancestor nodes of a join node are duplicated when scheduling the join node, the original allocations of these ancestor nodes are removed using a very efficient method. </a:t>
            </a:r>
            <a:endParaRPr/>
          </a:p>
          <a:p>
            <a:pPr marL="91440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383540" y="284416"/>
            <a:ext cx="8376900" cy="430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a:t>Proposed Optimality Theorems</a:t>
            </a:r>
            <a:endParaRPr sz="2800"/>
          </a:p>
        </p:txBody>
      </p:sp>
      <p:sp>
        <p:nvSpPr>
          <p:cNvPr id="135" name="Google Shape;135;p20"/>
          <p:cNvSpPr txBox="1">
            <a:spLocks noGrp="1"/>
          </p:cNvSpPr>
          <p:nvPr>
            <p:ph type="body" idx="1"/>
          </p:nvPr>
        </p:nvSpPr>
        <p:spPr>
          <a:xfrm>
            <a:off x="383550" y="1073625"/>
            <a:ext cx="8376900" cy="3797100"/>
          </a:xfrm>
          <a:prstGeom prst="rect">
            <a:avLst/>
          </a:prstGeom>
        </p:spPr>
        <p:txBody>
          <a:bodyPr spcFirstLastPara="1" wrap="square" lIns="0" tIns="0" rIns="0" bIns="0" anchor="t" anchorCtr="0">
            <a:noAutofit/>
          </a:bodyPr>
          <a:lstStyle/>
          <a:p>
            <a:pPr marL="457200" lvl="0" indent="-317500" algn="l" rtl="0">
              <a:spcBef>
                <a:spcPts val="0"/>
              </a:spcBef>
              <a:spcAft>
                <a:spcPts val="0"/>
              </a:spcAft>
              <a:buClr>
                <a:schemeClr val="dk1"/>
              </a:buClr>
              <a:buSzPts val="1400"/>
              <a:buChar char="●"/>
            </a:pPr>
            <a:r>
              <a:rPr lang="en" b="1"/>
              <a:t>Lemma I.</a:t>
            </a:r>
            <a:r>
              <a:rPr lang="en"/>
              <a:t> There is an optimal duplication-based schedule in which no more than one instance of the same task is duplicated to execute on the same processor.</a:t>
            </a:r>
            <a:endParaRPr/>
          </a:p>
          <a:p>
            <a:pPr marL="914400" lvl="1" indent="-317500" algn="l" rtl="0">
              <a:spcBef>
                <a:spcPts val="0"/>
              </a:spcBef>
              <a:spcAft>
                <a:spcPts val="0"/>
              </a:spcAft>
              <a:buClr>
                <a:srgbClr val="1C4587"/>
              </a:buClr>
              <a:buSzPts val="1400"/>
              <a:buChar char="○"/>
            </a:pPr>
            <a:r>
              <a:rPr lang="en">
                <a:solidFill>
                  <a:srgbClr val="1C4587"/>
                </a:solidFill>
                <a:highlight>
                  <a:schemeClr val="lt1"/>
                </a:highlight>
              </a:rPr>
              <a:t>This ensures that each processor have a unique set of tasks.</a:t>
            </a:r>
            <a:endParaRPr>
              <a:solidFill>
                <a:srgbClr val="1C4587"/>
              </a:solidFill>
              <a:highlight>
                <a:schemeClr val="lt1"/>
              </a:highlight>
            </a:endParaRPr>
          </a:p>
          <a:p>
            <a:pPr marL="0" lvl="0" indent="0" algn="l" rtl="0">
              <a:spcBef>
                <a:spcPts val="0"/>
              </a:spcBef>
              <a:spcAft>
                <a:spcPts val="0"/>
              </a:spcAft>
              <a:buNone/>
            </a:pPr>
            <a:endParaRPr b="1"/>
          </a:p>
          <a:p>
            <a:pPr marL="457200" lvl="0" indent="-317500" algn="l" rtl="0">
              <a:spcBef>
                <a:spcPts val="0"/>
              </a:spcBef>
              <a:spcAft>
                <a:spcPts val="0"/>
              </a:spcAft>
              <a:buClr>
                <a:schemeClr val="dk1"/>
              </a:buClr>
              <a:buSzPts val="1400"/>
              <a:buChar char="●"/>
            </a:pPr>
            <a:r>
              <a:rPr lang="en" b="1"/>
              <a:t>Theorem I.</a:t>
            </a:r>
            <a:r>
              <a:rPr lang="en"/>
              <a:t> There is an optimal duplication-based schedule in which each duplication of the destination task of an edge depends on the output data of one and only one duplication of the source task of the edge.</a:t>
            </a:r>
            <a:endParaRPr/>
          </a:p>
          <a:p>
            <a:pPr marL="914400" lvl="1" indent="-317500" algn="l" rtl="0">
              <a:spcBef>
                <a:spcPts val="0"/>
              </a:spcBef>
              <a:spcAft>
                <a:spcPts val="0"/>
              </a:spcAft>
              <a:buClr>
                <a:srgbClr val="1C4587"/>
              </a:buClr>
              <a:buSzPts val="1400"/>
              <a:buChar char="○"/>
            </a:pPr>
            <a:r>
              <a:rPr lang="en">
                <a:solidFill>
                  <a:srgbClr val="1C4587"/>
                </a:solidFill>
              </a:rPr>
              <a:t>This says that there will be one to one dependency between source and destination tasks if at all dependency exists.</a:t>
            </a:r>
            <a:endParaRPr>
              <a:solidFill>
                <a:srgbClr val="1C4587"/>
              </a:solidFill>
            </a:endParaRPr>
          </a:p>
          <a:p>
            <a:pPr marL="914400" lvl="0" indent="0" algn="l" rtl="0">
              <a:spcBef>
                <a:spcPts val="0"/>
              </a:spcBef>
              <a:spcAft>
                <a:spcPts val="0"/>
              </a:spcAft>
              <a:buNone/>
            </a:pPr>
            <a:endParaRPr>
              <a:solidFill>
                <a:srgbClr val="1C4587"/>
              </a:solidFill>
            </a:endParaRPr>
          </a:p>
          <a:p>
            <a:pPr marL="0" lvl="0" indent="0" algn="l" rtl="0">
              <a:spcBef>
                <a:spcPts val="0"/>
              </a:spcBef>
              <a:spcAft>
                <a:spcPts val="0"/>
              </a:spcAft>
              <a:buNone/>
            </a:pPr>
            <a:endParaRPr/>
          </a:p>
        </p:txBody>
      </p:sp>
      <p:pic>
        <p:nvPicPr>
          <p:cNvPr id="136" name="Google Shape;136;p20"/>
          <p:cNvPicPr preferRelativeResize="0"/>
          <p:nvPr/>
        </p:nvPicPr>
        <p:blipFill>
          <a:blip r:embed="rId3">
            <a:alphaModFix/>
          </a:blip>
          <a:stretch>
            <a:fillRect/>
          </a:stretch>
        </p:blipFill>
        <p:spPr>
          <a:xfrm>
            <a:off x="2753425" y="3598150"/>
            <a:ext cx="3067050" cy="12192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body" idx="1"/>
          </p:nvPr>
        </p:nvSpPr>
        <p:spPr>
          <a:xfrm>
            <a:off x="383550" y="1073624"/>
            <a:ext cx="8376900" cy="3772500"/>
          </a:xfrm>
          <a:prstGeom prst="rect">
            <a:avLst/>
          </a:prstGeom>
        </p:spPr>
        <p:txBody>
          <a:bodyPr spcFirstLastPara="1" wrap="square" lIns="0" tIns="0" rIns="0" bIns="0" anchor="t" anchorCtr="0">
            <a:noAutofit/>
          </a:bodyPr>
          <a:lstStyle/>
          <a:p>
            <a:pPr marL="457200" lvl="0" indent="-317500" algn="l" rtl="0">
              <a:spcBef>
                <a:spcPts val="0"/>
              </a:spcBef>
              <a:spcAft>
                <a:spcPts val="0"/>
              </a:spcAft>
              <a:buClr>
                <a:schemeClr val="dk1"/>
              </a:buClr>
              <a:buSzPts val="1400"/>
              <a:buChar char="●"/>
            </a:pPr>
            <a:r>
              <a:rPr lang="en" b="1"/>
              <a:t>Theorem II.</a:t>
            </a:r>
            <a:r>
              <a:rPr lang="en"/>
              <a:t> There is an optimal duplication-based schedule in which each duplication of a non-exit task feeds data to at least one duplication of its successors.</a:t>
            </a:r>
            <a:endParaRPr/>
          </a:p>
          <a:p>
            <a:pPr marL="914400" lvl="1" indent="-317500" algn="l" rtl="0">
              <a:spcBef>
                <a:spcPts val="0"/>
              </a:spcBef>
              <a:spcAft>
                <a:spcPts val="0"/>
              </a:spcAft>
              <a:buClr>
                <a:srgbClr val="1C4587"/>
              </a:buClr>
              <a:buSzPts val="1400"/>
              <a:buChar char="○"/>
            </a:pPr>
            <a:r>
              <a:rPr lang="en">
                <a:solidFill>
                  <a:srgbClr val="1C4587"/>
                </a:solidFill>
              </a:rPr>
              <a:t>This ensures that there will be definite dependency between the source and the duplicated tasks among processors i.e no useless executions taking place.</a:t>
            </a:r>
            <a:endParaRPr>
              <a:solidFill>
                <a:srgbClr val="1C4587"/>
              </a:solidFill>
            </a:endParaRPr>
          </a:p>
          <a:p>
            <a:pPr marL="91440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pic>
        <p:nvPicPr>
          <p:cNvPr id="142" name="Google Shape;142;p21"/>
          <p:cNvPicPr preferRelativeResize="0"/>
          <p:nvPr/>
        </p:nvPicPr>
        <p:blipFill>
          <a:blip r:embed="rId3">
            <a:alphaModFix/>
          </a:blip>
          <a:stretch>
            <a:fillRect/>
          </a:stretch>
        </p:blipFill>
        <p:spPr>
          <a:xfrm>
            <a:off x="607300" y="2330075"/>
            <a:ext cx="7659475" cy="24416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body" idx="1"/>
          </p:nvPr>
        </p:nvSpPr>
        <p:spPr>
          <a:xfrm>
            <a:off x="383550" y="1073624"/>
            <a:ext cx="8376900" cy="3735300"/>
          </a:xfrm>
          <a:prstGeom prst="rect">
            <a:avLst/>
          </a:prstGeom>
        </p:spPr>
        <p:txBody>
          <a:bodyPr spcFirstLastPara="1" wrap="square" lIns="0" tIns="0" rIns="0" bIns="0" anchor="t" anchorCtr="0">
            <a:noAutofit/>
          </a:bodyPr>
          <a:lstStyle/>
          <a:p>
            <a:pPr marL="457200" lvl="0" indent="-317500" algn="l" rtl="0">
              <a:spcBef>
                <a:spcPts val="0"/>
              </a:spcBef>
              <a:spcAft>
                <a:spcPts val="0"/>
              </a:spcAft>
              <a:buClr>
                <a:schemeClr val="dk1"/>
              </a:buClr>
              <a:buSzPts val="1400"/>
              <a:buChar char="●"/>
            </a:pPr>
            <a:r>
              <a:rPr lang="en" b="1"/>
              <a:t>Theorem III.</a:t>
            </a:r>
            <a:r>
              <a:rPr lang="en"/>
              <a:t> There is an optimal duplication-based schedule in which: for any pair of different tasks a and b in the DAG, if task b is the only successor of task a, then the data precedence between a and b is obeyed by the partial schedule of the optimal schedule on each processor. </a:t>
            </a:r>
            <a:endParaRPr/>
          </a:p>
          <a:p>
            <a:pPr marL="457200" lvl="0" indent="0" algn="l" rtl="0">
              <a:spcBef>
                <a:spcPts val="0"/>
              </a:spcBef>
              <a:spcAft>
                <a:spcPts val="0"/>
              </a:spcAft>
              <a:buNone/>
            </a:pPr>
            <a:endParaRPr/>
          </a:p>
          <a:p>
            <a:pPr marL="914400" lvl="1" indent="-317500" algn="l" rtl="0">
              <a:spcBef>
                <a:spcPts val="0"/>
              </a:spcBef>
              <a:spcAft>
                <a:spcPts val="0"/>
              </a:spcAft>
              <a:buClr>
                <a:srgbClr val="1C4587"/>
              </a:buClr>
              <a:buSzPts val="1400"/>
              <a:buChar char="○"/>
            </a:pPr>
            <a:r>
              <a:rPr lang="en">
                <a:solidFill>
                  <a:srgbClr val="1C4587"/>
                </a:solidFill>
              </a:rPr>
              <a:t>This says that though a,b tasks are mapped to different processors and there might be difference in execution time, but b will be mapped to some other task a on some processor thus satisfying the dependency.</a:t>
            </a:r>
            <a:endParaRPr>
              <a:solidFill>
                <a:srgbClr val="1C4587"/>
              </a:solidFill>
            </a:endParaRPr>
          </a:p>
          <a:p>
            <a:pPr marL="914400" lvl="1" indent="-317500" algn="l" rtl="0">
              <a:spcBef>
                <a:spcPts val="0"/>
              </a:spcBef>
              <a:spcAft>
                <a:spcPts val="0"/>
              </a:spcAft>
              <a:buClr>
                <a:schemeClr val="dk1"/>
              </a:buClr>
              <a:buSzPts val="1400"/>
              <a:buChar char="○"/>
            </a:pPr>
            <a:r>
              <a:rPr lang="en">
                <a:solidFill>
                  <a:schemeClr val="dk1"/>
                </a:solidFill>
              </a:rPr>
              <a:t>This is represented as drt</a:t>
            </a:r>
            <a:r>
              <a:rPr lang="en" baseline="-25000">
                <a:solidFill>
                  <a:schemeClr val="dk1"/>
                </a:solidFill>
              </a:rPr>
              <a:t>bk</a:t>
            </a:r>
            <a:r>
              <a:rPr lang="en">
                <a:solidFill>
                  <a:schemeClr val="dk1"/>
                </a:solidFill>
              </a:rPr>
              <a:t> = f</a:t>
            </a:r>
            <a:r>
              <a:rPr lang="en" baseline="-25000">
                <a:solidFill>
                  <a:schemeClr val="dk1"/>
                </a:solidFill>
              </a:rPr>
              <a:t>ai</a:t>
            </a:r>
            <a:r>
              <a:rPr lang="en">
                <a:solidFill>
                  <a:schemeClr val="dk1"/>
                </a:solidFill>
              </a:rPr>
              <a:t> + w(e) ≥ f</a:t>
            </a:r>
            <a:r>
              <a:rPr lang="en" baseline="-25000">
                <a:solidFill>
                  <a:schemeClr val="dk1"/>
                </a:solidFill>
              </a:rPr>
              <a:t>aj</a:t>
            </a:r>
            <a:r>
              <a:rPr lang="en">
                <a:solidFill>
                  <a:schemeClr val="dk1"/>
                </a:solidFill>
              </a:rPr>
              <a:t> + w(e) + c(b) + c(a) + w(e), where the data ready time of bk is obtained by redirecting the input data of bk from ai to aj  the new maximal data ready time of bk </a:t>
            </a:r>
            <a:r>
              <a:rPr lang="en" baseline="-25000">
                <a:solidFill>
                  <a:schemeClr val="dk1"/>
                </a:solidFill>
              </a:rPr>
              <a:t>i</a:t>
            </a:r>
            <a:endParaRPr baseline="-25000">
              <a:solidFill>
                <a:schemeClr val="dk1"/>
              </a:solidFill>
            </a:endParaRPr>
          </a:p>
          <a:p>
            <a:pPr marL="914400" lvl="0" indent="0" algn="l" rtl="0">
              <a:spcBef>
                <a:spcPts val="0"/>
              </a:spcBef>
              <a:spcAft>
                <a:spcPts val="0"/>
              </a:spcAft>
              <a:buNone/>
            </a:pPr>
            <a:endParaRPr baseline="-25000">
              <a:solidFill>
                <a:schemeClr val="dk1"/>
              </a:solidFill>
            </a:endParaRPr>
          </a:p>
          <a:p>
            <a:pPr marL="45720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body" idx="1"/>
          </p:nvPr>
        </p:nvSpPr>
        <p:spPr>
          <a:xfrm>
            <a:off x="61975" y="1073625"/>
            <a:ext cx="8973300" cy="37725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53" name="Google Shape;153;p23"/>
          <p:cNvPicPr preferRelativeResize="0"/>
          <p:nvPr/>
        </p:nvPicPr>
        <p:blipFill>
          <a:blip r:embed="rId3">
            <a:alphaModFix/>
          </a:blip>
          <a:stretch>
            <a:fillRect/>
          </a:stretch>
        </p:blipFill>
        <p:spPr>
          <a:xfrm>
            <a:off x="0" y="1073625"/>
            <a:ext cx="9143999" cy="36113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body" idx="1"/>
          </p:nvPr>
        </p:nvSpPr>
        <p:spPr>
          <a:xfrm>
            <a:off x="86750" y="1073625"/>
            <a:ext cx="8961000" cy="37725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59" name="Google Shape;159;p24"/>
          <p:cNvPicPr preferRelativeResize="0"/>
          <p:nvPr/>
        </p:nvPicPr>
        <p:blipFill>
          <a:blip r:embed="rId3">
            <a:alphaModFix/>
          </a:blip>
          <a:stretch>
            <a:fillRect/>
          </a:stretch>
        </p:blipFill>
        <p:spPr>
          <a:xfrm>
            <a:off x="0" y="1020175"/>
            <a:ext cx="9144001" cy="37725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body" idx="1"/>
          </p:nvPr>
        </p:nvSpPr>
        <p:spPr>
          <a:xfrm>
            <a:off x="383550" y="1073624"/>
            <a:ext cx="8376900" cy="37971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 b="1"/>
              <a:t>Theorem IV. </a:t>
            </a:r>
            <a:r>
              <a:rPr lang="en"/>
              <a:t>There is an optimal duplication-based schedule in which the data precedences between the computation-dominated task (CDT) and all its successors are obeyed by the partial schedule of the optimal schedule on each processor.</a:t>
            </a:r>
            <a:endParaRPr/>
          </a:p>
          <a:p>
            <a:pPr marL="457200" lvl="0" indent="-317500" algn="l" rtl="0">
              <a:spcBef>
                <a:spcPts val="0"/>
              </a:spcBef>
              <a:spcAft>
                <a:spcPts val="0"/>
              </a:spcAft>
              <a:buSzPts val="1400"/>
              <a:buChar char="●"/>
            </a:pPr>
            <a:endParaRPr/>
          </a:p>
          <a:p>
            <a:pPr marL="914400" lvl="1" indent="-317500" algn="l" rtl="0">
              <a:spcBef>
                <a:spcPts val="0"/>
              </a:spcBef>
              <a:spcAft>
                <a:spcPts val="0"/>
              </a:spcAft>
              <a:buSzPts val="1400"/>
              <a:buChar char="○"/>
            </a:pPr>
            <a:r>
              <a:rPr lang="en"/>
              <a:t>This means that though there can be more than one successor for a task mapped to a processor and its successors are mapped to different processors.There can be difference in execution times between parent task and its successors but the successors will be mapped to some other duplication of parent task and the dependency will be preserved.</a:t>
            </a:r>
            <a:endParaRPr/>
          </a:p>
          <a:p>
            <a:pPr marL="914400" lvl="0" indent="0" algn="l" rtl="0">
              <a:spcBef>
                <a:spcPts val="0"/>
              </a:spcBef>
              <a:spcAft>
                <a:spcPts val="0"/>
              </a:spcAft>
              <a:buNone/>
            </a:pPr>
            <a:endParaRPr/>
          </a:p>
          <a:p>
            <a:pPr marL="914400" lvl="1" indent="-317500" algn="l" rtl="0">
              <a:spcBef>
                <a:spcPts val="0"/>
              </a:spcBef>
              <a:spcAft>
                <a:spcPts val="0"/>
              </a:spcAft>
              <a:buClr>
                <a:srgbClr val="1C4587"/>
              </a:buClr>
              <a:buSzPts val="1400"/>
              <a:buChar char="○"/>
            </a:pPr>
            <a:r>
              <a:rPr lang="en">
                <a:solidFill>
                  <a:srgbClr val="1C4587"/>
                </a:solidFill>
              </a:rPr>
              <a:t>If one dependent task executes before source task, then logically, all its dependent tasks can be mapped to other source making the original source node redundant.</a:t>
            </a:r>
            <a:endParaRPr>
              <a:solidFill>
                <a:srgbClr val="1C4587"/>
              </a:solidFill>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body" idx="1"/>
          </p:nvPr>
        </p:nvSpPr>
        <p:spPr>
          <a:xfrm>
            <a:off x="74375" y="1073625"/>
            <a:ext cx="8960700" cy="37725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70" name="Google Shape;170;p26"/>
          <p:cNvPicPr preferRelativeResize="0"/>
          <p:nvPr/>
        </p:nvPicPr>
        <p:blipFill>
          <a:blip r:embed="rId3">
            <a:alphaModFix/>
          </a:blip>
          <a:stretch>
            <a:fillRect/>
          </a:stretch>
        </p:blipFill>
        <p:spPr>
          <a:xfrm>
            <a:off x="0" y="1133650"/>
            <a:ext cx="9143999" cy="3772501"/>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383540" y="284416"/>
            <a:ext cx="8376900" cy="430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500"/>
              <a:t>Research Topic</a:t>
            </a:r>
            <a:endParaRPr sz="3500"/>
          </a:p>
        </p:txBody>
      </p:sp>
      <p:sp>
        <p:nvSpPr>
          <p:cNvPr id="64" name="Google Shape;64;p9"/>
          <p:cNvSpPr txBox="1">
            <a:spLocks noGrp="1"/>
          </p:cNvSpPr>
          <p:nvPr>
            <p:ph type="body" idx="1"/>
          </p:nvPr>
        </p:nvSpPr>
        <p:spPr>
          <a:xfrm>
            <a:off x="383550" y="1508575"/>
            <a:ext cx="8376900" cy="32631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 sz="3500" b="1">
                <a:latin typeface="Arial"/>
                <a:ea typeface="Arial"/>
                <a:cs typeface="Arial"/>
                <a:sym typeface="Arial"/>
              </a:rPr>
              <a:t>Scheduling Directed Acyclic Graphs with Optimal Duplication Strategy on Homogeneous Multiprocessor systems.</a:t>
            </a:r>
            <a:endParaRPr sz="3500" b="1">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 b="1" u="sng">
                <a:latin typeface="Arial"/>
                <a:ea typeface="Arial"/>
                <a:cs typeface="Arial"/>
                <a:sym typeface="Arial"/>
              </a:rPr>
              <a:t>Objective:</a:t>
            </a:r>
            <a:r>
              <a:rPr lang="en" sz="3500" b="1">
                <a:latin typeface="Arial"/>
                <a:ea typeface="Arial"/>
                <a:cs typeface="Arial"/>
                <a:sym typeface="Arial"/>
              </a:rPr>
              <a:t> </a:t>
            </a:r>
            <a:r>
              <a:rPr lang="en" sz="1100">
                <a:solidFill>
                  <a:srgbClr val="222222"/>
                </a:solidFill>
                <a:highlight>
                  <a:srgbClr val="FFFFFF"/>
                </a:highlight>
                <a:latin typeface="Arial"/>
                <a:ea typeface="Arial"/>
                <a:cs typeface="Arial"/>
                <a:sym typeface="Arial"/>
              </a:rPr>
              <a:t> </a:t>
            </a:r>
            <a:r>
              <a:rPr lang="en">
                <a:solidFill>
                  <a:srgbClr val="222222"/>
                </a:solidFill>
                <a:highlight>
                  <a:srgbClr val="FFFFFF"/>
                </a:highlight>
                <a:latin typeface="Arial"/>
                <a:ea typeface="Arial"/>
                <a:cs typeface="Arial"/>
                <a:sym typeface="Arial"/>
              </a:rPr>
              <a:t>Assigned theoretical task to study the paper carefully and get the experimental results by solving the MILP</a:t>
            </a:r>
            <a:r>
              <a:rPr lang="en" sz="3500" b="1">
                <a:latin typeface="Arial"/>
                <a:ea typeface="Arial"/>
                <a:cs typeface="Arial"/>
                <a:sym typeface="Arial"/>
              </a:rPr>
              <a:t> </a:t>
            </a:r>
            <a:endParaRPr sz="3500" b="1">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383550" y="111549"/>
            <a:ext cx="8376900" cy="84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500"/>
              <a:t>                        </a:t>
            </a:r>
            <a:r>
              <a:rPr lang="en" sz="2800"/>
              <a:t>MILP Formulation</a:t>
            </a:r>
            <a:endParaRPr sz="2800"/>
          </a:p>
        </p:txBody>
      </p:sp>
      <p:sp>
        <p:nvSpPr>
          <p:cNvPr id="176" name="Google Shape;176;p27"/>
          <p:cNvSpPr txBox="1">
            <a:spLocks noGrp="1"/>
          </p:cNvSpPr>
          <p:nvPr>
            <p:ph type="body" idx="1"/>
          </p:nvPr>
        </p:nvSpPr>
        <p:spPr>
          <a:xfrm>
            <a:off x="383550" y="1073625"/>
            <a:ext cx="8376900" cy="368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b="1"/>
          </a:p>
          <a:p>
            <a:pPr marL="0" lvl="0" indent="0" algn="l" rtl="0">
              <a:spcBef>
                <a:spcPts val="0"/>
              </a:spcBef>
              <a:spcAft>
                <a:spcPts val="0"/>
              </a:spcAft>
              <a:buNone/>
            </a:pPr>
            <a:r>
              <a:rPr lang="en" b="1"/>
              <a:t>Constraints on Order of Task Execution:</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
              <a:t>Entry task should execute only once.</a:t>
            </a:r>
            <a:endParaRPr/>
          </a:p>
          <a:p>
            <a:pPr marL="457200" lvl="0" indent="-317500" algn="l" rtl="0">
              <a:spcBef>
                <a:spcPts val="0"/>
              </a:spcBef>
              <a:spcAft>
                <a:spcPts val="0"/>
              </a:spcAft>
              <a:buSzPts val="1400"/>
              <a:buChar char="●"/>
            </a:pPr>
            <a:r>
              <a:rPr lang="en"/>
              <a:t>Non entry task can be executed &gt;= 1 times.</a:t>
            </a:r>
            <a:endParaRPr/>
          </a:p>
          <a:p>
            <a:pPr marL="457200" lvl="0" indent="-317500" algn="l" rtl="0">
              <a:spcBef>
                <a:spcPts val="0"/>
              </a:spcBef>
              <a:spcAft>
                <a:spcPts val="0"/>
              </a:spcAft>
              <a:buSzPts val="1400"/>
              <a:buChar char="●"/>
            </a:pPr>
            <a:r>
              <a:rPr lang="en"/>
              <a:t>When a redundant duplication is found, </a:t>
            </a:r>
            <a:r>
              <a:rPr lang="en" u="sng"/>
              <a:t>its Start Time should be limited to zero</a:t>
            </a:r>
            <a:r>
              <a:rPr lang="en"/>
              <a:t> i.e  the Redundant task never gets executed in the schedule.</a:t>
            </a:r>
            <a:endParaRPr/>
          </a:p>
          <a:p>
            <a:pPr marL="457200" lvl="0" indent="-317500" algn="l" rtl="0">
              <a:spcBef>
                <a:spcPts val="0"/>
              </a:spcBef>
              <a:spcAft>
                <a:spcPts val="0"/>
              </a:spcAft>
              <a:buSzPts val="1400"/>
              <a:buChar char="●"/>
            </a:pPr>
            <a:r>
              <a:rPr lang="en"/>
              <a:t>If both Source task and Dependent task are mapped to same processor, then their execution should be ordered i.e </a:t>
            </a:r>
            <a:r>
              <a:rPr lang="en" u="sng"/>
              <a:t>Source task should execute before the Dependent task.</a:t>
            </a:r>
            <a:endParaRPr u="sng"/>
          </a:p>
          <a:p>
            <a:pPr marL="457200" lvl="0" indent="-317500" algn="l" rtl="0">
              <a:spcBef>
                <a:spcPts val="0"/>
              </a:spcBef>
              <a:spcAft>
                <a:spcPts val="0"/>
              </a:spcAft>
              <a:buSzPts val="1400"/>
              <a:buChar char="●"/>
            </a:pPr>
            <a:r>
              <a:rPr lang="en"/>
              <a:t>Since  there are dependents to the task,</a:t>
            </a:r>
            <a:r>
              <a:rPr lang="en" u="sng"/>
              <a:t> the Finish time of the Source task and Start Times of the Dependent tasks should be ordered.</a:t>
            </a:r>
            <a:endParaRPr u="sng"/>
          </a:p>
          <a:p>
            <a:pPr marL="0" lvl="0" indent="0" algn="l" rtl="0">
              <a:spcBef>
                <a:spcPts val="0"/>
              </a:spcBef>
              <a:spcAft>
                <a:spcPts val="0"/>
              </a:spcAft>
              <a:buNone/>
            </a:pP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99150" y="0"/>
            <a:ext cx="8661300" cy="85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a:t>Mathematical Model of Task Execution Constraints.</a:t>
            </a:r>
            <a:endParaRPr sz="2800"/>
          </a:p>
        </p:txBody>
      </p:sp>
      <p:sp>
        <p:nvSpPr>
          <p:cNvPr id="182" name="Google Shape;182;p28"/>
          <p:cNvSpPr txBox="1">
            <a:spLocks noGrp="1"/>
          </p:cNvSpPr>
          <p:nvPr>
            <p:ph type="body" idx="1"/>
          </p:nvPr>
        </p:nvSpPr>
        <p:spPr>
          <a:xfrm>
            <a:off x="99150" y="1073625"/>
            <a:ext cx="8985600" cy="37599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83" name="Google Shape;183;p28"/>
          <p:cNvPicPr preferRelativeResize="0"/>
          <p:nvPr/>
        </p:nvPicPr>
        <p:blipFill>
          <a:blip r:embed="rId3">
            <a:alphaModFix/>
          </a:blip>
          <a:stretch>
            <a:fillRect/>
          </a:stretch>
        </p:blipFill>
        <p:spPr>
          <a:xfrm>
            <a:off x="99150" y="1073625"/>
            <a:ext cx="8661300" cy="1924050"/>
          </a:xfrm>
          <a:prstGeom prst="rect">
            <a:avLst/>
          </a:prstGeom>
          <a:noFill/>
          <a:ln>
            <a:noFill/>
          </a:ln>
        </p:spPr>
      </p:pic>
      <p:pic>
        <p:nvPicPr>
          <p:cNvPr id="184" name="Google Shape;184;p28"/>
          <p:cNvPicPr preferRelativeResize="0"/>
          <p:nvPr/>
        </p:nvPicPr>
        <p:blipFill>
          <a:blip r:embed="rId4">
            <a:alphaModFix/>
          </a:blip>
          <a:stretch>
            <a:fillRect/>
          </a:stretch>
        </p:blipFill>
        <p:spPr>
          <a:xfrm>
            <a:off x="371802" y="3479825"/>
            <a:ext cx="8118075" cy="100965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body" idx="1"/>
          </p:nvPr>
        </p:nvSpPr>
        <p:spPr>
          <a:xfrm>
            <a:off x="86750" y="1073625"/>
            <a:ext cx="8961000" cy="3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90" name="Google Shape;190;p29"/>
          <p:cNvPicPr preferRelativeResize="0"/>
          <p:nvPr/>
        </p:nvPicPr>
        <p:blipFill>
          <a:blip r:embed="rId3">
            <a:alphaModFix/>
          </a:blip>
          <a:stretch>
            <a:fillRect/>
          </a:stretch>
        </p:blipFill>
        <p:spPr>
          <a:xfrm>
            <a:off x="86750" y="1073625"/>
            <a:ext cx="8799725" cy="3784800"/>
          </a:xfrm>
          <a:prstGeom prst="rect">
            <a:avLst/>
          </a:prstGeom>
          <a:noFill/>
          <a:ln>
            <a:noFill/>
          </a:ln>
        </p:spPr>
      </p:pic>
      <p:sp>
        <p:nvSpPr>
          <p:cNvPr id="191" name="Google Shape;191;p29"/>
          <p:cNvSpPr txBox="1"/>
          <p:nvPr/>
        </p:nvSpPr>
        <p:spPr>
          <a:xfrm>
            <a:off x="86750" y="99150"/>
            <a:ext cx="635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latin typeface="Calibri"/>
                <a:ea typeface="Calibri"/>
                <a:cs typeface="Calibri"/>
                <a:sym typeface="Calibri"/>
              </a:rPr>
              <a:t>Constraints Contd:</a:t>
            </a:r>
            <a:endParaRPr sz="28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body" idx="1"/>
          </p:nvPr>
        </p:nvSpPr>
        <p:spPr>
          <a:xfrm>
            <a:off x="148725" y="1073625"/>
            <a:ext cx="8911200" cy="374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b="1"/>
          </a:p>
          <a:p>
            <a:pPr marL="0" lvl="0" indent="0" algn="l" rtl="0">
              <a:spcBef>
                <a:spcPts val="0"/>
              </a:spcBef>
              <a:spcAft>
                <a:spcPts val="0"/>
              </a:spcAft>
              <a:buNone/>
            </a:pPr>
            <a:r>
              <a:rPr lang="en" b="1"/>
              <a:t>Constraints on Dependencies between Tasks:</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
              <a:t>There should be atleast one dependent successor task for a source task to be irredundant.</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Redundant dependencies should be removed as these result in redundant duplications.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The successor dependent task should depend only on one source task in the schedule.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Since tasks are dependent, the dependent task should start execution right after the finish time of the source task.</a:t>
            </a: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74375" y="0"/>
            <a:ext cx="6543900" cy="9543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2800"/>
              <a:t>Mathematical Model of Task Dependency Constraints.</a:t>
            </a:r>
            <a:endParaRPr/>
          </a:p>
        </p:txBody>
      </p:sp>
      <p:sp>
        <p:nvSpPr>
          <p:cNvPr id="202" name="Google Shape;202;p31"/>
          <p:cNvSpPr txBox="1">
            <a:spLocks noGrp="1"/>
          </p:cNvSpPr>
          <p:nvPr>
            <p:ph type="body" idx="1"/>
          </p:nvPr>
        </p:nvSpPr>
        <p:spPr>
          <a:xfrm>
            <a:off x="74375" y="1073625"/>
            <a:ext cx="9069600" cy="38097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03" name="Google Shape;203;p31"/>
          <p:cNvPicPr preferRelativeResize="0"/>
          <p:nvPr/>
        </p:nvPicPr>
        <p:blipFill>
          <a:blip r:embed="rId3">
            <a:alphaModFix/>
          </a:blip>
          <a:stretch>
            <a:fillRect/>
          </a:stretch>
        </p:blipFill>
        <p:spPr>
          <a:xfrm>
            <a:off x="74375" y="1097275"/>
            <a:ext cx="8923650" cy="376237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body" idx="1"/>
          </p:nvPr>
        </p:nvSpPr>
        <p:spPr>
          <a:xfrm>
            <a:off x="99150" y="1073625"/>
            <a:ext cx="8923800" cy="37725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9" name="Google Shape;209;p32"/>
          <p:cNvSpPr txBox="1"/>
          <p:nvPr/>
        </p:nvSpPr>
        <p:spPr>
          <a:xfrm>
            <a:off x="99150" y="61975"/>
            <a:ext cx="8080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dirty="0" smtClean="0">
                <a:latin typeface="Calibri"/>
                <a:ea typeface="Calibri"/>
                <a:cs typeface="Calibri"/>
                <a:sym typeface="Calibri"/>
              </a:rPr>
              <a:t>Dependency Constraints </a:t>
            </a:r>
            <a:r>
              <a:rPr lang="en" sz="2800" dirty="0">
                <a:latin typeface="Calibri"/>
                <a:ea typeface="Calibri"/>
                <a:cs typeface="Calibri"/>
                <a:sym typeface="Calibri"/>
              </a:rPr>
              <a:t>Contd:</a:t>
            </a:r>
            <a:endParaRPr sz="2800" dirty="0">
              <a:latin typeface="Calibri"/>
              <a:ea typeface="Calibri"/>
              <a:cs typeface="Calibri"/>
              <a:sym typeface="Calibri"/>
            </a:endParaRPr>
          </a:p>
        </p:txBody>
      </p:sp>
      <p:pic>
        <p:nvPicPr>
          <p:cNvPr id="210" name="Google Shape;210;p32"/>
          <p:cNvPicPr preferRelativeResize="0"/>
          <p:nvPr/>
        </p:nvPicPr>
        <p:blipFill>
          <a:blip r:embed="rId3">
            <a:alphaModFix/>
          </a:blip>
          <a:stretch>
            <a:fillRect/>
          </a:stretch>
        </p:blipFill>
        <p:spPr>
          <a:xfrm>
            <a:off x="99150" y="1143450"/>
            <a:ext cx="8861701" cy="370267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383540" y="284416"/>
            <a:ext cx="8376900" cy="430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0" dirty="0" smtClean="0"/>
              <a:t>Dependency </a:t>
            </a:r>
            <a:r>
              <a:rPr lang="en" sz="2800" b="0" dirty="0" smtClean="0"/>
              <a:t>Constraints </a:t>
            </a:r>
            <a:r>
              <a:rPr lang="en" sz="2800" b="0" dirty="0"/>
              <a:t>Contd:</a:t>
            </a:r>
            <a:endParaRPr sz="2800" b="0" dirty="0"/>
          </a:p>
        </p:txBody>
      </p:sp>
      <p:sp>
        <p:nvSpPr>
          <p:cNvPr id="216" name="Google Shape;216;p33"/>
          <p:cNvSpPr txBox="1">
            <a:spLocks noGrp="1"/>
          </p:cNvSpPr>
          <p:nvPr>
            <p:ph type="body" idx="1"/>
          </p:nvPr>
        </p:nvSpPr>
        <p:spPr>
          <a:xfrm>
            <a:off x="383550" y="1073624"/>
            <a:ext cx="8376900" cy="37725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17" name="Google Shape;217;p33"/>
          <p:cNvPicPr preferRelativeResize="0"/>
          <p:nvPr/>
        </p:nvPicPr>
        <p:blipFill>
          <a:blip r:embed="rId3">
            <a:alphaModFix/>
          </a:blip>
          <a:stretch>
            <a:fillRect/>
          </a:stretch>
        </p:blipFill>
        <p:spPr>
          <a:xfrm>
            <a:off x="383550" y="1073625"/>
            <a:ext cx="7788900" cy="3707925"/>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83540" y="284416"/>
            <a:ext cx="8376900" cy="430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Objective Function</a:t>
            </a:r>
            <a:endParaRPr/>
          </a:p>
        </p:txBody>
      </p:sp>
      <p:sp>
        <p:nvSpPr>
          <p:cNvPr id="223" name="Google Shape;223;p34"/>
          <p:cNvSpPr txBox="1">
            <a:spLocks noGrp="1"/>
          </p:cNvSpPr>
          <p:nvPr>
            <p:ph type="body" idx="1"/>
          </p:nvPr>
        </p:nvSpPr>
        <p:spPr>
          <a:xfrm>
            <a:off x="85350" y="1048825"/>
            <a:ext cx="8973300" cy="37725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
              <a:t>Schedule Length should be equal to the maximum finish time.</a:t>
            </a:r>
            <a:endParaRPr/>
          </a:p>
          <a:p>
            <a:pPr marL="457200" lvl="0" indent="-317500" algn="l" rtl="0">
              <a:spcBef>
                <a:spcPts val="0"/>
              </a:spcBef>
              <a:spcAft>
                <a:spcPts val="0"/>
              </a:spcAft>
              <a:buSzPts val="1400"/>
              <a:buChar char="●"/>
            </a:pPr>
            <a:endParaRPr/>
          </a:p>
        </p:txBody>
      </p:sp>
      <p:pic>
        <p:nvPicPr>
          <p:cNvPr id="224" name="Google Shape;224;p34"/>
          <p:cNvPicPr preferRelativeResize="0"/>
          <p:nvPr/>
        </p:nvPicPr>
        <p:blipFill>
          <a:blip r:embed="rId3">
            <a:alphaModFix/>
          </a:blip>
          <a:stretch>
            <a:fillRect/>
          </a:stretch>
        </p:blipFill>
        <p:spPr>
          <a:xfrm>
            <a:off x="0" y="1400525"/>
            <a:ext cx="9058649" cy="34208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83540" y="284416"/>
            <a:ext cx="8376900" cy="430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a:t>Summary</a:t>
            </a:r>
            <a:endParaRPr sz="2800"/>
          </a:p>
          <a:p>
            <a:pPr marL="0" lvl="0" indent="0" algn="l" rtl="0">
              <a:spcBef>
                <a:spcPts val="0"/>
              </a:spcBef>
              <a:spcAft>
                <a:spcPts val="0"/>
              </a:spcAft>
              <a:buNone/>
            </a:pPr>
            <a:endParaRPr sz="2400"/>
          </a:p>
        </p:txBody>
      </p:sp>
      <p:sp>
        <p:nvSpPr>
          <p:cNvPr id="230" name="Google Shape;230;p35"/>
          <p:cNvSpPr txBox="1">
            <a:spLocks noGrp="1"/>
          </p:cNvSpPr>
          <p:nvPr>
            <p:ph type="body" idx="1"/>
          </p:nvPr>
        </p:nvSpPr>
        <p:spPr>
          <a:xfrm>
            <a:off x="111550" y="1073625"/>
            <a:ext cx="8948400" cy="3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31" name="Google Shape;231;p35"/>
          <p:cNvPicPr preferRelativeResize="0"/>
          <p:nvPr/>
        </p:nvPicPr>
        <p:blipFill>
          <a:blip r:embed="rId3">
            <a:alphaModFix/>
          </a:blip>
          <a:stretch>
            <a:fillRect/>
          </a:stretch>
        </p:blipFill>
        <p:spPr>
          <a:xfrm>
            <a:off x="3" y="0"/>
            <a:ext cx="9144000" cy="514350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383540" y="284416"/>
            <a:ext cx="8376900" cy="430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Topics Presented:</a:t>
            </a:r>
            <a:endParaRPr dirty="0"/>
          </a:p>
        </p:txBody>
      </p:sp>
      <p:sp>
        <p:nvSpPr>
          <p:cNvPr id="237" name="Google Shape;237;p36"/>
          <p:cNvSpPr txBox="1">
            <a:spLocks noGrp="1"/>
          </p:cNvSpPr>
          <p:nvPr>
            <p:ph type="body" idx="1"/>
          </p:nvPr>
        </p:nvSpPr>
        <p:spPr>
          <a:xfrm>
            <a:off x="179512" y="987574"/>
            <a:ext cx="8580928" cy="3960440"/>
          </a:xfrm>
          <a:prstGeom prst="rect">
            <a:avLst/>
          </a:prstGeom>
        </p:spPr>
        <p:txBody>
          <a:bodyPr spcFirstLastPara="1" wrap="square" lIns="0" tIns="0" rIns="0" bIns="0" anchor="t" anchorCtr="0">
            <a:noAutofit/>
          </a:bodyPr>
          <a:lstStyle/>
          <a:p>
            <a:pPr fontAlgn="base"/>
            <a:r>
              <a:rPr lang="en-US" b="1" dirty="0"/>
              <a:t>Overview of paper:</a:t>
            </a:r>
            <a:endParaRPr lang="en-US" sz="1400" b="1" dirty="0"/>
          </a:p>
          <a:p>
            <a:pPr lvl="1" fontAlgn="base"/>
            <a:r>
              <a:rPr lang="en-US" dirty="0"/>
              <a:t>Discussed on Task scheduling, IPC, Duplication Strategy</a:t>
            </a:r>
            <a:r>
              <a:rPr lang="en-US" dirty="0" smtClean="0"/>
              <a:t>.</a:t>
            </a:r>
          </a:p>
          <a:p>
            <a:pPr lvl="1" fontAlgn="base"/>
            <a:endParaRPr lang="en-US" sz="1400" dirty="0"/>
          </a:p>
          <a:p>
            <a:pPr fontAlgn="base"/>
            <a:r>
              <a:rPr lang="en-US" b="1" dirty="0"/>
              <a:t>Proposed System:</a:t>
            </a:r>
            <a:endParaRPr lang="en-US" sz="1400" b="1" dirty="0"/>
          </a:p>
          <a:p>
            <a:pPr lvl="1" fontAlgn="base"/>
            <a:r>
              <a:rPr lang="en-US" dirty="0"/>
              <a:t>Issues with Duplication,  MILP formulation of scheduling problem</a:t>
            </a:r>
            <a:r>
              <a:rPr lang="en-US" dirty="0" smtClean="0"/>
              <a:t>.</a:t>
            </a:r>
          </a:p>
          <a:p>
            <a:pPr lvl="1" fontAlgn="base"/>
            <a:endParaRPr lang="en-US" sz="1400" dirty="0"/>
          </a:p>
          <a:p>
            <a:pPr fontAlgn="base"/>
            <a:r>
              <a:rPr lang="en-US" b="1" dirty="0"/>
              <a:t>Literature Survey:</a:t>
            </a:r>
            <a:endParaRPr lang="en-US" sz="1400" b="1" dirty="0"/>
          </a:p>
          <a:p>
            <a:pPr lvl="1" fontAlgn="base"/>
            <a:r>
              <a:rPr lang="en-US" dirty="0"/>
              <a:t>Types of Scheduling Strategies(List based, Cluster based, Duplication based).</a:t>
            </a:r>
            <a:endParaRPr lang="en-US" sz="1400" dirty="0"/>
          </a:p>
          <a:p>
            <a:pPr lvl="1" fontAlgn="base"/>
            <a:r>
              <a:rPr lang="en-US" dirty="0"/>
              <a:t>Types of Duplication Strategies(Full duplication, Selective Duplication, Duplication of Partial Schedules</a:t>
            </a:r>
            <a:r>
              <a:rPr lang="en-US" dirty="0" smtClean="0"/>
              <a:t>).</a:t>
            </a:r>
          </a:p>
          <a:p>
            <a:pPr lvl="1" fontAlgn="base"/>
            <a:endParaRPr lang="en-US" sz="1400" dirty="0"/>
          </a:p>
          <a:p>
            <a:pPr fontAlgn="base"/>
            <a:r>
              <a:rPr lang="en-US" b="1" dirty="0"/>
              <a:t>Proposed Set of 4 Optimality Theorems</a:t>
            </a:r>
            <a:r>
              <a:rPr lang="en-US" b="1" dirty="0" smtClean="0"/>
              <a:t>.</a:t>
            </a:r>
          </a:p>
          <a:p>
            <a:pPr fontAlgn="base"/>
            <a:endParaRPr lang="en-US" sz="1400" b="1" dirty="0"/>
          </a:p>
          <a:p>
            <a:pPr fontAlgn="base"/>
            <a:r>
              <a:rPr lang="en-US" b="1" dirty="0"/>
              <a:t>MILP Formulation</a:t>
            </a:r>
            <a:endParaRPr lang="en-US" sz="1400" b="1" dirty="0"/>
          </a:p>
          <a:p>
            <a:pPr lvl="1" fontAlgn="base"/>
            <a:r>
              <a:rPr lang="en-US" dirty="0"/>
              <a:t>Task Execution Constraints, Data Dependency Constraints and Objective Function.</a:t>
            </a:r>
            <a:endParaRPr lang="en-US" sz="1400" dirty="0"/>
          </a:p>
          <a:p>
            <a:r>
              <a:rPr lang="en-US" dirty="0"/>
              <a:t/>
            </a:r>
            <a:br>
              <a:rPr lang="en-US" dirty="0"/>
            </a:b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383540" y="284416"/>
            <a:ext cx="8376900" cy="4305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990"/>
              <a:buFont typeface="Arial"/>
              <a:buNone/>
            </a:pPr>
            <a:r>
              <a:rPr lang="en" sz="2800"/>
              <a:t>Overview of paper</a:t>
            </a:r>
            <a:endParaRPr/>
          </a:p>
        </p:txBody>
      </p:sp>
      <p:sp>
        <p:nvSpPr>
          <p:cNvPr id="70" name="Google Shape;70;p10"/>
          <p:cNvSpPr txBox="1">
            <a:spLocks noGrp="1"/>
          </p:cNvSpPr>
          <p:nvPr>
            <p:ph type="body" idx="1"/>
          </p:nvPr>
        </p:nvSpPr>
        <p:spPr>
          <a:xfrm>
            <a:off x="383550" y="1202225"/>
            <a:ext cx="8376900" cy="35820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
              <a:t>Modern day applications are often implemented on multiprocessor systems i.e tasks of the application are allocated to different processors for execution.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Obtaining the optimal performance on on multiprocessor systems remains challenging due to  inter-processor communications between tasks of application.</a:t>
            </a:r>
            <a:endParaRPr/>
          </a:p>
          <a:p>
            <a:pPr marL="457200" lvl="0" indent="0" algn="l" rtl="0">
              <a:spcBef>
                <a:spcPts val="0"/>
              </a:spcBef>
              <a:spcAft>
                <a:spcPts val="0"/>
              </a:spcAft>
              <a:buNone/>
            </a:pPr>
            <a:endParaRPr/>
          </a:p>
          <a:p>
            <a:pPr marL="0" lvl="0" indent="457200" algn="l" rtl="0">
              <a:spcBef>
                <a:spcPts val="0"/>
              </a:spcBef>
              <a:spcAft>
                <a:spcPts val="0"/>
              </a:spcAft>
              <a:buNone/>
            </a:pPr>
            <a:r>
              <a:rPr lang="en" b="1"/>
              <a:t>Inter-processor communications overhead:</a:t>
            </a:r>
            <a:endParaRPr b="1"/>
          </a:p>
          <a:p>
            <a:pPr marL="457200" lvl="0" indent="-317500" algn="l" rtl="0">
              <a:spcBef>
                <a:spcPts val="0"/>
              </a:spcBef>
              <a:spcAft>
                <a:spcPts val="0"/>
              </a:spcAft>
              <a:buSzPts val="1400"/>
              <a:buChar char="●"/>
            </a:pPr>
            <a:r>
              <a:rPr lang="en"/>
              <a:t>Two or more processors requires same Resource.(Contention Problem).</a:t>
            </a:r>
            <a:endParaRPr/>
          </a:p>
          <a:p>
            <a:pPr marL="914400" lvl="0" indent="0" algn="l" rtl="0">
              <a:spcBef>
                <a:spcPts val="0"/>
              </a:spcBef>
              <a:spcAft>
                <a:spcPts val="0"/>
              </a:spcAft>
              <a:buNone/>
            </a:pPr>
            <a:endParaRPr/>
          </a:p>
          <a:p>
            <a:pPr marL="457200" lvl="0" indent="-317500" algn="l" rtl="0">
              <a:spcBef>
                <a:spcPts val="0"/>
              </a:spcBef>
              <a:spcAft>
                <a:spcPts val="0"/>
              </a:spcAft>
              <a:buSzPts val="1400"/>
              <a:buChar char="●"/>
            </a:pPr>
            <a:r>
              <a:rPr lang="en"/>
              <a:t>Synchronisation mechanisms comes into play and certain hardware primitives are used to ensure atomic operations and mutual exclusion.</a:t>
            </a:r>
            <a:endParaRPr/>
          </a:p>
          <a:p>
            <a:pPr marL="0" lvl="0" indent="0" algn="l" rtl="0">
              <a:spcBef>
                <a:spcPts val="0"/>
              </a:spcBef>
              <a:spcAft>
                <a:spcPts val="0"/>
              </a:spcAft>
              <a:buNone/>
            </a:pPr>
            <a:endParaRPr/>
          </a:p>
          <a:p>
            <a:pPr marL="457200" lvl="0" indent="-317500" algn="l" rtl="0">
              <a:spcBef>
                <a:spcPts val="0"/>
              </a:spcBef>
              <a:spcAft>
                <a:spcPts val="0"/>
              </a:spcAft>
              <a:buClr>
                <a:schemeClr val="dk1"/>
              </a:buClr>
              <a:buSzPts val="1400"/>
              <a:buChar char="●"/>
            </a:pPr>
            <a:r>
              <a:rPr lang="en"/>
              <a:t>To tackle this overhead, task duplication strategy has been employed in the schedule. </a:t>
            </a: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499742"/>
            <a:ext cx="6400800" cy="1666418"/>
          </a:xfrm>
        </p:spPr>
        <p:txBody>
          <a:bodyPr/>
          <a:lstStyle/>
          <a:p>
            <a:r>
              <a:rPr lang="en-US" dirty="0" smtClean="0"/>
              <a:t>                                         </a:t>
            </a:r>
            <a:r>
              <a:rPr lang="en-US" sz="2800" b="1" dirty="0" smtClean="0"/>
              <a:t>Thank You !!</a:t>
            </a:r>
            <a:endParaRPr lang="en-IN" sz="2800" b="1" dirty="0"/>
          </a:p>
        </p:txBody>
      </p:sp>
    </p:spTree>
    <p:extLst>
      <p:ext uri="{BB962C8B-B14F-4D97-AF65-F5344CB8AC3E}">
        <p14:creationId xmlns:p14="http://schemas.microsoft.com/office/powerpoint/2010/main" val="1650221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1"/>
          <p:cNvPicPr preferRelativeResize="0"/>
          <p:nvPr/>
        </p:nvPicPr>
        <p:blipFill>
          <a:blip r:embed="rId3">
            <a:alphaModFix/>
          </a:blip>
          <a:stretch>
            <a:fillRect/>
          </a:stretch>
        </p:blipFill>
        <p:spPr>
          <a:xfrm>
            <a:off x="-12" y="1160363"/>
            <a:ext cx="8334375" cy="35718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321574" y="284425"/>
            <a:ext cx="7831500" cy="4305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2800"/>
              <a:t>Overview contd.</a:t>
            </a:r>
            <a:endParaRPr/>
          </a:p>
        </p:txBody>
      </p:sp>
      <p:sp>
        <p:nvSpPr>
          <p:cNvPr id="81" name="Google Shape;81;p12"/>
          <p:cNvSpPr txBox="1">
            <a:spLocks noGrp="1"/>
          </p:cNvSpPr>
          <p:nvPr>
            <p:ph type="body" idx="1"/>
          </p:nvPr>
        </p:nvSpPr>
        <p:spPr>
          <a:xfrm>
            <a:off x="321575" y="1152650"/>
            <a:ext cx="8376900" cy="3569400"/>
          </a:xfrm>
          <a:prstGeom prst="rect">
            <a:avLst/>
          </a:prstGeom>
        </p:spPr>
        <p:txBody>
          <a:bodyPr spcFirstLastPara="1" wrap="square" lIns="0" tIns="0" rIns="0" bIns="0" anchor="t" anchorCtr="0">
            <a:noAutofit/>
          </a:bodyPr>
          <a:lstStyle/>
          <a:p>
            <a:pPr marL="0" lvl="0" indent="457200" algn="l" rtl="0">
              <a:spcBef>
                <a:spcPts val="0"/>
              </a:spcBef>
              <a:spcAft>
                <a:spcPts val="0"/>
              </a:spcAft>
              <a:buNone/>
            </a:pPr>
            <a:r>
              <a:rPr lang="en" b="1"/>
              <a:t>Task Duplication Strategy:</a:t>
            </a:r>
            <a:endParaRPr b="1"/>
          </a:p>
          <a:p>
            <a:pPr marL="0" lvl="0" indent="457200" algn="l" rtl="0">
              <a:spcBef>
                <a:spcPts val="0"/>
              </a:spcBef>
              <a:spcAft>
                <a:spcPts val="0"/>
              </a:spcAft>
              <a:buNone/>
            </a:pPr>
            <a:endParaRPr b="1"/>
          </a:p>
          <a:p>
            <a:pPr marL="457200" lvl="0" indent="-317500" algn="l" rtl="0">
              <a:spcBef>
                <a:spcPts val="0"/>
              </a:spcBef>
              <a:spcAft>
                <a:spcPts val="0"/>
              </a:spcAft>
              <a:buSzPts val="1400"/>
              <a:buChar char="●"/>
            </a:pPr>
            <a:r>
              <a:rPr lang="en"/>
              <a:t>The communication between tasks assigned to the same processor is considered negligible, whereas tasks </a:t>
            </a:r>
            <a:r>
              <a:rPr lang="en" sz="1700"/>
              <a:t>allocated to different processors for execution, then, inter-processor communication is inevitable, which delays execution.</a:t>
            </a:r>
            <a:endParaRPr sz="1700"/>
          </a:p>
          <a:p>
            <a:pPr marL="0" lvl="0" indent="0" algn="l" rtl="0">
              <a:spcBef>
                <a:spcPts val="0"/>
              </a:spcBef>
              <a:spcAft>
                <a:spcPts val="0"/>
              </a:spcAft>
              <a:buNone/>
            </a:pPr>
            <a:endParaRPr sz="1700"/>
          </a:p>
          <a:p>
            <a:pPr marL="457200" lvl="0" indent="-317500" algn="l" rtl="0">
              <a:lnSpc>
                <a:spcPct val="115000"/>
              </a:lnSpc>
              <a:spcBef>
                <a:spcPts val="600"/>
              </a:spcBef>
              <a:spcAft>
                <a:spcPts val="0"/>
              </a:spcAft>
              <a:buClr>
                <a:schemeClr val="dk1"/>
              </a:buClr>
              <a:buSzPts val="1400"/>
              <a:buChar char="●"/>
            </a:pPr>
            <a:r>
              <a:rPr lang="en" sz="1700"/>
              <a:t>Owing to the delay-free shared memory based intra-processor communication, i.e., local communication, part of inter-task communications are made local by allocating the task to multiple processors for execution.</a:t>
            </a:r>
            <a:endParaRPr sz="1700"/>
          </a:p>
          <a:p>
            <a:pPr marL="457200" lvl="0" indent="0" algn="l" rtl="0">
              <a:lnSpc>
                <a:spcPct val="115000"/>
              </a:lnSpc>
              <a:spcBef>
                <a:spcPts val="600"/>
              </a:spcBef>
              <a:spcAft>
                <a:spcPts val="0"/>
              </a:spcAft>
              <a:buNone/>
            </a:pPr>
            <a:endParaRPr sz="1700"/>
          </a:p>
          <a:p>
            <a:pPr marL="457200" lvl="0" indent="-317500" algn="l" rtl="0">
              <a:lnSpc>
                <a:spcPct val="115000"/>
              </a:lnSpc>
              <a:spcBef>
                <a:spcPts val="600"/>
              </a:spcBef>
              <a:spcAft>
                <a:spcPts val="0"/>
              </a:spcAft>
              <a:buClr>
                <a:schemeClr val="dk1"/>
              </a:buClr>
              <a:buSzPts val="1400"/>
              <a:buChar char="●"/>
            </a:pPr>
            <a:r>
              <a:rPr lang="en" sz="1700"/>
              <a:t> To be a delay free local communication, the source task is duplicated to the processor where the destination task is mapped to, thus removing the communication delay.</a:t>
            </a:r>
            <a:endParaRPr sz="1700"/>
          </a:p>
          <a:p>
            <a:pPr marL="0" lvl="0" indent="0" algn="l" rtl="0">
              <a:lnSpc>
                <a:spcPct val="115000"/>
              </a:lnSpc>
              <a:spcBef>
                <a:spcPts val="600"/>
              </a:spcBef>
              <a:spcAft>
                <a:spcPts val="0"/>
              </a:spcAft>
              <a:buNone/>
            </a:pPr>
            <a:endParaRPr sz="1700"/>
          </a:p>
          <a:p>
            <a:pPr marL="457200" lvl="0" indent="-317500" algn="l" rtl="0">
              <a:lnSpc>
                <a:spcPct val="115000"/>
              </a:lnSpc>
              <a:spcBef>
                <a:spcPts val="600"/>
              </a:spcBef>
              <a:spcAft>
                <a:spcPts val="0"/>
              </a:spcAft>
              <a:buClr>
                <a:schemeClr val="dk1"/>
              </a:buClr>
              <a:buSzPts val="1400"/>
              <a:buChar char="●"/>
            </a:pPr>
            <a:endParaRPr/>
          </a:p>
          <a:p>
            <a:pPr marL="457200" lvl="0" indent="0" algn="l" rtl="0">
              <a:lnSpc>
                <a:spcPct val="115000"/>
              </a:lnSpc>
              <a:spcBef>
                <a:spcPts val="600"/>
              </a:spcBef>
              <a:spcAft>
                <a:spcPts val="0"/>
              </a:spcAft>
              <a:buNone/>
            </a:pPr>
            <a:endParaRPr/>
          </a:p>
          <a:p>
            <a:pPr marL="457200" lvl="0" indent="-317500" algn="l" rtl="0">
              <a:spcBef>
                <a:spcPts val="0"/>
              </a:spcBef>
              <a:spcAft>
                <a:spcPts val="0"/>
              </a:spcAft>
              <a:buSzPts val="1400"/>
              <a:buChar char="●"/>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body" idx="1"/>
          </p:nvPr>
        </p:nvSpPr>
        <p:spPr>
          <a:xfrm>
            <a:off x="272675" y="979125"/>
            <a:ext cx="8487900" cy="3879300"/>
          </a:xfrm>
          <a:prstGeom prst="rect">
            <a:avLst/>
          </a:prstGeom>
        </p:spPr>
        <p:txBody>
          <a:bodyPr spcFirstLastPara="1" wrap="square" lIns="0" tIns="0" rIns="0" bIns="0" anchor="t" anchorCtr="0">
            <a:noAutofit/>
          </a:bodyPr>
          <a:lstStyle/>
          <a:p>
            <a:pPr marL="457200" lvl="0" indent="-317500" algn="l" rtl="0">
              <a:lnSpc>
                <a:spcPct val="115000"/>
              </a:lnSpc>
              <a:spcBef>
                <a:spcPts val="600"/>
              </a:spcBef>
              <a:spcAft>
                <a:spcPts val="0"/>
              </a:spcAft>
              <a:buClr>
                <a:schemeClr val="dk1"/>
              </a:buClr>
              <a:buSzPts val="1400"/>
              <a:buChar char="●"/>
            </a:pPr>
            <a:r>
              <a:rPr lang="en" sz="1700"/>
              <a:t>T</a:t>
            </a:r>
            <a:r>
              <a:rPr lang="en"/>
              <a:t>ask duplication based scheduling algorithms generate shorter schedules without sacrificing efficiency but leave the computing resources over consumed due to the heavily duplications of tasks.</a:t>
            </a:r>
            <a:endParaRPr/>
          </a:p>
          <a:p>
            <a:pPr marL="457200" lvl="0" indent="0" algn="l" rtl="0">
              <a:lnSpc>
                <a:spcPct val="115000"/>
              </a:lnSpc>
              <a:spcBef>
                <a:spcPts val="600"/>
              </a:spcBef>
              <a:spcAft>
                <a:spcPts val="0"/>
              </a:spcAft>
              <a:buNone/>
            </a:pPr>
            <a:endParaRPr/>
          </a:p>
          <a:p>
            <a:pPr marL="0" lvl="0" indent="0" algn="l" rtl="0">
              <a:spcBef>
                <a:spcPts val="0"/>
              </a:spcBef>
              <a:spcAft>
                <a:spcPts val="0"/>
              </a:spcAft>
              <a:buNone/>
            </a:pPr>
            <a:r>
              <a:rPr lang="en" b="1"/>
              <a:t>Issues with Duplication:</a:t>
            </a:r>
            <a:endParaRPr b="1"/>
          </a:p>
          <a:p>
            <a:pPr marL="914400" lvl="1" indent="-317500" algn="l" rtl="0">
              <a:spcBef>
                <a:spcPts val="0"/>
              </a:spcBef>
              <a:spcAft>
                <a:spcPts val="0"/>
              </a:spcAft>
              <a:buSzPts val="1400"/>
              <a:buChar char="○"/>
            </a:pPr>
            <a:r>
              <a:rPr lang="en"/>
              <a:t> Which task(s) to be duplicated? </a:t>
            </a:r>
            <a:endParaRPr/>
          </a:p>
          <a:p>
            <a:pPr marL="457200" lvl="0" indent="0" algn="l" rtl="0">
              <a:spcBef>
                <a:spcPts val="0"/>
              </a:spcBef>
              <a:spcAft>
                <a:spcPts val="0"/>
              </a:spcAft>
              <a:buNone/>
            </a:pPr>
            <a:endParaRPr/>
          </a:p>
          <a:p>
            <a:pPr marL="914400" lvl="1" indent="-317500" algn="l" rtl="0">
              <a:spcBef>
                <a:spcPts val="0"/>
              </a:spcBef>
              <a:spcAft>
                <a:spcPts val="0"/>
              </a:spcAft>
              <a:buSzPts val="1400"/>
              <a:buChar char="○"/>
            </a:pPr>
            <a:r>
              <a:rPr lang="en"/>
              <a:t> How many times a task should be duplicated and where it should be duplicated?</a:t>
            </a:r>
            <a:endParaRPr/>
          </a:p>
          <a:p>
            <a:pPr marL="457200" lvl="0" indent="0" algn="l" rtl="0">
              <a:spcBef>
                <a:spcPts val="0"/>
              </a:spcBef>
              <a:spcAft>
                <a:spcPts val="0"/>
              </a:spcAft>
              <a:buNone/>
            </a:pPr>
            <a:r>
              <a:rPr lang="en"/>
              <a:t> </a:t>
            </a:r>
            <a:endParaRPr/>
          </a:p>
          <a:p>
            <a:pPr marL="914400" lvl="1" indent="-317500" algn="l" rtl="0">
              <a:spcBef>
                <a:spcPts val="0"/>
              </a:spcBef>
              <a:spcAft>
                <a:spcPts val="0"/>
              </a:spcAft>
              <a:buSzPts val="1400"/>
              <a:buChar char="○"/>
            </a:pPr>
            <a:r>
              <a:rPr lang="en"/>
              <a:t> How should tasks on each processors be ordered and timed?</a:t>
            </a:r>
            <a:endParaRPr/>
          </a:p>
          <a:p>
            <a:pPr marL="457200" lvl="0" indent="0" algn="l" rtl="0">
              <a:spcBef>
                <a:spcPts val="0"/>
              </a:spcBef>
              <a:spcAft>
                <a:spcPts val="0"/>
              </a:spcAft>
              <a:buNone/>
            </a:pPr>
            <a:r>
              <a:rPr lang="en"/>
              <a:t> </a:t>
            </a:r>
            <a:endParaRPr/>
          </a:p>
          <a:p>
            <a:pPr marL="914400" lvl="1" indent="-317500" algn="l" rtl="0">
              <a:spcBef>
                <a:spcPts val="0"/>
              </a:spcBef>
              <a:spcAft>
                <a:spcPts val="0"/>
              </a:spcAft>
              <a:buSzPts val="1400"/>
              <a:buChar char="○"/>
            </a:pPr>
            <a:r>
              <a:rPr lang="en"/>
              <a:t> How to determine the data precedences among duplications of a task and its successors?</a:t>
            </a:r>
            <a:endParaRPr/>
          </a:p>
          <a:p>
            <a:pPr marL="45720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07340" y="296816"/>
            <a:ext cx="8376900" cy="4305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2800"/>
              <a:t>Proposed System:</a:t>
            </a:r>
            <a:endParaRPr sz="4600"/>
          </a:p>
        </p:txBody>
      </p:sp>
      <p:sp>
        <p:nvSpPr>
          <p:cNvPr id="92" name="Google Shape;92;p14"/>
          <p:cNvSpPr txBox="1">
            <a:spLocks noGrp="1"/>
          </p:cNvSpPr>
          <p:nvPr>
            <p:ph type="body" idx="1"/>
          </p:nvPr>
        </p:nvSpPr>
        <p:spPr>
          <a:xfrm>
            <a:off x="307350" y="1041100"/>
            <a:ext cx="8376900" cy="3879300"/>
          </a:xfrm>
          <a:prstGeom prst="rect">
            <a:avLst/>
          </a:prstGeom>
        </p:spPr>
        <p:txBody>
          <a:bodyPr spcFirstLastPara="1" wrap="square" lIns="0" tIns="0" rIns="0" bIns="0" anchor="t" anchorCtr="0">
            <a:noAutofit/>
          </a:bodyPr>
          <a:lstStyle/>
          <a:p>
            <a:pPr marL="457200" lvl="0" indent="-317500" algn="l" rtl="0">
              <a:spcBef>
                <a:spcPts val="0"/>
              </a:spcBef>
              <a:spcAft>
                <a:spcPts val="0"/>
              </a:spcAft>
              <a:buClr>
                <a:schemeClr val="dk1"/>
              </a:buClr>
              <a:buSzPts val="1400"/>
              <a:buChar char="●"/>
            </a:pPr>
            <a:r>
              <a:rPr lang="en"/>
              <a:t>Finding the optimal duplication-based solution with the minimal schedule makespan remains an issue. </a:t>
            </a:r>
            <a:endParaRPr/>
          </a:p>
          <a:p>
            <a:pPr marL="0" lvl="0" indent="0" algn="l" rtl="0">
              <a:spcBef>
                <a:spcPts val="0"/>
              </a:spcBef>
              <a:spcAft>
                <a:spcPts val="0"/>
              </a:spcAft>
              <a:buNone/>
            </a:pPr>
            <a:endParaRPr/>
          </a:p>
          <a:p>
            <a:pPr marL="0" lvl="0" indent="0" algn="l" rtl="0">
              <a:spcBef>
                <a:spcPts val="0"/>
              </a:spcBef>
              <a:spcAft>
                <a:spcPts val="0"/>
              </a:spcAft>
              <a:buNone/>
            </a:pPr>
            <a:r>
              <a:rPr lang="en" b="1"/>
              <a:t>Mixed Integer Linear Programming Approach:</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
              <a:t>The MILP has been widely studied for the scheduling problem.</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Proposed an application-specific knowledge aware MILP for scheduling DAGs.In the formulation, the bi-linear equation is simplified to mitigate the size of the formulation.</a:t>
            </a:r>
            <a:endParaRPr/>
          </a:p>
          <a:p>
            <a:pPr marL="457200" lvl="0" indent="0" algn="l" rtl="0">
              <a:spcBef>
                <a:spcPts val="0"/>
              </a:spcBef>
              <a:spcAft>
                <a:spcPts val="0"/>
              </a:spcAft>
              <a:buNone/>
            </a:pPr>
            <a:endParaRPr/>
          </a:p>
          <a:p>
            <a:pPr marL="457200" lvl="0" indent="-317500" algn="l" rtl="0">
              <a:spcBef>
                <a:spcPts val="0"/>
              </a:spcBef>
              <a:spcAft>
                <a:spcPts val="0"/>
              </a:spcAft>
              <a:buClr>
                <a:schemeClr val="dk1"/>
              </a:buClr>
              <a:buSzPts val="1400"/>
              <a:buChar char="●"/>
            </a:pPr>
            <a:r>
              <a:rPr lang="en"/>
              <a:t>This paper proposes a </a:t>
            </a:r>
            <a:r>
              <a:rPr lang="en" u="sng"/>
              <a:t>novel Mixed Integer Linear Programming (MILP)</a:t>
            </a:r>
            <a:r>
              <a:rPr lang="en"/>
              <a:t> formulation, together with a set of key theorems which enable and simplify the MILP formulation and solve the problem with optimality.</a:t>
            </a:r>
            <a:endParaRPr/>
          </a:p>
          <a:p>
            <a:pPr marL="0" lvl="0" indent="0" algn="l" rtl="0">
              <a:spcBef>
                <a:spcPts val="0"/>
              </a:spcBef>
              <a:spcAft>
                <a:spcPts val="0"/>
              </a:spcAft>
              <a:buNone/>
            </a:pPr>
            <a:endParaRPr/>
          </a:p>
          <a:p>
            <a:pPr marL="914400" lvl="0" indent="-317500" algn="l" rtl="0">
              <a:spcBef>
                <a:spcPts val="0"/>
              </a:spcBef>
              <a:spcAft>
                <a:spcPts val="0"/>
              </a:spcAft>
              <a:buSzPts val="1400"/>
              <a:buChar char="●"/>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83540" y="309216"/>
            <a:ext cx="8376900" cy="430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dirty="0"/>
              <a:t>Proposed System:</a:t>
            </a:r>
            <a:endParaRPr sz="2800" dirty="0"/>
          </a:p>
        </p:txBody>
      </p:sp>
      <p:sp>
        <p:nvSpPr>
          <p:cNvPr id="98" name="Google Shape;98;p15"/>
          <p:cNvSpPr txBox="1">
            <a:spLocks noGrp="1"/>
          </p:cNvSpPr>
          <p:nvPr>
            <p:ph type="body" idx="1"/>
          </p:nvPr>
        </p:nvSpPr>
        <p:spPr>
          <a:xfrm>
            <a:off x="383550" y="1073624"/>
            <a:ext cx="8376900" cy="3710400"/>
          </a:xfrm>
          <a:prstGeom prst="rect">
            <a:avLst/>
          </a:prstGeom>
        </p:spPr>
        <p:txBody>
          <a:bodyPr spcFirstLastPara="1" wrap="square" lIns="0" tIns="0" rIns="0" bIns="0" anchor="t" anchorCtr="0">
            <a:noAutofit/>
          </a:bodyPr>
          <a:lstStyle/>
          <a:p>
            <a:pPr marL="457200" lvl="0" indent="-317500" algn="l" rtl="0">
              <a:spcBef>
                <a:spcPts val="0"/>
              </a:spcBef>
              <a:spcAft>
                <a:spcPts val="0"/>
              </a:spcAft>
              <a:buClr>
                <a:schemeClr val="dk1"/>
              </a:buClr>
              <a:buSzPts val="1400"/>
              <a:buChar char="●"/>
            </a:pPr>
            <a:r>
              <a:rPr lang="en"/>
              <a:t>Novel Approach Includes:</a:t>
            </a:r>
            <a:endParaRPr/>
          </a:p>
          <a:p>
            <a:pPr marL="914400" lvl="1" indent="-317500" algn="l" rtl="0">
              <a:spcBef>
                <a:spcPts val="0"/>
              </a:spcBef>
              <a:spcAft>
                <a:spcPts val="0"/>
              </a:spcAft>
              <a:buClr>
                <a:schemeClr val="dk1"/>
              </a:buClr>
              <a:buSzPts val="1400"/>
              <a:buChar char="○"/>
            </a:pPr>
            <a:r>
              <a:rPr lang="en"/>
              <a:t>Guaranteed to be optimal in terms of schedule length for the duplication--based scheduling problem.</a:t>
            </a:r>
            <a:endParaRPr/>
          </a:p>
          <a:p>
            <a:pPr marL="457200" lvl="0" indent="0" algn="l" rtl="0">
              <a:spcBef>
                <a:spcPts val="0"/>
              </a:spcBef>
              <a:spcAft>
                <a:spcPts val="0"/>
              </a:spcAft>
              <a:buNone/>
            </a:pPr>
            <a:endParaRPr/>
          </a:p>
          <a:p>
            <a:pPr marL="914400" lvl="1" indent="-317500" algn="l" rtl="0">
              <a:spcBef>
                <a:spcPts val="0"/>
              </a:spcBef>
              <a:spcAft>
                <a:spcPts val="0"/>
              </a:spcAft>
              <a:buSzPts val="1400"/>
              <a:buChar char="○"/>
            </a:pPr>
            <a:r>
              <a:rPr lang="en"/>
              <a:t>The task duplication is modeled appropriately using the task duplication variable in the formulation, thus resulting in optimal task duplication strategy.</a:t>
            </a:r>
            <a:endParaRPr/>
          </a:p>
          <a:p>
            <a:pPr marL="457200" lvl="0" indent="0" algn="l" rtl="0">
              <a:spcBef>
                <a:spcPts val="0"/>
              </a:spcBef>
              <a:spcAft>
                <a:spcPts val="0"/>
              </a:spcAft>
              <a:buNone/>
            </a:pPr>
            <a:endParaRPr/>
          </a:p>
          <a:p>
            <a:pPr marL="914400" lvl="1" indent="-317500" algn="l" rtl="0">
              <a:spcBef>
                <a:spcPts val="0"/>
              </a:spcBef>
              <a:spcAft>
                <a:spcPts val="0"/>
              </a:spcAft>
              <a:buSzPts val="1400"/>
              <a:buChar char="○"/>
            </a:pPr>
            <a:r>
              <a:rPr lang="en"/>
              <a:t> The reformulated data dependence is taken into account without a priori information about task duplication and mapping.</a:t>
            </a:r>
            <a:endParaRPr/>
          </a:p>
          <a:p>
            <a:pPr marL="457200" lvl="0" indent="0" algn="l" rtl="0">
              <a:spcBef>
                <a:spcPts val="0"/>
              </a:spcBef>
              <a:spcAft>
                <a:spcPts val="0"/>
              </a:spcAft>
              <a:buNone/>
            </a:pPr>
            <a:endParaRPr/>
          </a:p>
          <a:p>
            <a:pPr marL="914400" lvl="1" indent="-317500" algn="l" rtl="0">
              <a:spcBef>
                <a:spcPts val="0"/>
              </a:spcBef>
              <a:spcAft>
                <a:spcPts val="0"/>
              </a:spcAft>
              <a:buSzPts val="1400"/>
              <a:buChar char="○"/>
            </a:pPr>
            <a:r>
              <a:rPr lang="en"/>
              <a:t> A set of optimality theorems are summarized, which help to enable and simplify the modeling of the problem.</a:t>
            </a: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pSp>
        <p:nvGrpSpPr>
          <p:cNvPr id="103" name="Google Shape;103;p16"/>
          <p:cNvGrpSpPr/>
          <p:nvPr/>
        </p:nvGrpSpPr>
        <p:grpSpPr>
          <a:xfrm>
            <a:off x="5632325" y="1073602"/>
            <a:ext cx="3305700" cy="3599036"/>
            <a:chOff x="5632317" y="1189775"/>
            <a:chExt cx="3305700" cy="3483050"/>
          </a:xfrm>
        </p:grpSpPr>
        <p:sp>
          <p:nvSpPr>
            <p:cNvPr id="104" name="Google Shape;104;p16"/>
            <p:cNvSpPr/>
            <p:nvPr/>
          </p:nvSpPr>
          <p:spPr>
            <a:xfrm>
              <a:off x="5632317" y="1189775"/>
              <a:ext cx="33057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Optimal Duplication (MILP)</a:t>
              </a:r>
              <a:endParaRPr>
                <a:solidFill>
                  <a:srgbClr val="FFFFFF"/>
                </a:solidFill>
                <a:latin typeface="Roboto"/>
                <a:ea typeface="Roboto"/>
                <a:cs typeface="Roboto"/>
                <a:sym typeface="Roboto"/>
              </a:endParaRPr>
            </a:p>
          </p:txBody>
        </p:sp>
        <p:sp>
          <p:nvSpPr>
            <p:cNvPr id="105" name="Google Shape;105;p16"/>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Roboto"/>
                  <a:ea typeface="Roboto"/>
                  <a:cs typeface="Roboto"/>
                  <a:sym typeface="Roboto"/>
                </a:rPr>
                <a:t>Redundant Duplications are not executed.</a:t>
              </a:r>
              <a:endParaRPr>
                <a:latin typeface="Roboto"/>
                <a:ea typeface="Roboto"/>
                <a:cs typeface="Roboto"/>
                <a:sym typeface="Roboto"/>
              </a:endParaRPr>
            </a:p>
          </p:txBody>
        </p:sp>
      </p:grpSp>
      <p:grpSp>
        <p:nvGrpSpPr>
          <p:cNvPr id="106" name="Google Shape;106;p16"/>
          <p:cNvGrpSpPr/>
          <p:nvPr/>
        </p:nvGrpSpPr>
        <p:grpSpPr>
          <a:xfrm>
            <a:off x="0" y="1073612"/>
            <a:ext cx="3546900" cy="3599162"/>
            <a:chOff x="0" y="1189989"/>
            <a:chExt cx="3546900" cy="3482836"/>
          </a:xfrm>
        </p:grpSpPr>
        <p:sp>
          <p:nvSpPr>
            <p:cNvPr id="107" name="Google Shape;107;p16"/>
            <p:cNvSpPr/>
            <p:nvPr/>
          </p:nvSpPr>
          <p:spPr>
            <a:xfrm>
              <a:off x="0" y="1189989"/>
              <a:ext cx="35469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Task Scheduling</a:t>
              </a:r>
              <a:endParaRPr>
                <a:solidFill>
                  <a:srgbClr val="FFFFFF"/>
                </a:solidFill>
                <a:latin typeface="Roboto"/>
                <a:ea typeface="Roboto"/>
                <a:cs typeface="Roboto"/>
                <a:sym typeface="Roboto"/>
              </a:endParaRPr>
            </a:p>
          </p:txBody>
        </p:sp>
        <p:sp>
          <p:nvSpPr>
            <p:cNvPr id="108" name="Google Shape;108;p16"/>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Roboto"/>
                  <a:ea typeface="Roboto"/>
                  <a:cs typeface="Roboto"/>
                  <a:sym typeface="Roboto"/>
                </a:rPr>
                <a:t>IPC Overhead</a:t>
              </a:r>
              <a:endParaRPr>
                <a:latin typeface="Roboto"/>
                <a:ea typeface="Roboto"/>
                <a:cs typeface="Roboto"/>
                <a:sym typeface="Roboto"/>
              </a:endParaRPr>
            </a:p>
          </p:txBody>
        </p:sp>
      </p:grpSp>
      <p:grpSp>
        <p:nvGrpSpPr>
          <p:cNvPr id="109" name="Google Shape;109;p16"/>
          <p:cNvGrpSpPr/>
          <p:nvPr/>
        </p:nvGrpSpPr>
        <p:grpSpPr>
          <a:xfrm>
            <a:off x="2944200" y="1073625"/>
            <a:ext cx="3305700" cy="3599200"/>
            <a:chOff x="2944200" y="1073625"/>
            <a:chExt cx="3305700" cy="3599200"/>
          </a:xfrm>
        </p:grpSpPr>
        <p:sp>
          <p:nvSpPr>
            <p:cNvPr id="110" name="Google Shape;110;p16"/>
            <p:cNvSpPr/>
            <p:nvPr/>
          </p:nvSpPr>
          <p:spPr>
            <a:xfrm>
              <a:off x="2944200" y="1073625"/>
              <a:ext cx="3305700" cy="6678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Duplication Strategy</a:t>
              </a:r>
              <a:endParaRPr>
                <a:solidFill>
                  <a:srgbClr val="FFFFFF"/>
                </a:solidFill>
                <a:latin typeface="Roboto"/>
                <a:ea typeface="Roboto"/>
                <a:cs typeface="Roboto"/>
                <a:sym typeface="Roboto"/>
              </a:endParaRPr>
            </a:p>
          </p:txBody>
        </p:sp>
        <p:sp>
          <p:nvSpPr>
            <p:cNvPr id="111" name="Google Shape;111;p16"/>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Roboto"/>
                  <a:ea typeface="Roboto"/>
                  <a:cs typeface="Roboto"/>
                  <a:sym typeface="Roboto"/>
                </a:rPr>
                <a:t>Tasks are duplicated to processors where dependents exist to avoid IPC (Full Duplication Strategy)</a:t>
              </a:r>
              <a:endParaRPr>
                <a:latin typeface="Roboto"/>
                <a:ea typeface="Roboto"/>
                <a:cs typeface="Roboto"/>
                <a:sym typeface="Roboto"/>
              </a:endParaRPr>
            </a:p>
          </p:txBody>
        </p:sp>
      </p:grpSp>
      <p:sp>
        <p:nvSpPr>
          <p:cNvPr id="2" name="TextBox 1"/>
          <p:cNvSpPr txBox="1"/>
          <p:nvPr/>
        </p:nvSpPr>
        <p:spPr>
          <a:xfrm>
            <a:off x="162524" y="290331"/>
            <a:ext cx="6768752" cy="523220"/>
          </a:xfrm>
          <a:prstGeom prst="rect">
            <a:avLst/>
          </a:prstGeom>
          <a:noFill/>
        </p:spPr>
        <p:txBody>
          <a:bodyPr wrap="square" rtlCol="0">
            <a:spAutoFit/>
          </a:bodyPr>
          <a:lstStyle/>
          <a:p>
            <a:r>
              <a:rPr lang="en-US" sz="2800" b="1" dirty="0" smtClean="0"/>
              <a:t>Complete Overview</a:t>
            </a:r>
            <a:endParaRPr lang="en-IN" sz="28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1651</Words>
  <Application>Microsoft Office PowerPoint</Application>
  <PresentationFormat>On-screen Show (16:9)</PresentationFormat>
  <Paragraphs>160</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Roboto</vt:lpstr>
      <vt:lpstr>Office Theme</vt:lpstr>
      <vt:lpstr>Research Practice By N. Sai Charan under  Dr. Abhishek Mishra</vt:lpstr>
      <vt:lpstr>Research Topic</vt:lpstr>
      <vt:lpstr>Overview of paper</vt:lpstr>
      <vt:lpstr>PowerPoint Presentation</vt:lpstr>
      <vt:lpstr>Overview contd.</vt:lpstr>
      <vt:lpstr>PowerPoint Presentation</vt:lpstr>
      <vt:lpstr>Proposed System:</vt:lpstr>
      <vt:lpstr>Proposed System:</vt:lpstr>
      <vt:lpstr>PowerPoint Presentation</vt:lpstr>
      <vt:lpstr>Literature Survey</vt:lpstr>
      <vt:lpstr>Literature Survey</vt:lpstr>
      <vt:lpstr>Literature Survey Contd</vt:lpstr>
      <vt:lpstr>Proposed Optimality Theorems</vt:lpstr>
      <vt:lpstr>PowerPoint Presentation</vt:lpstr>
      <vt:lpstr>PowerPoint Presentation</vt:lpstr>
      <vt:lpstr>PowerPoint Presentation</vt:lpstr>
      <vt:lpstr>PowerPoint Presentation</vt:lpstr>
      <vt:lpstr>PowerPoint Presentation</vt:lpstr>
      <vt:lpstr>PowerPoint Presentation</vt:lpstr>
      <vt:lpstr>                        MILP Formulation</vt:lpstr>
      <vt:lpstr>Mathematical Model of Task Execution Constraints.</vt:lpstr>
      <vt:lpstr>PowerPoint Presentation</vt:lpstr>
      <vt:lpstr>PowerPoint Presentation</vt:lpstr>
      <vt:lpstr>Mathematical Model of Task Dependency Constraints.</vt:lpstr>
      <vt:lpstr>PowerPoint Presentation</vt:lpstr>
      <vt:lpstr>Dependency Constraints Contd:</vt:lpstr>
      <vt:lpstr>Objective Function</vt:lpstr>
      <vt:lpstr>Summary </vt:lpstr>
      <vt:lpstr>Topics Presented: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Practice By N. Sai Charan under  Dr. Abhishek Mishra</dc:title>
  <cp:lastModifiedBy>admin</cp:lastModifiedBy>
  <cp:revision>5</cp:revision>
  <dcterms:modified xsi:type="dcterms:W3CDTF">2021-05-22T09:18:12Z</dcterms:modified>
</cp:coreProperties>
</file>