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5"/>
  </p:notesMasterIdLst>
  <p:handoutMasterIdLst>
    <p:handoutMasterId r:id="rId16"/>
  </p:handoutMasterIdLst>
  <p:sldIdLst>
    <p:sldId id="467" r:id="rId2"/>
    <p:sldId id="473" r:id="rId3"/>
    <p:sldId id="474" r:id="rId4"/>
    <p:sldId id="475" r:id="rId5"/>
    <p:sldId id="476" r:id="rId6"/>
    <p:sldId id="478" r:id="rId7"/>
    <p:sldId id="479" r:id="rId8"/>
    <p:sldId id="480" r:id="rId9"/>
    <p:sldId id="487" r:id="rId10"/>
    <p:sldId id="488" r:id="rId11"/>
    <p:sldId id="489" r:id="rId12"/>
    <p:sldId id="483" r:id="rId13"/>
    <p:sldId id="465" r:id="rId14"/>
  </p:sldIdLst>
  <p:sldSz cx="12192000" cy="6858000"/>
  <p:notesSz cx="6858000" cy="9144000"/>
  <p:embeddedFontLst>
    <p:embeddedFont>
      <p:font typeface="Allura" panose="020B0604020202020204" charset="0"/>
      <p:regular r:id="rId17"/>
    </p:embeddedFont>
    <p:embeddedFont>
      <p:font typeface="Segoe UI" panose="020B0502040204020203"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50E7A29-14EC-A74C-8115-EFF96D771BD2}">
          <p14:sldIdLst>
            <p14:sldId id="467"/>
          </p14:sldIdLst>
        </p14:section>
        <p14:section name="Untitled Section" id="{57073567-706C-47C0-9BF5-86EE5F2E2334}">
          <p14:sldIdLst>
            <p14:sldId id="473"/>
            <p14:sldId id="474"/>
            <p14:sldId id="475"/>
            <p14:sldId id="476"/>
            <p14:sldId id="478"/>
            <p14:sldId id="479"/>
            <p14:sldId id="480"/>
            <p14:sldId id="487"/>
            <p14:sldId id="488"/>
            <p14:sldId id="489"/>
            <p14:sldId id="483"/>
            <p14:sldId id="4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074"/>
    <a:srgbClr val="E8B80A"/>
    <a:srgbClr val="A6A6A6"/>
    <a:srgbClr val="002060"/>
    <a:srgbClr val="FAA519"/>
    <a:srgbClr val="034A90"/>
    <a:srgbClr val="92D050"/>
    <a:srgbClr val="E5E5F7"/>
    <a:srgbClr val="E7E9EE"/>
    <a:srgbClr val="BD2C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6381" autoAdjust="0"/>
  </p:normalViewPr>
  <p:slideViewPr>
    <p:cSldViewPr snapToGrid="0" snapToObjects="1" showGuides="1">
      <p:cViewPr varScale="1">
        <p:scale>
          <a:sx n="70" d="100"/>
          <a:sy n="70" d="100"/>
        </p:scale>
        <p:origin x="605" y="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98" d="100"/>
          <a:sy n="98" d="100"/>
        </p:scale>
        <p:origin x="3594"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0F88F-DDEE-4A9B-8846-40F206FEAD51}" type="datetimeFigureOut">
              <a:rPr lang="en-IN" smtClean="0"/>
              <a:t>03-06-2024</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873F1-1CD0-4691-B818-AB60E6C55711}" type="slidenum">
              <a:rPr lang="en-IN" smtClean="0"/>
              <a:t>‹#›</a:t>
            </a:fld>
            <a:endParaRPr lang="en-IN" dirty="0"/>
          </a:p>
        </p:txBody>
      </p:sp>
    </p:spTree>
    <p:extLst>
      <p:ext uri="{BB962C8B-B14F-4D97-AF65-F5344CB8AC3E}">
        <p14:creationId xmlns:p14="http://schemas.microsoft.com/office/powerpoint/2010/main" val="75952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847AB-3B75-FF4A-B0A2-6BEB5C2F7506}" type="datetimeFigureOut">
              <a:rPr lang="en-US" smtClean="0"/>
              <a:t>6/3/2024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9A84A-733A-0C47-AC2B-F0C70F83A7E9}" type="slidenum">
              <a:rPr lang="en-US" smtClean="0"/>
              <a:t>‹#›</a:t>
            </a:fld>
            <a:endParaRPr lang="en-US" dirty="0"/>
          </a:p>
        </p:txBody>
      </p:sp>
    </p:spTree>
    <p:extLst>
      <p:ext uri="{BB962C8B-B14F-4D97-AF65-F5344CB8AC3E}">
        <p14:creationId xmlns:p14="http://schemas.microsoft.com/office/powerpoint/2010/main" val="121479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70817-87F3-4EA4-9AD5-E91426480B93}" type="slidenum">
              <a:rPr lang="id-ID" smtClean="0"/>
              <a:t>1</a:t>
            </a:fld>
            <a:endParaRPr lang="id-ID"/>
          </a:p>
        </p:txBody>
      </p:sp>
    </p:spTree>
    <p:extLst>
      <p:ext uri="{BB962C8B-B14F-4D97-AF65-F5344CB8AC3E}">
        <p14:creationId xmlns:p14="http://schemas.microsoft.com/office/powerpoint/2010/main" val="1687141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B9A84A-733A-0C47-AC2B-F0C70F83A7E9}" type="slidenum">
              <a:rPr lang="en-US" smtClean="0"/>
              <a:t>5</a:t>
            </a:fld>
            <a:endParaRPr lang="en-US" dirty="0"/>
          </a:p>
        </p:txBody>
      </p:sp>
    </p:spTree>
    <p:extLst>
      <p:ext uri="{BB962C8B-B14F-4D97-AF65-F5344CB8AC3E}">
        <p14:creationId xmlns:p14="http://schemas.microsoft.com/office/powerpoint/2010/main" val="189581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B9A84A-733A-0C47-AC2B-F0C70F83A7E9}" type="slidenum">
              <a:rPr lang="en-US" smtClean="0"/>
              <a:t>8</a:t>
            </a:fld>
            <a:endParaRPr lang="en-US" dirty="0"/>
          </a:p>
        </p:txBody>
      </p:sp>
    </p:spTree>
    <p:extLst>
      <p:ext uri="{BB962C8B-B14F-4D97-AF65-F5344CB8AC3E}">
        <p14:creationId xmlns:p14="http://schemas.microsoft.com/office/powerpoint/2010/main" val="2468164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4" name="Picture 11" descr="PPT inside"/>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
            <a:ext cx="12192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hasCustomPrompt="1"/>
          </p:nvPr>
        </p:nvSpPr>
        <p:spPr>
          <a:xfrm>
            <a:off x="1066469" y="1"/>
            <a:ext cx="10059063" cy="873125"/>
          </a:xfrm>
          <a:prstGeom prst="rect">
            <a:avLst/>
          </a:prstGeom>
        </p:spPr>
        <p:txBody>
          <a:bodyPr anchor="ctr"/>
          <a:lstStyle>
            <a:lvl1pPr>
              <a:defRPr/>
            </a:lvl1pPr>
          </a:lstStyle>
          <a:p>
            <a:r>
              <a:rPr lang="en-US" dirty="0"/>
              <a:t>Title Here</a:t>
            </a:r>
            <a:endParaRPr lang="en-IN" dirty="0"/>
          </a:p>
        </p:txBody>
      </p:sp>
      <p:sp>
        <p:nvSpPr>
          <p:cNvPr id="6" name="TextBox 5"/>
          <p:cNvSpPr txBox="1"/>
          <p:nvPr userDrawn="1"/>
        </p:nvSpPr>
        <p:spPr>
          <a:xfrm>
            <a:off x="536713" y="6500191"/>
            <a:ext cx="8927444" cy="230832"/>
          </a:xfrm>
          <a:prstGeom prst="rect">
            <a:avLst/>
          </a:prstGeom>
          <a:noFill/>
        </p:spPr>
        <p:txBody>
          <a:bodyPr wrap="none" rtlCol="0">
            <a:spAutoFit/>
          </a:bodyPr>
          <a:lstStyle/>
          <a:p>
            <a:r>
              <a:rPr lang="en-IN" sz="900" dirty="0">
                <a:solidFill>
                  <a:schemeClr val="accent6">
                    <a:lumMod val="75000"/>
                  </a:schemeClr>
                </a:solidFill>
                <a:latin typeface="Segoe UI" panose="020B0502040204020203" pitchFamily="34" charset="0"/>
                <a:cs typeface="Segoe UI" panose="020B0502040204020203" pitchFamily="34" charset="0"/>
              </a:rPr>
              <a:t>Humility | Entrepreneurship | Teamwork &amp; Respect for Individual | Deliver the Promise | Learning &amp; Inner Excellence | Social Responsibility | Financial Prudence - Frugality    </a:t>
            </a:r>
          </a:p>
        </p:txBody>
      </p:sp>
    </p:spTree>
    <p:extLst>
      <p:ext uri="{BB962C8B-B14F-4D97-AF65-F5344CB8AC3E}">
        <p14:creationId xmlns:p14="http://schemas.microsoft.com/office/powerpoint/2010/main" val="13696027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1" descr="PPT inside"/>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
            <a:ext cx="12192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hasCustomPrompt="1"/>
          </p:nvPr>
        </p:nvSpPr>
        <p:spPr>
          <a:xfrm>
            <a:off x="1066469" y="1"/>
            <a:ext cx="10059063" cy="873125"/>
          </a:xfrm>
          <a:prstGeom prst="rect">
            <a:avLst/>
          </a:prstGeom>
        </p:spPr>
        <p:txBody>
          <a:bodyPr anchor="ctr"/>
          <a:lstStyle>
            <a:lvl1pPr>
              <a:defRPr/>
            </a:lvl1pPr>
          </a:lstStyle>
          <a:p>
            <a:r>
              <a:rPr lang="en-US" dirty="0"/>
              <a:t>Title Here</a:t>
            </a:r>
            <a:endParaRPr lang="en-IN" dirty="0"/>
          </a:p>
        </p:txBody>
      </p:sp>
      <p:sp>
        <p:nvSpPr>
          <p:cNvPr id="5" name="TextBox 4"/>
          <p:cNvSpPr txBox="1"/>
          <p:nvPr userDrawn="1"/>
        </p:nvSpPr>
        <p:spPr>
          <a:xfrm>
            <a:off x="536713" y="6500191"/>
            <a:ext cx="8927444" cy="230832"/>
          </a:xfrm>
          <a:prstGeom prst="rect">
            <a:avLst/>
          </a:prstGeom>
          <a:noFill/>
        </p:spPr>
        <p:txBody>
          <a:bodyPr wrap="none" rtlCol="0">
            <a:spAutoFit/>
          </a:bodyPr>
          <a:lstStyle/>
          <a:p>
            <a:r>
              <a:rPr lang="en-IN" sz="900" dirty="0">
                <a:solidFill>
                  <a:schemeClr val="accent6">
                    <a:lumMod val="75000"/>
                  </a:schemeClr>
                </a:solidFill>
                <a:latin typeface="Segoe UI" panose="020B0502040204020203" pitchFamily="34" charset="0"/>
                <a:cs typeface="Segoe UI" panose="020B0502040204020203" pitchFamily="34" charset="0"/>
              </a:rPr>
              <a:t>Humility | Entrepreneurship | Teamwork &amp; Respect for Individual | Deliver the Promise | Learning &amp; Inner Excellence | Social Responsibility | Financial Prudence - Frugality    </a:t>
            </a:r>
          </a:p>
        </p:txBody>
      </p:sp>
    </p:spTree>
    <p:extLst>
      <p:ext uri="{BB962C8B-B14F-4D97-AF65-F5344CB8AC3E}">
        <p14:creationId xmlns:p14="http://schemas.microsoft.com/office/powerpoint/2010/main" val="330191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ounded Rectangle 2"/>
          <p:cNvSpPr/>
          <p:nvPr userDrawn="1"/>
        </p:nvSpPr>
        <p:spPr bwMode="auto">
          <a:xfrm>
            <a:off x="0" y="0"/>
            <a:ext cx="12192000" cy="6858000"/>
          </a:xfrm>
          <a:prstGeom prst="roundRect">
            <a:avLst>
              <a:gd name="adj" fmla="val 0"/>
            </a:avLst>
          </a:prstGeom>
          <a:solidFill>
            <a:srgbClr val="154074"/>
          </a:solidFill>
          <a:ln>
            <a:noFill/>
          </a:ln>
        </p:spPr>
        <p:txBody>
          <a:bodyPr lIns="0" tIns="0" rIns="0" bIns="0" rtlCol="0" anchor="ctr"/>
          <a:lstStyle/>
          <a:p>
            <a:pPr algn="ctr"/>
            <a:endParaRPr lang="en-IN" dirty="0"/>
          </a:p>
        </p:txBody>
      </p:sp>
      <p:sp>
        <p:nvSpPr>
          <p:cNvPr id="4" name="TextBox 3">
            <a:extLst>
              <a:ext uri="{FF2B5EF4-FFF2-40B4-BE49-F238E27FC236}">
                <a16:creationId xmlns:a16="http://schemas.microsoft.com/office/drawing/2014/main" id="{0FBAE159-82B2-4C56-A467-37DBD1A44157}"/>
              </a:ext>
            </a:extLst>
          </p:cNvPr>
          <p:cNvSpPr txBox="1"/>
          <p:nvPr userDrawn="1"/>
        </p:nvSpPr>
        <p:spPr>
          <a:xfrm>
            <a:off x="1618588" y="3743412"/>
            <a:ext cx="4523762" cy="1323439"/>
          </a:xfrm>
          <a:prstGeom prst="rect">
            <a:avLst/>
          </a:prstGeom>
          <a:noFill/>
        </p:spPr>
        <p:txBody>
          <a:bodyPr wrap="square" rtlCol="0">
            <a:spAutoFit/>
          </a:bodyPr>
          <a:lstStyle/>
          <a:p>
            <a:r>
              <a:rPr lang="en-US" sz="8000" b="1" spc="300" dirty="0">
                <a:solidFill>
                  <a:schemeClr val="bg1"/>
                </a:solidFill>
                <a:latin typeface="Allura" panose="02000000000000000000" pitchFamily="2" charset="0"/>
                <a:ea typeface="Montserrat" charset="0"/>
                <a:cs typeface="Montserrat" charset="0"/>
              </a:rPr>
              <a:t>Thank you</a:t>
            </a:r>
          </a:p>
        </p:txBody>
      </p:sp>
      <p:cxnSp>
        <p:nvCxnSpPr>
          <p:cNvPr id="5" name="Straight Connector 4">
            <a:extLst>
              <a:ext uri="{FF2B5EF4-FFF2-40B4-BE49-F238E27FC236}">
                <a16:creationId xmlns:a16="http://schemas.microsoft.com/office/drawing/2014/main" id="{F76C4CFE-283C-46F6-A09A-9F9EDB77E2BD}"/>
              </a:ext>
            </a:extLst>
          </p:cNvPr>
          <p:cNvCxnSpPr/>
          <p:nvPr userDrawn="1"/>
        </p:nvCxnSpPr>
        <p:spPr>
          <a:xfrm flipH="1">
            <a:off x="0" y="4576765"/>
            <a:ext cx="1673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2423" y="2226729"/>
            <a:ext cx="7799577" cy="4700071"/>
          </a:xfrm>
          <a:prstGeom prst="rect">
            <a:avLst/>
          </a:prstGeom>
        </p:spPr>
      </p:pic>
    </p:spTree>
    <p:extLst>
      <p:ext uri="{BB962C8B-B14F-4D97-AF65-F5344CB8AC3E}">
        <p14:creationId xmlns:p14="http://schemas.microsoft.com/office/powerpoint/2010/main" val="275933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entagon 13"/>
          <p:cNvSpPr/>
          <p:nvPr userDrawn="1"/>
        </p:nvSpPr>
        <p:spPr bwMode="auto">
          <a:xfrm rot="16200000">
            <a:off x="11485560" y="6447395"/>
            <a:ext cx="409731" cy="411480"/>
          </a:xfrm>
          <a:prstGeom prst="homePlate">
            <a:avLst>
              <a:gd name="adj" fmla="val 28395"/>
            </a:avLst>
          </a:prstGeom>
          <a:gradFill>
            <a:gsLst>
              <a:gs pos="0">
                <a:schemeClr val="accent1"/>
              </a:gs>
              <a:gs pos="100000">
                <a:schemeClr val="accent2"/>
              </a:gs>
            </a:gsLst>
            <a:lin ang="2700000" scaled="0"/>
          </a:gradFill>
          <a:ln>
            <a:noFill/>
          </a:ln>
        </p:spPr>
        <p:txBody>
          <a:bodyPr lIns="0" tIns="0" rIns="0" bIns="0" rtlCol="0" anchor="ctr"/>
          <a:lstStyle/>
          <a:p>
            <a:pPr algn="ctr"/>
            <a:endParaRPr lang="en-US" sz="1100" dirty="0"/>
          </a:p>
        </p:txBody>
      </p:sp>
      <p:sp>
        <p:nvSpPr>
          <p:cNvPr id="15" name="Rectangle 14"/>
          <p:cNvSpPr/>
          <p:nvPr userDrawn="1"/>
        </p:nvSpPr>
        <p:spPr>
          <a:xfrm>
            <a:off x="11514095" y="6537179"/>
            <a:ext cx="351378" cy="261610"/>
          </a:xfrm>
          <a:prstGeom prst="rect">
            <a:avLst/>
          </a:prstGeom>
        </p:spPr>
        <p:txBody>
          <a:bodyPr wrap="none">
            <a:spAutoFit/>
          </a:bodyPr>
          <a:lstStyle/>
          <a:p>
            <a:pPr algn="ctr"/>
            <a:fld id="{260E2A6B-A809-4840-BF14-8648BC0BDF87}" type="slidenum">
              <a:rPr lang="id-ID" sz="1100" b="1" i="0" smtClean="0">
                <a:solidFill>
                  <a:schemeClr val="bg1"/>
                </a:solidFill>
                <a:latin typeface="+mn-lt"/>
                <a:ea typeface="Titillium" charset="0"/>
                <a:cs typeface="Titillium" charset="0"/>
              </a:rPr>
              <a:pPr algn="ctr"/>
              <a:t>‹#›</a:t>
            </a:fld>
            <a:endParaRPr lang="en-US" sz="1100" dirty="0"/>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6" r:id="rId3"/>
  </p:sldLayoutIdLst>
  <p:txStyles>
    <p:titleStyle>
      <a:lvl1pPr algn="ctr" defTabSz="914400" rtl="0" eaLnBrk="1" latinLnBrk="0" hangingPunct="1">
        <a:lnSpc>
          <a:spcPct val="90000"/>
        </a:lnSpc>
        <a:spcBef>
          <a:spcPct val="0"/>
        </a:spcBef>
        <a:buNone/>
        <a:defRPr sz="2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89253" cy="6858000"/>
          </a:xfrm>
          <a:prstGeom prst="rect">
            <a:avLst/>
          </a:prstGeom>
          <a:solidFill>
            <a:schemeClr val="bg1"/>
          </a:solidFill>
          <a:ln>
            <a:noFill/>
          </a:ln>
        </p:spPr>
        <p:txBody>
          <a:bodyPr lIns="0" tIns="0" rIns="0" bIns="0" rtlCol="0" anchor="ctr"/>
          <a:lstStyle/>
          <a:p>
            <a:pPr algn="ctr"/>
            <a:endParaRPr lang="en-IN" dirty="0"/>
          </a:p>
        </p:txBody>
      </p:sp>
      <p:grpSp>
        <p:nvGrpSpPr>
          <p:cNvPr id="3" name="Group 2"/>
          <p:cNvGrpSpPr/>
          <p:nvPr/>
        </p:nvGrpSpPr>
        <p:grpSpPr>
          <a:xfrm flipH="1">
            <a:off x="4035853" y="0"/>
            <a:ext cx="8153400" cy="7517335"/>
            <a:chOff x="0" y="0"/>
            <a:chExt cx="7909378" cy="7517335"/>
          </a:xfrm>
        </p:grpSpPr>
        <p:sp>
          <p:nvSpPr>
            <p:cNvPr id="4" name="Freeform 3"/>
            <p:cNvSpPr/>
            <p:nvPr/>
          </p:nvSpPr>
          <p:spPr>
            <a:xfrm>
              <a:off x="0" y="0"/>
              <a:ext cx="7909378" cy="6858000"/>
            </a:xfrm>
            <a:custGeom>
              <a:avLst/>
              <a:gdLst>
                <a:gd name="connsiteX0" fmla="*/ 0 w 7909378"/>
                <a:gd name="connsiteY0" fmla="*/ 0 h 6858000"/>
                <a:gd name="connsiteX1" fmla="*/ 3932040 w 7909378"/>
                <a:gd name="connsiteY1" fmla="*/ 0 h 6858000"/>
                <a:gd name="connsiteX2" fmla="*/ 7909378 w 7909378"/>
                <a:gd name="connsiteY2" fmla="*/ 6858000 h 6858000"/>
                <a:gd name="connsiteX3" fmla="*/ 0 w 790937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909378" h="6858000">
                  <a:moveTo>
                    <a:pt x="0" y="0"/>
                  </a:moveTo>
                  <a:lnTo>
                    <a:pt x="3932040" y="0"/>
                  </a:lnTo>
                  <a:lnTo>
                    <a:pt x="7909378" y="6858000"/>
                  </a:lnTo>
                  <a:lnTo>
                    <a:pt x="0" y="6858000"/>
                  </a:lnTo>
                  <a:close/>
                </a:path>
              </a:pathLst>
            </a:custGeom>
            <a:gradFill>
              <a:gsLst>
                <a:gs pos="2000">
                  <a:srgbClr val="FAA519">
                    <a:alpha val="54902"/>
                  </a:srgbClr>
                </a:gs>
                <a:gs pos="49138">
                  <a:srgbClr val="FF0000"/>
                </a:gs>
                <a:gs pos="100000">
                  <a:srgbClr val="003974">
                    <a:alpha val="9098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id-ID"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Freeform 4"/>
            <p:cNvSpPr/>
            <p:nvPr/>
          </p:nvSpPr>
          <p:spPr>
            <a:xfrm rot="19786510">
              <a:off x="6713062" y="2051373"/>
              <a:ext cx="660039" cy="5335414"/>
            </a:xfrm>
            <a:custGeom>
              <a:avLst/>
              <a:gdLst>
                <a:gd name="connsiteX0" fmla="*/ 29321 w 660039"/>
                <a:gd name="connsiteY0" fmla="*/ 0 h 5335414"/>
                <a:gd name="connsiteX1" fmla="*/ 660039 w 660039"/>
                <a:gd name="connsiteY1" fmla="*/ 367453 h 5335414"/>
                <a:gd name="connsiteX2" fmla="*/ 660038 w 660039"/>
                <a:gd name="connsiteY2" fmla="*/ 5335414 h 5335414"/>
                <a:gd name="connsiteX3" fmla="*/ 0 w 660039"/>
                <a:gd name="connsiteY3" fmla="*/ 4950879 h 5335414"/>
                <a:gd name="connsiteX4" fmla="*/ 0 w 660039"/>
                <a:gd name="connsiteY4" fmla="*/ 0 h 5335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039" h="5335414">
                  <a:moveTo>
                    <a:pt x="29321" y="0"/>
                  </a:moveTo>
                  <a:lnTo>
                    <a:pt x="660039" y="367453"/>
                  </a:lnTo>
                  <a:lnTo>
                    <a:pt x="660038" y="5335414"/>
                  </a:lnTo>
                  <a:lnTo>
                    <a:pt x="0" y="4950879"/>
                  </a:lnTo>
                  <a:lnTo>
                    <a:pt x="0" y="0"/>
                  </a:lnTo>
                  <a:close/>
                </a:path>
              </a:pathLst>
            </a:cu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Freeform 5"/>
            <p:cNvSpPr/>
            <p:nvPr/>
          </p:nvSpPr>
          <p:spPr>
            <a:xfrm rot="19786510">
              <a:off x="5480337" y="882920"/>
              <a:ext cx="820480" cy="6634415"/>
            </a:xfrm>
            <a:custGeom>
              <a:avLst/>
              <a:gdLst>
                <a:gd name="connsiteX0" fmla="*/ 29321 w 660039"/>
                <a:gd name="connsiteY0" fmla="*/ 0 h 5335414"/>
                <a:gd name="connsiteX1" fmla="*/ 660039 w 660039"/>
                <a:gd name="connsiteY1" fmla="*/ 367453 h 5335414"/>
                <a:gd name="connsiteX2" fmla="*/ 660038 w 660039"/>
                <a:gd name="connsiteY2" fmla="*/ 5335414 h 5335414"/>
                <a:gd name="connsiteX3" fmla="*/ 0 w 660039"/>
                <a:gd name="connsiteY3" fmla="*/ 4950879 h 5335414"/>
                <a:gd name="connsiteX4" fmla="*/ 0 w 660039"/>
                <a:gd name="connsiteY4" fmla="*/ 0 h 5335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039" h="5335414">
                  <a:moveTo>
                    <a:pt x="29321" y="0"/>
                  </a:moveTo>
                  <a:lnTo>
                    <a:pt x="660039" y="367453"/>
                  </a:lnTo>
                  <a:lnTo>
                    <a:pt x="660038" y="5335414"/>
                  </a:lnTo>
                  <a:lnTo>
                    <a:pt x="0" y="4950879"/>
                  </a:lnTo>
                  <a:lnTo>
                    <a:pt x="0" y="0"/>
                  </a:lnTo>
                  <a:close/>
                </a:path>
              </a:pathLst>
            </a:cu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86" y="2612004"/>
            <a:ext cx="3869935" cy="1236880"/>
          </a:xfrm>
          <a:prstGeom prst="rect">
            <a:avLst/>
          </a:prstGeom>
        </p:spPr>
      </p:pic>
      <p:sp>
        <p:nvSpPr>
          <p:cNvPr id="11" name="TextBox 10"/>
          <p:cNvSpPr txBox="1"/>
          <p:nvPr/>
        </p:nvSpPr>
        <p:spPr>
          <a:xfrm>
            <a:off x="1637388" y="4033448"/>
            <a:ext cx="2059731" cy="369332"/>
          </a:xfrm>
          <a:prstGeom prst="rect">
            <a:avLst/>
          </a:prstGeom>
          <a:noFill/>
        </p:spPr>
        <p:txBody>
          <a:bodyPr wrap="none" rtlCol="0">
            <a:spAutoFit/>
          </a:bodyPr>
          <a:lstStyle/>
          <a:p>
            <a:r>
              <a:rPr lang="en-IN" dirty="0">
                <a:solidFill>
                  <a:srgbClr val="154074"/>
                </a:solidFill>
                <a:latin typeface="Segoe UI" panose="020B0502040204020203" pitchFamily="34" charset="0"/>
                <a:cs typeface="Segoe UI" panose="020B0502040204020203" pitchFamily="34" charset="0"/>
              </a:rPr>
              <a:t>www.</a:t>
            </a:r>
            <a:r>
              <a:rPr lang="en-IN" b="1" dirty="0">
                <a:solidFill>
                  <a:srgbClr val="154074"/>
                </a:solidFill>
                <a:latin typeface="Segoe UI" panose="020B0502040204020203" pitchFamily="34" charset="0"/>
                <a:cs typeface="Segoe UI" panose="020B0502040204020203" pitchFamily="34" charset="0"/>
              </a:rPr>
              <a:t>gmrgroup</a:t>
            </a:r>
            <a:r>
              <a:rPr lang="en-IN" dirty="0">
                <a:solidFill>
                  <a:srgbClr val="154074"/>
                </a:solidFill>
                <a:latin typeface="Segoe UI" panose="020B0502040204020203" pitchFamily="34" charset="0"/>
                <a:cs typeface="Segoe UI" panose="020B0502040204020203" pitchFamily="34" charset="0"/>
              </a:rPr>
              <a:t>.in</a:t>
            </a:r>
          </a:p>
        </p:txBody>
      </p:sp>
      <p:sp>
        <p:nvSpPr>
          <p:cNvPr id="12" name="Title 1"/>
          <p:cNvSpPr txBox="1">
            <a:spLocks/>
          </p:cNvSpPr>
          <p:nvPr/>
        </p:nvSpPr>
        <p:spPr>
          <a:xfrm>
            <a:off x="7467835" y="1251857"/>
            <a:ext cx="4493293" cy="1567543"/>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en-US" sz="3200" b="1" noProof="1">
                <a:solidFill>
                  <a:schemeClr val="bg1"/>
                </a:solidFill>
                <a:latin typeface="Times New Roman" panose="02020603050405020304" pitchFamily="18" charset="0"/>
                <a:ea typeface="Tahoma" panose="020B0604030504040204" pitchFamily="34" charset="0"/>
                <a:cs typeface="Times New Roman" panose="02020603050405020304" pitchFamily="18" charset="0"/>
              </a:rPr>
              <a:t>MINI PROJECT </a:t>
            </a:r>
          </a:p>
          <a:p>
            <a:pPr algn="ctr"/>
            <a:r>
              <a:rPr lang="en-US" sz="3200" b="1" noProof="1">
                <a:solidFill>
                  <a:schemeClr val="bg1"/>
                </a:solidFill>
                <a:latin typeface="Times New Roman" panose="02020603050405020304" pitchFamily="18" charset="0"/>
                <a:ea typeface="Tahoma" panose="020B0604030504040204" pitchFamily="34" charset="0"/>
                <a:cs typeface="Times New Roman" panose="02020603050405020304" pitchFamily="18" charset="0"/>
              </a:rPr>
              <a:t>FINAL REVIEW</a:t>
            </a:r>
            <a:endParaRPr lang="en-US" sz="3200" noProof="1">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BDDD4EB3-111D-A394-1BAC-8153566F2DD7}"/>
              </a:ext>
            </a:extLst>
          </p:cNvPr>
          <p:cNvSpPr txBox="1">
            <a:spLocks/>
          </p:cNvSpPr>
          <p:nvPr/>
        </p:nvSpPr>
        <p:spPr>
          <a:xfrm>
            <a:off x="7309578" y="3178628"/>
            <a:ext cx="4382291" cy="114288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just">
              <a:tabLst>
                <a:tab pos="990600" algn="l"/>
                <a:tab pos="2057400" algn="l"/>
              </a:tabLst>
            </a:pPr>
            <a:r>
              <a:rPr lang="en-US" sz="3200" b="1" noProof="1">
                <a:solidFill>
                  <a:schemeClr val="bg1"/>
                </a:solidFill>
                <a:latin typeface="Times New Roman" panose="02020603050405020304" pitchFamily="18" charset="0"/>
                <a:ea typeface="Tahoma" panose="020B0604030504040204" pitchFamily="34" charset="0"/>
                <a:cs typeface="Times New Roman" panose="02020603050405020304" pitchFamily="18" charset="0"/>
              </a:rPr>
              <a:t>Title: </a:t>
            </a:r>
            <a:r>
              <a:rPr lang="en-US" sz="3200" b="1" dirty="0">
                <a:solidFill>
                  <a:schemeClr val="bg1"/>
                </a:solidFill>
                <a:effectLst/>
                <a:latin typeface="Times New Roman" panose="02020603050405020304" pitchFamily="18" charset="0"/>
                <a:ea typeface="Times New Roman" panose="02020603050405020304" pitchFamily="18" charset="0"/>
              </a:rPr>
              <a:t>Design and Implementation of a Smart Wheelchair for Enhanced Mobility</a:t>
            </a:r>
            <a:endParaRPr lang="en-IN" sz="3200" dirty="0">
              <a:solidFill>
                <a:schemeClr val="bg1"/>
              </a:solidFill>
              <a:effectLst/>
              <a:latin typeface="Times New Roman" panose="02020603050405020304" pitchFamily="18" charset="0"/>
              <a:ea typeface="Times New Roman" panose="02020603050405020304" pitchFamily="18" charset="0"/>
            </a:endParaRPr>
          </a:p>
          <a:p>
            <a:endParaRPr lang="en-US" sz="3200" b="1" noProof="1">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70447A4D-980A-91CB-71F8-B87F1C883388}"/>
              </a:ext>
            </a:extLst>
          </p:cNvPr>
          <p:cNvSpPr/>
          <p:nvPr/>
        </p:nvSpPr>
        <p:spPr>
          <a:xfrm>
            <a:off x="6285593" y="4321514"/>
            <a:ext cx="5406276" cy="3231654"/>
          </a:xfrm>
          <a:prstGeom prst="rect">
            <a:avLst/>
          </a:prstGeom>
        </p:spPr>
        <p:txBody>
          <a:bodyPr wrap="square" lIns="91440" tIns="45720" rIns="91440" bIns="45720" anchor="t">
            <a:spAutoFit/>
          </a:bodyPr>
          <a:lstStyle/>
          <a:p>
            <a:pPr algn="ctr">
              <a:defRPr/>
            </a:pPr>
            <a:endParaRPr lang="en-US" sz="2000" dirty="0">
              <a:solidFill>
                <a:schemeClr val="accent5">
                  <a:lumMod val="40000"/>
                  <a:lumOff val="60000"/>
                </a:schemeClr>
              </a:solidFill>
              <a:latin typeface="Times New Roman" panose="02020603050405020304" pitchFamily="18" charset="0"/>
              <a:cs typeface="Times New Roman" panose="02020603050405020304" pitchFamily="18" charset="0"/>
            </a:endParaRPr>
          </a:p>
          <a:p>
            <a:pPr algn="ctr">
              <a:defRPr/>
            </a:pPr>
            <a:r>
              <a:rPr lang="en-US" sz="2000" dirty="0">
                <a:solidFill>
                  <a:schemeClr val="accent5">
                    <a:lumMod val="40000"/>
                    <a:lumOff val="60000"/>
                  </a:schemeClr>
                </a:solidFill>
                <a:latin typeface="Times New Roman" panose="02020603050405020304" pitchFamily="18" charset="0"/>
                <a:cs typeface="Times New Roman" panose="02020603050405020304" pitchFamily="18" charset="0"/>
              </a:rPr>
              <a:t>Dept. of Electrical and Electronics Engineering</a:t>
            </a:r>
          </a:p>
          <a:p>
            <a:pPr algn="ctr">
              <a:defRPr/>
            </a:pPr>
            <a:endParaRPr lang="en-US" sz="2000" dirty="0">
              <a:solidFill>
                <a:schemeClr val="accent5">
                  <a:lumMod val="40000"/>
                  <a:lumOff val="60000"/>
                </a:schemeClr>
              </a:solidFill>
              <a:latin typeface="Times New Roman" panose="02020603050405020304" pitchFamily="18" charset="0"/>
              <a:cs typeface="Times New Roman" panose="02020603050405020304" pitchFamily="18" charset="0"/>
            </a:endParaRPr>
          </a:p>
          <a:p>
            <a:pPr algn="ctr">
              <a:defRP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Presented by        </a:t>
            </a:r>
          </a:p>
          <a:p>
            <a:pPr>
              <a:defRP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21341A0212    </a:t>
            </a:r>
          </a:p>
          <a:p>
            <a:pPr>
              <a:defRP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21341A0242</a:t>
            </a:r>
          </a:p>
          <a:p>
            <a:pPr>
              <a:defRP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21341A0251</a:t>
            </a:r>
          </a:p>
          <a:p>
            <a:pPr>
              <a:defRP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21341A0252</a:t>
            </a:r>
          </a:p>
          <a:p>
            <a:pPr>
              <a:defRP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21341A0260  </a:t>
            </a:r>
          </a:p>
          <a:p>
            <a:pPr>
              <a:defRP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22345A0201       </a:t>
            </a:r>
          </a:p>
          <a:p>
            <a:pPr algn="ctr">
              <a:defRPr/>
            </a:pP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A21D406-7169-B020-374A-720E0103A52F}"/>
              </a:ext>
            </a:extLst>
          </p:cNvPr>
          <p:cNvSpPr txBox="1"/>
          <p:nvPr/>
        </p:nvSpPr>
        <p:spPr>
          <a:xfrm>
            <a:off x="6334458" y="5036575"/>
            <a:ext cx="2791009" cy="923330"/>
          </a:xfrm>
          <a:prstGeom prst="rect">
            <a:avLst/>
          </a:prstGeom>
          <a:noFill/>
        </p:spPr>
        <p:txBody>
          <a:bodyPr wrap="square" lIns="91440" tIns="45720" rIns="91440" bIns="45720" rtlCol="0" anchor="t">
            <a:spAutoFit/>
          </a:bodyPr>
          <a:lstStyle/>
          <a:p>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Under the guidelines of</a:t>
            </a:r>
          </a:p>
          <a:p>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accent5">
                    <a:lumMod val="40000"/>
                    <a:lumOff val="60000"/>
                  </a:schemeClr>
                </a:solidFill>
                <a:latin typeface="Times New Roman" panose="02020603050405020304" pitchFamily="18" charset="0"/>
                <a:cs typeface="Times New Roman" panose="02020603050405020304" pitchFamily="18" charset="0"/>
              </a:rPr>
              <a:t>Dr.R.Rama</a:t>
            </a:r>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Krishna</a:t>
            </a:r>
          </a:p>
          <a:p>
            <a:r>
              <a:rPr lang="en-US" dirty="0">
                <a:solidFill>
                  <a:schemeClr val="accent5">
                    <a:lumMod val="40000"/>
                    <a:lumOff val="60000"/>
                  </a:schemeClr>
                </a:solidFill>
                <a:latin typeface="Times New Roman" panose="02020603050405020304" pitchFamily="18" charset="0"/>
                <a:cs typeface="Times New Roman" panose="02020603050405020304" pitchFamily="18" charset="0"/>
              </a:rPr>
              <a:t>     Assistant professor</a:t>
            </a:r>
          </a:p>
        </p:txBody>
      </p:sp>
    </p:spTree>
    <p:extLst>
      <p:ext uri="{BB962C8B-B14F-4D97-AF65-F5344CB8AC3E}">
        <p14:creationId xmlns:p14="http://schemas.microsoft.com/office/powerpoint/2010/main" val="399865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status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EA87D3-629C-A83D-3519-E77323B9EF87}"/>
              </a:ext>
            </a:extLst>
          </p:cNvPr>
          <p:cNvSpPr txBox="1"/>
          <p:nvPr/>
        </p:nvSpPr>
        <p:spPr>
          <a:xfrm>
            <a:off x="163286" y="1128151"/>
            <a:ext cx="11527971" cy="1323439"/>
          </a:xfrm>
          <a:prstGeom prst="rect">
            <a:avLst/>
          </a:prstGeom>
          <a:noFill/>
        </p:spPr>
        <p:txBody>
          <a:bodyPr wrap="square">
            <a:spAutoFit/>
          </a:bodyPr>
          <a:lstStyle/>
          <a:p>
            <a:pPr marL="271463" indent="-255588">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Project prototype was almost done.</a:t>
            </a:r>
          </a:p>
          <a:p>
            <a:pPr marL="271463" indent="-255588">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Report was submitted.</a:t>
            </a:r>
          </a:p>
          <a:p>
            <a:pPr marL="271463" indent="-255588">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On load it was running.</a:t>
            </a:r>
          </a:p>
          <a:p>
            <a:pPr marL="271463" indent="-255588">
              <a:buFont typeface="Arial" panose="020B0604020202020204" pitchFamily="34" charset="0"/>
              <a:buChar char="•"/>
            </a:pPr>
            <a:endParaRPr lang="en-US" sz="20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1939-91F2-6F56-72C3-F2ACF8702EE4}"/>
              </a:ext>
            </a:extLst>
          </p:cNvPr>
          <p:cNvSpPr>
            <a:spLocks noGrp="1"/>
          </p:cNvSpPr>
          <p:nvPr>
            <p:ph type="title"/>
          </p:nvPr>
        </p:nvSpPr>
        <p:spPr>
          <a:xfrm>
            <a:off x="1044697" y="1"/>
            <a:ext cx="10059063" cy="873125"/>
          </a:xfrm>
        </p:spPr>
        <p:txBody>
          <a:bodyPr/>
          <a:lstStyle/>
          <a:p>
            <a:r>
              <a:rPr lang="en-IN" dirty="0"/>
              <a:t>Future scope</a:t>
            </a:r>
          </a:p>
        </p:txBody>
      </p:sp>
      <p:sp>
        <p:nvSpPr>
          <p:cNvPr id="4" name="TextBox 3">
            <a:extLst>
              <a:ext uri="{FF2B5EF4-FFF2-40B4-BE49-F238E27FC236}">
                <a16:creationId xmlns:a16="http://schemas.microsoft.com/office/drawing/2014/main" id="{EF165806-A492-B78F-8C33-EA76A04F3293}"/>
              </a:ext>
            </a:extLst>
          </p:cNvPr>
          <p:cNvSpPr txBox="1"/>
          <p:nvPr/>
        </p:nvSpPr>
        <p:spPr>
          <a:xfrm>
            <a:off x="130629" y="1066800"/>
            <a:ext cx="11811000" cy="1631216"/>
          </a:xfrm>
          <a:prstGeom prst="rect">
            <a:avLst/>
          </a:prstGeom>
          <a:noFill/>
        </p:spPr>
        <p:txBody>
          <a:bodyPr wrap="square">
            <a:spAutoFit/>
          </a:bodyPr>
          <a:lstStyle/>
          <a:p>
            <a:pPr marL="285750" indent="-285750" algn="just">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Integration with IoT Devices.</a:t>
            </a:r>
          </a:p>
          <a:p>
            <a:pPr marL="285750" indent="-285750" algn="just">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Real-time Health Monitoring.</a:t>
            </a:r>
            <a:endParaRPr lang="en-IN" sz="20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fr-FR" sz="2000" i="0" dirty="0">
                <a:solidFill>
                  <a:srgbClr val="0D0D0D"/>
                </a:solidFill>
                <a:effectLst/>
                <a:latin typeface="Times New Roman" panose="02020603050405020304" pitchFamily="18" charset="0"/>
                <a:cs typeface="Times New Roman" panose="02020603050405020304" pitchFamily="18" charset="0"/>
              </a:rPr>
              <a:t>Smart Navigation and Obstacle Avoidence.</a:t>
            </a:r>
            <a:endParaRPr lang="en-IN" sz="200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i="0" dirty="0">
                <a:solidFill>
                  <a:srgbClr val="0D0D0D"/>
                </a:solidFill>
                <a:effectLst/>
                <a:latin typeface="Times New Roman" panose="02020603050405020304" pitchFamily="18" charset="0"/>
                <a:cs typeface="Times New Roman" panose="02020603050405020304" pitchFamily="18" charset="0"/>
              </a:rPr>
              <a:t>Data Analytics and Machine Learning.</a:t>
            </a:r>
            <a:endParaRPr lang="en-IN" sz="200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Collaboration with Healthcare Providers.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44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4CEA9C-596F-B4BB-7920-C227560D9C33}"/>
              </a:ext>
            </a:extLst>
          </p:cNvPr>
          <p:cNvSpPr txBox="1"/>
          <p:nvPr/>
        </p:nvSpPr>
        <p:spPr>
          <a:xfrm>
            <a:off x="251927" y="1054359"/>
            <a:ext cx="11532636" cy="3477875"/>
          </a:xfrm>
          <a:prstGeom prst="rect">
            <a:avLst/>
          </a:prstGeom>
          <a:noFill/>
        </p:spPr>
        <p:txBody>
          <a:bodyPr wrap="square">
            <a:spAutoFit/>
          </a:bodyPr>
          <a:lstStyle/>
          <a:p>
            <a:pPr marL="342900" indent="-342900">
              <a:buFont typeface="+mj-lt"/>
              <a:buAutoNum type="arabicParenR"/>
            </a:pPr>
            <a:r>
              <a:rPr lang="en-IN" sz="2000" b="0" i="0" dirty="0">
                <a:solidFill>
                  <a:srgbClr val="222222"/>
                </a:solidFill>
                <a:effectLst/>
                <a:latin typeface="Times New Roman" panose="02020603050405020304" pitchFamily="18" charset="0"/>
                <a:cs typeface="Times New Roman" panose="02020603050405020304" pitchFamily="18" charset="0"/>
              </a:rPr>
              <a:t>Nishimori, Masato, Takeshi Saitoh, and Ryosuke Konishi. "Voice controlled intelligent wheelchair." In </a:t>
            </a:r>
            <a:r>
              <a:rPr lang="en-IN" sz="2000" b="0" i="1" dirty="0">
                <a:solidFill>
                  <a:srgbClr val="222222"/>
                </a:solidFill>
                <a:effectLst/>
                <a:latin typeface="Times New Roman" panose="02020603050405020304" pitchFamily="18" charset="0"/>
                <a:cs typeface="Times New Roman" panose="02020603050405020304" pitchFamily="18" charset="0"/>
              </a:rPr>
              <a:t>SICE Annual Conference 2007</a:t>
            </a:r>
            <a:r>
              <a:rPr lang="en-IN" sz="2000" b="0" i="0" dirty="0">
                <a:solidFill>
                  <a:srgbClr val="222222"/>
                </a:solidFill>
                <a:effectLst/>
                <a:latin typeface="Times New Roman" panose="02020603050405020304" pitchFamily="18" charset="0"/>
                <a:cs typeface="Times New Roman" panose="02020603050405020304" pitchFamily="18" charset="0"/>
              </a:rPr>
              <a:t>, pp. 336-340. IEEE, 2007.</a:t>
            </a:r>
          </a:p>
          <a:p>
            <a:pPr marL="342900" indent="-342900">
              <a:buFont typeface="+mj-lt"/>
              <a:buAutoNum type="arabicParenR"/>
            </a:pPr>
            <a:r>
              <a:rPr lang="en-IN" sz="2000" b="0" i="0" dirty="0">
                <a:solidFill>
                  <a:srgbClr val="222222"/>
                </a:solidFill>
                <a:effectLst/>
                <a:latin typeface="Times New Roman" panose="02020603050405020304" pitchFamily="18" charset="0"/>
                <a:cs typeface="Times New Roman" panose="02020603050405020304" pitchFamily="18" charset="0"/>
              </a:rPr>
              <a:t>Umchid, Sumet, Pitchaya Limhaprasert, Sitthichai Chumsoongnern, Tanun Petthong, and Theera Leeudomwong. "Voice controlled automatic wheelchair." In </a:t>
            </a:r>
            <a:r>
              <a:rPr lang="en-IN" sz="2000" b="0" i="1" dirty="0">
                <a:solidFill>
                  <a:srgbClr val="222222"/>
                </a:solidFill>
                <a:effectLst/>
                <a:latin typeface="Times New Roman" panose="02020603050405020304" pitchFamily="18" charset="0"/>
                <a:cs typeface="Times New Roman" panose="02020603050405020304" pitchFamily="18" charset="0"/>
              </a:rPr>
              <a:t>2018 11th Biomedical Engineering International Conference (BMEiCON)</a:t>
            </a:r>
            <a:r>
              <a:rPr lang="en-IN" sz="2000" b="0" i="0" dirty="0">
                <a:solidFill>
                  <a:srgbClr val="222222"/>
                </a:solidFill>
                <a:effectLst/>
                <a:latin typeface="Times New Roman" panose="02020603050405020304" pitchFamily="18" charset="0"/>
                <a:cs typeface="Times New Roman" panose="02020603050405020304" pitchFamily="18" charset="0"/>
              </a:rPr>
              <a:t>, pp. 1-5. IEEE, 2018.</a:t>
            </a:r>
          </a:p>
          <a:p>
            <a:pPr marL="342900" indent="-342900">
              <a:buFont typeface="+mj-lt"/>
              <a:buAutoNum type="arabicParenR"/>
            </a:pPr>
            <a:r>
              <a:rPr lang="en-IN" sz="2000" b="0" i="0" dirty="0">
                <a:solidFill>
                  <a:srgbClr val="222222"/>
                </a:solidFill>
                <a:effectLst/>
                <a:latin typeface="Times New Roman" panose="02020603050405020304" pitchFamily="18" charset="0"/>
                <a:cs typeface="Times New Roman" panose="02020603050405020304" pitchFamily="18" charset="0"/>
              </a:rPr>
              <a:t>Al Shabibi, Maryam Amur Khalfan, and Suresh Manic Kesavan. "Iot based smart wheelchair for disabled people." In </a:t>
            </a:r>
            <a:r>
              <a:rPr lang="en-IN" sz="2000" b="0" i="1" dirty="0">
                <a:solidFill>
                  <a:srgbClr val="222222"/>
                </a:solidFill>
                <a:effectLst/>
                <a:latin typeface="Times New Roman" panose="02020603050405020304" pitchFamily="18" charset="0"/>
                <a:cs typeface="Times New Roman" panose="02020603050405020304" pitchFamily="18" charset="0"/>
              </a:rPr>
              <a:t>2021 International Conference on System, Computation, Automation and Networking (ICSCAN)</a:t>
            </a:r>
            <a:r>
              <a:rPr lang="en-IN" sz="2000" b="0" i="0" dirty="0">
                <a:solidFill>
                  <a:srgbClr val="222222"/>
                </a:solidFill>
                <a:effectLst/>
                <a:latin typeface="Times New Roman" panose="02020603050405020304" pitchFamily="18" charset="0"/>
                <a:cs typeface="Times New Roman" panose="02020603050405020304" pitchFamily="18" charset="0"/>
              </a:rPr>
              <a:t>, pp. 1-6. IEEE, 2021.</a:t>
            </a:r>
          </a:p>
          <a:p>
            <a:pPr marL="342900" indent="-342900">
              <a:buFont typeface="+mj-lt"/>
              <a:buAutoNum type="arabicParenR"/>
            </a:pPr>
            <a:r>
              <a:rPr lang="en-IN" sz="2000" b="0" i="0" dirty="0">
                <a:solidFill>
                  <a:srgbClr val="222222"/>
                </a:solidFill>
                <a:effectLst/>
                <a:latin typeface="Times New Roman" panose="02020603050405020304" pitchFamily="18" charset="0"/>
                <a:cs typeface="Times New Roman" panose="02020603050405020304" pitchFamily="18" charset="0"/>
              </a:rPr>
              <a:t>Sivakumar, M. Senthil, Jaykishan Murji, Lightness D. Jacob, Frank Nyange, and M. Banupriya. "Speech controlled automatic wheelchair." In </a:t>
            </a:r>
            <a:r>
              <a:rPr lang="en-IN" sz="2000" b="0" i="1" dirty="0">
                <a:solidFill>
                  <a:srgbClr val="222222"/>
                </a:solidFill>
                <a:effectLst/>
                <a:latin typeface="Times New Roman" panose="02020603050405020304" pitchFamily="18" charset="0"/>
                <a:cs typeface="Times New Roman" panose="02020603050405020304" pitchFamily="18" charset="0"/>
              </a:rPr>
              <a:t>2013 Pan African international conference on information science, computing and telecommunications (PACT)</a:t>
            </a:r>
            <a:r>
              <a:rPr lang="en-IN" sz="2000" b="0" i="0" dirty="0">
                <a:solidFill>
                  <a:srgbClr val="222222"/>
                </a:solidFill>
                <a:effectLst/>
                <a:latin typeface="Times New Roman" panose="02020603050405020304" pitchFamily="18" charset="0"/>
                <a:cs typeface="Times New Roman" panose="02020603050405020304" pitchFamily="18" charset="0"/>
              </a:rPr>
              <a:t>, pp. 70-73. IEEE, 2013.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98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B912-A6C7-0B60-6EC3-91ED481D4E56}"/>
              </a:ext>
            </a:extLst>
          </p:cNvPr>
          <p:cNvSpPr>
            <a:spLocks noGrp="1"/>
          </p:cNvSpPr>
          <p:nvPr>
            <p:ph type="title" idx="4294967295"/>
          </p:nvPr>
        </p:nvSpPr>
        <p:spPr>
          <a:xfrm>
            <a:off x="838200" y="365125"/>
            <a:ext cx="10515600" cy="1325563"/>
          </a:xfrm>
          <a:prstGeom prst="rect">
            <a:avLst/>
          </a:prstGeom>
        </p:spPr>
        <p:txBody>
          <a:bodyPr/>
          <a:lstStyle/>
          <a:p>
            <a:r>
              <a:rPr lang="en-IN" dirty="0"/>
              <a:t>End</a:t>
            </a:r>
          </a:p>
        </p:txBody>
      </p:sp>
    </p:spTree>
    <p:extLst>
      <p:ext uri="{BB962C8B-B14F-4D97-AF65-F5344CB8AC3E}">
        <p14:creationId xmlns:p14="http://schemas.microsoft.com/office/powerpoint/2010/main" val="294197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469" y="1"/>
            <a:ext cx="10059063" cy="873125"/>
          </a:xfrm>
        </p:spPr>
        <p:txBody>
          <a:bodyPr/>
          <a:lstStyle/>
          <a:p>
            <a:r>
              <a:rPr lang="en-US" dirty="0">
                <a:latin typeface="Times New Roman" panose="02020603050405020304" pitchFamily="18" charset="0"/>
                <a:cs typeface="Times New Roman" panose="02020603050405020304" pitchFamily="18" charset="0"/>
              </a:rPr>
              <a:t>List of Contents</a:t>
            </a:r>
            <a:endParaRPr lang="en-IN"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7E32C95E-419B-4EB3-CB82-38F2B0BC5C3B}"/>
              </a:ext>
            </a:extLst>
          </p:cNvPr>
          <p:cNvSpPr txBox="1">
            <a:spLocks/>
          </p:cNvSpPr>
          <p:nvPr/>
        </p:nvSpPr>
        <p:spPr>
          <a:xfrm>
            <a:off x="-1290735" y="1281403"/>
            <a:ext cx="10058400" cy="873125"/>
          </a:xfrm>
          <a:prstGeom prst="rect">
            <a:avLst/>
          </a:prstGeom>
        </p:spPr>
        <p:txBody>
          <a:bodyPr anchor="ctr"/>
          <a:lstStyle>
            <a:lvl1pPr algn="ctr" defTabSz="914400" rtl="0" eaLnBrk="1" latinLnBrk="0" hangingPunct="1">
              <a:lnSpc>
                <a:spcPct val="90000"/>
              </a:lnSpc>
              <a:spcBef>
                <a:spcPct val="0"/>
              </a:spcBef>
              <a:buNone/>
              <a:defRPr sz="2400" b="1" kern="1200">
                <a:solidFill>
                  <a:schemeClr val="bg1"/>
                </a:solidFill>
                <a:latin typeface="+mn-lt"/>
                <a:ea typeface="+mj-ea"/>
                <a:cs typeface="+mj-cs"/>
              </a:defRPr>
            </a:lvl1pPr>
          </a:lstStyle>
          <a:p>
            <a:endParaRPr lang="en-IN" dirty="0">
              <a:solidFill>
                <a:schemeClr val="tx1"/>
              </a:solidFill>
            </a:endParaRPr>
          </a:p>
        </p:txBody>
      </p:sp>
      <p:sp>
        <p:nvSpPr>
          <p:cNvPr id="9" name="TextBox 8">
            <a:extLst>
              <a:ext uri="{FF2B5EF4-FFF2-40B4-BE49-F238E27FC236}">
                <a16:creationId xmlns:a16="http://schemas.microsoft.com/office/drawing/2014/main" id="{FA4B84DB-D104-5EA7-F1AA-664806D5EDB8}"/>
              </a:ext>
            </a:extLst>
          </p:cNvPr>
          <p:cNvSpPr txBox="1"/>
          <p:nvPr/>
        </p:nvSpPr>
        <p:spPr>
          <a:xfrm>
            <a:off x="524848" y="1178206"/>
            <a:ext cx="8525846" cy="2862322"/>
          </a:xfrm>
          <a:prstGeom prst="rect">
            <a:avLst/>
          </a:prstGeom>
          <a:noFill/>
        </p:spPr>
        <p:txBody>
          <a:bodyPr wrap="square">
            <a:spAutoFit/>
          </a:bodyPr>
          <a:lstStyle/>
          <a:p>
            <a:endParaRPr lang="en-IN" sz="1800" i="1" dirty="0">
              <a:latin typeface="Times New Roman" panose="02020603050405020304" pitchFamily="18" charset="0"/>
              <a:cs typeface="Times New Roman" panose="02020603050405020304" pitchFamily="18" charset="0"/>
            </a:endParaRPr>
          </a:p>
          <a:p>
            <a:pPr marL="342900" indent="-342900">
              <a:buAutoNum type="arabicParenR"/>
            </a:pPr>
            <a:r>
              <a:rPr lang="en-IN" sz="1800" i="1" dirty="0">
                <a:latin typeface="Times New Roman" panose="02020603050405020304" pitchFamily="18" charset="0"/>
                <a:cs typeface="Times New Roman" panose="02020603050405020304" pitchFamily="18" charset="0"/>
              </a:rPr>
              <a:t> Abstract</a:t>
            </a:r>
          </a:p>
          <a:p>
            <a:pPr marL="342900" indent="-342900">
              <a:buAutoNum type="arabicParenR"/>
            </a:pPr>
            <a:r>
              <a:rPr lang="en-IN" sz="1800" i="1" dirty="0">
                <a:latin typeface="Times New Roman" panose="02020603050405020304" pitchFamily="18" charset="0"/>
                <a:cs typeface="Times New Roman" panose="02020603050405020304" pitchFamily="18" charset="0"/>
              </a:rPr>
              <a:t>Introduction</a:t>
            </a:r>
          </a:p>
          <a:p>
            <a:pPr marL="342900" indent="-342900">
              <a:buAutoNum type="arabicParenR"/>
            </a:pPr>
            <a:r>
              <a:rPr lang="en-IN" sz="1800" i="1" dirty="0">
                <a:latin typeface="Times New Roman" panose="02020603050405020304" pitchFamily="18" charset="0"/>
                <a:cs typeface="Times New Roman" panose="02020603050405020304" pitchFamily="18" charset="0"/>
              </a:rPr>
              <a:t>Literature review table</a:t>
            </a:r>
          </a:p>
          <a:p>
            <a:pPr marL="342900" indent="-342900">
              <a:buAutoNum type="arabicParenR"/>
            </a:pPr>
            <a:r>
              <a:rPr lang="en-IN" sz="1800" i="1" dirty="0">
                <a:latin typeface="Times New Roman" panose="02020603050405020304" pitchFamily="18" charset="0"/>
                <a:cs typeface="Times New Roman" panose="02020603050405020304" pitchFamily="18" charset="0"/>
              </a:rPr>
              <a:t>Research gap</a:t>
            </a:r>
          </a:p>
          <a:p>
            <a:pPr marL="342900" indent="-342900">
              <a:buAutoNum type="arabicParenR"/>
            </a:pPr>
            <a:r>
              <a:rPr lang="en-IN" sz="1800" i="1" dirty="0">
                <a:latin typeface="Times New Roman" panose="02020603050405020304" pitchFamily="18" charset="0"/>
                <a:cs typeface="Times New Roman" panose="02020603050405020304" pitchFamily="18" charset="0"/>
              </a:rPr>
              <a:t>Problem statement</a:t>
            </a:r>
          </a:p>
          <a:p>
            <a:pPr marL="342900" indent="-342900">
              <a:buAutoNum type="arabicParenR"/>
            </a:pPr>
            <a:r>
              <a:rPr lang="en-IN" sz="1800" i="1" dirty="0">
                <a:latin typeface="Times New Roman" panose="02020603050405020304" pitchFamily="18" charset="0"/>
                <a:cs typeface="Times New Roman" panose="02020603050405020304" pitchFamily="18" charset="0"/>
              </a:rPr>
              <a:t>Objectives</a:t>
            </a:r>
          </a:p>
          <a:p>
            <a:pPr marL="342900" indent="-342900">
              <a:buAutoNum type="arabicParenR"/>
            </a:pPr>
            <a:r>
              <a:rPr lang="en-IN" sz="1800" i="1" dirty="0">
                <a:latin typeface="Times New Roman" panose="02020603050405020304" pitchFamily="18" charset="0"/>
                <a:cs typeface="Times New Roman" panose="02020603050405020304" pitchFamily="18" charset="0"/>
              </a:rPr>
              <a:t>Methodology</a:t>
            </a:r>
          </a:p>
          <a:p>
            <a:pPr marL="342900" indent="-342900">
              <a:buAutoNum type="arabicParenR"/>
            </a:pPr>
            <a:r>
              <a:rPr lang="en-IN" i="1" dirty="0">
                <a:latin typeface="Times New Roman" panose="02020603050405020304" pitchFamily="18" charset="0"/>
                <a:cs typeface="Times New Roman" panose="02020603050405020304" pitchFamily="18" charset="0"/>
              </a:rPr>
              <a:t>Project Status</a:t>
            </a:r>
            <a:endParaRPr lang="en-IN" sz="1800" i="1" dirty="0">
              <a:latin typeface="Times New Roman" panose="02020603050405020304" pitchFamily="18" charset="0"/>
              <a:cs typeface="Times New Roman" panose="02020603050405020304" pitchFamily="18" charset="0"/>
            </a:endParaRPr>
          </a:p>
          <a:p>
            <a:pPr marL="342900" indent="-342900">
              <a:buAutoNum type="arabicParenR"/>
            </a:pPr>
            <a:r>
              <a:rPr lang="en-US" sz="1800" i="1" dirty="0">
                <a:latin typeface="Times New Roman" panose="02020603050405020304" pitchFamily="18" charset="0"/>
                <a:cs typeface="Times New Roman" panose="02020603050405020304" pitchFamily="18" charset="0"/>
              </a:rPr>
              <a:t>References</a:t>
            </a:r>
            <a:endParaRPr lang="en-IN"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0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573A54-1C69-3564-762B-025B0CD41A3F}"/>
              </a:ext>
            </a:extLst>
          </p:cNvPr>
          <p:cNvSpPr txBox="1"/>
          <p:nvPr/>
        </p:nvSpPr>
        <p:spPr>
          <a:xfrm>
            <a:off x="270587" y="1194318"/>
            <a:ext cx="11635273" cy="3268652"/>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	This abstract introduces a smart and voice-controlled wheelchair designed to enhance mobility for individuals with disabilities. The wheelchair integrates cutting-edge technology, including sensors and voice recognition systems, enabling users to navigate effortlessly and independently. By employing intuitive voice commands, users can control the wheelchair's movements, ensuring a user-friendly and efficient mode of transportation. Its includes WIFI module which was connected to mobile through WIFI option. The integration of smart features not only promotes accessibility but also enhances the overall quality of life for individuals facing mobility challenges. </a:t>
            </a:r>
          </a:p>
        </p:txBody>
      </p:sp>
    </p:spTree>
    <p:extLst>
      <p:ext uri="{BB962C8B-B14F-4D97-AF65-F5344CB8AC3E}">
        <p14:creationId xmlns:p14="http://schemas.microsoft.com/office/powerpoint/2010/main" val="98617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BB1BBA-330E-9D68-3669-1B1FFEE36FB1}"/>
              </a:ext>
            </a:extLst>
          </p:cNvPr>
          <p:cNvSpPr txBox="1"/>
          <p:nvPr/>
        </p:nvSpPr>
        <p:spPr>
          <a:xfrm>
            <a:off x="158619" y="970384"/>
            <a:ext cx="11831217" cy="4653646"/>
          </a:xfrm>
          <a:prstGeom prst="rect">
            <a:avLst/>
          </a:prstGeom>
          <a:noFill/>
        </p:spPr>
        <p:txBody>
          <a:bodyPr wrap="square">
            <a:spAutoFit/>
          </a:bodyPr>
          <a:lstStyle/>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	In the pursuit of fostering inclusivity and independence for individuals with mobility impairments, technological advancements have paved the way for innovative solutions. Among these, the development of a smart and voice-controlled wheelchair emerges as a promising breakthrough. This groundbreaking assistive technology leverages state-of-the-art sensors and voice recognition systems to empower users with enhanced control and autonomy. By seamlessly integrating intuitive voice commands into the wheelchair's functionality, this solution seeks to redefine the traditional limitations faced by individuals with disabilities, offering a newfound sense of freedom and accessibility. This introduction sets the stage for a detailed exploration of the features and benefits that this cutting-edge wheelchair brings to the realm of assistive devices, ultimately aiming to improve the overall quality of life for those with mobility challenges.</a:t>
            </a:r>
          </a:p>
        </p:txBody>
      </p:sp>
    </p:spTree>
    <p:extLst>
      <p:ext uri="{BB962C8B-B14F-4D97-AF65-F5344CB8AC3E}">
        <p14:creationId xmlns:p14="http://schemas.microsoft.com/office/powerpoint/2010/main" val="94148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a:t>
            </a:r>
            <a:r>
              <a:rPr lang="en-US" dirty="0"/>
              <a:t> </a:t>
            </a:r>
            <a:r>
              <a:rPr lang="en-US" dirty="0">
                <a:latin typeface="Times New Roman" panose="02020603050405020304" pitchFamily="18" charset="0"/>
                <a:cs typeface="Times New Roman" panose="02020603050405020304" pitchFamily="18" charset="0"/>
              </a:rPr>
              <a:t>Review</a:t>
            </a:r>
            <a:endParaRPr lang="en-IN"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2C48A58-2AF7-976C-E485-28F1E1649E58}"/>
              </a:ext>
            </a:extLst>
          </p:cNvPr>
          <p:cNvGraphicFramePr>
            <a:graphicFrameLocks noGrp="1"/>
          </p:cNvGraphicFramePr>
          <p:nvPr>
            <p:extLst>
              <p:ext uri="{D42A27DB-BD31-4B8C-83A1-F6EECF244321}">
                <p14:modId xmlns:p14="http://schemas.microsoft.com/office/powerpoint/2010/main" val="2023163819"/>
              </p:ext>
            </p:extLst>
          </p:nvPr>
        </p:nvGraphicFramePr>
        <p:xfrm>
          <a:off x="0" y="737400"/>
          <a:ext cx="12192000" cy="6120599"/>
        </p:xfrm>
        <a:graphic>
          <a:graphicData uri="http://schemas.openxmlformats.org/drawingml/2006/table">
            <a:tbl>
              <a:tblPr firstRow="1" bandRow="1">
                <a:tableStyleId>{5C22544A-7EE6-4342-B048-85BDC9FD1C3A}</a:tableStyleId>
              </a:tblPr>
              <a:tblGrid>
                <a:gridCol w="682668">
                  <a:extLst>
                    <a:ext uri="{9D8B030D-6E8A-4147-A177-3AD203B41FA5}">
                      <a16:colId xmlns:a16="http://schemas.microsoft.com/office/drawing/2014/main" val="2750134516"/>
                    </a:ext>
                  </a:extLst>
                </a:gridCol>
                <a:gridCol w="5600000">
                  <a:extLst>
                    <a:ext uri="{9D8B030D-6E8A-4147-A177-3AD203B41FA5}">
                      <a16:colId xmlns:a16="http://schemas.microsoft.com/office/drawing/2014/main" val="2885385820"/>
                    </a:ext>
                  </a:extLst>
                </a:gridCol>
                <a:gridCol w="891018">
                  <a:extLst>
                    <a:ext uri="{9D8B030D-6E8A-4147-A177-3AD203B41FA5}">
                      <a16:colId xmlns:a16="http://schemas.microsoft.com/office/drawing/2014/main" val="702596673"/>
                    </a:ext>
                  </a:extLst>
                </a:gridCol>
                <a:gridCol w="5018314">
                  <a:extLst>
                    <a:ext uri="{9D8B030D-6E8A-4147-A177-3AD203B41FA5}">
                      <a16:colId xmlns:a16="http://schemas.microsoft.com/office/drawing/2014/main" val="205148413"/>
                    </a:ext>
                  </a:extLst>
                </a:gridCol>
              </a:tblGrid>
              <a:tr h="531108">
                <a:tc>
                  <a:txBody>
                    <a:bodyPr/>
                    <a:lstStyle/>
                    <a:p>
                      <a:pPr algn="ctr"/>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Year</a:t>
                      </a:r>
                    </a:p>
                  </a:txBody>
                  <a:tcPr/>
                </a:tc>
                <a:tc>
                  <a:txBody>
                    <a:bodyPr/>
                    <a:lstStyle/>
                    <a:p>
                      <a:pPr algn="ctr"/>
                      <a:r>
                        <a:rPr lang="en-IN"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3786046817"/>
                  </a:ext>
                </a:extLst>
              </a:tr>
              <a:tr h="1080137">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marL="0" indent="0">
                        <a:buFont typeface="+mj-lt"/>
                        <a:buNone/>
                      </a:pPr>
                      <a:r>
                        <a:rPr lang="en-IN" sz="1800" b="0" i="0" dirty="0">
                          <a:solidFill>
                            <a:srgbClr val="222222"/>
                          </a:solidFill>
                          <a:effectLst/>
                          <a:latin typeface="Times New Roman" panose="02020603050405020304" pitchFamily="18" charset="0"/>
                          <a:cs typeface="Times New Roman" panose="02020603050405020304" pitchFamily="18" charset="0"/>
                        </a:rPr>
                        <a:t>Voice controlled intelligent wheelchair.</a:t>
                      </a:r>
                    </a:p>
                  </a:txBody>
                  <a:tcPr/>
                </a:tc>
                <a:tc>
                  <a:txBody>
                    <a:bodyPr/>
                    <a:lstStyle/>
                    <a:p>
                      <a:pPr algn="ctr"/>
                      <a:r>
                        <a:rPr lang="en-IN" dirty="0">
                          <a:latin typeface="Times New Roman" panose="02020603050405020304" pitchFamily="18" charset="0"/>
                          <a:cs typeface="Times New Roman" panose="02020603050405020304" pitchFamily="18" charset="0"/>
                        </a:rPr>
                        <a:t>2007</a:t>
                      </a:r>
                    </a:p>
                  </a:txBody>
                  <a:tcPr/>
                </a:tc>
                <a:tc>
                  <a:txBody>
                    <a:bodyPr/>
                    <a:lstStyle/>
                    <a:p>
                      <a:pPr algn="just"/>
                      <a:r>
                        <a:rPr lang="en-US" dirty="0">
                          <a:latin typeface="Times New Roman" panose="02020603050405020304" pitchFamily="18" charset="0"/>
                          <a:cs typeface="Times New Roman" panose="02020603050405020304" pitchFamily="18" charset="0"/>
                        </a:rPr>
                        <a:t>A grammar-based is used in our system. Three type commands, the basic reaction command, the short moving reaction command, and the veriﬁcation command.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9969867"/>
                  </a:ext>
                </a:extLst>
              </a:tr>
              <a:tr h="1417799">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dirty="0">
                          <a:solidFill>
                            <a:srgbClr val="222222"/>
                          </a:solidFill>
                          <a:effectLst/>
                          <a:latin typeface="Times New Roman" panose="02020603050405020304" pitchFamily="18" charset="0"/>
                          <a:cs typeface="Times New Roman" panose="02020603050405020304" pitchFamily="18" charset="0"/>
                        </a:rPr>
                        <a:t>Voice controlled automatic wheelchair</a:t>
                      </a:r>
                    </a:p>
                  </a:txBody>
                  <a:tcPr/>
                </a:tc>
                <a:tc>
                  <a:txBody>
                    <a:bodyPr/>
                    <a:lstStyle/>
                    <a:p>
                      <a:pPr algn="ctr"/>
                      <a:r>
                        <a:rPr lang="en-IN" dirty="0">
                          <a:latin typeface="Times New Roman" panose="02020603050405020304" pitchFamily="18" charset="0"/>
                          <a:cs typeface="Times New Roman" panose="02020603050405020304" pitchFamily="18" charset="0"/>
                        </a:rPr>
                        <a:t>2018</a:t>
                      </a:r>
                    </a:p>
                  </a:txBody>
                  <a:tcPr/>
                </a:tc>
                <a:tc>
                  <a:txBody>
                    <a:bodyPr/>
                    <a:lstStyle/>
                    <a:p>
                      <a:pPr algn="just"/>
                      <a:r>
                        <a:rPr lang="en-US" dirty="0">
                          <a:latin typeface="Times New Roman" panose="02020603050405020304" pitchFamily="18" charset="0"/>
                          <a:cs typeface="Times New Roman" panose="02020603050405020304" pitchFamily="18" charset="0"/>
                        </a:rPr>
                        <a:t>The system has two segments, specifically; hardware and programming. The hardware contains an embedded structure that relies upon Arduino Uno board, a Bluetooth Module, Motor Driver and an Android phone.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7950839"/>
                  </a:ext>
                </a:extLst>
              </a:tr>
              <a:tr h="1200371">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dirty="0" err="1">
                          <a:solidFill>
                            <a:srgbClr val="222222"/>
                          </a:solidFill>
                          <a:effectLst/>
                          <a:latin typeface="Times New Roman" panose="02020603050405020304" pitchFamily="18" charset="0"/>
                          <a:cs typeface="Times New Roman" panose="02020603050405020304" pitchFamily="18" charset="0"/>
                        </a:rPr>
                        <a:t>Iot</a:t>
                      </a:r>
                      <a:r>
                        <a:rPr lang="en-IN" sz="1800" b="0" i="0" dirty="0">
                          <a:solidFill>
                            <a:srgbClr val="222222"/>
                          </a:solidFill>
                          <a:effectLst/>
                          <a:latin typeface="Times New Roman" panose="02020603050405020304" pitchFamily="18" charset="0"/>
                          <a:cs typeface="Times New Roman" panose="02020603050405020304" pitchFamily="18" charset="0"/>
                        </a:rPr>
                        <a:t> based smart wheelchair for disabled people</a:t>
                      </a:r>
                    </a:p>
                  </a:txBody>
                  <a:tcPr/>
                </a:tc>
                <a:tc>
                  <a:txBody>
                    <a:bodyPr/>
                    <a:lstStyle/>
                    <a:p>
                      <a:pPr algn="ctr"/>
                      <a:r>
                        <a:rPr lang="en-IN" dirty="0">
                          <a:latin typeface="Times New Roman" panose="02020603050405020304" pitchFamily="18" charset="0"/>
                          <a:cs typeface="Times New Roman" panose="02020603050405020304" pitchFamily="18" charset="0"/>
                        </a:rPr>
                        <a:t>2021</a:t>
                      </a:r>
                    </a:p>
                  </a:txBody>
                  <a:tcPr/>
                </a:tc>
                <a:tc>
                  <a:txBody>
                    <a:bodyPr/>
                    <a:lstStyle/>
                    <a:p>
                      <a:pPr algn="just"/>
                      <a:r>
                        <a:rPr lang="en-US" dirty="0">
                          <a:latin typeface="Times New Roman" panose="02020603050405020304" pitchFamily="18" charset="0"/>
                          <a:cs typeface="Times New Roman" panose="02020603050405020304" pitchFamily="18" charset="0"/>
                        </a:rPr>
                        <a:t>These types of wheelchairs are gradually replacing the traditional wheelchairs; however, their expensive costs are preventing a large size of disabled people from having one.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2620672"/>
                  </a:ext>
                </a:extLst>
              </a:tr>
              <a:tr h="1683636">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dirty="0">
                          <a:solidFill>
                            <a:srgbClr val="222222"/>
                          </a:solidFill>
                          <a:effectLst/>
                          <a:latin typeface="Times New Roman" panose="02020603050405020304" pitchFamily="18" charset="0"/>
                          <a:cs typeface="Times New Roman" panose="02020603050405020304" pitchFamily="18" charset="0"/>
                        </a:rPr>
                        <a:t>Speech controlled automatic wheelchair</a:t>
                      </a:r>
                    </a:p>
                  </a:txBody>
                  <a:tcPr/>
                </a:tc>
                <a:tc>
                  <a:txBody>
                    <a:bodyPr/>
                    <a:lstStyle/>
                    <a:p>
                      <a:pPr algn="ctr"/>
                      <a:r>
                        <a:rPr lang="en-US" dirty="0">
                          <a:latin typeface="Times New Roman" panose="02020603050405020304" pitchFamily="18" charset="0"/>
                          <a:cs typeface="Times New Roman" panose="02020603050405020304" pitchFamily="18" charset="0"/>
                        </a:rPr>
                        <a:t>2013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This paper implemented design of voice control module for a motorized wheelchair which works based on the speech processing technique and local map navigation system and the simulation result shows the robustness of the voice recognition module.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7667224"/>
                  </a:ext>
                </a:extLst>
              </a:tr>
            </a:tbl>
          </a:graphicData>
        </a:graphic>
      </p:graphicFrame>
    </p:spTree>
    <p:extLst>
      <p:ext uri="{BB962C8B-B14F-4D97-AF65-F5344CB8AC3E}">
        <p14:creationId xmlns:p14="http://schemas.microsoft.com/office/powerpoint/2010/main" val="167670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BAEB0A-1835-9820-83FB-CC5989FA0736}"/>
              </a:ext>
            </a:extLst>
          </p:cNvPr>
          <p:cNvSpPr txBox="1"/>
          <p:nvPr/>
        </p:nvSpPr>
        <p:spPr>
          <a:xfrm>
            <a:off x="205273" y="1101012"/>
            <a:ext cx="11775233" cy="373031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	Despite significant strides in assistive technologies, individuals with mobility impairments often encounter barriers to independent mobility. Conventional wheelchairs, while crucial for basic transportation, face limitations in providing a seamless and intuitive user experience. Users may struggle with navigation, particularly in complex environments, hindering their ability to fully engage with society. This underscores the need for a more sophisticated and user-friendly solution that leverages smart and voice-controlled technology. Addressing these challenges, the proposed smart and voice-controlled wheelchair aims to revolutionize mobility assistance for individuals with disabilities, offering a novel approach to enhance their independence and overall quality of life.</a:t>
            </a:r>
          </a:p>
        </p:txBody>
      </p:sp>
    </p:spTree>
    <p:extLst>
      <p:ext uri="{BB962C8B-B14F-4D97-AF65-F5344CB8AC3E}">
        <p14:creationId xmlns:p14="http://schemas.microsoft.com/office/powerpoint/2010/main" val="3437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341C6B-79ED-84AE-625D-FC9A128ACC3D}"/>
              </a:ext>
            </a:extLst>
          </p:cNvPr>
          <p:cNvSpPr txBox="1"/>
          <p:nvPr/>
        </p:nvSpPr>
        <p:spPr>
          <a:xfrm>
            <a:off x="205272" y="1119673"/>
            <a:ext cx="11868539" cy="234532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Create voice-controlled wheelchair enhancing independent navigation in diverse environments.</a:t>
            </a:r>
          </a:p>
          <a:p>
            <a:pPr marL="285750" indent="-28575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Utilize voice recognition for intuitive wheelchair control, enhancing user experience.</a:t>
            </a:r>
          </a:p>
          <a:p>
            <a:pPr marL="285750" indent="-28575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Incorporate sensors for obstacle detection, ensuring secure wheelchair navigation.</a:t>
            </a:r>
          </a:p>
          <a:p>
            <a:pPr marL="285750" indent="-28575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Research remote monitoring for wheelchair status tracking, aiding prompt assistance.</a:t>
            </a:r>
          </a:p>
          <a:p>
            <a:pPr marL="285750" indent="-28575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Explore economically viable smart wheelchair solutions for diverse accessibility needs.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23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pic>
        <p:nvPicPr>
          <p:cNvPr id="3" name="image23.png">
            <a:extLst>
              <a:ext uri="{FF2B5EF4-FFF2-40B4-BE49-F238E27FC236}">
                <a16:creationId xmlns:a16="http://schemas.microsoft.com/office/drawing/2014/main" id="{90868F1A-5CEE-7FD6-5D0E-F3A0B65F6DE9}"/>
              </a:ext>
            </a:extLst>
          </p:cNvPr>
          <p:cNvPicPr>
            <a:picLocks noChangeAspect="1"/>
          </p:cNvPicPr>
          <p:nvPr/>
        </p:nvPicPr>
        <p:blipFill>
          <a:blip r:embed="rId3" cstate="print"/>
          <a:stretch>
            <a:fillRect/>
          </a:stretch>
        </p:blipFill>
        <p:spPr>
          <a:xfrm>
            <a:off x="489857" y="1122995"/>
            <a:ext cx="10885713" cy="5168948"/>
          </a:xfrm>
          <a:prstGeom prst="rect">
            <a:avLst/>
          </a:prstGeom>
        </p:spPr>
      </p:pic>
    </p:spTree>
    <p:extLst>
      <p:ext uri="{BB962C8B-B14F-4D97-AF65-F5344CB8AC3E}">
        <p14:creationId xmlns:p14="http://schemas.microsoft.com/office/powerpoint/2010/main" val="398117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a:t>
            </a:r>
            <a:r>
              <a:rPr lang="en-US" dirty="0"/>
              <a:t>..</a:t>
            </a:r>
            <a:endParaRPr lang="en-IN" dirty="0"/>
          </a:p>
        </p:txBody>
      </p:sp>
      <p:pic>
        <p:nvPicPr>
          <p:cNvPr id="4" name="Picture 3">
            <a:extLst>
              <a:ext uri="{FF2B5EF4-FFF2-40B4-BE49-F238E27FC236}">
                <a16:creationId xmlns:a16="http://schemas.microsoft.com/office/drawing/2014/main" id="{4C746768-5C43-8C0D-A5CC-BF3D0EFC7065}"/>
              </a:ext>
            </a:extLst>
          </p:cNvPr>
          <p:cNvPicPr>
            <a:picLocks noChangeAspect="1"/>
          </p:cNvPicPr>
          <p:nvPr/>
        </p:nvPicPr>
        <p:blipFill>
          <a:blip r:embed="rId2"/>
          <a:stretch>
            <a:fillRect/>
          </a:stretch>
        </p:blipFill>
        <p:spPr>
          <a:xfrm>
            <a:off x="8009708" y="873125"/>
            <a:ext cx="4182292" cy="5984874"/>
          </a:xfrm>
          <a:prstGeom prst="rect">
            <a:avLst/>
          </a:prstGeom>
        </p:spPr>
      </p:pic>
      <p:pic>
        <p:nvPicPr>
          <p:cNvPr id="10" name="Picture 9">
            <a:extLst>
              <a:ext uri="{FF2B5EF4-FFF2-40B4-BE49-F238E27FC236}">
                <a16:creationId xmlns:a16="http://schemas.microsoft.com/office/drawing/2014/main" id="{0ED4642E-5189-F028-FDC9-CEAC68E5EE5A}"/>
              </a:ext>
            </a:extLst>
          </p:cNvPr>
          <p:cNvPicPr>
            <a:picLocks noChangeAspect="1"/>
          </p:cNvPicPr>
          <p:nvPr/>
        </p:nvPicPr>
        <p:blipFill rotWithShape="1">
          <a:blip r:embed="rId3"/>
          <a:srcRect/>
          <a:stretch/>
        </p:blipFill>
        <p:spPr>
          <a:xfrm>
            <a:off x="269967" y="873126"/>
            <a:ext cx="7824651" cy="5984875"/>
          </a:xfrm>
          <a:prstGeom prst="rect">
            <a:avLst/>
          </a:prstGeom>
        </p:spPr>
      </p:pic>
    </p:spTree>
    <p:extLst>
      <p:ext uri="{BB962C8B-B14F-4D97-AF65-F5344CB8AC3E}">
        <p14:creationId xmlns:p14="http://schemas.microsoft.com/office/powerpoint/2010/main" val="3943390153"/>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000000"/>
      </a:dk2>
      <a:lt2>
        <a:srgbClr val="FFFFFF"/>
      </a:lt2>
      <a:accent1>
        <a:srgbClr val="002060"/>
      </a:accent1>
      <a:accent2>
        <a:srgbClr val="FF0000"/>
      </a:accent2>
      <a:accent3>
        <a:srgbClr val="FAA519"/>
      </a:accent3>
      <a:accent4>
        <a:srgbClr val="002060"/>
      </a:accent4>
      <a:accent5>
        <a:srgbClr val="48A1FA"/>
      </a:accent5>
      <a:accent6>
        <a:srgbClr val="034A90"/>
      </a:accent6>
      <a:hlink>
        <a:srgbClr val="0563C1"/>
      </a:hlink>
      <a:folHlink>
        <a:srgbClr val="2B569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a:gsLst>
            <a:gs pos="0">
              <a:schemeClr val="accent1"/>
            </a:gs>
            <a:gs pos="100000">
              <a:schemeClr val="accent2"/>
            </a:gs>
          </a:gsLst>
          <a:lin ang="2700000" scaled="0"/>
        </a:gradFill>
        <a:ln>
          <a:noFill/>
        </a:ln>
      </a:spPr>
      <a:bodyPr lIns="0" tIns="0" rIns="0" bIns="0"/>
      <a:lstStyle>
        <a:defPPr>
          <a:defRPr/>
        </a:defPPr>
      </a:lstStyle>
    </a:spDef>
    <a:lnDef>
      <a:spPr>
        <a:ln w="25400">
          <a:gradFill>
            <a:gsLst>
              <a:gs pos="0">
                <a:schemeClr val="accent1"/>
              </a:gs>
              <a:gs pos="100000">
                <a:schemeClr val="accent2"/>
              </a:gs>
            </a:gsLst>
            <a:lin ang="2700000" scaled="0"/>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13229</TotalTime>
  <Words>884</Words>
  <Application>Microsoft Office PowerPoint</Application>
  <PresentationFormat>Widescreen</PresentationFormat>
  <Paragraphs>85</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Segoe UI</vt:lpstr>
      <vt:lpstr>Calibri</vt:lpstr>
      <vt:lpstr>Arial</vt:lpstr>
      <vt:lpstr>Allura</vt:lpstr>
      <vt:lpstr>Wingdings</vt:lpstr>
      <vt:lpstr>Office Theme</vt:lpstr>
      <vt:lpstr>PowerPoint Presentation</vt:lpstr>
      <vt:lpstr>List of Contents</vt:lpstr>
      <vt:lpstr>Abstract</vt:lpstr>
      <vt:lpstr>Introduction</vt:lpstr>
      <vt:lpstr>Literature Review</vt:lpstr>
      <vt:lpstr>Problem Statement</vt:lpstr>
      <vt:lpstr>Objectives</vt:lpstr>
      <vt:lpstr>Methodology</vt:lpstr>
      <vt:lpstr>Contd..</vt:lpstr>
      <vt:lpstr>Project status</vt:lpstr>
      <vt:lpstr>Future scope</vt:lpstr>
      <vt:lpstr>References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sai ganesh kadrothu</cp:lastModifiedBy>
  <cp:revision>412</cp:revision>
  <dcterms:created xsi:type="dcterms:W3CDTF">2016-09-29T04:17:56Z</dcterms:created>
  <dcterms:modified xsi:type="dcterms:W3CDTF">2024-06-04T01:43:51Z</dcterms:modified>
</cp:coreProperties>
</file>