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73" r:id="rId4"/>
    <p:sldId id="258" r:id="rId5"/>
    <p:sldId id="271" r:id="rId6"/>
    <p:sldId id="270" r:id="rId7"/>
    <p:sldId id="272" r:id="rId8"/>
    <p:sldId id="269"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Google Shape;13;p2"/>
          <p:cNvSpPr/>
          <p:nvPr/>
        </p:nvSpPr>
        <p:spPr>
          <a:xfrm>
            <a:off x="0" y="0"/>
            <a:ext cx="12192000" cy="4572001"/>
          </a:xfrm>
          <a:prstGeom prst="rect">
            <a:avLst/>
          </a:prstGeom>
          <a:solidFill>
            <a:srgbClr val="1482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17" name="Google Shape;17;p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20" name="Google Shape;20;p2"/>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72485" y="-562356"/>
            <a:ext cx="4023360" cy="9720073"/>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9" name="Google Shape;79;p11"/>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rot="5400000">
            <a:off x="7334251" y="2152650"/>
            <a:ext cx="5410200" cy="2628900"/>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2"/>
          <p:cNvSpPr txBox="1">
            <a:spLocks noGrp="1"/>
          </p:cNvSpPr>
          <p:nvPr>
            <p:ph type="body" idx="1"/>
          </p:nvPr>
        </p:nvSpPr>
        <p:spPr>
          <a:xfrm rot="5400000">
            <a:off x="2076451" y="-323850"/>
            <a:ext cx="5410200" cy="758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 name="Google Shape;85;p1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88" name="Google Shape;88;p12"/>
          <p:cNvCxnSpPr/>
          <p:nvPr/>
        </p:nvCxnSpPr>
        <p:spPr>
          <a:xfrm rot="10800000">
            <a:off x="10058400" y="59263"/>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 name="Google Shape;24;p3"/>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
        <p:cNvGrpSpPr/>
        <p:nvPr/>
      </p:nvGrpSpPr>
      <p:grpSpPr>
        <a:xfrm>
          <a:off x="0" y="0"/>
          <a:ext cx="0" cy="0"/>
          <a:chOff x="0" y="0"/>
          <a:chExt cx="0" cy="0"/>
        </a:xfrm>
      </p:grpSpPr>
      <p:sp>
        <p:nvSpPr>
          <p:cNvPr id="28" name="Google Shape;28;p4"/>
          <p:cNvSpPr/>
          <p:nvPr/>
        </p:nvSpPr>
        <p:spPr>
          <a:xfrm>
            <a:off x="0" y="0"/>
            <a:ext cx="12192000" cy="4572001"/>
          </a:xfrm>
          <a:prstGeom prst="rect">
            <a:avLst/>
          </a:prstGeom>
          <a:solidFill>
            <a:srgbClr val="1D9A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0C0C0C"/>
                </a:solidFill>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2" name="Google Shape;32;p4"/>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35" name="Google Shape;35;p4"/>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1024127"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 name="Google Shape;39;p5"/>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 name="Google Shape;40;p5"/>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6" name="Google Shape;46;p6"/>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6"/>
          <p:cNvSpPr txBox="1">
            <a:spLocks noGrp="1"/>
          </p:cNvSpPr>
          <p:nvPr>
            <p:ph type="body" idx="3"/>
          </p:nvPr>
        </p:nvSpPr>
        <p:spPr>
          <a:xfrm>
            <a:off x="599088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6"/>
          <p:cNvSpPr txBox="1">
            <a:spLocks noGrp="1"/>
          </p:cNvSpPr>
          <p:nvPr>
            <p:ph type="body" idx="4"/>
          </p:nvPr>
        </p:nvSpPr>
        <p:spPr>
          <a:xfrm>
            <a:off x="599088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6"/>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200"/>
              </a:spcBef>
              <a:spcAft>
                <a:spcPts val="0"/>
              </a:spcAft>
              <a:buSzPts val="2400"/>
              <a:buChar char=" "/>
              <a:defRPr sz="2400"/>
            </a:lvl1pPr>
            <a:lvl2pPr marL="914400" lvl="1" indent="-355600" algn="l">
              <a:lnSpc>
                <a:spcPct val="90000"/>
              </a:lnSpc>
              <a:spcBef>
                <a:spcPts val="200"/>
              </a:spcBef>
              <a:spcAft>
                <a:spcPts val="0"/>
              </a:spcAft>
              <a:buSzPts val="2000"/>
              <a:buChar char="🢝"/>
              <a:defRPr sz="2000"/>
            </a:lvl2pPr>
            <a:lvl3pPr marL="1371600" lvl="2" indent="-330200" algn="l">
              <a:lnSpc>
                <a:spcPct val="90000"/>
              </a:lnSpc>
              <a:spcBef>
                <a:spcPts val="400"/>
              </a:spcBef>
              <a:spcAft>
                <a:spcPts val="0"/>
              </a:spcAft>
              <a:buSzPts val="1600"/>
              <a:buChar char="🢝"/>
              <a:defRPr sz="1600"/>
            </a:lvl3pPr>
            <a:lvl4pPr marL="1828800" lvl="3" indent="-330200" algn="l">
              <a:lnSpc>
                <a:spcPct val="90000"/>
              </a:lnSpc>
              <a:spcBef>
                <a:spcPts val="400"/>
              </a:spcBef>
              <a:spcAft>
                <a:spcPts val="0"/>
              </a:spcAft>
              <a:buSzPts val="1600"/>
              <a:buChar char="🢝"/>
              <a:defRPr sz="1600"/>
            </a:lvl4pPr>
            <a:lvl5pPr marL="2286000" lvl="4" indent="-330200" algn="l">
              <a:lnSpc>
                <a:spcPct val="90000"/>
              </a:lnSpc>
              <a:spcBef>
                <a:spcPts val="400"/>
              </a:spcBef>
              <a:spcAft>
                <a:spcPts val="0"/>
              </a:spcAft>
              <a:buSzPts val="1600"/>
              <a:buChar char="🢝"/>
              <a:defRPr sz="1600"/>
            </a:lvl5pPr>
            <a:lvl6pPr marL="2743200" lvl="5" indent="-330200" algn="l">
              <a:lnSpc>
                <a:spcPct val="90000"/>
              </a:lnSpc>
              <a:spcBef>
                <a:spcPts val="400"/>
              </a:spcBef>
              <a:spcAft>
                <a:spcPts val="0"/>
              </a:spcAft>
              <a:buSzPts val="1600"/>
              <a:buChar char="🢝"/>
              <a:defRPr sz="1600"/>
            </a:lvl6pPr>
            <a:lvl7pPr marL="3200400" lvl="6" indent="-330200" algn="l">
              <a:lnSpc>
                <a:spcPct val="90000"/>
              </a:lnSpc>
              <a:spcBef>
                <a:spcPts val="400"/>
              </a:spcBef>
              <a:spcAft>
                <a:spcPts val="0"/>
              </a:spcAft>
              <a:buSzPts val="1600"/>
              <a:buChar char="🢝"/>
              <a:defRPr sz="1600"/>
            </a:lvl7pPr>
            <a:lvl8pPr marL="3657600" lvl="7" indent="-330200" algn="l">
              <a:lnSpc>
                <a:spcPct val="90000"/>
              </a:lnSpc>
              <a:spcBef>
                <a:spcPts val="400"/>
              </a:spcBef>
              <a:spcAft>
                <a:spcPts val="0"/>
              </a:spcAft>
              <a:buSzPts val="1600"/>
              <a:buChar char="🢝"/>
              <a:defRPr sz="1600"/>
            </a:lvl8pPr>
            <a:lvl9pPr marL="4114800" lvl="8" indent="-330200" algn="l">
              <a:lnSpc>
                <a:spcPct val="90000"/>
              </a:lnSpc>
              <a:spcBef>
                <a:spcPts val="400"/>
              </a:spcBef>
              <a:spcAft>
                <a:spcPts val="400"/>
              </a:spcAft>
              <a:buSzPts val="1600"/>
              <a:buChar char="🢝"/>
              <a:defRPr sz="1600"/>
            </a:lvl9pPr>
          </a:lstStyle>
          <a:p>
            <a:endParaRPr/>
          </a:p>
        </p:txBody>
      </p:sp>
      <p:sp>
        <p:nvSpPr>
          <p:cNvPr id="64" name="Google Shape;64;p9"/>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5" name="Google Shape;65;p9"/>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a:spLocks noGrp="1"/>
          </p:cNvSpPr>
          <p:nvPr>
            <p:ph type="pic" idx="2"/>
          </p:nvPr>
        </p:nvSpPr>
        <p:spPr>
          <a:xfrm>
            <a:off x="0" y="-1"/>
            <a:ext cx="12188952" cy="4572000"/>
          </a:xfrm>
          <a:prstGeom prst="rect">
            <a:avLst/>
          </a:prstGeom>
          <a:solidFill>
            <a:srgbClr val="76CEEF"/>
          </a:solidFill>
          <a:ln>
            <a:noFill/>
          </a:ln>
        </p:spPr>
      </p:sp>
      <p:sp>
        <p:nvSpPr>
          <p:cNvPr id="71" name="Google Shape;71;p10"/>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0C0C0C"/>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a:p>
        </p:txBody>
      </p:sp>
      <p:sp>
        <p:nvSpPr>
          <p:cNvPr id="72" name="Google Shape;72;p10"/>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75" name="Google Shape;75;p10"/>
          <p:cNvCxnSpPr/>
          <p:nvPr/>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0C0C0C"/>
              </a:buClr>
              <a:buSzPts val="5000"/>
              <a:buFont typeface="Twentieth Century"/>
              <a:buNone/>
              <a:defRPr sz="5000" b="0" i="0" u="none" strike="noStrike" cap="non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marR="0" lvl="0" indent="-368300" algn="l" rtl="0">
              <a:lnSpc>
                <a:spcPct val="90000"/>
              </a:lnSpc>
              <a:spcBef>
                <a:spcPts val="1200"/>
              </a:spcBef>
              <a:spcAft>
                <a:spcPts val="0"/>
              </a:spcAft>
              <a:buClr>
                <a:schemeClr val="accent1"/>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 name="Google Shape;8;p1"/>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IN"/>
              <a:t>‹#›</a:t>
            </a:fld>
            <a:endParaRPr/>
          </a:p>
        </p:txBody>
      </p:sp>
      <p:cxnSp>
        <p:nvCxnSpPr>
          <p:cNvPr id="11" name="Google Shape;11;p1"/>
          <p:cNvCxnSpPr/>
          <p:nvPr/>
        </p:nvCxnSpPr>
        <p:spPr>
          <a:xfrm rot="10800000">
            <a:off x="762000" y="826324"/>
            <a:ext cx="0" cy="91440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opencity.in/dataset/c894271b-0cbf-4a17-b4fe-96685e125f09/resource/bc01883a-c56f-433e-ba09-19b7b57f940b/download/tn_cr_statistics_2021.pdf"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ctrTitle"/>
          </p:nvPr>
        </p:nvSpPr>
        <p:spPr>
          <a:xfrm>
            <a:off x="129769" y="4369443"/>
            <a:ext cx="8656784" cy="28332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0C0C0C"/>
              </a:buClr>
              <a:buSzPts val="2000"/>
              <a:buFont typeface="Cambria"/>
              <a:buNone/>
            </a:pPr>
            <a:r>
              <a:rPr lang="en-US" sz="1400" b="1" dirty="0">
                <a:solidFill>
                  <a:srgbClr val="FFFFFF"/>
                </a:solidFill>
                <a:latin typeface="Arial"/>
                <a:ea typeface="Arial"/>
                <a:cs typeface="Arial"/>
                <a:sym typeface="Arial"/>
              </a:rPr>
              <a:t>NAME</a:t>
            </a:r>
            <a:endParaRPr sz="1400" b="1" dirty="0">
              <a:solidFill>
                <a:srgbClr val="FFFFFF"/>
              </a:solidFill>
              <a:latin typeface="Arial"/>
              <a:ea typeface="Arial"/>
              <a:cs typeface="Arial"/>
              <a:sym typeface="Arial"/>
            </a:endParaRPr>
          </a:p>
        </p:txBody>
      </p:sp>
      <p:sp>
        <p:nvSpPr>
          <p:cNvPr id="94" name="Google Shape;94;p13"/>
          <p:cNvSpPr/>
          <p:nvPr/>
        </p:nvSpPr>
        <p:spPr>
          <a:xfrm>
            <a:off x="3622963" y="1596523"/>
            <a:ext cx="4796443" cy="4944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dk1"/>
              </a:solidFill>
              <a:latin typeface="Cambria"/>
              <a:ea typeface="Cambria"/>
              <a:cs typeface="Cambria"/>
              <a:sym typeface="Cambria"/>
            </a:endParaRPr>
          </a:p>
        </p:txBody>
      </p:sp>
      <p:sp>
        <p:nvSpPr>
          <p:cNvPr id="2" name="TextBox 1">
            <a:extLst>
              <a:ext uri="{FF2B5EF4-FFF2-40B4-BE49-F238E27FC236}">
                <a16:creationId xmlns:a16="http://schemas.microsoft.com/office/drawing/2014/main" id="{12965292-400A-EA2C-426E-6AB3D2D628C6}"/>
              </a:ext>
            </a:extLst>
          </p:cNvPr>
          <p:cNvSpPr txBox="1"/>
          <p:nvPr/>
        </p:nvSpPr>
        <p:spPr>
          <a:xfrm>
            <a:off x="420624" y="4882896"/>
            <a:ext cx="6931152" cy="1169551"/>
          </a:xfrm>
          <a:prstGeom prst="rect">
            <a:avLst/>
          </a:prstGeom>
          <a:noFill/>
        </p:spPr>
        <p:txBody>
          <a:bodyPr wrap="square" rtlCol="0">
            <a:spAutoFit/>
          </a:bodyPr>
          <a:lstStyle/>
          <a:p>
            <a:pPr marL="285750" indent="-285750">
              <a:buFont typeface="Wingdings" panose="05000000000000000000" pitchFamily="2" charset="2"/>
              <a:buChar char="v"/>
            </a:pPr>
            <a:r>
              <a:rPr lang="en-US" dirty="0"/>
              <a:t>Name of the students : </a:t>
            </a:r>
            <a:r>
              <a:rPr lang="en-US" dirty="0" err="1"/>
              <a:t>Prudhivi</a:t>
            </a:r>
            <a:r>
              <a:rPr lang="en-US" dirty="0"/>
              <a:t> Sai </a:t>
            </a:r>
            <a:r>
              <a:rPr lang="en-US" dirty="0" err="1"/>
              <a:t>Ganesh,Vijay,Phanendra,Saranya</a:t>
            </a:r>
            <a:endParaRPr lang="en-US" dirty="0"/>
          </a:p>
          <a:p>
            <a:pPr marL="285750" indent="-285750">
              <a:buFont typeface="Wingdings" panose="05000000000000000000" pitchFamily="2" charset="2"/>
              <a:buChar char="v"/>
            </a:pPr>
            <a:r>
              <a:rPr lang="en-US" dirty="0"/>
              <a:t>Problem statement title : Safest routing algorithm</a:t>
            </a:r>
          </a:p>
          <a:p>
            <a:pPr marL="285750" indent="-285750">
              <a:buFont typeface="Wingdings" panose="05000000000000000000" pitchFamily="2" charset="2"/>
              <a:buChar char="v"/>
            </a:pPr>
            <a:r>
              <a:rPr lang="en-US" dirty="0"/>
              <a:t>Team name : Code lunatics</a:t>
            </a:r>
          </a:p>
          <a:p>
            <a:pPr marL="285750" indent="-285750">
              <a:buFont typeface="Wingdings" panose="05000000000000000000" pitchFamily="2" charset="2"/>
              <a:buChar char="v"/>
            </a:pPr>
            <a:r>
              <a:rPr lang="en-US" dirty="0"/>
              <a:t>Team leader name : </a:t>
            </a:r>
            <a:r>
              <a:rPr lang="en-US" dirty="0" err="1"/>
              <a:t>Prudhivi</a:t>
            </a:r>
            <a:r>
              <a:rPr lang="en-US" dirty="0"/>
              <a:t> Sai Ganesh</a:t>
            </a:r>
          </a:p>
          <a:p>
            <a:pPr marL="285750" indent="-285750">
              <a:buFont typeface="Wingdings" panose="05000000000000000000" pitchFamily="2" charset="2"/>
              <a:buChar char="v"/>
            </a:pPr>
            <a:r>
              <a:rPr lang="en-US" dirty="0"/>
              <a:t>Department : CTECH</a:t>
            </a:r>
          </a:p>
        </p:txBody>
      </p:sp>
      <p:sp>
        <p:nvSpPr>
          <p:cNvPr id="3" name="TextBox 2">
            <a:extLst>
              <a:ext uri="{FF2B5EF4-FFF2-40B4-BE49-F238E27FC236}">
                <a16:creationId xmlns:a16="http://schemas.microsoft.com/office/drawing/2014/main" id="{1016C660-0CB5-6FC9-B35F-BF2CE4E3C84B}"/>
              </a:ext>
            </a:extLst>
          </p:cNvPr>
          <p:cNvSpPr txBox="1"/>
          <p:nvPr/>
        </p:nvSpPr>
        <p:spPr>
          <a:xfrm>
            <a:off x="9077408" y="5504688"/>
            <a:ext cx="1776520" cy="523220"/>
          </a:xfrm>
          <a:prstGeom prst="rect">
            <a:avLst/>
          </a:prstGeom>
          <a:noFill/>
        </p:spPr>
        <p:txBody>
          <a:bodyPr wrap="square" rtlCol="0">
            <a:spAutoFit/>
          </a:bodyPr>
          <a:lstStyle/>
          <a:p>
            <a:r>
              <a:rPr lang="en-US" dirty="0"/>
              <a:t>SRM TECHNO HACKATHON 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989970"/>
            <a:ext cx="10515600" cy="599151"/>
          </a:xfrm>
          <a:prstGeom prst="rect">
            <a:avLst/>
          </a:prstGeom>
          <a:noFill/>
          <a:ln>
            <a:noFill/>
          </a:ln>
        </p:spPr>
        <p:txBody>
          <a:bodyPr spcFirstLastPara="1" wrap="square" lIns="91425" tIns="45700" rIns="91425" bIns="45700" anchor="ctr" anchorCtr="0">
            <a:normAutofit/>
          </a:bodyPr>
          <a:lstStyle/>
          <a:p>
            <a:pPr marL="0" lvl="0" indent="0" algn="ctr" rtl="0">
              <a:lnSpc>
                <a:spcPct val="80000"/>
              </a:lnSpc>
              <a:spcBef>
                <a:spcPts val="0"/>
              </a:spcBef>
              <a:spcAft>
                <a:spcPts val="0"/>
              </a:spcAft>
              <a:buClr>
                <a:srgbClr val="0C0C0C"/>
              </a:buClr>
              <a:buSzPts val="2500"/>
              <a:buFont typeface="Cambria"/>
              <a:buNone/>
            </a:pPr>
            <a:r>
              <a:rPr lang="en-IN" sz="2500" dirty="0">
                <a:latin typeface="Cambria"/>
                <a:ea typeface="Cambria"/>
                <a:cs typeface="Times New Roman" panose="02020603050405020304" pitchFamily="18" charset="0"/>
                <a:sym typeface="Cambria"/>
              </a:rPr>
              <a:t>PROBLEM/PAIN POINT/OPPORTUNITY IDENTIFIED</a:t>
            </a:r>
            <a:endParaRPr sz="2500" dirty="0">
              <a:latin typeface="Cambria"/>
              <a:ea typeface="Cambria"/>
              <a:cs typeface="Times New Roman" panose="02020603050405020304" pitchFamily="18" charset="0"/>
              <a:sym typeface="Cambria"/>
            </a:endParaRPr>
          </a:p>
        </p:txBody>
      </p:sp>
      <p:sp>
        <p:nvSpPr>
          <p:cNvPr id="2" name="TextBox 1">
            <a:extLst>
              <a:ext uri="{FF2B5EF4-FFF2-40B4-BE49-F238E27FC236}">
                <a16:creationId xmlns:a16="http://schemas.microsoft.com/office/drawing/2014/main" id="{78953238-2840-2911-2698-29DADD7BEB89}"/>
              </a:ext>
            </a:extLst>
          </p:cNvPr>
          <p:cNvSpPr txBox="1"/>
          <p:nvPr/>
        </p:nvSpPr>
        <p:spPr>
          <a:xfrm>
            <a:off x="5453149" y="2261062"/>
            <a:ext cx="184731" cy="307777"/>
          </a:xfrm>
          <a:prstGeom prst="rect">
            <a:avLst/>
          </a:prstGeom>
          <a:noFill/>
        </p:spPr>
        <p:txBody>
          <a:bodyPr wrap="none" rtlCol="0">
            <a:spAutoFit/>
          </a:bodyPr>
          <a:lstStyle/>
          <a:p>
            <a:endParaRPr lang="en-IN" dirty="0"/>
          </a:p>
        </p:txBody>
      </p:sp>
      <p:sp>
        <p:nvSpPr>
          <p:cNvPr id="3" name="TextBox 2">
            <a:extLst>
              <a:ext uri="{FF2B5EF4-FFF2-40B4-BE49-F238E27FC236}">
                <a16:creationId xmlns:a16="http://schemas.microsoft.com/office/drawing/2014/main" id="{36DB48AC-2EAF-E29F-91B1-077E9B9C7084}"/>
              </a:ext>
            </a:extLst>
          </p:cNvPr>
          <p:cNvSpPr txBox="1"/>
          <p:nvPr/>
        </p:nvSpPr>
        <p:spPr>
          <a:xfrm>
            <a:off x="838200" y="1897712"/>
            <a:ext cx="6385560" cy="4616648"/>
          </a:xfrm>
          <a:prstGeom prst="rect">
            <a:avLst/>
          </a:prstGeom>
          <a:noFill/>
        </p:spPr>
        <p:txBody>
          <a:bodyPr wrap="square" rtlCol="0">
            <a:spAutoFit/>
          </a:bodyPr>
          <a:lstStyle/>
          <a:p>
            <a:pPr marL="285750" indent="-285750" algn="l">
              <a:buClr>
                <a:schemeClr val="accent3">
                  <a:lumMod val="75000"/>
                </a:schemeClr>
              </a:buClr>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Anyone who has ever been in an unfamiliar city knows the feeling of apprehension that comes with navigating on foot from point to point. You want to walk to your destination efficiently, but are also mindful of the desire to stay safe. Without the embedded knowledge of being a local, you don’t know which streets to avoid, particularly in the evenings.</a:t>
            </a:r>
          </a:p>
          <a:p>
            <a:pPr marL="285750" indent="-285750" algn="l">
              <a:buClr>
                <a:schemeClr val="accent3">
                  <a:lumMod val="75000"/>
                </a:schemeClr>
              </a:buClr>
              <a:buFont typeface="Wingdings" panose="05000000000000000000" pitchFamily="2" charset="2"/>
              <a:buChar char="v"/>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Clr>
                <a:schemeClr val="accent3">
                  <a:lumMod val="75000"/>
                </a:schemeClr>
              </a:buClr>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For certain populations such as women, this problem feels particularly acute.</a:t>
            </a:r>
          </a:p>
          <a:p>
            <a:pPr marL="285750" indent="-285750" algn="l">
              <a:buClr>
                <a:schemeClr val="accent3">
                  <a:lumMod val="75000"/>
                </a:schemeClr>
              </a:buClr>
              <a:buFont typeface="Wingdings" panose="05000000000000000000" pitchFamily="2" charset="2"/>
              <a:buChar char="v"/>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Clr>
                <a:schemeClr val="accent3">
                  <a:lumMod val="75000"/>
                </a:schemeClr>
              </a:buClr>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Existing solutions do little to address this major issue:</a:t>
            </a:r>
          </a:p>
          <a:p>
            <a:pPr marL="285750" indent="-285750" algn="l">
              <a:buClr>
                <a:schemeClr val="accent3">
                  <a:lumMod val="75000"/>
                </a:schemeClr>
              </a:buClr>
              <a:buFont typeface="Wingdings" panose="05000000000000000000" pitchFamily="2" charset="2"/>
              <a:buChar char="v"/>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Clr>
                <a:schemeClr val="accent3">
                  <a:lumMod val="75000"/>
                </a:schemeClr>
              </a:buClr>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Conventional navigation apps like Google Maps don’t factor in pedestrian safety in their routing algorithms, often leading you through poorly lit alleyways to save on travel time</a:t>
            </a:r>
          </a:p>
          <a:p>
            <a:pPr marL="285750" indent="-285750" algn="l">
              <a:buClr>
                <a:schemeClr val="accent3">
                  <a:lumMod val="75000"/>
                </a:schemeClr>
              </a:buClr>
              <a:buFont typeface="Wingdings" panose="05000000000000000000" pitchFamily="2" charset="2"/>
              <a:buChar char="v"/>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Clr>
                <a:schemeClr val="accent3">
                  <a:lumMod val="75000"/>
                </a:schemeClr>
              </a:buClr>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Searching online on forums like Reddit is both time-consuming and confusing, as you can get conflicting information, and don’t have a great way to integrate that into your navigation plans</a:t>
            </a:r>
          </a:p>
          <a:p>
            <a:pPr marL="285750" indent="-285750" algn="l">
              <a:buClr>
                <a:schemeClr val="accent3">
                  <a:lumMod val="75000"/>
                </a:schemeClr>
              </a:buClr>
              <a:buFont typeface="Wingdings" panose="05000000000000000000" pitchFamily="2" charset="2"/>
              <a:buChar char="v"/>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Clr>
                <a:schemeClr val="accent3">
                  <a:lumMod val="75000"/>
                </a:schemeClr>
              </a:buClr>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Using online crime heat maps doesn’t give sufficient granularity - these tools often mark off entire neighborhoods, which isn’t useful.</a:t>
            </a:r>
          </a:p>
          <a:p>
            <a:endParaRPr lang="en-IN" dirty="0">
              <a:solidFill>
                <a:schemeClr val="bg1"/>
              </a:solidFill>
            </a:endParaRPr>
          </a:p>
        </p:txBody>
      </p:sp>
      <p:pic>
        <p:nvPicPr>
          <p:cNvPr id="4" name="Picture 3">
            <a:extLst>
              <a:ext uri="{FF2B5EF4-FFF2-40B4-BE49-F238E27FC236}">
                <a16:creationId xmlns:a16="http://schemas.microsoft.com/office/drawing/2014/main" id="{439CB48E-C3EF-81E1-AC71-76CA5C5302AD}"/>
              </a:ext>
            </a:extLst>
          </p:cNvPr>
          <p:cNvPicPr>
            <a:picLocks noChangeAspect="1"/>
          </p:cNvPicPr>
          <p:nvPr/>
        </p:nvPicPr>
        <p:blipFill>
          <a:blip r:embed="rId3"/>
          <a:stretch>
            <a:fillRect/>
          </a:stretch>
        </p:blipFill>
        <p:spPr>
          <a:xfrm>
            <a:off x="7312152" y="2082134"/>
            <a:ext cx="4639056" cy="42478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1">
            <a:extLst>
              <a:ext uri="{FF2B5EF4-FFF2-40B4-BE49-F238E27FC236}">
                <a16:creationId xmlns:a16="http://schemas.microsoft.com/office/drawing/2014/main" id="{9DC02B54-3901-543E-E8AB-B5C415945524}"/>
              </a:ext>
            </a:extLst>
          </p:cNvPr>
          <p:cNvSpPr>
            <a:spLocks noChangeArrowheads="1"/>
          </p:cNvSpPr>
          <p:nvPr/>
        </p:nvSpPr>
        <p:spPr bwMode="auto">
          <a:xfrm>
            <a:off x="3838544" y="46037"/>
            <a:ext cx="1668463" cy="822325"/>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
            <a:extLst>
              <a:ext uri="{FF2B5EF4-FFF2-40B4-BE49-F238E27FC236}">
                <a16:creationId xmlns:a16="http://schemas.microsoft.com/office/drawing/2014/main" id="{1C9FAC37-7D7D-26BC-5F59-940F938B68F4}"/>
              </a:ext>
            </a:extLst>
          </p:cNvPr>
          <p:cNvSpPr>
            <a:spLocks noChangeArrowheads="1"/>
          </p:cNvSpPr>
          <p:nvPr/>
        </p:nvSpPr>
        <p:spPr bwMode="auto">
          <a:xfrm>
            <a:off x="3387090" y="1303338"/>
            <a:ext cx="2446338" cy="63817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Next simulation step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7">
            <a:extLst>
              <a:ext uri="{FF2B5EF4-FFF2-40B4-BE49-F238E27FC236}">
                <a16:creationId xmlns:a16="http://schemas.microsoft.com/office/drawing/2014/main" id="{F1AB9535-2738-0EA3-0D65-25D891149B11}"/>
              </a:ext>
            </a:extLst>
          </p:cNvPr>
          <p:cNvSpPr>
            <a:spLocks noChangeArrowheads="1"/>
          </p:cNvSpPr>
          <p:nvPr/>
        </p:nvSpPr>
        <p:spPr bwMode="auto">
          <a:xfrm>
            <a:off x="228600" y="2130614"/>
            <a:ext cx="1657350" cy="94469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Direction people by the current path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8">
            <a:extLst>
              <a:ext uri="{FF2B5EF4-FFF2-40B4-BE49-F238E27FC236}">
                <a16:creationId xmlns:a16="http://schemas.microsoft.com/office/drawing/2014/main" id="{916B8B09-CB2E-5245-5566-B15B29DA76BF}"/>
              </a:ext>
            </a:extLst>
          </p:cNvPr>
          <p:cNvSpPr>
            <a:spLocks noChangeArrowheads="1"/>
          </p:cNvSpPr>
          <p:nvPr/>
        </p:nvSpPr>
        <p:spPr bwMode="auto">
          <a:xfrm>
            <a:off x="6932295" y="2176462"/>
            <a:ext cx="1657350" cy="8477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Direction people by the newly defined path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Diamond 9">
            <a:extLst>
              <a:ext uri="{FF2B5EF4-FFF2-40B4-BE49-F238E27FC236}">
                <a16:creationId xmlns:a16="http://schemas.microsoft.com/office/drawing/2014/main" id="{1104D71D-875E-2857-887B-C68079959808}"/>
              </a:ext>
            </a:extLst>
          </p:cNvPr>
          <p:cNvSpPr>
            <a:spLocks noChangeArrowheads="1"/>
          </p:cNvSpPr>
          <p:nvPr/>
        </p:nvSpPr>
        <p:spPr bwMode="auto">
          <a:xfrm>
            <a:off x="3691096" y="4462905"/>
            <a:ext cx="1838325" cy="1905000"/>
          </a:xfrm>
          <a:prstGeom prst="diamond">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Re-routing needed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Diamond 10">
            <a:extLst>
              <a:ext uri="{FF2B5EF4-FFF2-40B4-BE49-F238E27FC236}">
                <a16:creationId xmlns:a16="http://schemas.microsoft.com/office/drawing/2014/main" id="{D305D188-731A-58FA-B0CA-C63DB8B38172}"/>
              </a:ext>
            </a:extLst>
          </p:cNvPr>
          <p:cNvSpPr>
            <a:spLocks noChangeArrowheads="1"/>
          </p:cNvSpPr>
          <p:nvPr/>
        </p:nvSpPr>
        <p:spPr bwMode="auto">
          <a:xfrm>
            <a:off x="723900" y="4760531"/>
            <a:ext cx="2152650" cy="1571625"/>
          </a:xfrm>
          <a:prstGeom prst="diamond">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solidFill>
                  <a:schemeClr val="tx1"/>
                </a:solidFill>
                <a:latin typeface="Calibri" panose="020F0502020204030204" pitchFamily="34" charset="0"/>
                <a:ea typeface="Calibri" panose="020F0502020204030204" pitchFamily="34" charset="0"/>
                <a:cs typeface="Times New Roman" panose="02020603050405020304" pitchFamily="18" charset="0"/>
              </a:rPr>
              <a:t>CRIME RATE CALUCATION</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44" name="Rectangle 13">
            <a:extLst>
              <a:ext uri="{FF2B5EF4-FFF2-40B4-BE49-F238E27FC236}">
                <a16:creationId xmlns:a16="http://schemas.microsoft.com/office/drawing/2014/main" id="{D79A5B76-38FA-F81B-8DA6-3DCF1AB21D47}"/>
              </a:ext>
            </a:extLst>
          </p:cNvPr>
          <p:cNvSpPr>
            <a:spLocks noChangeArrowheads="1"/>
          </p:cNvSpPr>
          <p:nvPr/>
        </p:nvSpPr>
        <p:spPr bwMode="auto">
          <a:xfrm>
            <a:off x="3318828" y="3487737"/>
            <a:ext cx="2514600" cy="6572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Calculating the safest direction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14">
            <a:extLst>
              <a:ext uri="{FF2B5EF4-FFF2-40B4-BE49-F238E27FC236}">
                <a16:creationId xmlns:a16="http://schemas.microsoft.com/office/drawing/2014/main" id="{A9A3BFDC-D222-BADB-2D2D-3A0A759285AD}"/>
              </a:ext>
            </a:extLst>
          </p:cNvPr>
          <p:cNvSpPr>
            <a:spLocks noChangeArrowheads="1"/>
          </p:cNvSpPr>
          <p:nvPr/>
        </p:nvSpPr>
        <p:spPr bwMode="auto">
          <a:xfrm>
            <a:off x="3358896" y="2306319"/>
            <a:ext cx="2514600" cy="6572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Getting data from detectors on sections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Arrow: Down 45">
            <a:extLst>
              <a:ext uri="{FF2B5EF4-FFF2-40B4-BE49-F238E27FC236}">
                <a16:creationId xmlns:a16="http://schemas.microsoft.com/office/drawing/2014/main" id="{189181A8-4326-0154-EC18-9AABB4B8DE1C}"/>
              </a:ext>
            </a:extLst>
          </p:cNvPr>
          <p:cNvSpPr/>
          <p:nvPr/>
        </p:nvSpPr>
        <p:spPr>
          <a:xfrm>
            <a:off x="4568000" y="933132"/>
            <a:ext cx="209550" cy="2381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Arrow: Down 46">
            <a:extLst>
              <a:ext uri="{FF2B5EF4-FFF2-40B4-BE49-F238E27FC236}">
                <a16:creationId xmlns:a16="http://schemas.microsoft.com/office/drawing/2014/main" id="{FDDB541C-79E1-D089-77B6-53E2F6E55EF8}"/>
              </a:ext>
            </a:extLst>
          </p:cNvPr>
          <p:cNvSpPr/>
          <p:nvPr/>
        </p:nvSpPr>
        <p:spPr>
          <a:xfrm>
            <a:off x="4568000" y="2006535"/>
            <a:ext cx="209550" cy="2381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8" name="Arrow: Down 47">
            <a:extLst>
              <a:ext uri="{FF2B5EF4-FFF2-40B4-BE49-F238E27FC236}">
                <a16:creationId xmlns:a16="http://schemas.microsoft.com/office/drawing/2014/main" id="{420A2A06-1918-6666-0F2F-CFB14EAA9CB3}"/>
              </a:ext>
            </a:extLst>
          </p:cNvPr>
          <p:cNvSpPr/>
          <p:nvPr/>
        </p:nvSpPr>
        <p:spPr>
          <a:xfrm>
            <a:off x="4505484" y="3099244"/>
            <a:ext cx="209550" cy="2381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9" name="Arrow: Down 48">
            <a:extLst>
              <a:ext uri="{FF2B5EF4-FFF2-40B4-BE49-F238E27FC236}">
                <a16:creationId xmlns:a16="http://schemas.microsoft.com/office/drawing/2014/main" id="{E1BA626F-4D24-7BAB-6F28-E2A4BDB6340E}"/>
              </a:ext>
            </a:extLst>
          </p:cNvPr>
          <p:cNvSpPr/>
          <p:nvPr/>
        </p:nvSpPr>
        <p:spPr>
          <a:xfrm>
            <a:off x="4505484" y="4200525"/>
            <a:ext cx="209550" cy="2381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3" name="Straight Connector 52">
            <a:extLst>
              <a:ext uri="{FF2B5EF4-FFF2-40B4-BE49-F238E27FC236}">
                <a16:creationId xmlns:a16="http://schemas.microsoft.com/office/drawing/2014/main" id="{09C3EEBE-0B83-9535-84F8-5A247889E572}"/>
              </a:ext>
            </a:extLst>
          </p:cNvPr>
          <p:cNvCxnSpPr/>
          <p:nvPr/>
        </p:nvCxnSpPr>
        <p:spPr>
          <a:xfrm flipV="1">
            <a:off x="2571750" y="8229600"/>
            <a:ext cx="1630680" cy="952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26F53720-FC13-F4B8-D679-455BEAF6C25F}"/>
              </a:ext>
            </a:extLst>
          </p:cNvPr>
          <p:cNvCxnSpPr/>
          <p:nvPr/>
        </p:nvCxnSpPr>
        <p:spPr>
          <a:xfrm>
            <a:off x="4238625" y="8229600"/>
            <a:ext cx="9525"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9A8EB62D-9770-5118-1BCD-97089F1D2279}"/>
              </a:ext>
            </a:extLst>
          </p:cNvPr>
          <p:cNvCxnSpPr>
            <a:cxnSpLocks/>
            <a:stCxn id="42" idx="0"/>
          </p:cNvCxnSpPr>
          <p:nvPr/>
        </p:nvCxnSpPr>
        <p:spPr>
          <a:xfrm flipH="1" flipV="1">
            <a:off x="1655667" y="3133787"/>
            <a:ext cx="144558" cy="1626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976F3D67-A913-C83F-646A-030D2E23E803}"/>
              </a:ext>
            </a:extLst>
          </p:cNvPr>
          <p:cNvCxnSpPr/>
          <p:nvPr/>
        </p:nvCxnSpPr>
        <p:spPr>
          <a:xfrm flipV="1">
            <a:off x="7039737" y="3480752"/>
            <a:ext cx="0" cy="1933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B3F540BC-BE31-D1DD-90C6-A269294AA8CC}"/>
              </a:ext>
            </a:extLst>
          </p:cNvPr>
          <p:cNvCxnSpPr/>
          <p:nvPr/>
        </p:nvCxnSpPr>
        <p:spPr>
          <a:xfrm flipH="1" flipV="1">
            <a:off x="663321" y="1394046"/>
            <a:ext cx="9525" cy="485775"/>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2D41F06A-8113-CDE8-F663-A114E6EA25C9}"/>
              </a:ext>
            </a:extLst>
          </p:cNvPr>
          <p:cNvCxnSpPr/>
          <p:nvPr/>
        </p:nvCxnSpPr>
        <p:spPr>
          <a:xfrm flipV="1">
            <a:off x="676275" y="1322100"/>
            <a:ext cx="2247900" cy="4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75">
            <a:extLst>
              <a:ext uri="{FF2B5EF4-FFF2-40B4-BE49-F238E27FC236}">
                <a16:creationId xmlns:a16="http://schemas.microsoft.com/office/drawing/2014/main" id="{AA44A20C-0E2B-4E2D-DE88-CA1321C2EB4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5" name="Rectangle 88">
            <a:extLst>
              <a:ext uri="{FF2B5EF4-FFF2-40B4-BE49-F238E27FC236}">
                <a16:creationId xmlns:a16="http://schemas.microsoft.com/office/drawing/2014/main" id="{43B6EB42-40F7-A195-EB6D-3C78FDCE40A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67" name="Straight Arrow Connector 66">
            <a:extLst>
              <a:ext uri="{FF2B5EF4-FFF2-40B4-BE49-F238E27FC236}">
                <a16:creationId xmlns:a16="http://schemas.microsoft.com/office/drawing/2014/main" id="{C5D37DAE-C93E-5730-73BE-E58B0664B888}"/>
              </a:ext>
            </a:extLst>
          </p:cNvPr>
          <p:cNvCxnSpPr>
            <a:stCxn id="41" idx="1"/>
          </p:cNvCxnSpPr>
          <p:nvPr/>
        </p:nvCxnSpPr>
        <p:spPr>
          <a:xfrm flipH="1" flipV="1">
            <a:off x="2876550" y="5414327"/>
            <a:ext cx="814546" cy="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669C0A-F714-F35E-1824-9CB8784893EE}"/>
              </a:ext>
            </a:extLst>
          </p:cNvPr>
          <p:cNvCxnSpPr>
            <a:stCxn id="41" idx="3"/>
          </p:cNvCxnSpPr>
          <p:nvPr/>
        </p:nvCxnSpPr>
        <p:spPr>
          <a:xfrm flipV="1">
            <a:off x="5529421" y="5414327"/>
            <a:ext cx="1510316" cy="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C0ABF6C-C5F7-D93F-6893-693BC84640B7}"/>
              </a:ext>
            </a:extLst>
          </p:cNvPr>
          <p:cNvCxnSpPr>
            <a:stCxn id="40" idx="0"/>
          </p:cNvCxnSpPr>
          <p:nvPr/>
        </p:nvCxnSpPr>
        <p:spPr>
          <a:xfrm flipV="1">
            <a:off x="7760970" y="1344642"/>
            <a:ext cx="0" cy="8318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3" name="Straight Arrow Connector 72">
            <a:extLst>
              <a:ext uri="{FF2B5EF4-FFF2-40B4-BE49-F238E27FC236}">
                <a16:creationId xmlns:a16="http://schemas.microsoft.com/office/drawing/2014/main" id="{3A4608C8-9772-D93E-1B30-AAAD917B5D13}"/>
              </a:ext>
            </a:extLst>
          </p:cNvPr>
          <p:cNvCxnSpPr>
            <a:cxnSpLocks/>
          </p:cNvCxnSpPr>
          <p:nvPr/>
        </p:nvCxnSpPr>
        <p:spPr>
          <a:xfrm>
            <a:off x="5873496" y="1375108"/>
            <a:ext cx="1889760" cy="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1E1B413-C879-FC05-1AD9-312A30282689}"/>
              </a:ext>
            </a:extLst>
          </p:cNvPr>
          <p:cNvCxnSpPr>
            <a:stCxn id="42" idx="2"/>
            <a:endCxn id="42" idx="2"/>
          </p:cNvCxnSpPr>
          <p:nvPr/>
        </p:nvCxnSpPr>
        <p:spPr>
          <a:xfrm>
            <a:off x="1800225" y="633215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FEC58EF-14C6-91EE-ACA9-E9D996447120}"/>
              </a:ext>
            </a:extLst>
          </p:cNvPr>
          <p:cNvCxnSpPr>
            <a:stCxn id="42" idx="2"/>
            <a:endCxn id="42" idx="2"/>
          </p:cNvCxnSpPr>
          <p:nvPr/>
        </p:nvCxnSpPr>
        <p:spPr>
          <a:xfrm>
            <a:off x="1800225" y="633215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7CE81E5-F855-2DB4-6138-DFCBAA32C6F9}"/>
              </a:ext>
            </a:extLst>
          </p:cNvPr>
          <p:cNvSpPr txBox="1"/>
          <p:nvPr/>
        </p:nvSpPr>
        <p:spPr>
          <a:xfrm>
            <a:off x="2724912" y="4855464"/>
            <a:ext cx="662178" cy="307777"/>
          </a:xfrm>
          <a:prstGeom prst="rect">
            <a:avLst/>
          </a:prstGeom>
          <a:noFill/>
        </p:spPr>
        <p:txBody>
          <a:bodyPr wrap="square" rtlCol="0">
            <a:spAutoFit/>
          </a:bodyPr>
          <a:lstStyle/>
          <a:p>
            <a:r>
              <a:rPr lang="en-US" dirty="0"/>
              <a:t>NO</a:t>
            </a:r>
          </a:p>
        </p:txBody>
      </p:sp>
      <p:sp>
        <p:nvSpPr>
          <p:cNvPr id="113" name="TextBox 112">
            <a:extLst>
              <a:ext uri="{FF2B5EF4-FFF2-40B4-BE49-F238E27FC236}">
                <a16:creationId xmlns:a16="http://schemas.microsoft.com/office/drawing/2014/main" id="{4F9F3D70-3D7B-D49E-A842-05963E53D5B9}"/>
              </a:ext>
            </a:extLst>
          </p:cNvPr>
          <p:cNvSpPr txBox="1"/>
          <p:nvPr/>
        </p:nvSpPr>
        <p:spPr>
          <a:xfrm>
            <a:off x="5760720" y="4760531"/>
            <a:ext cx="402335" cy="330217"/>
          </a:xfrm>
          <a:prstGeom prst="rect">
            <a:avLst/>
          </a:prstGeom>
          <a:noFill/>
        </p:spPr>
        <p:txBody>
          <a:bodyPr wrap="square" rtlCol="0">
            <a:spAutoFit/>
          </a:bodyPr>
          <a:lstStyle/>
          <a:p>
            <a:endParaRPr lang="en-US" dirty="0"/>
          </a:p>
        </p:txBody>
      </p:sp>
      <p:sp>
        <p:nvSpPr>
          <p:cNvPr id="114" name="TextBox 113">
            <a:extLst>
              <a:ext uri="{FF2B5EF4-FFF2-40B4-BE49-F238E27FC236}">
                <a16:creationId xmlns:a16="http://schemas.microsoft.com/office/drawing/2014/main" id="{7D845164-40DF-F190-7F43-4DDFBFBF70D8}"/>
              </a:ext>
            </a:extLst>
          </p:cNvPr>
          <p:cNvSpPr txBox="1"/>
          <p:nvPr/>
        </p:nvSpPr>
        <p:spPr>
          <a:xfrm>
            <a:off x="5660136" y="4663440"/>
            <a:ext cx="566926" cy="307777"/>
          </a:xfrm>
          <a:prstGeom prst="rect">
            <a:avLst/>
          </a:prstGeom>
          <a:noFill/>
        </p:spPr>
        <p:txBody>
          <a:bodyPr wrap="square" rtlCol="0">
            <a:spAutoFit/>
          </a:bodyPr>
          <a:lstStyle/>
          <a:p>
            <a:r>
              <a:rPr lang="en-US" dirty="0"/>
              <a:t>YES</a:t>
            </a:r>
          </a:p>
        </p:txBody>
      </p:sp>
      <p:sp>
        <p:nvSpPr>
          <p:cNvPr id="115" name="TextBox 114">
            <a:extLst>
              <a:ext uri="{FF2B5EF4-FFF2-40B4-BE49-F238E27FC236}">
                <a16:creationId xmlns:a16="http://schemas.microsoft.com/office/drawing/2014/main" id="{F8974106-1F83-37E4-424E-45569A9AA207}"/>
              </a:ext>
            </a:extLst>
          </p:cNvPr>
          <p:cNvSpPr txBox="1"/>
          <p:nvPr/>
        </p:nvSpPr>
        <p:spPr>
          <a:xfrm>
            <a:off x="8878824" y="694944"/>
            <a:ext cx="2240280" cy="307777"/>
          </a:xfrm>
          <a:prstGeom prst="rect">
            <a:avLst/>
          </a:prstGeom>
          <a:noFill/>
        </p:spPr>
        <p:txBody>
          <a:bodyPr wrap="square" rtlCol="0">
            <a:spAutoFit/>
          </a:bodyPr>
          <a:lstStyle/>
          <a:p>
            <a:r>
              <a:rPr lang="en-US" dirty="0"/>
              <a:t>FLOW DIAGRAM</a:t>
            </a:r>
          </a:p>
        </p:txBody>
      </p:sp>
    </p:spTree>
    <p:extLst>
      <p:ext uri="{BB962C8B-B14F-4D97-AF65-F5344CB8AC3E}">
        <p14:creationId xmlns:p14="http://schemas.microsoft.com/office/powerpoint/2010/main" val="184412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990090" y="1020749"/>
            <a:ext cx="10515600" cy="599151"/>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Clr>
                <a:srgbClr val="0C0C0C"/>
              </a:buClr>
              <a:buSzPts val="2500"/>
              <a:buFont typeface="Cambria"/>
              <a:buNone/>
            </a:pPr>
            <a:r>
              <a:rPr lang="en-IN" sz="2500" dirty="0">
                <a:latin typeface="Cambria"/>
                <a:ea typeface="Cambria"/>
                <a:cs typeface="Cambria"/>
                <a:sym typeface="Cambria"/>
              </a:rPr>
              <a:t>BRIEFLY DESCRIBE THE SOLUTION/ TECHNOLOGY USED</a:t>
            </a:r>
            <a:endParaRPr sz="2500" dirty="0">
              <a:latin typeface="Cambria"/>
              <a:ea typeface="Cambria"/>
              <a:cs typeface="Cambria"/>
              <a:sym typeface="Cambria"/>
            </a:endParaRPr>
          </a:p>
        </p:txBody>
      </p:sp>
      <p:sp>
        <p:nvSpPr>
          <p:cNvPr id="2" name="TextBox 1">
            <a:extLst>
              <a:ext uri="{FF2B5EF4-FFF2-40B4-BE49-F238E27FC236}">
                <a16:creationId xmlns:a16="http://schemas.microsoft.com/office/drawing/2014/main" id="{22348CC4-47D1-EC42-D68A-368BE9087343}"/>
              </a:ext>
            </a:extLst>
          </p:cNvPr>
          <p:cNvSpPr txBox="1"/>
          <p:nvPr/>
        </p:nvSpPr>
        <p:spPr>
          <a:xfrm>
            <a:off x="990090" y="2266758"/>
            <a:ext cx="10515600" cy="3323987"/>
          </a:xfrm>
          <a:prstGeom prst="rect">
            <a:avLst/>
          </a:prstGeom>
          <a:noFill/>
        </p:spPr>
        <p:txBody>
          <a:bodyPr wrap="square" rtlCol="0">
            <a:spAutoFit/>
          </a:bodyPr>
          <a:lstStyle/>
          <a:p>
            <a:pPr marL="285750" indent="-285750" algn="l">
              <a:buClr>
                <a:schemeClr val="accent3">
                  <a:lumMod val="75000"/>
                </a:schemeClr>
              </a:buClr>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Safe routing algorithm</a:t>
            </a:r>
            <a:r>
              <a:rPr lang="en-US" b="0" i="0" dirty="0">
                <a:solidFill>
                  <a:schemeClr val="tx1"/>
                </a:solidFill>
                <a:effectLst/>
                <a:latin typeface="Times New Roman" panose="02020603050405020304" pitchFamily="18" charset="0"/>
                <a:cs typeface="Times New Roman" panose="02020603050405020304" pitchFamily="18" charset="0"/>
              </a:rPr>
              <a:t> uses historical crime statistics, data from safety surveys, and clustering models to generate an intelligent overview of dangerous areas in a city.</a:t>
            </a:r>
          </a:p>
          <a:p>
            <a:pPr marL="285750" indent="-285750" algn="l">
              <a:buClr>
                <a:schemeClr val="accent3">
                  <a:lumMod val="75000"/>
                </a:schemeClr>
              </a:buClr>
              <a:buFont typeface="Wingdings" panose="05000000000000000000" pitchFamily="2" charset="2"/>
              <a:buChar char="v"/>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fontAlgn="base">
              <a:buFont typeface="Wingdings" panose="05000000000000000000" pitchFamily="2" charset="2"/>
              <a:buChar char="v"/>
            </a:pPr>
            <a:r>
              <a:rPr lang="en-US" b="0" i="0" dirty="0">
                <a:solidFill>
                  <a:srgbClr val="444444"/>
                </a:solidFill>
                <a:effectLst/>
                <a:latin typeface="Times New Roman" panose="02020603050405020304" pitchFamily="18" charset="0"/>
                <a:cs typeface="Times New Roman" panose="02020603050405020304" pitchFamily="18" charset="0"/>
              </a:rPr>
              <a:t>A Heuristic is a technique to solve a problem faster than classic methods, or to find an approximate solution when classic methods cannot. This is a kind of a shortcut as we often trade one of optimality, completeness, accuracy, or precision for speed.</a:t>
            </a:r>
          </a:p>
          <a:p>
            <a:pPr marL="285750" indent="-285750" algn="l" fontAlgn="base">
              <a:buFont typeface="Wingdings" panose="05000000000000000000" pitchFamily="2" charset="2"/>
              <a:buChar char="v"/>
            </a:pPr>
            <a:r>
              <a:rPr lang="en-US" b="0" i="0" dirty="0">
                <a:solidFill>
                  <a:srgbClr val="444444"/>
                </a:solidFill>
                <a:effectLst/>
                <a:latin typeface="Times New Roman" panose="02020603050405020304" pitchFamily="18" charset="0"/>
                <a:cs typeface="Times New Roman" panose="02020603050405020304" pitchFamily="18" charset="0"/>
              </a:rPr>
              <a:t>A Heuristic (or a heuristic function) takes a look at search algorithms. At each branching step, it evaluates the available information and makes a decision on which branch to follow.</a:t>
            </a:r>
          </a:p>
          <a:p>
            <a:pPr marL="285750" indent="-285750" algn="l" fontAlgn="base">
              <a:buFont typeface="Wingdings" panose="05000000000000000000" pitchFamily="2" charset="2"/>
              <a:buChar char="v"/>
            </a:pPr>
            <a:endParaRPr lang="en-US" dirty="0">
              <a:solidFill>
                <a:srgbClr val="444444"/>
              </a:solidFill>
              <a:latin typeface="Times New Roman" panose="02020603050405020304" pitchFamily="18" charset="0"/>
              <a:cs typeface="Times New Roman" panose="02020603050405020304" pitchFamily="18" charset="0"/>
            </a:endParaRPr>
          </a:p>
          <a:p>
            <a:pPr marL="285750" indent="-285750" algn="l" fontAlgn="base">
              <a:buFont typeface="Wingdings" panose="05000000000000000000" pitchFamily="2" charset="2"/>
              <a:buChar char="v"/>
            </a:pPr>
            <a:r>
              <a:rPr lang="en-US" b="0" i="0" dirty="0">
                <a:solidFill>
                  <a:srgbClr val="444444"/>
                </a:solidFill>
                <a:effectLst/>
                <a:latin typeface="Times New Roman" panose="02020603050405020304" pitchFamily="18" charset="0"/>
                <a:cs typeface="Times New Roman" panose="02020603050405020304" pitchFamily="18" charset="0"/>
              </a:rPr>
              <a:t>Our heuristic function uses the historical crime data as the input and produces a heuristic value which helps the algorithm to find a better path </a:t>
            </a:r>
          </a:p>
          <a:p>
            <a:pPr marL="285750" lvl="5" indent="-285750">
              <a:buClr>
                <a:schemeClr val="accent3">
                  <a:lumMod val="75000"/>
                </a:schemeClr>
              </a:buClr>
              <a:buFont typeface="Wingdings" panose="05000000000000000000" pitchFamily="2" charset="2"/>
              <a:buChar char="v"/>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lvl="5" indent="-285750">
              <a:buClr>
                <a:schemeClr val="accent3">
                  <a:lumMod val="75000"/>
                </a:schemeClr>
              </a:buClr>
              <a:buFont typeface="Wingdings" panose="05000000000000000000" pitchFamily="2" charset="2"/>
              <a:buChar char="v"/>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Clr>
                <a:schemeClr val="accent3">
                  <a:lumMod val="75000"/>
                </a:schemeClr>
              </a:buClr>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The Algorithm</a:t>
            </a:r>
            <a:r>
              <a:rPr lang="en-US" b="0" i="0" dirty="0">
                <a:solidFill>
                  <a:schemeClr val="tx1"/>
                </a:solidFill>
                <a:effectLst/>
                <a:latin typeface="Times New Roman" panose="02020603050405020304" pitchFamily="18" charset="0"/>
                <a:cs typeface="Times New Roman" panose="02020603050405020304" pitchFamily="18" charset="0"/>
              </a:rPr>
              <a:t> will then generate a route recommendation that is both efficient and safe. It also highlights risky areas in the map that are avoided.</a:t>
            </a:r>
          </a:p>
          <a:p>
            <a:pPr marL="285750" indent="-285750">
              <a:buFont typeface="Wingdings" panose="05000000000000000000" pitchFamily="2" charset="2"/>
              <a:buChar char="v"/>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D929-1B6B-4E68-D1C5-A912B1F42E0F}"/>
              </a:ext>
            </a:extLst>
          </p:cNvPr>
          <p:cNvSpPr>
            <a:spLocks noGrp="1"/>
          </p:cNvSpPr>
          <p:nvPr>
            <p:ph type="title"/>
          </p:nvPr>
        </p:nvSpPr>
        <p:spPr/>
        <p:txBody>
          <a:bodyPr/>
          <a:lstStyle/>
          <a:p>
            <a:r>
              <a:rPr lang="en-US" dirty="0"/>
              <a:t>Data set details</a:t>
            </a:r>
          </a:p>
        </p:txBody>
      </p:sp>
      <p:sp>
        <p:nvSpPr>
          <p:cNvPr id="3" name="Text Placeholder 2">
            <a:extLst>
              <a:ext uri="{FF2B5EF4-FFF2-40B4-BE49-F238E27FC236}">
                <a16:creationId xmlns:a16="http://schemas.microsoft.com/office/drawing/2014/main" id="{4BB0484D-4355-0FED-754D-954E6A97F1C6}"/>
              </a:ext>
            </a:extLst>
          </p:cNvPr>
          <p:cNvSpPr>
            <a:spLocks noGrp="1"/>
          </p:cNvSpPr>
          <p:nvPr>
            <p:ph type="body" idx="1"/>
          </p:nvPr>
        </p:nvSpPr>
        <p:spPr/>
        <p:txBody>
          <a:bodyPr>
            <a:normAutofit/>
          </a:bodyPr>
          <a:lstStyle/>
          <a:p>
            <a:pPr>
              <a:buFont typeface="Wingdings" panose="05000000000000000000" pitchFamily="2" charset="2"/>
              <a:buChar char="v"/>
            </a:pPr>
            <a:r>
              <a:rPr lang="en-US" dirty="0"/>
              <a:t> </a:t>
            </a:r>
            <a:r>
              <a:rPr lang="en-US" dirty="0">
                <a:latin typeface="Times New Roman" panose="02020603050405020304" pitchFamily="18" charset="0"/>
                <a:cs typeface="Times New Roman" panose="02020603050405020304" pitchFamily="18" charset="0"/>
              </a:rPr>
              <a:t>Scraping popular sources of crime and robbery data from the web to obtain a comprehensive understanding of the crime situation in different regions.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collected data from different websites and converted most of the data into CSV files to feed to the algorithm</a:t>
            </a:r>
          </a:p>
          <a:p>
            <a:endParaRPr lang="en-US" dirty="0"/>
          </a:p>
        </p:txBody>
      </p:sp>
      <p:sp>
        <p:nvSpPr>
          <p:cNvPr id="4" name="Text Placeholder 3">
            <a:extLst>
              <a:ext uri="{FF2B5EF4-FFF2-40B4-BE49-F238E27FC236}">
                <a16:creationId xmlns:a16="http://schemas.microsoft.com/office/drawing/2014/main" id="{1DA2AEFC-6298-0B49-57FF-6EC33917DAC2}"/>
              </a:ext>
            </a:extLst>
          </p:cNvPr>
          <p:cNvSpPr>
            <a:spLocks noGrp="1"/>
          </p:cNvSpPr>
          <p:nvPr>
            <p:ph type="body" idx="2"/>
          </p:nvPr>
        </p:nvSpPr>
        <p:spPr>
          <a:xfrm>
            <a:off x="5989320" y="2286000"/>
            <a:ext cx="5577840" cy="4023360"/>
          </a:xfrm>
        </p:spPr>
        <p:txBody>
          <a:bodyPr/>
          <a:lstStyle/>
          <a:p>
            <a:r>
              <a:rPr lang="en-US" dirty="0"/>
              <a:t>References:-</a:t>
            </a:r>
          </a:p>
          <a:p>
            <a:pPr>
              <a:buFont typeface="Wingdings" panose="05000000000000000000" pitchFamily="2" charset="2"/>
              <a:buChar char="Ø"/>
            </a:pPr>
            <a:r>
              <a:rPr lang="en-US" sz="1400" dirty="0">
                <a:hlinkClick r:id="rId2"/>
              </a:rPr>
              <a:t>https://data.opencity.in/dataset/c894271b-0cbf-4a17-b4fe-96685e125f09/resource/bc01883a-c56f-433e-ba09-19b7b57f940b/download/tn_cr_statistics_2021.pdf</a:t>
            </a:r>
            <a:endParaRPr lang="en-US" sz="1400" dirty="0"/>
          </a:p>
          <a:p>
            <a:pPr>
              <a:buFont typeface="Wingdings" panose="05000000000000000000" pitchFamily="2" charset="2"/>
              <a:buChar char="Ø"/>
            </a:pPr>
            <a:r>
              <a:rPr lang="en-US" sz="1400" dirty="0"/>
              <a:t>https://knoema.com/atlas/India/Tamil-Nadu</a:t>
            </a:r>
          </a:p>
        </p:txBody>
      </p:sp>
    </p:spTree>
    <p:extLst>
      <p:ext uri="{BB962C8B-B14F-4D97-AF65-F5344CB8AC3E}">
        <p14:creationId xmlns:p14="http://schemas.microsoft.com/office/powerpoint/2010/main" val="3564320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23513C-7598-FD96-07CD-B957A899A58F}"/>
              </a:ext>
            </a:extLst>
          </p:cNvPr>
          <p:cNvSpPr txBox="1"/>
          <p:nvPr/>
        </p:nvSpPr>
        <p:spPr>
          <a:xfrm>
            <a:off x="850392" y="265176"/>
            <a:ext cx="10341864" cy="6924973"/>
          </a:xfrm>
          <a:prstGeom prst="rect">
            <a:avLst/>
          </a:prstGeom>
          <a:noFill/>
        </p:spPr>
        <p:txBody>
          <a:bodyPr wrap="square" rtlCol="0">
            <a:spAutoFit/>
          </a:bodyPr>
          <a:lstStyle/>
          <a:p>
            <a:pPr algn="ctr"/>
            <a:r>
              <a:rPr lang="en-US" sz="2000" dirty="0">
                <a:solidFill>
                  <a:schemeClr val="bg2">
                    <a:lumMod val="75000"/>
                  </a:schemeClr>
                </a:solidFill>
                <a:latin typeface="+mj-lt"/>
                <a:cs typeface="Times New Roman" panose="02020603050405020304" pitchFamily="18" charset="0"/>
              </a:rPr>
              <a:t>Pseudo code for SAFE Routing Algorithm</a:t>
            </a:r>
            <a:endParaRPr lang="en-US" sz="2000" b="0" i="0" dirty="0">
              <a:solidFill>
                <a:schemeClr val="bg2">
                  <a:lumMod val="75000"/>
                </a:schemeClr>
              </a:solidFill>
              <a:effectLst/>
              <a:latin typeface="+mj-lt"/>
              <a:cs typeface="Times New Roman" panose="02020603050405020304" pitchFamily="18" charset="0"/>
            </a:endParaRPr>
          </a:p>
          <a:p>
            <a:pPr algn="l"/>
            <a:endParaRPr lang="en-US" sz="2000" dirty="0">
              <a:solidFill>
                <a:schemeClr val="bg2">
                  <a:lumMod val="75000"/>
                </a:schemeClr>
              </a:solidFill>
              <a:latin typeface="Times New Roman" panose="02020603050405020304" pitchFamily="18" charset="0"/>
              <a:cs typeface="Times New Roman" panose="02020603050405020304" pitchFamily="18" charset="0"/>
            </a:endParaRPr>
          </a:p>
          <a:p>
            <a:pPr algn="just">
              <a:lnSpc>
                <a:spcPct val="150000"/>
              </a:lnSpc>
            </a:pPr>
            <a:r>
              <a:rPr lang="en-US" sz="2000" b="0" i="0" dirty="0">
                <a:solidFill>
                  <a:schemeClr val="bg2">
                    <a:lumMod val="75000"/>
                  </a:schemeClr>
                </a:solidFill>
                <a:effectLst/>
                <a:latin typeface="Times New Roman" panose="02020603050405020304" pitchFamily="18" charset="0"/>
                <a:cs typeface="Times New Roman" panose="02020603050405020304" pitchFamily="18" charset="0"/>
              </a:rPr>
              <a:t>Input: a graph G, source node s, destination node d, a heuristic function h provided with crime data set</a:t>
            </a:r>
          </a:p>
          <a:p>
            <a:pPr algn="just">
              <a:lnSpc>
                <a:spcPct val="150000"/>
              </a:lnSpc>
            </a:pPr>
            <a:r>
              <a:rPr lang="en-US" sz="2000" b="0" i="0" dirty="0">
                <a:solidFill>
                  <a:schemeClr val="bg2">
                    <a:lumMod val="75000"/>
                  </a:schemeClr>
                </a:solidFill>
                <a:effectLst/>
                <a:latin typeface="Times New Roman" panose="02020603050405020304" pitchFamily="18" charset="0"/>
                <a:cs typeface="Times New Roman" panose="02020603050405020304" pitchFamily="18" charset="0"/>
              </a:rPr>
              <a:t>Output: shortest path with safe route from s to d</a:t>
            </a:r>
          </a:p>
          <a:p>
            <a:pPr algn="just">
              <a:lnSpc>
                <a:spcPct val="150000"/>
              </a:lnSpc>
              <a:buFont typeface="+mj-lt"/>
              <a:buAutoNum type="arabicPeriod"/>
            </a:pPr>
            <a:r>
              <a:rPr lang="en-US" sz="2000" b="0" i="0" dirty="0">
                <a:solidFill>
                  <a:schemeClr val="bg2">
                    <a:lumMod val="75000"/>
                  </a:schemeClr>
                </a:solidFill>
                <a:effectLst/>
                <a:latin typeface="Times New Roman" panose="02020603050405020304" pitchFamily="18" charset="0"/>
                <a:cs typeface="Times New Roman" panose="02020603050405020304" pitchFamily="18" charset="0"/>
              </a:rPr>
              <a:t>Set the distance of all nodes in G to infinity and mark them as unvisited.</a:t>
            </a:r>
          </a:p>
          <a:p>
            <a:pPr algn="just">
              <a:lnSpc>
                <a:spcPct val="150000"/>
              </a:lnSpc>
              <a:buFont typeface="+mj-lt"/>
              <a:buAutoNum type="arabicPeriod"/>
            </a:pPr>
            <a:r>
              <a:rPr lang="en-US" sz="2000" b="0" i="0" dirty="0">
                <a:solidFill>
                  <a:schemeClr val="bg2">
                    <a:lumMod val="75000"/>
                  </a:schemeClr>
                </a:solidFill>
                <a:effectLst/>
                <a:latin typeface="Times New Roman" panose="02020603050405020304" pitchFamily="18" charset="0"/>
                <a:cs typeface="Times New Roman" panose="02020603050405020304" pitchFamily="18" charset="0"/>
              </a:rPr>
              <a:t>Set the distance of s to 0 and mark it as visited.</a:t>
            </a:r>
          </a:p>
          <a:p>
            <a:pPr algn="just">
              <a:lnSpc>
                <a:spcPct val="150000"/>
              </a:lnSpc>
              <a:buFont typeface="+mj-lt"/>
              <a:buAutoNum type="arabicPeriod"/>
            </a:pPr>
            <a:r>
              <a:rPr lang="en-US" sz="2000" b="0" i="0" dirty="0">
                <a:solidFill>
                  <a:schemeClr val="bg2">
                    <a:lumMod val="75000"/>
                  </a:schemeClr>
                </a:solidFill>
                <a:effectLst/>
                <a:latin typeface="Times New Roman" panose="02020603050405020304" pitchFamily="18" charset="0"/>
                <a:cs typeface="Times New Roman" panose="02020603050405020304" pitchFamily="18" charset="0"/>
              </a:rPr>
              <a:t>Create an empty priority queue Q and add s to it.</a:t>
            </a:r>
          </a:p>
          <a:p>
            <a:pPr algn="just">
              <a:lnSpc>
                <a:spcPct val="150000"/>
              </a:lnSpc>
              <a:buFont typeface="+mj-lt"/>
              <a:buAutoNum type="arabicPeriod"/>
            </a:pPr>
            <a:r>
              <a:rPr lang="en-US" sz="2000" b="0" i="0" dirty="0">
                <a:solidFill>
                  <a:schemeClr val="bg2">
                    <a:lumMod val="75000"/>
                  </a:schemeClr>
                </a:solidFill>
                <a:effectLst/>
                <a:latin typeface="Times New Roman" panose="02020603050405020304" pitchFamily="18" charset="0"/>
                <a:cs typeface="Times New Roman" panose="02020603050405020304" pitchFamily="18" charset="0"/>
              </a:rPr>
              <a:t>While Q is not empty: a. Extract the node u with the smallest f(u) = g(u) + h(u)(</a:t>
            </a:r>
            <a:r>
              <a:rPr lang="en-US" sz="1800" b="0" i="0" u="sng" dirty="0">
                <a:solidFill>
                  <a:schemeClr val="bg2">
                    <a:lumMod val="75000"/>
                  </a:schemeClr>
                </a:solidFill>
                <a:effectLst/>
                <a:latin typeface="Times New Roman" panose="02020603050405020304" pitchFamily="18" charset="0"/>
                <a:cs typeface="Times New Roman" panose="02020603050405020304" pitchFamily="18" charset="0"/>
              </a:rPr>
              <a:t>with less crime rate</a:t>
            </a:r>
            <a:r>
              <a:rPr lang="en-US" sz="2000" b="0" i="0" dirty="0">
                <a:solidFill>
                  <a:schemeClr val="bg2">
                    <a:lumMod val="75000"/>
                  </a:schemeClr>
                </a:solidFill>
                <a:effectLst/>
                <a:latin typeface="Times New Roman" panose="02020603050405020304" pitchFamily="18" charset="0"/>
                <a:cs typeface="Times New Roman" panose="02020603050405020304" pitchFamily="18" charset="0"/>
              </a:rPr>
              <a:t>) from Q, where g(u) is the distance  from s to u and h(u) is the estimated distance from u to d. b. If u is the destination node d, return the path from s to d. c. For each neighbor v of u: </a:t>
            </a:r>
            <a:r>
              <a:rPr lang="en-US" sz="2000" b="0" i="0" dirty="0" err="1">
                <a:solidFill>
                  <a:schemeClr val="bg2">
                    <a:lumMod val="75000"/>
                  </a:schemeClr>
                </a:solidFill>
                <a:effectLst/>
                <a:latin typeface="Times New Roman" panose="02020603050405020304" pitchFamily="18" charset="0"/>
                <a:cs typeface="Times New Roman" panose="02020603050405020304" pitchFamily="18" charset="0"/>
              </a:rPr>
              <a:t>i</a:t>
            </a:r>
            <a:r>
              <a:rPr lang="en-US" sz="2000" b="0" i="0" dirty="0">
                <a:solidFill>
                  <a:schemeClr val="bg2">
                    <a:lumMod val="75000"/>
                  </a:schemeClr>
                </a:solidFill>
                <a:effectLst/>
                <a:latin typeface="Times New Roman" panose="02020603050405020304" pitchFamily="18" charset="0"/>
                <a:cs typeface="Times New Roman" panose="02020603050405020304" pitchFamily="18" charset="0"/>
              </a:rPr>
              <a:t>. If v is unvisited, mark it as visited. ii. Calculate the tentative distance from s to v as the distance from s to u plus the distance from u to v. iii. If the tentative distance is has the negligible the current distance of v, update the distance of v and set the parent of v to u. iv. Calculate f(v) = g(v) + h(v) and add v to Q.</a:t>
            </a:r>
          </a:p>
          <a:p>
            <a:pPr algn="just">
              <a:lnSpc>
                <a:spcPct val="150000"/>
              </a:lnSpc>
              <a:buFont typeface="+mj-lt"/>
              <a:buAutoNum type="arabicPeriod"/>
            </a:pPr>
            <a:r>
              <a:rPr lang="en-US" sz="2000" b="0" i="0" dirty="0">
                <a:solidFill>
                  <a:schemeClr val="bg2">
                    <a:lumMod val="75000"/>
                  </a:schemeClr>
                </a:solidFill>
                <a:effectLst/>
                <a:latin typeface="Times New Roman" panose="02020603050405020304" pitchFamily="18" charset="0"/>
                <a:cs typeface="Times New Roman" panose="02020603050405020304" pitchFamily="18" charset="0"/>
              </a:rPr>
              <a:t>If Q is empty and d has not been reached, there is no path from s to d.</a:t>
            </a:r>
          </a:p>
          <a:p>
            <a:endParaRPr lang="en-US" dirty="0"/>
          </a:p>
        </p:txBody>
      </p:sp>
    </p:spTree>
    <p:extLst>
      <p:ext uri="{BB962C8B-B14F-4D97-AF65-F5344CB8AC3E}">
        <p14:creationId xmlns:p14="http://schemas.microsoft.com/office/powerpoint/2010/main" val="291611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85BD8E-7D8B-D219-5493-E34EA0B410F9}"/>
              </a:ext>
            </a:extLst>
          </p:cNvPr>
          <p:cNvSpPr txBox="1"/>
          <p:nvPr/>
        </p:nvSpPr>
        <p:spPr>
          <a:xfrm>
            <a:off x="783336" y="2413337"/>
            <a:ext cx="6193536"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WE COMPLETED ABOUT 30 PERCENT OF THE PROJECT AS OUR HAS CLEAR ABSTRACT IDEA ABOUT THE PROJECT AND WE ARE IN THE IMPLEMENTATION STAGE OF THE PROJECT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AS A TEAM WE ARE  ABLE TO LEARN NEW TECHNOLOGIES AND SHARE OUR DIFFERENT IDEAS WHICH BECOME A GOOD BASE FOR OUR PROJECT . LEARNING NEW THINGS ENHANCED OUR PEFORMANCE AS WE ARE ABLE TO IMPLEMENT CONCEPTS LIKE WEB SCRAPING , DATA ANALYSIS AND MANY MORE</a:t>
            </a:r>
          </a:p>
        </p:txBody>
      </p:sp>
      <p:pic>
        <p:nvPicPr>
          <p:cNvPr id="4" name="Picture Placeholder 8" descr="Man's arms dressed in a suit pointing at documents on his desk.">
            <a:extLst>
              <a:ext uri="{FF2B5EF4-FFF2-40B4-BE49-F238E27FC236}">
                <a16:creationId xmlns:a16="http://schemas.microsoft.com/office/drawing/2014/main" id="{0557B71C-1FF8-210A-55E5-7EBCD66862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364412" y="800100"/>
            <a:ext cx="4370388" cy="6057900"/>
          </a:xfrm>
          <a:prstGeom prst="rect">
            <a:avLst/>
          </a:prstGeom>
        </p:spPr>
      </p:pic>
      <p:sp>
        <p:nvSpPr>
          <p:cNvPr id="5" name="TextBox 4">
            <a:extLst>
              <a:ext uri="{FF2B5EF4-FFF2-40B4-BE49-F238E27FC236}">
                <a16:creationId xmlns:a16="http://schemas.microsoft.com/office/drawing/2014/main" id="{EE2C7BA4-56E5-0E9B-25CC-725C3DE1594C}"/>
              </a:ext>
            </a:extLst>
          </p:cNvPr>
          <p:cNvSpPr txBox="1"/>
          <p:nvPr/>
        </p:nvSpPr>
        <p:spPr>
          <a:xfrm>
            <a:off x="1594104" y="1234440"/>
            <a:ext cx="4572000" cy="461665"/>
          </a:xfrm>
          <a:prstGeom prst="rect">
            <a:avLst/>
          </a:prstGeom>
          <a:noFill/>
        </p:spPr>
        <p:txBody>
          <a:bodyPr wrap="square" rtlCol="0">
            <a:spAutoFit/>
          </a:bodyPr>
          <a:lstStyle/>
          <a:p>
            <a:pPr algn="ctr"/>
            <a:r>
              <a:rPr lang="en-US" sz="2400" dirty="0"/>
              <a:t>COMPLETION STATUS</a:t>
            </a:r>
          </a:p>
        </p:txBody>
      </p:sp>
    </p:spTree>
    <p:extLst>
      <p:ext uri="{BB962C8B-B14F-4D97-AF65-F5344CB8AC3E}">
        <p14:creationId xmlns:p14="http://schemas.microsoft.com/office/powerpoint/2010/main" val="241452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793865" y="2345575"/>
            <a:ext cx="10515600" cy="1961700"/>
          </a:xfrm>
          <a:prstGeom prst="rect">
            <a:avLst/>
          </a:prstGeom>
          <a:noFill/>
          <a:ln>
            <a:noFill/>
          </a:ln>
        </p:spPr>
        <p:txBody>
          <a:bodyPr spcFirstLastPara="1" wrap="square" lIns="91425" tIns="45700" rIns="91425" bIns="45700" anchor="ctr" anchorCtr="0">
            <a:normAutofit/>
          </a:bodyPr>
          <a:lstStyle/>
          <a:p>
            <a:pPr marL="0" lvl="0" indent="0" algn="ctr" rtl="0">
              <a:lnSpc>
                <a:spcPct val="80000"/>
              </a:lnSpc>
              <a:spcBef>
                <a:spcPts val="0"/>
              </a:spcBef>
              <a:spcAft>
                <a:spcPts val="0"/>
              </a:spcAft>
              <a:buClr>
                <a:srgbClr val="0C0C0C"/>
              </a:buClr>
              <a:buSzPts val="5000"/>
              <a:buFont typeface="Cambria"/>
              <a:buNone/>
            </a:pPr>
            <a:r>
              <a:rPr lang="en-IN">
                <a:latin typeface="Cambria"/>
                <a:ea typeface="Cambria"/>
                <a:cs typeface="Cambria"/>
                <a:sym typeface="Cambria"/>
              </a:rPr>
              <a:t>THANK YOU</a:t>
            </a:r>
            <a:endParaRPr>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874</Words>
  <Application>Microsoft Office PowerPoint</Application>
  <PresentationFormat>Widescreen</PresentationFormat>
  <Paragraphs>60</Paragraphs>
  <Slides>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Cambria</vt:lpstr>
      <vt:lpstr>Noto Sans Symbols</vt:lpstr>
      <vt:lpstr>Times New Roman</vt:lpstr>
      <vt:lpstr>Twentieth Century</vt:lpstr>
      <vt:lpstr>Wingdings</vt:lpstr>
      <vt:lpstr>Integral</vt:lpstr>
      <vt:lpstr>NAME</vt:lpstr>
      <vt:lpstr>PROBLEM/PAIN POINT/OPPORTUNITY IDENTIFIED</vt:lpstr>
      <vt:lpstr>PowerPoint Presentation</vt:lpstr>
      <vt:lpstr>BRIEFLY DESCRIBE THE SOLUTION/ TECHNOLOGY USED</vt:lpstr>
      <vt:lpstr>Data set details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NavSafe  TEAM LEAD NAME (STUDENT): Tanvi Kalita  TEAM MEMBERS: : :   Madhuram  Ganesh, Alankriti Kalsi, Amber Seth, Vasundhara Raj</dc:title>
  <dc:creator>Asus</dc:creator>
  <cp:lastModifiedBy>Sai Ganesh</cp:lastModifiedBy>
  <cp:revision>6</cp:revision>
  <dcterms:modified xsi:type="dcterms:W3CDTF">2023-04-10T17:38:33Z</dcterms:modified>
</cp:coreProperties>
</file>