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0"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59561-5580-47FC-AB29-ABB5EF7C07F4}" v="1" dt="2024-06-22T18:37:10.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ED8AC2A-4DEC-4DC6-89B2-0DCA4491DC27}"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46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D8AC2A-4DEC-4DC6-89B2-0DCA4491DC27}" type="slidenum">
              <a:rPr lang="en-IN" smtClean="0"/>
              <a:pPr/>
              <a:t>‹#›</a:t>
            </a:fld>
            <a:endParaRPr lang="en-IN"/>
          </a:p>
        </p:txBody>
      </p:sp>
    </p:spTree>
    <p:extLst>
      <p:ext uri="{BB962C8B-B14F-4D97-AF65-F5344CB8AC3E}">
        <p14:creationId xmlns:p14="http://schemas.microsoft.com/office/powerpoint/2010/main" val="20830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8AC2A-4DEC-4DC6-89B2-0DCA4491DC27}"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320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8AC2A-4DEC-4DC6-89B2-0DCA4491DC27}"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0667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8AC2A-4DEC-4DC6-89B2-0DCA4491DC27}" type="slidenum">
              <a:rPr lang="en-IN" smtClean="0"/>
              <a:pPr/>
              <a:t>‹#›</a:t>
            </a:fld>
            <a:endParaRPr lang="en-IN"/>
          </a:p>
        </p:txBody>
      </p:sp>
    </p:spTree>
    <p:extLst>
      <p:ext uri="{BB962C8B-B14F-4D97-AF65-F5344CB8AC3E}">
        <p14:creationId xmlns:p14="http://schemas.microsoft.com/office/powerpoint/2010/main" val="3992192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8AC2A-4DEC-4DC6-89B2-0DCA4491DC27}"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631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8AC2A-4DEC-4DC6-89B2-0DCA4491DC27}"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304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8AC2A-4DEC-4DC6-89B2-0DCA4491DC27}"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96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8AC2A-4DEC-4DC6-89B2-0DCA4491DC27}"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286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8AC2A-4DEC-4DC6-89B2-0DCA4491DC27}" type="slidenum">
              <a:rPr lang="en-IN" smtClean="0"/>
              <a:pPr/>
              <a:t>‹#›</a:t>
            </a:fld>
            <a:endParaRPr lang="en-IN"/>
          </a:p>
        </p:txBody>
      </p:sp>
    </p:spTree>
    <p:extLst>
      <p:ext uri="{BB962C8B-B14F-4D97-AF65-F5344CB8AC3E}">
        <p14:creationId xmlns:p14="http://schemas.microsoft.com/office/powerpoint/2010/main" val="23438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8AC2A-4DEC-4DC6-89B2-0DCA4491DC27}"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9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D8AC2A-4DEC-4DC6-89B2-0DCA4491DC27}" type="slidenum">
              <a:rPr lang="en-IN" smtClean="0"/>
              <a:pPr/>
              <a:t>‹#›</a:t>
            </a:fld>
            <a:endParaRPr lang="en-IN"/>
          </a:p>
        </p:txBody>
      </p:sp>
    </p:spTree>
    <p:extLst>
      <p:ext uri="{BB962C8B-B14F-4D97-AF65-F5344CB8AC3E}">
        <p14:creationId xmlns:p14="http://schemas.microsoft.com/office/powerpoint/2010/main" val="220204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D8AC2A-4DEC-4DC6-89B2-0DCA4491DC27}"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47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D8AC2A-4DEC-4DC6-89B2-0DCA4491DC27}"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72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D8AC2A-4DEC-4DC6-89B2-0DCA4491DC27}" type="slidenum">
              <a:rPr lang="en-IN" smtClean="0"/>
              <a:pPr/>
              <a:t>‹#›</a:t>
            </a:fld>
            <a:endParaRPr lang="en-IN"/>
          </a:p>
        </p:txBody>
      </p:sp>
    </p:spTree>
    <p:extLst>
      <p:ext uri="{BB962C8B-B14F-4D97-AF65-F5344CB8AC3E}">
        <p14:creationId xmlns:p14="http://schemas.microsoft.com/office/powerpoint/2010/main" val="10674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D8AC2A-4DEC-4DC6-89B2-0DCA4491DC27}"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77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462F0C-6FAA-4737-A5BE-007B23EFFB93}" type="datetimeFigureOut">
              <a:rPr lang="en-IN" smtClean="0"/>
              <a:pPr/>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D8AC2A-4DEC-4DC6-89B2-0DCA4491DC27}" type="slidenum">
              <a:rPr lang="en-IN" smtClean="0"/>
              <a:pPr/>
              <a:t>‹#›</a:t>
            </a:fld>
            <a:endParaRPr lang="en-IN"/>
          </a:p>
        </p:txBody>
      </p:sp>
    </p:spTree>
    <p:extLst>
      <p:ext uri="{BB962C8B-B14F-4D97-AF65-F5344CB8AC3E}">
        <p14:creationId xmlns:p14="http://schemas.microsoft.com/office/powerpoint/2010/main" val="261509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462F0C-6FAA-4737-A5BE-007B23EFFB93}" type="datetimeFigureOut">
              <a:rPr lang="en-IN" smtClean="0"/>
              <a:pPr/>
              <a:t>24-06-2024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D8AC2A-4DEC-4DC6-89B2-0DCA4491DC27}" type="slidenum">
              <a:rPr lang="en-IN" smtClean="0"/>
              <a:pPr/>
              <a:t>‹#›</a:t>
            </a:fld>
            <a:endParaRPr lang="en-IN"/>
          </a:p>
        </p:txBody>
      </p:sp>
    </p:spTree>
    <p:extLst>
      <p:ext uri="{BB962C8B-B14F-4D97-AF65-F5344CB8AC3E}">
        <p14:creationId xmlns:p14="http://schemas.microsoft.com/office/powerpoint/2010/main" val="8473441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93141-981D-45C8-B313-D6FF68178795}"/>
              </a:ext>
            </a:extLst>
          </p:cNvPr>
          <p:cNvSpPr txBox="1"/>
          <p:nvPr/>
        </p:nvSpPr>
        <p:spPr>
          <a:xfrm>
            <a:off x="3041374" y="3242346"/>
            <a:ext cx="6114552" cy="369332"/>
          </a:xfrm>
          <a:prstGeom prst="rect">
            <a:avLst/>
          </a:prstGeom>
          <a:noFill/>
        </p:spPr>
        <p:txBody>
          <a:bodyPr wrap="square">
            <a:spAutoFit/>
          </a:bodyPr>
          <a:lstStyle/>
          <a:p>
            <a:endParaRPr lang="en-IN" dirty="0"/>
          </a:p>
        </p:txBody>
      </p:sp>
      <p:sp>
        <p:nvSpPr>
          <p:cNvPr id="5" name="TextBox 4">
            <a:extLst>
              <a:ext uri="{FF2B5EF4-FFF2-40B4-BE49-F238E27FC236}">
                <a16:creationId xmlns:a16="http://schemas.microsoft.com/office/drawing/2014/main" id="{FDBC2097-BD72-4D15-9875-B69BEC15AC91}"/>
              </a:ext>
            </a:extLst>
          </p:cNvPr>
          <p:cNvSpPr txBox="1"/>
          <p:nvPr/>
        </p:nvSpPr>
        <p:spPr>
          <a:xfrm>
            <a:off x="2612004" y="1003493"/>
            <a:ext cx="6738730" cy="1355564"/>
          </a:xfrm>
          <a:prstGeom prst="rect">
            <a:avLst/>
          </a:prstGeom>
          <a:noFill/>
        </p:spPr>
        <p:txBody>
          <a:bodyPr wrap="square">
            <a:spAutoFit/>
          </a:bodyPr>
          <a:lstStyle/>
          <a:p>
            <a:pPr algn="ctr">
              <a:lnSpc>
                <a:spcPct val="107000"/>
              </a:lnSpc>
              <a:spcAft>
                <a:spcPts val="800"/>
              </a:spcAft>
            </a:pP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DETECTION OF PNEUMONIA USING CONVOLUTIONAL NEURAL NETWORK AND DEEP LEARNING</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AA0BCF4-86B8-417F-AAF1-92083CE35B6E}"/>
              </a:ext>
            </a:extLst>
          </p:cNvPr>
          <p:cNvSpPr txBox="1"/>
          <p:nvPr/>
        </p:nvSpPr>
        <p:spPr>
          <a:xfrm>
            <a:off x="1534602" y="3045350"/>
            <a:ext cx="9851666" cy="317009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VARISI ANUHYA(21331A05I1)</a:t>
            </a:r>
          </a:p>
          <a:p>
            <a:r>
              <a:rPr lang="en-US" sz="2000" b="1" dirty="0">
                <a:latin typeface="Times New Roman" panose="02020603050405020304" pitchFamily="18" charset="0"/>
                <a:cs typeface="Times New Roman" panose="02020603050405020304" pitchFamily="18" charset="0"/>
              </a:rPr>
              <a:t>PAMU CHANDU  (21331A05D7)                                   </a:t>
            </a:r>
          </a:p>
          <a:p>
            <a:r>
              <a:rPr lang="en-US" sz="2000" b="1" dirty="0">
                <a:latin typeface="Times New Roman" panose="02020603050405020304" pitchFamily="18" charset="0"/>
                <a:cs typeface="Times New Roman" panose="02020603050405020304" pitchFamily="18" charset="0"/>
              </a:rPr>
              <a:t>GRANDHI SAI HEMANTH KUMAR (21331A0557)</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Under the supervision of </a:t>
            </a:r>
          </a:p>
          <a:p>
            <a:r>
              <a:rPr lang="en-US" sz="2000" b="1" dirty="0">
                <a:latin typeface="Times New Roman" panose="02020603050405020304" pitchFamily="18" charset="0"/>
                <a:cs typeface="Times New Roman" panose="02020603050405020304" pitchFamily="18" charset="0"/>
              </a:rPr>
              <a:t>									          	 		  Dr. Mohammad </a:t>
            </a:r>
            <a:r>
              <a:rPr lang="en-US" sz="2000" b="1" dirty="0" err="1">
                <a:latin typeface="Times New Roman" panose="02020603050405020304" pitchFamily="18" charset="0"/>
                <a:cs typeface="Times New Roman" panose="02020603050405020304" pitchFamily="18" charset="0"/>
              </a:rPr>
              <a:t>Farukh</a:t>
            </a:r>
            <a:r>
              <a:rPr lang="en-US" sz="2000" b="1" dirty="0">
                <a:latin typeface="Times New Roman" panose="02020603050405020304" pitchFamily="18" charset="0"/>
                <a:cs typeface="Times New Roman" panose="02020603050405020304" pitchFamily="18" charset="0"/>
              </a:rPr>
              <a:t> Hashmi</a:t>
            </a:r>
          </a:p>
          <a:p>
            <a:r>
              <a:rPr lang="en-US" sz="2000" b="1" dirty="0">
                <a:latin typeface="Times New Roman" panose="02020603050405020304" pitchFamily="18" charset="0"/>
                <a:cs typeface="Times New Roman" panose="02020603050405020304" pitchFamily="18" charset="0"/>
              </a:rPr>
              <a:t>                                                                                  		  Assistant Professor	</a:t>
            </a:r>
          </a:p>
          <a:p>
            <a:r>
              <a:rPr lang="en-US" sz="2000" b="1" dirty="0">
                <a:latin typeface="Times New Roman" panose="02020603050405020304" pitchFamily="18" charset="0"/>
                <a:cs typeface="Times New Roman" panose="02020603050405020304" pitchFamily="18" charset="0"/>
              </a:rPr>
              <a:t>													  NIT Warangal</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44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9B77BD-7850-4680-BAEF-956175F50964}"/>
              </a:ext>
            </a:extLst>
          </p:cNvPr>
          <p:cNvSpPr txBox="1"/>
          <p:nvPr/>
        </p:nvSpPr>
        <p:spPr>
          <a:xfrm>
            <a:off x="773264" y="833100"/>
            <a:ext cx="7400675" cy="492443"/>
          </a:xfrm>
          <a:prstGeom prst="rect">
            <a:avLst/>
          </a:prstGeom>
          <a:noFill/>
        </p:spPr>
        <p:txBody>
          <a:bodyPr wrap="square">
            <a:spAutoFit/>
          </a:bodyPr>
          <a:lstStyle/>
          <a:p>
            <a:r>
              <a:rPr lang="en-IN" sz="2600" b="1" dirty="0">
                <a:effectLst/>
                <a:latin typeface="Times New Roman" panose="02020603050405020304" pitchFamily="18" charset="0"/>
                <a:ea typeface="Calibri" panose="020F0502020204030204" pitchFamily="34" charset="0"/>
              </a:rPr>
              <a:t>EXPERIMENT RESULTS AND DISCUSSION</a:t>
            </a:r>
            <a:endParaRPr lang="en-IN" sz="2600" dirty="0"/>
          </a:p>
        </p:txBody>
      </p:sp>
      <p:graphicFrame>
        <p:nvGraphicFramePr>
          <p:cNvPr id="7" name="Table 6">
            <a:extLst>
              <a:ext uri="{FF2B5EF4-FFF2-40B4-BE49-F238E27FC236}">
                <a16:creationId xmlns:a16="http://schemas.microsoft.com/office/drawing/2014/main" id="{52A31B8A-A198-4868-93C8-193C1E220EEC}"/>
              </a:ext>
            </a:extLst>
          </p:cNvPr>
          <p:cNvGraphicFramePr>
            <a:graphicFrameLocks noGrp="1"/>
          </p:cNvGraphicFramePr>
          <p:nvPr>
            <p:extLst>
              <p:ext uri="{D42A27DB-BD31-4B8C-83A1-F6EECF244321}">
                <p14:modId xmlns:p14="http://schemas.microsoft.com/office/powerpoint/2010/main" val="1222018480"/>
              </p:ext>
            </p:extLst>
          </p:nvPr>
        </p:nvGraphicFramePr>
        <p:xfrm>
          <a:off x="3381436" y="1771050"/>
          <a:ext cx="5725160" cy="1098550"/>
        </p:xfrm>
        <a:graphic>
          <a:graphicData uri="http://schemas.openxmlformats.org/drawingml/2006/table">
            <a:tbl>
              <a:tblPr firstRow="1" firstCol="1" bandRow="1">
                <a:tableStyleId>{5C22544A-7EE6-4342-B048-85BDC9FD1C3A}</a:tableStyleId>
              </a:tblPr>
              <a:tblGrid>
                <a:gridCol w="1908175">
                  <a:extLst>
                    <a:ext uri="{9D8B030D-6E8A-4147-A177-3AD203B41FA5}">
                      <a16:colId xmlns:a16="http://schemas.microsoft.com/office/drawing/2014/main" val="1165321523"/>
                    </a:ext>
                  </a:extLst>
                </a:gridCol>
                <a:gridCol w="1908175">
                  <a:extLst>
                    <a:ext uri="{9D8B030D-6E8A-4147-A177-3AD203B41FA5}">
                      <a16:colId xmlns:a16="http://schemas.microsoft.com/office/drawing/2014/main" val="958250911"/>
                    </a:ext>
                  </a:extLst>
                </a:gridCol>
                <a:gridCol w="1908810">
                  <a:extLst>
                    <a:ext uri="{9D8B030D-6E8A-4147-A177-3AD203B41FA5}">
                      <a16:colId xmlns:a16="http://schemas.microsoft.com/office/drawing/2014/main" val="3210865863"/>
                    </a:ext>
                  </a:extLst>
                </a:gridCol>
              </a:tblGrid>
              <a:tr h="309245">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Accuracy</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Loss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7705234"/>
                  </a:ext>
                </a:extLst>
              </a:tr>
              <a:tr h="258445">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Training</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99.9%</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0.001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122075"/>
                  </a:ext>
                </a:extLst>
              </a:tr>
              <a:tr h="263525">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Validation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97.7%</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0.093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2552380"/>
                  </a:ext>
                </a:extLst>
              </a:tr>
              <a:tr h="267335">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Testing</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98.2%</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0.071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7317292"/>
                  </a:ext>
                </a:extLst>
              </a:tr>
            </a:tbl>
          </a:graphicData>
        </a:graphic>
      </p:graphicFrame>
      <p:sp>
        <p:nvSpPr>
          <p:cNvPr id="8" name="Rectangle 1">
            <a:extLst>
              <a:ext uri="{FF2B5EF4-FFF2-40B4-BE49-F238E27FC236}">
                <a16:creationId xmlns:a16="http://schemas.microsoft.com/office/drawing/2014/main" id="{6F94960D-FF8A-4079-9BDA-E47683528618}"/>
              </a:ext>
            </a:extLst>
          </p:cNvPr>
          <p:cNvSpPr>
            <a:spLocks noChangeArrowheads="1"/>
          </p:cNvSpPr>
          <p:nvPr/>
        </p:nvSpPr>
        <p:spPr bwMode="auto">
          <a:xfrm>
            <a:off x="5027170" y="2928966"/>
            <a:ext cx="21527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Table-3: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Evaluation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8462BDF-57C2-4314-B8AC-90F7548A53A7}"/>
              </a:ext>
            </a:extLst>
          </p:cNvPr>
          <p:cNvSpPr txBox="1"/>
          <p:nvPr/>
        </p:nvSpPr>
        <p:spPr>
          <a:xfrm>
            <a:off x="866693" y="3315107"/>
            <a:ext cx="10066350" cy="2950167"/>
          </a:xfrm>
          <a:prstGeom prst="rect">
            <a:avLst/>
          </a:prstGeom>
          <a:noFill/>
        </p:spPr>
        <p:txBody>
          <a:bodyPr wrap="square">
            <a:spAutoFit/>
          </a:bodyPr>
          <a:lstStyle/>
          <a:p>
            <a:pPr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99.9% of the training data are correctly classified by the model during the training phase.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loss of 0.001, which is incredibly low, shows how well the model has absorbed the training 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validation stage's accuracy of 97.7% shows how well the model performs on the validation set, which is used to fine-tune the model. Although 97.7% accuracy is high, it is less than the training accuracy, suggesting a minor decline in performance and we got loss of 0.093 which means it performed well.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model's performance on the test set is represented by its accuracy of 98.2% in the testing state, which is used to evaluate the final model. Furthermore impressive is the accuracy of 98.2%, which shows how effectively the model generalizes to fresh, untested data. An excellent sign of generalization is the test set loss of 0.071, which is larger than the training loss but lower than the validation loss.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338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F56EE83-240E-46A1-9216-547369AED51C}"/>
              </a:ext>
            </a:extLst>
          </p:cNvPr>
          <p:cNvSpPr>
            <a:spLocks noChangeArrowheads="1"/>
          </p:cNvSpPr>
          <p:nvPr/>
        </p:nvSpPr>
        <p:spPr bwMode="auto">
          <a:xfrm>
            <a:off x="2613025" y="1318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3">
            <a:extLst>
              <a:ext uri="{FF2B5EF4-FFF2-40B4-BE49-F238E27FC236}">
                <a16:creationId xmlns:a16="http://schemas.microsoft.com/office/drawing/2014/main" id="{5BB86218-4FA6-40D2-83E4-05C01032D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7665" y="665063"/>
            <a:ext cx="3482975" cy="3032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940A961-76E8-4876-8109-C97541DDB2A2}"/>
              </a:ext>
            </a:extLst>
          </p:cNvPr>
          <p:cNvSpPr>
            <a:spLocks noChangeArrowheads="1"/>
          </p:cNvSpPr>
          <p:nvPr/>
        </p:nvSpPr>
        <p:spPr bwMode="auto">
          <a:xfrm>
            <a:off x="3527425" y="36211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64D9E861-0041-4065-AAB6-571D7CAD8CFD}"/>
              </a:ext>
            </a:extLst>
          </p:cNvPr>
          <p:cNvSpPr txBox="1"/>
          <p:nvPr/>
        </p:nvSpPr>
        <p:spPr>
          <a:xfrm>
            <a:off x="803082" y="4091687"/>
            <a:ext cx="10471868" cy="1559529"/>
          </a:xfrm>
          <a:prstGeom prst="rect">
            <a:avLst/>
          </a:prstGeom>
          <a:noFill/>
        </p:spPr>
        <p:txBody>
          <a:bodyPr wrap="square">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True positive (TP) indicates the number of pneumonia images identified as pneumonia, true negative (TN) indicates the number of normal images identified as normal (healthy), false positive (FP) indicates the number of normal images incorrectly identified as pneumonia images, and false negative (FN) indicates the number of pneumonia images incorrectly identified as normal. These definitions and equations are used to classify patients into healthy and pneumonia patients.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4578625" y="3739133"/>
            <a:ext cx="2524054" cy="369332"/>
          </a:xfrm>
          <a:prstGeom prst="rect">
            <a:avLst/>
          </a:prstGeom>
        </p:spPr>
        <p:txBody>
          <a:bodyPr wrap="square">
            <a:spAutoFit/>
          </a:bodyPr>
          <a:lstStyle/>
          <a:p>
            <a:pPr algn="ct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1400" b="1" dirty="0">
                <a:latin typeface="Times New Roman" panose="02020603050405020304" pitchFamily="18" charset="0"/>
                <a:ea typeface="Calibri" panose="020F0502020204030204" pitchFamily="34" charset="0"/>
                <a:cs typeface="Times New Roman" panose="02020603050405020304" pitchFamily="18" charset="0"/>
              </a:rPr>
              <a:t>Fig-3:</a:t>
            </a: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Confusion Matrix</a:t>
            </a:r>
            <a:endParaRPr lang="en-US" sz="1400" dirty="0"/>
          </a:p>
        </p:txBody>
      </p:sp>
    </p:spTree>
    <p:extLst>
      <p:ext uri="{BB962C8B-B14F-4D97-AF65-F5344CB8AC3E}">
        <p14:creationId xmlns:p14="http://schemas.microsoft.com/office/powerpoint/2010/main" val="361646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0A4ADB-3573-451B-A4E7-368BED602891}"/>
              </a:ext>
            </a:extLst>
          </p:cNvPr>
          <p:cNvGraphicFramePr>
            <a:graphicFrameLocks noGrp="1"/>
          </p:cNvGraphicFramePr>
          <p:nvPr>
            <p:extLst>
              <p:ext uri="{D42A27DB-BD31-4B8C-83A1-F6EECF244321}">
                <p14:modId xmlns:p14="http://schemas.microsoft.com/office/powerpoint/2010/main" val="525584065"/>
              </p:ext>
            </p:extLst>
          </p:nvPr>
        </p:nvGraphicFramePr>
        <p:xfrm>
          <a:off x="3182925" y="1247925"/>
          <a:ext cx="5725160" cy="1310640"/>
        </p:xfrm>
        <a:graphic>
          <a:graphicData uri="http://schemas.openxmlformats.org/drawingml/2006/table">
            <a:tbl>
              <a:tblPr firstRow="1" firstCol="1" bandRow="1">
                <a:tableStyleId>{5C22544A-7EE6-4342-B048-85BDC9FD1C3A}</a:tableStyleId>
              </a:tblPr>
              <a:tblGrid>
                <a:gridCol w="1144270">
                  <a:extLst>
                    <a:ext uri="{9D8B030D-6E8A-4147-A177-3AD203B41FA5}">
                      <a16:colId xmlns:a16="http://schemas.microsoft.com/office/drawing/2014/main" val="3428244574"/>
                    </a:ext>
                  </a:extLst>
                </a:gridCol>
                <a:gridCol w="1144905">
                  <a:extLst>
                    <a:ext uri="{9D8B030D-6E8A-4147-A177-3AD203B41FA5}">
                      <a16:colId xmlns:a16="http://schemas.microsoft.com/office/drawing/2014/main" val="3301696534"/>
                    </a:ext>
                  </a:extLst>
                </a:gridCol>
                <a:gridCol w="1144905">
                  <a:extLst>
                    <a:ext uri="{9D8B030D-6E8A-4147-A177-3AD203B41FA5}">
                      <a16:colId xmlns:a16="http://schemas.microsoft.com/office/drawing/2014/main" val="2421973638"/>
                    </a:ext>
                  </a:extLst>
                </a:gridCol>
                <a:gridCol w="1145540">
                  <a:extLst>
                    <a:ext uri="{9D8B030D-6E8A-4147-A177-3AD203B41FA5}">
                      <a16:colId xmlns:a16="http://schemas.microsoft.com/office/drawing/2014/main" val="3932522421"/>
                    </a:ext>
                  </a:extLst>
                </a:gridCol>
                <a:gridCol w="1145540">
                  <a:extLst>
                    <a:ext uri="{9D8B030D-6E8A-4147-A177-3AD203B41FA5}">
                      <a16:colId xmlns:a16="http://schemas.microsoft.com/office/drawing/2014/main" val="2659100077"/>
                    </a:ext>
                  </a:extLst>
                </a:gridCol>
              </a:tblGrid>
              <a:tr h="254635">
                <a:tc>
                  <a:txBody>
                    <a:bodyPr/>
                    <a:lstStyle/>
                    <a:p>
                      <a:pPr algn="ctr">
                        <a:lnSpc>
                          <a:spcPct val="107000"/>
                        </a:lnSpc>
                        <a:spcAft>
                          <a:spcPts val="800"/>
                        </a:spcAft>
                      </a:pPr>
                      <a:r>
                        <a:rPr lang="en-IN" sz="1200" kern="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Precision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Recall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Support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8263151"/>
                  </a:ext>
                </a:extLst>
              </a:tr>
              <a:tr h="258445">
                <a:tc>
                  <a:txBody>
                    <a:bodyPr/>
                    <a:lstStyle/>
                    <a:p>
                      <a:pPr algn="ctr">
                        <a:lnSpc>
                          <a:spcPct val="107000"/>
                        </a:lnSpc>
                        <a:spcAft>
                          <a:spcPts val="800"/>
                        </a:spcAft>
                      </a:pPr>
                      <a:r>
                        <a:rPr lang="en-IN" sz="1200" kern="0">
                          <a:effectLst/>
                        </a:rPr>
                        <a:t>Covid19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0.98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071538"/>
                  </a:ext>
                </a:extLst>
              </a:tr>
              <a:tr h="271145">
                <a:tc>
                  <a:txBody>
                    <a:bodyPr/>
                    <a:lstStyle/>
                    <a:p>
                      <a:pPr algn="ctr">
                        <a:lnSpc>
                          <a:spcPct val="107000"/>
                        </a:lnSpc>
                        <a:spcAft>
                          <a:spcPts val="800"/>
                        </a:spcAft>
                      </a:pPr>
                      <a:r>
                        <a:rPr lang="en-IN" sz="1200" kern="0">
                          <a:effectLst/>
                        </a:rPr>
                        <a:t>Normal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0.95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0.97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0.96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278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9973413"/>
                  </a:ext>
                </a:extLst>
              </a:tr>
              <a:tr h="265430">
                <a:tc>
                  <a:txBody>
                    <a:bodyPr/>
                    <a:lstStyle/>
                    <a:p>
                      <a:pPr algn="ctr">
                        <a:lnSpc>
                          <a:spcPct val="107000"/>
                        </a:lnSpc>
                        <a:spcAft>
                          <a:spcPts val="800"/>
                        </a:spcAft>
                      </a:pPr>
                      <a:r>
                        <a:rPr lang="en-IN" sz="1200" kern="0">
                          <a:effectLst/>
                        </a:rPr>
                        <a:t>Pneumonia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1.00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888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6404436"/>
                  </a:ext>
                </a:extLst>
              </a:tr>
              <a:tr h="260985">
                <a:tc>
                  <a:txBody>
                    <a:bodyPr/>
                    <a:lstStyle/>
                    <a:p>
                      <a:pPr algn="ctr">
                        <a:lnSpc>
                          <a:spcPct val="107000"/>
                        </a:lnSpc>
                        <a:spcAft>
                          <a:spcPts val="800"/>
                        </a:spcAft>
                      </a:pPr>
                      <a:r>
                        <a:rPr lang="en-IN" sz="1200" kern="0">
                          <a:effectLst/>
                        </a:rPr>
                        <a:t>Tuberculosis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247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298922"/>
                  </a:ext>
                </a:extLst>
              </a:tr>
            </a:tbl>
          </a:graphicData>
        </a:graphic>
      </p:graphicFrame>
      <p:sp>
        <p:nvSpPr>
          <p:cNvPr id="3" name="Rectangle 1">
            <a:extLst>
              <a:ext uri="{FF2B5EF4-FFF2-40B4-BE49-F238E27FC236}">
                <a16:creationId xmlns:a16="http://schemas.microsoft.com/office/drawing/2014/main" id="{AB6B8BDD-C01B-4100-9446-10E9EE2079C9}"/>
              </a:ext>
            </a:extLst>
          </p:cNvPr>
          <p:cNvSpPr>
            <a:spLocks noChangeArrowheads="1"/>
          </p:cNvSpPr>
          <p:nvPr/>
        </p:nvSpPr>
        <p:spPr bwMode="auto">
          <a:xfrm>
            <a:off x="4858545" y="2652519"/>
            <a:ext cx="23739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400" b="1" dirty="0">
                <a:latin typeface="Times New Roman" panose="02020603050405020304" pitchFamily="18" charset="0"/>
                <a:ea typeface="Calibri" panose="020F0502020204030204" pitchFamily="34" charset="0"/>
                <a:cs typeface="Times New Roman" panose="02020603050405020304" pitchFamily="18" charset="0"/>
              </a:rPr>
              <a:t>Table-4</a:t>
            </a: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 Classification Report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EE08305-7D00-427B-BBFA-760F395C82D6}"/>
              </a:ext>
            </a:extLst>
          </p:cNvPr>
          <p:cNvSpPr txBox="1"/>
          <p:nvPr/>
        </p:nvSpPr>
        <p:spPr>
          <a:xfrm>
            <a:off x="1576552" y="3235554"/>
            <a:ext cx="9348952" cy="1659365"/>
          </a:xfrm>
          <a:prstGeom prst="rect">
            <a:avLst/>
          </a:prstGeom>
          <a:noFill/>
        </p:spPr>
        <p:txBody>
          <a:bodyPr wrap="square">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According to classification report we can observe that: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mj-lt"/>
              <a:buAutoNum type="arabicPeriod"/>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With 112 cases, "Covid19" has a f1-score of 0.95, recall of 0.93, and precision of 0.98.</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With 278 instances, "normal" has a f1-score of 0.96, recall of 0.97, and precision of 0.95.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With 888 instances, "pneumonia" has a f1-score of 1.00, precision and recall of 1.00.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With 247 instances, "tuberculosis" has a f1-score of 0.97, recall of 0.96, and precision of 0.98.</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756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BE830-3C36-4DDE-BD7F-09CE63F50B7B}"/>
              </a:ext>
            </a:extLst>
          </p:cNvPr>
          <p:cNvSpPr txBox="1"/>
          <p:nvPr/>
        </p:nvSpPr>
        <p:spPr>
          <a:xfrm>
            <a:off x="928646" y="1198861"/>
            <a:ext cx="6094674" cy="492443"/>
          </a:xfrm>
          <a:prstGeom prst="rect">
            <a:avLst/>
          </a:prstGeom>
          <a:noFill/>
        </p:spPr>
        <p:txBody>
          <a:bodyPr wrap="square">
            <a:spAutoFit/>
          </a:bodyPr>
          <a:lstStyle/>
          <a:p>
            <a:r>
              <a:rPr lang="en-IN" sz="2600" b="1" dirty="0">
                <a:effectLst/>
                <a:latin typeface="Times New Roman" panose="02020603050405020304" pitchFamily="18" charset="0"/>
                <a:ea typeface="Calibri" panose="020F0502020204030204" pitchFamily="34" charset="0"/>
              </a:rPr>
              <a:t>CONCLUSION</a:t>
            </a:r>
            <a:endParaRPr lang="en-IN" sz="2600" dirty="0"/>
          </a:p>
        </p:txBody>
      </p:sp>
      <p:sp>
        <p:nvSpPr>
          <p:cNvPr id="5" name="TextBox 4">
            <a:extLst>
              <a:ext uri="{FF2B5EF4-FFF2-40B4-BE49-F238E27FC236}">
                <a16:creationId xmlns:a16="http://schemas.microsoft.com/office/drawing/2014/main" id="{EF6C539F-D432-4FB5-9FA0-BF2C85CD4F24}"/>
              </a:ext>
            </a:extLst>
          </p:cNvPr>
          <p:cNvSpPr txBox="1"/>
          <p:nvPr/>
        </p:nvSpPr>
        <p:spPr>
          <a:xfrm>
            <a:off x="928646" y="2022009"/>
            <a:ext cx="10334708" cy="2933752"/>
          </a:xfrm>
          <a:prstGeom prst="rect">
            <a:avLst/>
          </a:prstGeom>
          <a:noFill/>
        </p:spPr>
        <p:txBody>
          <a:bodyPr wrap="square">
            <a:spAutoFit/>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In this paper, we attempt to find a simpler approach for pneumonia detection for chest X-ray images by comparing the different architectures on the same dataset. Based on our findings, we selected the most perfect model, which is easy to train and has one of the best performance metrics. There are several approaches to detecting pneumonia using CNN, and it gives better accuracy, recall, and F1 score. We are using deep learning algorithms that have proven to be more realistic. It can also be observed that the accuracy of the network can be increased by preprocessing techniques. CNN model to provide efficient accuracy and best solution for the pneumonia detection based on the chest X-ray images.</a:t>
            </a:r>
            <a:endParaRPr lang="en-IN" sz="18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Times New Roman" panose="02020603050405020304" pitchFamily="18" charset="0"/>
                <a:ea typeface="Times New Roman" panose="02020603050405020304" pitchFamily="18" charset="0"/>
              </a:rPr>
              <a:t>For the first, we got less validation accuracy and less training accuracy, so we trained this model again and again. After training the CNN model, we got a validation accuracy of 97% and a training accuracy of 99%.</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510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835275C-B21B-4C3B-9570-2F9F1114B7CF}"/>
              </a:ext>
            </a:extLst>
          </p:cNvPr>
          <p:cNvSpPr txBox="1"/>
          <p:nvPr/>
        </p:nvSpPr>
        <p:spPr>
          <a:xfrm>
            <a:off x="3395207" y="2772492"/>
            <a:ext cx="8038769" cy="1015663"/>
          </a:xfrm>
          <a:prstGeom prst="rect">
            <a:avLst/>
          </a:prstGeom>
          <a:noFill/>
        </p:spPr>
        <p:txBody>
          <a:bodyPr wrap="square" rtlCol="0">
            <a:spAutoFit/>
          </a:bodyPr>
          <a:lstStyle/>
          <a:p>
            <a:r>
              <a:rPr lang="en-US" sz="6000" b="1" dirty="0">
                <a:latin typeface="Baskerville Old Face" panose="02020602080505020303" pitchFamily="18" charset="0"/>
                <a:cs typeface="Times New Roman" panose="02020603050405020304" pitchFamily="18" charset="0"/>
              </a:rPr>
              <a:t>THANK  YOU</a:t>
            </a:r>
            <a:endParaRPr lang="en-IN" sz="6000" b="1" dirty="0">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176025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10603E-1B1D-4E0A-8F6C-87C5900C8850}"/>
              </a:ext>
            </a:extLst>
          </p:cNvPr>
          <p:cNvSpPr txBox="1"/>
          <p:nvPr/>
        </p:nvSpPr>
        <p:spPr>
          <a:xfrm>
            <a:off x="1102294" y="1222843"/>
            <a:ext cx="6100118" cy="461665"/>
          </a:xfrm>
          <a:prstGeom prst="rect">
            <a:avLst/>
          </a:prstGeom>
          <a:noFill/>
        </p:spPr>
        <p:txBody>
          <a:bodyPr wrap="square">
            <a:spAutoFit/>
          </a:bodyPr>
          <a:lstStyle/>
          <a:p>
            <a:r>
              <a:rPr lang="en-GB" sz="2400" b="1" dirty="0">
                <a:effectLst/>
                <a:latin typeface="Times New Roman" panose="02020603050405020304" pitchFamily="18" charset="0"/>
                <a:ea typeface="Calibri" panose="020F0502020204030204" pitchFamily="34" charset="0"/>
              </a:rPr>
              <a:t>ABSTRACT</a:t>
            </a:r>
            <a:endParaRPr lang="en-IN" sz="2400" dirty="0"/>
          </a:p>
        </p:txBody>
      </p:sp>
      <p:sp>
        <p:nvSpPr>
          <p:cNvPr id="7" name="TextBox 6">
            <a:extLst>
              <a:ext uri="{FF2B5EF4-FFF2-40B4-BE49-F238E27FC236}">
                <a16:creationId xmlns:a16="http://schemas.microsoft.com/office/drawing/2014/main" id="{3EDD2441-BCC3-435E-A742-D2F5B5C40A73}"/>
              </a:ext>
            </a:extLst>
          </p:cNvPr>
          <p:cNvSpPr txBox="1"/>
          <p:nvPr/>
        </p:nvSpPr>
        <p:spPr>
          <a:xfrm>
            <a:off x="895559" y="2109758"/>
            <a:ext cx="10585622" cy="2933752"/>
          </a:xfrm>
          <a:prstGeom prst="rect">
            <a:avLst/>
          </a:prstGeom>
          <a:noFill/>
        </p:spPr>
        <p:txBody>
          <a:bodyPr wrap="square">
            <a:spAutoFit/>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To investigate the prospects, uses, and technology of the detection of pneumonia using convolutional neural networks and deep learning, this study provides a thorough review. This work uses a synthetic approach to select relevant research sources. This In addition to offering an updated model for detecting pneumonia, which will be used in our upcoming research, the paper surveys and compares the detection of lung disease using several computer-aided techniques. In the study, the most popular datasets, including Google Scholar, were searched. Approximately thirty publications were collected, of which fifteen underwent in-depth examination based on the topic of interest. Additionally, the review paper emphasizes the significance of COVID-19, pneumonia, tuberculosis, and normal. Humans can contract pneumonia, a potentially fatal bacterial disease that primarily affects one or both lungs and is brought on by the bacteria Streptococcus pneumoniae.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705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0528-8646-47FC-8300-50AB22B4542F}"/>
              </a:ext>
            </a:extLst>
          </p:cNvPr>
          <p:cNvSpPr>
            <a:spLocks noGrp="1"/>
          </p:cNvSpPr>
          <p:nvPr>
            <p:ph type="title"/>
          </p:nvPr>
        </p:nvSpPr>
        <p:spPr>
          <a:xfrm>
            <a:off x="1502723" y="1262867"/>
            <a:ext cx="8596668" cy="1320800"/>
          </a:xfrm>
        </p:spPr>
        <p:txBody>
          <a:bodyPr>
            <a:normAutofit/>
          </a:bodyPr>
          <a:lstStyle/>
          <a:p>
            <a:r>
              <a:rPr lang="en-GB" sz="2600" b="1" dirty="0">
                <a:solidFill>
                  <a:schemeClr val="tx1"/>
                </a:solidFill>
                <a:effectLst/>
                <a:latin typeface="Times New Roman" panose="02020603050405020304" pitchFamily="18" charset="0"/>
                <a:ea typeface="Calibri" panose="020F0502020204030204" pitchFamily="34" charset="0"/>
              </a:rPr>
              <a:t>INTRODUCTION</a:t>
            </a:r>
            <a:endParaRPr lang="en-IN" sz="2600" dirty="0">
              <a:solidFill>
                <a:schemeClr val="tx1"/>
              </a:solidFill>
            </a:endParaRPr>
          </a:p>
        </p:txBody>
      </p:sp>
      <p:sp>
        <p:nvSpPr>
          <p:cNvPr id="3" name="Content Placeholder 2">
            <a:extLst>
              <a:ext uri="{FF2B5EF4-FFF2-40B4-BE49-F238E27FC236}">
                <a16:creationId xmlns:a16="http://schemas.microsoft.com/office/drawing/2014/main" id="{E1645907-80F7-464F-8A69-4B08C14D54D3}"/>
              </a:ext>
            </a:extLst>
          </p:cNvPr>
          <p:cNvSpPr>
            <a:spLocks noGrp="1"/>
          </p:cNvSpPr>
          <p:nvPr>
            <p:ph idx="1"/>
          </p:nvPr>
        </p:nvSpPr>
        <p:spPr>
          <a:xfrm>
            <a:off x="1295401" y="2556931"/>
            <a:ext cx="9601196" cy="3504909"/>
          </a:xfrm>
        </p:spPr>
        <p:txBody>
          <a:bodyPr>
            <a:normAutofit fontScale="70000" lnSpcReduction="20000"/>
          </a:bodyPr>
          <a:lstStyle/>
          <a:p>
            <a:pPr marL="0" indent="0" algn="just">
              <a:buNone/>
            </a:pPr>
            <a:r>
              <a:rPr lang="en-IN" sz="2600" kern="100" dirty="0">
                <a:effectLst/>
                <a:latin typeface="Times New Roman" panose="02020603050405020304" pitchFamily="18" charset="0"/>
                <a:ea typeface="Times New Roman" panose="02020603050405020304" pitchFamily="18" charset="0"/>
                <a:cs typeface="Times New Roman" panose="02020603050405020304" pitchFamily="18" charset="0"/>
              </a:rPr>
              <a:t>Indoor air pollution is one of the main causes of pneumonia in children. Pneumonia is a severe acute respiratory illness that affects many people in age groups at extreme of the average human lifespan. It is caused by infectious organisms with high attack rates. In the US alone, pneumonia causes over a million adult hospital admissions and almost 50,000 deaths each year. Doctors diagnose pneumonia in hospital patients in a number of ways, including physical examination, medical history, clinical investigations (such as sputum or blood tests), chest X-rays, and several other imaging techniques. William Osler referred to pneumonia as "the captain of the men of death" in the 1800s.</a:t>
            </a:r>
          </a:p>
          <a:p>
            <a:pPr marL="0" indent="0" algn="just">
              <a:buNone/>
            </a:pPr>
            <a:r>
              <a:rPr lang="en-IN" sz="2600" kern="100" dirty="0">
                <a:effectLst/>
                <a:latin typeface="Times New Roman" panose="02020603050405020304" pitchFamily="18" charset="0"/>
                <a:ea typeface="Times New Roman" panose="02020603050405020304" pitchFamily="18" charset="0"/>
                <a:cs typeface="Times New Roman" panose="02020603050405020304" pitchFamily="18" charset="0"/>
              </a:rPr>
              <a:t>Computer-aided designs (CAD) have emerged as the key area of machine learning research in recent years. CAD can lessen workload pressure, increase inter- and intra-reader variability, and enhance diagnostic accuracy . Inspired by the brain's visual cortex, convolutional neural networks (CNNs) are utilized to handle challenging image-driven pattern recognition problems by identifying both linear and nonlinear patterns. Convolutional Neural Networks (CNNs), in particular, have demonstrated their self-potential to extract valuable features in image classification tasks when used as Deep Learning (DL) models.</a:t>
            </a: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005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2987-D6DD-4A5C-8716-23AA966CD90B}"/>
              </a:ext>
            </a:extLst>
          </p:cNvPr>
          <p:cNvSpPr>
            <a:spLocks noGrp="1"/>
          </p:cNvSpPr>
          <p:nvPr>
            <p:ph type="title"/>
          </p:nvPr>
        </p:nvSpPr>
        <p:spPr>
          <a:xfrm>
            <a:off x="1654832" y="1449350"/>
            <a:ext cx="8596668" cy="716692"/>
          </a:xfrm>
        </p:spPr>
        <p:txBody>
          <a:bodyPr>
            <a:normAutofit/>
          </a:bodyPr>
          <a:lstStyle/>
          <a:p>
            <a:r>
              <a:rPr lang="en-IN" sz="2600" b="1" dirty="0">
                <a:solidFill>
                  <a:schemeClr val="tx1"/>
                </a:solidFill>
                <a:effectLst/>
                <a:latin typeface="Times New Roman" panose="02020603050405020304" pitchFamily="18" charset="0"/>
                <a:ea typeface="Times New Roman" panose="02020603050405020304" pitchFamily="18" charset="0"/>
              </a:rPr>
              <a:t>LITERATURE SURVEY</a:t>
            </a:r>
            <a:endParaRPr lang="en-IN" sz="2600" b="1" dirty="0">
              <a:solidFill>
                <a:schemeClr val="tx1"/>
              </a:solidFill>
            </a:endParaRPr>
          </a:p>
        </p:txBody>
      </p:sp>
      <p:sp>
        <p:nvSpPr>
          <p:cNvPr id="3" name="Content Placeholder 2">
            <a:extLst>
              <a:ext uri="{FF2B5EF4-FFF2-40B4-BE49-F238E27FC236}">
                <a16:creationId xmlns:a16="http://schemas.microsoft.com/office/drawing/2014/main" id="{74DA5849-5C43-4B9B-B7B2-A556170461D4}"/>
              </a:ext>
            </a:extLst>
          </p:cNvPr>
          <p:cNvSpPr>
            <a:spLocks noGrp="1"/>
          </p:cNvSpPr>
          <p:nvPr>
            <p:ph idx="1"/>
          </p:nvPr>
        </p:nvSpPr>
        <p:spPr/>
        <p:txBody>
          <a:bodyPr>
            <a:normAutofit fontScale="92500" lnSpcReduction="10000"/>
          </a:bodyPr>
          <a:lstStyle/>
          <a:p>
            <a:pPr marL="0" indent="0" algn="just">
              <a:buNone/>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challenge of classifying chest x-ray pictures into different classes has been considerably explored in the realm of medical diagnosis.  Researchers have attempted to apply several methods for decreasing dimensionality in. The artificial neural network was tested by the authors in  to detect lung disorders, such as tuberculosis, pneumonia, and lung cancer. Recently, there has been an increase in interest in the field of medical picture classification for the investigation of machine learning (ML) algorithms for the detection of thoracic disorders. A technique for identifying pulmonary tuberculosis was presented by Lakhani and Sundaram (2017), based on the architecture of two distinct CNNs, </a:t>
            </a:r>
            <a:r>
              <a:rPr lang="en-IN"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AlexNet</a:t>
            </a: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and Google Net. To detect pneumonia at a level that is superior to that of radiologists, Pranav </a:t>
            </a:r>
            <a:r>
              <a:rPr lang="en-IN"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Rajpurkar</a:t>
            </a: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 Jeremy Irvin, et al. (2017) recently investigated this dataset. They called their model </a:t>
            </a:r>
            <a:r>
              <a:rPr lang="en-IN"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Chex</a:t>
            </a: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 Net, and it employs DenseNet-121layer architecture to detect all 14 diseases from the large number of 112,200 images that are available in the dataset.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24162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7F01-CDB2-4644-B078-13F6EB24AEB8}"/>
              </a:ext>
            </a:extLst>
          </p:cNvPr>
          <p:cNvSpPr>
            <a:spLocks noGrp="1"/>
          </p:cNvSpPr>
          <p:nvPr>
            <p:ph type="title"/>
          </p:nvPr>
        </p:nvSpPr>
        <p:spPr>
          <a:xfrm>
            <a:off x="1440521" y="1101014"/>
            <a:ext cx="8596668" cy="1320800"/>
          </a:xfrm>
        </p:spPr>
        <p:txBody>
          <a:bodyPr>
            <a:normAutofit/>
          </a:bodyPr>
          <a:lstStyle/>
          <a:p>
            <a:r>
              <a:rPr lang="en-IN" sz="2600" b="1" dirty="0">
                <a:solidFill>
                  <a:schemeClr val="tx1"/>
                </a:solidFill>
                <a:effectLst/>
                <a:latin typeface="Times New Roman" panose="02020603050405020304" pitchFamily="18" charset="0"/>
                <a:ea typeface="Calibri" panose="020F0502020204030204" pitchFamily="34" charset="0"/>
              </a:rPr>
              <a:t>METHODS</a:t>
            </a:r>
            <a:endParaRPr lang="en-IN" sz="2600" dirty="0">
              <a:solidFill>
                <a:schemeClr val="tx1"/>
              </a:solidFill>
            </a:endParaRPr>
          </a:p>
        </p:txBody>
      </p:sp>
      <p:sp>
        <p:nvSpPr>
          <p:cNvPr id="3" name="Content Placeholder 2">
            <a:extLst>
              <a:ext uri="{FF2B5EF4-FFF2-40B4-BE49-F238E27FC236}">
                <a16:creationId xmlns:a16="http://schemas.microsoft.com/office/drawing/2014/main" id="{EE815FE8-07EF-42D3-99D9-444CD6875481}"/>
              </a:ext>
            </a:extLst>
          </p:cNvPr>
          <p:cNvSpPr>
            <a:spLocks noGrp="1"/>
          </p:cNvSpPr>
          <p:nvPr>
            <p:ph idx="1"/>
          </p:nvPr>
        </p:nvSpPr>
        <p:spPr>
          <a:xfrm>
            <a:off x="907932" y="1702676"/>
            <a:ext cx="10515600" cy="4450334"/>
          </a:xfrm>
        </p:spPr>
        <p:txBody>
          <a:bodyPr>
            <a:normAutofit/>
          </a:bodyPr>
          <a:lstStyle/>
          <a:p>
            <a:pPr marL="0" indent="0">
              <a:buNone/>
            </a:pPr>
            <a:endParaRPr lang="en-IN" sz="2200" b="1" dirty="0">
              <a:solidFill>
                <a:srgbClr val="FF0000"/>
              </a:solidFill>
              <a:effectLst/>
              <a:latin typeface="Times New Roman" panose="02020603050405020304" pitchFamily="18" charset="0"/>
              <a:ea typeface="Calibri" panose="020F0502020204030204" pitchFamily="34" charset="0"/>
            </a:endParaRPr>
          </a:p>
          <a:p>
            <a:pPr marL="0" indent="0">
              <a:buNone/>
            </a:pPr>
            <a:endParaRPr lang="en-IN" sz="2200" b="1" dirty="0">
              <a:latin typeface="Times New Roman" panose="02020603050405020304" pitchFamily="18" charset="0"/>
              <a:ea typeface="Calibri" panose="020F0502020204030204" pitchFamily="34" charset="0"/>
            </a:endParaRPr>
          </a:p>
          <a:p>
            <a:pPr marL="0" indent="0">
              <a:buNone/>
            </a:pPr>
            <a:endParaRPr lang="en-IN" sz="2200" b="1" dirty="0">
              <a:effectLst/>
              <a:latin typeface="Times New Roman" panose="02020603050405020304" pitchFamily="18" charset="0"/>
              <a:ea typeface="Calibri" panose="020F0502020204030204" pitchFamily="34" charset="0"/>
            </a:endParaRPr>
          </a:p>
          <a:p>
            <a:pPr marL="0" indent="0">
              <a:buNone/>
            </a:pPr>
            <a:endPar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1800" b="1" kern="1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class of deep neural networks called convolutional neural networks (CNN) is used to analyse visual imagery. It is made up of numerous hidden layers, an input layer, and an output layer. A CNN-based machine learning system was used to classify the images. One type of deep learning neural network is the CNN. In our CNN model, we employed ten layers in total: two dense layers, a flatten layer, a dropout layer, three MaxPooling2D layers, and three Convolution2D layers.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200" dirty="0"/>
          </a:p>
        </p:txBody>
      </p:sp>
      <p:sp>
        <p:nvSpPr>
          <p:cNvPr id="4" name="Rectangle 2">
            <a:extLst>
              <a:ext uri="{FF2B5EF4-FFF2-40B4-BE49-F238E27FC236}">
                <a16:creationId xmlns:a16="http://schemas.microsoft.com/office/drawing/2014/main" id="{17FED1E8-E79C-4FFA-A7AF-07AEBDFD9654}"/>
              </a:ext>
            </a:extLst>
          </p:cNvPr>
          <p:cNvSpPr>
            <a:spLocks noChangeArrowheads="1"/>
          </p:cNvSpPr>
          <p:nvPr/>
        </p:nvSpPr>
        <p:spPr bwMode="auto">
          <a:xfrm>
            <a:off x="174929" y="315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1">
            <a:extLst>
              <a:ext uri="{FF2B5EF4-FFF2-40B4-BE49-F238E27FC236}">
                <a16:creationId xmlns:a16="http://schemas.microsoft.com/office/drawing/2014/main" id="{C77E559B-3BE8-47DF-B3D9-379500DB3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386" y="2531504"/>
            <a:ext cx="5722938" cy="1325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15433" y="3948914"/>
            <a:ext cx="5316468" cy="369332"/>
          </a:xfrm>
          <a:prstGeom prst="rect">
            <a:avLst/>
          </a:prstGeom>
          <a:noFill/>
        </p:spPr>
        <p:txBody>
          <a:bodyPr wrap="square" rtlCol="0">
            <a:spAutoFit/>
          </a:bodyPr>
          <a:lstStyle/>
          <a:p>
            <a:pPr algn="ctr"/>
            <a:r>
              <a:rPr lang="en-IN" b="1" kern="100" dirty="0">
                <a:latin typeface="Times New Roman" panose="02020603050405020304" pitchFamily="18" charset="0"/>
                <a:ea typeface="Times New Roman" panose="02020603050405020304" pitchFamily="18" charset="0"/>
                <a:cs typeface="Times New Roman" panose="02020603050405020304" pitchFamily="18" charset="0"/>
              </a:rPr>
              <a:t>Fig-1: CNN</a:t>
            </a:r>
            <a:r>
              <a:rPr lang="en-IN" kern="100" dirty="0">
                <a:latin typeface="Times New Roman" panose="02020603050405020304" pitchFamily="18" charset="0"/>
                <a:ea typeface="Times New Roman" panose="02020603050405020304" pitchFamily="18" charset="0"/>
                <a:cs typeface="Times New Roman" panose="02020603050405020304" pitchFamily="18" charset="0"/>
              </a:rPr>
              <a:t> Sample Architecture</a:t>
            </a:r>
            <a:endParaRPr lang="en-US" dirty="0"/>
          </a:p>
        </p:txBody>
      </p:sp>
    </p:spTree>
    <p:extLst>
      <p:ext uri="{BB962C8B-B14F-4D97-AF65-F5344CB8AC3E}">
        <p14:creationId xmlns:p14="http://schemas.microsoft.com/office/powerpoint/2010/main" val="176788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689C28-7480-4743-B1B0-2BE77E3DA1EF}"/>
              </a:ext>
            </a:extLst>
          </p:cNvPr>
          <p:cNvPicPr/>
          <p:nvPr/>
        </p:nvPicPr>
        <p:blipFill>
          <a:blip r:embed="rId2">
            <a:extLst>
              <a:ext uri="{28A0092B-C50C-407E-A947-70E740481C1C}">
                <a14:useLocalDpi xmlns:a14="http://schemas.microsoft.com/office/drawing/2010/main" val="0"/>
              </a:ext>
            </a:extLst>
          </a:blip>
          <a:stretch>
            <a:fillRect/>
          </a:stretch>
        </p:blipFill>
        <p:spPr>
          <a:xfrm>
            <a:off x="3180145" y="1468994"/>
            <a:ext cx="5723890" cy="2819400"/>
          </a:xfrm>
          <a:prstGeom prst="rect">
            <a:avLst/>
          </a:prstGeom>
        </p:spPr>
      </p:pic>
      <p:sp>
        <p:nvSpPr>
          <p:cNvPr id="4" name="TextBox 3">
            <a:extLst>
              <a:ext uri="{FF2B5EF4-FFF2-40B4-BE49-F238E27FC236}">
                <a16:creationId xmlns:a16="http://schemas.microsoft.com/office/drawing/2014/main" id="{AEC2FE5E-7D0B-4A36-8E07-C8CF9ACCCD6E}"/>
              </a:ext>
            </a:extLst>
          </p:cNvPr>
          <p:cNvSpPr txBox="1"/>
          <p:nvPr/>
        </p:nvSpPr>
        <p:spPr>
          <a:xfrm>
            <a:off x="2785085" y="4628357"/>
            <a:ext cx="6094674" cy="374077"/>
          </a:xfrm>
          <a:prstGeom prst="rect">
            <a:avLst/>
          </a:prstGeom>
          <a:noFill/>
        </p:spPr>
        <p:txBody>
          <a:bodyPr wrap="square">
            <a:spAutoFit/>
          </a:bodyPr>
          <a:lstStyle/>
          <a:p>
            <a:pPr algn="ct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Fig-2: CNN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Model Architecture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661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5ADE6-4E21-4C61-ADB3-019BCF6997BE}"/>
              </a:ext>
            </a:extLst>
          </p:cNvPr>
          <p:cNvSpPr txBox="1"/>
          <p:nvPr/>
        </p:nvSpPr>
        <p:spPr>
          <a:xfrm>
            <a:off x="908015" y="677311"/>
            <a:ext cx="6094674" cy="492443"/>
          </a:xfrm>
          <a:prstGeom prst="rect">
            <a:avLst/>
          </a:prstGeom>
          <a:noFill/>
        </p:spPr>
        <p:txBody>
          <a:bodyPr wrap="square">
            <a:spAutoFit/>
          </a:bodyPr>
          <a:lstStyle/>
          <a:p>
            <a:r>
              <a:rPr lang="en-IN" sz="2600" b="1" dirty="0">
                <a:effectLst/>
                <a:latin typeface="Times New Roman" panose="02020603050405020304" pitchFamily="18" charset="0"/>
                <a:ea typeface="Calibri" panose="020F0502020204030204" pitchFamily="34" charset="0"/>
              </a:rPr>
              <a:t>MATERIALS</a:t>
            </a:r>
            <a:endParaRPr lang="en-IN" sz="2600" dirty="0"/>
          </a:p>
        </p:txBody>
      </p:sp>
      <p:sp>
        <p:nvSpPr>
          <p:cNvPr id="4" name="TextBox 3">
            <a:extLst>
              <a:ext uri="{FF2B5EF4-FFF2-40B4-BE49-F238E27FC236}">
                <a16:creationId xmlns:a16="http://schemas.microsoft.com/office/drawing/2014/main" id="{2A8FF1E6-D7D3-4273-BCC3-AB5381D2C6A3}"/>
              </a:ext>
            </a:extLst>
          </p:cNvPr>
          <p:cNvSpPr txBox="1"/>
          <p:nvPr/>
        </p:nvSpPr>
        <p:spPr>
          <a:xfrm>
            <a:off x="852496" y="1457383"/>
            <a:ext cx="10032558" cy="2404569"/>
          </a:xfrm>
          <a:prstGeom prst="rect">
            <a:avLst/>
          </a:prstGeom>
          <a:noFill/>
        </p:spPr>
        <p:txBody>
          <a:bodyPr wrap="square">
            <a:spAutoFit/>
          </a:bodyPr>
          <a:lstStyle/>
          <a:p>
            <a:pPr algn="just">
              <a:lnSpc>
                <a:spcPct val="115000"/>
              </a:lnSpc>
              <a:spcAft>
                <a:spcPts val="800"/>
              </a:spcAf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The combination of the Covid19 chest x-ray, tuberculosis, and pneumonia datasets is the dataset that we used. The datasets we downloaded from Kaggle include Chest X-ray Images (Pneumonia) [34], Chest X-ray (Covid-19 &amp; Pneumonia), Curated COVID-19 Chest X-Ray Dataset, and Tuberculosis (TB) Chest X-ray Cleaned Database.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The base folders are named Test, Train, and Valid, while the subfolders of each folder are named Covid19, Normal, Pneumonia, and Tuberculosis.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Chest x-ray images are classified (Categorical data) and placed separately in Covid19, Normal, Pneumonia, Tuberculosis sub folders of Test, Train, Valid.</a:t>
            </a:r>
          </a:p>
        </p:txBody>
      </p:sp>
      <p:graphicFrame>
        <p:nvGraphicFramePr>
          <p:cNvPr id="5" name="Table 4">
            <a:extLst>
              <a:ext uri="{FF2B5EF4-FFF2-40B4-BE49-F238E27FC236}">
                <a16:creationId xmlns:a16="http://schemas.microsoft.com/office/drawing/2014/main" id="{2C5863C0-68E0-4B05-8B2E-D575D16F4717}"/>
              </a:ext>
            </a:extLst>
          </p:cNvPr>
          <p:cNvGraphicFramePr>
            <a:graphicFrameLocks noGrp="1"/>
          </p:cNvGraphicFramePr>
          <p:nvPr>
            <p:extLst>
              <p:ext uri="{D42A27DB-BD31-4B8C-83A1-F6EECF244321}">
                <p14:modId xmlns:p14="http://schemas.microsoft.com/office/powerpoint/2010/main" val="3107167560"/>
              </p:ext>
            </p:extLst>
          </p:nvPr>
        </p:nvGraphicFramePr>
        <p:xfrm>
          <a:off x="3379004" y="3813399"/>
          <a:ext cx="4890770" cy="1920621"/>
        </p:xfrm>
        <a:graphic>
          <a:graphicData uri="http://schemas.openxmlformats.org/drawingml/2006/table">
            <a:tbl>
              <a:tblPr>
                <a:tableStyleId>{5C22544A-7EE6-4342-B048-85BDC9FD1C3A}</a:tableStyleId>
              </a:tblPr>
              <a:tblGrid>
                <a:gridCol w="4890770">
                  <a:extLst>
                    <a:ext uri="{9D8B030D-6E8A-4147-A177-3AD203B41FA5}">
                      <a16:colId xmlns:a16="http://schemas.microsoft.com/office/drawing/2014/main" val="2753059637"/>
                    </a:ext>
                  </a:extLst>
                </a:gridCol>
              </a:tblGrid>
              <a:tr h="366395">
                <a:tc>
                  <a:txBody>
                    <a:bodyPr/>
                    <a:lstStyle/>
                    <a:p>
                      <a:pPr algn="just">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Category                      Training Set          Validation Set          Testing Set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7198155"/>
                  </a:ext>
                </a:extLst>
              </a:tr>
              <a:tr h="366395">
                <a:tc>
                  <a:txBody>
                    <a:bodyPr/>
                    <a:lstStyle/>
                    <a:p>
                      <a:pPr algn="just">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Normal                             2650                           654                         234</a:t>
                      </a:r>
                    </a:p>
                    <a:p>
                      <a:pPr algn="just">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Pneumonia                      8917                            861                         411</a:t>
                      </a:r>
                    </a:p>
                    <a:p>
                      <a:pPr algn="just">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Covid19                            1025                            256                         116</a:t>
                      </a:r>
                    </a:p>
                    <a:p>
                      <a:pPr algn="just">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Tuberculosis                    2650                            150                         700</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8244280"/>
                  </a:ext>
                </a:extLst>
              </a:tr>
              <a:tr h="366395">
                <a:tc>
                  <a:txBody>
                    <a:bodyPr/>
                    <a:lstStyle/>
                    <a:p>
                      <a:pP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Total                                 15242                           1921                       1461</a:t>
                      </a:r>
                    </a:p>
                    <a:p>
                      <a:pP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Percentage                         82                                 10                            8</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527199"/>
                  </a:ext>
                </a:extLst>
              </a:tr>
            </a:tbl>
          </a:graphicData>
        </a:graphic>
      </p:graphicFrame>
      <p:sp>
        <p:nvSpPr>
          <p:cNvPr id="6" name="TextBox 5"/>
          <p:cNvSpPr txBox="1"/>
          <p:nvPr/>
        </p:nvSpPr>
        <p:spPr>
          <a:xfrm>
            <a:off x="3817611" y="5856728"/>
            <a:ext cx="6238960" cy="307777"/>
          </a:xfrm>
          <a:prstGeom prst="rect">
            <a:avLst/>
          </a:prstGeom>
          <a:noFill/>
        </p:spPr>
        <p:txBody>
          <a:bodyPr wrap="square" rtlCol="0">
            <a:spAutoFit/>
          </a:bodyPr>
          <a:lstStyle/>
          <a:p>
            <a:r>
              <a:rPr lang="en-GB" sz="1400" b="1" dirty="0">
                <a:latin typeface="Times New Roman" pitchFamily="18" charset="0"/>
                <a:cs typeface="Times New Roman" pitchFamily="18" charset="0"/>
              </a:rPr>
              <a:t>Table-1: </a:t>
            </a:r>
            <a:r>
              <a:rPr lang="en-IN" sz="1400" dirty="0">
                <a:latin typeface="Times New Roman" pitchFamily="18" charset="0"/>
                <a:cs typeface="Times New Roman" pitchFamily="18" charset="0"/>
              </a:rPr>
              <a:t>Description of the experimental dataset.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53088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08035-E563-48FF-B911-83CA99D33048}"/>
              </a:ext>
            </a:extLst>
          </p:cNvPr>
          <p:cNvSpPr txBox="1"/>
          <p:nvPr/>
        </p:nvSpPr>
        <p:spPr>
          <a:xfrm>
            <a:off x="797119" y="785392"/>
            <a:ext cx="6094674" cy="492443"/>
          </a:xfrm>
          <a:prstGeom prst="rect">
            <a:avLst/>
          </a:prstGeom>
          <a:noFill/>
        </p:spPr>
        <p:txBody>
          <a:bodyPr wrap="square">
            <a:spAutoFit/>
          </a:bodyPr>
          <a:lstStyle/>
          <a:p>
            <a:r>
              <a:rPr lang="en-IN" sz="2600" b="1" dirty="0">
                <a:effectLst/>
                <a:latin typeface="Times New Roman" panose="02020603050405020304" pitchFamily="18" charset="0"/>
                <a:ea typeface="Calibri" panose="020F0502020204030204" pitchFamily="34" charset="0"/>
              </a:rPr>
              <a:t>PROPOSED METHODOLOGY</a:t>
            </a:r>
            <a:endParaRPr lang="en-IN" sz="2600" dirty="0"/>
          </a:p>
        </p:txBody>
      </p:sp>
      <p:sp>
        <p:nvSpPr>
          <p:cNvPr id="4" name="Rectangle 2">
            <a:extLst>
              <a:ext uri="{FF2B5EF4-FFF2-40B4-BE49-F238E27FC236}">
                <a16:creationId xmlns:a16="http://schemas.microsoft.com/office/drawing/2014/main" id="{ECCEC132-E6F9-4A44-AFEE-00694B40B09F}"/>
              </a:ext>
            </a:extLst>
          </p:cNvPr>
          <p:cNvSpPr>
            <a:spLocks noChangeArrowheads="1"/>
          </p:cNvSpPr>
          <p:nvPr/>
        </p:nvSpPr>
        <p:spPr bwMode="auto">
          <a:xfrm>
            <a:off x="2011680" y="22740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130984796">
            <a:extLst>
              <a:ext uri="{FF2B5EF4-FFF2-40B4-BE49-F238E27FC236}">
                <a16:creationId xmlns:a16="http://schemas.microsoft.com/office/drawing/2014/main" id="{C711DC59-9FD4-4598-9E07-BEC7F7C84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117" y="1565254"/>
            <a:ext cx="4778375" cy="18748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AD87247-7E6D-43C2-B54E-853B87E3BD16}"/>
              </a:ext>
            </a:extLst>
          </p:cNvPr>
          <p:cNvSpPr>
            <a:spLocks noChangeArrowheads="1"/>
          </p:cNvSpPr>
          <p:nvPr/>
        </p:nvSpPr>
        <p:spPr bwMode="auto">
          <a:xfrm>
            <a:off x="2893128" y="3498911"/>
            <a:ext cx="45352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Fig-3:</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Block diagram of the proposed methodology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F4CC68C-9B5E-40B0-86BB-8DCFC6CAE685}"/>
              </a:ext>
            </a:extLst>
          </p:cNvPr>
          <p:cNvSpPr txBox="1"/>
          <p:nvPr/>
        </p:nvSpPr>
        <p:spPr>
          <a:xfrm>
            <a:off x="797119" y="4156673"/>
            <a:ext cx="10414220" cy="2156744"/>
          </a:xfrm>
          <a:prstGeom prst="rect">
            <a:avLst/>
          </a:prstGeom>
          <a:noFill/>
        </p:spPr>
        <p:txBody>
          <a:bodyPr wrap="square">
            <a:spAutoFit/>
          </a:bodyPr>
          <a:lstStyle/>
          <a:p>
            <a:pPr algn="just">
              <a:lnSpc>
                <a:spcPct val="115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Resizing the X-ray images was a crucial step in the data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process because different algorithms required varied image input sizes. We set the model's input size to 224,224,3, where 224,224 is the image form and 3 is the number of channels (R, G, and B). Thus, we changed the form of our input image to 224,224.</a:t>
            </a:r>
          </a:p>
          <a:p>
            <a:pPr algn="just">
              <a:lnSpc>
                <a:spcPct val="115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Data augmentation makes better use of already-existing data to address this issue. It helps make the current training dataset larger and prevents the model from overfitting this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563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056A5C-9202-491A-A183-F62E39224203}"/>
              </a:ext>
            </a:extLst>
          </p:cNvPr>
          <p:cNvSpPr txBox="1"/>
          <p:nvPr/>
        </p:nvSpPr>
        <p:spPr>
          <a:xfrm>
            <a:off x="971766" y="689163"/>
            <a:ext cx="6094674" cy="492443"/>
          </a:xfrm>
          <a:prstGeom prst="rect">
            <a:avLst/>
          </a:prstGeom>
          <a:noFill/>
        </p:spPr>
        <p:txBody>
          <a:bodyPr wrap="square">
            <a:spAutoFit/>
          </a:bodyPr>
          <a:lstStyle/>
          <a:p>
            <a:r>
              <a:rPr lang="en-IN" sz="2600" b="1" dirty="0">
                <a:effectLst/>
                <a:latin typeface="Times New Roman" panose="02020603050405020304" pitchFamily="18" charset="0"/>
                <a:ea typeface="Calibri" panose="020F0502020204030204" pitchFamily="34" charset="0"/>
              </a:rPr>
              <a:t>EXPERIMENTAL SETUP </a:t>
            </a:r>
            <a:endParaRPr lang="en-IN" sz="2600" dirty="0"/>
          </a:p>
        </p:txBody>
      </p:sp>
      <p:graphicFrame>
        <p:nvGraphicFramePr>
          <p:cNvPr id="4" name="Table 3">
            <a:extLst>
              <a:ext uri="{FF2B5EF4-FFF2-40B4-BE49-F238E27FC236}">
                <a16:creationId xmlns:a16="http://schemas.microsoft.com/office/drawing/2014/main" id="{D08E5C7E-53F5-43B5-990A-D6027A4C4309}"/>
              </a:ext>
            </a:extLst>
          </p:cNvPr>
          <p:cNvGraphicFramePr>
            <a:graphicFrameLocks noGrp="1"/>
          </p:cNvGraphicFramePr>
          <p:nvPr>
            <p:extLst>
              <p:ext uri="{D42A27DB-BD31-4B8C-83A1-F6EECF244321}">
                <p14:modId xmlns:p14="http://schemas.microsoft.com/office/powerpoint/2010/main" val="2290675358"/>
              </p:ext>
            </p:extLst>
          </p:nvPr>
        </p:nvGraphicFramePr>
        <p:xfrm>
          <a:off x="3340919" y="1514585"/>
          <a:ext cx="5725160" cy="2129790"/>
        </p:xfrm>
        <a:graphic>
          <a:graphicData uri="http://schemas.openxmlformats.org/drawingml/2006/table">
            <a:tbl>
              <a:tblPr firstRow="1" firstCol="1" bandRow="1">
                <a:tableStyleId>{5C22544A-7EE6-4342-B048-85BDC9FD1C3A}</a:tableStyleId>
              </a:tblPr>
              <a:tblGrid>
                <a:gridCol w="1977390">
                  <a:extLst>
                    <a:ext uri="{9D8B030D-6E8A-4147-A177-3AD203B41FA5}">
                      <a16:colId xmlns:a16="http://schemas.microsoft.com/office/drawing/2014/main" val="2322461786"/>
                    </a:ext>
                  </a:extLst>
                </a:gridCol>
                <a:gridCol w="3747770">
                  <a:extLst>
                    <a:ext uri="{9D8B030D-6E8A-4147-A177-3AD203B41FA5}">
                      <a16:colId xmlns:a16="http://schemas.microsoft.com/office/drawing/2014/main" val="3818563576"/>
                    </a:ext>
                  </a:extLst>
                </a:gridCol>
              </a:tblGrid>
              <a:tr h="0">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Parameters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Values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4022508"/>
                  </a:ext>
                </a:extLst>
              </a:tr>
              <a:tr h="0">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Number of Classes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4112861"/>
                  </a:ext>
                </a:extLst>
              </a:tr>
              <a:tr h="0">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Image Size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(224,224)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1249602"/>
                  </a:ext>
                </a:extLst>
              </a:tr>
              <a:tr h="0">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Channels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0486050"/>
                  </a:ext>
                </a:extLst>
              </a:tr>
              <a:tr h="0">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Batch Size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256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0771064"/>
                  </a:ext>
                </a:extLst>
              </a:tr>
              <a:tr h="0">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Epochs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20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728066"/>
                  </a:ext>
                </a:extLst>
              </a:tr>
              <a:tr h="0">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Optimizer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Adamax</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6698934"/>
                  </a:ext>
                </a:extLst>
              </a:tr>
              <a:tr h="0">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Learning Rate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0.001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6754606"/>
                  </a:ext>
                </a:extLst>
              </a:tr>
              <a:tr h="0">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Activation Function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a:effectLst/>
                          <a:latin typeface="Times New Roman" panose="02020603050405020304" pitchFamily="18" charset="0"/>
                          <a:cs typeface="Times New Roman" panose="02020603050405020304" pitchFamily="18" charset="0"/>
                        </a:rPr>
                        <a:t>Sigmoid, relu</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002622"/>
                  </a:ext>
                </a:extLst>
              </a:tr>
              <a:tr h="0">
                <a:tc>
                  <a:txBody>
                    <a:bodyPr/>
                    <a:lstStyle/>
                    <a:p>
                      <a:pPr algn="ctr">
                        <a:lnSpc>
                          <a:spcPct val="107000"/>
                        </a:lnSpc>
                        <a:spcAft>
                          <a:spcPts val="800"/>
                        </a:spcAft>
                      </a:pPr>
                      <a:r>
                        <a:rPr lang="en-IN" sz="1400" kern="0" dirty="0">
                          <a:effectLst/>
                          <a:latin typeface="Times New Roman" panose="02020603050405020304" pitchFamily="18" charset="0"/>
                          <a:cs typeface="Times New Roman" panose="02020603050405020304" pitchFamily="18" charset="0"/>
                        </a:rPr>
                        <a:t>Loss Function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0" dirty="0" err="1">
                          <a:effectLst/>
                          <a:latin typeface="Times New Roman" panose="02020603050405020304" pitchFamily="18" charset="0"/>
                          <a:cs typeface="Times New Roman" panose="02020603050405020304" pitchFamily="18" charset="0"/>
                        </a:rPr>
                        <a:t>categorical_crossentropy</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0491932"/>
                  </a:ext>
                </a:extLst>
              </a:tr>
            </a:tbl>
          </a:graphicData>
        </a:graphic>
      </p:graphicFrame>
      <p:sp>
        <p:nvSpPr>
          <p:cNvPr id="6" name="TextBox 5">
            <a:extLst>
              <a:ext uri="{FF2B5EF4-FFF2-40B4-BE49-F238E27FC236}">
                <a16:creationId xmlns:a16="http://schemas.microsoft.com/office/drawing/2014/main" id="{CE4751B5-5916-413D-8483-3D451A4C1267}"/>
              </a:ext>
            </a:extLst>
          </p:cNvPr>
          <p:cNvSpPr txBox="1"/>
          <p:nvPr/>
        </p:nvSpPr>
        <p:spPr>
          <a:xfrm>
            <a:off x="1139024" y="4234584"/>
            <a:ext cx="9213573" cy="1855893"/>
          </a:xfrm>
          <a:prstGeom prst="rect">
            <a:avLst/>
          </a:prstGeom>
          <a:noFill/>
        </p:spPr>
        <p:txBody>
          <a:bodyPr wrap="square">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section presents the experiments and assessment methods utilized in the research to assess the suggested model's efficacy. Utilized was the chest X-ray image collection that was suggested in. The pre-trained architectures were loaded onto the ImageNet Dataset using the open-source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deep learning framework, which was then tuned for the given job using TensorFlow as the backend. A standard PC equipped with an Intel i7 seventh-generation CPU, 8 GB RAM, and an NVIDIA GeForce GTX 1060 6 GB GPU handled all of the processing work.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426343" y="3738519"/>
            <a:ext cx="7493225" cy="307777"/>
          </a:xfrm>
          <a:prstGeom prst="rect">
            <a:avLst/>
          </a:prstGeom>
          <a:noFill/>
        </p:spPr>
        <p:txBody>
          <a:bodyPr wrap="square" rtlCol="0">
            <a:spAutoFit/>
          </a:bodyPr>
          <a:lstStyle/>
          <a:p>
            <a:r>
              <a:rPr lang="en-GB" sz="1400" b="1" dirty="0">
                <a:latin typeface="Times New Roman" pitchFamily="18" charset="0"/>
                <a:cs typeface="Times New Roman" pitchFamily="18" charset="0"/>
              </a:rPr>
              <a:t>Table-2:</a:t>
            </a:r>
            <a:r>
              <a:rPr lang="en-IN" sz="1400" b="1" dirty="0">
                <a:latin typeface="Times New Roman" pitchFamily="18" charset="0"/>
                <a:cs typeface="Times New Roman" pitchFamily="18" charset="0"/>
              </a:rPr>
              <a:t> </a:t>
            </a:r>
            <a:r>
              <a:rPr lang="en-IN" sz="1400" dirty="0">
                <a:latin typeface="Times New Roman" pitchFamily="18" charset="0"/>
                <a:cs typeface="Times New Roman" pitchFamily="18" charset="0"/>
              </a:rPr>
              <a:t>Experimental setup of CNN model</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9256544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1726</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Baskerville Old Face</vt:lpstr>
      <vt:lpstr>Calibri</vt:lpstr>
      <vt:lpstr>Garamond</vt:lpstr>
      <vt:lpstr>Times New Roman</vt:lpstr>
      <vt:lpstr>Organic</vt:lpstr>
      <vt:lpstr>PowerPoint Presentation</vt:lpstr>
      <vt:lpstr>PowerPoint Presentation</vt:lpstr>
      <vt:lpstr>INTRODUCTION</vt:lpstr>
      <vt:lpstr>LITERATURE SURVEY</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PNEUMONIA USING CONVOLUTIONAL NEURAL NETWORK AND  DEEP LEARNING</dc:title>
  <dc:creator>Anuhya Varisi</dc:creator>
  <cp:lastModifiedBy>Nagesh warao</cp:lastModifiedBy>
  <cp:revision>14</cp:revision>
  <dcterms:created xsi:type="dcterms:W3CDTF">2024-06-22T13:49:06Z</dcterms:created>
  <dcterms:modified xsi:type="dcterms:W3CDTF">2024-06-24T06:55:29Z</dcterms:modified>
</cp:coreProperties>
</file>