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8"/>
  </p:notesMasterIdLst>
  <p:sldIdLst>
    <p:sldId id="256" r:id="rId2"/>
    <p:sldId id="257" r:id="rId3"/>
    <p:sldId id="270" r:id="rId4"/>
    <p:sldId id="258" r:id="rId5"/>
    <p:sldId id="259" r:id="rId6"/>
    <p:sldId id="260" r:id="rId7"/>
    <p:sldId id="268" r:id="rId8"/>
    <p:sldId id="269" r:id="rId9"/>
    <p:sldId id="261" r:id="rId10"/>
    <p:sldId id="271" r:id="rId11"/>
    <p:sldId id="262" r:id="rId12"/>
    <p:sldId id="263" r:id="rId13"/>
    <p:sldId id="267" r:id="rId14"/>
    <p:sldId id="264" r:id="rId15"/>
    <p:sldId id="265" r:id="rId16"/>
    <p:sldId id="266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f76e46f0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f76e46f0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f76e46f0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f76e46f0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f76e46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f76e46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f76e46f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f76e46f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f76e46f0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f76e46f0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f76e46f0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f76e46f0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f76e46f0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f76e46f0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f76e46f0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f76e46f0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f76e46f0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f76e46f0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f76e46f0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f76e46f0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3" y="2857501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1" y="2922758"/>
            <a:ext cx="3733801" cy="14401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1" y="3086375"/>
            <a:ext cx="3733801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3123302"/>
            <a:ext cx="1965960" cy="13716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3149679"/>
            <a:ext cx="1965960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2971800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304573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2737246"/>
            <a:ext cx="9144000" cy="18312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2756646"/>
            <a:ext cx="9144001" cy="1055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2732318"/>
            <a:ext cx="2729950" cy="1863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277627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801416"/>
            <a:ext cx="8458200" cy="1102519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924953"/>
            <a:ext cx="4953000" cy="131445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3154680"/>
            <a:ext cx="960120" cy="342900"/>
          </a:xfrm>
        </p:spPr>
        <p:txBody>
          <a:bodyPr/>
          <a:lstStyle/>
          <a:p>
            <a:fld id="{74CBEAF9-9E58-4CC8-A6FF-6DD8A58DEEA4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3153966"/>
            <a:ext cx="1295400" cy="3429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852"/>
            <a:ext cx="747712" cy="27432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857250"/>
            <a:ext cx="1905000" cy="41148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572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85901"/>
            <a:ext cx="7772400" cy="1021556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25316"/>
            <a:ext cx="7772400" cy="1132284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57250"/>
            <a:ext cx="8382000" cy="802386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83728"/>
            <a:ext cx="4041648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6" y="1683728"/>
            <a:ext cx="4041775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031389"/>
            <a:ext cx="4041648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5" y="2031389"/>
            <a:ext cx="4041775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CBEAF9-9E58-4CC8-A6FF-6DD8A58DEEA4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2386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459486"/>
            <a:ext cx="957264" cy="342900"/>
          </a:xfrm>
        </p:spPr>
        <p:txBody>
          <a:bodyPr/>
          <a:lstStyle/>
          <a:p>
            <a:fld id="{74CBEAF9-9E58-4CC8-A6FF-6DD8A58DEEA4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826478"/>
            <a:ext cx="3383280" cy="658368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1508045"/>
            <a:ext cx="3383280" cy="34632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582215"/>
            <a:ext cx="5102352" cy="4389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5" y="831870"/>
            <a:ext cx="586803" cy="3511228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857250"/>
            <a:ext cx="4572000" cy="3429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2455731"/>
            <a:ext cx="2590800" cy="1887367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275114"/>
            <a:ext cx="9144000" cy="6330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23299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231207"/>
            <a:ext cx="9144001" cy="6858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3" y="270185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1" y="330085"/>
            <a:ext cx="3733801" cy="13502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373128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44170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1501"/>
            <a:ext cx="57626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1501"/>
            <a:ext cx="27432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1501"/>
            <a:ext cx="9144" cy="466344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1501"/>
            <a:ext cx="27432" cy="466344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285"/>
            <a:ext cx="54864" cy="438912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285"/>
            <a:ext cx="9144" cy="438912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87068"/>
            <a:ext cx="8229600" cy="32438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6/7/2023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74125" y="1233743"/>
            <a:ext cx="8458200" cy="9167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Lending </a:t>
            </a:r>
            <a:r>
              <a:rPr lang="en" dirty="0"/>
              <a:t>Club Case Study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087300" y="3344339"/>
            <a:ext cx="4953000" cy="1314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Presented By: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Sai Krishna Somisetty</a:t>
            </a:r>
            <a:endParaRPr sz="2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Mrityunjaya Shukla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Box Plot for Interest rates on each grade</a:t>
            </a:r>
            <a:endParaRPr lang="en-IN" sz="2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9383" y="1687513"/>
            <a:ext cx="7796464" cy="324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attributes vs defaulting correlation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9186"/>
            <a:ext cx="9143999" cy="4199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Employee attributes vs defaulting correlation (contd)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09383" y="1615669"/>
            <a:ext cx="8522917" cy="2953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Charged off loan amounts are more than fully paid loans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The difference percentage increases with employee experience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Keeping track of the percentage difference over time for every year of experience will give a rough idea of threshold for fully paid loan amount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/>
              <a:t>Line graph</a:t>
            </a:r>
            <a:r>
              <a:rPr lang="en-IN" sz="2400" dirty="0" smtClean="0"/>
              <a:t>: Which shows loans issued in each month and a Year</a:t>
            </a:r>
            <a:endParaRPr lang="en-IN" sz="24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7911" y="1687513"/>
            <a:ext cx="7288177" cy="324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from correlation map - 1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600" y="371475"/>
            <a:ext cx="4514900" cy="46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425400" y="1314875"/>
            <a:ext cx="41466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Installment amounts increase almost at par with loan amount, so the loan payment duration will mostly be the same across loan cycles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 the bigger the loan, the larger EMI discipline to be maintained. One miss and default probability increases. Hence smaller loans (to calculate as described in previous slide) should be aimed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Insights from correlation map - 2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Loan amount and interest rate have a feeble but not ignorable correlation(0.3), the more the loan amount it, interest rates are likely follow.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With annual increment, the debt to income ratio decreases, resulting in lesser risk of defaulting. Hence more experience results in dissolution of default risk.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However taking loan at any stage is susceptible to risk afresh at that experience level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Greater caution should be exercised while giving loans to &lt;1 years and &gt;10 years experienced employees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Grade G loans are of highest interest rates. High interest loans are susceptible to greater defaults. Hence amounts of grade G loans should be kept small.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loan amount should be decided by reviewing the trend of loan disbursement (for fully repaid loan amount) in previous years and the corresponding loan amount increment rate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overview of available dataset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39717 data records with 111 parameters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parameters are all null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loan application types are INDIVIDUAL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Certain columns like interest rate, employee experience etc are having suffixes in all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 loan statuses are unique across the dataset - 'Fully Paid', 'Charged Off'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450" y="492865"/>
            <a:ext cx="8229600" cy="800100"/>
          </a:xfrm>
        </p:spPr>
        <p:txBody>
          <a:bodyPr/>
          <a:lstStyle/>
          <a:p>
            <a:r>
              <a:rPr lang="en-IN" dirty="0" smtClean="0"/>
              <a:t>Data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50" y="1391435"/>
            <a:ext cx="8229600" cy="3243834"/>
          </a:xfrm>
        </p:spPr>
        <p:txBody>
          <a:bodyPr>
            <a:normAutofit/>
          </a:bodyPr>
          <a:lstStyle/>
          <a:p>
            <a:r>
              <a:rPr lang="en-IN" sz="1800" dirty="0" smtClean="0"/>
              <a:t>Considered the loan status, which are </a:t>
            </a:r>
            <a:r>
              <a:rPr lang="en-IN" sz="1800" b="1" dirty="0" smtClean="0"/>
              <a:t>Fully paid </a:t>
            </a:r>
            <a:r>
              <a:rPr lang="en-IN" sz="1800" dirty="0" smtClean="0"/>
              <a:t>and </a:t>
            </a:r>
            <a:r>
              <a:rPr lang="en-IN" sz="1800" b="1" dirty="0" smtClean="0"/>
              <a:t>Charged Off.</a:t>
            </a:r>
          </a:p>
          <a:p>
            <a:r>
              <a:rPr lang="en-IN" sz="1800" dirty="0" smtClean="0"/>
              <a:t>Deleted all the columns which contains empty values or NA.</a:t>
            </a:r>
          </a:p>
          <a:p>
            <a:r>
              <a:rPr lang="en-IN" sz="1800" dirty="0" smtClean="0"/>
              <a:t>Removed the rows which contains empty cells.</a:t>
            </a:r>
          </a:p>
          <a:p>
            <a:r>
              <a:rPr lang="en-IN" sz="1800" dirty="0" smtClean="0"/>
              <a:t>For the better analysis grouped the </a:t>
            </a:r>
            <a:r>
              <a:rPr lang="en-IN" sz="1800" b="1" dirty="0" err="1" smtClean="0"/>
              <a:t>emp_length</a:t>
            </a:r>
            <a:r>
              <a:rPr lang="en-IN" sz="1800" b="1" dirty="0" smtClean="0"/>
              <a:t> </a:t>
            </a:r>
            <a:r>
              <a:rPr lang="en-IN" sz="1800" dirty="0" smtClean="0"/>
              <a:t>10+ Years to </a:t>
            </a:r>
            <a:r>
              <a:rPr lang="en-IN" sz="1800" b="1" dirty="0" smtClean="0"/>
              <a:t>10 </a:t>
            </a:r>
            <a:r>
              <a:rPr lang="en-IN" sz="1800" dirty="0" smtClean="0"/>
              <a:t>&amp; </a:t>
            </a:r>
            <a:r>
              <a:rPr lang="en-IN" sz="1800" b="1" dirty="0" smtClean="0"/>
              <a:t>&lt;1 Year to 1</a:t>
            </a:r>
          </a:p>
          <a:p>
            <a:r>
              <a:rPr lang="en-IN" sz="1800" dirty="0" smtClean="0"/>
              <a:t>Created two new columns </a:t>
            </a:r>
            <a:r>
              <a:rPr lang="en-IN" sz="1800" b="1" dirty="0" smtClean="0"/>
              <a:t>‘Year’</a:t>
            </a:r>
            <a:r>
              <a:rPr lang="en-IN" sz="1800" dirty="0" smtClean="0"/>
              <a:t>, </a:t>
            </a:r>
            <a:r>
              <a:rPr lang="en-IN" sz="1800" b="1" dirty="0" smtClean="0"/>
              <a:t>‘Month’</a:t>
            </a:r>
            <a:r>
              <a:rPr lang="en-IN" sz="1800" dirty="0" smtClean="0"/>
              <a:t> from ‘</a:t>
            </a:r>
            <a:r>
              <a:rPr lang="en-IN" sz="1800" b="1" dirty="0" err="1" smtClean="0"/>
              <a:t>issue_d</a:t>
            </a:r>
            <a:r>
              <a:rPr lang="en-IN" sz="1800" b="1" dirty="0" smtClean="0"/>
              <a:t>’ </a:t>
            </a:r>
            <a:r>
              <a:rPr lang="en-IN" sz="1800" dirty="0" smtClean="0"/>
              <a:t>date column.</a:t>
            </a:r>
          </a:p>
          <a:p>
            <a:r>
              <a:rPr lang="en-IN" sz="1800" dirty="0" smtClean="0"/>
              <a:t>Columns </a:t>
            </a:r>
            <a:r>
              <a:rPr lang="en-IN" sz="1800" b="1" dirty="0" smtClean="0"/>
              <a:t>'</a:t>
            </a:r>
            <a:r>
              <a:rPr lang="en-IN" sz="1800" b="1" dirty="0" err="1" smtClean="0"/>
              <a:t>emp_length</a:t>
            </a:r>
            <a:r>
              <a:rPr lang="en-IN" sz="1800" b="1" dirty="0" smtClean="0"/>
              <a:t>', </a:t>
            </a:r>
            <a:r>
              <a:rPr lang="en-IN" sz="1800" b="1" dirty="0" smtClean="0"/>
              <a:t>'</a:t>
            </a:r>
            <a:r>
              <a:rPr lang="en-IN" sz="1800" b="1" dirty="0" err="1" smtClean="0"/>
              <a:t>int_rate</a:t>
            </a:r>
            <a:r>
              <a:rPr lang="en-IN" sz="1800" b="1" dirty="0" smtClean="0"/>
              <a:t>’ </a:t>
            </a:r>
            <a:r>
              <a:rPr lang="en-IN" sz="1800" dirty="0" err="1" smtClean="0"/>
              <a:t>habing</a:t>
            </a:r>
            <a:r>
              <a:rPr lang="en-IN" sz="1800" dirty="0" smtClean="0"/>
              <a:t> data type as Object, </a:t>
            </a:r>
            <a:r>
              <a:rPr lang="en-IN" sz="1800" b="1" dirty="0" smtClean="0"/>
              <a:t>type casted </a:t>
            </a:r>
            <a:r>
              <a:rPr lang="en-IN" sz="1800" dirty="0" smtClean="0"/>
              <a:t>to numeric.</a:t>
            </a:r>
          </a:p>
          <a:p>
            <a:r>
              <a:rPr lang="en-IN" sz="1800" dirty="0" smtClean="0"/>
              <a:t>Used Sort function to sort the column </a:t>
            </a:r>
            <a:r>
              <a:rPr lang="en-IN" sz="1800" b="1" dirty="0" smtClean="0"/>
              <a:t>‘Grade’ </a:t>
            </a:r>
            <a:r>
              <a:rPr lang="en-IN" sz="1800" dirty="0" smtClean="0"/>
              <a:t>for the better view.</a:t>
            </a:r>
            <a:endParaRPr lang="en-IN" sz="1800" b="1" dirty="0" smtClean="0"/>
          </a:p>
          <a:p>
            <a:endParaRPr lang="en-IN" sz="1400" b="1" dirty="0" smtClean="0"/>
          </a:p>
          <a:p>
            <a:endParaRPr lang="en-IN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Majority of employees are able to fully pay loan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975" y="1546925"/>
            <a:ext cx="5665525" cy="35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Employees (prospective lendees) profiles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52475"/>
            <a:ext cx="5455298" cy="39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5767000" y="1443775"/>
            <a:ext cx="31452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Top 2 lendees are &gt; 10 years and &lt; 1 year experience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Loan taking appetite mostly is reducing with experience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Loans category wise distribution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17725"/>
            <a:ext cx="8018200" cy="34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03125" y="4551225"/>
            <a:ext cx="872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Debt consolidation is 3.5 times more than second highest share category (credit card)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Those who take loans take more loans to cover the previous loans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House Ownership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02603" y="1728764"/>
            <a:ext cx="5041397" cy="324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78135" y="2021304"/>
            <a:ext cx="3623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Most of the customers are either in </a:t>
            </a:r>
            <a:r>
              <a:rPr lang="en-IN" b="1" dirty="0" smtClean="0"/>
              <a:t>Rented </a:t>
            </a:r>
            <a:r>
              <a:rPr lang="en-IN" dirty="0" smtClean="0"/>
              <a:t>house or </a:t>
            </a:r>
            <a:r>
              <a:rPr lang="en-IN" b="1" dirty="0" smtClean="0"/>
              <a:t>Mortgaged</a:t>
            </a:r>
            <a:r>
              <a:rPr lang="en-IN" dirty="0" smtClean="0"/>
              <a:t> their house.</a:t>
            </a:r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People who owns the house are less likely to apply for a loan.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557570"/>
            <a:ext cx="3382918" cy="242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11332" y="2605531"/>
            <a:ext cx="2776501" cy="2310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78906" y="2600631"/>
            <a:ext cx="2894454" cy="216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85630" y="880024"/>
            <a:ext cx="721894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dirty="0" smtClean="0"/>
              <a:t>Most of the Loans are Issued in the Year </a:t>
            </a:r>
            <a:r>
              <a:rPr lang="en-IN" sz="1800" b="1" dirty="0" smtClean="0"/>
              <a:t>2011.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 smtClean="0"/>
              <a:t>Majority of people applied for loan to accumulate their </a:t>
            </a:r>
            <a:r>
              <a:rPr lang="en-IN" sz="1800" b="1" dirty="0" err="1" smtClean="0"/>
              <a:t>debt_Consolidation</a:t>
            </a:r>
            <a:endParaRPr lang="en-IN" sz="18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IN" sz="1800" dirty="0" smtClean="0"/>
              <a:t>High number of loans are applied by customers of Grade of </a:t>
            </a:r>
            <a:r>
              <a:rPr lang="en-IN" sz="1800" b="1" dirty="0" smtClean="0"/>
              <a:t>B.</a:t>
            </a:r>
            <a:endParaRPr lang="en-IN" sz="1800" dirty="0" smtClean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Loans interest rates wise distribution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00" y="1107975"/>
            <a:ext cx="6659199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6825050" y="1572700"/>
            <a:ext cx="1959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11-15% interest rate most spread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44</TotalTime>
  <Words>599</Words>
  <PresentationFormat>On-screen Show (16:9)</PresentationFormat>
  <Paragraphs>53</Paragraphs>
  <Slides>16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Urban</vt:lpstr>
      <vt:lpstr>Lending Club Case Study</vt:lpstr>
      <vt:lpstr>Brief overview of available dataset</vt:lpstr>
      <vt:lpstr>Data Cleaning</vt:lpstr>
      <vt:lpstr>Majority of employees are able to fully pay loan</vt:lpstr>
      <vt:lpstr>Employees (prospective lendees) profiles</vt:lpstr>
      <vt:lpstr>Loans category wise distribution</vt:lpstr>
      <vt:lpstr>House Ownership</vt:lpstr>
      <vt:lpstr>Slide 8</vt:lpstr>
      <vt:lpstr>Loans interest rates wise distribution</vt:lpstr>
      <vt:lpstr>Box Plot for Interest rates on each grade</vt:lpstr>
      <vt:lpstr>Employee attributes vs defaulting correlation</vt:lpstr>
      <vt:lpstr>Employee attributes vs defaulting correlation (contd)</vt:lpstr>
      <vt:lpstr>Line graph: Which shows loans issued in each month and a Year</vt:lpstr>
      <vt:lpstr>Insights from correlation map - 1</vt:lpstr>
      <vt:lpstr>Insights from correlation map - 2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Himabindu</dc:creator>
  <cp:lastModifiedBy>Windows User</cp:lastModifiedBy>
  <cp:revision>12</cp:revision>
  <dcterms:modified xsi:type="dcterms:W3CDTF">2023-06-07T12:47:03Z</dcterms:modified>
</cp:coreProperties>
</file>