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59" r:id="rId6"/>
    <p:sldId id="260" r:id="rId7"/>
    <p:sldId id="268" r:id="rId8"/>
    <p:sldId id="269" r:id="rId9"/>
    <p:sldId id="261" r:id="rId10"/>
    <p:sldId id="271" r:id="rId11"/>
    <p:sldId id="262" r:id="rId12"/>
    <p:sldId id="263" r:id="rId13"/>
    <p:sldId id="267" r:id="rId14"/>
    <p:sldId id="264" r:id="rId15"/>
    <p:sldId id="265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f76e46f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f76e46f0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76e46f0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f76e46f0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76e46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76e46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f76e46f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f76e46f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76e46f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76e46f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f76e46f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f76e46f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76e46f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f76e46f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76e46f0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76e46f0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76e46f0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76e46f0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76e46f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76e46f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6/7/2023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74125" y="1233743"/>
            <a:ext cx="8458200" cy="916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Lending </a:t>
            </a:r>
            <a:r>
              <a:rPr lang="en" dirty="0"/>
              <a:t>Club Case Study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087300" y="3344339"/>
            <a:ext cx="4953000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Sai Krishna Somisetty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Mrityunjaya Shukla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Box Plot for Interest rates on each grade</a:t>
            </a:r>
            <a:endParaRPr lang="en-IN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383" y="1687513"/>
            <a:ext cx="7796464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attributes vs defaulting correlation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534"/>
            <a:ext cx="9143999" cy="3891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attributes vs defaulting correlation (contd)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09383" y="1615669"/>
            <a:ext cx="8522917" cy="295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Charged off loan amounts are more than fully paid loans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difference percentage increases with employee experience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Keeping track of the percentage difference over time for every year of experience will give a rough idea of threshold for fully paid loan amount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Line graph</a:t>
            </a:r>
            <a:r>
              <a:rPr lang="en-IN" sz="2400" dirty="0" smtClean="0"/>
              <a:t>: Which shows loans issued in each month and a Year</a:t>
            </a:r>
            <a:endParaRPr lang="en-IN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911" y="1687513"/>
            <a:ext cx="7288177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correlation map - 1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600" y="371475"/>
            <a:ext cx="4514900" cy="46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25400" y="1314875"/>
            <a:ext cx="4146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Installment amounts increase almost at par with loan amount, so the loan payment duration will mostly be the same across loan cycles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the bigger the loan, the larger EMI discipline to be maintained. One miss and default probability increases. Hence smaller loans (to calculate as described in previous slide) should be aimed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Insights from correlation map - 2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Loan amount and interest rate have a feeble but not ignorable correlation(0.3), the more the loan amount it, interest rates are likely follow.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annual increment, the debt to income ratio decreases, resulting in lesser risk of defaulting. Hence more experience results in dissolution of default risk.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 taking loan at any stage is susceptible to risk afresh at that experience level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Greater caution should be exercised while giving loans to &lt;1 years and &gt;10 years experienced employees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Grade G loans are of highest interest rates. High interest loans are susceptible to greater defaults. Hence amounts of grade G loans should be kept small.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loan amount should be decided by reviewing the trend of loan disbursement (for fully repaid loan amount) in previous years and the corresponding loan amount increment rate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available dataset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39717 data records with 111 parameters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parameters are all null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loan application types are INDIVIDUAL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columns like interest rate, employee experience etc are having suffixes in all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loan statuses are unique across the dataset - 'Fully Paid', 'Charged Off'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50" y="492865"/>
            <a:ext cx="8229600" cy="800100"/>
          </a:xfrm>
        </p:spPr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50" y="1391435"/>
            <a:ext cx="8229600" cy="3243834"/>
          </a:xfrm>
        </p:spPr>
        <p:txBody>
          <a:bodyPr>
            <a:normAutofit/>
          </a:bodyPr>
          <a:lstStyle/>
          <a:p>
            <a:r>
              <a:rPr lang="en-IN" sz="1800" dirty="0" smtClean="0"/>
              <a:t>Considered the loan status, which are </a:t>
            </a:r>
            <a:r>
              <a:rPr lang="en-IN" sz="1800" b="1" dirty="0" smtClean="0"/>
              <a:t>Fully paid </a:t>
            </a:r>
            <a:r>
              <a:rPr lang="en-IN" sz="1800" dirty="0" smtClean="0"/>
              <a:t>and </a:t>
            </a:r>
            <a:r>
              <a:rPr lang="en-IN" sz="1800" b="1" dirty="0" smtClean="0"/>
              <a:t>Charged Off.</a:t>
            </a:r>
          </a:p>
          <a:p>
            <a:r>
              <a:rPr lang="en-IN" sz="1800" dirty="0" smtClean="0"/>
              <a:t>Deleted all the columns which contains empty values or NA.</a:t>
            </a:r>
          </a:p>
          <a:p>
            <a:r>
              <a:rPr lang="en-IN" sz="1800" dirty="0" smtClean="0"/>
              <a:t>Removed the rows which contains empty cells.</a:t>
            </a:r>
          </a:p>
          <a:p>
            <a:r>
              <a:rPr lang="en-IN" sz="1800" dirty="0" smtClean="0"/>
              <a:t>For the better analysis grouped the </a:t>
            </a:r>
            <a:r>
              <a:rPr lang="en-IN" sz="1800" b="1" dirty="0" err="1" smtClean="0"/>
              <a:t>emp_length</a:t>
            </a:r>
            <a:r>
              <a:rPr lang="en-IN" sz="1800" b="1" dirty="0" smtClean="0"/>
              <a:t> </a:t>
            </a:r>
            <a:r>
              <a:rPr lang="en-IN" sz="1800" dirty="0" smtClean="0"/>
              <a:t>10+ Years to </a:t>
            </a:r>
            <a:r>
              <a:rPr lang="en-IN" sz="1800" b="1" dirty="0" smtClean="0"/>
              <a:t>10 </a:t>
            </a:r>
            <a:r>
              <a:rPr lang="en-IN" sz="1800" dirty="0" smtClean="0"/>
              <a:t>&amp; </a:t>
            </a:r>
            <a:r>
              <a:rPr lang="en-IN" sz="1800" b="1" dirty="0" smtClean="0"/>
              <a:t>&lt;1 Year to 1</a:t>
            </a:r>
          </a:p>
          <a:p>
            <a:r>
              <a:rPr lang="en-IN" sz="1800" dirty="0" smtClean="0"/>
              <a:t>Created two new columns </a:t>
            </a:r>
            <a:r>
              <a:rPr lang="en-IN" sz="1800" b="1" dirty="0" smtClean="0"/>
              <a:t>‘Year’</a:t>
            </a:r>
            <a:r>
              <a:rPr lang="en-IN" sz="1800" dirty="0" smtClean="0"/>
              <a:t>, </a:t>
            </a:r>
            <a:r>
              <a:rPr lang="en-IN" sz="1800" b="1" dirty="0" smtClean="0"/>
              <a:t>‘Month’</a:t>
            </a:r>
            <a:r>
              <a:rPr lang="en-IN" sz="1800" dirty="0" smtClean="0"/>
              <a:t> from ‘</a:t>
            </a:r>
            <a:r>
              <a:rPr lang="en-IN" sz="1800" b="1" dirty="0" err="1" smtClean="0"/>
              <a:t>issue_d</a:t>
            </a:r>
            <a:r>
              <a:rPr lang="en-IN" sz="1800" b="1" dirty="0" smtClean="0"/>
              <a:t>’ </a:t>
            </a:r>
            <a:r>
              <a:rPr lang="en-IN" sz="1800" dirty="0" smtClean="0"/>
              <a:t>date column.</a:t>
            </a:r>
          </a:p>
          <a:p>
            <a:r>
              <a:rPr lang="en-IN" sz="1800" dirty="0" smtClean="0"/>
              <a:t>Columns </a:t>
            </a:r>
            <a:r>
              <a:rPr lang="en-IN" sz="1800" b="1" dirty="0" smtClean="0"/>
              <a:t>'</a:t>
            </a:r>
            <a:r>
              <a:rPr lang="en-IN" sz="1800" b="1" dirty="0" err="1" smtClean="0"/>
              <a:t>emp_length</a:t>
            </a:r>
            <a:r>
              <a:rPr lang="en-IN" sz="1800" b="1" dirty="0" smtClean="0"/>
              <a:t>', '</a:t>
            </a:r>
            <a:r>
              <a:rPr lang="en-IN" sz="1800" b="1" dirty="0" err="1" smtClean="0"/>
              <a:t>int_rate</a:t>
            </a:r>
            <a:r>
              <a:rPr lang="en-IN" sz="1800" b="1" dirty="0" smtClean="0"/>
              <a:t>’ </a:t>
            </a:r>
            <a:r>
              <a:rPr lang="en-IN" sz="1800" dirty="0" err="1" smtClean="0"/>
              <a:t>habing</a:t>
            </a:r>
            <a:r>
              <a:rPr lang="en-IN" sz="1800" dirty="0" smtClean="0"/>
              <a:t> data type as Object, </a:t>
            </a:r>
            <a:r>
              <a:rPr lang="en-IN" sz="1800" b="1" dirty="0" smtClean="0"/>
              <a:t>type casted </a:t>
            </a:r>
            <a:r>
              <a:rPr lang="en-IN" sz="1800" dirty="0" smtClean="0"/>
              <a:t>to numeric.</a:t>
            </a:r>
          </a:p>
          <a:p>
            <a:r>
              <a:rPr lang="en-IN" sz="1800" dirty="0" smtClean="0"/>
              <a:t>Used Sort function to sort the column </a:t>
            </a:r>
            <a:r>
              <a:rPr lang="en-IN" sz="1800" b="1" dirty="0" smtClean="0"/>
              <a:t>‘Grade’ </a:t>
            </a:r>
            <a:r>
              <a:rPr lang="en-IN" sz="1800" dirty="0" smtClean="0"/>
              <a:t>for the better view.</a:t>
            </a:r>
            <a:endParaRPr lang="en-IN" sz="1800" b="1" dirty="0" smtClean="0"/>
          </a:p>
          <a:p>
            <a:endParaRPr lang="en-IN" sz="1400" b="1" dirty="0" smtClean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Majority of employees are able to fully pay loan</a:t>
            </a:r>
            <a:endParaRPr sz="32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75" y="1546925"/>
            <a:ext cx="5665525" cy="35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(prospective lendees) profiles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5455298" cy="39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767000" y="1443775"/>
            <a:ext cx="31452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Top 2 lendees are &gt; 10 years and &lt; 1 year experience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Loan taking appetite mostly is reducing with experience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category wise distribution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7725"/>
            <a:ext cx="8018200" cy="34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03125" y="4551225"/>
            <a:ext cx="87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Debt consolidation is 3.5 times more than second highest share category (credit card)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Those who take loans take more loans to cover the previous loans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House Ownership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02603" y="1728764"/>
            <a:ext cx="5041397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8135" y="2021304"/>
            <a:ext cx="3623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Most of the customers are either in </a:t>
            </a:r>
            <a:r>
              <a:rPr lang="en-IN" b="1" dirty="0" smtClean="0"/>
              <a:t>Rented </a:t>
            </a:r>
            <a:r>
              <a:rPr lang="en-IN" dirty="0" smtClean="0"/>
              <a:t>house or </a:t>
            </a:r>
            <a:r>
              <a:rPr lang="en-IN" b="1" dirty="0" smtClean="0"/>
              <a:t>Mortgaged</a:t>
            </a:r>
            <a:r>
              <a:rPr lang="en-IN" dirty="0" smtClean="0"/>
              <a:t> their house.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People who owns the house are less likely to apply for a loan.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57570"/>
            <a:ext cx="3382918" cy="24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1332" y="2605531"/>
            <a:ext cx="2776501" cy="231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8906" y="2600631"/>
            <a:ext cx="2894454" cy="216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5630" y="880024"/>
            <a:ext cx="72189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Most of the Loans are Issued in the Year </a:t>
            </a:r>
            <a:r>
              <a:rPr lang="en-IN" sz="1800" b="1" dirty="0" smtClean="0"/>
              <a:t>2011.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Majority of people applied for loan to accumulate their </a:t>
            </a:r>
            <a:r>
              <a:rPr lang="en-IN" sz="1800" b="1" dirty="0" err="1" smtClean="0"/>
              <a:t>debt_Consolidation</a:t>
            </a:r>
            <a:endParaRPr lang="en-IN" sz="18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1800" dirty="0" smtClean="0"/>
              <a:t>High number of loans are applied by customers of Grade of </a:t>
            </a:r>
            <a:r>
              <a:rPr lang="en-IN" sz="1800" b="1" dirty="0" smtClean="0"/>
              <a:t>B.</a:t>
            </a:r>
            <a:endParaRPr lang="en-IN" sz="1800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interest rates wise distribution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0" y="1107975"/>
            <a:ext cx="66591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825050" y="1572700"/>
            <a:ext cx="195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11-15% interest rate most spread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</TotalTime>
  <Words>599</Words>
  <PresentationFormat>On-screen Show (16:9)</PresentationFormat>
  <Paragraphs>53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Lending Club Case Study</vt:lpstr>
      <vt:lpstr>Brief overview of available dataset</vt:lpstr>
      <vt:lpstr>Data Cleaning</vt:lpstr>
      <vt:lpstr>Majority of employees are able to fully pay loan</vt:lpstr>
      <vt:lpstr>Employees (prospective lendees) profiles</vt:lpstr>
      <vt:lpstr>Loans category wise distribution</vt:lpstr>
      <vt:lpstr>House Ownership</vt:lpstr>
      <vt:lpstr>Slide 8</vt:lpstr>
      <vt:lpstr>Loans interest rates wise distribution</vt:lpstr>
      <vt:lpstr>Box Plot for Interest rates on each grade</vt:lpstr>
      <vt:lpstr>Employee attributes vs defaulting correlation</vt:lpstr>
      <vt:lpstr>Employee attributes vs defaulting correlation (contd)</vt:lpstr>
      <vt:lpstr>Line graph: Which shows loans issued in each month and a Year</vt:lpstr>
      <vt:lpstr>Insights from correlation map - 1</vt:lpstr>
      <vt:lpstr>Insights from correlation map - 2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Himabindu</dc:creator>
  <cp:lastModifiedBy>Windows User</cp:lastModifiedBy>
  <cp:revision>14</cp:revision>
  <dcterms:modified xsi:type="dcterms:W3CDTF">2023-06-07T14:00:11Z</dcterms:modified>
</cp:coreProperties>
</file>