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7010400" cy="9296400"/>
  <p:embeddedFontLst>
    <p:embeddedFont>
      <p:font typeface="Roboto"/>
      <p:regular r:id="rId19"/>
      <p:bold r:id="rId20"/>
      <p:italic r:id="rId21"/>
      <p:boldItalic r:id="rId22"/>
    </p:embeddedFont>
    <p:embeddedFont>
      <p:font typeface="PT Serif"/>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7" roundtripDataSignature="AMtx7mh2VjrkbI5sfI4mWbhqrW1tk9gK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PTSerif-bold.fntdata"/><Relationship Id="rId23" Type="http://schemas.openxmlformats.org/officeDocument/2006/relationships/font" Target="fonts/PTSerif-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erif-boldItalic.fntdata"/><Relationship Id="rId25" Type="http://schemas.openxmlformats.org/officeDocument/2006/relationships/font" Target="fonts/PTSerif-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338" y="0"/>
            <a:ext cx="3038475" cy="465138"/>
          </a:xfrm>
          <a:prstGeom prst="rect">
            <a:avLst/>
          </a:prstGeom>
          <a:noFill/>
          <a:ln>
            <a:noFill/>
          </a:ln>
        </p:spPr>
        <p:txBody>
          <a:bodyPr anchorCtr="0" anchor="t" bIns="46575" lIns="93175" spcFirstLastPara="1" rIns="93175" wrap="square" tIns="46575">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3038475" cy="465138"/>
          </a:xfrm>
          <a:prstGeom prst="rect">
            <a:avLst/>
          </a:prstGeom>
          <a:noFill/>
          <a:ln>
            <a:noFill/>
          </a:ln>
        </p:spPr>
        <p:txBody>
          <a:bodyPr anchorCtr="0" anchor="b" bIns="46575" lIns="93175" spcFirstLastPara="1" rIns="93175" wrap="square" tIns="46575">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01675" y="4416425"/>
            <a:ext cx="5607050" cy="4183063"/>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970338" y="8829675"/>
            <a:ext cx="3038475" cy="465138"/>
          </a:xfrm>
          <a:prstGeom prst="rect">
            <a:avLst/>
          </a:prstGeom>
          <a:noFill/>
          <a:ln>
            <a:noFill/>
          </a:ln>
        </p:spPr>
        <p:txBody>
          <a:bodyPr anchorCtr="0" anchor="b" bIns="46575" lIns="93175" spcFirstLastPara="1" rIns="93175" wrap="square" tIns="46575">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80" name="Google Shape;180;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90" name="Google Shape;190;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00" name="Google Shape;200;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210" name="Google Shape;210;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00" name="Google Shape;100;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10" name="Google Shape;110;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20" name="Google Shape;120;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30" name="Google Shape;130;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40" name="Google Shape;140;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50" name="Google Shape;150;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60" name="Google Shape;160;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701675" y="4416425"/>
            <a:ext cx="5607050" cy="4183063"/>
          </a:xfrm>
          <a:prstGeom prst="rect">
            <a:avLst/>
          </a:prstGeom>
        </p:spPr>
        <p:txBody>
          <a:bodyPr anchorCtr="0" anchor="t" bIns="46575" lIns="93175" spcFirstLastPara="1" rIns="93175" wrap="square" tIns="46575">
            <a:noAutofit/>
          </a:bodyPr>
          <a:lstStyle/>
          <a:p>
            <a:pPr indent="0" lvl="0" marL="0" rtl="0" algn="l">
              <a:spcBef>
                <a:spcPts val="360"/>
              </a:spcBef>
              <a:spcAft>
                <a:spcPts val="0"/>
              </a:spcAft>
              <a:buNone/>
            </a:pPr>
            <a:r>
              <a:t/>
            </a:r>
            <a:endParaRPr/>
          </a:p>
        </p:txBody>
      </p:sp>
      <p:sp>
        <p:nvSpPr>
          <p:cNvPr id="170" name="Google Shape;170;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arduino.cc/en/guide/Enviroment" TargetMode="External"/><Relationship Id="rId4" Type="http://schemas.openxmlformats.org/officeDocument/2006/relationships/hyperlink" Target="https://www.inkscape.org/" TargetMode="External"/><Relationship Id="rId5" Type="http://schemas.openxmlformats.org/officeDocument/2006/relationships/hyperlink" Target="https://github.com/martymcguire/inkscape-uinicorn" TargetMode="External"/><Relationship Id="rId6" Type="http://schemas.openxmlformats.org/officeDocument/2006/relationships/hyperlink" Target="https://processing.org/download" TargetMode="External"/><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590800"/>
            <a:ext cx="7772400" cy="9683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2400">
                <a:solidFill>
                  <a:srgbClr val="1D1B10"/>
                </a:solidFill>
                <a:latin typeface="Bookman Old Style"/>
                <a:ea typeface="Bookman Old Style"/>
                <a:cs typeface="Bookman Old Style"/>
                <a:sym typeface="Bookman Old Style"/>
              </a:rPr>
              <a:t>TITLE OF THE MINI-PROJECT</a:t>
            </a:r>
            <a:br>
              <a:rPr b="1" lang="en-US" sz="2400">
                <a:solidFill>
                  <a:srgbClr val="1D1B10"/>
                </a:solidFill>
                <a:latin typeface="Bookman Old Style"/>
                <a:ea typeface="Bookman Old Style"/>
                <a:cs typeface="Bookman Old Style"/>
                <a:sym typeface="Bookman Old Style"/>
              </a:rPr>
            </a:br>
            <a:r>
              <a:rPr b="1" lang="en-US" sz="2400">
                <a:solidFill>
                  <a:srgbClr val="1D1B10"/>
                </a:solidFill>
                <a:latin typeface="Bookman Old Style"/>
                <a:ea typeface="Bookman Old Style"/>
                <a:cs typeface="Bookman Old Style"/>
                <a:sym typeface="Bookman Old Style"/>
              </a:rPr>
              <a:t>2D PLOTTER CNC MACHINE</a:t>
            </a:r>
            <a:endParaRPr b="1" sz="2400">
              <a:solidFill>
                <a:srgbClr val="1D1B10"/>
              </a:solidFill>
            </a:endParaRPr>
          </a:p>
        </p:txBody>
      </p:sp>
      <p:sp>
        <p:nvSpPr>
          <p:cNvPr id="90" name="Google Shape;90;p1"/>
          <p:cNvSpPr txBox="1"/>
          <p:nvPr>
            <p:ph idx="1" type="subTitle"/>
          </p:nvPr>
        </p:nvSpPr>
        <p:spPr>
          <a:xfrm>
            <a:off x="1371600" y="4876800"/>
            <a:ext cx="7162800" cy="1371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spcBef>
                <a:spcPts val="0"/>
              </a:spcBef>
              <a:spcAft>
                <a:spcPts val="0"/>
              </a:spcAft>
              <a:buClr>
                <a:srgbClr val="4F6128"/>
              </a:buClr>
              <a:buSzPct val="100000"/>
              <a:buNone/>
            </a:pPr>
            <a:r>
              <a:rPr b="1" lang="en-US" sz="3600">
                <a:solidFill>
                  <a:srgbClr val="4F6128"/>
                </a:solidFill>
              </a:rPr>
              <a:t>Presented by  </a:t>
            </a:r>
            <a:endParaRPr/>
          </a:p>
          <a:p>
            <a:pPr indent="0" lvl="0" marL="0" rtl="0" algn="r">
              <a:spcBef>
                <a:spcPts val="403"/>
              </a:spcBef>
              <a:spcAft>
                <a:spcPts val="0"/>
              </a:spcAft>
              <a:buClr>
                <a:srgbClr val="953734"/>
              </a:buClr>
              <a:buSzPct val="100000"/>
              <a:buNone/>
            </a:pPr>
            <a:r>
              <a:rPr i="1" lang="en-US" sz="2600">
                <a:solidFill>
                  <a:srgbClr val="953734"/>
                </a:solidFill>
              </a:rPr>
              <a:t>Kaasoju Sai Teja          (18VE1A04E1)</a:t>
            </a:r>
            <a:endParaRPr/>
          </a:p>
          <a:p>
            <a:pPr indent="0" lvl="0" marL="0" rtl="0" algn="r">
              <a:spcBef>
                <a:spcPts val="403"/>
              </a:spcBef>
              <a:spcAft>
                <a:spcPts val="0"/>
              </a:spcAft>
              <a:buClr>
                <a:srgbClr val="953734"/>
              </a:buClr>
              <a:buSzPct val="100000"/>
              <a:buNone/>
            </a:pPr>
            <a:r>
              <a:rPr i="1" lang="en-US" sz="2600">
                <a:solidFill>
                  <a:srgbClr val="953734"/>
                </a:solidFill>
              </a:rPr>
              <a:t>A. Anirudh Reddy        (18VE1A04C2)</a:t>
            </a:r>
            <a:endParaRPr/>
          </a:p>
          <a:p>
            <a:pPr indent="0" lvl="0" marL="0" rtl="0" algn="r">
              <a:spcBef>
                <a:spcPts val="403"/>
              </a:spcBef>
              <a:spcAft>
                <a:spcPts val="0"/>
              </a:spcAft>
              <a:buClr>
                <a:srgbClr val="953734"/>
              </a:buClr>
              <a:buSzPct val="100000"/>
              <a:buNone/>
            </a:pPr>
            <a:r>
              <a:rPr i="1" lang="en-US" sz="2600">
                <a:solidFill>
                  <a:srgbClr val="953734"/>
                </a:solidFill>
              </a:rPr>
              <a:t>Sai Kruthi Kanakuntla (18VE1A04G7)</a:t>
            </a:r>
            <a:endParaRPr/>
          </a:p>
          <a:p>
            <a:pPr indent="0" lvl="0" marL="0" rtl="0" algn="r">
              <a:spcBef>
                <a:spcPts val="403"/>
              </a:spcBef>
              <a:spcAft>
                <a:spcPts val="0"/>
              </a:spcAft>
              <a:buClr>
                <a:srgbClr val="888888"/>
              </a:buClr>
              <a:buSzPct val="100000"/>
              <a:buNone/>
            </a:pPr>
            <a:r>
              <a:t/>
            </a:r>
            <a:endParaRPr i="1" sz="2600">
              <a:solidFill>
                <a:srgbClr val="953734"/>
              </a:solidFill>
            </a:endParaRPr>
          </a:p>
        </p:txBody>
      </p:sp>
      <p:sp>
        <p:nvSpPr>
          <p:cNvPr id="91" name="Google Shape;91;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pic>
        <p:nvPicPr>
          <p:cNvPr descr="LOGO.jpg" id="93" name="Google Shape;93;p1"/>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94" name="Google Shape;94;p1"/>
          <p:cNvSpPr txBox="1"/>
          <p:nvPr/>
        </p:nvSpPr>
        <p:spPr>
          <a:xfrm>
            <a:off x="-4763" y="1054100"/>
            <a:ext cx="9144001"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Calibri"/>
              <a:buNone/>
            </a:pPr>
            <a:r>
              <a:t/>
            </a:r>
            <a:endParaRPr b="1" i="0" sz="2400" u="none" cap="none" strike="noStrike">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Clr>
                <a:srgbClr val="C00000"/>
              </a:buClr>
              <a:buSzPts val="2400"/>
              <a:buFont typeface="Bookman Old Style"/>
              <a:buNone/>
            </a:pPr>
            <a:r>
              <a:rPr b="1" i="0" lang="en-US" sz="2400" u="none" cap="none" strike="noStrike">
                <a:solidFill>
                  <a:srgbClr val="C00000"/>
                </a:solidFill>
                <a:latin typeface="Bookman Old Style"/>
                <a:ea typeface="Bookman Old Style"/>
                <a:cs typeface="Bookman Old Style"/>
                <a:sym typeface="Bookman Old Style"/>
              </a:rPr>
              <a:t>SREYAS INSTITUTE OF ENGINEERING &amp; TECHNOLOGY</a:t>
            </a:r>
            <a:endParaRPr/>
          </a:p>
          <a:p>
            <a:pPr indent="0" lvl="0" marL="0" marR="0" rtl="0" algn="ctr">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(Approved by A.I.C.T.E.New Delhi., Affiliated to JNTUH Hyderabad, Accredited by NAAC &amp; NBA)</a:t>
            </a:r>
            <a:endParaRPr b="1" i="0" sz="2400" u="none" cap="none" strike="noStrike">
              <a:solidFill>
                <a:srgbClr val="C00000"/>
              </a:solidFill>
              <a:latin typeface="Bookman Old Style"/>
              <a:ea typeface="Bookman Old Style"/>
              <a:cs typeface="Bookman Old Style"/>
              <a:sym typeface="Bookman Old Style"/>
            </a:endParaRPr>
          </a:p>
          <a:p>
            <a:pPr indent="0" lvl="0" marL="0" marR="0" rtl="0" algn="ctr">
              <a:spcBef>
                <a:spcPts val="0"/>
              </a:spcBef>
              <a:spcAft>
                <a:spcPts val="0"/>
              </a:spcAft>
              <a:buClr>
                <a:srgbClr val="5F497A"/>
              </a:buClr>
              <a:buSzPts val="1800"/>
              <a:buFont typeface="Bookman Old Style"/>
              <a:buNone/>
            </a:pPr>
            <a:r>
              <a:rPr b="1" i="0" lang="en-US" sz="1800" u="none" cap="none" strike="noStrike">
                <a:solidFill>
                  <a:srgbClr val="5F497A"/>
                </a:solidFill>
                <a:latin typeface="Bookman Old Style"/>
                <a:ea typeface="Bookman Old Style"/>
                <a:cs typeface="Bookman Old Style"/>
                <a:sym typeface="Bookman Old Style"/>
              </a:rPr>
              <a:t>DEPARTMENT OF ELECTRONICS &amp; COMMUNICATION ENGINEERING</a:t>
            </a:r>
            <a:br>
              <a:rPr b="1" i="0" lang="en-US" sz="2400" u="none" cap="none" strike="noStrike">
                <a:solidFill>
                  <a:srgbClr val="5F497A"/>
                </a:solidFill>
                <a:latin typeface="Bookman Old Style"/>
                <a:ea typeface="Bookman Old Style"/>
                <a:cs typeface="Bookman Old Style"/>
                <a:sym typeface="Bookman Old Style"/>
              </a:rPr>
            </a:br>
            <a:endParaRPr b="1" i="0" sz="2400" u="none" cap="none" strike="noStrike">
              <a:solidFill>
                <a:srgbClr val="5F497A"/>
              </a:solidFill>
              <a:latin typeface="Bookman Old Style"/>
              <a:ea typeface="Bookman Old Style"/>
              <a:cs typeface="Bookman Old Style"/>
              <a:sym typeface="Bookman Old Style"/>
            </a:endParaRPr>
          </a:p>
        </p:txBody>
      </p:sp>
      <p:sp>
        <p:nvSpPr>
          <p:cNvPr id="95" name="Google Shape;95;p1"/>
          <p:cNvSpPr txBox="1"/>
          <p:nvPr/>
        </p:nvSpPr>
        <p:spPr>
          <a:xfrm>
            <a:off x="838200" y="3657600"/>
            <a:ext cx="7772400" cy="96837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600"/>
              <a:buFont typeface="Calibri"/>
              <a:buNone/>
            </a:pPr>
            <a:r>
              <a:t/>
            </a:r>
            <a:endParaRPr b="1" i="0" sz="1600" u="none" cap="none" strike="noStrike">
              <a:solidFill>
                <a:srgbClr val="538CD5"/>
              </a:solidFill>
              <a:latin typeface="Bookman Old Style"/>
              <a:ea typeface="Bookman Old Style"/>
              <a:cs typeface="Bookman Old Style"/>
              <a:sym typeface="Bookman Old Style"/>
            </a:endParaRPr>
          </a:p>
          <a:p>
            <a:pPr indent="0" lvl="0" marL="0" marR="0" rtl="0" algn="ctr">
              <a:spcBef>
                <a:spcPts val="0"/>
              </a:spcBef>
              <a:spcAft>
                <a:spcPts val="0"/>
              </a:spcAft>
              <a:buClr>
                <a:srgbClr val="538CD5"/>
              </a:buClr>
              <a:buSzPts val="1600"/>
              <a:buFont typeface="Bookman Old Style"/>
              <a:buNone/>
            </a:pPr>
            <a:r>
              <a:rPr b="1" i="0" lang="en-US" sz="1600" u="none" cap="none" strike="noStrike">
                <a:solidFill>
                  <a:srgbClr val="538CD5"/>
                </a:solidFill>
                <a:latin typeface="Bookman Old Style"/>
                <a:ea typeface="Bookman Old Style"/>
                <a:cs typeface="Bookman Old Style"/>
                <a:sym typeface="Bookman Old Style"/>
              </a:rPr>
              <a:t>Under the Guidance of</a:t>
            </a:r>
            <a:br>
              <a:rPr b="1" i="0" lang="en-US" sz="2400" u="none" cap="none" strike="noStrike">
                <a:solidFill>
                  <a:srgbClr val="538CD5"/>
                </a:solidFill>
                <a:latin typeface="Bookman Old Style"/>
                <a:ea typeface="Bookman Old Style"/>
                <a:cs typeface="Bookman Old Style"/>
                <a:sym typeface="Bookman Old Style"/>
              </a:rPr>
            </a:br>
            <a:r>
              <a:rPr b="1" i="0" lang="en-US" sz="2000" u="none" cap="none" strike="noStrike">
                <a:solidFill>
                  <a:srgbClr val="205867"/>
                </a:solidFill>
                <a:latin typeface="Bookman Old Style"/>
                <a:ea typeface="Bookman Old Style"/>
                <a:cs typeface="Bookman Old Style"/>
                <a:sym typeface="Bookman Old Style"/>
              </a:rPr>
              <a:t>S.Subrahmanyam</a:t>
            </a:r>
            <a:endParaRPr b="1" i="0" sz="2000" u="none" cap="none" strike="noStrike">
              <a:solidFill>
                <a:srgbClr val="205867"/>
              </a:solidFill>
              <a:latin typeface="Bookman Old Style"/>
              <a:ea typeface="Bookman Old Style"/>
              <a:cs typeface="Bookman Old Style"/>
              <a:sym typeface="Bookman Old Style"/>
            </a:endParaRPr>
          </a:p>
          <a:p>
            <a:pPr indent="0" lvl="0" marL="0" marR="0" rtl="0" algn="ctr">
              <a:spcBef>
                <a:spcPts val="0"/>
              </a:spcBef>
              <a:spcAft>
                <a:spcPts val="0"/>
              </a:spcAft>
              <a:buClr>
                <a:srgbClr val="205867"/>
              </a:buClr>
              <a:buSzPts val="2000"/>
              <a:buFont typeface="Bookman Old Style"/>
              <a:buNone/>
            </a:pPr>
            <a:r>
              <a:rPr b="1" i="0" lang="en-US" sz="2000" u="none" cap="none" strike="noStrike">
                <a:solidFill>
                  <a:srgbClr val="205867"/>
                </a:solidFill>
                <a:latin typeface="Bookman Old Style"/>
                <a:ea typeface="Bookman Old Style"/>
                <a:cs typeface="Bookman Old Style"/>
                <a:sym typeface="Bookman Old Style"/>
              </a:rPr>
              <a:t>Assistant Professor</a:t>
            </a:r>
            <a:endParaRPr/>
          </a:p>
          <a:p>
            <a:pPr indent="0" lvl="0" marL="0" marR="0" rtl="0" algn="ctr">
              <a:spcBef>
                <a:spcPts val="0"/>
              </a:spcBef>
              <a:spcAft>
                <a:spcPts val="0"/>
              </a:spcAft>
              <a:buClr>
                <a:schemeClr val="dk1"/>
              </a:buClr>
              <a:buSzPts val="2000"/>
              <a:buFont typeface="Calibri"/>
              <a:buNone/>
            </a:pPr>
            <a:r>
              <a:t/>
            </a:r>
            <a:endParaRPr b="1" i="0" sz="2000" u="none" cap="none" strike="noStrike">
              <a:solidFill>
                <a:srgbClr val="205867"/>
              </a:solidFill>
              <a:latin typeface="Calibri"/>
              <a:ea typeface="Calibri"/>
              <a:cs typeface="Calibri"/>
              <a:sym typeface="Calibri"/>
            </a:endParaRPr>
          </a:p>
        </p:txBody>
      </p:sp>
      <p:pic>
        <p:nvPicPr>
          <p:cNvPr descr="LOGO.jpg" id="96" name="Google Shape;96;p1"/>
          <p:cNvPicPr preferRelativeResize="0"/>
          <p:nvPr/>
        </p:nvPicPr>
        <p:blipFill rotWithShape="1">
          <a:blip r:embed="rId4">
            <a:alphaModFix/>
          </a:blip>
          <a:srcRect b="0" l="0" r="0" t="0"/>
          <a:stretch/>
        </p:blipFill>
        <p:spPr>
          <a:xfrm>
            <a:off x="3886200" y="803275"/>
            <a:ext cx="981075" cy="495300"/>
          </a:xfrm>
          <a:prstGeom prst="rect">
            <a:avLst/>
          </a:prstGeom>
          <a:noFill/>
          <a:ln>
            <a:noFill/>
          </a:ln>
        </p:spPr>
      </p:pic>
      <p:sp>
        <p:nvSpPr>
          <p:cNvPr id="97" name="Google Shape;97;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457200" y="274638"/>
            <a:ext cx="8229600" cy="715962"/>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Advantages &amp; Applications</a:t>
            </a:r>
            <a:br>
              <a:rPr b="1" lang="en-US">
                <a:solidFill>
                  <a:srgbClr val="C00000"/>
                </a:solidFill>
              </a:rPr>
            </a:br>
            <a:endParaRPr/>
          </a:p>
        </p:txBody>
      </p:sp>
      <p:sp>
        <p:nvSpPr>
          <p:cNvPr id="183" name="Google Shape;183;p10"/>
          <p:cNvSpPr txBox="1"/>
          <p:nvPr>
            <p:ph idx="1" type="body"/>
          </p:nvPr>
        </p:nvSpPr>
        <p:spPr>
          <a:xfrm>
            <a:off x="438150" y="1111250"/>
            <a:ext cx="8229600" cy="483235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rtl="0" algn="l">
              <a:spcBef>
                <a:spcPts val="0"/>
              </a:spcBef>
              <a:spcAft>
                <a:spcPts val="0"/>
              </a:spcAft>
              <a:buClr>
                <a:schemeClr val="dk1"/>
              </a:buClr>
              <a:buSzPct val="100000"/>
              <a:buChar char="•"/>
            </a:pPr>
            <a:r>
              <a:rPr lang="en-US" sz="11200">
                <a:latin typeface="Times New Roman"/>
                <a:ea typeface="Times New Roman"/>
                <a:cs typeface="Times New Roman"/>
                <a:sym typeface="Times New Roman"/>
              </a:rPr>
              <a:t>Advantages</a:t>
            </a:r>
            <a:endParaRPr/>
          </a:p>
          <a:p>
            <a:pPr indent="-165100" lvl="0" marL="342900" rtl="0" algn="l">
              <a:spcBef>
                <a:spcPts val="560"/>
              </a:spcBef>
              <a:spcAft>
                <a:spcPts val="0"/>
              </a:spcAft>
              <a:buClr>
                <a:schemeClr val="dk1"/>
              </a:buClr>
              <a:buSzPct val="100000"/>
              <a:buNone/>
            </a:pPr>
            <a:r>
              <a:t/>
            </a:r>
            <a:endParaRPr sz="11200">
              <a:latin typeface="Times New Roman"/>
              <a:ea typeface="Times New Roman"/>
              <a:cs typeface="Times New Roman"/>
              <a:sym typeface="Times New Roman"/>
            </a:endParaRPr>
          </a:p>
          <a:p>
            <a:pPr indent="-285750" lvl="1" marL="742950" rtl="0" algn="just">
              <a:spcBef>
                <a:spcPts val="370"/>
              </a:spcBef>
              <a:spcAft>
                <a:spcPts val="0"/>
              </a:spcAft>
              <a:buClr>
                <a:srgbClr val="000000"/>
              </a:buClr>
              <a:buSzPct val="100000"/>
              <a:buFont typeface="Noto Sans Symbols"/>
              <a:buChar char="⮚"/>
            </a:pPr>
            <a:r>
              <a:rPr lang="en-US" sz="7400">
                <a:solidFill>
                  <a:srgbClr val="000000"/>
                </a:solidFill>
                <a:latin typeface="Arial"/>
                <a:ea typeface="Arial"/>
                <a:cs typeface="Arial"/>
                <a:sym typeface="Arial"/>
              </a:rPr>
              <a:t>Cheap: Cheapest XY Plotter available in the current market</a:t>
            </a:r>
            <a:endParaRPr/>
          </a:p>
          <a:p>
            <a:pPr indent="-285750" lvl="1" marL="742950" rtl="0" algn="just">
              <a:spcBef>
                <a:spcPts val="370"/>
              </a:spcBef>
              <a:spcAft>
                <a:spcPts val="0"/>
              </a:spcAft>
              <a:buClr>
                <a:srgbClr val="000000"/>
              </a:buClr>
              <a:buSzPct val="100000"/>
              <a:buFont typeface="Noto Sans Symbols"/>
              <a:buChar char="⮚"/>
            </a:pPr>
            <a:r>
              <a:rPr lang="en-US" sz="7400">
                <a:solidFill>
                  <a:srgbClr val="000000"/>
                </a:solidFill>
                <a:latin typeface="Arial"/>
                <a:ea typeface="Arial"/>
                <a:cs typeface="Arial"/>
                <a:sym typeface="Arial"/>
              </a:rPr>
              <a:t>Mass Production: This model was not made in the most popular and conventional way in which the motion along the X-axis &amp; Y-axis is provided by recycled CD drives of Old computers. Two stepper motors were used to provide motion along the X-axis &amp; Y-axis. It is comprehendible that mass production of this product cannot be done through recycling process of CD drives. So, this model is suitable for mass production and marketing at a cheap rate. </a:t>
            </a:r>
            <a:endParaRPr/>
          </a:p>
          <a:p>
            <a:pPr indent="-285750" lvl="1" marL="742950" rtl="0" algn="just">
              <a:spcBef>
                <a:spcPts val="370"/>
              </a:spcBef>
              <a:spcAft>
                <a:spcPts val="0"/>
              </a:spcAft>
              <a:buClr>
                <a:srgbClr val="000000"/>
              </a:buClr>
              <a:buSzPct val="100000"/>
              <a:buFont typeface="Noto Sans Symbols"/>
              <a:buChar char="⮚"/>
            </a:pPr>
            <a:r>
              <a:rPr lang="en-US" sz="7400">
                <a:solidFill>
                  <a:srgbClr val="000000"/>
                </a:solidFill>
                <a:latin typeface="Arial"/>
                <a:ea typeface="Arial"/>
                <a:cs typeface="Arial"/>
                <a:sym typeface="Arial"/>
              </a:rPr>
              <a:t>Improved Mechanical Properties: The model is light weight as plastic wood was used to build the structure. Plastic wood is also Water resistive, so there are less likely to get affected by corrosion or rusting.</a:t>
            </a:r>
            <a:endParaRPr/>
          </a:p>
          <a:p>
            <a:pPr indent="-285750" lvl="1" marL="742950" rtl="0" algn="just">
              <a:spcBef>
                <a:spcPts val="370"/>
              </a:spcBef>
              <a:spcAft>
                <a:spcPts val="0"/>
              </a:spcAft>
              <a:buClr>
                <a:srgbClr val="000000"/>
              </a:buClr>
              <a:buSzPct val="100000"/>
              <a:buFont typeface="Noto Sans Symbols"/>
              <a:buChar char="⮚"/>
            </a:pPr>
            <a:r>
              <a:rPr lang="en-US" sz="7400">
                <a:solidFill>
                  <a:srgbClr val="000000"/>
                </a:solidFill>
                <a:latin typeface="Arial"/>
                <a:ea typeface="Arial"/>
                <a:cs typeface="Arial"/>
                <a:sym typeface="Arial"/>
              </a:rPr>
              <a:t>Portable: Due to it’s easy-to-carry structure and being lightweight, the setup is easily portable. Precision .</a:t>
            </a:r>
            <a:endParaRPr/>
          </a:p>
          <a:p>
            <a:pPr indent="0" lvl="1" marL="457200" rtl="0" algn="l">
              <a:spcBef>
                <a:spcPts val="140"/>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0" lvl="1" marL="457200" rtl="0" algn="l">
              <a:spcBef>
                <a:spcPts val="140"/>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0" lvl="1" marL="457200" rtl="0" algn="l">
              <a:spcBef>
                <a:spcPts val="140"/>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0" lvl="1" marL="457200" rtl="0" algn="l">
              <a:spcBef>
                <a:spcPts val="140"/>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292100" lvl="0" marL="342900" rtl="0" algn="l">
              <a:spcBef>
                <a:spcPts val="160"/>
              </a:spcBef>
              <a:spcAft>
                <a:spcPts val="0"/>
              </a:spcAft>
              <a:buClr>
                <a:schemeClr val="dk1"/>
              </a:buClr>
              <a:buSzPct val="100000"/>
              <a:buNone/>
            </a:pPr>
            <a:r>
              <a:t/>
            </a:r>
            <a:endParaRPr>
              <a:latin typeface="Times New Roman"/>
              <a:ea typeface="Times New Roman"/>
              <a:cs typeface="Times New Roman"/>
              <a:sym typeface="Times New Roman"/>
            </a:endParaRPr>
          </a:p>
          <a:p>
            <a:pPr indent="-292100" lvl="0" marL="342900" rtl="0" algn="l">
              <a:spcBef>
                <a:spcPts val="160"/>
              </a:spcBef>
              <a:spcAft>
                <a:spcPts val="0"/>
              </a:spcAft>
              <a:buClr>
                <a:schemeClr val="dk1"/>
              </a:buClr>
              <a:buSzPct val="100000"/>
              <a:buNone/>
            </a:pPr>
            <a:r>
              <a:t/>
            </a:r>
            <a:endParaRPr/>
          </a:p>
        </p:txBody>
      </p:sp>
      <p:sp>
        <p:nvSpPr>
          <p:cNvPr id="184" name="Google Shape;184;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85" name="Google Shape;185;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pic>
        <p:nvPicPr>
          <p:cNvPr descr="LOGO.jpg" id="186" name="Google Shape;186;p10"/>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87" name="Google Shape;187;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20-Dec-21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457200" y="274638"/>
            <a:ext cx="8229600" cy="715962"/>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Advantages &amp; Applications</a:t>
            </a:r>
            <a:br>
              <a:rPr b="1" lang="en-US">
                <a:solidFill>
                  <a:srgbClr val="C00000"/>
                </a:solidFill>
              </a:rPr>
            </a:br>
            <a:endParaRPr/>
          </a:p>
        </p:txBody>
      </p:sp>
      <p:sp>
        <p:nvSpPr>
          <p:cNvPr id="193" name="Google Shape;193;p11"/>
          <p:cNvSpPr txBox="1"/>
          <p:nvPr>
            <p:ph idx="1" type="body"/>
          </p:nvPr>
        </p:nvSpPr>
        <p:spPr>
          <a:xfrm>
            <a:off x="438150" y="1111250"/>
            <a:ext cx="8229600" cy="483235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444444"/>
              </a:buClr>
              <a:buSzPct val="100000"/>
              <a:buChar char="•"/>
            </a:pPr>
            <a:r>
              <a:rPr lang="en-US" sz="3000">
                <a:solidFill>
                  <a:srgbClr val="444444"/>
                </a:solidFill>
                <a:latin typeface="PT Serif"/>
                <a:ea typeface="PT Serif"/>
                <a:cs typeface="PT Serif"/>
                <a:sym typeface="PT Serif"/>
              </a:rPr>
              <a:t>Applications</a:t>
            </a:r>
            <a:endParaRPr/>
          </a:p>
          <a:p>
            <a:pPr indent="-166687" lvl="0" marL="342900" rtl="0" algn="l">
              <a:spcBef>
                <a:spcPts val="555"/>
              </a:spcBef>
              <a:spcAft>
                <a:spcPts val="0"/>
              </a:spcAft>
              <a:buClr>
                <a:schemeClr val="dk1"/>
              </a:buClr>
              <a:buSzPct val="100000"/>
              <a:buNone/>
            </a:pPr>
            <a:r>
              <a:t/>
            </a:r>
            <a:endParaRPr sz="3000">
              <a:solidFill>
                <a:srgbClr val="444444"/>
              </a:solidFill>
              <a:latin typeface="PT Serif"/>
              <a:ea typeface="PT Serif"/>
              <a:cs typeface="PT Serif"/>
              <a:sym typeface="PT Serif"/>
            </a:endParaRPr>
          </a:p>
          <a:p>
            <a:pPr indent="-342931" lvl="0" marL="342900" rtl="0" algn="l">
              <a:spcBef>
                <a:spcPts val="314"/>
              </a:spcBef>
              <a:spcAft>
                <a:spcPts val="0"/>
              </a:spcAft>
              <a:buClr>
                <a:schemeClr val="dk1"/>
              </a:buClr>
              <a:buSzPct val="100000"/>
              <a:buFont typeface="Calibri"/>
              <a:buAutoNum type="arabicPeriod"/>
            </a:pPr>
            <a:r>
              <a:rPr lang="en-US" sz="1700">
                <a:latin typeface="Arial"/>
                <a:ea typeface="Arial"/>
                <a:cs typeface="Arial"/>
                <a:sym typeface="Arial"/>
              </a:rPr>
              <a:t>Aerospace</a:t>
            </a:r>
            <a:endParaRPr/>
          </a:p>
          <a:p>
            <a:pPr indent="-285781" lvl="1" marL="685800" rtl="0" algn="l">
              <a:spcBef>
                <a:spcPts val="314"/>
              </a:spcBef>
              <a:spcAft>
                <a:spcPts val="0"/>
              </a:spcAft>
              <a:buClr>
                <a:schemeClr val="dk1"/>
              </a:buClr>
              <a:buSzPct val="100000"/>
              <a:buFont typeface="Noto Sans Symbols"/>
              <a:buChar char="⮚"/>
            </a:pPr>
            <a:r>
              <a:rPr lang="en-US" sz="1700">
                <a:latin typeface="Arial"/>
                <a:ea typeface="Arial"/>
                <a:cs typeface="Arial"/>
                <a:sym typeface="Arial"/>
              </a:rPr>
              <a:t>Nearly every industry requires accuracy, but it is very crucial that airplane parts like turbine engines are built and operate at high accuracy levels. Aircraft cannot be considered safe or reliable for both goods and humans for travel purposes without exact parts.</a:t>
            </a:r>
            <a:endParaRPr/>
          </a:p>
          <a:p>
            <a:pPr indent="-342931" lvl="0" marL="342900" rtl="0" algn="l">
              <a:spcBef>
                <a:spcPts val="314"/>
              </a:spcBef>
              <a:spcAft>
                <a:spcPts val="0"/>
              </a:spcAft>
              <a:buClr>
                <a:schemeClr val="dk1"/>
              </a:buClr>
              <a:buSzPct val="100000"/>
              <a:buFont typeface="Calibri"/>
              <a:buAutoNum type="arabicPeriod"/>
            </a:pPr>
            <a:r>
              <a:rPr lang="en-US" sz="1700">
                <a:latin typeface="Arial"/>
                <a:ea typeface="Arial"/>
                <a:cs typeface="Arial"/>
                <a:sym typeface="Arial"/>
              </a:rPr>
              <a:t>Automotive</a:t>
            </a:r>
            <a:endParaRPr/>
          </a:p>
          <a:p>
            <a:pPr indent="-285781" lvl="1" marL="742950" rtl="0" algn="l">
              <a:spcBef>
                <a:spcPts val="314"/>
              </a:spcBef>
              <a:spcAft>
                <a:spcPts val="0"/>
              </a:spcAft>
              <a:buClr>
                <a:schemeClr val="dk1"/>
              </a:buClr>
              <a:buSzPct val="100000"/>
              <a:buFont typeface="Noto Sans Symbols"/>
              <a:buChar char="⮚"/>
            </a:pPr>
            <a:r>
              <a:rPr lang="en-US" sz="1700">
                <a:latin typeface="Arial"/>
                <a:ea typeface="Arial"/>
                <a:cs typeface="Arial"/>
                <a:sym typeface="Arial"/>
              </a:rPr>
              <a:t>CNC machining is used in gears, pins, brakes, shafts, and other parts which are used on various types of vehicles of various models and sizes. From military cars to specialized auto vehicles, CNC machines play a major role in the production of both small and large parts.</a:t>
            </a:r>
            <a:endParaRPr/>
          </a:p>
          <a:p>
            <a:pPr indent="-342931" lvl="0" marL="342900" rtl="0" algn="l">
              <a:spcBef>
                <a:spcPts val="314"/>
              </a:spcBef>
              <a:spcAft>
                <a:spcPts val="0"/>
              </a:spcAft>
              <a:buClr>
                <a:schemeClr val="dk1"/>
              </a:buClr>
              <a:buSzPct val="100000"/>
              <a:buFont typeface="Calibri"/>
              <a:buAutoNum type="arabicPeriod"/>
            </a:pPr>
            <a:r>
              <a:rPr lang="en-US" sz="1700">
                <a:latin typeface="Arial"/>
                <a:ea typeface="Arial"/>
                <a:cs typeface="Arial"/>
                <a:sym typeface="Arial"/>
              </a:rPr>
              <a:t>Milling</a:t>
            </a:r>
            <a:endParaRPr/>
          </a:p>
          <a:p>
            <a:pPr indent="-285781" lvl="1" marL="742950" rtl="0" algn="l">
              <a:spcBef>
                <a:spcPts val="314"/>
              </a:spcBef>
              <a:spcAft>
                <a:spcPts val="0"/>
              </a:spcAft>
              <a:buClr>
                <a:schemeClr val="dk1"/>
              </a:buClr>
              <a:buSzPct val="100000"/>
              <a:buFont typeface="Noto Sans Symbols"/>
              <a:buChar char="⮚"/>
            </a:pPr>
            <a:r>
              <a:rPr lang="en-US" sz="1700">
                <a:latin typeface="Arial"/>
                <a:ea typeface="Arial"/>
                <a:cs typeface="Arial"/>
                <a:sym typeface="Arial"/>
              </a:rPr>
              <a:t>With CNC machines, you can mill all materials. Different variants like synchronized milling and standard milling are used.</a:t>
            </a:r>
            <a:endParaRPr/>
          </a:p>
          <a:p>
            <a:pPr indent="-342931" lvl="0" marL="342900" rtl="0" algn="l">
              <a:spcBef>
                <a:spcPts val="314"/>
              </a:spcBef>
              <a:spcAft>
                <a:spcPts val="0"/>
              </a:spcAft>
              <a:buClr>
                <a:schemeClr val="dk1"/>
              </a:buClr>
              <a:buSzPct val="100000"/>
              <a:buFont typeface="Calibri"/>
              <a:buAutoNum type="arabicPeriod"/>
            </a:pPr>
            <a:r>
              <a:rPr lang="en-US" sz="1700">
                <a:latin typeface="Arial"/>
                <a:ea typeface="Arial"/>
                <a:cs typeface="Arial"/>
                <a:sym typeface="Arial"/>
              </a:rPr>
              <a:t>Cutting</a:t>
            </a:r>
            <a:endParaRPr/>
          </a:p>
          <a:p>
            <a:pPr indent="-285781" lvl="1" marL="742950" rtl="0" algn="l">
              <a:spcBef>
                <a:spcPts val="314"/>
              </a:spcBef>
              <a:spcAft>
                <a:spcPts val="0"/>
              </a:spcAft>
              <a:buClr>
                <a:schemeClr val="dk1"/>
              </a:buClr>
              <a:buSzPct val="100000"/>
              <a:buFont typeface="Noto Sans Symbols"/>
              <a:buChar char="⮚"/>
            </a:pPr>
            <a:r>
              <a:rPr lang="en-US" sz="1700">
                <a:latin typeface="Arial"/>
                <a:ea typeface="Arial"/>
                <a:cs typeface="Arial"/>
                <a:sym typeface="Arial"/>
              </a:rPr>
              <a:t>You can also use a CNC machine as a cutting machine or as a plotter. There are many possible applications in this respect; the choice of the tool entirely depends on the material to be processed. CNC cutters are usually used to describe logos or lettering and cut them out of foil perfectly.</a:t>
            </a:r>
            <a:endParaRPr/>
          </a:p>
          <a:p>
            <a:pPr indent="-154940" lvl="0" marL="342900" rtl="0" algn="l">
              <a:spcBef>
                <a:spcPts val="592"/>
              </a:spcBef>
              <a:spcAft>
                <a:spcPts val="0"/>
              </a:spcAft>
              <a:buClr>
                <a:schemeClr val="dk1"/>
              </a:buClr>
              <a:buSzPct val="100000"/>
              <a:buNone/>
            </a:pPr>
            <a:r>
              <a:t/>
            </a:r>
            <a:endParaRPr>
              <a:solidFill>
                <a:srgbClr val="000000"/>
              </a:solidFill>
              <a:latin typeface="Arial"/>
              <a:ea typeface="Arial"/>
              <a:cs typeface="Arial"/>
              <a:sym typeface="Arial"/>
            </a:endParaRPr>
          </a:p>
          <a:p>
            <a:pPr indent="0" lvl="1" marL="457200" rtl="0" algn="l">
              <a:spcBef>
                <a:spcPts val="518"/>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0" lvl="1" marL="457200" rtl="0" algn="l">
              <a:spcBef>
                <a:spcPts val="518"/>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0" lvl="1" marL="457200" rtl="0" algn="l">
              <a:spcBef>
                <a:spcPts val="518"/>
              </a:spcBef>
              <a:spcAft>
                <a:spcPts val="0"/>
              </a:spcAft>
              <a:buClr>
                <a:schemeClr val="dk1"/>
              </a:buClr>
              <a:buSzPct val="100000"/>
              <a:buFont typeface="Arial"/>
              <a:buNone/>
            </a:pPr>
            <a:r>
              <a:t/>
            </a:r>
            <a:endParaRPr>
              <a:solidFill>
                <a:srgbClr val="000000"/>
              </a:solidFill>
              <a:latin typeface="Arial"/>
              <a:ea typeface="Arial"/>
              <a:cs typeface="Arial"/>
              <a:sym typeface="Arial"/>
            </a:endParaRPr>
          </a:p>
          <a:p>
            <a:pPr indent="-154940" lvl="0" marL="342900" rtl="0" algn="l">
              <a:spcBef>
                <a:spcPts val="592"/>
              </a:spcBef>
              <a:spcAft>
                <a:spcPts val="0"/>
              </a:spcAft>
              <a:buClr>
                <a:schemeClr val="dk1"/>
              </a:buClr>
              <a:buSzPct val="100000"/>
              <a:buNone/>
            </a:pPr>
            <a:r>
              <a:t/>
            </a:r>
            <a:endParaRPr>
              <a:latin typeface="Times New Roman"/>
              <a:ea typeface="Times New Roman"/>
              <a:cs typeface="Times New Roman"/>
              <a:sym typeface="Times New Roman"/>
            </a:endParaRPr>
          </a:p>
          <a:p>
            <a:pPr indent="-154940" lvl="0" marL="342900" rtl="0" algn="l">
              <a:spcBef>
                <a:spcPts val="592"/>
              </a:spcBef>
              <a:spcAft>
                <a:spcPts val="0"/>
              </a:spcAft>
              <a:buClr>
                <a:schemeClr val="dk1"/>
              </a:buClr>
              <a:buSzPct val="100000"/>
              <a:buNone/>
            </a:pPr>
            <a:r>
              <a:t/>
            </a:r>
            <a:endParaRPr/>
          </a:p>
        </p:txBody>
      </p:sp>
      <p:sp>
        <p:nvSpPr>
          <p:cNvPr id="194" name="Google Shape;19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95" name="Google Shape;19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96" name="Google Shape;196;p11"/>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97" name="Google Shape;19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457200" y="274638"/>
            <a:ext cx="8229600" cy="868362"/>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Future Scope</a:t>
            </a:r>
            <a:br>
              <a:rPr b="1" lang="en-US">
                <a:solidFill>
                  <a:srgbClr val="C00000"/>
                </a:solidFill>
              </a:rPr>
            </a:br>
            <a:endParaRPr/>
          </a:p>
        </p:txBody>
      </p:sp>
      <p:sp>
        <p:nvSpPr>
          <p:cNvPr id="203" name="Google Shape;20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Char char="•"/>
            </a:pPr>
            <a:r>
              <a:rPr lang="en-US" sz="2400">
                <a:solidFill>
                  <a:srgbClr val="000000"/>
                </a:solidFill>
                <a:latin typeface="Arial"/>
                <a:ea typeface="Arial"/>
                <a:cs typeface="Arial"/>
                <a:sym typeface="Arial"/>
              </a:rPr>
              <a:t>Same Mechanism can be used for 3D printing by adding Z-axis mechanism. </a:t>
            </a:r>
            <a:endParaRPr/>
          </a:p>
          <a:p>
            <a:pPr indent="-342900" lvl="0" marL="342900" rtl="0" algn="just">
              <a:spcBef>
                <a:spcPts val="640"/>
              </a:spcBef>
              <a:spcAft>
                <a:spcPts val="0"/>
              </a:spcAft>
              <a:buClr>
                <a:srgbClr val="000000"/>
              </a:buClr>
              <a:buSzPts val="2400"/>
              <a:buChar char="•"/>
            </a:pPr>
            <a:r>
              <a:rPr lang="en-US" sz="2400">
                <a:solidFill>
                  <a:srgbClr val="000000"/>
                </a:solidFill>
                <a:latin typeface="Arial"/>
                <a:ea typeface="Arial"/>
                <a:cs typeface="Arial"/>
                <a:sym typeface="Arial"/>
              </a:rPr>
              <a:t>Drilling, PCB making, Laser engraving can be done with this model by changing the pen holder component</a:t>
            </a:r>
            <a:r>
              <a:rPr lang="en-US">
                <a:solidFill>
                  <a:srgbClr val="000000"/>
                </a:solidFill>
                <a:latin typeface="Arial"/>
                <a:ea typeface="Arial"/>
                <a:cs typeface="Arial"/>
                <a:sym typeface="Arial"/>
              </a:rPr>
              <a:t>. </a:t>
            </a:r>
            <a:endParaRPr/>
          </a:p>
          <a:p>
            <a:pPr indent="-139700" lvl="0" marL="342900" rtl="0" algn="l">
              <a:spcBef>
                <a:spcPts val="640"/>
              </a:spcBef>
              <a:spcAft>
                <a:spcPts val="0"/>
              </a:spcAft>
              <a:buClr>
                <a:schemeClr val="dk1"/>
              </a:buClr>
              <a:buSzPts val="3200"/>
              <a:buNone/>
            </a:pPr>
            <a:r>
              <a:t/>
            </a:r>
            <a:endParaRPr>
              <a:solidFill>
                <a:srgbClr val="000000"/>
              </a:solidFill>
              <a:latin typeface="Arial"/>
              <a:ea typeface="Arial"/>
              <a:cs typeface="Arial"/>
              <a:sym typeface="Arial"/>
            </a:endParaRPr>
          </a:p>
          <a:p>
            <a:pPr indent="-139700" lvl="0" marL="342900" rtl="0" algn="l">
              <a:spcBef>
                <a:spcPts val="640"/>
              </a:spcBef>
              <a:spcAft>
                <a:spcPts val="0"/>
              </a:spcAft>
              <a:buClr>
                <a:schemeClr val="dk1"/>
              </a:buClr>
              <a:buSzPts val="3200"/>
              <a:buNone/>
            </a:pPr>
            <a:r>
              <a:t/>
            </a:r>
            <a:endParaRPr/>
          </a:p>
        </p:txBody>
      </p:sp>
      <p:sp>
        <p:nvSpPr>
          <p:cNvPr id="204" name="Google Shape;20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205" name="Google Shape;20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206" name="Google Shape;206;p12"/>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207" name="Google Shape;20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457200" y="274638"/>
            <a:ext cx="8229600" cy="792162"/>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References</a:t>
            </a:r>
            <a:br>
              <a:rPr b="1" lang="en-US">
                <a:solidFill>
                  <a:srgbClr val="C00000"/>
                </a:solidFill>
              </a:rPr>
            </a:br>
            <a:endParaRPr/>
          </a:p>
        </p:txBody>
      </p:sp>
      <p:sp>
        <p:nvSpPr>
          <p:cNvPr id="213" name="Google Shape;213;p13"/>
          <p:cNvSpPr txBox="1"/>
          <p:nvPr>
            <p:ph idx="1" type="body"/>
          </p:nvPr>
        </p:nvSpPr>
        <p:spPr>
          <a:xfrm>
            <a:off x="457200" y="1066800"/>
            <a:ext cx="8229600" cy="5076825"/>
          </a:xfrm>
          <a:prstGeom prst="rect">
            <a:avLst/>
          </a:prstGeom>
          <a:noFill/>
          <a:ln>
            <a:noFill/>
          </a:ln>
        </p:spPr>
        <p:txBody>
          <a:bodyPr anchorCtr="0" anchor="t" bIns="45700" lIns="91425" spcFirstLastPara="1" rIns="91425" wrap="square" tIns="45700">
            <a:normAutofit fontScale="70000" lnSpcReduction="20000"/>
          </a:bodyPr>
          <a:lstStyle/>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Vitale G, A Bonarini, M Matteucci, and L Bascetta 2016 Toward Vocational Robotics: n Experience in Post-Secondary School Education and Job Training Through Robotics. IEEE Robotics and Automation Magazine. 23 73-81.</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Sadanand R O M, R G Chittawadigi, R Joshi, and S K Saha 2015 Virtual Robots Module : An effective visualization tool for Robotics Toolbox. 2nd International Conference on Advances in Robotics (AiR-2015).</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Sadanand R O M, S Sairaman, S P H B., G Udhayakumar, R G Chittawadigi, and S K Saha 2015 Kinematic Analysis of MTAB Robots and its integration with RoboAnalyzer software. 2nd International Conference on Advances in Robotics (AiR-2015).</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Weinert H and D Pensky. Mobile robotics in education and student engineering competitions. In AFRICON, 2011.2011.</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Weinberg J B and Y Xudong 2013 Robotics in Education : Low-cost platforms for teaching integrated systems. IEEE Robotics and Automation Magazine. 10 4-6.</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F. Alcwyn, “Xy plotter toy,” ed: Google Patents, 1972.</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T. Amano, “XY Plotter for producing diagrams from computer information,” ed: Google Patents, 1983.</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G. H. Joseph, “Xy plotter,” ed: Google Patents, 1969.</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M. Sakamoto, R. Magumo, T. Ishihara, and T. Kobari, “XY plotter for nonperforated paper,” ed: Google Patents, 1990.</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a:solidFill>
                  <a:srgbClr val="000000"/>
                </a:solidFill>
                <a:latin typeface="Arial"/>
                <a:ea typeface="Arial"/>
                <a:cs typeface="Arial"/>
                <a:sym typeface="Arial"/>
              </a:rPr>
              <a:t>J. Yeiser, “Xy plotter,” ed: Google Patents, 1973.</a:t>
            </a:r>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u="sng">
                <a:solidFill>
                  <a:srgbClr val="000000"/>
                </a:solidFill>
                <a:latin typeface="Arial"/>
                <a:ea typeface="Arial"/>
                <a:cs typeface="Arial"/>
                <a:sym typeface="Arial"/>
                <a:hlinkClick r:id="rId3">
                  <a:extLst>
                    <a:ext uri="{A12FA001-AC4F-418D-AE19-62706E023703}">
                      <ahyp:hlinkClr val="tx"/>
                    </a:ext>
                  </a:extLst>
                </a:hlinkClick>
              </a:rPr>
              <a:t>https://www.arduino.cc/en/guide/Enviroment</a:t>
            </a:r>
            <a:endParaRPr sz="1800">
              <a:solidFill>
                <a:srgbClr val="000000"/>
              </a:solidFill>
              <a:latin typeface="Arial"/>
              <a:ea typeface="Arial"/>
              <a:cs typeface="Arial"/>
              <a:sym typeface="Arial"/>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u="sng">
                <a:solidFill>
                  <a:srgbClr val="000000"/>
                </a:solidFill>
                <a:latin typeface="Arial"/>
                <a:ea typeface="Arial"/>
                <a:cs typeface="Arial"/>
                <a:sym typeface="Arial"/>
                <a:hlinkClick r:id="rId4">
                  <a:extLst>
                    <a:ext uri="{A12FA001-AC4F-418D-AE19-62706E023703}">
                      <ahyp:hlinkClr val="tx"/>
                    </a:ext>
                  </a:extLst>
                </a:hlinkClick>
              </a:rPr>
              <a:t>https://www.inkscape.org/</a:t>
            </a:r>
            <a:endParaRPr sz="1800">
              <a:solidFill>
                <a:srgbClr val="000000"/>
              </a:solidFill>
              <a:latin typeface="Arial"/>
              <a:ea typeface="Arial"/>
              <a:cs typeface="Arial"/>
              <a:sym typeface="Arial"/>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u="sng">
                <a:solidFill>
                  <a:srgbClr val="000000"/>
                </a:solidFill>
                <a:latin typeface="Arial"/>
                <a:ea typeface="Arial"/>
                <a:cs typeface="Arial"/>
                <a:sym typeface="Arial"/>
                <a:hlinkClick r:id="rId5">
                  <a:extLst>
                    <a:ext uri="{A12FA001-AC4F-418D-AE19-62706E023703}">
                      <ahyp:hlinkClr val="tx"/>
                    </a:ext>
                  </a:extLst>
                </a:hlinkClick>
              </a:rPr>
              <a:t>https://github.com/martymcguire/inkscape-uinicorn</a:t>
            </a:r>
            <a:endParaRPr sz="1800">
              <a:solidFill>
                <a:srgbClr val="000000"/>
              </a:solidFill>
              <a:latin typeface="Arial"/>
              <a:ea typeface="Arial"/>
              <a:cs typeface="Arial"/>
              <a:sym typeface="Arial"/>
            </a:endParaRPr>
          </a:p>
          <a:p>
            <a:pPr indent="-177800" lvl="0" marL="177800" rtl="0" algn="just">
              <a:lnSpc>
                <a:spcPct val="120000"/>
              </a:lnSpc>
              <a:spcBef>
                <a:spcPts val="0"/>
              </a:spcBef>
              <a:spcAft>
                <a:spcPts val="0"/>
              </a:spcAft>
              <a:buClr>
                <a:srgbClr val="000000"/>
              </a:buClr>
              <a:buSzPct val="100000"/>
              <a:buFont typeface="Calibri"/>
              <a:buAutoNum type="arabicPeriod"/>
            </a:pPr>
            <a:r>
              <a:rPr lang="en-US" sz="1800" u="sng">
                <a:solidFill>
                  <a:srgbClr val="000000"/>
                </a:solidFill>
                <a:latin typeface="Arial"/>
                <a:ea typeface="Arial"/>
                <a:cs typeface="Arial"/>
                <a:sym typeface="Arial"/>
                <a:hlinkClick r:id="rId6">
                  <a:extLst>
                    <a:ext uri="{A12FA001-AC4F-418D-AE19-62706E023703}">
                      <ahyp:hlinkClr val="tx"/>
                    </a:ext>
                  </a:extLst>
                </a:hlinkClick>
              </a:rPr>
              <a:t>https://processing.org/download</a:t>
            </a:r>
            <a:endParaRPr sz="1800">
              <a:solidFill>
                <a:srgbClr val="000000"/>
              </a:solidFill>
              <a:latin typeface="Arial"/>
              <a:ea typeface="Arial"/>
              <a:cs typeface="Arial"/>
              <a:sym typeface="Arial"/>
            </a:endParaRPr>
          </a:p>
          <a:p>
            <a:pPr indent="-97790" lvl="0" marL="177800" rtl="0" algn="just">
              <a:lnSpc>
                <a:spcPct val="120000"/>
              </a:lnSpc>
              <a:spcBef>
                <a:spcPts val="0"/>
              </a:spcBef>
              <a:spcAft>
                <a:spcPts val="0"/>
              </a:spcAft>
              <a:buClr>
                <a:schemeClr val="dk1"/>
              </a:buClr>
              <a:buSzPct val="100000"/>
              <a:buFont typeface="Calibri"/>
              <a:buNone/>
            </a:pPr>
            <a:r>
              <a:t/>
            </a:r>
            <a:endParaRPr sz="1800">
              <a:solidFill>
                <a:srgbClr val="000000"/>
              </a:solidFill>
              <a:latin typeface="Arial"/>
              <a:ea typeface="Arial"/>
              <a:cs typeface="Arial"/>
              <a:sym typeface="Arial"/>
            </a:endParaRPr>
          </a:p>
          <a:p>
            <a:pPr indent="-97790" lvl="0" marL="177800" rtl="0" algn="just">
              <a:spcBef>
                <a:spcPts val="0"/>
              </a:spcBef>
              <a:spcAft>
                <a:spcPts val="0"/>
              </a:spcAft>
              <a:buClr>
                <a:schemeClr val="dk1"/>
              </a:buClr>
              <a:buSzPct val="100000"/>
              <a:buFont typeface="Calibri"/>
              <a:buNone/>
            </a:pPr>
            <a:r>
              <a:t/>
            </a:r>
            <a:endParaRPr sz="1800">
              <a:solidFill>
                <a:srgbClr val="000000"/>
              </a:solidFill>
              <a:latin typeface="Arial"/>
              <a:ea typeface="Arial"/>
              <a:cs typeface="Arial"/>
              <a:sym typeface="Arial"/>
            </a:endParaRPr>
          </a:p>
        </p:txBody>
      </p:sp>
      <p:sp>
        <p:nvSpPr>
          <p:cNvPr id="214" name="Google Shape;21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215" name="Google Shape;21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216" name="Google Shape;216;p13"/>
          <p:cNvPicPr preferRelativeResize="0"/>
          <p:nvPr/>
        </p:nvPicPr>
        <p:blipFill rotWithShape="1">
          <a:blip r:embed="rId7">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217" name="Google Shape;21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350838"/>
            <a:ext cx="8229600" cy="71437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Abstract </a:t>
            </a:r>
            <a:br>
              <a:rPr b="1" lang="en-US">
                <a:solidFill>
                  <a:srgbClr val="C00000"/>
                </a:solidFill>
              </a:rPr>
            </a:br>
            <a:endParaRPr b="1">
              <a:solidFill>
                <a:srgbClr val="C00000"/>
              </a:solidFill>
            </a:endParaRPr>
          </a:p>
        </p:txBody>
      </p:sp>
      <p:sp>
        <p:nvSpPr>
          <p:cNvPr id="103" name="Google Shape;103;p2"/>
          <p:cNvSpPr txBox="1"/>
          <p:nvPr>
            <p:ph idx="1" type="body"/>
          </p:nvPr>
        </p:nvSpPr>
        <p:spPr>
          <a:xfrm>
            <a:off x="457203" y="1447746"/>
            <a:ext cx="8229600" cy="45261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spcBef>
                <a:spcPts val="0"/>
              </a:spcBef>
              <a:spcAft>
                <a:spcPts val="0"/>
              </a:spcAft>
              <a:buClr>
                <a:srgbClr val="000000"/>
              </a:buClr>
              <a:buSzPct val="100000"/>
              <a:buChar char="•"/>
            </a:pPr>
            <a:r>
              <a:rPr lang="en-US">
                <a:solidFill>
                  <a:srgbClr val="000000"/>
                </a:solidFill>
                <a:latin typeface="Arial"/>
                <a:ea typeface="Arial"/>
                <a:cs typeface="Arial"/>
                <a:sym typeface="Arial"/>
              </a:rPr>
              <a:t>This project shows how to design and building low cost Arduino plotter machine based on the open source hardware and software. The Arduino plotter machine has been dependent on the principle of Computer Numerical Control with limited area depends on the motion X, Y and Z axes. The objectives of this project are to design the Plotter and to develop open source software for control the machine. Basically, the system of this plotter machine is modeling by solid work software to work with three axes stepper motors (as X, Y and Z axes), these three stepper motors are</a:t>
            </a:r>
            <a:endParaRPr>
              <a:solidFill>
                <a:srgbClr val="000000"/>
              </a:solidFill>
              <a:latin typeface="Roboto"/>
              <a:ea typeface="Roboto"/>
              <a:cs typeface="Roboto"/>
              <a:sym typeface="Roboto"/>
            </a:endParaRPr>
          </a:p>
          <a:p>
            <a:pPr indent="-342900" lvl="0" marL="342900" rtl="0" algn="just">
              <a:spcBef>
                <a:spcPts val="400"/>
              </a:spcBef>
              <a:spcAft>
                <a:spcPts val="0"/>
              </a:spcAft>
              <a:buClr>
                <a:srgbClr val="000000"/>
              </a:buClr>
              <a:buSzPct val="100000"/>
              <a:buChar char="•"/>
            </a:pPr>
            <a:r>
              <a:rPr lang="en-US">
                <a:solidFill>
                  <a:srgbClr val="000000"/>
                </a:solidFill>
                <a:latin typeface="Arial"/>
                <a:ea typeface="Arial"/>
                <a:cs typeface="Arial"/>
                <a:sym typeface="Arial"/>
              </a:rPr>
              <a:t>Controlled by shield for movement (X, Y and Z axes). This machine’s movement onthe X axis is 40mm and Y axis is 40mm. Length of travel means the linear movement of stepper motors that control for X, Y and Z axes from point to another point. The left and right movement controlled by X axis stepper motor, front-back movement controlled by Y axis stepper motor and the pen is up-down that is controlled by Z axis stepper motor.</a:t>
            </a:r>
            <a:endParaRPr>
              <a:solidFill>
                <a:srgbClr val="000000"/>
              </a:solidFill>
              <a:latin typeface="Roboto"/>
              <a:ea typeface="Roboto"/>
              <a:cs typeface="Roboto"/>
              <a:sym typeface="Roboto"/>
            </a:endParaRPr>
          </a:p>
        </p:txBody>
      </p:sp>
      <p:sp>
        <p:nvSpPr>
          <p:cNvPr id="104" name="Google Shape;104;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05" name="Google Shape;10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06" name="Google Shape;106;p2"/>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07" name="Google Shape;107;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438150" y="355600"/>
            <a:ext cx="8229600" cy="85566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Block Diagram </a:t>
            </a:r>
            <a:br>
              <a:rPr b="1" lang="en-US">
                <a:solidFill>
                  <a:srgbClr val="C00000"/>
                </a:solidFill>
              </a:rPr>
            </a:br>
            <a:endParaRPr>
              <a:solidFill>
                <a:srgbClr val="C00000"/>
              </a:solidFill>
            </a:endParaRPr>
          </a:p>
        </p:txBody>
      </p:sp>
      <p:sp>
        <p:nvSpPr>
          <p:cNvPr id="113" name="Google Shape;11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14" name="Google Shape;11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15" name="Google Shape;115;p3"/>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16" name="Google Shape;11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pic>
        <p:nvPicPr>
          <p:cNvPr descr="shows the circuit block diagram of the designed plotter ..." id="117" name="Google Shape;117;p3"/>
          <p:cNvPicPr preferRelativeResize="0"/>
          <p:nvPr/>
        </p:nvPicPr>
        <p:blipFill rotWithShape="1">
          <a:blip r:embed="rId4">
            <a:alphaModFix/>
          </a:blip>
          <a:srcRect b="0" l="0" r="0" t="0"/>
          <a:stretch/>
        </p:blipFill>
        <p:spPr>
          <a:xfrm>
            <a:off x="914400" y="1516063"/>
            <a:ext cx="7467600" cy="382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474663" y="274638"/>
            <a:ext cx="8229600" cy="762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C00000"/>
                </a:solidFill>
              </a:rPr>
              <a:t>Flow </a:t>
            </a:r>
            <a:r>
              <a:rPr b="1" lang="en-US" sz="4000">
                <a:solidFill>
                  <a:srgbClr val="C00000"/>
                </a:solidFill>
              </a:rPr>
              <a:t>Chart</a:t>
            </a:r>
            <a:endParaRPr sz="4000">
              <a:solidFill>
                <a:srgbClr val="C00000"/>
              </a:solidFill>
            </a:endParaRPr>
          </a:p>
        </p:txBody>
      </p:sp>
      <p:sp>
        <p:nvSpPr>
          <p:cNvPr id="123" name="Google Shape;12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24" name="Google Shape;12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25" name="Google Shape;125;p4"/>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26" name="Google Shape;1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pic>
        <p:nvPicPr>
          <p:cNvPr id="127" name="Google Shape;127;p4"/>
          <p:cNvPicPr preferRelativeResize="0"/>
          <p:nvPr>
            <p:ph idx="1" type="body"/>
          </p:nvPr>
        </p:nvPicPr>
        <p:blipFill rotWithShape="1">
          <a:blip r:embed="rId4">
            <a:alphaModFix/>
          </a:blip>
          <a:srcRect b="0" l="0" r="0" t="0"/>
          <a:stretch/>
        </p:blipFill>
        <p:spPr>
          <a:xfrm>
            <a:off x="3424238" y="1311275"/>
            <a:ext cx="2295525"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531813" y="228600"/>
            <a:ext cx="8229600" cy="990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C00000"/>
                </a:solidFill>
              </a:rPr>
              <a:t>Schematic Diagram                                        </a:t>
            </a:r>
            <a:endParaRPr/>
          </a:p>
        </p:txBody>
      </p:sp>
      <p:sp>
        <p:nvSpPr>
          <p:cNvPr id="133" name="Google Shape;133;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34" name="Google Shape;134;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35" name="Google Shape;135;p5"/>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36" name="Google Shape;1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pic>
        <p:nvPicPr>
          <p:cNvPr id="137" name="Google Shape;137;p5"/>
          <p:cNvPicPr preferRelativeResize="0"/>
          <p:nvPr>
            <p:ph idx="1" type="body"/>
          </p:nvPr>
        </p:nvPicPr>
        <p:blipFill rotWithShape="1">
          <a:blip r:embed="rId4">
            <a:alphaModFix/>
          </a:blip>
          <a:srcRect b="0" l="0" r="0" t="0"/>
          <a:stretch/>
        </p:blipFill>
        <p:spPr>
          <a:xfrm>
            <a:off x="1144588" y="1524000"/>
            <a:ext cx="6854825" cy="39925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428625" y="260350"/>
            <a:ext cx="8229600" cy="8683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C00000"/>
                </a:solidFill>
              </a:rPr>
              <a:t>Specifications of the Components </a:t>
            </a:r>
            <a:endParaRPr sz="4000"/>
          </a:p>
        </p:txBody>
      </p:sp>
      <p:sp>
        <p:nvSpPr>
          <p:cNvPr id="143" name="Google Shape;143;p6"/>
          <p:cNvSpPr txBox="1"/>
          <p:nvPr>
            <p:ph idx="1" type="body"/>
          </p:nvPr>
        </p:nvSpPr>
        <p:spPr>
          <a:xfrm>
            <a:off x="441325" y="1219200"/>
            <a:ext cx="8229600" cy="5211763"/>
          </a:xfrm>
          <a:prstGeom prst="rect">
            <a:avLst/>
          </a:prstGeom>
          <a:noFill/>
          <a:ln>
            <a:noFill/>
          </a:ln>
        </p:spPr>
        <p:txBody>
          <a:bodyPr anchorCtr="0" anchor="t" bIns="45700" lIns="91425" spcFirstLastPara="1" rIns="91425" wrap="square" tIns="45700">
            <a:noAutofit/>
          </a:bodyPr>
          <a:lstStyle/>
          <a:p>
            <a:pPr indent="-228600" lvl="0" marL="342900" rtl="0" algn="just">
              <a:spcBef>
                <a:spcPts val="0"/>
              </a:spcBef>
              <a:spcAft>
                <a:spcPts val="0"/>
              </a:spcAft>
              <a:buClr>
                <a:schemeClr val="dk1"/>
              </a:buClr>
              <a:buSzPts val="1800"/>
              <a:buNone/>
            </a:pPr>
            <a:r>
              <a:t/>
            </a:r>
            <a:endParaRPr b="1" sz="1800">
              <a:solidFill>
                <a:srgbClr val="000000"/>
              </a:solidFill>
              <a:latin typeface="Arial"/>
              <a:ea typeface="Arial"/>
              <a:cs typeface="Arial"/>
              <a:sym typeface="Arial"/>
            </a:endParaRPr>
          </a:p>
          <a:p>
            <a:pPr indent="-342900" lvl="0" marL="342900" rtl="0" algn="just">
              <a:spcBef>
                <a:spcPts val="0"/>
              </a:spcBef>
              <a:spcAft>
                <a:spcPts val="0"/>
              </a:spcAft>
              <a:buClr>
                <a:srgbClr val="000000"/>
              </a:buClr>
              <a:buSzPts val="1800"/>
              <a:buChar char="•"/>
            </a:pPr>
            <a:r>
              <a:rPr b="1" lang="en-US" sz="1800">
                <a:solidFill>
                  <a:srgbClr val="000000"/>
                </a:solidFill>
                <a:latin typeface="Arial"/>
                <a:ea typeface="Arial"/>
                <a:cs typeface="Arial"/>
                <a:sym typeface="Arial"/>
              </a:rPr>
              <a:t>Arduino Uno</a:t>
            </a:r>
            <a:endParaRPr/>
          </a:p>
          <a:p>
            <a:pPr indent="0" lvl="1" marL="400050" rtl="0" algn="just">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        Arduino Uno is a microcontroller based on the ATmega328P Atmel AVR family microcontroller (MCU). It is an open source software and hardware design and manufacture of a single microcontroller. It has 14 digital Input/output pins and 6 Analogue input can be sampled using on-chip ADC. By using open source programming Arduino Uno. It also has 6 PWM outputs multiplexed onto the digital IO pins.</a:t>
            </a:r>
            <a:endParaRPr/>
          </a:p>
          <a:p>
            <a:pPr indent="0" lvl="1" marL="400050" rtl="0" algn="just">
              <a:spcBef>
                <a:spcPts val="0"/>
              </a:spcBef>
              <a:spcAft>
                <a:spcPts val="0"/>
              </a:spcAft>
              <a:buClr>
                <a:schemeClr val="dk1"/>
              </a:buClr>
              <a:buSzPts val="1400"/>
              <a:buFont typeface="Arial"/>
              <a:buNone/>
            </a:pPr>
            <a:r>
              <a:t/>
            </a:r>
            <a:endParaRPr sz="1400"/>
          </a:p>
          <a:p>
            <a:pPr indent="-342900" lvl="0" marL="342900" rtl="0" algn="just">
              <a:spcBef>
                <a:spcPts val="0"/>
              </a:spcBef>
              <a:spcAft>
                <a:spcPts val="0"/>
              </a:spcAft>
              <a:buClr>
                <a:srgbClr val="000000"/>
              </a:buClr>
              <a:buSzPts val="1800"/>
              <a:buChar char="•"/>
            </a:pPr>
            <a:r>
              <a:rPr b="1" lang="en-US" sz="1800">
                <a:solidFill>
                  <a:srgbClr val="000000"/>
                </a:solidFill>
                <a:latin typeface="Arial"/>
                <a:ea typeface="Arial"/>
                <a:cs typeface="Arial"/>
                <a:sym typeface="Arial"/>
              </a:rPr>
              <a:t>Servo Motor</a:t>
            </a:r>
            <a:endParaRPr/>
          </a:p>
          <a:p>
            <a:pPr indent="0" lvl="1" marL="457200" rtl="0" algn="just">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     A Servo Motor is a small device that has an output shaft. This shaft can be positioned to specific angular positions by sending the servo a coded signal. As long as the coded signal exists on the input line, the servo will maintain the angular position of the shaft. If the coded signal changes, the angular position of the shaft changes.</a:t>
            </a:r>
            <a:endParaRPr/>
          </a:p>
          <a:p>
            <a:pPr indent="0" lvl="1" marL="457200" rtl="0" algn="just">
              <a:spcBef>
                <a:spcPts val="0"/>
              </a:spcBef>
              <a:spcAft>
                <a:spcPts val="0"/>
              </a:spcAft>
              <a:buClr>
                <a:schemeClr val="dk1"/>
              </a:buClr>
              <a:buSzPts val="1400"/>
              <a:buFont typeface="Arial"/>
              <a:buNone/>
            </a:pPr>
            <a:r>
              <a:t/>
            </a:r>
            <a:endParaRPr sz="1400"/>
          </a:p>
          <a:p>
            <a:pPr indent="-342900" lvl="0" marL="342900" rtl="0" algn="just">
              <a:spcBef>
                <a:spcPts val="0"/>
              </a:spcBef>
              <a:spcAft>
                <a:spcPts val="0"/>
              </a:spcAft>
              <a:buClr>
                <a:srgbClr val="000000"/>
              </a:buClr>
              <a:buSzPts val="1800"/>
              <a:buChar char="•"/>
            </a:pPr>
            <a:r>
              <a:rPr b="1" lang="en-US" sz="1800">
                <a:solidFill>
                  <a:srgbClr val="000000"/>
                </a:solidFill>
                <a:latin typeface="Arial"/>
                <a:ea typeface="Arial"/>
                <a:cs typeface="Arial"/>
                <a:sym typeface="Arial"/>
              </a:rPr>
              <a:t>L293D Motor Driver</a:t>
            </a:r>
            <a:endParaRPr sz="1050"/>
          </a:p>
          <a:p>
            <a:pPr indent="0" lvl="1" marL="457200" rtl="0" algn="just">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In computer numeric control Arduino Uno microcontroller and L293D motor driver are used which are capable of processing logical instruction interfaces with computers. </a:t>
            </a:r>
            <a:endParaRPr/>
          </a:p>
          <a:p>
            <a:pPr indent="0" lvl="1" marL="457200" rtl="0" algn="just">
              <a:spcBef>
                <a:spcPts val="0"/>
              </a:spcBef>
              <a:spcAft>
                <a:spcPts val="0"/>
              </a:spcAft>
              <a:buClr>
                <a:schemeClr val="dk1"/>
              </a:buClr>
              <a:buSzPts val="1400"/>
              <a:buFont typeface="Arial"/>
              <a:buNone/>
            </a:pPr>
            <a:r>
              <a:t/>
            </a:r>
            <a:endParaRPr sz="1400">
              <a:solidFill>
                <a:srgbClr val="000000"/>
              </a:solidFill>
              <a:latin typeface="Arial"/>
              <a:ea typeface="Arial"/>
              <a:cs typeface="Arial"/>
              <a:sym typeface="Arial"/>
            </a:endParaRPr>
          </a:p>
          <a:p>
            <a:pPr indent="-342900" lvl="0" marL="342900" rtl="0" algn="just">
              <a:spcBef>
                <a:spcPts val="0"/>
              </a:spcBef>
              <a:spcAft>
                <a:spcPts val="0"/>
              </a:spcAft>
              <a:buClr>
                <a:srgbClr val="000000"/>
              </a:buClr>
              <a:buSzPts val="1800"/>
              <a:buChar char="•"/>
            </a:pPr>
            <a:r>
              <a:rPr b="1" lang="en-US" sz="1800">
                <a:solidFill>
                  <a:srgbClr val="000000"/>
                </a:solidFill>
                <a:latin typeface="Arial"/>
                <a:ea typeface="Arial"/>
                <a:cs typeface="Arial"/>
                <a:sym typeface="Arial"/>
              </a:rPr>
              <a:t>DVD Drivers</a:t>
            </a:r>
            <a:endParaRPr/>
          </a:p>
          <a:p>
            <a:pPr indent="0" lvl="1" marL="457200" rtl="0" algn="just">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For the X and Y axes we will use two stepper motors and rails from the DVD drivers. </a:t>
            </a:r>
            <a:endParaRPr sz="1400"/>
          </a:p>
          <a:p>
            <a:pPr indent="0" lvl="0" marL="0" rtl="0" algn="l">
              <a:spcBef>
                <a:spcPts val="320"/>
              </a:spcBef>
              <a:spcAft>
                <a:spcPts val="0"/>
              </a:spcAft>
              <a:buClr>
                <a:schemeClr val="dk1"/>
              </a:buClr>
              <a:buSzPts val="1600"/>
              <a:buFont typeface="Arial"/>
              <a:buNone/>
            </a:pPr>
            <a:br>
              <a:rPr lang="en-US" sz="1600"/>
            </a:br>
            <a:endParaRPr sz="1600">
              <a:solidFill>
                <a:srgbClr val="000000"/>
              </a:solidFill>
              <a:latin typeface="Arial"/>
              <a:ea typeface="Arial"/>
              <a:cs typeface="Arial"/>
              <a:sym typeface="Arial"/>
            </a:endParaRPr>
          </a:p>
          <a:p>
            <a:pPr indent="0" lvl="1" marL="457200" rtl="0" algn="just">
              <a:spcBef>
                <a:spcPts val="0"/>
              </a:spcBef>
              <a:spcAft>
                <a:spcPts val="0"/>
              </a:spcAft>
              <a:buClr>
                <a:schemeClr val="dk1"/>
              </a:buClr>
              <a:buSzPts val="1600"/>
              <a:buFont typeface="Arial"/>
              <a:buNone/>
            </a:pPr>
            <a:r>
              <a:t/>
            </a:r>
            <a:endParaRPr sz="1600"/>
          </a:p>
          <a:p>
            <a:pPr indent="0" lvl="0" marL="0" rtl="0" algn="l">
              <a:spcBef>
                <a:spcPts val="320"/>
              </a:spcBef>
              <a:spcAft>
                <a:spcPts val="0"/>
              </a:spcAft>
              <a:buClr>
                <a:schemeClr val="dk1"/>
              </a:buClr>
              <a:buSzPts val="1600"/>
              <a:buFont typeface="Arial"/>
              <a:buNone/>
            </a:pPr>
            <a:br>
              <a:rPr lang="en-US" sz="1600"/>
            </a:br>
            <a:br>
              <a:rPr lang="en-US" sz="1600"/>
            </a:br>
            <a:endParaRPr sz="1600">
              <a:latin typeface="Times New Roman"/>
              <a:ea typeface="Times New Roman"/>
              <a:cs typeface="Times New Roman"/>
              <a:sym typeface="Times New Roman"/>
            </a:endParaRPr>
          </a:p>
        </p:txBody>
      </p:sp>
      <p:sp>
        <p:nvSpPr>
          <p:cNvPr id="144" name="Google Shape;1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45" name="Google Shape;1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46" name="Google Shape;146;p6"/>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47" name="Google Shape;14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57200" y="274638"/>
            <a:ext cx="8229600" cy="868362"/>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Simulation Results </a:t>
            </a:r>
            <a:br>
              <a:rPr b="1" lang="en-US">
                <a:solidFill>
                  <a:srgbClr val="C00000"/>
                </a:solidFill>
              </a:rPr>
            </a:br>
            <a:endParaRPr/>
          </a:p>
        </p:txBody>
      </p:sp>
      <p:sp>
        <p:nvSpPr>
          <p:cNvPr id="153" name="Google Shape;153;p7"/>
          <p:cNvSpPr txBox="1"/>
          <p:nvPr>
            <p:ph idx="1" type="body"/>
          </p:nvPr>
        </p:nvSpPr>
        <p:spPr>
          <a:xfrm>
            <a:off x="438150" y="1143000"/>
            <a:ext cx="8229600" cy="506095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1600"/>
              <a:buChar char="•"/>
            </a:pPr>
            <a:r>
              <a:rPr lang="en-US" sz="1600">
                <a:solidFill>
                  <a:srgbClr val="000000"/>
                </a:solidFill>
                <a:latin typeface="Arial"/>
                <a:ea typeface="Arial"/>
                <a:cs typeface="Arial"/>
                <a:sym typeface="Arial"/>
              </a:rPr>
              <a:t>The plotter has 3 degrees of freedom. The pen can move up and down in the Z axis and the pen is free to move along the 2D plane (X-Y axis). The pen is gripped by a servo motor for upward and downward movement. The setup has a base to enclose the circuitry. Above the base mechanism to move the plotter in the X and Y direction and ahead , the pen is assembled on the base. Two bi-directional motors are used in which one motor is used for the X axis and another for Y axis.</a:t>
            </a:r>
            <a:endParaRPr sz="1600"/>
          </a:p>
          <a:p>
            <a:pPr indent="-342900" lvl="0" marL="342900" rtl="0" algn="just">
              <a:spcBef>
                <a:spcPts val="0"/>
              </a:spcBef>
              <a:spcAft>
                <a:spcPts val="0"/>
              </a:spcAft>
              <a:buClr>
                <a:srgbClr val="000000"/>
              </a:buClr>
              <a:buSzPts val="1600"/>
              <a:buChar char="•"/>
            </a:pPr>
            <a:r>
              <a:rPr lang="en-US" sz="1600">
                <a:solidFill>
                  <a:srgbClr val="000000"/>
                </a:solidFill>
                <a:latin typeface="Arial"/>
                <a:ea typeface="Arial"/>
                <a:cs typeface="Arial"/>
                <a:sym typeface="Arial"/>
              </a:rPr>
              <a:t> The coordinates are uploaded to the machine controller by a separate program. The image file is transformed into a G-code via software. Then the code is transferred to the microcontroller by which the motor mechanism is instructed to draw an image. In this paper, we are going to present a simple design for a 2D plotter. Our idea is an Arduino based on the Arduino Uno and L293D motor driver. The machine will have three motors to implement the X, Y and Z axis. A servo motor will be used along the Z axis for positioning the pen which will go up for logic ‘0’ and down for logic ‘1’ . Drawing will be done on the X-Y plane where the positioning will be controlled by stepper motors. System. The X axis is attached to two plastic parts and was cut to fit the construction. Ensure to put the Y axis straight to the 2D plotter base and the X axis vertically in this. On that surface the servo motor (Z axis) will be attached to the pen base. Pen must be able to move up and down with the aid of a servo motor. Now it will have to attach a hard surface on the Y axis. On this, it will put the paper piece to print the text or image that we programmed. The area of printing is 4cm x 4cm.</a:t>
            </a:r>
            <a:endParaRPr sz="1600"/>
          </a:p>
          <a:p>
            <a:pPr indent="0" lvl="0" marL="0" rtl="0" algn="l">
              <a:spcBef>
                <a:spcPts val="640"/>
              </a:spcBef>
              <a:spcAft>
                <a:spcPts val="0"/>
              </a:spcAft>
              <a:buClr>
                <a:schemeClr val="dk1"/>
              </a:buClr>
              <a:buSzPts val="3200"/>
              <a:buFont typeface="Arial"/>
              <a:buNone/>
            </a:pPr>
            <a:br>
              <a:rPr lang="en-US"/>
            </a:br>
            <a:endParaRPr>
              <a:latin typeface="Times New Roman"/>
              <a:ea typeface="Times New Roman"/>
              <a:cs typeface="Times New Roman"/>
              <a:sym typeface="Times New Roman"/>
            </a:endParaRPr>
          </a:p>
        </p:txBody>
      </p:sp>
      <p:sp>
        <p:nvSpPr>
          <p:cNvPr id="154" name="Google Shape;15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55" name="Google Shape;1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56" name="Google Shape;156;p7"/>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57" name="Google Shape;15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457200" y="244475"/>
            <a:ext cx="8229600" cy="715963"/>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Hardware Pictures during Simulation</a:t>
            </a:r>
            <a:br>
              <a:rPr b="1" lang="en-US">
                <a:solidFill>
                  <a:srgbClr val="C00000"/>
                </a:solidFill>
              </a:rPr>
            </a:br>
            <a:endParaRPr/>
          </a:p>
        </p:txBody>
      </p:sp>
      <p:pic>
        <p:nvPicPr>
          <p:cNvPr id="163" name="Google Shape;163;p8"/>
          <p:cNvPicPr preferRelativeResize="0"/>
          <p:nvPr>
            <p:ph idx="1" type="body"/>
          </p:nvPr>
        </p:nvPicPr>
        <p:blipFill rotWithShape="1">
          <a:blip r:embed="rId3">
            <a:alphaModFix/>
          </a:blip>
          <a:srcRect b="0" l="0" r="0" t="0"/>
          <a:stretch/>
        </p:blipFill>
        <p:spPr>
          <a:xfrm>
            <a:off x="2555776" y="457200"/>
            <a:ext cx="4176463" cy="6066965"/>
          </a:xfrm>
          <a:prstGeom prst="rect">
            <a:avLst/>
          </a:prstGeom>
          <a:noFill/>
          <a:ln>
            <a:noFill/>
          </a:ln>
        </p:spPr>
      </p:pic>
      <p:sp>
        <p:nvSpPr>
          <p:cNvPr id="164" name="Google Shape;16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65" name="Google Shape;16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66" name="Google Shape;166;p8"/>
          <p:cNvPicPr preferRelativeResize="0"/>
          <p:nvPr/>
        </p:nvPicPr>
        <p:blipFill rotWithShape="1">
          <a:blip r:embed="rId4">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67" name="Google Shape;16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468313" y="236538"/>
            <a:ext cx="8229600" cy="792162"/>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a:solidFill>
                  <a:srgbClr val="C00000"/>
                </a:solidFill>
              </a:rPr>
              <a:t>Conclusion</a:t>
            </a:r>
            <a:br>
              <a:rPr b="1" lang="en-US">
                <a:solidFill>
                  <a:srgbClr val="C00000"/>
                </a:solidFill>
              </a:rPr>
            </a:br>
            <a:endParaRPr/>
          </a:p>
        </p:txBody>
      </p:sp>
      <p:sp>
        <p:nvSpPr>
          <p:cNvPr id="173" name="Google Shape;173;p9"/>
          <p:cNvSpPr txBox="1"/>
          <p:nvPr>
            <p:ph idx="1" type="body"/>
          </p:nvPr>
        </p:nvSpPr>
        <p:spPr>
          <a:xfrm>
            <a:off x="438150" y="13970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1800"/>
              <a:buChar char="•"/>
            </a:pPr>
            <a:r>
              <a:rPr lang="en-US" sz="1800">
                <a:solidFill>
                  <a:srgbClr val="000000"/>
                </a:solidFill>
                <a:latin typeface="Arial"/>
                <a:ea typeface="Arial"/>
                <a:cs typeface="Arial"/>
                <a:sym typeface="Arial"/>
              </a:rPr>
              <a:t>The pen holder is mounted on the CNC machine. The plotter movement in the X and Y direction is controlled using motor-coupled gear to move the position left and right and forwards and backwards. We use two L293D motor driver ICs to control the DC motor. The overall assembly of the X-Y plotter fabrication is by using DVD drives. This CNC machine is used to fabricate PCB.</a:t>
            </a:r>
            <a:endParaRPr/>
          </a:p>
          <a:p>
            <a:pPr indent="-342900" lvl="0" marL="342900" rtl="0" algn="just">
              <a:spcBef>
                <a:spcPts val="0"/>
              </a:spcBef>
              <a:spcAft>
                <a:spcPts val="0"/>
              </a:spcAft>
              <a:buClr>
                <a:srgbClr val="000000"/>
              </a:buClr>
              <a:buSzPts val="1800"/>
              <a:buChar char="•"/>
            </a:pPr>
            <a:r>
              <a:rPr lang="en-US" sz="1800">
                <a:solidFill>
                  <a:srgbClr val="000000"/>
                </a:solidFill>
                <a:latin typeface="Arial"/>
                <a:ea typeface="Arial"/>
                <a:cs typeface="Arial"/>
                <a:sym typeface="Arial"/>
              </a:rPr>
              <a:t>The use of Inkscape as the G-code generator enables the users to draw and trace their image before converting it into a G-code file. The file is then attached to processing software, run in the Java language. </a:t>
            </a:r>
            <a:endParaRPr/>
          </a:p>
          <a:p>
            <a:pPr indent="-342900" lvl="0" marL="342900" rtl="0" algn="just">
              <a:spcBef>
                <a:spcPts val="0"/>
              </a:spcBef>
              <a:spcAft>
                <a:spcPts val="0"/>
              </a:spcAft>
              <a:buClr>
                <a:srgbClr val="000000"/>
              </a:buClr>
              <a:buSzPts val="1800"/>
              <a:buChar char="•"/>
            </a:pPr>
            <a:r>
              <a:rPr lang="en-US" sz="1800">
                <a:solidFill>
                  <a:srgbClr val="000000"/>
                </a:solidFill>
                <a:latin typeface="Arial"/>
                <a:ea typeface="Arial"/>
                <a:cs typeface="Arial"/>
                <a:sym typeface="Arial"/>
              </a:rPr>
              <a:t>The processing language enables the user to specify the speed of the stepper, setting the (0, 0) location, go home setting, and to abandon plotting. The command is sent automatically after the G-code is loaded. The figure shows the original image and its 2D plotted image by the CNC plotter.</a:t>
            </a:r>
            <a:br>
              <a:rPr lang="en-US"/>
            </a:br>
            <a:endParaRPr/>
          </a:p>
        </p:txBody>
      </p:sp>
      <p:sp>
        <p:nvSpPr>
          <p:cNvPr id="174" name="Google Shape;17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1D1B10"/>
                </a:solidFill>
                <a:latin typeface="Calibri"/>
                <a:ea typeface="Calibri"/>
                <a:cs typeface="Calibri"/>
                <a:sym typeface="Calibri"/>
              </a:rPr>
              <a:t>2D PLOTTER CNC MACHINE</a:t>
            </a:r>
            <a:endParaRPr>
              <a:latin typeface="Calibri"/>
              <a:ea typeface="Calibri"/>
              <a:cs typeface="Calibri"/>
              <a:sym typeface="Calibri"/>
            </a:endParaRPr>
          </a:p>
        </p:txBody>
      </p:sp>
      <p:sp>
        <p:nvSpPr>
          <p:cNvPr id="175" name="Google Shape;17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pic>
        <p:nvPicPr>
          <p:cNvPr descr="LOGO.jpg" id="176" name="Google Shape;176;p9"/>
          <p:cNvPicPr preferRelativeResize="0"/>
          <p:nvPr/>
        </p:nvPicPr>
        <p:blipFill rotWithShape="1">
          <a:blip r:embed="rId3">
            <a:alphaModFix/>
          </a:blip>
          <a:srcRect b="0" l="0" r="0" t="0"/>
          <a:stretch/>
        </p:blipFill>
        <p:spPr>
          <a:xfrm>
            <a:off x="8191500" y="0"/>
            <a:ext cx="952500" cy="457200"/>
          </a:xfrm>
          <a:prstGeom prst="rect">
            <a:avLst/>
          </a:prstGeom>
          <a:noFill/>
          <a:ln>
            <a:noFill/>
          </a:ln>
          <a:effectLst>
            <a:reflection blurRad="0" dir="0" dist="0" endA="300" endPos="35000" fadeDir="5400000" kx="0" rotWithShape="0" algn="bl" stA="52000" stPos="0" sy="-100000" ky="0"/>
          </a:effectLst>
        </p:spPr>
      </p:pic>
      <p:sp>
        <p:nvSpPr>
          <p:cNvPr id="177" name="Google Shape;177;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chemeClr val="dk1"/>
                </a:solidFill>
              </a:rPr>
              <a:t>20-Dec-21</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2021-12-17T13:34:52Z</dcterms:created>
  <dc:creator>SriHarshaVardhan Jannigorla</dc:creator>
</cp:coreProperties>
</file>