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rittany" charset="1" panose="00000000000000000000"/>
      <p:regular r:id="rId10"/>
    </p:embeddedFont>
    <p:embeddedFont>
      <p:font typeface="Gotham" charset="1" panose="00000000000000000000"/>
      <p:regular r:id="rId11"/>
    </p:embeddedFont>
    <p:embeddedFont>
      <p:font typeface="Gotham Bold" charset="1" panose="00000000000000000000"/>
      <p:regular r:id="rId12"/>
    </p:embeddedFont>
    <p:embeddedFont>
      <p:font typeface="Gotham Italics" charset="1" panose="00000000000000000000"/>
      <p:regular r:id="rId13"/>
    </p:embeddedFont>
    <p:embeddedFont>
      <p:font typeface="Gotham Bold Italics" charset="1" panose="02000000000000000000"/>
      <p:regular r:id="rId14"/>
    </p:embeddedFont>
    <p:embeddedFont>
      <p:font typeface="Gotham Light" charset="1" panose="00000000000000000000"/>
      <p:regular r:id="rId15"/>
    </p:embeddedFont>
    <p:embeddedFont>
      <p:font typeface="Gotham Light Italics" charset="1" panose="00000000000000000000"/>
      <p:regular r:id="rId16"/>
    </p:embeddedFont>
    <p:embeddedFont>
      <p:font typeface="Gotham Heavy" charset="1" panose="02000900000000000000"/>
      <p:regular r:id="rId17"/>
    </p:embeddedFont>
    <p:embeddedFont>
      <p:font typeface="Gotham Heavy Italics" charset="1" panose="02000900000000000000"/>
      <p:regular r:id="rId18"/>
    </p:embeddedFont>
    <p:embeddedFont>
      <p:font typeface="ITC Avant Garde Gothic" charset="1" panose="020B0502020202020204"/>
      <p:regular r:id="rId19"/>
    </p:embeddedFont>
    <p:embeddedFont>
      <p:font typeface="ITC Avant Garde Gothic Bold" charset="1" panose="020B0802020202020204"/>
      <p:regular r:id="rId20"/>
    </p:embeddedFont>
    <p:embeddedFont>
      <p:font typeface="ITC Avant Garde Gothic Italics" charset="1" panose="020B0502020202090204"/>
      <p:regular r:id="rId21"/>
    </p:embeddedFont>
    <p:embeddedFont>
      <p:font typeface="ITC Avant Garde Gothic Bold Italics" charset="1" panose="020B080202020209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4468512" y="-353712"/>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84897" y="537991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373132" y="4114076"/>
            <a:ext cx="12198237" cy="2291464"/>
            <a:chOff x="0" y="0"/>
            <a:chExt cx="3212705" cy="603513"/>
          </a:xfrm>
        </p:grpSpPr>
        <p:sp>
          <p:nvSpPr>
            <p:cNvPr name="Freeform 14" id="14"/>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5" id="15"/>
            <p:cNvSpPr txBox="true"/>
            <p:nvPr/>
          </p:nvSpPr>
          <p:spPr>
            <a:xfrm>
              <a:off x="0" y="-28575"/>
              <a:ext cx="3212705" cy="632088"/>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6296896" y="5875334"/>
            <a:ext cx="6131182" cy="946097"/>
          </a:xfrm>
          <a:prstGeom prst="rect">
            <a:avLst/>
          </a:prstGeom>
        </p:spPr>
        <p:txBody>
          <a:bodyPr anchor="t" rtlCol="false" tIns="0" lIns="0" bIns="0" rIns="0">
            <a:spAutoFit/>
          </a:bodyPr>
          <a:lstStyle/>
          <a:p>
            <a:pPr algn="ctr">
              <a:lnSpc>
                <a:spcPts val="7702"/>
              </a:lnSpc>
              <a:spcBef>
                <a:spcPct val="0"/>
              </a:spcBef>
            </a:pPr>
            <a:r>
              <a:rPr lang="en-US" sz="5501" spc="308">
                <a:solidFill>
                  <a:srgbClr val="191919"/>
                </a:solidFill>
                <a:latin typeface="Gotham"/>
              </a:rPr>
              <a:t>Name</a:t>
            </a:r>
          </a:p>
        </p:txBody>
      </p:sp>
      <p:sp>
        <p:nvSpPr>
          <p:cNvPr name="TextBox 17" id="17"/>
          <p:cNvSpPr txBox="true"/>
          <p:nvPr/>
        </p:nvSpPr>
        <p:spPr>
          <a:xfrm rot="0">
            <a:off x="3564241" y="4632871"/>
            <a:ext cx="11159517" cy="1120523"/>
          </a:xfrm>
          <a:prstGeom prst="rect">
            <a:avLst/>
          </a:prstGeom>
        </p:spPr>
        <p:txBody>
          <a:bodyPr anchor="t" rtlCol="false" tIns="0" lIns="0" bIns="0" rIns="0">
            <a:spAutoFit/>
          </a:bodyPr>
          <a:lstStyle/>
          <a:p>
            <a:pPr algn="ctr">
              <a:lnSpc>
                <a:spcPts val="9111"/>
              </a:lnSpc>
              <a:spcBef>
                <a:spcPct val="0"/>
              </a:spcBef>
            </a:pPr>
            <a:r>
              <a:rPr lang="en-US" sz="6508" spc="911">
                <a:solidFill>
                  <a:srgbClr val="191919"/>
                </a:solidFill>
                <a:latin typeface="Gotham Bold"/>
              </a:rPr>
              <a:t>PHISHING DETECTOR</a:t>
            </a:r>
          </a:p>
        </p:txBody>
      </p:sp>
      <p:grpSp>
        <p:nvGrpSpPr>
          <p:cNvPr name="Group 18" id="18"/>
          <p:cNvGrpSpPr/>
          <p:nvPr/>
        </p:nvGrpSpPr>
        <p:grpSpPr>
          <a:xfrm rot="0">
            <a:off x="-9965724" y="-1383136"/>
            <a:ext cx="10994424" cy="1099442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3655576" y="-66675"/>
            <a:ext cx="6131182" cy="547301"/>
          </a:xfrm>
          <a:prstGeom prst="rect">
            <a:avLst/>
          </a:prstGeom>
        </p:spPr>
        <p:txBody>
          <a:bodyPr anchor="t" rtlCol="false" tIns="0" lIns="0" bIns="0" rIns="0">
            <a:spAutoFit/>
          </a:bodyPr>
          <a:lstStyle/>
          <a:p>
            <a:pPr algn="ctr">
              <a:lnSpc>
                <a:spcPts val="4482"/>
              </a:lnSpc>
              <a:spcBef>
                <a:spcPct val="0"/>
              </a:spcBef>
            </a:pPr>
            <a:r>
              <a:rPr lang="en-US" sz="3201" spc="179">
                <a:solidFill>
                  <a:srgbClr val="191919"/>
                </a:solidFill>
                <a:latin typeface="Gotham"/>
              </a:rPr>
              <a:t>MIS 637-B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6741259" y="118339"/>
            <a:ext cx="1436473" cy="3317308"/>
            <a:chOff x="0" y="0"/>
            <a:chExt cx="1915297" cy="4423077"/>
          </a:xfrm>
        </p:grpSpPr>
        <p:sp>
          <p:nvSpPr>
            <p:cNvPr name="AutoShape 3" id="3"/>
            <p:cNvSpPr/>
            <p:nvPr/>
          </p:nvSpPr>
          <p:spPr>
            <a:xfrm>
              <a:off x="0" y="0"/>
              <a:ext cx="1915297" cy="4423077"/>
            </a:xfrm>
            <a:prstGeom prst="rect">
              <a:avLst/>
            </a:prstGeom>
            <a:solidFill>
              <a:srgbClr val="FD6220"/>
            </a:solidFill>
          </p:spPr>
        </p:sp>
      </p:grpSp>
      <p:grpSp>
        <p:nvGrpSpPr>
          <p:cNvPr name="Group 4" id="4"/>
          <p:cNvGrpSpPr/>
          <p:nvPr/>
        </p:nvGrpSpPr>
        <p:grpSpPr>
          <a:xfrm rot="0">
            <a:off x="16439471" y="8737362"/>
            <a:ext cx="3697059" cy="369705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2349049" y="4083347"/>
            <a:ext cx="15652168" cy="5570491"/>
          </a:xfrm>
          <a:custGeom>
            <a:avLst/>
            <a:gdLst/>
            <a:ahLst/>
            <a:cxnLst/>
            <a:rect r="r" b="b" t="t" l="l"/>
            <a:pathLst>
              <a:path h="5570491" w="15652168">
                <a:moveTo>
                  <a:pt x="0" y="0"/>
                </a:moveTo>
                <a:lnTo>
                  <a:pt x="15652168" y="0"/>
                </a:lnTo>
                <a:lnTo>
                  <a:pt x="15652168" y="5570492"/>
                </a:lnTo>
                <a:lnTo>
                  <a:pt x="0" y="5570492"/>
                </a:lnTo>
                <a:lnTo>
                  <a:pt x="0" y="0"/>
                </a:lnTo>
                <a:close/>
              </a:path>
            </a:pathLst>
          </a:custGeom>
          <a:blipFill>
            <a:blip r:embed="rId2"/>
            <a:stretch>
              <a:fillRect l="0" t="0" r="0" b="0"/>
            </a:stretch>
          </a:blipFill>
        </p:spPr>
      </p:sp>
      <p:sp>
        <p:nvSpPr>
          <p:cNvPr name="TextBox 8" id="8"/>
          <p:cNvSpPr txBox="true"/>
          <p:nvPr/>
        </p:nvSpPr>
        <p:spPr>
          <a:xfrm rot="0">
            <a:off x="2423905" y="-57544"/>
            <a:ext cx="12778997" cy="1269307"/>
          </a:xfrm>
          <a:prstGeom prst="rect">
            <a:avLst/>
          </a:prstGeom>
        </p:spPr>
        <p:txBody>
          <a:bodyPr anchor="t" rtlCol="false" tIns="0" lIns="0" bIns="0" rIns="0">
            <a:spAutoFit/>
          </a:bodyPr>
          <a:lstStyle/>
          <a:p>
            <a:pPr algn="l">
              <a:lnSpc>
                <a:spcPts val="10359"/>
              </a:lnSpc>
            </a:pPr>
            <a:r>
              <a:rPr lang="en-US" sz="7399">
                <a:solidFill>
                  <a:srgbClr val="191919"/>
                </a:solidFill>
                <a:latin typeface="Gotham Bold"/>
              </a:rPr>
              <a:t>Exploratory Data Analysis</a:t>
            </a:r>
          </a:p>
        </p:txBody>
      </p:sp>
      <p:sp>
        <p:nvSpPr>
          <p:cNvPr name="TextBox 9" id="9"/>
          <p:cNvSpPr txBox="true"/>
          <p:nvPr/>
        </p:nvSpPr>
        <p:spPr>
          <a:xfrm rot="0">
            <a:off x="2349049" y="1758375"/>
            <a:ext cx="8761330" cy="495876"/>
          </a:xfrm>
          <a:prstGeom prst="rect">
            <a:avLst/>
          </a:prstGeom>
        </p:spPr>
        <p:txBody>
          <a:bodyPr anchor="t" rtlCol="false" tIns="0" lIns="0" bIns="0" rIns="0">
            <a:spAutoFit/>
          </a:bodyPr>
          <a:lstStyle/>
          <a:p>
            <a:pPr algn="l">
              <a:lnSpc>
                <a:spcPts val="3639"/>
              </a:lnSpc>
            </a:pPr>
            <a:r>
              <a:rPr lang="en-US" sz="2599">
                <a:solidFill>
                  <a:srgbClr val="191919"/>
                </a:solidFill>
                <a:latin typeface="ITC Avant Garde Gothic Bold Italics"/>
              </a:rPr>
              <a:t>Count Plot for Categorical Variable (PathLevel)</a:t>
            </a:r>
          </a:p>
        </p:txBody>
      </p:sp>
      <p:sp>
        <p:nvSpPr>
          <p:cNvPr name="TextBox 10" id="10"/>
          <p:cNvSpPr txBox="true"/>
          <p:nvPr/>
        </p:nvSpPr>
        <p:spPr>
          <a:xfrm rot="0">
            <a:off x="2349049" y="2251849"/>
            <a:ext cx="14501453" cy="453361"/>
          </a:xfrm>
          <a:prstGeom prst="rect">
            <a:avLst/>
          </a:prstGeom>
        </p:spPr>
        <p:txBody>
          <a:bodyPr anchor="t" rtlCol="false" tIns="0" lIns="0" bIns="0" rIns="0">
            <a:spAutoFit/>
          </a:bodyPr>
          <a:lstStyle/>
          <a:p>
            <a:pPr algn="l">
              <a:lnSpc>
                <a:spcPts val="3359"/>
              </a:lnSpc>
            </a:pPr>
            <a:r>
              <a:rPr lang="en-US" sz="2400">
                <a:solidFill>
                  <a:srgbClr val="191919"/>
                </a:solidFill>
                <a:latin typeface="ITC Avant Garde Gothic Italics"/>
              </a:rPr>
              <a:t>This helps understand the prevalence of various URL path levels.</a:t>
            </a:r>
          </a:p>
        </p:txBody>
      </p:sp>
      <p:grpSp>
        <p:nvGrpSpPr>
          <p:cNvPr name="Group 11" id="11"/>
          <p:cNvGrpSpPr/>
          <p:nvPr/>
        </p:nvGrpSpPr>
        <p:grpSpPr>
          <a:xfrm rot="0">
            <a:off x="709357" y="4415175"/>
            <a:ext cx="992463" cy="992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4" id="14"/>
          <p:cNvGrpSpPr/>
          <p:nvPr/>
        </p:nvGrpSpPr>
        <p:grpSpPr>
          <a:xfrm rot="0">
            <a:off x="656944" y="3203637"/>
            <a:ext cx="992463" cy="99246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7" id="17"/>
          <p:cNvGrpSpPr/>
          <p:nvPr/>
        </p:nvGrpSpPr>
        <p:grpSpPr>
          <a:xfrm rot="0">
            <a:off x="-1259862" y="-971119"/>
            <a:ext cx="3499668" cy="13405540"/>
            <a:chOff x="0" y="0"/>
            <a:chExt cx="212191" cy="812800"/>
          </a:xfrm>
        </p:grpSpPr>
        <p:sp>
          <p:nvSpPr>
            <p:cNvPr name="Freeform 18" id="18"/>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9" id="19"/>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06082" y="1952203"/>
            <a:ext cx="992463" cy="99246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3" id="23"/>
          <p:cNvGrpSpPr/>
          <p:nvPr/>
        </p:nvGrpSpPr>
        <p:grpSpPr>
          <a:xfrm rot="0">
            <a:off x="755221" y="5701963"/>
            <a:ext cx="894186" cy="956914"/>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6" id="26"/>
          <p:cNvGrpSpPr/>
          <p:nvPr/>
        </p:nvGrpSpPr>
        <p:grpSpPr>
          <a:xfrm rot="0">
            <a:off x="755221" y="6878147"/>
            <a:ext cx="894186" cy="956914"/>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9" id="29"/>
          <p:cNvGrpSpPr/>
          <p:nvPr/>
        </p:nvGrpSpPr>
        <p:grpSpPr>
          <a:xfrm rot="0">
            <a:off x="755221" y="8055579"/>
            <a:ext cx="894186" cy="956914"/>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6741259" y="118339"/>
            <a:ext cx="1436473" cy="3317308"/>
            <a:chOff x="0" y="0"/>
            <a:chExt cx="1915297" cy="4423077"/>
          </a:xfrm>
        </p:grpSpPr>
        <p:sp>
          <p:nvSpPr>
            <p:cNvPr name="AutoShape 3" id="3"/>
            <p:cNvSpPr/>
            <p:nvPr/>
          </p:nvSpPr>
          <p:spPr>
            <a:xfrm>
              <a:off x="0" y="0"/>
              <a:ext cx="1915297" cy="4423077"/>
            </a:xfrm>
            <a:prstGeom prst="rect">
              <a:avLst/>
            </a:prstGeom>
            <a:solidFill>
              <a:srgbClr val="FD6220"/>
            </a:solidFill>
          </p:spPr>
        </p:sp>
      </p:grpSp>
      <p:grpSp>
        <p:nvGrpSpPr>
          <p:cNvPr name="Group 4" id="4"/>
          <p:cNvGrpSpPr/>
          <p:nvPr/>
        </p:nvGrpSpPr>
        <p:grpSpPr>
          <a:xfrm rot="0">
            <a:off x="16439471" y="8737362"/>
            <a:ext cx="3697059" cy="369705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6239197" y="2998754"/>
            <a:ext cx="8963705" cy="7288246"/>
          </a:xfrm>
          <a:custGeom>
            <a:avLst/>
            <a:gdLst/>
            <a:ahLst/>
            <a:cxnLst/>
            <a:rect r="r" b="b" t="t" l="l"/>
            <a:pathLst>
              <a:path h="7288246" w="8963705">
                <a:moveTo>
                  <a:pt x="0" y="0"/>
                </a:moveTo>
                <a:lnTo>
                  <a:pt x="8963705" y="0"/>
                </a:lnTo>
                <a:lnTo>
                  <a:pt x="8963705" y="7288246"/>
                </a:lnTo>
                <a:lnTo>
                  <a:pt x="0" y="7288246"/>
                </a:lnTo>
                <a:lnTo>
                  <a:pt x="0" y="0"/>
                </a:lnTo>
                <a:close/>
              </a:path>
            </a:pathLst>
          </a:custGeom>
          <a:blipFill>
            <a:blip r:embed="rId2"/>
            <a:stretch>
              <a:fillRect l="0" t="0" r="0" b="0"/>
            </a:stretch>
          </a:blipFill>
        </p:spPr>
      </p:sp>
      <p:sp>
        <p:nvSpPr>
          <p:cNvPr name="TextBox 8" id="8"/>
          <p:cNvSpPr txBox="true"/>
          <p:nvPr/>
        </p:nvSpPr>
        <p:spPr>
          <a:xfrm rot="0">
            <a:off x="2423905" y="-57544"/>
            <a:ext cx="12778997" cy="1269307"/>
          </a:xfrm>
          <a:prstGeom prst="rect">
            <a:avLst/>
          </a:prstGeom>
        </p:spPr>
        <p:txBody>
          <a:bodyPr anchor="t" rtlCol="false" tIns="0" lIns="0" bIns="0" rIns="0">
            <a:spAutoFit/>
          </a:bodyPr>
          <a:lstStyle/>
          <a:p>
            <a:pPr algn="l">
              <a:lnSpc>
                <a:spcPts val="10359"/>
              </a:lnSpc>
            </a:pPr>
            <a:r>
              <a:rPr lang="en-US" sz="7399">
                <a:solidFill>
                  <a:srgbClr val="191919"/>
                </a:solidFill>
                <a:latin typeface="Gotham Bold"/>
              </a:rPr>
              <a:t>Exploratory Data Analysis</a:t>
            </a:r>
          </a:p>
        </p:txBody>
      </p:sp>
      <p:sp>
        <p:nvSpPr>
          <p:cNvPr name="TextBox 9" id="9"/>
          <p:cNvSpPr txBox="true"/>
          <p:nvPr/>
        </p:nvSpPr>
        <p:spPr>
          <a:xfrm rot="0">
            <a:off x="2349049" y="1758375"/>
            <a:ext cx="8761330" cy="495876"/>
          </a:xfrm>
          <a:prstGeom prst="rect">
            <a:avLst/>
          </a:prstGeom>
        </p:spPr>
        <p:txBody>
          <a:bodyPr anchor="t" rtlCol="false" tIns="0" lIns="0" bIns="0" rIns="0">
            <a:spAutoFit/>
          </a:bodyPr>
          <a:lstStyle/>
          <a:p>
            <a:pPr algn="l">
              <a:lnSpc>
                <a:spcPts val="3639"/>
              </a:lnSpc>
            </a:pPr>
            <a:r>
              <a:rPr lang="en-US" sz="2599">
                <a:solidFill>
                  <a:srgbClr val="191919"/>
                </a:solidFill>
                <a:latin typeface="ITC Avant Garde Gothic Bold Italics"/>
              </a:rPr>
              <a:t>Correlation Heat Matrix</a:t>
            </a:r>
          </a:p>
        </p:txBody>
      </p:sp>
      <p:sp>
        <p:nvSpPr>
          <p:cNvPr name="TextBox 10" id="10"/>
          <p:cNvSpPr txBox="true"/>
          <p:nvPr/>
        </p:nvSpPr>
        <p:spPr>
          <a:xfrm rot="0">
            <a:off x="2349049" y="2251849"/>
            <a:ext cx="14501453" cy="453361"/>
          </a:xfrm>
          <a:prstGeom prst="rect">
            <a:avLst/>
          </a:prstGeom>
        </p:spPr>
        <p:txBody>
          <a:bodyPr anchor="t" rtlCol="false" tIns="0" lIns="0" bIns="0" rIns="0">
            <a:spAutoFit/>
          </a:bodyPr>
          <a:lstStyle/>
          <a:p>
            <a:pPr algn="l">
              <a:lnSpc>
                <a:spcPts val="3359"/>
              </a:lnSpc>
            </a:pPr>
            <a:r>
              <a:rPr lang="en-US" sz="2400">
                <a:solidFill>
                  <a:srgbClr val="191919"/>
                </a:solidFill>
                <a:latin typeface="ITC Avant Garde Gothic Italics"/>
              </a:rPr>
              <a:t>This analysis helps identify potential multicollinearity among features.</a:t>
            </a:r>
          </a:p>
        </p:txBody>
      </p:sp>
      <p:grpSp>
        <p:nvGrpSpPr>
          <p:cNvPr name="Group 11" id="11"/>
          <p:cNvGrpSpPr/>
          <p:nvPr/>
        </p:nvGrpSpPr>
        <p:grpSpPr>
          <a:xfrm rot="0">
            <a:off x="709357" y="4415175"/>
            <a:ext cx="992463" cy="992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4" id="14"/>
          <p:cNvGrpSpPr/>
          <p:nvPr/>
        </p:nvGrpSpPr>
        <p:grpSpPr>
          <a:xfrm rot="0">
            <a:off x="656944" y="3203637"/>
            <a:ext cx="992463" cy="99246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7" id="17"/>
          <p:cNvGrpSpPr/>
          <p:nvPr/>
        </p:nvGrpSpPr>
        <p:grpSpPr>
          <a:xfrm rot="0">
            <a:off x="-1259862" y="-971119"/>
            <a:ext cx="3499668" cy="13405540"/>
            <a:chOff x="0" y="0"/>
            <a:chExt cx="212191" cy="812800"/>
          </a:xfrm>
        </p:grpSpPr>
        <p:sp>
          <p:nvSpPr>
            <p:cNvPr name="Freeform 18" id="18"/>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9" id="19"/>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06082" y="1952203"/>
            <a:ext cx="992463" cy="99246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3" id="23"/>
          <p:cNvGrpSpPr/>
          <p:nvPr/>
        </p:nvGrpSpPr>
        <p:grpSpPr>
          <a:xfrm rot="0">
            <a:off x="755221" y="5701963"/>
            <a:ext cx="894186" cy="956914"/>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6" id="26"/>
          <p:cNvGrpSpPr/>
          <p:nvPr/>
        </p:nvGrpSpPr>
        <p:grpSpPr>
          <a:xfrm rot="0">
            <a:off x="755221" y="6878147"/>
            <a:ext cx="894186" cy="956914"/>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9" id="29"/>
          <p:cNvGrpSpPr/>
          <p:nvPr/>
        </p:nvGrpSpPr>
        <p:grpSpPr>
          <a:xfrm rot="0">
            <a:off x="755221" y="8055579"/>
            <a:ext cx="894186" cy="956914"/>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2272855" y="92090"/>
            <a:ext cx="13742290" cy="936610"/>
          </a:xfrm>
          <a:prstGeom prst="rect">
            <a:avLst/>
          </a:prstGeom>
        </p:spPr>
        <p:txBody>
          <a:bodyPr anchor="t" rtlCol="false" tIns="0" lIns="0" bIns="0" rIns="0">
            <a:spAutoFit/>
          </a:bodyPr>
          <a:lstStyle/>
          <a:p>
            <a:pPr algn="just">
              <a:lnSpc>
                <a:spcPts val="7699"/>
              </a:lnSpc>
              <a:spcBef>
                <a:spcPct val="0"/>
              </a:spcBef>
            </a:pPr>
            <a:r>
              <a:rPr lang="en-US" sz="5499">
                <a:solidFill>
                  <a:srgbClr val="191919"/>
                </a:solidFill>
                <a:latin typeface="Gotham Bold"/>
              </a:rPr>
              <a:t>Model Building &amp; Training</a:t>
            </a:r>
          </a:p>
        </p:txBody>
      </p:sp>
      <p:grpSp>
        <p:nvGrpSpPr>
          <p:cNvPr name="Group 3" id="3"/>
          <p:cNvGrpSpPr/>
          <p:nvPr/>
        </p:nvGrpSpPr>
        <p:grpSpPr>
          <a:xfrm rot="0">
            <a:off x="706082" y="5664813"/>
            <a:ext cx="992463" cy="99246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4</a:t>
              </a:r>
            </a:p>
          </p:txBody>
        </p:sp>
      </p:grpSp>
      <p:grpSp>
        <p:nvGrpSpPr>
          <p:cNvPr name="Group 6" id="6"/>
          <p:cNvGrpSpPr/>
          <p:nvPr/>
        </p:nvGrpSpPr>
        <p:grpSpPr>
          <a:xfrm rot="0">
            <a:off x="11762088" y="-9632634"/>
            <a:ext cx="10994424" cy="10994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09357" y="4415175"/>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2" id="12"/>
          <p:cNvGrpSpPr/>
          <p:nvPr/>
        </p:nvGrpSpPr>
        <p:grpSpPr>
          <a:xfrm rot="0">
            <a:off x="656944" y="3203637"/>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5" id="15"/>
          <p:cNvGrpSpPr/>
          <p:nvPr/>
        </p:nvGrpSpPr>
        <p:grpSpPr>
          <a:xfrm rot="0">
            <a:off x="-1226813" y="-240165"/>
            <a:ext cx="3499668" cy="13405540"/>
            <a:chOff x="0" y="0"/>
            <a:chExt cx="212191" cy="812800"/>
          </a:xfrm>
        </p:grpSpPr>
        <p:sp>
          <p:nvSpPr>
            <p:cNvPr name="Freeform 16" id="1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7" id="1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06082" y="1952203"/>
            <a:ext cx="992463" cy="99246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1" id="21"/>
          <p:cNvGrpSpPr/>
          <p:nvPr/>
        </p:nvGrpSpPr>
        <p:grpSpPr>
          <a:xfrm rot="0">
            <a:off x="755221" y="6878147"/>
            <a:ext cx="894186" cy="956914"/>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4" id="24"/>
          <p:cNvGrpSpPr/>
          <p:nvPr/>
        </p:nvGrpSpPr>
        <p:grpSpPr>
          <a:xfrm rot="0">
            <a:off x="755221" y="8055579"/>
            <a:ext cx="894186" cy="956914"/>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
        <p:nvSpPr>
          <p:cNvPr name="Freeform 27" id="27"/>
          <p:cNvSpPr/>
          <p:nvPr/>
        </p:nvSpPr>
        <p:spPr>
          <a:xfrm flipH="false" flipV="false" rot="0">
            <a:off x="6868822" y="5755574"/>
            <a:ext cx="662000" cy="901703"/>
          </a:xfrm>
          <a:custGeom>
            <a:avLst/>
            <a:gdLst/>
            <a:ahLst/>
            <a:cxnLst/>
            <a:rect r="r" b="b" t="t" l="l"/>
            <a:pathLst>
              <a:path h="901703" w="662000">
                <a:moveTo>
                  <a:pt x="0" y="0"/>
                </a:moveTo>
                <a:lnTo>
                  <a:pt x="662000" y="0"/>
                </a:lnTo>
                <a:lnTo>
                  <a:pt x="662000" y="901702"/>
                </a:lnTo>
                <a:lnTo>
                  <a:pt x="0" y="9017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2462016" y="1548142"/>
            <a:ext cx="8117345" cy="4644067"/>
          </a:xfrm>
          <a:prstGeom prst="rect">
            <a:avLst/>
          </a:prstGeom>
        </p:spPr>
        <p:txBody>
          <a:bodyPr anchor="t" rtlCol="false" tIns="0" lIns="0" bIns="0" rIns="0">
            <a:spAutoFit/>
          </a:bodyPr>
          <a:lstStyle/>
          <a:p>
            <a:pPr algn="l">
              <a:lnSpc>
                <a:spcPts val="3359"/>
              </a:lnSpc>
            </a:pPr>
            <a:r>
              <a:rPr lang="en-US" sz="2400">
                <a:solidFill>
                  <a:srgbClr val="000000"/>
                </a:solidFill>
                <a:latin typeface="ITC Avant Garde Gothic"/>
              </a:rPr>
              <a:t>We use several classification models to predict phishing websites:</a:t>
            </a:r>
          </a:p>
          <a:p>
            <a:pPr algn="l">
              <a:lnSpc>
                <a:spcPts val="3359"/>
              </a:lnSpc>
            </a:pPr>
          </a:p>
          <a:p>
            <a:pPr algn="l" marL="518160" indent="-259080" lvl="1">
              <a:lnSpc>
                <a:spcPts val="3359"/>
              </a:lnSpc>
              <a:buAutoNum type="arabicPeriod" startAt="1"/>
            </a:pPr>
            <a:r>
              <a:rPr lang="en-US" sz="2400">
                <a:solidFill>
                  <a:srgbClr val="000000"/>
                </a:solidFill>
                <a:latin typeface="ITC Avant Garde Gothic"/>
              </a:rPr>
              <a:t>Logistic Regression</a:t>
            </a:r>
          </a:p>
          <a:p>
            <a:pPr algn="l" marL="518160" indent="-259080" lvl="1">
              <a:lnSpc>
                <a:spcPts val="3359"/>
              </a:lnSpc>
              <a:buAutoNum type="arabicPeriod" startAt="1"/>
            </a:pPr>
            <a:r>
              <a:rPr lang="en-US" sz="2400">
                <a:solidFill>
                  <a:srgbClr val="000000"/>
                </a:solidFill>
                <a:latin typeface="ITC Avant Garde Gothic"/>
              </a:rPr>
              <a:t>Random Forest</a:t>
            </a:r>
          </a:p>
          <a:p>
            <a:pPr algn="l" marL="518160" indent="-259080" lvl="1">
              <a:lnSpc>
                <a:spcPts val="3359"/>
              </a:lnSpc>
              <a:buAutoNum type="arabicPeriod" startAt="1"/>
            </a:pPr>
            <a:r>
              <a:rPr lang="en-US" sz="2400">
                <a:solidFill>
                  <a:srgbClr val="000000"/>
                </a:solidFill>
                <a:latin typeface="ITC Avant Garde Gothic"/>
              </a:rPr>
              <a:t>Extra Trees</a:t>
            </a:r>
          </a:p>
          <a:p>
            <a:pPr algn="l" marL="518160" indent="-259080" lvl="1">
              <a:lnSpc>
                <a:spcPts val="3359"/>
              </a:lnSpc>
              <a:buAutoNum type="arabicPeriod" startAt="1"/>
            </a:pPr>
            <a:r>
              <a:rPr lang="en-US" sz="2400">
                <a:solidFill>
                  <a:srgbClr val="000000"/>
                </a:solidFill>
                <a:latin typeface="ITC Avant Garde Gothic"/>
              </a:rPr>
              <a:t>Hist Gradient Boosting</a:t>
            </a:r>
          </a:p>
          <a:p>
            <a:pPr algn="l" marL="518160" indent="-259080" lvl="1">
              <a:lnSpc>
                <a:spcPts val="3359"/>
              </a:lnSpc>
              <a:buAutoNum type="arabicPeriod" startAt="1"/>
            </a:pPr>
            <a:r>
              <a:rPr lang="en-US" sz="2400">
                <a:solidFill>
                  <a:srgbClr val="000000"/>
                </a:solidFill>
                <a:latin typeface="ITC Avant Garde Gothic"/>
              </a:rPr>
              <a:t>XGBoost</a:t>
            </a:r>
          </a:p>
          <a:p>
            <a:pPr algn="l" marL="518160" indent="-259080" lvl="1">
              <a:lnSpc>
                <a:spcPts val="3359"/>
              </a:lnSpc>
              <a:buAutoNum type="arabicPeriod" startAt="1"/>
            </a:pPr>
            <a:r>
              <a:rPr lang="en-US" sz="2400">
                <a:solidFill>
                  <a:srgbClr val="000000"/>
                </a:solidFill>
                <a:latin typeface="ITC Avant Garde Gothic"/>
              </a:rPr>
              <a:t>LightGBM</a:t>
            </a:r>
          </a:p>
          <a:p>
            <a:pPr algn="l" marL="518160" indent="-259080" lvl="1">
              <a:lnSpc>
                <a:spcPts val="3359"/>
              </a:lnSpc>
              <a:buAutoNum type="arabicPeriod" startAt="1"/>
            </a:pPr>
            <a:r>
              <a:rPr lang="en-US" sz="2400">
                <a:solidFill>
                  <a:srgbClr val="000000"/>
                </a:solidFill>
                <a:latin typeface="ITC Avant Garde Gothic"/>
              </a:rPr>
              <a:t>CatBoost</a:t>
            </a:r>
          </a:p>
          <a:p>
            <a:pPr algn="l">
              <a:lnSpc>
                <a:spcPts val="3359"/>
              </a:lnSpc>
            </a:pPr>
          </a:p>
        </p:txBody>
      </p:sp>
      <p:grpSp>
        <p:nvGrpSpPr>
          <p:cNvPr name="Group 29" id="29"/>
          <p:cNvGrpSpPr/>
          <p:nvPr/>
        </p:nvGrpSpPr>
        <p:grpSpPr>
          <a:xfrm rot="-10800000">
            <a:off x="7416884" y="3035990"/>
            <a:ext cx="1379185" cy="137918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D6220"/>
            </a:solidFill>
          </p:spPr>
        </p:sp>
        <p:sp>
          <p:nvSpPr>
            <p:cNvPr name="TextBox 31" id="31"/>
            <p:cNvSpPr txBox="true"/>
            <p:nvPr/>
          </p:nvSpPr>
          <p:spPr>
            <a:xfrm>
              <a:off x="0" y="174625"/>
              <a:ext cx="711200" cy="434975"/>
            </a:xfrm>
            <a:prstGeom prst="rect">
              <a:avLst/>
            </a:prstGeom>
          </p:spPr>
          <p:txBody>
            <a:bodyPr anchor="ctr" rtlCol="false" tIns="50800" lIns="50800" bIns="50800" rIns="50800"/>
            <a:lstStyle/>
            <a:p>
              <a:pPr algn="ctr">
                <a:lnSpc>
                  <a:spcPts val="2380"/>
                </a:lnSpc>
              </a:pPr>
            </a:p>
          </p:txBody>
        </p:sp>
      </p:grpSp>
      <p:sp>
        <p:nvSpPr>
          <p:cNvPr name="TextBox 32" id="32"/>
          <p:cNvSpPr txBox="true"/>
          <p:nvPr/>
        </p:nvSpPr>
        <p:spPr>
          <a:xfrm rot="0">
            <a:off x="9307865" y="3006493"/>
            <a:ext cx="8499697" cy="1291502"/>
          </a:xfrm>
          <a:prstGeom prst="rect">
            <a:avLst/>
          </a:prstGeom>
        </p:spPr>
        <p:txBody>
          <a:bodyPr anchor="t" rtlCol="false" tIns="0" lIns="0" bIns="0" rIns="0">
            <a:spAutoFit/>
          </a:bodyPr>
          <a:lstStyle/>
          <a:p>
            <a:pPr algn="l">
              <a:lnSpc>
                <a:spcPts val="3359"/>
              </a:lnSpc>
            </a:pPr>
            <a:r>
              <a:rPr lang="en-US" sz="2400">
                <a:solidFill>
                  <a:srgbClr val="000000"/>
                </a:solidFill>
                <a:latin typeface="ITC Avant Garde Gothic"/>
              </a:rPr>
              <a:t>Each model offers unique advantages in handling the dataset's characteristics, ranging from interpretability to robustness against overfitting.</a:t>
            </a:r>
          </a:p>
        </p:txBody>
      </p:sp>
      <p:sp>
        <p:nvSpPr>
          <p:cNvPr name="TextBox 33" id="33"/>
          <p:cNvSpPr txBox="true"/>
          <p:nvPr/>
        </p:nvSpPr>
        <p:spPr>
          <a:xfrm rot="0">
            <a:off x="7778524" y="5559694"/>
            <a:ext cx="9757926" cy="1710573"/>
          </a:xfrm>
          <a:prstGeom prst="rect">
            <a:avLst/>
          </a:prstGeom>
        </p:spPr>
        <p:txBody>
          <a:bodyPr anchor="t" rtlCol="false" tIns="0" lIns="0" bIns="0" rIns="0">
            <a:spAutoFit/>
          </a:bodyPr>
          <a:lstStyle/>
          <a:p>
            <a:pPr algn="l">
              <a:lnSpc>
                <a:spcPts val="3359"/>
              </a:lnSpc>
              <a:spcBef>
                <a:spcPct val="0"/>
              </a:spcBef>
            </a:pPr>
            <a:r>
              <a:rPr lang="en-US" sz="2399">
                <a:solidFill>
                  <a:srgbClr val="000000"/>
                </a:solidFill>
                <a:latin typeface="ITC Avant Garde Gothic"/>
              </a:rPr>
              <a:t>The dataset is split into training and testing sets to evaluate model performance. </a:t>
            </a:r>
            <a:r>
              <a:rPr lang="en-US" sz="2399">
                <a:solidFill>
                  <a:srgbClr val="000000"/>
                </a:solidFill>
                <a:latin typeface="ITC Avant Garde Gothic"/>
              </a:rPr>
              <a:t>Models are trained using the training set, and hyperparameters are tuned using techniques like cross-validation to optimize performance.</a:t>
            </a:r>
          </a:p>
        </p:txBody>
      </p:sp>
      <p:sp>
        <p:nvSpPr>
          <p:cNvPr name="TextBox 34" id="34"/>
          <p:cNvSpPr txBox="true"/>
          <p:nvPr/>
        </p:nvSpPr>
        <p:spPr>
          <a:xfrm rot="0">
            <a:off x="2462016" y="7960329"/>
            <a:ext cx="9909735" cy="872432"/>
          </a:xfrm>
          <a:prstGeom prst="rect">
            <a:avLst/>
          </a:prstGeom>
        </p:spPr>
        <p:txBody>
          <a:bodyPr anchor="t" rtlCol="false" tIns="0" lIns="0" bIns="0" rIns="0">
            <a:spAutoFit/>
          </a:bodyPr>
          <a:lstStyle/>
          <a:p>
            <a:pPr algn="l">
              <a:lnSpc>
                <a:spcPts val="3359"/>
              </a:lnSpc>
              <a:spcBef>
                <a:spcPct val="0"/>
              </a:spcBef>
            </a:pPr>
            <a:r>
              <a:rPr lang="en-US" sz="2399">
                <a:solidFill>
                  <a:srgbClr val="000000"/>
                </a:solidFill>
                <a:latin typeface="ITC Avant Garde Gothic"/>
              </a:rPr>
              <a:t>Trained models are evaluated using appropriate evaluation metrics such as F2 Score, precision, recall, and accuracy.</a:t>
            </a:r>
          </a:p>
        </p:txBody>
      </p:sp>
      <p:sp>
        <p:nvSpPr>
          <p:cNvPr name="TextBox 35" id="35"/>
          <p:cNvSpPr txBox="true"/>
          <p:nvPr/>
        </p:nvSpPr>
        <p:spPr>
          <a:xfrm rot="0">
            <a:off x="8378265" y="9023261"/>
            <a:ext cx="9909735" cy="872432"/>
          </a:xfrm>
          <a:prstGeom prst="rect">
            <a:avLst/>
          </a:prstGeom>
        </p:spPr>
        <p:txBody>
          <a:bodyPr anchor="t" rtlCol="false" tIns="0" lIns="0" bIns="0" rIns="0">
            <a:spAutoFit/>
          </a:bodyPr>
          <a:lstStyle/>
          <a:p>
            <a:pPr algn="l">
              <a:lnSpc>
                <a:spcPts val="3359"/>
              </a:lnSpc>
              <a:spcBef>
                <a:spcPct val="0"/>
              </a:spcBef>
            </a:pPr>
            <a:r>
              <a:rPr lang="en-US" sz="2399">
                <a:solidFill>
                  <a:srgbClr val="000000"/>
                </a:solidFill>
                <a:latin typeface="ITC Avant Garde Gothic"/>
              </a:rPr>
              <a:t>Performance on both the training and testing sets is assessed to ensure the model generalizes well to unseen data.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709357" y="6860196"/>
            <a:ext cx="992463" cy="9924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5</a:t>
              </a:r>
            </a:p>
          </p:txBody>
        </p:sp>
      </p:grpSp>
      <p:grpSp>
        <p:nvGrpSpPr>
          <p:cNvPr name="Group 5" id="5"/>
          <p:cNvGrpSpPr/>
          <p:nvPr/>
        </p:nvGrpSpPr>
        <p:grpSpPr>
          <a:xfrm rot="0">
            <a:off x="11762088" y="-9632634"/>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459667" y="1255205"/>
            <a:ext cx="5108022" cy="448251"/>
          </a:xfrm>
          <a:prstGeom prst="rect">
            <a:avLst/>
          </a:prstGeom>
        </p:spPr>
        <p:txBody>
          <a:bodyPr anchor="t" rtlCol="false" tIns="0" lIns="0" bIns="0" rIns="0">
            <a:spAutoFit/>
          </a:bodyPr>
          <a:lstStyle/>
          <a:p>
            <a:pPr algn="r">
              <a:lnSpc>
                <a:spcPts val="3639"/>
              </a:lnSpc>
            </a:pPr>
            <a:r>
              <a:rPr lang="en-US" sz="2599">
                <a:solidFill>
                  <a:srgbClr val="191919"/>
                </a:solidFill>
                <a:latin typeface="Gotham Bold"/>
              </a:rPr>
              <a:t>Comparison on F2 Scores</a:t>
            </a:r>
          </a:p>
        </p:txBody>
      </p:sp>
      <p:sp>
        <p:nvSpPr>
          <p:cNvPr name="TextBox 9" id="9"/>
          <p:cNvSpPr txBox="true"/>
          <p:nvPr/>
        </p:nvSpPr>
        <p:spPr>
          <a:xfrm rot="0">
            <a:off x="2126549" y="92090"/>
            <a:ext cx="7824944" cy="936610"/>
          </a:xfrm>
          <a:prstGeom prst="rect">
            <a:avLst/>
          </a:prstGeom>
        </p:spPr>
        <p:txBody>
          <a:bodyPr anchor="t" rtlCol="false" tIns="0" lIns="0" bIns="0" rIns="0">
            <a:spAutoFit/>
          </a:bodyPr>
          <a:lstStyle/>
          <a:p>
            <a:pPr algn="just">
              <a:lnSpc>
                <a:spcPts val="7699"/>
              </a:lnSpc>
              <a:spcBef>
                <a:spcPct val="0"/>
              </a:spcBef>
            </a:pPr>
            <a:r>
              <a:rPr lang="en-US" sz="5499">
                <a:solidFill>
                  <a:srgbClr val="191919"/>
                </a:solidFill>
                <a:latin typeface="Gotham Bold"/>
              </a:rPr>
              <a:t>Model Comparison</a:t>
            </a:r>
          </a:p>
        </p:txBody>
      </p:sp>
      <p:sp>
        <p:nvSpPr>
          <p:cNvPr name="TextBox 10" id="10"/>
          <p:cNvSpPr txBox="true"/>
          <p:nvPr/>
        </p:nvSpPr>
        <p:spPr>
          <a:xfrm rot="0">
            <a:off x="2242578" y="1821075"/>
            <a:ext cx="7708915" cy="1819675"/>
          </a:xfrm>
          <a:prstGeom prst="rect">
            <a:avLst/>
          </a:prstGeom>
        </p:spPr>
        <p:txBody>
          <a:bodyPr anchor="t" rtlCol="false" tIns="0" lIns="0" bIns="0" rIns="0">
            <a:spAutoFit/>
          </a:bodyPr>
          <a:lstStyle/>
          <a:p>
            <a:pPr algn="just">
              <a:lnSpc>
                <a:spcPts val="3639"/>
              </a:lnSpc>
            </a:pPr>
            <a:r>
              <a:rPr lang="en-US" sz="2599">
                <a:solidFill>
                  <a:srgbClr val="191919"/>
                </a:solidFill>
                <a:latin typeface="Gotham"/>
              </a:rPr>
              <a:t>F2 Scores offer a balanced evaluation metric that considers both precision and recall, providing insight into the models' overall performance in detecting phishing websites.</a:t>
            </a:r>
          </a:p>
        </p:txBody>
      </p:sp>
      <p:grpSp>
        <p:nvGrpSpPr>
          <p:cNvPr name="Group 11" id="11"/>
          <p:cNvGrpSpPr/>
          <p:nvPr/>
        </p:nvGrpSpPr>
        <p:grpSpPr>
          <a:xfrm rot="0">
            <a:off x="706082" y="5664813"/>
            <a:ext cx="992463" cy="992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4</a:t>
              </a:r>
            </a:p>
          </p:txBody>
        </p:sp>
      </p:grpSp>
      <p:grpSp>
        <p:nvGrpSpPr>
          <p:cNvPr name="Group 14" id="14"/>
          <p:cNvGrpSpPr/>
          <p:nvPr/>
        </p:nvGrpSpPr>
        <p:grpSpPr>
          <a:xfrm rot="0">
            <a:off x="709357" y="4415175"/>
            <a:ext cx="992463" cy="99246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7" id="17"/>
          <p:cNvGrpSpPr/>
          <p:nvPr/>
        </p:nvGrpSpPr>
        <p:grpSpPr>
          <a:xfrm rot="0">
            <a:off x="656944" y="3203637"/>
            <a:ext cx="992463" cy="99246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20" id="20"/>
          <p:cNvGrpSpPr/>
          <p:nvPr/>
        </p:nvGrpSpPr>
        <p:grpSpPr>
          <a:xfrm rot="0">
            <a:off x="-1257091" y="-331201"/>
            <a:ext cx="3499668" cy="13405540"/>
            <a:chOff x="0" y="0"/>
            <a:chExt cx="212191" cy="812800"/>
          </a:xfrm>
        </p:grpSpPr>
        <p:sp>
          <p:nvSpPr>
            <p:cNvPr name="Freeform 21" id="21"/>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22" id="22"/>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706082" y="1952203"/>
            <a:ext cx="992463" cy="992463"/>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6" id="26"/>
          <p:cNvGrpSpPr/>
          <p:nvPr/>
        </p:nvGrpSpPr>
        <p:grpSpPr>
          <a:xfrm rot="0">
            <a:off x="755221" y="8055579"/>
            <a:ext cx="894186" cy="956914"/>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
        <p:nvSpPr>
          <p:cNvPr name="Freeform 29" id="29"/>
          <p:cNvSpPr/>
          <p:nvPr/>
        </p:nvSpPr>
        <p:spPr>
          <a:xfrm flipH="false" flipV="false" rot="0">
            <a:off x="11512525" y="196865"/>
            <a:ext cx="6775475" cy="10031122"/>
          </a:xfrm>
          <a:custGeom>
            <a:avLst/>
            <a:gdLst/>
            <a:ahLst/>
            <a:cxnLst/>
            <a:rect r="r" b="b" t="t" l="l"/>
            <a:pathLst>
              <a:path h="10031122" w="6775475">
                <a:moveTo>
                  <a:pt x="0" y="0"/>
                </a:moveTo>
                <a:lnTo>
                  <a:pt x="6775475" y="0"/>
                </a:lnTo>
                <a:lnTo>
                  <a:pt x="6775475" y="10031121"/>
                </a:lnTo>
                <a:lnTo>
                  <a:pt x="0" y="10031121"/>
                </a:lnTo>
                <a:lnTo>
                  <a:pt x="0" y="0"/>
                </a:lnTo>
                <a:close/>
              </a:path>
            </a:pathLst>
          </a:custGeom>
          <a:blipFill>
            <a:blip r:embed="rId2"/>
            <a:stretch>
              <a:fillRect l="0" t="0" r="0" b="0"/>
            </a:stretch>
          </a:blipFill>
        </p:spPr>
      </p:sp>
      <p:sp>
        <p:nvSpPr>
          <p:cNvPr name="TextBox 30" id="30"/>
          <p:cNvSpPr txBox="true"/>
          <p:nvPr/>
        </p:nvSpPr>
        <p:spPr>
          <a:xfrm rot="0">
            <a:off x="2358563" y="4497830"/>
            <a:ext cx="7708915" cy="2276816"/>
          </a:xfrm>
          <a:prstGeom prst="rect">
            <a:avLst/>
          </a:prstGeom>
        </p:spPr>
        <p:txBody>
          <a:bodyPr anchor="t" rtlCol="false" tIns="0" lIns="0" bIns="0" rIns="0">
            <a:spAutoFit/>
          </a:bodyPr>
          <a:lstStyle/>
          <a:p>
            <a:pPr algn="just">
              <a:lnSpc>
                <a:spcPts val="3639"/>
              </a:lnSpc>
            </a:pPr>
            <a:r>
              <a:rPr lang="en-US" sz="2599">
                <a:solidFill>
                  <a:srgbClr val="191919"/>
                </a:solidFill>
                <a:latin typeface="Gotham"/>
              </a:rPr>
              <a:t>Random Forest, Extra Trees, and CatBoost classifiers demonstrate the highest F2 Scores on the test set, indicating their effectiveness in accurately classifying phishing websites while minimizing false positives and false negatives.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709357" y="6860196"/>
            <a:ext cx="992463" cy="9924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5</a:t>
              </a:r>
            </a:p>
          </p:txBody>
        </p:sp>
      </p:grpSp>
      <p:grpSp>
        <p:nvGrpSpPr>
          <p:cNvPr name="Group 5" id="5"/>
          <p:cNvGrpSpPr/>
          <p:nvPr/>
        </p:nvGrpSpPr>
        <p:grpSpPr>
          <a:xfrm rot="0">
            <a:off x="11762088" y="-9632634"/>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013678" y="3256877"/>
            <a:ext cx="10611568" cy="6890746"/>
          </a:xfrm>
          <a:custGeom>
            <a:avLst/>
            <a:gdLst/>
            <a:ahLst/>
            <a:cxnLst/>
            <a:rect r="r" b="b" t="t" l="l"/>
            <a:pathLst>
              <a:path h="6890746" w="10611568">
                <a:moveTo>
                  <a:pt x="0" y="0"/>
                </a:moveTo>
                <a:lnTo>
                  <a:pt x="10611568" y="0"/>
                </a:lnTo>
                <a:lnTo>
                  <a:pt x="10611568" y="6890746"/>
                </a:lnTo>
                <a:lnTo>
                  <a:pt x="0" y="6890746"/>
                </a:lnTo>
                <a:lnTo>
                  <a:pt x="0" y="0"/>
                </a:lnTo>
                <a:close/>
              </a:path>
            </a:pathLst>
          </a:custGeom>
          <a:blipFill>
            <a:blip r:embed="rId2"/>
            <a:stretch>
              <a:fillRect l="0" t="0" r="0" b="0"/>
            </a:stretch>
          </a:blipFill>
        </p:spPr>
      </p:sp>
      <p:sp>
        <p:nvSpPr>
          <p:cNvPr name="TextBox 9" id="9"/>
          <p:cNvSpPr txBox="true"/>
          <p:nvPr/>
        </p:nvSpPr>
        <p:spPr>
          <a:xfrm rot="0">
            <a:off x="2126549" y="1304641"/>
            <a:ext cx="6018383" cy="448251"/>
          </a:xfrm>
          <a:prstGeom prst="rect">
            <a:avLst/>
          </a:prstGeom>
        </p:spPr>
        <p:txBody>
          <a:bodyPr anchor="t" rtlCol="false" tIns="0" lIns="0" bIns="0" rIns="0">
            <a:spAutoFit/>
          </a:bodyPr>
          <a:lstStyle/>
          <a:p>
            <a:pPr algn="r">
              <a:lnSpc>
                <a:spcPts val="3639"/>
              </a:lnSpc>
            </a:pPr>
            <a:r>
              <a:rPr lang="en-US" sz="2599">
                <a:solidFill>
                  <a:srgbClr val="191919"/>
                </a:solidFill>
                <a:latin typeface="Gotham Bold"/>
              </a:rPr>
              <a:t>Comparison of precision and recall</a:t>
            </a:r>
          </a:p>
        </p:txBody>
      </p:sp>
      <p:sp>
        <p:nvSpPr>
          <p:cNvPr name="TextBox 10" id="10"/>
          <p:cNvSpPr txBox="true"/>
          <p:nvPr/>
        </p:nvSpPr>
        <p:spPr>
          <a:xfrm rot="0">
            <a:off x="2126549" y="92090"/>
            <a:ext cx="7824944" cy="936610"/>
          </a:xfrm>
          <a:prstGeom prst="rect">
            <a:avLst/>
          </a:prstGeom>
        </p:spPr>
        <p:txBody>
          <a:bodyPr anchor="t" rtlCol="false" tIns="0" lIns="0" bIns="0" rIns="0">
            <a:spAutoFit/>
          </a:bodyPr>
          <a:lstStyle/>
          <a:p>
            <a:pPr algn="just">
              <a:lnSpc>
                <a:spcPts val="7699"/>
              </a:lnSpc>
              <a:spcBef>
                <a:spcPct val="0"/>
              </a:spcBef>
            </a:pPr>
            <a:r>
              <a:rPr lang="en-US" sz="5499">
                <a:solidFill>
                  <a:srgbClr val="191919"/>
                </a:solidFill>
                <a:latin typeface="Gotham Bold"/>
              </a:rPr>
              <a:t>Model Comparison</a:t>
            </a:r>
          </a:p>
        </p:txBody>
      </p:sp>
      <p:sp>
        <p:nvSpPr>
          <p:cNvPr name="TextBox 11" id="11"/>
          <p:cNvSpPr txBox="true"/>
          <p:nvPr/>
        </p:nvSpPr>
        <p:spPr>
          <a:xfrm rot="0">
            <a:off x="2242578" y="1821075"/>
            <a:ext cx="13301271" cy="905393"/>
          </a:xfrm>
          <a:prstGeom prst="rect">
            <a:avLst/>
          </a:prstGeom>
        </p:spPr>
        <p:txBody>
          <a:bodyPr anchor="t" rtlCol="false" tIns="0" lIns="0" bIns="0" rIns="0">
            <a:spAutoFit/>
          </a:bodyPr>
          <a:lstStyle/>
          <a:p>
            <a:pPr algn="just">
              <a:lnSpc>
                <a:spcPts val="3639"/>
              </a:lnSpc>
            </a:pPr>
            <a:r>
              <a:rPr lang="en-US" sz="2599">
                <a:solidFill>
                  <a:srgbClr val="191919"/>
                </a:solidFill>
                <a:latin typeface="Gotham"/>
              </a:rPr>
              <a:t>These metrics provides further insights into the models' ability to correctly classify phishing websites and legitimate URLs.</a:t>
            </a:r>
          </a:p>
        </p:txBody>
      </p:sp>
      <p:grpSp>
        <p:nvGrpSpPr>
          <p:cNvPr name="Group 12" id="12"/>
          <p:cNvGrpSpPr/>
          <p:nvPr/>
        </p:nvGrpSpPr>
        <p:grpSpPr>
          <a:xfrm rot="0">
            <a:off x="706082" y="5664813"/>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4</a:t>
              </a:r>
            </a:p>
          </p:txBody>
        </p:sp>
      </p:grpSp>
      <p:grpSp>
        <p:nvGrpSpPr>
          <p:cNvPr name="Group 15" id="15"/>
          <p:cNvGrpSpPr/>
          <p:nvPr/>
        </p:nvGrpSpPr>
        <p:grpSpPr>
          <a:xfrm rot="0">
            <a:off x="709357" y="4415175"/>
            <a:ext cx="992463" cy="99246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8" id="18"/>
          <p:cNvGrpSpPr/>
          <p:nvPr/>
        </p:nvGrpSpPr>
        <p:grpSpPr>
          <a:xfrm rot="0">
            <a:off x="656944" y="3203637"/>
            <a:ext cx="992463" cy="99246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21" id="21"/>
          <p:cNvGrpSpPr/>
          <p:nvPr/>
        </p:nvGrpSpPr>
        <p:grpSpPr>
          <a:xfrm rot="0">
            <a:off x="-1257091" y="-331201"/>
            <a:ext cx="3499668" cy="13405540"/>
            <a:chOff x="0" y="0"/>
            <a:chExt cx="212191" cy="812800"/>
          </a:xfrm>
        </p:grpSpPr>
        <p:sp>
          <p:nvSpPr>
            <p:cNvPr name="Freeform 22" id="22"/>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23" id="23"/>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706082" y="1952203"/>
            <a:ext cx="992463" cy="99246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7" id="27"/>
          <p:cNvGrpSpPr/>
          <p:nvPr/>
        </p:nvGrpSpPr>
        <p:grpSpPr>
          <a:xfrm rot="0">
            <a:off x="755221" y="8055579"/>
            <a:ext cx="894186" cy="956914"/>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963094" y="4386053"/>
            <a:ext cx="12944442" cy="5948606"/>
          </a:xfrm>
          <a:custGeom>
            <a:avLst/>
            <a:gdLst/>
            <a:ahLst/>
            <a:cxnLst/>
            <a:rect r="r" b="b" t="t" l="l"/>
            <a:pathLst>
              <a:path h="5948606" w="12944442">
                <a:moveTo>
                  <a:pt x="0" y="0"/>
                </a:moveTo>
                <a:lnTo>
                  <a:pt x="12944443" y="0"/>
                </a:lnTo>
                <a:lnTo>
                  <a:pt x="12944443" y="5948606"/>
                </a:lnTo>
                <a:lnTo>
                  <a:pt x="0" y="5948606"/>
                </a:lnTo>
                <a:lnTo>
                  <a:pt x="0" y="0"/>
                </a:lnTo>
                <a:close/>
              </a:path>
            </a:pathLst>
          </a:custGeom>
          <a:blipFill>
            <a:blip r:embed="rId2"/>
            <a:stretch>
              <a:fillRect l="0" t="0" r="0" b="0"/>
            </a:stretch>
          </a:blipFill>
        </p:spPr>
      </p:sp>
      <p:sp>
        <p:nvSpPr>
          <p:cNvPr name="TextBox 6" id="6"/>
          <p:cNvSpPr txBox="true"/>
          <p:nvPr/>
        </p:nvSpPr>
        <p:spPr>
          <a:xfrm rot="0">
            <a:off x="2126549" y="1304641"/>
            <a:ext cx="5581410" cy="448251"/>
          </a:xfrm>
          <a:prstGeom prst="rect">
            <a:avLst/>
          </a:prstGeom>
        </p:spPr>
        <p:txBody>
          <a:bodyPr anchor="t" rtlCol="false" tIns="0" lIns="0" bIns="0" rIns="0">
            <a:spAutoFit/>
          </a:bodyPr>
          <a:lstStyle/>
          <a:p>
            <a:pPr algn="r">
              <a:lnSpc>
                <a:spcPts val="3639"/>
              </a:lnSpc>
            </a:pPr>
            <a:r>
              <a:rPr lang="en-US" sz="2599">
                <a:solidFill>
                  <a:srgbClr val="191919"/>
                </a:solidFill>
                <a:latin typeface="Gotham Bold"/>
              </a:rPr>
              <a:t>Comparison on Confusion Matrix</a:t>
            </a:r>
          </a:p>
        </p:txBody>
      </p:sp>
      <p:sp>
        <p:nvSpPr>
          <p:cNvPr name="TextBox 7" id="7"/>
          <p:cNvSpPr txBox="true"/>
          <p:nvPr/>
        </p:nvSpPr>
        <p:spPr>
          <a:xfrm rot="0">
            <a:off x="2126549" y="92090"/>
            <a:ext cx="7824944" cy="936610"/>
          </a:xfrm>
          <a:prstGeom prst="rect">
            <a:avLst/>
          </a:prstGeom>
        </p:spPr>
        <p:txBody>
          <a:bodyPr anchor="t" rtlCol="false" tIns="0" lIns="0" bIns="0" rIns="0">
            <a:spAutoFit/>
          </a:bodyPr>
          <a:lstStyle/>
          <a:p>
            <a:pPr algn="just">
              <a:lnSpc>
                <a:spcPts val="7699"/>
              </a:lnSpc>
              <a:spcBef>
                <a:spcPct val="0"/>
              </a:spcBef>
            </a:pPr>
            <a:r>
              <a:rPr lang="en-US" sz="5499">
                <a:solidFill>
                  <a:srgbClr val="191919"/>
                </a:solidFill>
                <a:latin typeface="Gotham Bold"/>
              </a:rPr>
              <a:t>Model Comparison</a:t>
            </a:r>
          </a:p>
        </p:txBody>
      </p:sp>
      <p:sp>
        <p:nvSpPr>
          <p:cNvPr name="TextBox 8" id="8"/>
          <p:cNvSpPr txBox="true"/>
          <p:nvPr/>
        </p:nvSpPr>
        <p:spPr>
          <a:xfrm rot="0">
            <a:off x="2242578" y="1821075"/>
            <a:ext cx="13301271" cy="1362534"/>
          </a:xfrm>
          <a:prstGeom prst="rect">
            <a:avLst/>
          </a:prstGeom>
        </p:spPr>
        <p:txBody>
          <a:bodyPr anchor="t" rtlCol="false" tIns="0" lIns="0" bIns="0" rIns="0">
            <a:spAutoFit/>
          </a:bodyPr>
          <a:lstStyle/>
          <a:p>
            <a:pPr algn="just">
              <a:lnSpc>
                <a:spcPts val="3639"/>
              </a:lnSpc>
            </a:pPr>
            <a:r>
              <a:rPr lang="en-US" sz="2599">
                <a:solidFill>
                  <a:srgbClr val="191919"/>
                </a:solidFill>
                <a:latin typeface="Gotham"/>
              </a:rPr>
              <a:t>The confusion matrix for the training set provides insights into how well the models perform on data they were trained on and  for the test set evaluates the models' ability to generalize to unseen data</a:t>
            </a:r>
          </a:p>
        </p:txBody>
      </p:sp>
      <p:grpSp>
        <p:nvGrpSpPr>
          <p:cNvPr name="Group 9" id="9"/>
          <p:cNvGrpSpPr/>
          <p:nvPr/>
        </p:nvGrpSpPr>
        <p:grpSpPr>
          <a:xfrm rot="0">
            <a:off x="709357" y="6860196"/>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5</a:t>
              </a:r>
            </a:p>
          </p:txBody>
        </p:sp>
      </p:grpSp>
      <p:grpSp>
        <p:nvGrpSpPr>
          <p:cNvPr name="Group 12" id="12"/>
          <p:cNvGrpSpPr/>
          <p:nvPr/>
        </p:nvGrpSpPr>
        <p:grpSpPr>
          <a:xfrm rot="0">
            <a:off x="706082" y="5664813"/>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4</a:t>
              </a:r>
            </a:p>
          </p:txBody>
        </p:sp>
      </p:grpSp>
      <p:grpSp>
        <p:nvGrpSpPr>
          <p:cNvPr name="Group 15" id="15"/>
          <p:cNvGrpSpPr/>
          <p:nvPr/>
        </p:nvGrpSpPr>
        <p:grpSpPr>
          <a:xfrm rot="0">
            <a:off x="709357" y="4415175"/>
            <a:ext cx="992463" cy="99246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8" id="18"/>
          <p:cNvGrpSpPr/>
          <p:nvPr/>
        </p:nvGrpSpPr>
        <p:grpSpPr>
          <a:xfrm rot="0">
            <a:off x="656944" y="3203637"/>
            <a:ext cx="992463" cy="99246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21" id="21"/>
          <p:cNvGrpSpPr/>
          <p:nvPr/>
        </p:nvGrpSpPr>
        <p:grpSpPr>
          <a:xfrm rot="0">
            <a:off x="-1257091" y="-331201"/>
            <a:ext cx="3499668" cy="13405540"/>
            <a:chOff x="0" y="0"/>
            <a:chExt cx="212191" cy="812800"/>
          </a:xfrm>
        </p:grpSpPr>
        <p:sp>
          <p:nvSpPr>
            <p:cNvPr name="Freeform 22" id="22"/>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23" id="23"/>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706082" y="1952203"/>
            <a:ext cx="992463" cy="99246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7" id="27"/>
          <p:cNvGrpSpPr/>
          <p:nvPr/>
        </p:nvGrpSpPr>
        <p:grpSpPr>
          <a:xfrm rot="0">
            <a:off x="755221" y="8055579"/>
            <a:ext cx="894186" cy="956914"/>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364779" y="3988135"/>
            <a:ext cx="7056867" cy="6030937"/>
          </a:xfrm>
          <a:custGeom>
            <a:avLst/>
            <a:gdLst/>
            <a:ahLst/>
            <a:cxnLst/>
            <a:rect r="r" b="b" t="t" l="l"/>
            <a:pathLst>
              <a:path h="6030937" w="7056867">
                <a:moveTo>
                  <a:pt x="0" y="0"/>
                </a:moveTo>
                <a:lnTo>
                  <a:pt x="7056868" y="0"/>
                </a:lnTo>
                <a:lnTo>
                  <a:pt x="7056868" y="6030937"/>
                </a:lnTo>
                <a:lnTo>
                  <a:pt x="0" y="6030937"/>
                </a:lnTo>
                <a:lnTo>
                  <a:pt x="0" y="0"/>
                </a:lnTo>
                <a:close/>
              </a:path>
            </a:pathLst>
          </a:custGeom>
          <a:blipFill>
            <a:blip r:embed="rId2"/>
            <a:stretch>
              <a:fillRect l="0" t="0" r="0" b="0"/>
            </a:stretch>
          </a:blipFill>
        </p:spPr>
      </p:sp>
      <p:sp>
        <p:nvSpPr>
          <p:cNvPr name="TextBox 6" id="6"/>
          <p:cNvSpPr txBox="true"/>
          <p:nvPr/>
        </p:nvSpPr>
        <p:spPr>
          <a:xfrm rot="0">
            <a:off x="2242578" y="1304641"/>
            <a:ext cx="5581410" cy="448251"/>
          </a:xfrm>
          <a:prstGeom prst="rect">
            <a:avLst/>
          </a:prstGeom>
        </p:spPr>
        <p:txBody>
          <a:bodyPr anchor="t" rtlCol="false" tIns="0" lIns="0" bIns="0" rIns="0">
            <a:spAutoFit/>
          </a:bodyPr>
          <a:lstStyle/>
          <a:p>
            <a:pPr algn="just">
              <a:lnSpc>
                <a:spcPts val="3639"/>
              </a:lnSpc>
            </a:pPr>
            <a:r>
              <a:rPr lang="en-US" sz="2599">
                <a:solidFill>
                  <a:srgbClr val="191919"/>
                </a:solidFill>
                <a:latin typeface="Gotham Bold"/>
              </a:rPr>
              <a:t>Precision Recall Curve</a:t>
            </a:r>
          </a:p>
        </p:txBody>
      </p:sp>
      <p:sp>
        <p:nvSpPr>
          <p:cNvPr name="TextBox 7" id="7"/>
          <p:cNvSpPr txBox="true"/>
          <p:nvPr/>
        </p:nvSpPr>
        <p:spPr>
          <a:xfrm rot="0">
            <a:off x="2126549" y="92090"/>
            <a:ext cx="7824944" cy="936610"/>
          </a:xfrm>
          <a:prstGeom prst="rect">
            <a:avLst/>
          </a:prstGeom>
        </p:spPr>
        <p:txBody>
          <a:bodyPr anchor="t" rtlCol="false" tIns="0" lIns="0" bIns="0" rIns="0">
            <a:spAutoFit/>
          </a:bodyPr>
          <a:lstStyle/>
          <a:p>
            <a:pPr algn="just">
              <a:lnSpc>
                <a:spcPts val="7699"/>
              </a:lnSpc>
              <a:spcBef>
                <a:spcPct val="0"/>
              </a:spcBef>
            </a:pPr>
            <a:r>
              <a:rPr lang="en-US" sz="5499">
                <a:solidFill>
                  <a:srgbClr val="191919"/>
                </a:solidFill>
                <a:latin typeface="Gotham Bold"/>
              </a:rPr>
              <a:t>Model Comparison</a:t>
            </a:r>
          </a:p>
        </p:txBody>
      </p:sp>
      <p:sp>
        <p:nvSpPr>
          <p:cNvPr name="TextBox 8" id="8"/>
          <p:cNvSpPr txBox="true"/>
          <p:nvPr/>
        </p:nvSpPr>
        <p:spPr>
          <a:xfrm rot="0">
            <a:off x="2242578" y="1821075"/>
            <a:ext cx="13301271" cy="2276816"/>
          </a:xfrm>
          <a:prstGeom prst="rect">
            <a:avLst/>
          </a:prstGeom>
        </p:spPr>
        <p:txBody>
          <a:bodyPr anchor="t" rtlCol="false" tIns="0" lIns="0" bIns="0" rIns="0">
            <a:spAutoFit/>
          </a:bodyPr>
          <a:lstStyle/>
          <a:p>
            <a:pPr algn="just">
              <a:lnSpc>
                <a:spcPts val="3639"/>
              </a:lnSpc>
            </a:pPr>
            <a:r>
              <a:rPr lang="en-US" sz="2599">
                <a:solidFill>
                  <a:srgbClr val="191919"/>
                </a:solidFill>
                <a:latin typeface="Gotham"/>
              </a:rPr>
              <a:t>The Precision-Recall curve illustrates the trade-off between precision and recall for different classification thresholds. Precision measures the proportion of true positives among all instances predicted as positive, while recall measures the proportion of true positives identified correctly.</a:t>
            </a:r>
          </a:p>
          <a:p>
            <a:pPr algn="just">
              <a:lnSpc>
                <a:spcPts val="3639"/>
              </a:lnSpc>
            </a:pPr>
          </a:p>
        </p:txBody>
      </p:sp>
      <p:grpSp>
        <p:nvGrpSpPr>
          <p:cNvPr name="Group 9" id="9"/>
          <p:cNvGrpSpPr/>
          <p:nvPr/>
        </p:nvGrpSpPr>
        <p:grpSpPr>
          <a:xfrm rot="0">
            <a:off x="709357" y="6860196"/>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5</a:t>
              </a:r>
            </a:p>
          </p:txBody>
        </p:sp>
      </p:grpSp>
      <p:grpSp>
        <p:nvGrpSpPr>
          <p:cNvPr name="Group 12" id="12"/>
          <p:cNvGrpSpPr/>
          <p:nvPr/>
        </p:nvGrpSpPr>
        <p:grpSpPr>
          <a:xfrm rot="0">
            <a:off x="706082" y="5664813"/>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4</a:t>
              </a:r>
            </a:p>
          </p:txBody>
        </p:sp>
      </p:grpSp>
      <p:grpSp>
        <p:nvGrpSpPr>
          <p:cNvPr name="Group 15" id="15"/>
          <p:cNvGrpSpPr/>
          <p:nvPr/>
        </p:nvGrpSpPr>
        <p:grpSpPr>
          <a:xfrm rot="0">
            <a:off x="709357" y="4415175"/>
            <a:ext cx="992463" cy="99246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8" id="18"/>
          <p:cNvGrpSpPr/>
          <p:nvPr/>
        </p:nvGrpSpPr>
        <p:grpSpPr>
          <a:xfrm rot="0">
            <a:off x="656944" y="3203637"/>
            <a:ext cx="992463" cy="99246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21" id="21"/>
          <p:cNvGrpSpPr/>
          <p:nvPr/>
        </p:nvGrpSpPr>
        <p:grpSpPr>
          <a:xfrm rot="0">
            <a:off x="-1257091" y="-331201"/>
            <a:ext cx="3499668" cy="13405540"/>
            <a:chOff x="0" y="0"/>
            <a:chExt cx="212191" cy="812800"/>
          </a:xfrm>
        </p:grpSpPr>
        <p:sp>
          <p:nvSpPr>
            <p:cNvPr name="Freeform 22" id="22"/>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23" id="23"/>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706082" y="1952203"/>
            <a:ext cx="992463" cy="99246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7" id="27"/>
          <p:cNvGrpSpPr/>
          <p:nvPr/>
        </p:nvGrpSpPr>
        <p:grpSpPr>
          <a:xfrm rot="0">
            <a:off x="755221" y="8055579"/>
            <a:ext cx="894186" cy="956914"/>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709357" y="8265837"/>
            <a:ext cx="992463" cy="9924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6</a:t>
              </a:r>
            </a:p>
          </p:txBody>
        </p:sp>
      </p:grpSp>
      <p:sp>
        <p:nvSpPr>
          <p:cNvPr name="TextBox 5" id="5"/>
          <p:cNvSpPr txBox="true"/>
          <p:nvPr/>
        </p:nvSpPr>
        <p:spPr>
          <a:xfrm rot="0">
            <a:off x="2991518" y="266184"/>
            <a:ext cx="8021630" cy="936610"/>
          </a:xfrm>
          <a:prstGeom prst="rect">
            <a:avLst/>
          </a:prstGeom>
        </p:spPr>
        <p:txBody>
          <a:bodyPr anchor="t" rtlCol="false" tIns="0" lIns="0" bIns="0" rIns="0">
            <a:spAutoFit/>
          </a:bodyPr>
          <a:lstStyle/>
          <a:p>
            <a:pPr algn="l">
              <a:lnSpc>
                <a:spcPts val="7699"/>
              </a:lnSpc>
              <a:spcBef>
                <a:spcPct val="0"/>
              </a:spcBef>
            </a:pPr>
            <a:r>
              <a:rPr lang="en-US" sz="5499">
                <a:solidFill>
                  <a:srgbClr val="191919"/>
                </a:solidFill>
                <a:latin typeface="Gotham Bold"/>
              </a:rPr>
              <a:t>Conclusion</a:t>
            </a:r>
          </a:p>
        </p:txBody>
      </p:sp>
      <p:grpSp>
        <p:nvGrpSpPr>
          <p:cNvPr name="Group 6" id="6"/>
          <p:cNvGrpSpPr/>
          <p:nvPr/>
        </p:nvGrpSpPr>
        <p:grpSpPr>
          <a:xfrm rot="0">
            <a:off x="11762088" y="-9632634"/>
            <a:ext cx="10994424" cy="10994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09357" y="6860196"/>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5</a:t>
              </a:r>
            </a:p>
          </p:txBody>
        </p:sp>
      </p:grpSp>
      <p:grpSp>
        <p:nvGrpSpPr>
          <p:cNvPr name="Group 12" id="12"/>
          <p:cNvGrpSpPr/>
          <p:nvPr/>
        </p:nvGrpSpPr>
        <p:grpSpPr>
          <a:xfrm rot="0">
            <a:off x="706082" y="5664813"/>
            <a:ext cx="992463" cy="99246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4</a:t>
              </a:r>
            </a:p>
          </p:txBody>
        </p:sp>
      </p:grpSp>
      <p:grpSp>
        <p:nvGrpSpPr>
          <p:cNvPr name="Group 15" id="15"/>
          <p:cNvGrpSpPr/>
          <p:nvPr/>
        </p:nvGrpSpPr>
        <p:grpSpPr>
          <a:xfrm rot="0">
            <a:off x="709357" y="4415175"/>
            <a:ext cx="992463" cy="99246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8" id="18"/>
          <p:cNvGrpSpPr/>
          <p:nvPr/>
        </p:nvGrpSpPr>
        <p:grpSpPr>
          <a:xfrm rot="0">
            <a:off x="656944" y="3203637"/>
            <a:ext cx="992463" cy="99246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21" id="21"/>
          <p:cNvGrpSpPr/>
          <p:nvPr/>
        </p:nvGrpSpPr>
        <p:grpSpPr>
          <a:xfrm rot="0">
            <a:off x="-1257091" y="-331201"/>
            <a:ext cx="3499668" cy="13405540"/>
            <a:chOff x="0" y="0"/>
            <a:chExt cx="212191" cy="812800"/>
          </a:xfrm>
        </p:grpSpPr>
        <p:sp>
          <p:nvSpPr>
            <p:cNvPr name="Freeform 22" id="22"/>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23" id="23"/>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706082" y="1952203"/>
            <a:ext cx="992463" cy="99246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sp>
        <p:nvSpPr>
          <p:cNvPr name="TextBox 27" id="27"/>
          <p:cNvSpPr txBox="true"/>
          <p:nvPr/>
        </p:nvSpPr>
        <p:spPr>
          <a:xfrm rot="0">
            <a:off x="2786535" y="1856953"/>
            <a:ext cx="14472765" cy="7479551"/>
          </a:xfrm>
          <a:prstGeom prst="rect">
            <a:avLst/>
          </a:prstGeom>
        </p:spPr>
        <p:txBody>
          <a:bodyPr anchor="t" rtlCol="false" tIns="0" lIns="0" bIns="0" rIns="0">
            <a:spAutoFit/>
          </a:bodyPr>
          <a:lstStyle/>
          <a:p>
            <a:pPr algn="l" marL="539749" indent="-269875" lvl="1">
              <a:lnSpc>
                <a:spcPts val="3499"/>
              </a:lnSpc>
              <a:spcBef>
                <a:spcPct val="0"/>
              </a:spcBef>
              <a:buFont typeface="Arial"/>
              <a:buChar char="•"/>
            </a:pPr>
            <a:r>
              <a:rPr lang="en-US" sz="2499">
                <a:solidFill>
                  <a:srgbClr val="191919"/>
                </a:solidFill>
                <a:latin typeface="ITC Avant Garde Gothic"/>
              </a:rPr>
              <a:t>The</a:t>
            </a:r>
            <a:r>
              <a:rPr lang="en-US" sz="2499">
                <a:solidFill>
                  <a:srgbClr val="191919"/>
                </a:solidFill>
                <a:latin typeface="ITC Avant Garde Gothic"/>
              </a:rPr>
              <a:t> successful detection of phishing websites is crucial for mitigating cybersecurity risks and protecting sensitive information.</a:t>
            </a:r>
          </a:p>
          <a:p>
            <a:pPr algn="l">
              <a:lnSpc>
                <a:spcPts val="3499"/>
              </a:lnSpc>
              <a:spcBef>
                <a:spcPct val="0"/>
              </a:spcBef>
            </a:pPr>
          </a:p>
          <a:p>
            <a:pPr algn="l" marL="539749" indent="-269875" lvl="1">
              <a:lnSpc>
                <a:spcPts val="3499"/>
              </a:lnSpc>
              <a:spcBef>
                <a:spcPct val="0"/>
              </a:spcBef>
              <a:buFont typeface="Arial"/>
              <a:buChar char="•"/>
            </a:pPr>
            <a:r>
              <a:rPr lang="en-US" sz="2499">
                <a:solidFill>
                  <a:srgbClr val="191919"/>
                </a:solidFill>
                <a:latin typeface="ITC Avant Garde Gothic"/>
              </a:rPr>
              <a:t>Implementing robust phishing detection systems powered by advanced machine learning techniques can significantly enhance cybersecurity defenses, enabling organizations to proactively identify and mitigate potential security threats.</a:t>
            </a:r>
          </a:p>
          <a:p>
            <a:pPr algn="l">
              <a:lnSpc>
                <a:spcPts val="3499"/>
              </a:lnSpc>
              <a:spcBef>
                <a:spcPct val="0"/>
              </a:spcBef>
            </a:pPr>
          </a:p>
          <a:p>
            <a:pPr algn="l" marL="539749" indent="-269875" lvl="1">
              <a:lnSpc>
                <a:spcPts val="3499"/>
              </a:lnSpc>
              <a:spcBef>
                <a:spcPct val="0"/>
              </a:spcBef>
              <a:buFont typeface="Arial"/>
              <a:buChar char="•"/>
            </a:pPr>
            <a:r>
              <a:rPr lang="en-US" sz="2499">
                <a:solidFill>
                  <a:srgbClr val="191919"/>
                </a:solidFill>
                <a:latin typeface="ITC Avant Garde Gothic"/>
              </a:rPr>
              <a:t>Our analysis of various machine learning models for phishing detection reveals promising results, with several classifiers demonstrating high accuracy in distinguishing between legitimate and malicious URLs.</a:t>
            </a:r>
          </a:p>
          <a:p>
            <a:pPr algn="l">
              <a:lnSpc>
                <a:spcPts val="3499"/>
              </a:lnSpc>
              <a:spcBef>
                <a:spcPct val="0"/>
              </a:spcBef>
            </a:pPr>
          </a:p>
          <a:p>
            <a:pPr algn="l" marL="539749" indent="-269875" lvl="1">
              <a:lnSpc>
                <a:spcPts val="3499"/>
              </a:lnSpc>
              <a:spcBef>
                <a:spcPct val="0"/>
              </a:spcBef>
              <a:buFont typeface="Arial"/>
              <a:buChar char="•"/>
            </a:pPr>
            <a:r>
              <a:rPr lang="en-US" sz="2499">
                <a:solidFill>
                  <a:srgbClr val="191919"/>
                </a:solidFill>
                <a:latin typeface="ITC Avant Garde Gothic"/>
              </a:rPr>
              <a:t>Models such as Random Forest, Extra Trees, and CatBoost exhibit superior performance metrics, including precision, recall, and F2 Score, indicating their effectiveness in accurately classifying phishing websites while minimizing false positives and false negatives.</a:t>
            </a:r>
          </a:p>
          <a:p>
            <a:pPr algn="l">
              <a:lnSpc>
                <a:spcPts val="3499"/>
              </a:lnSpc>
              <a:spcBef>
                <a:spcPct val="0"/>
              </a:spcBef>
            </a:pPr>
          </a:p>
          <a:p>
            <a:pPr algn="l">
              <a:lnSpc>
                <a:spcPts val="349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7321525"/>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9</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0" id="20"/>
          <p:cNvGrpSpPr/>
          <p:nvPr/>
        </p:nvGrpSpPr>
        <p:grpSpPr>
          <a:xfrm rot="0">
            <a:off x="977741" y="5318634"/>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6" id="26"/>
          <p:cNvGrpSpPr/>
          <p:nvPr/>
        </p:nvGrpSpPr>
        <p:grpSpPr>
          <a:xfrm rot="0">
            <a:off x="977741" y="5986264"/>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9" id="29"/>
          <p:cNvGrpSpPr/>
          <p:nvPr/>
        </p:nvGrpSpPr>
        <p:grpSpPr>
          <a:xfrm rot="0">
            <a:off x="977741" y="6653894"/>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sp>
        <p:nvSpPr>
          <p:cNvPr name="Freeform 32" id="32"/>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a:grpSpLocks noChangeAspect="true"/>
          </p:cNvGrpSpPr>
          <p:nvPr/>
        </p:nvGrpSpPr>
        <p:grpSpPr>
          <a:xfrm rot="0">
            <a:off x="2887797" y="818642"/>
            <a:ext cx="5494955" cy="8208527"/>
            <a:chOff x="0" y="0"/>
            <a:chExt cx="5969000" cy="8916670"/>
          </a:xfrm>
        </p:grpSpPr>
        <p:sp>
          <p:nvSpPr>
            <p:cNvPr name="Freeform 34" id="34"/>
            <p:cNvSpPr/>
            <p:nvPr/>
          </p:nvSpPr>
          <p:spPr>
            <a:xfrm flipH="false" flipV="false" rot="0">
              <a:off x="127" y="6350"/>
              <a:ext cx="5968747" cy="8903970"/>
            </a:xfrm>
            <a:custGeom>
              <a:avLst/>
              <a:gdLst/>
              <a:ahLst/>
              <a:cxnLst/>
              <a:rect r="r" b="b" t="t" l="l"/>
              <a:pathLst>
                <a:path h="8903970" w="5968747">
                  <a:moveTo>
                    <a:pt x="2988310" y="8903970"/>
                  </a:moveTo>
                  <a:lnTo>
                    <a:pt x="2980563" y="8903970"/>
                  </a:lnTo>
                  <a:cubicBezTo>
                    <a:pt x="2246376" y="8903970"/>
                    <a:pt x="1538224" y="8630412"/>
                    <a:pt x="986790" y="8133714"/>
                  </a:cubicBezTo>
                  <a:cubicBezTo>
                    <a:pt x="420243" y="7623429"/>
                    <a:pt x="76581" y="6921881"/>
                    <a:pt x="19177" y="6158230"/>
                  </a:cubicBezTo>
                  <a:lnTo>
                    <a:pt x="16510" y="6121781"/>
                  </a:lnTo>
                  <a:cubicBezTo>
                    <a:pt x="4064" y="5781802"/>
                    <a:pt x="0" y="2921762"/>
                    <a:pt x="23876" y="2678811"/>
                  </a:cubicBezTo>
                  <a:cubicBezTo>
                    <a:pt x="96647" y="1941195"/>
                    <a:pt x="439801" y="1261618"/>
                    <a:pt x="990092" y="765302"/>
                  </a:cubicBezTo>
                  <a:cubicBezTo>
                    <a:pt x="1537208" y="271780"/>
                    <a:pt x="2242439" y="0"/>
                    <a:pt x="2975737" y="0"/>
                  </a:cubicBezTo>
                  <a:lnTo>
                    <a:pt x="2992882" y="0"/>
                  </a:lnTo>
                  <a:cubicBezTo>
                    <a:pt x="3726180" y="0"/>
                    <a:pt x="4431411" y="271780"/>
                    <a:pt x="4978527" y="765302"/>
                  </a:cubicBezTo>
                  <a:cubicBezTo>
                    <a:pt x="5528945" y="1261745"/>
                    <a:pt x="5871972" y="1941195"/>
                    <a:pt x="5944743" y="2678684"/>
                  </a:cubicBezTo>
                  <a:cubicBezTo>
                    <a:pt x="5968747" y="2921762"/>
                    <a:pt x="5964555" y="5782310"/>
                    <a:pt x="5952109" y="6122289"/>
                  </a:cubicBezTo>
                  <a:lnTo>
                    <a:pt x="5951982" y="6125083"/>
                  </a:lnTo>
                  <a:lnTo>
                    <a:pt x="5949442" y="6158230"/>
                  </a:lnTo>
                  <a:cubicBezTo>
                    <a:pt x="5892038" y="6921881"/>
                    <a:pt x="5548376" y="7623429"/>
                    <a:pt x="4981829" y="8133715"/>
                  </a:cubicBezTo>
                  <a:cubicBezTo>
                    <a:pt x="4430522" y="8630412"/>
                    <a:pt x="3722497" y="8903970"/>
                    <a:pt x="2988310" y="8903970"/>
                  </a:cubicBezTo>
                  <a:close/>
                  <a:moveTo>
                    <a:pt x="2975737" y="19050"/>
                  </a:moveTo>
                  <a:cubicBezTo>
                    <a:pt x="2247138" y="19050"/>
                    <a:pt x="1546479" y="289052"/>
                    <a:pt x="1002792" y="779399"/>
                  </a:cubicBezTo>
                  <a:cubicBezTo>
                    <a:pt x="455930" y="1272540"/>
                    <a:pt x="115062" y="1947799"/>
                    <a:pt x="42926" y="2680589"/>
                  </a:cubicBezTo>
                  <a:cubicBezTo>
                    <a:pt x="19050" y="2923286"/>
                    <a:pt x="23241" y="5781167"/>
                    <a:pt x="35560" y="6121019"/>
                  </a:cubicBezTo>
                  <a:lnTo>
                    <a:pt x="35687" y="6123686"/>
                  </a:lnTo>
                  <a:lnTo>
                    <a:pt x="38227" y="6156706"/>
                  </a:lnTo>
                  <a:cubicBezTo>
                    <a:pt x="95250" y="6915403"/>
                    <a:pt x="436626" y="7612507"/>
                    <a:pt x="999617" y="8119490"/>
                  </a:cubicBezTo>
                  <a:cubicBezTo>
                    <a:pt x="1547622" y="8613012"/>
                    <a:pt x="2251202" y="8884793"/>
                    <a:pt x="2980690" y="8884793"/>
                  </a:cubicBezTo>
                  <a:lnTo>
                    <a:pt x="2988437" y="8884793"/>
                  </a:lnTo>
                  <a:cubicBezTo>
                    <a:pt x="3717925" y="8884793"/>
                    <a:pt x="4421378" y="8613012"/>
                    <a:pt x="4969383" y="8119490"/>
                  </a:cubicBezTo>
                  <a:cubicBezTo>
                    <a:pt x="5532374" y="7612507"/>
                    <a:pt x="5873750" y="6915403"/>
                    <a:pt x="5930773" y="6156706"/>
                  </a:cubicBezTo>
                  <a:lnTo>
                    <a:pt x="5933313" y="6121527"/>
                  </a:lnTo>
                  <a:cubicBezTo>
                    <a:pt x="5945632" y="5781675"/>
                    <a:pt x="5949950" y="2923159"/>
                    <a:pt x="5925947" y="2680462"/>
                  </a:cubicBezTo>
                  <a:cubicBezTo>
                    <a:pt x="5853684" y="1947672"/>
                    <a:pt x="5512816" y="1272540"/>
                    <a:pt x="4965954" y="779272"/>
                  </a:cubicBezTo>
                  <a:cubicBezTo>
                    <a:pt x="4422140" y="289052"/>
                    <a:pt x="3721481" y="19050"/>
                    <a:pt x="2992882" y="19050"/>
                  </a:cubicBezTo>
                  <a:lnTo>
                    <a:pt x="2975737" y="19050"/>
                  </a:lnTo>
                  <a:close/>
                </a:path>
              </a:pathLst>
            </a:custGeom>
            <a:solidFill>
              <a:srgbClr val="FD6220"/>
            </a:solidFill>
          </p:spPr>
        </p:sp>
        <p:sp>
          <p:nvSpPr>
            <p:cNvPr name="Freeform 35" id="35"/>
            <p:cNvSpPr/>
            <p:nvPr/>
          </p:nvSpPr>
          <p:spPr>
            <a:xfrm flipH="false" flipV="false" rot="0">
              <a:off x="148844" y="155701"/>
              <a:ext cx="5671185" cy="8605520"/>
            </a:xfrm>
            <a:custGeom>
              <a:avLst/>
              <a:gdLst/>
              <a:ahLst/>
              <a:cxnLst/>
              <a:rect r="r" b="b" t="t" l="l"/>
              <a:pathLst>
                <a:path h="8605520" w="5671185">
                  <a:moveTo>
                    <a:pt x="2831846" y="8605394"/>
                  </a:moveTo>
                  <a:cubicBezTo>
                    <a:pt x="2134616" y="8605394"/>
                    <a:pt x="1462024" y="8345425"/>
                    <a:pt x="937895" y="7873493"/>
                  </a:cubicBezTo>
                  <a:cubicBezTo>
                    <a:pt x="399923" y="7388987"/>
                    <a:pt x="73660" y="6722873"/>
                    <a:pt x="19177" y="5997702"/>
                  </a:cubicBezTo>
                  <a:lnTo>
                    <a:pt x="16891" y="5966968"/>
                  </a:lnTo>
                  <a:cubicBezTo>
                    <a:pt x="4572" y="5629021"/>
                    <a:pt x="0" y="2784729"/>
                    <a:pt x="23749" y="2544064"/>
                  </a:cubicBezTo>
                  <a:cubicBezTo>
                    <a:pt x="92710" y="1843532"/>
                    <a:pt x="418592" y="1198245"/>
                    <a:pt x="941324" y="726821"/>
                  </a:cubicBezTo>
                  <a:cubicBezTo>
                    <a:pt x="1461008" y="258064"/>
                    <a:pt x="2130679" y="0"/>
                    <a:pt x="2827020" y="0"/>
                  </a:cubicBezTo>
                  <a:lnTo>
                    <a:pt x="2844165" y="0"/>
                  </a:lnTo>
                  <a:cubicBezTo>
                    <a:pt x="3540506" y="0"/>
                    <a:pt x="4210177" y="258191"/>
                    <a:pt x="4729861" y="726949"/>
                  </a:cubicBezTo>
                  <a:cubicBezTo>
                    <a:pt x="5252593" y="1198373"/>
                    <a:pt x="5578475" y="1843787"/>
                    <a:pt x="5647436" y="2544192"/>
                  </a:cubicBezTo>
                  <a:cubicBezTo>
                    <a:pt x="5671185" y="2784857"/>
                    <a:pt x="5666613" y="5629149"/>
                    <a:pt x="5654167" y="5967731"/>
                  </a:cubicBezTo>
                  <a:lnTo>
                    <a:pt x="5651881" y="5997830"/>
                  </a:lnTo>
                  <a:cubicBezTo>
                    <a:pt x="5597398" y="6722999"/>
                    <a:pt x="5271135" y="7389242"/>
                    <a:pt x="4733163" y="7873747"/>
                  </a:cubicBezTo>
                  <a:cubicBezTo>
                    <a:pt x="4209161" y="8345679"/>
                    <a:pt x="3536569" y="8605521"/>
                    <a:pt x="2839339" y="8605521"/>
                  </a:cubicBezTo>
                  <a:lnTo>
                    <a:pt x="2831846" y="8605521"/>
                  </a:lnTo>
                  <a:close/>
                </a:path>
              </a:pathLst>
            </a:custGeom>
            <a:blipFill>
              <a:blip r:embed="rId4"/>
              <a:stretch>
                <a:fillRect l="0" t="-218" r="0" b="-218"/>
              </a:stretch>
            </a:blipFill>
          </p:spPr>
        </p:sp>
      </p:grpSp>
      <p:sp>
        <p:nvSpPr>
          <p:cNvPr name="TextBox 36" id="36"/>
          <p:cNvSpPr txBox="true"/>
          <p:nvPr/>
        </p:nvSpPr>
        <p:spPr>
          <a:xfrm rot="0">
            <a:off x="8671812" y="4651316"/>
            <a:ext cx="8114548" cy="1391784"/>
          </a:xfrm>
          <a:prstGeom prst="rect">
            <a:avLst/>
          </a:prstGeom>
        </p:spPr>
        <p:txBody>
          <a:bodyPr anchor="t" rtlCol="false" tIns="0" lIns="0" bIns="0" rIns="0">
            <a:spAutoFit/>
          </a:bodyPr>
          <a:lstStyle/>
          <a:p>
            <a:pPr algn="l">
              <a:lnSpc>
                <a:spcPts val="10149"/>
              </a:lnSpc>
            </a:pPr>
            <a:r>
              <a:rPr lang="en-US" sz="11153">
                <a:solidFill>
                  <a:srgbClr val="191919"/>
                </a:solidFill>
                <a:latin typeface="Gotham Bold Italics"/>
              </a:rPr>
              <a:t>Thank you</a:t>
            </a:r>
          </a:p>
        </p:txBody>
      </p:sp>
      <p:grpSp>
        <p:nvGrpSpPr>
          <p:cNvPr name="Group 37" id="37"/>
          <p:cNvGrpSpPr/>
          <p:nvPr/>
        </p:nvGrpSpPr>
        <p:grpSpPr>
          <a:xfrm rot="0">
            <a:off x="16786360" y="-353712"/>
            <a:ext cx="10994424" cy="10994424"/>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39" id="3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69625" y="-122436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965668" y="-5606768"/>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06082" y="1952203"/>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12" id="12"/>
          <p:cNvGrpSpPr/>
          <p:nvPr/>
        </p:nvGrpSpPr>
        <p:grpSpPr>
          <a:xfrm rot="0">
            <a:off x="755221" y="5701963"/>
            <a:ext cx="894186" cy="956914"/>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5" id="15"/>
          <p:cNvGrpSpPr/>
          <p:nvPr/>
        </p:nvGrpSpPr>
        <p:grpSpPr>
          <a:xfrm rot="0">
            <a:off x="755221" y="3344056"/>
            <a:ext cx="894186" cy="956914"/>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18" id="18"/>
          <p:cNvGrpSpPr/>
          <p:nvPr/>
        </p:nvGrpSpPr>
        <p:grpSpPr>
          <a:xfrm rot="0">
            <a:off x="755221" y="6878147"/>
            <a:ext cx="894186" cy="956914"/>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1" id="21"/>
          <p:cNvGrpSpPr/>
          <p:nvPr/>
        </p:nvGrpSpPr>
        <p:grpSpPr>
          <a:xfrm rot="0">
            <a:off x="755221" y="4521488"/>
            <a:ext cx="894186" cy="956914"/>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4" id="24"/>
          <p:cNvGrpSpPr/>
          <p:nvPr/>
        </p:nvGrpSpPr>
        <p:grpSpPr>
          <a:xfrm rot="0">
            <a:off x="755221" y="8055579"/>
            <a:ext cx="894186" cy="956914"/>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
        <p:nvSpPr>
          <p:cNvPr name="TextBox 27" id="27"/>
          <p:cNvSpPr txBox="true"/>
          <p:nvPr/>
        </p:nvSpPr>
        <p:spPr>
          <a:xfrm rot="0">
            <a:off x="2573925" y="2060597"/>
            <a:ext cx="8568692" cy="6463618"/>
          </a:xfrm>
          <a:prstGeom prst="rect">
            <a:avLst/>
          </a:prstGeom>
        </p:spPr>
        <p:txBody>
          <a:bodyPr anchor="t" rtlCol="false" tIns="0" lIns="0" bIns="0" rIns="0">
            <a:spAutoFit/>
          </a:bodyPr>
          <a:lstStyle/>
          <a:p>
            <a:pPr algn="l">
              <a:lnSpc>
                <a:spcPts val="8623"/>
              </a:lnSpc>
            </a:pPr>
            <a:r>
              <a:rPr lang="en-US" sz="5599" spc="-526">
                <a:solidFill>
                  <a:srgbClr val="191919"/>
                </a:solidFill>
                <a:latin typeface="Gotham Light"/>
              </a:rPr>
              <a:t>Introduction</a:t>
            </a:r>
          </a:p>
          <a:p>
            <a:pPr algn="l">
              <a:lnSpc>
                <a:spcPts val="8623"/>
              </a:lnSpc>
            </a:pPr>
            <a:r>
              <a:rPr lang="en-US" sz="5599" spc="-526">
                <a:solidFill>
                  <a:srgbClr val="191919"/>
                </a:solidFill>
                <a:latin typeface="Gotham Light"/>
              </a:rPr>
              <a:t>Data Preprocessing</a:t>
            </a:r>
          </a:p>
          <a:p>
            <a:pPr algn="l">
              <a:lnSpc>
                <a:spcPts val="8623"/>
              </a:lnSpc>
            </a:pPr>
            <a:r>
              <a:rPr lang="en-US" sz="5599" spc="-526">
                <a:solidFill>
                  <a:srgbClr val="191919"/>
                </a:solidFill>
                <a:latin typeface="Gotham Light"/>
              </a:rPr>
              <a:t>Exploratory Data Analysis</a:t>
            </a:r>
          </a:p>
          <a:p>
            <a:pPr algn="l">
              <a:lnSpc>
                <a:spcPts val="8623"/>
              </a:lnSpc>
            </a:pPr>
            <a:r>
              <a:rPr lang="en-US" sz="5599" spc="-526">
                <a:solidFill>
                  <a:srgbClr val="191919"/>
                </a:solidFill>
                <a:latin typeface="Gotham Light"/>
              </a:rPr>
              <a:t>Model Building &amp;  Training</a:t>
            </a:r>
          </a:p>
          <a:p>
            <a:pPr algn="l">
              <a:lnSpc>
                <a:spcPts val="8623"/>
              </a:lnSpc>
            </a:pPr>
            <a:r>
              <a:rPr lang="en-US" sz="5599" spc="-526">
                <a:solidFill>
                  <a:srgbClr val="191919"/>
                </a:solidFill>
                <a:latin typeface="Gotham Light"/>
              </a:rPr>
              <a:t>Model Comparison</a:t>
            </a:r>
          </a:p>
          <a:p>
            <a:pPr algn="l">
              <a:lnSpc>
                <a:spcPts val="8623"/>
              </a:lnSpc>
            </a:pPr>
            <a:r>
              <a:rPr lang="en-US" sz="5599" spc="-526">
                <a:solidFill>
                  <a:srgbClr val="191919"/>
                </a:solidFill>
                <a:latin typeface="Gotham Light"/>
              </a:rPr>
              <a:t>Conclusion</a:t>
            </a:r>
          </a:p>
        </p:txBody>
      </p:sp>
      <p:sp>
        <p:nvSpPr>
          <p:cNvPr name="TextBox 28" id="28"/>
          <p:cNvSpPr txBox="true"/>
          <p:nvPr/>
        </p:nvSpPr>
        <p:spPr>
          <a:xfrm rot="0">
            <a:off x="1951920" y="306114"/>
            <a:ext cx="6727836" cy="722586"/>
          </a:xfrm>
          <a:prstGeom prst="rect">
            <a:avLst/>
          </a:prstGeom>
        </p:spPr>
        <p:txBody>
          <a:bodyPr anchor="t" rtlCol="false" tIns="0" lIns="0" bIns="0" rIns="0">
            <a:spAutoFit/>
          </a:bodyPr>
          <a:lstStyle/>
          <a:p>
            <a:pPr algn="l">
              <a:lnSpc>
                <a:spcPts val="5334"/>
              </a:lnSpc>
            </a:pPr>
            <a:r>
              <a:rPr lang="en-US" sz="5499" spc="274">
                <a:solidFill>
                  <a:srgbClr val="191919"/>
                </a:solidFill>
                <a:latin typeface="Gotham Bold"/>
              </a:rPr>
              <a:t>Table of Content</a:t>
            </a:r>
          </a:p>
        </p:txBody>
      </p:sp>
      <p:grpSp>
        <p:nvGrpSpPr>
          <p:cNvPr name="Group 29" id="29"/>
          <p:cNvGrpSpPr/>
          <p:nvPr/>
        </p:nvGrpSpPr>
        <p:grpSpPr>
          <a:xfrm rot="3945801">
            <a:off x="11868535" y="8125500"/>
            <a:ext cx="4776403" cy="477640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31" id="3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3945801">
            <a:off x="12156571" y="7154038"/>
            <a:ext cx="1577153" cy="3243522"/>
          </a:xfrm>
          <a:custGeom>
            <a:avLst/>
            <a:gdLst/>
            <a:ahLst/>
            <a:cxnLst/>
            <a:rect r="r" b="b" t="t" l="l"/>
            <a:pathLst>
              <a:path h="3243522" w="1577153">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3945801">
            <a:off x="13925219" y="8165134"/>
            <a:ext cx="4776403" cy="477640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3945801">
            <a:off x="14213255" y="7193673"/>
            <a:ext cx="1577153" cy="3243522"/>
          </a:xfrm>
          <a:custGeom>
            <a:avLst/>
            <a:gdLst/>
            <a:ahLst/>
            <a:cxnLst/>
            <a:rect r="r" b="b" t="t" l="l"/>
            <a:pathLst>
              <a:path h="3243522" w="1577153">
                <a:moveTo>
                  <a:pt x="0" y="0"/>
                </a:moveTo>
                <a:lnTo>
                  <a:pt x="1577153" y="0"/>
                </a:lnTo>
                <a:lnTo>
                  <a:pt x="1577153" y="3243522"/>
                </a:lnTo>
                <a:lnTo>
                  <a:pt x="0" y="3243522"/>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sp>
        <p:nvSpPr>
          <p:cNvPr name="Freeform 7" id="7"/>
          <p:cNvSpPr/>
          <p:nvPr/>
        </p:nvSpPr>
        <p:spPr>
          <a:xfrm flipH="false" flipV="false" rot="0">
            <a:off x="14747679" y="-1106239"/>
            <a:ext cx="11772891" cy="8229600"/>
          </a:xfrm>
          <a:custGeom>
            <a:avLst/>
            <a:gdLst/>
            <a:ahLst/>
            <a:cxnLst/>
            <a:rect r="r" b="b" t="t" l="l"/>
            <a:pathLst>
              <a:path h="8229600" w="11772891">
                <a:moveTo>
                  <a:pt x="0" y="0"/>
                </a:moveTo>
                <a:lnTo>
                  <a:pt x="11772891" y="0"/>
                </a:lnTo>
                <a:lnTo>
                  <a:pt x="11772891" y="8229600"/>
                </a:lnTo>
                <a:lnTo>
                  <a:pt x="0" y="8229600"/>
                </a:lnTo>
                <a:lnTo>
                  <a:pt x="0" y="0"/>
                </a:lnTo>
                <a:close/>
              </a:path>
            </a:pathLst>
          </a:custGeom>
          <a:blipFill>
            <a:blip r:embed="rId6"/>
            <a:stretch>
              <a:fillRect l="-24271" t="0" r="0" b="0"/>
            </a:stretch>
          </a:blipFill>
        </p:spPr>
      </p:sp>
      <p:sp>
        <p:nvSpPr>
          <p:cNvPr name="TextBox 8" id="8"/>
          <p:cNvSpPr txBox="true"/>
          <p:nvPr/>
        </p:nvSpPr>
        <p:spPr>
          <a:xfrm rot="0">
            <a:off x="1951920" y="306114"/>
            <a:ext cx="6727836" cy="722586"/>
          </a:xfrm>
          <a:prstGeom prst="rect">
            <a:avLst/>
          </a:prstGeom>
        </p:spPr>
        <p:txBody>
          <a:bodyPr anchor="t" rtlCol="false" tIns="0" lIns="0" bIns="0" rIns="0">
            <a:spAutoFit/>
          </a:bodyPr>
          <a:lstStyle/>
          <a:p>
            <a:pPr algn="l">
              <a:lnSpc>
                <a:spcPts val="5334"/>
              </a:lnSpc>
            </a:pPr>
            <a:r>
              <a:rPr lang="en-US" sz="5499" spc="274">
                <a:solidFill>
                  <a:srgbClr val="191919"/>
                </a:solidFill>
                <a:latin typeface="Gotham Bold"/>
              </a:rPr>
              <a:t>Introduction</a:t>
            </a:r>
          </a:p>
        </p:txBody>
      </p:sp>
      <p:sp>
        <p:nvSpPr>
          <p:cNvPr name="TextBox 9" id="9"/>
          <p:cNvSpPr txBox="true"/>
          <p:nvPr/>
        </p:nvSpPr>
        <p:spPr>
          <a:xfrm rot="0">
            <a:off x="2421560" y="1622684"/>
            <a:ext cx="11889146" cy="2548714"/>
          </a:xfrm>
          <a:prstGeom prst="rect">
            <a:avLst/>
          </a:prstGeom>
        </p:spPr>
        <p:txBody>
          <a:bodyPr anchor="t" rtlCol="false" tIns="0" lIns="0" bIns="0" rIns="0">
            <a:spAutoFit/>
          </a:bodyPr>
          <a:lstStyle/>
          <a:p>
            <a:pPr algn="l">
              <a:lnSpc>
                <a:spcPts val="3359"/>
              </a:lnSpc>
              <a:spcBef>
                <a:spcPct val="0"/>
              </a:spcBef>
            </a:pPr>
            <a:r>
              <a:rPr lang="en-US" sz="2399">
                <a:solidFill>
                  <a:srgbClr val="191919"/>
                </a:solidFill>
                <a:latin typeface="ITC Avant Garde Gothic"/>
              </a:rPr>
              <a:t>Phishing is a malicious practice where attackers deceive individuals into sharing sensitive information such as passwords, credit card numbers, or personal data by posing as a trustworthy entity. </a:t>
            </a:r>
          </a:p>
          <a:p>
            <a:pPr algn="l">
              <a:lnSpc>
                <a:spcPts val="3359"/>
              </a:lnSpc>
              <a:spcBef>
                <a:spcPct val="0"/>
              </a:spcBef>
            </a:pPr>
          </a:p>
          <a:p>
            <a:pPr algn="l">
              <a:lnSpc>
                <a:spcPts val="3359"/>
              </a:lnSpc>
              <a:spcBef>
                <a:spcPct val="0"/>
              </a:spcBef>
            </a:pPr>
            <a:r>
              <a:rPr lang="en-US" sz="2399">
                <a:solidFill>
                  <a:srgbClr val="191919"/>
                </a:solidFill>
                <a:latin typeface="ITC Avant Garde Gothic"/>
              </a:rPr>
              <a:t>Detecting and preventing phishing attacks is crucial for safeguarding individuals and organizations against cyber threats.</a:t>
            </a:r>
          </a:p>
        </p:txBody>
      </p:sp>
      <p:sp>
        <p:nvSpPr>
          <p:cNvPr name="TextBox 10" id="10"/>
          <p:cNvSpPr txBox="true"/>
          <p:nvPr/>
        </p:nvSpPr>
        <p:spPr>
          <a:xfrm rot="0">
            <a:off x="2421560" y="4574646"/>
            <a:ext cx="12170374" cy="1710573"/>
          </a:xfrm>
          <a:prstGeom prst="rect">
            <a:avLst/>
          </a:prstGeom>
        </p:spPr>
        <p:txBody>
          <a:bodyPr anchor="t" rtlCol="false" tIns="0" lIns="0" bIns="0" rIns="0">
            <a:spAutoFit/>
          </a:bodyPr>
          <a:lstStyle/>
          <a:p>
            <a:pPr algn="l">
              <a:lnSpc>
                <a:spcPts val="3359"/>
              </a:lnSpc>
              <a:spcBef>
                <a:spcPct val="0"/>
              </a:spcBef>
            </a:pPr>
            <a:r>
              <a:rPr lang="en-US" sz="2399">
                <a:solidFill>
                  <a:srgbClr val="191919"/>
                </a:solidFill>
                <a:latin typeface="ITC Avant Garde Gothic"/>
              </a:rPr>
              <a:t>With the increasing sophistication of phishing techniques, traditional rule-based approaches are often insufficient. Machine learning offers powerful tools to analyze large datasets and identify patterns indicative of phishing behavior, enabling more effective detection and mitigation strategies.</a:t>
            </a:r>
          </a:p>
        </p:txBody>
      </p:sp>
      <p:sp>
        <p:nvSpPr>
          <p:cNvPr name="TextBox 11" id="11"/>
          <p:cNvSpPr txBox="true"/>
          <p:nvPr/>
        </p:nvSpPr>
        <p:spPr>
          <a:xfrm rot="0">
            <a:off x="2390189" y="6685790"/>
            <a:ext cx="11951888" cy="2129644"/>
          </a:xfrm>
          <a:prstGeom prst="rect">
            <a:avLst/>
          </a:prstGeom>
        </p:spPr>
        <p:txBody>
          <a:bodyPr anchor="t" rtlCol="false" tIns="0" lIns="0" bIns="0" rIns="0">
            <a:spAutoFit/>
          </a:bodyPr>
          <a:lstStyle/>
          <a:p>
            <a:pPr algn="l">
              <a:lnSpc>
                <a:spcPts val="3359"/>
              </a:lnSpc>
              <a:spcBef>
                <a:spcPct val="0"/>
              </a:spcBef>
            </a:pPr>
            <a:r>
              <a:rPr lang="en-US" sz="2399">
                <a:solidFill>
                  <a:srgbClr val="191919"/>
                </a:solidFill>
                <a:latin typeface="ITC Avant Garde Gothic"/>
              </a:rPr>
              <a:t>In this project, we've utilized a dataset containing features extracted from URLs to classify phishing websites. We'll leverage Python libraries such as Polars for data manipulation, Matplotlib and Seaborn for visualization, and various machine learning algorithms implemented in scikit-learn and other libraries for model building and evaluation.</a:t>
            </a:r>
          </a:p>
        </p:txBody>
      </p:sp>
      <p:grpSp>
        <p:nvGrpSpPr>
          <p:cNvPr name="Group 12" id="12"/>
          <p:cNvGrpSpPr/>
          <p:nvPr/>
        </p:nvGrpSpPr>
        <p:grpSpPr>
          <a:xfrm rot="0">
            <a:off x="-1369625" y="-1224368"/>
            <a:ext cx="3499668" cy="13405540"/>
            <a:chOff x="0" y="0"/>
            <a:chExt cx="212191" cy="812800"/>
          </a:xfrm>
        </p:grpSpPr>
        <p:sp>
          <p:nvSpPr>
            <p:cNvPr name="Freeform 13" id="1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4" id="1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06082" y="1952203"/>
            <a:ext cx="992463" cy="99246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18" id="18"/>
          <p:cNvGrpSpPr/>
          <p:nvPr/>
        </p:nvGrpSpPr>
        <p:grpSpPr>
          <a:xfrm rot="0">
            <a:off x="755221" y="5701963"/>
            <a:ext cx="894186" cy="956914"/>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1" id="21"/>
          <p:cNvGrpSpPr/>
          <p:nvPr/>
        </p:nvGrpSpPr>
        <p:grpSpPr>
          <a:xfrm rot="0">
            <a:off x="755221" y="3344056"/>
            <a:ext cx="894186" cy="956914"/>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4" id="24"/>
          <p:cNvGrpSpPr/>
          <p:nvPr/>
        </p:nvGrpSpPr>
        <p:grpSpPr>
          <a:xfrm rot="0">
            <a:off x="755221" y="6878147"/>
            <a:ext cx="894186" cy="956914"/>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7" id="27"/>
          <p:cNvGrpSpPr/>
          <p:nvPr/>
        </p:nvGrpSpPr>
        <p:grpSpPr>
          <a:xfrm rot="0">
            <a:off x="755221" y="4521488"/>
            <a:ext cx="894186" cy="956914"/>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30" id="30"/>
          <p:cNvGrpSpPr/>
          <p:nvPr/>
        </p:nvGrpSpPr>
        <p:grpSpPr>
          <a:xfrm rot="0">
            <a:off x="755221" y="8055579"/>
            <a:ext cx="894186" cy="956914"/>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4888168" y="-2342285"/>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09357" y="3236846"/>
            <a:ext cx="992463" cy="99246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9" id="9"/>
          <p:cNvGrpSpPr/>
          <p:nvPr/>
        </p:nvGrpSpPr>
        <p:grpSpPr>
          <a:xfrm rot="0">
            <a:off x="951509" y="1982349"/>
            <a:ext cx="508158" cy="543805"/>
            <a:chOff x="0" y="0"/>
            <a:chExt cx="812800" cy="869819"/>
          </a:xfrm>
        </p:grpSpPr>
        <p:sp>
          <p:nvSpPr>
            <p:cNvPr name="Freeform 10" id="1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1" id="1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sp>
        <p:nvSpPr>
          <p:cNvPr name="Freeform 12" id="12"/>
          <p:cNvSpPr/>
          <p:nvPr/>
        </p:nvSpPr>
        <p:spPr>
          <a:xfrm flipH="false" flipV="false" rot="0">
            <a:off x="2690444" y="2909408"/>
            <a:ext cx="13622976" cy="6943111"/>
          </a:xfrm>
          <a:custGeom>
            <a:avLst/>
            <a:gdLst/>
            <a:ahLst/>
            <a:cxnLst/>
            <a:rect r="r" b="b" t="t" l="l"/>
            <a:pathLst>
              <a:path h="6943111" w="13622976">
                <a:moveTo>
                  <a:pt x="0" y="0"/>
                </a:moveTo>
                <a:lnTo>
                  <a:pt x="13622976" y="0"/>
                </a:lnTo>
                <a:lnTo>
                  <a:pt x="13622976" y="6943111"/>
                </a:lnTo>
                <a:lnTo>
                  <a:pt x="0" y="6943111"/>
                </a:lnTo>
                <a:lnTo>
                  <a:pt x="0" y="0"/>
                </a:lnTo>
                <a:close/>
              </a:path>
            </a:pathLst>
          </a:custGeom>
          <a:blipFill>
            <a:blip r:embed="rId4"/>
            <a:stretch>
              <a:fillRect l="0" t="0" r="0" b="0"/>
            </a:stretch>
          </a:blipFill>
        </p:spPr>
      </p:sp>
      <p:sp>
        <p:nvSpPr>
          <p:cNvPr name="TextBox 13" id="13"/>
          <p:cNvSpPr txBox="true"/>
          <p:nvPr/>
        </p:nvSpPr>
        <p:spPr>
          <a:xfrm rot="0">
            <a:off x="1959612" y="297362"/>
            <a:ext cx="8387790" cy="1102381"/>
          </a:xfrm>
          <a:prstGeom prst="rect">
            <a:avLst/>
          </a:prstGeom>
        </p:spPr>
        <p:txBody>
          <a:bodyPr anchor="t" rtlCol="false" tIns="0" lIns="0" bIns="0" rIns="0">
            <a:spAutoFit/>
          </a:bodyPr>
          <a:lstStyle/>
          <a:p>
            <a:pPr algn="l">
              <a:lnSpc>
                <a:spcPts val="9059"/>
              </a:lnSpc>
            </a:pPr>
            <a:r>
              <a:rPr lang="en-US" sz="6471">
                <a:solidFill>
                  <a:srgbClr val="191919"/>
                </a:solidFill>
                <a:latin typeface="Gotham Bold"/>
              </a:rPr>
              <a:t>Data Preprocessing</a:t>
            </a:r>
          </a:p>
        </p:txBody>
      </p:sp>
      <p:sp>
        <p:nvSpPr>
          <p:cNvPr name="TextBox 14" id="14"/>
          <p:cNvSpPr txBox="true"/>
          <p:nvPr/>
        </p:nvSpPr>
        <p:spPr>
          <a:xfrm rot="0">
            <a:off x="2254522" y="1789074"/>
            <a:ext cx="10896792" cy="859038"/>
          </a:xfrm>
          <a:prstGeom prst="rect">
            <a:avLst/>
          </a:prstGeom>
        </p:spPr>
        <p:txBody>
          <a:bodyPr anchor="t" rtlCol="false" tIns="0" lIns="0" bIns="0" rIns="0">
            <a:spAutoFit/>
          </a:bodyPr>
          <a:lstStyle/>
          <a:p>
            <a:pPr algn="l" marL="0" indent="0" lvl="0">
              <a:lnSpc>
                <a:spcPts val="3239"/>
              </a:lnSpc>
              <a:spcBef>
                <a:spcPct val="0"/>
              </a:spcBef>
            </a:pPr>
            <a:r>
              <a:rPr lang="en-US" sz="2399" spc="59">
                <a:solidFill>
                  <a:srgbClr val="191919"/>
                </a:solidFill>
                <a:latin typeface="ITC Avant Garde Gothic"/>
              </a:rPr>
              <a:t>We begin with  loading the dataset containing features extracted from URLs using the Polars library. The dataset consists of the following</a:t>
            </a:r>
          </a:p>
        </p:txBody>
      </p:sp>
      <p:grpSp>
        <p:nvGrpSpPr>
          <p:cNvPr name="Group 15" id="15"/>
          <p:cNvGrpSpPr/>
          <p:nvPr/>
        </p:nvGrpSpPr>
        <p:grpSpPr>
          <a:xfrm rot="0">
            <a:off x="-1245147" y="-1110051"/>
            <a:ext cx="3499668" cy="13405540"/>
            <a:chOff x="0" y="0"/>
            <a:chExt cx="212191" cy="812800"/>
          </a:xfrm>
        </p:grpSpPr>
        <p:sp>
          <p:nvSpPr>
            <p:cNvPr name="Freeform 16" id="1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7" id="1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06082" y="1952203"/>
            <a:ext cx="992463" cy="99246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1" id="21"/>
          <p:cNvGrpSpPr/>
          <p:nvPr/>
        </p:nvGrpSpPr>
        <p:grpSpPr>
          <a:xfrm rot="0">
            <a:off x="755221" y="5701963"/>
            <a:ext cx="894186" cy="956914"/>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4" id="24"/>
          <p:cNvGrpSpPr/>
          <p:nvPr/>
        </p:nvGrpSpPr>
        <p:grpSpPr>
          <a:xfrm rot="0">
            <a:off x="755221" y="6878147"/>
            <a:ext cx="894186" cy="956914"/>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7" id="27"/>
          <p:cNvGrpSpPr/>
          <p:nvPr/>
        </p:nvGrpSpPr>
        <p:grpSpPr>
          <a:xfrm rot="0">
            <a:off x="755221" y="4521488"/>
            <a:ext cx="894186" cy="956914"/>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30" id="30"/>
          <p:cNvGrpSpPr/>
          <p:nvPr/>
        </p:nvGrpSpPr>
        <p:grpSpPr>
          <a:xfrm rot="0">
            <a:off x="755221" y="8055579"/>
            <a:ext cx="894186" cy="956914"/>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4888168" y="-2342285"/>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575430" y="2902245"/>
            <a:ext cx="11194623" cy="6984909"/>
          </a:xfrm>
          <a:custGeom>
            <a:avLst/>
            <a:gdLst/>
            <a:ahLst/>
            <a:cxnLst/>
            <a:rect r="r" b="b" t="t" l="l"/>
            <a:pathLst>
              <a:path h="6984909" w="11194623">
                <a:moveTo>
                  <a:pt x="0" y="0"/>
                </a:moveTo>
                <a:lnTo>
                  <a:pt x="11194623" y="0"/>
                </a:lnTo>
                <a:lnTo>
                  <a:pt x="11194623" y="6984909"/>
                </a:lnTo>
                <a:lnTo>
                  <a:pt x="0" y="6984909"/>
                </a:lnTo>
                <a:lnTo>
                  <a:pt x="0" y="0"/>
                </a:lnTo>
                <a:close/>
              </a:path>
            </a:pathLst>
          </a:custGeom>
          <a:blipFill>
            <a:blip r:embed="rId4"/>
            <a:stretch>
              <a:fillRect l="0" t="0" r="0" b="0"/>
            </a:stretch>
          </a:blipFill>
        </p:spPr>
      </p:sp>
      <p:sp>
        <p:nvSpPr>
          <p:cNvPr name="TextBox 7" id="7"/>
          <p:cNvSpPr txBox="true"/>
          <p:nvPr/>
        </p:nvSpPr>
        <p:spPr>
          <a:xfrm rot="0">
            <a:off x="1959612" y="297362"/>
            <a:ext cx="8387790" cy="1102381"/>
          </a:xfrm>
          <a:prstGeom prst="rect">
            <a:avLst/>
          </a:prstGeom>
        </p:spPr>
        <p:txBody>
          <a:bodyPr anchor="t" rtlCol="false" tIns="0" lIns="0" bIns="0" rIns="0">
            <a:spAutoFit/>
          </a:bodyPr>
          <a:lstStyle/>
          <a:p>
            <a:pPr algn="l">
              <a:lnSpc>
                <a:spcPts val="9059"/>
              </a:lnSpc>
            </a:pPr>
            <a:r>
              <a:rPr lang="en-US" sz="6471">
                <a:solidFill>
                  <a:srgbClr val="191919"/>
                </a:solidFill>
                <a:latin typeface="Gotham Bold"/>
              </a:rPr>
              <a:t>Data Preprocessing</a:t>
            </a:r>
          </a:p>
        </p:txBody>
      </p:sp>
      <p:sp>
        <p:nvSpPr>
          <p:cNvPr name="TextBox 8" id="8"/>
          <p:cNvSpPr txBox="true"/>
          <p:nvPr/>
        </p:nvSpPr>
        <p:spPr>
          <a:xfrm rot="0">
            <a:off x="2254522" y="1789074"/>
            <a:ext cx="10896792" cy="859038"/>
          </a:xfrm>
          <a:prstGeom prst="rect">
            <a:avLst/>
          </a:prstGeom>
        </p:spPr>
        <p:txBody>
          <a:bodyPr anchor="t" rtlCol="false" tIns="0" lIns="0" bIns="0" rIns="0">
            <a:spAutoFit/>
          </a:bodyPr>
          <a:lstStyle/>
          <a:p>
            <a:pPr algn="l" marL="0" indent="0" lvl="0">
              <a:lnSpc>
                <a:spcPts val="3239"/>
              </a:lnSpc>
              <a:spcBef>
                <a:spcPct val="0"/>
              </a:spcBef>
            </a:pPr>
            <a:r>
              <a:rPr lang="en-US" sz="2399" spc="59">
                <a:solidFill>
                  <a:srgbClr val="191919"/>
                </a:solidFill>
                <a:latin typeface="ITC Avant Garde Gothic"/>
              </a:rPr>
              <a:t>We handle missing values and drop irrelevant columns to focus on relevant features for phishing detection.</a:t>
            </a:r>
          </a:p>
        </p:txBody>
      </p:sp>
      <p:grpSp>
        <p:nvGrpSpPr>
          <p:cNvPr name="Group 9" id="9"/>
          <p:cNvGrpSpPr/>
          <p:nvPr/>
        </p:nvGrpSpPr>
        <p:grpSpPr>
          <a:xfrm rot="0">
            <a:off x="709357" y="3236846"/>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2" id="12"/>
          <p:cNvGrpSpPr/>
          <p:nvPr/>
        </p:nvGrpSpPr>
        <p:grpSpPr>
          <a:xfrm rot="0">
            <a:off x="-1245147" y="-1110051"/>
            <a:ext cx="3499668" cy="13405540"/>
            <a:chOff x="0" y="0"/>
            <a:chExt cx="212191" cy="812800"/>
          </a:xfrm>
        </p:grpSpPr>
        <p:sp>
          <p:nvSpPr>
            <p:cNvPr name="Freeform 13" id="1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4" id="1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06082" y="1952203"/>
            <a:ext cx="992463" cy="99246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18" id="18"/>
          <p:cNvGrpSpPr/>
          <p:nvPr/>
        </p:nvGrpSpPr>
        <p:grpSpPr>
          <a:xfrm rot="0">
            <a:off x="755221" y="5701963"/>
            <a:ext cx="894186" cy="956914"/>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1" id="21"/>
          <p:cNvGrpSpPr/>
          <p:nvPr/>
        </p:nvGrpSpPr>
        <p:grpSpPr>
          <a:xfrm rot="0">
            <a:off x="755221" y="6878147"/>
            <a:ext cx="894186" cy="956914"/>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4" id="24"/>
          <p:cNvGrpSpPr/>
          <p:nvPr/>
        </p:nvGrpSpPr>
        <p:grpSpPr>
          <a:xfrm rot="0">
            <a:off x="755221" y="4521488"/>
            <a:ext cx="894186" cy="956914"/>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7" id="27"/>
          <p:cNvGrpSpPr/>
          <p:nvPr/>
        </p:nvGrpSpPr>
        <p:grpSpPr>
          <a:xfrm rot="0">
            <a:off x="755221" y="8055579"/>
            <a:ext cx="894186" cy="956914"/>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709357" y="4415175"/>
            <a:ext cx="992463" cy="9924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5" id="5"/>
          <p:cNvGrpSpPr/>
          <p:nvPr/>
        </p:nvGrpSpPr>
        <p:grpSpPr>
          <a:xfrm rot="0">
            <a:off x="16741259" y="118339"/>
            <a:ext cx="1436473" cy="3317308"/>
            <a:chOff x="0" y="0"/>
            <a:chExt cx="1915297" cy="4423077"/>
          </a:xfrm>
        </p:grpSpPr>
        <p:sp>
          <p:nvSpPr>
            <p:cNvPr name="AutoShape 6" id="6"/>
            <p:cNvSpPr/>
            <p:nvPr/>
          </p:nvSpPr>
          <p:spPr>
            <a:xfrm>
              <a:off x="0" y="0"/>
              <a:ext cx="1915297" cy="4423077"/>
            </a:xfrm>
            <a:prstGeom prst="rect">
              <a:avLst/>
            </a:prstGeom>
            <a:solidFill>
              <a:srgbClr val="FD6220"/>
            </a:solidFill>
          </p:spPr>
        </p:sp>
      </p:grpSp>
      <p:grpSp>
        <p:nvGrpSpPr>
          <p:cNvPr name="Group 7" id="7"/>
          <p:cNvGrpSpPr/>
          <p:nvPr/>
        </p:nvGrpSpPr>
        <p:grpSpPr>
          <a:xfrm rot="0">
            <a:off x="16439471" y="8737362"/>
            <a:ext cx="3697059" cy="369705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3811353" y="2907269"/>
            <a:ext cx="11391549" cy="7234107"/>
          </a:xfrm>
          <a:custGeom>
            <a:avLst/>
            <a:gdLst/>
            <a:ahLst/>
            <a:cxnLst/>
            <a:rect r="r" b="b" t="t" l="l"/>
            <a:pathLst>
              <a:path h="7234107" w="11391549">
                <a:moveTo>
                  <a:pt x="0" y="0"/>
                </a:moveTo>
                <a:lnTo>
                  <a:pt x="11391549" y="0"/>
                </a:lnTo>
                <a:lnTo>
                  <a:pt x="11391549" y="7234107"/>
                </a:lnTo>
                <a:lnTo>
                  <a:pt x="0" y="7234107"/>
                </a:lnTo>
                <a:lnTo>
                  <a:pt x="0" y="0"/>
                </a:lnTo>
                <a:close/>
              </a:path>
            </a:pathLst>
          </a:custGeom>
          <a:blipFill>
            <a:blip r:embed="rId2"/>
            <a:stretch>
              <a:fillRect l="0" t="0" r="0" b="0"/>
            </a:stretch>
          </a:blipFill>
        </p:spPr>
      </p:sp>
      <p:sp>
        <p:nvSpPr>
          <p:cNvPr name="TextBox 11" id="11"/>
          <p:cNvSpPr txBox="true"/>
          <p:nvPr/>
        </p:nvSpPr>
        <p:spPr>
          <a:xfrm rot="0">
            <a:off x="2423905" y="-57544"/>
            <a:ext cx="12778997" cy="1269307"/>
          </a:xfrm>
          <a:prstGeom prst="rect">
            <a:avLst/>
          </a:prstGeom>
        </p:spPr>
        <p:txBody>
          <a:bodyPr anchor="t" rtlCol="false" tIns="0" lIns="0" bIns="0" rIns="0">
            <a:spAutoFit/>
          </a:bodyPr>
          <a:lstStyle/>
          <a:p>
            <a:pPr algn="l">
              <a:lnSpc>
                <a:spcPts val="10359"/>
              </a:lnSpc>
            </a:pPr>
            <a:r>
              <a:rPr lang="en-US" sz="7399">
                <a:solidFill>
                  <a:srgbClr val="191919"/>
                </a:solidFill>
                <a:latin typeface="Gotham Bold"/>
              </a:rPr>
              <a:t>Exploratory Data Analysis</a:t>
            </a:r>
          </a:p>
        </p:txBody>
      </p:sp>
      <p:sp>
        <p:nvSpPr>
          <p:cNvPr name="TextBox 12" id="12"/>
          <p:cNvSpPr txBox="true"/>
          <p:nvPr/>
        </p:nvSpPr>
        <p:spPr>
          <a:xfrm rot="0">
            <a:off x="2349049" y="1758375"/>
            <a:ext cx="6794951" cy="495876"/>
          </a:xfrm>
          <a:prstGeom prst="rect">
            <a:avLst/>
          </a:prstGeom>
        </p:spPr>
        <p:txBody>
          <a:bodyPr anchor="t" rtlCol="false" tIns="0" lIns="0" bIns="0" rIns="0">
            <a:spAutoFit/>
          </a:bodyPr>
          <a:lstStyle/>
          <a:p>
            <a:pPr algn="l">
              <a:lnSpc>
                <a:spcPts val="3639"/>
              </a:lnSpc>
            </a:pPr>
            <a:r>
              <a:rPr lang="en-US" sz="2599">
                <a:solidFill>
                  <a:srgbClr val="191919"/>
                </a:solidFill>
                <a:latin typeface="ITC Avant Garde Gothic Bold Italics"/>
              </a:rPr>
              <a:t>Distribution of Numerical Variables</a:t>
            </a:r>
          </a:p>
        </p:txBody>
      </p:sp>
      <p:sp>
        <p:nvSpPr>
          <p:cNvPr name="TextBox 13" id="13"/>
          <p:cNvSpPr txBox="true"/>
          <p:nvPr/>
        </p:nvSpPr>
        <p:spPr>
          <a:xfrm rot="0">
            <a:off x="2239806" y="2251849"/>
            <a:ext cx="12013680" cy="453361"/>
          </a:xfrm>
          <a:prstGeom prst="rect">
            <a:avLst/>
          </a:prstGeom>
        </p:spPr>
        <p:txBody>
          <a:bodyPr anchor="t" rtlCol="false" tIns="0" lIns="0" bIns="0" rIns="0">
            <a:spAutoFit/>
          </a:bodyPr>
          <a:lstStyle/>
          <a:p>
            <a:pPr algn="l">
              <a:lnSpc>
                <a:spcPts val="3359"/>
              </a:lnSpc>
            </a:pPr>
            <a:r>
              <a:rPr lang="en-US" sz="2400">
                <a:solidFill>
                  <a:srgbClr val="191919"/>
                </a:solidFill>
                <a:latin typeface="ITC Avant Garde Gothic Italics"/>
              </a:rPr>
              <a:t> This provides insights into the range and shape of each variable's distribution.</a:t>
            </a:r>
          </a:p>
        </p:txBody>
      </p:sp>
      <p:grpSp>
        <p:nvGrpSpPr>
          <p:cNvPr name="Group 14" id="14"/>
          <p:cNvGrpSpPr/>
          <p:nvPr/>
        </p:nvGrpSpPr>
        <p:grpSpPr>
          <a:xfrm rot="0">
            <a:off x="656944" y="3203637"/>
            <a:ext cx="992463" cy="99246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7" id="17"/>
          <p:cNvGrpSpPr/>
          <p:nvPr/>
        </p:nvGrpSpPr>
        <p:grpSpPr>
          <a:xfrm rot="0">
            <a:off x="-1259862" y="-971119"/>
            <a:ext cx="3499668" cy="13405540"/>
            <a:chOff x="0" y="0"/>
            <a:chExt cx="212191" cy="812800"/>
          </a:xfrm>
        </p:grpSpPr>
        <p:sp>
          <p:nvSpPr>
            <p:cNvPr name="Freeform 18" id="18"/>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9" id="19"/>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06082" y="1952203"/>
            <a:ext cx="992463" cy="99246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3" id="23"/>
          <p:cNvGrpSpPr/>
          <p:nvPr/>
        </p:nvGrpSpPr>
        <p:grpSpPr>
          <a:xfrm rot="0">
            <a:off x="755221" y="5701963"/>
            <a:ext cx="894186" cy="956914"/>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6" id="26"/>
          <p:cNvGrpSpPr/>
          <p:nvPr/>
        </p:nvGrpSpPr>
        <p:grpSpPr>
          <a:xfrm rot="0">
            <a:off x="755221" y="6878147"/>
            <a:ext cx="894186" cy="956914"/>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9" id="29"/>
          <p:cNvGrpSpPr/>
          <p:nvPr/>
        </p:nvGrpSpPr>
        <p:grpSpPr>
          <a:xfrm rot="0">
            <a:off x="755221" y="8055579"/>
            <a:ext cx="894186" cy="956914"/>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6741259" y="118339"/>
            <a:ext cx="1436473" cy="3317308"/>
            <a:chOff x="0" y="0"/>
            <a:chExt cx="1915297" cy="4423077"/>
          </a:xfrm>
        </p:grpSpPr>
        <p:sp>
          <p:nvSpPr>
            <p:cNvPr name="AutoShape 3" id="3"/>
            <p:cNvSpPr/>
            <p:nvPr/>
          </p:nvSpPr>
          <p:spPr>
            <a:xfrm>
              <a:off x="0" y="0"/>
              <a:ext cx="1915297" cy="4423077"/>
            </a:xfrm>
            <a:prstGeom prst="rect">
              <a:avLst/>
            </a:prstGeom>
            <a:solidFill>
              <a:srgbClr val="FD6220"/>
            </a:solidFill>
          </p:spPr>
        </p:sp>
      </p:grpSp>
      <p:grpSp>
        <p:nvGrpSpPr>
          <p:cNvPr name="Group 4" id="4"/>
          <p:cNvGrpSpPr/>
          <p:nvPr/>
        </p:nvGrpSpPr>
        <p:grpSpPr>
          <a:xfrm rot="0">
            <a:off x="16439471" y="8737362"/>
            <a:ext cx="3697059" cy="369705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3460503" y="3187043"/>
            <a:ext cx="11056143" cy="6689043"/>
          </a:xfrm>
          <a:custGeom>
            <a:avLst/>
            <a:gdLst/>
            <a:ahLst/>
            <a:cxnLst/>
            <a:rect r="r" b="b" t="t" l="l"/>
            <a:pathLst>
              <a:path h="6689043" w="11056143">
                <a:moveTo>
                  <a:pt x="0" y="0"/>
                </a:moveTo>
                <a:lnTo>
                  <a:pt x="11056143" y="0"/>
                </a:lnTo>
                <a:lnTo>
                  <a:pt x="11056143" y="6689043"/>
                </a:lnTo>
                <a:lnTo>
                  <a:pt x="0" y="6689043"/>
                </a:lnTo>
                <a:lnTo>
                  <a:pt x="0" y="0"/>
                </a:lnTo>
                <a:close/>
              </a:path>
            </a:pathLst>
          </a:custGeom>
          <a:blipFill>
            <a:blip r:embed="rId2"/>
            <a:stretch>
              <a:fillRect l="0" t="0" r="0" b="0"/>
            </a:stretch>
          </a:blipFill>
        </p:spPr>
      </p:sp>
      <p:sp>
        <p:nvSpPr>
          <p:cNvPr name="TextBox 8" id="8"/>
          <p:cNvSpPr txBox="true"/>
          <p:nvPr/>
        </p:nvSpPr>
        <p:spPr>
          <a:xfrm rot="0">
            <a:off x="2423905" y="-57544"/>
            <a:ext cx="12778997" cy="1269307"/>
          </a:xfrm>
          <a:prstGeom prst="rect">
            <a:avLst/>
          </a:prstGeom>
        </p:spPr>
        <p:txBody>
          <a:bodyPr anchor="t" rtlCol="false" tIns="0" lIns="0" bIns="0" rIns="0">
            <a:spAutoFit/>
          </a:bodyPr>
          <a:lstStyle/>
          <a:p>
            <a:pPr algn="l">
              <a:lnSpc>
                <a:spcPts val="10359"/>
              </a:lnSpc>
            </a:pPr>
            <a:r>
              <a:rPr lang="en-US" sz="7399">
                <a:solidFill>
                  <a:srgbClr val="191919"/>
                </a:solidFill>
                <a:latin typeface="Gotham Bold"/>
              </a:rPr>
              <a:t>Exploratory Data Analysis</a:t>
            </a:r>
          </a:p>
        </p:txBody>
      </p:sp>
      <p:sp>
        <p:nvSpPr>
          <p:cNvPr name="TextBox 9" id="9"/>
          <p:cNvSpPr txBox="true"/>
          <p:nvPr/>
        </p:nvSpPr>
        <p:spPr>
          <a:xfrm rot="0">
            <a:off x="2349049" y="1758375"/>
            <a:ext cx="6794951" cy="495876"/>
          </a:xfrm>
          <a:prstGeom prst="rect">
            <a:avLst/>
          </a:prstGeom>
        </p:spPr>
        <p:txBody>
          <a:bodyPr anchor="t" rtlCol="false" tIns="0" lIns="0" bIns="0" rIns="0">
            <a:spAutoFit/>
          </a:bodyPr>
          <a:lstStyle/>
          <a:p>
            <a:pPr algn="l">
              <a:lnSpc>
                <a:spcPts val="3639"/>
              </a:lnSpc>
            </a:pPr>
            <a:r>
              <a:rPr lang="en-US" sz="2599">
                <a:solidFill>
                  <a:srgbClr val="191919"/>
                </a:solidFill>
                <a:latin typeface="ITC Avant Garde Gothic Bold Italics"/>
              </a:rPr>
              <a:t>Distribution of Numerical Variables</a:t>
            </a:r>
          </a:p>
        </p:txBody>
      </p:sp>
      <p:sp>
        <p:nvSpPr>
          <p:cNvPr name="TextBox 10" id="10"/>
          <p:cNvSpPr txBox="true"/>
          <p:nvPr/>
        </p:nvSpPr>
        <p:spPr>
          <a:xfrm rot="0">
            <a:off x="2239806" y="2251849"/>
            <a:ext cx="12013680" cy="453361"/>
          </a:xfrm>
          <a:prstGeom prst="rect">
            <a:avLst/>
          </a:prstGeom>
        </p:spPr>
        <p:txBody>
          <a:bodyPr anchor="t" rtlCol="false" tIns="0" lIns="0" bIns="0" rIns="0">
            <a:spAutoFit/>
          </a:bodyPr>
          <a:lstStyle/>
          <a:p>
            <a:pPr algn="l">
              <a:lnSpc>
                <a:spcPts val="3359"/>
              </a:lnSpc>
            </a:pPr>
            <a:r>
              <a:rPr lang="en-US" sz="2400">
                <a:solidFill>
                  <a:srgbClr val="191919"/>
                </a:solidFill>
                <a:latin typeface="ITC Avant Garde Gothic Italics"/>
              </a:rPr>
              <a:t> This provides insights into the range and shape of each variable's distribution.</a:t>
            </a:r>
          </a:p>
        </p:txBody>
      </p:sp>
      <p:grpSp>
        <p:nvGrpSpPr>
          <p:cNvPr name="Group 11" id="11"/>
          <p:cNvGrpSpPr/>
          <p:nvPr/>
        </p:nvGrpSpPr>
        <p:grpSpPr>
          <a:xfrm rot="0">
            <a:off x="709357" y="4415175"/>
            <a:ext cx="992463" cy="992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4" id="14"/>
          <p:cNvGrpSpPr/>
          <p:nvPr/>
        </p:nvGrpSpPr>
        <p:grpSpPr>
          <a:xfrm rot="0">
            <a:off x="656944" y="3203637"/>
            <a:ext cx="992463" cy="99246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7" id="17"/>
          <p:cNvGrpSpPr/>
          <p:nvPr/>
        </p:nvGrpSpPr>
        <p:grpSpPr>
          <a:xfrm rot="0">
            <a:off x="-1259862" y="-971119"/>
            <a:ext cx="3499668" cy="13405540"/>
            <a:chOff x="0" y="0"/>
            <a:chExt cx="212191" cy="812800"/>
          </a:xfrm>
        </p:grpSpPr>
        <p:sp>
          <p:nvSpPr>
            <p:cNvPr name="Freeform 18" id="18"/>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9" id="19"/>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06082" y="1952203"/>
            <a:ext cx="992463" cy="99246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3" id="23"/>
          <p:cNvGrpSpPr/>
          <p:nvPr/>
        </p:nvGrpSpPr>
        <p:grpSpPr>
          <a:xfrm rot="0">
            <a:off x="755221" y="5701963"/>
            <a:ext cx="894186" cy="956914"/>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6" id="26"/>
          <p:cNvGrpSpPr/>
          <p:nvPr/>
        </p:nvGrpSpPr>
        <p:grpSpPr>
          <a:xfrm rot="0">
            <a:off x="755221" y="6878147"/>
            <a:ext cx="894186" cy="956914"/>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9" id="29"/>
          <p:cNvGrpSpPr/>
          <p:nvPr/>
        </p:nvGrpSpPr>
        <p:grpSpPr>
          <a:xfrm rot="0">
            <a:off x="755221" y="8055579"/>
            <a:ext cx="894186" cy="956914"/>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6741259" y="118339"/>
            <a:ext cx="1436473" cy="3317308"/>
            <a:chOff x="0" y="0"/>
            <a:chExt cx="1915297" cy="4423077"/>
          </a:xfrm>
        </p:grpSpPr>
        <p:sp>
          <p:nvSpPr>
            <p:cNvPr name="AutoShape 3" id="3"/>
            <p:cNvSpPr/>
            <p:nvPr/>
          </p:nvSpPr>
          <p:spPr>
            <a:xfrm>
              <a:off x="0" y="0"/>
              <a:ext cx="1915297" cy="4423077"/>
            </a:xfrm>
            <a:prstGeom prst="rect">
              <a:avLst/>
            </a:prstGeom>
            <a:solidFill>
              <a:srgbClr val="FD6220"/>
            </a:solidFill>
          </p:spPr>
        </p:sp>
      </p:grpSp>
      <p:grpSp>
        <p:nvGrpSpPr>
          <p:cNvPr name="Group 4" id="4"/>
          <p:cNvGrpSpPr/>
          <p:nvPr/>
        </p:nvGrpSpPr>
        <p:grpSpPr>
          <a:xfrm rot="0">
            <a:off x="16439471" y="8737362"/>
            <a:ext cx="3697059" cy="369705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553223" y="3219530"/>
            <a:ext cx="9394963" cy="6952788"/>
          </a:xfrm>
          <a:custGeom>
            <a:avLst/>
            <a:gdLst/>
            <a:ahLst/>
            <a:cxnLst/>
            <a:rect r="r" b="b" t="t" l="l"/>
            <a:pathLst>
              <a:path h="6952788" w="9394963">
                <a:moveTo>
                  <a:pt x="0" y="0"/>
                </a:moveTo>
                <a:lnTo>
                  <a:pt x="9394963" y="0"/>
                </a:lnTo>
                <a:lnTo>
                  <a:pt x="9394963" y="6952788"/>
                </a:lnTo>
                <a:lnTo>
                  <a:pt x="0" y="6952788"/>
                </a:lnTo>
                <a:lnTo>
                  <a:pt x="0" y="0"/>
                </a:lnTo>
                <a:close/>
              </a:path>
            </a:pathLst>
          </a:custGeom>
          <a:blipFill>
            <a:blip r:embed="rId2"/>
            <a:stretch>
              <a:fillRect l="0" t="0" r="0" b="0"/>
            </a:stretch>
          </a:blipFill>
        </p:spPr>
      </p:sp>
      <p:sp>
        <p:nvSpPr>
          <p:cNvPr name="TextBox 8" id="8"/>
          <p:cNvSpPr txBox="true"/>
          <p:nvPr/>
        </p:nvSpPr>
        <p:spPr>
          <a:xfrm rot="0">
            <a:off x="2423905" y="-57544"/>
            <a:ext cx="12778997" cy="1269307"/>
          </a:xfrm>
          <a:prstGeom prst="rect">
            <a:avLst/>
          </a:prstGeom>
        </p:spPr>
        <p:txBody>
          <a:bodyPr anchor="t" rtlCol="false" tIns="0" lIns="0" bIns="0" rIns="0">
            <a:spAutoFit/>
          </a:bodyPr>
          <a:lstStyle/>
          <a:p>
            <a:pPr algn="l">
              <a:lnSpc>
                <a:spcPts val="10359"/>
              </a:lnSpc>
            </a:pPr>
            <a:r>
              <a:rPr lang="en-US" sz="7399">
                <a:solidFill>
                  <a:srgbClr val="191919"/>
                </a:solidFill>
                <a:latin typeface="Gotham Bold"/>
              </a:rPr>
              <a:t>Exploratory Data Analysis</a:t>
            </a:r>
          </a:p>
        </p:txBody>
      </p:sp>
      <p:sp>
        <p:nvSpPr>
          <p:cNvPr name="TextBox 9" id="9"/>
          <p:cNvSpPr txBox="true"/>
          <p:nvPr/>
        </p:nvSpPr>
        <p:spPr>
          <a:xfrm rot="0">
            <a:off x="2349049" y="1758375"/>
            <a:ext cx="6794951" cy="495876"/>
          </a:xfrm>
          <a:prstGeom prst="rect">
            <a:avLst/>
          </a:prstGeom>
        </p:spPr>
        <p:txBody>
          <a:bodyPr anchor="t" rtlCol="false" tIns="0" lIns="0" bIns="0" rIns="0">
            <a:spAutoFit/>
          </a:bodyPr>
          <a:lstStyle/>
          <a:p>
            <a:pPr algn="l">
              <a:lnSpc>
                <a:spcPts val="3639"/>
              </a:lnSpc>
            </a:pPr>
            <a:r>
              <a:rPr lang="en-US" sz="2599">
                <a:solidFill>
                  <a:srgbClr val="191919"/>
                </a:solidFill>
                <a:latin typeface="ITC Avant Garde Gothic Bold Italics"/>
              </a:rPr>
              <a:t>Quantile-Quantile Plot</a:t>
            </a:r>
          </a:p>
        </p:txBody>
      </p:sp>
      <p:sp>
        <p:nvSpPr>
          <p:cNvPr name="TextBox 10" id="10"/>
          <p:cNvSpPr txBox="true"/>
          <p:nvPr/>
        </p:nvSpPr>
        <p:spPr>
          <a:xfrm rot="0">
            <a:off x="2239806" y="2251849"/>
            <a:ext cx="14501453" cy="872431"/>
          </a:xfrm>
          <a:prstGeom prst="rect">
            <a:avLst/>
          </a:prstGeom>
        </p:spPr>
        <p:txBody>
          <a:bodyPr anchor="t" rtlCol="false" tIns="0" lIns="0" bIns="0" rIns="0">
            <a:spAutoFit/>
          </a:bodyPr>
          <a:lstStyle/>
          <a:p>
            <a:pPr algn="l">
              <a:lnSpc>
                <a:spcPts val="3359"/>
              </a:lnSpc>
            </a:pPr>
            <a:r>
              <a:rPr lang="en-US" sz="2400">
                <a:solidFill>
                  <a:srgbClr val="191919"/>
                </a:solidFill>
                <a:latin typeface="ITC Avant Garde Gothic Italics"/>
              </a:rPr>
              <a:t>These plots compare the observed distribution of data with the expected normal distribution, identifying deviations from normality.</a:t>
            </a:r>
          </a:p>
        </p:txBody>
      </p:sp>
      <p:grpSp>
        <p:nvGrpSpPr>
          <p:cNvPr name="Group 11" id="11"/>
          <p:cNvGrpSpPr/>
          <p:nvPr/>
        </p:nvGrpSpPr>
        <p:grpSpPr>
          <a:xfrm rot="0">
            <a:off x="709357" y="4415175"/>
            <a:ext cx="992463" cy="992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4" id="14"/>
          <p:cNvGrpSpPr/>
          <p:nvPr/>
        </p:nvGrpSpPr>
        <p:grpSpPr>
          <a:xfrm rot="0">
            <a:off x="656944" y="3203637"/>
            <a:ext cx="992463" cy="99246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7" id="17"/>
          <p:cNvGrpSpPr/>
          <p:nvPr/>
        </p:nvGrpSpPr>
        <p:grpSpPr>
          <a:xfrm rot="0">
            <a:off x="-1259862" y="-971119"/>
            <a:ext cx="3499668" cy="13405540"/>
            <a:chOff x="0" y="0"/>
            <a:chExt cx="212191" cy="812800"/>
          </a:xfrm>
        </p:grpSpPr>
        <p:sp>
          <p:nvSpPr>
            <p:cNvPr name="Freeform 18" id="18"/>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9" id="19"/>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06082" y="1952203"/>
            <a:ext cx="992463" cy="99246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3" id="23"/>
          <p:cNvGrpSpPr/>
          <p:nvPr/>
        </p:nvGrpSpPr>
        <p:grpSpPr>
          <a:xfrm rot="0">
            <a:off x="755221" y="5701963"/>
            <a:ext cx="894186" cy="956914"/>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6" id="26"/>
          <p:cNvGrpSpPr/>
          <p:nvPr/>
        </p:nvGrpSpPr>
        <p:grpSpPr>
          <a:xfrm rot="0">
            <a:off x="755221" y="6878147"/>
            <a:ext cx="894186" cy="956914"/>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9" id="29"/>
          <p:cNvGrpSpPr/>
          <p:nvPr/>
        </p:nvGrpSpPr>
        <p:grpSpPr>
          <a:xfrm rot="0">
            <a:off x="755221" y="8055579"/>
            <a:ext cx="894186" cy="956914"/>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6741259" y="118339"/>
            <a:ext cx="1436473" cy="3317308"/>
            <a:chOff x="0" y="0"/>
            <a:chExt cx="1915297" cy="4423077"/>
          </a:xfrm>
        </p:grpSpPr>
        <p:sp>
          <p:nvSpPr>
            <p:cNvPr name="AutoShape 3" id="3"/>
            <p:cNvSpPr/>
            <p:nvPr/>
          </p:nvSpPr>
          <p:spPr>
            <a:xfrm>
              <a:off x="0" y="0"/>
              <a:ext cx="1915297" cy="4423077"/>
            </a:xfrm>
            <a:prstGeom prst="rect">
              <a:avLst/>
            </a:prstGeom>
            <a:solidFill>
              <a:srgbClr val="FD6220"/>
            </a:solidFill>
          </p:spPr>
        </p:sp>
      </p:grpSp>
      <p:grpSp>
        <p:nvGrpSpPr>
          <p:cNvPr name="Group 4" id="4"/>
          <p:cNvGrpSpPr/>
          <p:nvPr/>
        </p:nvGrpSpPr>
        <p:grpSpPr>
          <a:xfrm rot="0">
            <a:off x="16439471" y="8737362"/>
            <a:ext cx="3697059" cy="369705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163488" y="3315742"/>
            <a:ext cx="9691248" cy="7023622"/>
          </a:xfrm>
          <a:custGeom>
            <a:avLst/>
            <a:gdLst/>
            <a:ahLst/>
            <a:cxnLst/>
            <a:rect r="r" b="b" t="t" l="l"/>
            <a:pathLst>
              <a:path h="7023622" w="9691248">
                <a:moveTo>
                  <a:pt x="0" y="0"/>
                </a:moveTo>
                <a:lnTo>
                  <a:pt x="9691248" y="0"/>
                </a:lnTo>
                <a:lnTo>
                  <a:pt x="9691248" y="7023622"/>
                </a:lnTo>
                <a:lnTo>
                  <a:pt x="0" y="7023622"/>
                </a:lnTo>
                <a:lnTo>
                  <a:pt x="0" y="0"/>
                </a:lnTo>
                <a:close/>
              </a:path>
            </a:pathLst>
          </a:custGeom>
          <a:blipFill>
            <a:blip r:embed="rId2"/>
            <a:stretch>
              <a:fillRect l="0" t="0" r="0" b="0"/>
            </a:stretch>
          </a:blipFill>
        </p:spPr>
      </p:sp>
      <p:sp>
        <p:nvSpPr>
          <p:cNvPr name="TextBox 8" id="8"/>
          <p:cNvSpPr txBox="true"/>
          <p:nvPr/>
        </p:nvSpPr>
        <p:spPr>
          <a:xfrm rot="0">
            <a:off x="2423905" y="-57544"/>
            <a:ext cx="12778997" cy="1269307"/>
          </a:xfrm>
          <a:prstGeom prst="rect">
            <a:avLst/>
          </a:prstGeom>
        </p:spPr>
        <p:txBody>
          <a:bodyPr anchor="t" rtlCol="false" tIns="0" lIns="0" bIns="0" rIns="0">
            <a:spAutoFit/>
          </a:bodyPr>
          <a:lstStyle/>
          <a:p>
            <a:pPr algn="l">
              <a:lnSpc>
                <a:spcPts val="10359"/>
              </a:lnSpc>
            </a:pPr>
            <a:r>
              <a:rPr lang="en-US" sz="7399">
                <a:solidFill>
                  <a:srgbClr val="191919"/>
                </a:solidFill>
                <a:latin typeface="Gotham Bold"/>
              </a:rPr>
              <a:t>Exploratory Data Analysis</a:t>
            </a:r>
          </a:p>
        </p:txBody>
      </p:sp>
      <p:sp>
        <p:nvSpPr>
          <p:cNvPr name="TextBox 9" id="9"/>
          <p:cNvSpPr txBox="true"/>
          <p:nvPr/>
        </p:nvSpPr>
        <p:spPr>
          <a:xfrm rot="0">
            <a:off x="2349049" y="1758375"/>
            <a:ext cx="6794951" cy="495876"/>
          </a:xfrm>
          <a:prstGeom prst="rect">
            <a:avLst/>
          </a:prstGeom>
        </p:spPr>
        <p:txBody>
          <a:bodyPr anchor="t" rtlCol="false" tIns="0" lIns="0" bIns="0" rIns="0">
            <a:spAutoFit/>
          </a:bodyPr>
          <a:lstStyle/>
          <a:p>
            <a:pPr algn="l">
              <a:lnSpc>
                <a:spcPts val="3639"/>
              </a:lnSpc>
            </a:pPr>
            <a:r>
              <a:rPr lang="en-US" sz="2599">
                <a:solidFill>
                  <a:srgbClr val="191919"/>
                </a:solidFill>
                <a:latin typeface="ITC Avant Garde Gothic Bold Italics"/>
              </a:rPr>
              <a:t>Quantile-Quantile Plot</a:t>
            </a:r>
          </a:p>
        </p:txBody>
      </p:sp>
      <p:sp>
        <p:nvSpPr>
          <p:cNvPr name="TextBox 10" id="10"/>
          <p:cNvSpPr txBox="true"/>
          <p:nvPr/>
        </p:nvSpPr>
        <p:spPr>
          <a:xfrm rot="0">
            <a:off x="2239806" y="2251849"/>
            <a:ext cx="14501453" cy="872431"/>
          </a:xfrm>
          <a:prstGeom prst="rect">
            <a:avLst/>
          </a:prstGeom>
        </p:spPr>
        <p:txBody>
          <a:bodyPr anchor="t" rtlCol="false" tIns="0" lIns="0" bIns="0" rIns="0">
            <a:spAutoFit/>
          </a:bodyPr>
          <a:lstStyle/>
          <a:p>
            <a:pPr algn="l">
              <a:lnSpc>
                <a:spcPts val="3359"/>
              </a:lnSpc>
            </a:pPr>
            <a:r>
              <a:rPr lang="en-US" sz="2400">
                <a:solidFill>
                  <a:srgbClr val="191919"/>
                </a:solidFill>
                <a:latin typeface="ITC Avant Garde Gothic Italics"/>
              </a:rPr>
              <a:t>These plots compare the observed distribution of data with the expected normal distribution, identifying deviations from normality.</a:t>
            </a:r>
          </a:p>
        </p:txBody>
      </p:sp>
      <p:grpSp>
        <p:nvGrpSpPr>
          <p:cNvPr name="Group 11" id="11"/>
          <p:cNvGrpSpPr/>
          <p:nvPr/>
        </p:nvGrpSpPr>
        <p:grpSpPr>
          <a:xfrm rot="0">
            <a:off x="709357" y="4415175"/>
            <a:ext cx="992463" cy="99246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14" id="14"/>
          <p:cNvGrpSpPr/>
          <p:nvPr/>
        </p:nvGrpSpPr>
        <p:grpSpPr>
          <a:xfrm rot="0">
            <a:off x="656944" y="3203637"/>
            <a:ext cx="992463" cy="99246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7" id="17"/>
          <p:cNvGrpSpPr/>
          <p:nvPr/>
        </p:nvGrpSpPr>
        <p:grpSpPr>
          <a:xfrm rot="0">
            <a:off x="-1259862" y="-971119"/>
            <a:ext cx="3499668" cy="13405540"/>
            <a:chOff x="0" y="0"/>
            <a:chExt cx="212191" cy="812800"/>
          </a:xfrm>
        </p:grpSpPr>
        <p:sp>
          <p:nvSpPr>
            <p:cNvPr name="Freeform 18" id="18"/>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19" id="19"/>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06082" y="1952203"/>
            <a:ext cx="992463" cy="99246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2" id="22"/>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23" id="23"/>
          <p:cNvGrpSpPr/>
          <p:nvPr/>
        </p:nvGrpSpPr>
        <p:grpSpPr>
          <a:xfrm rot="0">
            <a:off x="755221" y="5701963"/>
            <a:ext cx="894186" cy="956914"/>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26" id="26"/>
          <p:cNvGrpSpPr/>
          <p:nvPr/>
        </p:nvGrpSpPr>
        <p:grpSpPr>
          <a:xfrm rot="0">
            <a:off x="755221" y="6878147"/>
            <a:ext cx="894186" cy="956914"/>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9" id="29"/>
          <p:cNvGrpSpPr/>
          <p:nvPr/>
        </p:nvGrpSpPr>
        <p:grpSpPr>
          <a:xfrm rot="0">
            <a:off x="755221" y="8055579"/>
            <a:ext cx="894186" cy="956914"/>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DAGEpamaA6M</dc:identifier>
  <dcterms:modified xsi:type="dcterms:W3CDTF">2011-08-01T06:04:30Z</dcterms:modified>
  <cp:revision>1</cp:revision>
  <dc:title>Phishing Detector</dc:title>
</cp:coreProperties>
</file>