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147470489" r:id="rId5"/>
    <p:sldId id="2147470492" r:id="rId6"/>
    <p:sldId id="2147470493" r:id="rId7"/>
    <p:sldId id="2147470501" r:id="rId8"/>
    <p:sldId id="2147470487" r:id="rId9"/>
    <p:sldId id="2147470502" r:id="rId10"/>
    <p:sldId id="2147470503" r:id="rId11"/>
    <p:sldId id="2147470504" r:id="rId12"/>
    <p:sldId id="2147470494" r:id="rId13"/>
    <p:sldId id="2147470506" r:id="rId14"/>
    <p:sldId id="2147470497" r:id="rId15"/>
    <p:sldId id="2147470505" r:id="rId16"/>
    <p:sldId id="2147470498" r:id="rId17"/>
    <p:sldId id="2147470500" r:id="rId18"/>
    <p:sldId id="214747049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8C7DFB-B6D5-4E52-B1C0-3C3EFBB04096}" v="488" dt="2025-09-27T07:21:35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51509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M.Tech/MCA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Review II</a:t>
            </a:r>
          </a:p>
          <a:p>
            <a:pPr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Hybrid Recommendation System for Mobiles</a:t>
            </a:r>
          </a:p>
          <a:p>
            <a:pPr algn="ctr">
              <a:defRPr/>
            </a:pP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Team Member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Sai Likhitha Bollu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M tech (Artificial Intelligence and Machine Learning)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VIT Vellore</a:t>
            </a:r>
          </a:p>
          <a:p>
            <a:pPr algn="ctr">
              <a:defRPr/>
            </a:pPr>
            <a:endParaRPr lang="en-US" sz="24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0156F-8EFF-EDE1-1455-7D43D6E8B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98FC06-89E2-22AC-5BD2-90C9F6EEA6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45771" y="2057400"/>
            <a:ext cx="1763486" cy="4571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B59F5A-23EF-0C80-E59F-B8A7B712092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Data preprocessing &amp; EDA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585C13-7D8C-E768-BAAF-87B7FC83AF9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E44E06B-B764-D5BC-666E-102FCE1E933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Hybrid Recommendation System for Mobiles</a:t>
            </a:r>
          </a:p>
          <a:p>
            <a:pPr algn="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3572DA-D841-8487-CCA9-786C75604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96" y="1234637"/>
            <a:ext cx="5511029" cy="4844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40F11E-8CFD-EFC1-A84B-8698F4A2E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893" y="1234637"/>
            <a:ext cx="5409709" cy="484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1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Data preprocessing &amp; EDA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Hybrid Recommendation System for Mobiles</a:t>
            </a:r>
          </a:p>
          <a:p>
            <a:pPr algn="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C60EB0-2554-C05D-64DB-73B834DE7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73" y="1234637"/>
            <a:ext cx="10805955" cy="503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BD11E-2BC7-8B04-498C-00FAF4AA0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ECA039-1135-0CE3-82F1-AD8E33427A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CE882-C9D8-D969-117F-50F18F2EB255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Data preprocessing &amp; EDA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CFFEFD-7B41-F1A1-E356-5322AA8E532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B4691A-2DF4-DC38-54EA-E9BD99DDAA89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Hybrid Recommendation System for Mobiles</a:t>
            </a:r>
          </a:p>
          <a:p>
            <a:pPr algn="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21C31F-4625-F50C-A003-30F402A89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73" y="1234636"/>
            <a:ext cx="11154297" cy="488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2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433592-8155-CD6F-B5E3-78AB52F31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Algorithms – </a:t>
            </a:r>
            <a:r>
              <a:rPr lang="en-US" b="0" i="1" dirty="0">
                <a:solidFill>
                  <a:schemeClr val="tx1"/>
                </a:solidFill>
                <a:latin typeface="+mn-lt"/>
              </a:rPr>
              <a:t>Cosine Similarity, Matrix Factorization, KFN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Tools – </a:t>
            </a:r>
            <a:r>
              <a:rPr lang="en-US" b="0" i="1" dirty="0">
                <a:solidFill>
                  <a:schemeClr val="tx1"/>
                </a:solidFill>
                <a:latin typeface="+mn-lt"/>
              </a:rPr>
              <a:t>Python, pandas, scikit-learn, LLMs for explainability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Libraries – </a:t>
            </a:r>
            <a:r>
              <a:rPr lang="en-US" b="0" i="1" dirty="0">
                <a:solidFill>
                  <a:schemeClr val="tx1"/>
                </a:solidFill>
                <a:latin typeface="+mn-lt"/>
              </a:rPr>
              <a:t>Surprise, Matplotlib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Deployment – </a:t>
            </a:r>
            <a:r>
              <a:rPr lang="en-US" b="0" i="1" dirty="0" err="1">
                <a:solidFill>
                  <a:schemeClr val="tx1"/>
                </a:solidFill>
                <a:latin typeface="+mn-lt"/>
              </a:rPr>
              <a:t>Streamlit</a:t>
            </a:r>
            <a:endParaRPr lang="en-US" b="0" i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A3EC9D-D5AF-E54C-A3D0-5E42F32DC03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Hybrid Recommendation System for Mobiles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9A058-E477-163A-1B3E-61A05B0F3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A26C9E-C49D-A82C-A8A6-508900FEF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7235"/>
            <a:ext cx="10515600" cy="905217"/>
          </a:xfrm>
        </p:spPr>
        <p:txBody>
          <a:bodyPr/>
          <a:lstStyle/>
          <a:p>
            <a:r>
              <a:rPr lang="en-US" sz="2800" b="1" dirty="0">
                <a:latin typeface="+mn-lt"/>
              </a:rPr>
              <a:t>Modules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F2A741-E5A2-B341-8A02-B0B704C2D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6771"/>
            <a:ext cx="5181600" cy="42501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Completed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  Data Handler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   Content-Based Filtering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   Collaborative Filtering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   Hybrid Recommender</a:t>
            </a:r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171035-6729-58B8-2F02-9C1491DFA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6771"/>
            <a:ext cx="5181600" cy="42501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be done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800" dirty="0"/>
              <a:t>Explainability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 Serendipity &amp; Contrarian 	Logic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 User Interface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67352-6E77-1E87-24B7-ED7906E0679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Project plan/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milestones</a:t>
            </a: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 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progress</a:t>
            </a: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4F4198-C244-16A7-B796-A2E4B5EA6A8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26B487-77E4-5D5B-7416-E64E3C867A98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Hybrid Recommendation System for Mobiles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0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72131-A6C0-4ECF-9994-EA002B6EA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Pipeline structure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3477A6-BED1-8211-5527-9030F1E869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5AC1E1-8B68-1019-1B7A-0CF7BDC8B3EC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Hybrid Recommendation System for Mobiles</a:t>
            </a:r>
          </a:p>
          <a:p>
            <a:pPr algn="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FFA6F7-DAFE-C407-E4B5-51945610C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74" y="1200293"/>
            <a:ext cx="11056326" cy="506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594385"/>
            <a:ext cx="10624338" cy="42730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chemeClr val="tx1"/>
                </a:solidFill>
              </a:rPr>
              <a:t>  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Mobile market flooded with choices.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n-lt"/>
              </a:rPr>
              <a:t>   Users face decision-making confusion.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n-lt"/>
              </a:rPr>
              <a:t>   Recommenders simplify product selection.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n-lt"/>
              </a:rPr>
              <a:t>   CF &amp; CB have key limits.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n-lt"/>
              </a:rPr>
              <a:t>   Hybrid model solves major issues.</a:t>
            </a:r>
            <a:endParaRPr lang="en-US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Hybrid Recommendation System for Mobiles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1274" y="1774375"/>
            <a:ext cx="10659060" cy="36398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  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Design hybrid mobile recommender system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n-lt"/>
              </a:rPr>
              <a:t>   Combine content-based and collaborative filtering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n-lt"/>
              </a:rPr>
              <a:t>   Generate personalized phone suggestions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Hybrid Recommendation System for Mobiles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36F50-5ED6-7C59-EA92-905278006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77F00B-E152-970E-85FF-724ADC9E76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1274" y="1774375"/>
            <a:ext cx="10659060" cy="36398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 Data Handler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n-lt"/>
              </a:rPr>
              <a:t>   Content-Based Filtering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n-lt"/>
              </a:rPr>
              <a:t>   Collaborative Filtering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n-lt"/>
              </a:rPr>
              <a:t>   Hybrid Recommender</a:t>
            </a:r>
            <a:endParaRPr lang="en-US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FC5669-D59F-9BD0-7237-1E0615A1C42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Modules Covered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FEEE9C-299F-0764-1997-DE8C3B59678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A585AE4-1421-A532-CC61-CDA7EF8B6F22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Hybrid Recommendation System for Mobiles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5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486" y="1271220"/>
            <a:ext cx="10259848" cy="508423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</a:rPr>
              <a:t>Data Acquisition</a:t>
            </a:r>
            <a:r>
              <a:rPr lang="en-US" b="0" dirty="0">
                <a:highlight>
                  <a:srgbClr val="FFFFFF"/>
                </a:highlight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highlight>
                  <a:srgbClr val="FFFFFF"/>
                </a:highlight>
              </a:rPr>
              <a:t>Two datasets from Kaggle merged together.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/>
              <a:t>Challenges</a:t>
            </a:r>
            <a:r>
              <a:rPr lang="en-US" b="0" dirty="0"/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No user interaction data (views, likes, purchases).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Tried applying for 91mobiles API, but access was denied.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r>
              <a:rPr lang="en-US" dirty="0"/>
              <a:t>Solution</a:t>
            </a:r>
            <a:r>
              <a:rPr lang="en-US" b="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Normalized model names and cleaned inconsistencies.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Removed outliers and filled missing values to ensure quality.</a:t>
            </a:r>
          </a:p>
          <a:p>
            <a:pPr lvl="1"/>
            <a:endParaRPr lang="en-US" dirty="0">
              <a:highlight>
                <a:srgbClr val="FFFFFF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b="1" dirty="0"/>
              <a:t>Data Handler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Hybrid Recommendation System for Mobiles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30183-280F-9457-6043-971D60C1F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2BBE20-B9D6-1776-949D-20985623CB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1271219"/>
            <a:ext cx="10346934" cy="48683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Approach</a:t>
            </a:r>
            <a:r>
              <a:rPr lang="en-US" b="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 Cosine similarity.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r>
              <a:rPr lang="en-US" dirty="0"/>
              <a:t>Strengths</a:t>
            </a:r>
            <a:r>
              <a:rPr lang="en-US" b="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Works well even with limited user data.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Highly customizable to user preferences.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r>
              <a:rPr lang="en-US" dirty="0"/>
              <a:t>Limitations</a:t>
            </a:r>
            <a:r>
              <a:rPr lang="en-US" b="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Doesn’t consider popularity or user behavior.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Can be too narrow in recommendations.</a:t>
            </a: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4B0C8-C808-CB2A-4D09-63477D55135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b="1" dirty="0"/>
              <a:t>Content-Based Filtering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598D7A-F6C3-E738-E1F1-3DD2E65D25F3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F571936-C1CE-8D4D-779E-FFDD2FA31CFE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Hybrid Recommendation System for Mobiles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680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A4EE7-DAB9-A57B-58B3-B23A0BCB5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78E132-E437-8F8F-1720-65E52D6E29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942" y="1271219"/>
            <a:ext cx="10303391" cy="48792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Approach</a:t>
            </a:r>
            <a:r>
              <a:rPr lang="en-US" b="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Applied </a:t>
            </a:r>
            <a:r>
              <a:rPr lang="en-US" sz="2800" b="1" dirty="0"/>
              <a:t>user-based nearest neighbor</a:t>
            </a:r>
            <a:r>
              <a:rPr lang="en-US" sz="2800" dirty="0"/>
              <a:t> and </a:t>
            </a:r>
            <a:r>
              <a:rPr lang="en-US" sz="2800" b="1" dirty="0"/>
              <a:t>matrix factorization</a:t>
            </a:r>
            <a:r>
              <a:rPr lang="en-US" sz="2800" dirty="0"/>
              <a:t> techniques.</a:t>
            </a:r>
          </a:p>
          <a:p>
            <a:pPr marL="457200" lvl="1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/>
              <a:t>Strengths</a:t>
            </a:r>
            <a:r>
              <a:rPr lang="en-US" b="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Captures trends and popularity.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Can recommend unexpected but relevant items.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r>
              <a:rPr lang="en-US" dirty="0"/>
              <a:t>Limitations</a:t>
            </a:r>
            <a:r>
              <a:rPr lang="en-US" b="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Cold start problem for new users or items.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Requires interaction data.</a:t>
            </a: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8F022-7CC7-13C8-D6FE-624D2D6072D5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b="1" dirty="0"/>
              <a:t>Collaborative Filtering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390C03-7E41-3EE0-F44C-1132065CFA5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B2E5BF-4EAB-B9F7-F5B7-0221EBA3786A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Hybrid Recommendation System for Mobiles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3A02B-BABD-7752-FF75-E3AF93EC1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7E493D-A713-8E87-3631-BF2D61AD4A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2514" y="1271219"/>
            <a:ext cx="10357820" cy="423694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Strategy</a:t>
            </a:r>
            <a:r>
              <a:rPr lang="en-US" b="0" dirty="0">
                <a:latin typeface="+mn-lt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Combined CBF and CF using a </a:t>
            </a:r>
            <a:r>
              <a:rPr lang="en-US" sz="2800" b="1" dirty="0"/>
              <a:t>weighted approach</a:t>
            </a:r>
            <a:r>
              <a:rPr lang="en-US" sz="2800" dirty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Content-Based: </a:t>
            </a:r>
            <a:r>
              <a:rPr lang="en-US" sz="2800" b="1" dirty="0"/>
              <a:t>70–80%</a:t>
            </a:r>
            <a:endParaRPr lang="en-US" sz="2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Collaborative: </a:t>
            </a:r>
            <a:r>
              <a:rPr lang="en-US" sz="2800" b="1" dirty="0"/>
              <a:t>20–30%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+mn-lt"/>
              </a:rPr>
              <a:t>Benefits</a:t>
            </a:r>
            <a:r>
              <a:rPr lang="en-US" b="0" dirty="0">
                <a:latin typeface="+mn-lt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Balances personalization and popularity.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Reduces limitations of individual models.</a:t>
            </a: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4FD0-1CE2-30D3-5312-BD7B5E389413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b="1" dirty="0"/>
              <a:t>Hybrid Recommender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353E71-249E-D5B4-5A1D-1EE37699952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FDE0D5A-2D5C-1733-5A11-2F887D981949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Hybrid Recommendation System for Mobiles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566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Collaborative Filtering - </a:t>
            </a:r>
            <a:r>
              <a:rPr lang="en-US" b="0" i="1" dirty="0">
                <a:solidFill>
                  <a:schemeClr val="tx1"/>
                </a:solidFill>
                <a:latin typeface="+mn-lt"/>
              </a:rPr>
              <a:t>Matrix Factorization, Nearest Neighbors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 Context Based Filtering - </a:t>
            </a:r>
            <a:r>
              <a:rPr lang="en-US" b="0" i="1" dirty="0">
                <a:solidFill>
                  <a:schemeClr val="tx1"/>
                </a:solidFill>
                <a:latin typeface="+mn-lt"/>
              </a:rPr>
              <a:t>Cosine Similarity, Feature Matching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 Explainability - </a:t>
            </a:r>
            <a:r>
              <a:rPr lang="en-US" b="0" i="1" dirty="0">
                <a:solidFill>
                  <a:schemeClr val="tx1"/>
                </a:solidFill>
                <a:latin typeface="+mn-lt"/>
              </a:rPr>
              <a:t>LLM-based Justification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 Serendipity - </a:t>
            </a:r>
            <a:r>
              <a:rPr lang="en-US" b="0" i="1" dirty="0">
                <a:solidFill>
                  <a:schemeClr val="tx1"/>
                </a:solidFill>
                <a:latin typeface="+mn-lt"/>
              </a:rPr>
              <a:t>Feature Diversity Logic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 Contrarian - </a:t>
            </a:r>
            <a:r>
              <a:rPr lang="en-US" b="0" i="1" dirty="0">
                <a:solidFill>
                  <a:schemeClr val="tx1"/>
                </a:solidFill>
                <a:latin typeface="+mn-lt"/>
              </a:rPr>
              <a:t>Inverse Preference Modeling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Methodology/Modeling Plan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Hybrid Recommendation System for Mobiles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65D045C369FE49BEB48825814A8E20" ma:contentTypeVersion="5" ma:contentTypeDescription="Create a new document." ma:contentTypeScope="" ma:versionID="c18cff6b4d022ab775961c191edd1d1f">
  <xsd:schema xmlns:xsd="http://www.w3.org/2001/XMLSchema" xmlns:xs="http://www.w3.org/2001/XMLSchema" xmlns:p="http://schemas.microsoft.com/office/2006/metadata/properties" xmlns:ns3="4b906143-9b70-402f-8d2b-95e67936620e" targetNamespace="http://schemas.microsoft.com/office/2006/metadata/properties" ma:root="true" ma:fieldsID="6d822b48f2c2dff57c08afe2e71b18a8" ns3:_="">
    <xsd:import namespace="4b906143-9b70-402f-8d2b-95e67936620e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906143-9b70-402f-8d2b-95e67936620e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b906143-9b70-402f-8d2b-95e67936620e" xsi:nil="true"/>
  </documentManagement>
</p:properties>
</file>

<file path=customXml/itemProps1.xml><?xml version="1.0" encoding="utf-8"?>
<ds:datastoreItem xmlns:ds="http://schemas.openxmlformats.org/officeDocument/2006/customXml" ds:itemID="{997884CD-CFE8-49BC-BAF2-76A32F3872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7A5CED-D7CC-40DC-AA52-5E05A1BE2E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906143-9b70-402f-8d2b-95e6793662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57AC8B-41FE-4EAD-9EB2-F8942238B017}">
  <ds:schemaRefs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4b906143-9b70-402f-8d2b-95e67936620e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472</Words>
  <Application>Microsoft Office PowerPoint</Application>
  <PresentationFormat>Widescreen</PresentationFormat>
  <Paragraphs>135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PRASATH;Bollu Sai Likhitha</dc:creator>
  <cp:lastModifiedBy>Bollu Sai Likhitha</cp:lastModifiedBy>
  <cp:revision>17</cp:revision>
  <dcterms:created xsi:type="dcterms:W3CDTF">2024-05-13T10:33:11Z</dcterms:created>
  <dcterms:modified xsi:type="dcterms:W3CDTF">2025-09-30T10:57:16Z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  <property fmtid="{D5CDD505-2E9C-101B-9397-08002B2CF9AE}" pid="12" name="ContentTypeId">
    <vt:lpwstr>0x0101006C65D045C369FE49BEB48825814A8E20</vt:lpwstr>
  </property>
</Properties>
</file>