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147470489" r:id="rId5"/>
    <p:sldId id="2147470492" r:id="rId6"/>
    <p:sldId id="2147470493" r:id="rId7"/>
    <p:sldId id="2147470494" r:id="rId8"/>
    <p:sldId id="2147470501" r:id="rId9"/>
    <p:sldId id="2147470514" r:id="rId10"/>
    <p:sldId id="2147470515" r:id="rId11"/>
    <p:sldId id="2147470496" r:id="rId12"/>
    <p:sldId id="2147470517" r:id="rId13"/>
    <p:sldId id="2147470497" r:id="rId14"/>
    <p:sldId id="2147470487" r:id="rId15"/>
    <p:sldId id="2147470516" r:id="rId16"/>
    <p:sldId id="2147470510" r:id="rId17"/>
    <p:sldId id="2147470511" r:id="rId18"/>
    <p:sldId id="2147470512" r:id="rId19"/>
    <p:sldId id="2147470491" r:id="rId20"/>
    <p:sldId id="2147470509" r:id="rId21"/>
    <p:sldId id="2147470508" r:id="rId22"/>
    <p:sldId id="2147470513" r:id="rId23"/>
    <p:sldId id="2147470502" r:id="rId24"/>
    <p:sldId id="2147470503" r:id="rId25"/>
    <p:sldId id="2147470504" r:id="rId26"/>
    <p:sldId id="2147470506" r:id="rId27"/>
    <p:sldId id="214747050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D0A4BD-5F51-4C84-A274-69B6335B22CB}">
          <p14:sldIdLst>
            <p14:sldId id="2147470489"/>
            <p14:sldId id="2147470492"/>
            <p14:sldId id="2147470493"/>
            <p14:sldId id="2147470494"/>
            <p14:sldId id="2147470501"/>
            <p14:sldId id="2147470514"/>
            <p14:sldId id="2147470515"/>
            <p14:sldId id="2147470496"/>
            <p14:sldId id="2147470517"/>
            <p14:sldId id="2147470497"/>
            <p14:sldId id="2147470487"/>
            <p14:sldId id="2147470516"/>
            <p14:sldId id="2147470510"/>
            <p14:sldId id="2147470511"/>
            <p14:sldId id="2147470512"/>
            <p14:sldId id="2147470491"/>
            <p14:sldId id="2147470509"/>
            <p14:sldId id="2147470508"/>
            <p14:sldId id="2147470513"/>
            <p14:sldId id="2147470502"/>
            <p14:sldId id="2147470503"/>
            <p14:sldId id="2147470504"/>
            <p14:sldId id="2147470506"/>
            <p14:sldId id="21474705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5B9ED"/>
    <a:srgbClr val="47BDAE"/>
    <a:srgbClr val="30BBDA"/>
    <a:srgbClr val="47BDAF"/>
    <a:srgbClr val="696969"/>
    <a:srgbClr val="1C4D98"/>
    <a:srgbClr val="8BC431"/>
    <a:srgbClr val="97B6BA"/>
    <a:srgbClr val="24A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BC52B-6394-44ED-BBEE-E795BDBF551E}" v="549" dt="2025-09-10T10:41:01.5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F4D17B-9B25-2D63-E389-71163BD2C8E7}"/>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C4ED1-FB42-4A6C-B292-B8C58946A85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5A630-145D-4232-9865-98341E30F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0836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0375-D926-48D9-8605-813B1B64E6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D7657-21CC-45AA-A2CE-92653962FC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3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09EBA-4206-40BF-81B1-742CF8BD5BA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8BE7B-6EB1-4B41-A25B-B41833E5B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255996" y="1271219"/>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4" name="Text Placeholder 13">
            <a:extLst>
              <a:ext uri="{FF2B5EF4-FFF2-40B4-BE49-F238E27FC236}">
                <a16:creationId xmlns:a16="http://schemas.microsoft.com/office/drawing/2014/main" id="{06C9D6B8-9A00-34FD-3E41-E67F07F278E4}"/>
              </a:ext>
            </a:extLst>
          </p:cNvPr>
          <p:cNvSpPr>
            <a:spLocks noGrp="1"/>
          </p:cNvSpPr>
          <p:nvPr>
            <p:ph type="body" sz="quarter" idx="15" hasCustomPrompt="1"/>
          </p:nvPr>
        </p:nvSpPr>
        <p:spPr>
          <a:xfrm>
            <a:off x="255996" y="629525"/>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64773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173803" y="469835"/>
            <a:ext cx="11672300" cy="650048"/>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4435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37F2-3C53-43E6-9F25-242D13C5ABD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302C3C5-9B28-493B-9422-74FF4AE180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4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B68FAD-9CFA-CBF0-4B37-9944C2E932A1}"/>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4B6E2-CC70-4366-ABC8-87480CC35BD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D34EE-ED80-45A7-B964-53ED80D94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3303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BCD6-D227-4C30-8364-6F161FA122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5DC3054-5604-4679-AF7D-07BF06BE01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7BA85-32D5-4EA3-9F8B-5A8B925174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612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33A1-3BE5-4F1B-8E70-08225490223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4C4CAE0-72F2-4F22-A85A-772E3DA04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DE67E9-F76F-4049-98D4-82E9E7C800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32A94-E906-4159-9FE4-E63CFAE0B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16D1AA-A642-4FEB-91F0-3F506A2AE8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3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F108-6EC2-4592-9D33-716E6B1ACF9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67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38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AB71-FC15-4C88-A99B-0D66CDCEEF5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69B3E-A4BB-45D7-ABB7-1E151F04F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FD4C72-B215-468A-8722-23007428B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9433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2731-906B-40B4-86D3-CD7878598D2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042F1-26FD-477E-A079-62384AA43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52E8FE-8F89-4D08-8341-786A0381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3854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microsoft.com/office/2007/relationships/hdphoto" Target="../media/hdphoto2.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D087FE-85BE-5152-9EB5-3B57AE38DD4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5337544"/>
            <a:ext cx="12191994" cy="1548307"/>
          </a:xfrm>
          <a:prstGeom prst="rect">
            <a:avLst/>
          </a:prstGeom>
        </p:spPr>
      </p:pic>
      <p:sp>
        <p:nvSpPr>
          <p:cNvPr id="7" name="Rectangle 6">
            <a:extLst>
              <a:ext uri="{FF2B5EF4-FFF2-40B4-BE49-F238E27FC236}">
                <a16:creationId xmlns:a16="http://schemas.microsoft.com/office/drawing/2014/main" id="{8EFA70D2-ADBF-0DD4-D7D1-F37201867E99}"/>
              </a:ext>
            </a:extLst>
          </p:cNvPr>
          <p:cNvSpPr/>
          <p:nvPr userDrawn="1"/>
        </p:nvSpPr>
        <p:spPr>
          <a:xfrm>
            <a:off x="0" y="0"/>
            <a:ext cx="12192000" cy="365125"/>
          </a:xfrm>
          <a:prstGeom prst="rect">
            <a:avLst/>
          </a:prstGeom>
          <a:gradFill>
            <a:gsLst>
              <a:gs pos="5000">
                <a:srgbClr val="47BDAE"/>
              </a:gs>
              <a:gs pos="59000">
                <a:srgbClr val="25B9ED"/>
              </a:gs>
              <a:gs pos="100000">
                <a:srgbClr val="FFFFFF"/>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sz="2000" b="1" i="1" dirty="0">
              <a:solidFill>
                <a:schemeClr val="bg1">
                  <a:lumMod val="75000"/>
                </a:schemeClr>
              </a:solidFill>
            </a:endParaRPr>
          </a:p>
        </p:txBody>
      </p:sp>
      <p:sp>
        <p:nvSpPr>
          <p:cNvPr id="3" name="Text Placeholder 2">
            <a:extLst>
              <a:ext uri="{FF2B5EF4-FFF2-40B4-BE49-F238E27FC236}">
                <a16:creationId xmlns:a16="http://schemas.microsoft.com/office/drawing/2014/main" id="{F8BC08DB-FBED-4A43-AE4B-B2CE371FE61E}"/>
              </a:ext>
            </a:extLst>
          </p:cNvPr>
          <p:cNvSpPr>
            <a:spLocks noGrp="1"/>
          </p:cNvSpPr>
          <p:nvPr>
            <p:ph type="body" idx="1"/>
          </p:nvPr>
        </p:nvSpPr>
        <p:spPr>
          <a:xfrm>
            <a:off x="677271" y="1191757"/>
            <a:ext cx="11004446" cy="47950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4" descr="LTIMindtree logo in transparent PNG and vectorized SVG formats">
            <a:extLst>
              <a:ext uri="{FF2B5EF4-FFF2-40B4-BE49-F238E27FC236}">
                <a16:creationId xmlns:a16="http://schemas.microsoft.com/office/drawing/2014/main" id="{21F70453-17DB-04F6-290A-DCDEF9FDE02E}"/>
              </a:ext>
            </a:extLst>
          </p:cNvPr>
          <p:cNvPicPr>
            <a:picLocks noChangeAspect="1" noChangeArrowheads="1"/>
          </p:cNvPicPr>
          <p:nvPr userDrawn="1"/>
        </p:nvPicPr>
        <p:blipFill>
          <a:blip r:embed="rId16">
            <a:extLst>
              <a:ext uri="{BEBA8EAE-BF5A-486C-A8C5-ECC9F3942E4B}">
                <a14:imgProps xmlns:a14="http://schemas.microsoft.com/office/drawing/2010/main">
                  <a14:imgLayer r:embed="rId17">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545387" y="6562429"/>
            <a:ext cx="1541059" cy="295571"/>
          </a:xfrm>
          <a:prstGeom prst="rect">
            <a:avLst/>
          </a:prstGeom>
          <a:noFill/>
        </p:spPr>
      </p:pic>
      <p:sp>
        <p:nvSpPr>
          <p:cNvPr id="6" name="Title Placeholder 1">
            <a:extLst>
              <a:ext uri="{FF2B5EF4-FFF2-40B4-BE49-F238E27FC236}">
                <a16:creationId xmlns:a16="http://schemas.microsoft.com/office/drawing/2014/main" id="{DBDE3A73-7407-B3B5-0BC2-D13C973D143A}"/>
              </a:ext>
            </a:extLst>
          </p:cNvPr>
          <p:cNvSpPr txBox="1">
            <a:spLocks/>
          </p:cNvSpPr>
          <p:nvPr userDrawn="1"/>
        </p:nvSpPr>
        <p:spPr>
          <a:xfrm>
            <a:off x="221274" y="88514"/>
            <a:ext cx="8176583" cy="1103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ext Placeholder 2">
            <a:extLst>
              <a:ext uri="{FF2B5EF4-FFF2-40B4-BE49-F238E27FC236}">
                <a16:creationId xmlns:a16="http://schemas.microsoft.com/office/drawing/2014/main" id="{70A0B4C8-C250-76C3-01DB-D728F6B32656}"/>
              </a:ext>
            </a:extLst>
          </p:cNvPr>
          <p:cNvSpPr txBox="1">
            <a:spLocks/>
          </p:cNvSpPr>
          <p:nvPr userDrawn="1"/>
        </p:nvSpPr>
        <p:spPr>
          <a:xfrm>
            <a:off x="391411" y="640135"/>
            <a:ext cx="11290305" cy="523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Calibri (Body)"/>
            </a:endParaRPr>
          </a:p>
        </p:txBody>
      </p:sp>
      <p:sp>
        <p:nvSpPr>
          <p:cNvPr id="12" name="Text Placeholder 2">
            <a:extLst>
              <a:ext uri="{FF2B5EF4-FFF2-40B4-BE49-F238E27FC236}">
                <a16:creationId xmlns:a16="http://schemas.microsoft.com/office/drawing/2014/main" id="{349D7A90-F0A3-C216-D67E-9B86D1BECDF5}"/>
              </a:ext>
            </a:extLst>
          </p:cNvPr>
          <p:cNvSpPr txBox="1">
            <a:spLocks/>
          </p:cNvSpPr>
          <p:nvPr userDrawn="1"/>
        </p:nvSpPr>
        <p:spPr>
          <a:xfrm>
            <a:off x="158720" y="413891"/>
            <a:ext cx="10025576" cy="68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3" name="Picture 12">
            <a:extLst>
              <a:ext uri="{FF2B5EF4-FFF2-40B4-BE49-F238E27FC236}">
                <a16:creationId xmlns:a16="http://schemas.microsoft.com/office/drawing/2014/main" id="{383075D7-F006-A81F-68F1-A5F218FAF004}"/>
              </a:ext>
            </a:extLst>
          </p:cNvPr>
          <p:cNvPicPr>
            <a:picLocks noChangeAspect="1"/>
          </p:cNvPicPr>
          <p:nvPr userDrawn="1"/>
        </p:nvPicPr>
        <p:blipFill>
          <a:blip r:embed="rId18">
            <a:extLst>
              <a:ext uri="{BEBA8EAE-BF5A-486C-A8C5-ECC9F3942E4B}">
                <a14:imgProps xmlns:a14="http://schemas.microsoft.com/office/drawing/2010/main">
                  <a14:imgLayer r:embed="rId19">
                    <a14:imgEffect>
                      <a14:brightnessContrast bright="-20000" contrast="20000"/>
                    </a14:imgEffect>
                  </a14:imgLayer>
                </a14:imgProps>
              </a:ext>
            </a:extLst>
          </a:blip>
          <a:stretch>
            <a:fillRect/>
          </a:stretch>
        </p:blipFill>
        <p:spPr>
          <a:xfrm>
            <a:off x="105554" y="6358271"/>
            <a:ext cx="964436" cy="411216"/>
          </a:xfrm>
          <a:prstGeom prst="rect">
            <a:avLst/>
          </a:prstGeom>
        </p:spPr>
      </p:pic>
    </p:spTree>
    <p:extLst>
      <p:ext uri="{BB962C8B-B14F-4D97-AF65-F5344CB8AC3E}">
        <p14:creationId xmlns:p14="http://schemas.microsoft.com/office/powerpoint/2010/main" val="2680482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app.gigasheet.com/spreadsheet/real-world-smartphones-dataset/196cc5ce_9bc1_41ab_b794_f93df5b6b482?_gl=1*rep6mu*_gcl_au*OTc2NTgyMDU0LjE3NTY3MDkwNzkuMTMwMzQ2ODE4NC4xNzU2NzE1MTk4LjE3NTY3MTUxOTg."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30BC0-07A3-DCDA-0D0B-DD40C2178A62}"/>
              </a:ext>
            </a:extLst>
          </p:cNvPr>
          <p:cNvSpPr/>
          <p:nvPr/>
        </p:nvSpPr>
        <p:spPr>
          <a:xfrm>
            <a:off x="-20383" y="51509"/>
            <a:ext cx="12254538" cy="6868389"/>
          </a:xfrm>
          <a:prstGeom prst="rect">
            <a:avLst/>
          </a:prstGeom>
          <a:gradFill>
            <a:gsLst>
              <a:gs pos="0">
                <a:srgbClr val="47BDAF"/>
              </a:gs>
              <a:gs pos="100000">
                <a:srgbClr val="3793A6"/>
              </a:gs>
              <a:gs pos="39000">
                <a:srgbClr val="1C4D9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utiger LT Pro 45 Light" panose="020B0403030504020204" pitchFamily="34" charset="0"/>
              <a:ea typeface="+mn-ea"/>
              <a:cs typeface="+mn-cs"/>
            </a:endParaRPr>
          </a:p>
        </p:txBody>
      </p:sp>
      <p:sp>
        <p:nvSpPr>
          <p:cNvPr id="14" name="Text Placeholder 1">
            <a:extLst>
              <a:ext uri="{FF2B5EF4-FFF2-40B4-BE49-F238E27FC236}">
                <a16:creationId xmlns:a16="http://schemas.microsoft.com/office/drawing/2014/main" id="{0741E81D-922F-23FE-07A9-320FA2B27E3A}"/>
              </a:ext>
            </a:extLst>
          </p:cNvPr>
          <p:cNvSpPr>
            <a:spLocks noGrp="1"/>
          </p:cNvSpPr>
          <p:nvPr>
            <p:ph type="body" sz="quarter" idx="13"/>
          </p:nvPr>
        </p:nvSpPr>
        <p:spPr>
          <a:xfrm>
            <a:off x="2289635" y="17705"/>
            <a:ext cx="6910121" cy="1058125"/>
          </a:xfrm>
        </p:spPr>
        <p:txBody>
          <a:bodyPr/>
          <a:lstStyle/>
          <a:p>
            <a:pPr marL="0" indent="0" algn="ctr">
              <a:buNone/>
            </a:pPr>
            <a:r>
              <a:rPr lang="en-US" sz="4400" dirty="0">
                <a:solidFill>
                  <a:schemeClr val="bg1"/>
                </a:solidFill>
              </a:rPr>
              <a:t>M.Tech Program </a:t>
            </a:r>
          </a:p>
          <a:p>
            <a:pPr marL="0" indent="0" algn="ctr">
              <a:buNone/>
            </a:pPr>
            <a:r>
              <a:rPr lang="en-US" sz="2000" dirty="0">
                <a:solidFill>
                  <a:schemeClr val="bg1"/>
                </a:solidFill>
              </a:rPr>
              <a:t>Advanced Industry Integrated Programs</a:t>
            </a:r>
          </a:p>
        </p:txBody>
      </p:sp>
      <p:cxnSp>
        <p:nvCxnSpPr>
          <p:cNvPr id="15" name="Straight Connector 14">
            <a:extLst>
              <a:ext uri="{FF2B5EF4-FFF2-40B4-BE49-F238E27FC236}">
                <a16:creationId xmlns:a16="http://schemas.microsoft.com/office/drawing/2014/main" id="{ED19DFA2-C55E-F4D5-C53A-B5ECEB442DC1}"/>
              </a:ext>
            </a:extLst>
          </p:cNvPr>
          <p:cNvCxnSpPr/>
          <p:nvPr/>
        </p:nvCxnSpPr>
        <p:spPr>
          <a:xfrm>
            <a:off x="2977350" y="1120307"/>
            <a:ext cx="58662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1AA452C-B3E6-7A79-FD46-04E813851A85}"/>
              </a:ext>
            </a:extLst>
          </p:cNvPr>
          <p:cNvSpPr/>
          <p:nvPr/>
        </p:nvSpPr>
        <p:spPr>
          <a:xfrm>
            <a:off x="4125951" y="1177578"/>
            <a:ext cx="3033131" cy="286036"/>
          </a:xfrm>
          <a:prstGeom prst="roundRect">
            <a:avLst/>
          </a:prstGeom>
          <a:solidFill>
            <a:schemeClr val="accent6">
              <a:lumMod val="20000"/>
              <a:lumOff val="80000"/>
            </a:schemeClr>
          </a:solid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rutiger 45 bold"/>
                <a:ea typeface="+mn-ea"/>
                <a:cs typeface="Calibri" panose="020F0502020204030204" pitchFamily="34" charset="0"/>
              </a:rPr>
              <a:t>Jointly offered by University and LTIMindTree</a:t>
            </a:r>
          </a:p>
        </p:txBody>
      </p:sp>
      <p:sp>
        <p:nvSpPr>
          <p:cNvPr id="4" name="TextBox 3">
            <a:extLst>
              <a:ext uri="{FF2B5EF4-FFF2-40B4-BE49-F238E27FC236}">
                <a16:creationId xmlns:a16="http://schemas.microsoft.com/office/drawing/2014/main" id="{598A8852-79FE-2D69-0530-D7712358063B}"/>
              </a:ext>
            </a:extLst>
          </p:cNvPr>
          <p:cNvSpPr txBox="1"/>
          <p:nvPr/>
        </p:nvSpPr>
        <p:spPr>
          <a:xfrm>
            <a:off x="180236" y="1659822"/>
            <a:ext cx="11428184" cy="517064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600" b="1" dirty="0">
              <a:solidFill>
                <a:prstClr val="white"/>
              </a:solidFill>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cs typeface="Calibri" panose="020F0502020204030204" pitchFamily="34" charset="0"/>
              </a:rPr>
              <a:t>Hybrid Recommendation System for Mobiles</a:t>
            </a: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a:p>
            <a:pPr lvl="0" algn="ctr">
              <a:defRPr/>
            </a:pPr>
            <a:r>
              <a:rPr lang="en-US" sz="2400" b="1" dirty="0">
                <a:solidFill>
                  <a:prstClr val="white"/>
                </a:solidFill>
                <a:cs typeface="Calibri" panose="020F0502020204030204" pitchFamily="34" charset="0"/>
              </a:rPr>
              <a:t>Team Member</a:t>
            </a:r>
          </a:p>
          <a:p>
            <a:pPr algn="ctr">
              <a:defRPr/>
            </a:pPr>
            <a:r>
              <a:rPr lang="en-US" sz="2400" b="1" dirty="0">
                <a:solidFill>
                  <a:prstClr val="white"/>
                </a:solidFill>
                <a:cs typeface="Calibri" panose="020F0502020204030204" pitchFamily="34" charset="0"/>
              </a:rPr>
              <a:t>Sai Likhitha Bollu</a:t>
            </a:r>
          </a:p>
          <a:p>
            <a:pPr algn="ctr">
              <a:defRPr/>
            </a:pPr>
            <a:r>
              <a:rPr lang="en-US" sz="2400" b="1" dirty="0">
                <a:solidFill>
                  <a:prstClr val="white"/>
                </a:solidFill>
                <a:cs typeface="Calibri" panose="020F0502020204030204" pitchFamily="34" charset="0"/>
              </a:rPr>
              <a:t>M tech (Artificial Intelligence and Machine Learning)</a:t>
            </a:r>
          </a:p>
          <a:p>
            <a:pPr algn="ctr">
              <a:defRPr/>
            </a:pPr>
            <a:r>
              <a:rPr lang="en-US" sz="2400" b="1" dirty="0">
                <a:solidFill>
                  <a:prstClr val="white"/>
                </a:solidFill>
                <a:cs typeface="Calibri" panose="020F0502020204030204" pitchFamily="34" charset="0"/>
              </a:rPr>
              <a:t>VIT Vellore</a:t>
            </a:r>
          </a:p>
          <a:p>
            <a:pPr lvl="0" algn="ctr">
              <a:defRPr/>
            </a:pPr>
            <a:endParaRPr lang="en-US" sz="5400" b="1" dirty="0">
              <a:solidFill>
                <a:prstClr val="white"/>
              </a:solidFill>
              <a:latin typeface="Frutiger 45 bold"/>
              <a:cs typeface="Calibri" panose="020F0502020204030204" pitchFamily="34" charset="0"/>
            </a:endParaRP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p:txBody>
      </p:sp>
      <p:graphicFrame>
        <p:nvGraphicFramePr>
          <p:cNvPr id="3" name="Table 2">
            <a:extLst>
              <a:ext uri="{FF2B5EF4-FFF2-40B4-BE49-F238E27FC236}">
                <a16:creationId xmlns:a16="http://schemas.microsoft.com/office/drawing/2014/main" id="{0E7F5D19-19F4-F87F-17C2-8520612BCFEC}"/>
              </a:ext>
            </a:extLst>
          </p:cNvPr>
          <p:cNvGraphicFramePr>
            <a:graphicFrameLocks noGrp="1"/>
          </p:cNvGraphicFramePr>
          <p:nvPr/>
        </p:nvGraphicFramePr>
        <p:xfrm>
          <a:off x="-47290" y="5501244"/>
          <a:ext cx="12239216" cy="3264833"/>
        </p:xfrm>
        <a:graphic>
          <a:graphicData uri="http://schemas.openxmlformats.org/drawingml/2006/table">
            <a:tbl>
              <a:tblPr firstRow="1" bandRow="1">
                <a:tableStyleId>{5940675A-B579-460E-94D1-54222C63F5DA}</a:tableStyleId>
              </a:tblPr>
              <a:tblGrid>
                <a:gridCol w="6119608">
                  <a:extLst>
                    <a:ext uri="{9D8B030D-6E8A-4147-A177-3AD203B41FA5}">
                      <a16:colId xmlns:a16="http://schemas.microsoft.com/office/drawing/2014/main" val="586572480"/>
                    </a:ext>
                  </a:extLst>
                </a:gridCol>
                <a:gridCol w="6119608">
                  <a:extLst>
                    <a:ext uri="{9D8B030D-6E8A-4147-A177-3AD203B41FA5}">
                      <a16:colId xmlns:a16="http://schemas.microsoft.com/office/drawing/2014/main" val="157907922"/>
                    </a:ext>
                  </a:extLst>
                </a:gridCol>
              </a:tblGrid>
              <a:tr h="1527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Knowledge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                                                                     Implementation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668230"/>
                  </a:ext>
                </a:extLst>
              </a:tr>
              <a:tr h="1184198">
                <a:tc>
                  <a:txBody>
                    <a:bodyPr/>
                    <a:lstStyle/>
                    <a:p>
                      <a:endParaRPr lang="en-US" dirty="0"/>
                    </a:p>
                    <a:p>
                      <a:endParaRPr lang="en-US" dirty="0"/>
                    </a:p>
                    <a:p>
                      <a:endParaRPr lang="en-US" dirty="0"/>
                    </a:p>
                    <a:p>
                      <a:endParaRPr lang="en-US" dirty="0"/>
                    </a:p>
                    <a:p>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6263768"/>
                  </a:ext>
                </a:extLst>
              </a:tr>
            </a:tbl>
          </a:graphicData>
        </a:graphic>
      </p:graphicFrame>
      <p:pic>
        <p:nvPicPr>
          <p:cNvPr id="8" name="Picture 7">
            <a:extLst>
              <a:ext uri="{FF2B5EF4-FFF2-40B4-BE49-F238E27FC236}">
                <a16:creationId xmlns:a16="http://schemas.microsoft.com/office/drawing/2014/main" id="{2715C658-0B94-5B63-55F1-B9B6F645F0D0}"/>
              </a:ext>
            </a:extLst>
          </p:cNvPr>
          <p:cNvPicPr>
            <a:picLocks noChangeAspect="1"/>
          </p:cNvPicPr>
          <p:nvPr/>
        </p:nvPicPr>
        <p:blipFill>
          <a:blip r:embed="rId2"/>
          <a:stretch>
            <a:fillRect/>
          </a:stretch>
        </p:blipFill>
        <p:spPr>
          <a:xfrm>
            <a:off x="9775332" y="5852667"/>
            <a:ext cx="1987468" cy="847417"/>
          </a:xfrm>
          <a:prstGeom prst="rect">
            <a:avLst/>
          </a:prstGeom>
        </p:spPr>
      </p:pic>
      <p:pic>
        <p:nvPicPr>
          <p:cNvPr id="9" name="Picture 2" descr="LTIMindtree - Technology Consulting and Digital Solutions Company">
            <a:extLst>
              <a:ext uri="{FF2B5EF4-FFF2-40B4-BE49-F238E27FC236}">
                <a16:creationId xmlns:a16="http://schemas.microsoft.com/office/drawing/2014/main" id="{B3D78849-E5F7-1DB2-227F-14244586123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5852667"/>
            <a:ext cx="3886489" cy="8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50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EA2B-384E-F256-4734-5578EDB524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F88864-2E71-2992-AD53-E8948837272B}"/>
              </a:ext>
            </a:extLst>
          </p:cNvPr>
          <p:cNvSpPr>
            <a:spLocks noGrp="1"/>
          </p:cNvSpPr>
          <p:nvPr>
            <p:ph type="body" sz="quarter" idx="13"/>
          </p:nvPr>
        </p:nvSpPr>
        <p:spPr>
          <a:xfrm>
            <a:off x="827314" y="1594385"/>
            <a:ext cx="10053020" cy="3819823"/>
          </a:xfrm>
        </p:spPr>
        <p:txBody>
          <a:bodyPr/>
          <a:lstStyle/>
          <a:p>
            <a:pPr>
              <a:buFont typeface="Wingdings" panose="05000000000000000000" pitchFamily="2" charset="2"/>
              <a:buChar char="Ø"/>
            </a:pPr>
            <a:r>
              <a:rPr lang="en-US" dirty="0">
                <a:solidFill>
                  <a:schemeClr val="tx1"/>
                </a:solidFill>
                <a:latin typeface="+mn-lt"/>
              </a:rPr>
              <a:t>   Existing systems ignore explainability and user trust.</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Serendipity rarely implemented beyond theoretical models.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Contrarian logic missing in practical recommenders.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Cold-start and over-specialization still unresolved issues.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Hybrid models lack mobile-specific recommendation focus.</a:t>
            </a:r>
          </a:p>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3411E118-0427-BF72-3B78-1707B0D6E382}"/>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5B9BD5">
                    <a:lumMod val="50000"/>
                  </a:srgbClr>
                </a:solidFill>
                <a:latin typeface="Calibri" panose="020F0502020204030204"/>
              </a:rPr>
              <a:t>Research Gap</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A5618F6-CE69-311A-F79A-D12C7E917449}"/>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4F7A196-7B69-DD68-52A5-39CD9B799F7D}"/>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67936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4291B-7EDA-4E3D-40F5-03FDC22C3364}"/>
              </a:ext>
            </a:extLst>
          </p:cNvPr>
          <p:cNvSpPr>
            <a:spLocks noGrp="1"/>
          </p:cNvSpPr>
          <p:nvPr>
            <p:ph type="body" sz="quarter" idx="13"/>
          </p:nvPr>
        </p:nvSpPr>
        <p:spPr>
          <a:xfrm>
            <a:off x="990600" y="1594385"/>
            <a:ext cx="9889733" cy="4251243"/>
          </a:xfrm>
        </p:spPr>
        <p:txBody>
          <a:bodyPr/>
          <a:lstStyle/>
          <a:p>
            <a:pPr>
              <a:buFont typeface="Wingdings" panose="05000000000000000000" pitchFamily="2" charset="2"/>
              <a:buChar char="Ø"/>
            </a:pPr>
            <a:r>
              <a:rPr lang="en-US" dirty="0">
                <a:solidFill>
                  <a:schemeClr val="tx1"/>
                </a:solidFill>
                <a:latin typeface="+mn-lt"/>
              </a:rPr>
              <a:t>   Data Handler</a:t>
            </a:r>
          </a:p>
          <a:p>
            <a:pPr>
              <a:buFont typeface="Wingdings" panose="05000000000000000000" pitchFamily="2" charset="2"/>
              <a:buChar char="Ø"/>
            </a:pPr>
            <a:r>
              <a:rPr lang="en-US" dirty="0">
                <a:solidFill>
                  <a:schemeClr val="tx1"/>
                </a:solidFill>
                <a:latin typeface="+mn-lt"/>
              </a:rPr>
              <a:t>   Content-Based Filtering</a:t>
            </a:r>
          </a:p>
          <a:p>
            <a:pPr>
              <a:buFont typeface="Wingdings" panose="05000000000000000000" pitchFamily="2" charset="2"/>
              <a:buChar char="Ø"/>
            </a:pPr>
            <a:r>
              <a:rPr lang="en-US" dirty="0">
                <a:solidFill>
                  <a:schemeClr val="tx1"/>
                </a:solidFill>
                <a:latin typeface="+mn-lt"/>
              </a:rPr>
              <a:t>   Collaborative Filtering</a:t>
            </a:r>
          </a:p>
          <a:p>
            <a:pPr>
              <a:buFont typeface="Wingdings" panose="05000000000000000000" pitchFamily="2" charset="2"/>
              <a:buChar char="Ø"/>
            </a:pPr>
            <a:r>
              <a:rPr lang="en-US" dirty="0">
                <a:solidFill>
                  <a:schemeClr val="tx1"/>
                </a:solidFill>
                <a:latin typeface="+mn-lt"/>
              </a:rPr>
              <a:t>   Hybrid Recommender</a:t>
            </a:r>
          </a:p>
          <a:p>
            <a:pPr>
              <a:buFont typeface="Wingdings" panose="05000000000000000000" pitchFamily="2" charset="2"/>
              <a:buChar char="Ø"/>
            </a:pPr>
            <a:r>
              <a:rPr lang="en-US" dirty="0">
                <a:solidFill>
                  <a:schemeClr val="tx1"/>
                </a:solidFill>
                <a:latin typeface="+mn-lt"/>
              </a:rPr>
              <a:t>   Explainability</a:t>
            </a:r>
          </a:p>
          <a:p>
            <a:pPr>
              <a:buFont typeface="Wingdings" panose="05000000000000000000" pitchFamily="2" charset="2"/>
              <a:buChar char="Ø"/>
            </a:pPr>
            <a:r>
              <a:rPr lang="en-US" dirty="0">
                <a:solidFill>
                  <a:schemeClr val="tx1"/>
                </a:solidFill>
                <a:latin typeface="+mn-lt"/>
              </a:rPr>
              <a:t>   Serendipity and Contrarian Logic</a:t>
            </a:r>
          </a:p>
          <a:p>
            <a:pPr>
              <a:buFont typeface="Wingdings" panose="05000000000000000000" pitchFamily="2" charset="2"/>
              <a:buChar char="Ø"/>
            </a:pPr>
            <a:r>
              <a:rPr lang="en-US" dirty="0">
                <a:solidFill>
                  <a:schemeClr val="tx1"/>
                </a:solidFill>
                <a:latin typeface="+mn-lt"/>
              </a:rPr>
              <a:t>   User Interface</a:t>
            </a:r>
          </a:p>
          <a:p>
            <a:pPr marL="0" indent="0">
              <a:buNone/>
            </a:pPr>
            <a:endParaRPr lang="en-US" b="0" dirty="0">
              <a:solidFill>
                <a:schemeClr val="tx1"/>
              </a:solidFill>
            </a:endParaRPr>
          </a:p>
          <a:p>
            <a:pPr>
              <a:buFont typeface="Wingdings" panose="05000000000000000000" pitchFamily="2" charset="2"/>
              <a:buChar char="Ø"/>
            </a:pPr>
            <a:endParaRPr lang="en-US" b="0" dirty="0">
              <a:solidFill>
                <a:schemeClr val="tx1"/>
              </a:solidFill>
              <a:latin typeface="+mn-lt"/>
            </a:endParaRPr>
          </a:p>
          <a:p>
            <a:pPr lvl="1"/>
            <a:endParaRPr lang="en-US" dirty="0">
              <a:solidFill>
                <a:srgbClr val="1C3898"/>
              </a:solidFill>
            </a:endParaRPr>
          </a:p>
        </p:txBody>
      </p:sp>
      <p:sp>
        <p:nvSpPr>
          <p:cNvPr id="3" name="TextBox 2">
            <a:extLst>
              <a:ext uri="{FF2B5EF4-FFF2-40B4-BE49-F238E27FC236}">
                <a16:creationId xmlns:a16="http://schemas.microsoft.com/office/drawing/2014/main" id="{25EA9B7F-B60D-6297-DC95-0FDA7E6D7C7C}"/>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latin typeface="Calibri" panose="020F0502020204030204"/>
              </a:rPr>
              <a:t>Modules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06F77F89-4F98-73F2-FD5A-5DD416A6F12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221164-7940-3B34-A613-28A74A63E0F7}"/>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337758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68D6A-7C86-3D8C-F6DC-814A7418D1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BEDF-1230-4F9B-3AC1-2AD8A358F742}"/>
              </a:ext>
            </a:extLst>
          </p:cNvPr>
          <p:cNvSpPr>
            <a:spLocks noGrp="1"/>
          </p:cNvSpPr>
          <p:nvPr>
            <p:ph type="body" sz="quarter" idx="13"/>
          </p:nvPr>
        </p:nvSpPr>
        <p:spPr>
          <a:xfrm>
            <a:off x="990600" y="1594385"/>
            <a:ext cx="9889733" cy="121399"/>
          </a:xfrm>
        </p:spPr>
        <p:txBody>
          <a:bodyPr/>
          <a:lstStyle/>
          <a:p>
            <a:pPr marL="0" indent="0">
              <a:buNone/>
            </a:pPr>
            <a:r>
              <a:rPr lang="en-US" dirty="0">
                <a:latin typeface="+mn-lt"/>
              </a:rPr>
              <a:t>Data Handler Module</a:t>
            </a:r>
            <a:endParaRPr lang="en-US" dirty="0">
              <a:solidFill>
                <a:srgbClr val="5583D1"/>
              </a:solidFill>
              <a:latin typeface="+mn-lt"/>
            </a:endParaRPr>
          </a:p>
          <a:p>
            <a:pPr>
              <a:buFont typeface="Wingdings" panose="05000000000000000000" pitchFamily="2" charset="2"/>
              <a:buChar char="Ø"/>
            </a:pPr>
            <a:r>
              <a:rPr lang="en-US" b="0" dirty="0">
                <a:solidFill>
                  <a:schemeClr val="tx1"/>
                </a:solidFill>
                <a:latin typeface="+mn-lt"/>
              </a:rPr>
              <a:t>   Loads and preprocesses mobile phone dataset and user input.</a:t>
            </a:r>
          </a:p>
          <a:p>
            <a:pPr>
              <a:buFont typeface="Wingdings" panose="05000000000000000000" pitchFamily="2" charset="2"/>
              <a:buChar char="Ø"/>
            </a:pPr>
            <a:r>
              <a:rPr lang="en-US" b="0" dirty="0">
                <a:solidFill>
                  <a:schemeClr val="tx1"/>
                </a:solidFill>
                <a:latin typeface="+mn-lt"/>
              </a:rPr>
              <a:t>   Handles missing values and formats data for filtering.</a:t>
            </a:r>
          </a:p>
          <a:p>
            <a:pPr marL="0" indent="0">
              <a:buNone/>
            </a:pPr>
            <a:endParaRPr lang="en-US" b="0" dirty="0">
              <a:solidFill>
                <a:schemeClr val="tx1"/>
              </a:solidFill>
              <a:latin typeface="+mn-lt"/>
            </a:endParaRPr>
          </a:p>
          <a:p>
            <a:pPr marL="0" indent="0">
              <a:buNone/>
            </a:pPr>
            <a:r>
              <a:rPr lang="en-US" dirty="0">
                <a:latin typeface="+mn-lt"/>
              </a:rPr>
              <a:t>Content-Based Filtering Module</a:t>
            </a:r>
          </a:p>
          <a:p>
            <a:pPr>
              <a:buFont typeface="Wingdings" panose="05000000000000000000" pitchFamily="2" charset="2"/>
              <a:buChar char="Ø"/>
            </a:pPr>
            <a:r>
              <a:rPr lang="en-US" b="0" dirty="0">
                <a:solidFill>
                  <a:schemeClr val="tx1"/>
                </a:solidFill>
                <a:latin typeface="+mn-lt"/>
              </a:rPr>
              <a:t>   Uses TF-IDF and cosine similarity to match user preferences with   phone features.</a:t>
            </a:r>
          </a:p>
          <a:p>
            <a:pPr>
              <a:buFont typeface="Wingdings" panose="05000000000000000000" pitchFamily="2" charset="2"/>
              <a:buChar char="Ø"/>
            </a:pPr>
            <a:r>
              <a:rPr lang="en-US" b="0" dirty="0">
                <a:solidFill>
                  <a:schemeClr val="tx1"/>
                </a:solidFill>
                <a:latin typeface="+mn-lt"/>
              </a:rPr>
              <a:t>   Generates a relevance score for each item.</a:t>
            </a:r>
          </a:p>
          <a:p>
            <a:pPr marL="0" indent="0">
              <a:buNone/>
            </a:pPr>
            <a:endParaRPr lang="en-US" b="0" dirty="0">
              <a:solidFill>
                <a:schemeClr val="tx1"/>
              </a:solidFill>
            </a:endParaRPr>
          </a:p>
          <a:p>
            <a:pPr>
              <a:buFont typeface="Wingdings" panose="05000000000000000000" pitchFamily="2" charset="2"/>
              <a:buChar char="Ø"/>
            </a:pPr>
            <a:endParaRPr lang="en-US" b="0" dirty="0">
              <a:solidFill>
                <a:schemeClr val="tx1"/>
              </a:solidFill>
              <a:latin typeface="+mn-lt"/>
            </a:endParaRPr>
          </a:p>
          <a:p>
            <a:pPr lvl="1"/>
            <a:endParaRPr lang="en-US" dirty="0">
              <a:solidFill>
                <a:srgbClr val="1C3898"/>
              </a:solidFill>
            </a:endParaRPr>
          </a:p>
        </p:txBody>
      </p:sp>
      <p:sp>
        <p:nvSpPr>
          <p:cNvPr id="3" name="TextBox 2">
            <a:extLst>
              <a:ext uri="{FF2B5EF4-FFF2-40B4-BE49-F238E27FC236}">
                <a16:creationId xmlns:a16="http://schemas.microsoft.com/office/drawing/2014/main" id="{F9DAE965-0953-777E-D648-574CDDCBFFD0}"/>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latin typeface="Calibri" panose="020F0502020204030204"/>
              </a:rPr>
              <a:t>Modules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ABB1EE6D-EF45-95C7-A245-75EFB7D6B625}"/>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8F62A33-DC3A-37EE-9E45-332F5DE56870}"/>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136495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E234A-624B-AB4A-6906-8B677F8DFF7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8340130-8FB8-9CB8-4E61-D127EAC84F53}"/>
              </a:ext>
            </a:extLst>
          </p:cNvPr>
          <p:cNvSpPr>
            <a:spLocks noGrp="1"/>
          </p:cNvSpPr>
          <p:nvPr>
            <p:ph type="body" sz="quarter" idx="13"/>
          </p:nvPr>
        </p:nvSpPr>
        <p:spPr>
          <a:xfrm>
            <a:off x="990600" y="1594385"/>
            <a:ext cx="9889733" cy="121399"/>
          </a:xfrm>
        </p:spPr>
        <p:txBody>
          <a:bodyPr/>
          <a:lstStyle/>
          <a:p>
            <a:pPr marL="0" indent="0">
              <a:buNone/>
            </a:pPr>
            <a:r>
              <a:rPr lang="en-US" dirty="0">
                <a:latin typeface="+mn-lt"/>
              </a:rPr>
              <a:t>Collaborative Filtering Module</a:t>
            </a:r>
          </a:p>
          <a:p>
            <a:pPr>
              <a:buFont typeface="Wingdings" panose="05000000000000000000" pitchFamily="2" charset="2"/>
              <a:buChar char="Ø"/>
            </a:pPr>
            <a:r>
              <a:rPr lang="en-US" b="0" dirty="0">
                <a:solidFill>
                  <a:schemeClr val="tx1"/>
                </a:solidFill>
                <a:latin typeface="+mn-lt"/>
              </a:rPr>
              <a:t>   Analyzes user-item interaction matrix (e.g., purchase history).</a:t>
            </a:r>
          </a:p>
          <a:p>
            <a:pPr>
              <a:buFont typeface="Wingdings" panose="05000000000000000000" pitchFamily="2" charset="2"/>
              <a:buChar char="Ø"/>
            </a:pPr>
            <a:r>
              <a:rPr lang="en-US" b="0" dirty="0">
                <a:solidFill>
                  <a:schemeClr val="tx1"/>
                </a:solidFill>
                <a:latin typeface="+mn-lt"/>
              </a:rPr>
              <a:t>   Identifies similar users to recommend unseen but relevant phones.</a:t>
            </a:r>
          </a:p>
          <a:p>
            <a:pPr marL="0" indent="0">
              <a:buNone/>
            </a:pPr>
            <a:endParaRPr lang="en-US" b="0" dirty="0">
              <a:solidFill>
                <a:schemeClr val="tx1"/>
              </a:solidFill>
              <a:latin typeface="+mn-lt"/>
            </a:endParaRPr>
          </a:p>
          <a:p>
            <a:pPr marL="0" indent="0">
              <a:buNone/>
            </a:pPr>
            <a:r>
              <a:rPr lang="en-US" dirty="0">
                <a:latin typeface="+mn-lt"/>
              </a:rPr>
              <a:t>Hybrid Recommender Module</a:t>
            </a:r>
          </a:p>
          <a:p>
            <a:pPr>
              <a:buFont typeface="Wingdings" panose="05000000000000000000" pitchFamily="2" charset="2"/>
              <a:buChar char="Ø"/>
            </a:pPr>
            <a:r>
              <a:rPr lang="en-US" b="0" dirty="0">
                <a:solidFill>
                  <a:schemeClr val="tx1"/>
                </a:solidFill>
                <a:latin typeface="+mn-lt"/>
              </a:rPr>
              <a:t>   Combines outputs from content-based and collaborative filters.</a:t>
            </a:r>
          </a:p>
          <a:p>
            <a:pPr>
              <a:buFont typeface="Wingdings" panose="05000000000000000000" pitchFamily="2" charset="2"/>
              <a:buChar char="Ø"/>
            </a:pPr>
            <a:r>
              <a:rPr lang="en-US" b="0" dirty="0">
                <a:solidFill>
                  <a:schemeClr val="tx1"/>
                </a:solidFill>
                <a:latin typeface="+mn-lt"/>
              </a:rPr>
              <a:t>   Uses meta-level hybridization to refine and rank recommendations.</a:t>
            </a:r>
          </a:p>
          <a:p>
            <a:pPr marL="0" indent="0">
              <a:buNone/>
            </a:pPr>
            <a:endParaRPr lang="en-US" b="0" dirty="0">
              <a:solidFill>
                <a:schemeClr val="tx1"/>
              </a:solidFill>
            </a:endParaRPr>
          </a:p>
          <a:p>
            <a:pPr>
              <a:buFont typeface="Wingdings" panose="05000000000000000000" pitchFamily="2" charset="2"/>
              <a:buChar char="Ø"/>
            </a:pPr>
            <a:endParaRPr lang="en-US" b="0" dirty="0">
              <a:solidFill>
                <a:schemeClr val="tx1"/>
              </a:solidFill>
              <a:latin typeface="+mn-lt"/>
            </a:endParaRPr>
          </a:p>
          <a:p>
            <a:pPr lvl="1"/>
            <a:endParaRPr lang="en-US" dirty="0">
              <a:solidFill>
                <a:srgbClr val="1C3898"/>
              </a:solidFill>
            </a:endParaRPr>
          </a:p>
        </p:txBody>
      </p:sp>
      <p:sp>
        <p:nvSpPr>
          <p:cNvPr id="3" name="TextBox 2">
            <a:extLst>
              <a:ext uri="{FF2B5EF4-FFF2-40B4-BE49-F238E27FC236}">
                <a16:creationId xmlns:a16="http://schemas.microsoft.com/office/drawing/2014/main" id="{C700FA69-F18A-0D8E-F751-6B4060ED6926}"/>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latin typeface="Calibri" panose="020F0502020204030204"/>
              </a:rPr>
              <a:t>Modules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5ED926E6-826F-2533-3C57-EF97B49833F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42BCFB-1A3B-859F-5692-B622607C626E}"/>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507099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62AF9-49D7-062B-5276-18F2B779A1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C37F51C-943A-29BE-8B19-56D73B35B7FF}"/>
              </a:ext>
            </a:extLst>
          </p:cNvPr>
          <p:cNvSpPr>
            <a:spLocks noGrp="1"/>
          </p:cNvSpPr>
          <p:nvPr>
            <p:ph type="body" sz="quarter" idx="13"/>
          </p:nvPr>
        </p:nvSpPr>
        <p:spPr>
          <a:xfrm>
            <a:off x="990600" y="1594385"/>
            <a:ext cx="9889733" cy="121399"/>
          </a:xfrm>
        </p:spPr>
        <p:txBody>
          <a:bodyPr/>
          <a:lstStyle/>
          <a:p>
            <a:pPr marL="0" indent="0">
              <a:buNone/>
            </a:pPr>
            <a:r>
              <a:rPr lang="en-US" dirty="0">
                <a:latin typeface="+mn-lt"/>
              </a:rPr>
              <a:t>Explainability Module</a:t>
            </a:r>
          </a:p>
          <a:p>
            <a:pPr>
              <a:buFont typeface="Wingdings" panose="05000000000000000000" pitchFamily="2" charset="2"/>
              <a:buChar char="Ø"/>
            </a:pPr>
            <a:r>
              <a:rPr lang="en-US" b="0" dirty="0">
                <a:solidFill>
                  <a:schemeClr val="tx1"/>
                </a:solidFill>
                <a:latin typeface="+mn-lt"/>
              </a:rPr>
              <a:t>   Provides human-readable reasons for each recommendation.</a:t>
            </a:r>
          </a:p>
          <a:p>
            <a:pPr>
              <a:buFont typeface="Wingdings" panose="05000000000000000000" pitchFamily="2" charset="2"/>
              <a:buChar char="Ø"/>
            </a:pPr>
            <a:r>
              <a:rPr lang="en-US" b="0" dirty="0">
                <a:solidFill>
                  <a:schemeClr val="tx1"/>
                </a:solidFill>
                <a:latin typeface="+mn-lt"/>
              </a:rPr>
              <a:t>   Enhances transparency and user trust.</a:t>
            </a:r>
          </a:p>
          <a:p>
            <a:pPr marL="0" indent="0">
              <a:buNone/>
            </a:pPr>
            <a:endParaRPr lang="en-US" b="0" dirty="0">
              <a:solidFill>
                <a:schemeClr val="tx1"/>
              </a:solidFill>
              <a:latin typeface="+mn-lt"/>
            </a:endParaRPr>
          </a:p>
          <a:p>
            <a:pPr marL="0" indent="0">
              <a:buNone/>
            </a:pPr>
            <a:r>
              <a:rPr lang="en-US" dirty="0">
                <a:latin typeface="+mn-lt"/>
              </a:rPr>
              <a:t>Serendipity &amp; Contrarian Logic Module</a:t>
            </a:r>
          </a:p>
          <a:p>
            <a:pPr>
              <a:buFont typeface="Wingdings" panose="05000000000000000000" pitchFamily="2" charset="2"/>
              <a:buChar char="Ø"/>
            </a:pPr>
            <a:r>
              <a:rPr lang="en-US" b="0" dirty="0">
                <a:solidFill>
                  <a:schemeClr val="tx1"/>
                </a:solidFill>
                <a:latin typeface="+mn-lt"/>
              </a:rPr>
              <a:t>   Introduces relevant but unexpected suggestions.</a:t>
            </a:r>
          </a:p>
          <a:p>
            <a:pPr>
              <a:buFont typeface="Wingdings" panose="05000000000000000000" pitchFamily="2" charset="2"/>
              <a:buChar char="Ø"/>
            </a:pPr>
            <a:r>
              <a:rPr lang="en-US" b="0" dirty="0">
                <a:solidFill>
                  <a:schemeClr val="tx1"/>
                </a:solidFill>
                <a:latin typeface="+mn-lt"/>
              </a:rPr>
              <a:t>   Challenges user biases to promote discovery and avoid filter bubbles.</a:t>
            </a:r>
          </a:p>
          <a:p>
            <a:pPr marL="0" indent="0">
              <a:buNone/>
            </a:pPr>
            <a:endParaRPr lang="en-US" b="0" dirty="0">
              <a:solidFill>
                <a:schemeClr val="tx1"/>
              </a:solidFill>
              <a:latin typeface="+mn-lt"/>
            </a:endParaRPr>
          </a:p>
          <a:p>
            <a:pPr>
              <a:buFont typeface="Wingdings" panose="05000000000000000000" pitchFamily="2" charset="2"/>
              <a:buChar char="Ø"/>
            </a:pPr>
            <a:endParaRPr lang="en-US" b="0" dirty="0">
              <a:solidFill>
                <a:schemeClr val="tx1"/>
              </a:solidFill>
              <a:latin typeface="+mn-lt"/>
            </a:endParaRPr>
          </a:p>
          <a:p>
            <a:pPr lvl="1"/>
            <a:endParaRPr lang="en-US" dirty="0">
              <a:solidFill>
                <a:srgbClr val="1C3898"/>
              </a:solidFill>
            </a:endParaRPr>
          </a:p>
        </p:txBody>
      </p:sp>
      <p:sp>
        <p:nvSpPr>
          <p:cNvPr id="3" name="TextBox 2">
            <a:extLst>
              <a:ext uri="{FF2B5EF4-FFF2-40B4-BE49-F238E27FC236}">
                <a16:creationId xmlns:a16="http://schemas.microsoft.com/office/drawing/2014/main" id="{24A110B7-B304-CB8E-4814-4900CBFA5D9E}"/>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latin typeface="Calibri" panose="020F0502020204030204"/>
              </a:rPr>
              <a:t>Modules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69C4E9D4-BA72-FECE-CB9B-E1B12DD2FF2B}"/>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1A322E4-6869-10BB-47A7-5D1DCD4F68DA}"/>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2844051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E3B37-3E3D-2BBF-BFB1-34417D04AAA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AFB209F-77CA-D194-094A-647A23DB4750}"/>
              </a:ext>
            </a:extLst>
          </p:cNvPr>
          <p:cNvSpPr>
            <a:spLocks noGrp="1"/>
          </p:cNvSpPr>
          <p:nvPr>
            <p:ph type="body" sz="quarter" idx="13"/>
          </p:nvPr>
        </p:nvSpPr>
        <p:spPr>
          <a:xfrm>
            <a:off x="990600" y="1594385"/>
            <a:ext cx="9889733" cy="121399"/>
          </a:xfrm>
        </p:spPr>
        <p:txBody>
          <a:bodyPr/>
          <a:lstStyle/>
          <a:p>
            <a:pPr marL="0" indent="0">
              <a:buNone/>
            </a:pPr>
            <a:r>
              <a:rPr lang="en-US" dirty="0">
                <a:latin typeface="+mn-lt"/>
              </a:rPr>
              <a:t>User Interface Module (CLI or GUI)</a:t>
            </a:r>
          </a:p>
          <a:p>
            <a:pPr>
              <a:buFont typeface="Wingdings" panose="05000000000000000000" pitchFamily="2" charset="2"/>
              <a:buChar char="Ø"/>
            </a:pPr>
            <a:r>
              <a:rPr lang="en-US" b="0" dirty="0">
                <a:solidFill>
                  <a:schemeClr val="tx1"/>
                </a:solidFill>
                <a:latin typeface="+mn-lt"/>
              </a:rPr>
              <a:t>   Collects user preferences (optional per feature).</a:t>
            </a:r>
          </a:p>
          <a:p>
            <a:pPr>
              <a:buFont typeface="Wingdings" panose="05000000000000000000" pitchFamily="2" charset="2"/>
              <a:buChar char="Ø"/>
            </a:pPr>
            <a:r>
              <a:rPr lang="en-US" b="0" dirty="0">
                <a:solidFill>
                  <a:schemeClr val="tx1"/>
                </a:solidFill>
                <a:latin typeface="+mn-lt"/>
              </a:rPr>
              <a:t>   Displays top 10 personalized recommendations with explanations.</a:t>
            </a:r>
          </a:p>
          <a:p>
            <a:pPr marL="0" indent="0">
              <a:buNone/>
            </a:pPr>
            <a:endParaRPr lang="en-US" b="0" dirty="0">
              <a:solidFill>
                <a:schemeClr val="tx1"/>
              </a:solidFill>
              <a:latin typeface="+mn-lt"/>
            </a:endParaRPr>
          </a:p>
          <a:p>
            <a:pPr marL="0" indent="0">
              <a:buNone/>
            </a:pPr>
            <a:endParaRPr lang="en-US" b="0" dirty="0">
              <a:solidFill>
                <a:schemeClr val="tx1"/>
              </a:solidFill>
            </a:endParaRPr>
          </a:p>
          <a:p>
            <a:pPr>
              <a:buFont typeface="Wingdings" panose="05000000000000000000" pitchFamily="2" charset="2"/>
              <a:buChar char="Ø"/>
            </a:pPr>
            <a:endParaRPr lang="en-US" b="0" dirty="0">
              <a:solidFill>
                <a:schemeClr val="tx1"/>
              </a:solidFill>
              <a:latin typeface="+mn-lt"/>
            </a:endParaRPr>
          </a:p>
          <a:p>
            <a:pPr lvl="1"/>
            <a:endParaRPr lang="en-US" dirty="0">
              <a:solidFill>
                <a:srgbClr val="1C3898"/>
              </a:solidFill>
            </a:endParaRPr>
          </a:p>
        </p:txBody>
      </p:sp>
      <p:sp>
        <p:nvSpPr>
          <p:cNvPr id="3" name="TextBox 2">
            <a:extLst>
              <a:ext uri="{FF2B5EF4-FFF2-40B4-BE49-F238E27FC236}">
                <a16:creationId xmlns:a16="http://schemas.microsoft.com/office/drawing/2014/main" id="{F2CC87F4-8F29-6930-84D6-91BB65008473}"/>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latin typeface="Calibri" panose="020F0502020204030204"/>
              </a:rPr>
              <a:t>Modules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54F7F8ED-C0E1-A67A-E2EF-3551A5745C48}"/>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10F23F-7899-98E7-C0AC-B60A473E7E3D}"/>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3425708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4291B-7EDA-4E3D-40F5-03FDC22C3364}"/>
              </a:ext>
            </a:extLst>
          </p:cNvPr>
          <p:cNvSpPr>
            <a:spLocks noGrp="1"/>
          </p:cNvSpPr>
          <p:nvPr>
            <p:ph type="body" sz="quarter" idx="13"/>
          </p:nvPr>
        </p:nvSpPr>
        <p:spPr>
          <a:xfrm>
            <a:off x="255996" y="1271219"/>
            <a:ext cx="10624338" cy="4142989"/>
          </a:xfrm>
        </p:spPr>
        <p:txBody>
          <a:bodyPr/>
          <a:lstStyle/>
          <a:p>
            <a:pPr marL="0" indent="0">
              <a:lnSpc>
                <a:spcPct val="150000"/>
              </a:lnSpc>
              <a:buNone/>
            </a:pPr>
            <a:endParaRPr lang="en-US" dirty="0">
              <a:solidFill>
                <a:srgbClr val="5583D1"/>
              </a:solidFill>
            </a:endParaRPr>
          </a:p>
        </p:txBody>
      </p:sp>
      <p:sp>
        <p:nvSpPr>
          <p:cNvPr id="3" name="TextBox 2">
            <a:extLst>
              <a:ext uri="{FF2B5EF4-FFF2-40B4-BE49-F238E27FC236}">
                <a16:creationId xmlns:a16="http://schemas.microsoft.com/office/drawing/2014/main" id="{25EA9B7F-B60D-6297-DC95-0FDA7E6D7C7C}"/>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Modules to cover</a:t>
            </a:r>
          </a:p>
        </p:txBody>
      </p:sp>
      <p:cxnSp>
        <p:nvCxnSpPr>
          <p:cNvPr id="5" name="Straight Connector 4">
            <a:extLst>
              <a:ext uri="{FF2B5EF4-FFF2-40B4-BE49-F238E27FC236}">
                <a16:creationId xmlns:a16="http://schemas.microsoft.com/office/drawing/2014/main" id="{25CD5B67-3503-60B5-8469-F3C3191D84D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D4A0452-2CB8-E4C6-FAC7-ECD109C50CE1}"/>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pic>
        <p:nvPicPr>
          <p:cNvPr id="7" name="Picture 6">
            <a:extLst>
              <a:ext uri="{FF2B5EF4-FFF2-40B4-BE49-F238E27FC236}">
                <a16:creationId xmlns:a16="http://schemas.microsoft.com/office/drawing/2014/main" id="{30507DF4-5F16-F5C7-54D5-BD3BF05498F7}"/>
              </a:ext>
            </a:extLst>
          </p:cNvPr>
          <p:cNvPicPr>
            <a:picLocks noChangeAspect="1"/>
          </p:cNvPicPr>
          <p:nvPr/>
        </p:nvPicPr>
        <p:blipFill>
          <a:blip r:embed="rId2"/>
          <a:stretch>
            <a:fillRect/>
          </a:stretch>
        </p:blipFill>
        <p:spPr>
          <a:xfrm>
            <a:off x="255996" y="1271220"/>
            <a:ext cx="10967175" cy="5087150"/>
          </a:xfrm>
          <a:prstGeom prst="rect">
            <a:avLst/>
          </a:prstGeom>
        </p:spPr>
      </p:pic>
    </p:spTree>
    <p:extLst>
      <p:ext uri="{BB962C8B-B14F-4D97-AF65-F5344CB8AC3E}">
        <p14:creationId xmlns:p14="http://schemas.microsoft.com/office/powerpoint/2010/main" val="118736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DE29EB6-AF2C-F70D-B825-0992AB23BD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9DE574E-545D-26F5-3483-B141601018EE}"/>
              </a:ext>
            </a:extLst>
          </p:cNvPr>
          <p:cNvSpPr>
            <a:spLocks noGrp="1"/>
          </p:cNvSpPr>
          <p:nvPr>
            <p:ph type="body" sz="quarter" idx="13"/>
          </p:nvPr>
        </p:nvSpPr>
        <p:spPr>
          <a:xfrm>
            <a:off x="1077686" y="1234637"/>
            <a:ext cx="9802648" cy="4179572"/>
          </a:xfrm>
        </p:spPr>
        <p:txBody>
          <a:bodyPr/>
          <a:lstStyle/>
          <a:p>
            <a:pPr marL="0" indent="0">
              <a:lnSpc>
                <a:spcPct val="150000"/>
              </a:lnSpc>
              <a:buNone/>
            </a:pPr>
            <a:r>
              <a:rPr lang="en-US" dirty="0">
                <a:solidFill>
                  <a:srgbClr val="5583D1"/>
                </a:solidFill>
                <a:latin typeface="+mn-lt"/>
              </a:rPr>
              <a:t>Sourced from : </a:t>
            </a:r>
            <a:r>
              <a:rPr lang="en-US" dirty="0">
                <a:latin typeface="+mn-lt"/>
                <a:hlinkClick r:id="rId2"/>
              </a:rPr>
              <a:t>Real World Smartphone's Dataset – </a:t>
            </a:r>
            <a:r>
              <a:rPr lang="en-US" dirty="0" err="1">
                <a:latin typeface="+mn-lt"/>
                <a:hlinkClick r:id="rId2"/>
              </a:rPr>
              <a:t>Gigasheet</a:t>
            </a:r>
            <a:endParaRPr lang="en-US" dirty="0">
              <a:latin typeface="+mn-lt"/>
            </a:endParaRPr>
          </a:p>
          <a:p>
            <a:pPr>
              <a:lnSpc>
                <a:spcPct val="150000"/>
              </a:lnSpc>
            </a:pPr>
            <a:r>
              <a:rPr lang="en-US" b="0" dirty="0">
                <a:latin typeface="+mn-lt"/>
              </a:rPr>
              <a:t>General Product Info &amp; Display</a:t>
            </a:r>
          </a:p>
          <a:p>
            <a:pPr>
              <a:lnSpc>
                <a:spcPct val="150000"/>
              </a:lnSpc>
            </a:pPr>
            <a:r>
              <a:rPr lang="en-US" b="0" dirty="0">
                <a:latin typeface="+mn-lt"/>
              </a:rPr>
              <a:t>Performance &amp; Hardware</a:t>
            </a:r>
          </a:p>
          <a:p>
            <a:pPr>
              <a:lnSpc>
                <a:spcPct val="150000"/>
              </a:lnSpc>
            </a:pPr>
            <a:r>
              <a:rPr lang="en-US" b="0" dirty="0">
                <a:latin typeface="+mn-lt"/>
              </a:rPr>
              <a:t>Battery &amp; Charging</a:t>
            </a:r>
          </a:p>
          <a:p>
            <a:pPr>
              <a:lnSpc>
                <a:spcPct val="150000"/>
              </a:lnSpc>
            </a:pPr>
            <a:r>
              <a:rPr lang="en-US" b="0" dirty="0">
                <a:latin typeface="+mn-lt"/>
              </a:rPr>
              <a:t>Connectivity</a:t>
            </a:r>
          </a:p>
          <a:p>
            <a:pPr>
              <a:lnSpc>
                <a:spcPct val="150000"/>
              </a:lnSpc>
            </a:pPr>
            <a:r>
              <a:rPr lang="en-US" b="0" dirty="0">
                <a:latin typeface="+mn-lt"/>
              </a:rPr>
              <a:t>Camera</a:t>
            </a:r>
          </a:p>
          <a:p>
            <a:pPr>
              <a:lnSpc>
                <a:spcPct val="150000"/>
              </a:lnSpc>
            </a:pPr>
            <a:endParaRPr lang="en-US" dirty="0"/>
          </a:p>
          <a:p>
            <a:pPr>
              <a:lnSpc>
                <a:spcPct val="150000"/>
              </a:lnSpc>
            </a:pPr>
            <a:endParaRPr lang="en-US" sz="2400" b="0" dirty="0">
              <a:solidFill>
                <a:srgbClr val="5583D1"/>
              </a:solidFill>
            </a:endParaRPr>
          </a:p>
        </p:txBody>
      </p:sp>
      <p:sp>
        <p:nvSpPr>
          <p:cNvPr id="3" name="TextBox 2">
            <a:extLst>
              <a:ext uri="{FF2B5EF4-FFF2-40B4-BE49-F238E27FC236}">
                <a16:creationId xmlns:a16="http://schemas.microsoft.com/office/drawing/2014/main" id="{569B0F9A-5AAA-0E16-15EF-E1F629F00A8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solidFill>
                  <a:srgbClr val="5B9BD5">
                    <a:lumMod val="50000"/>
                  </a:srgbClr>
                </a:solidFill>
                <a:latin typeface="Calibri" panose="020F0502020204030204"/>
              </a:rPr>
              <a:t>Dataset</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C7F93E9-C882-F8B6-BBEB-903C918B7D9B}"/>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07AD814-A4A4-7256-3EF3-6E17AFE01F5E}"/>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124594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BDEBD3-101A-93E0-1589-9D26E002F95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E359BD6-D5BF-C2F0-35C4-DEF841DDF759}"/>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Calibri body 28</a:t>
            </a:r>
            <a:endParaRPr lang="en-US" sz="2400" b="0" dirty="0">
              <a:solidFill>
                <a:srgbClr val="5583D1"/>
              </a:solidFill>
            </a:endParaRPr>
          </a:p>
        </p:txBody>
      </p:sp>
      <p:sp>
        <p:nvSpPr>
          <p:cNvPr id="3" name="TextBox 2">
            <a:extLst>
              <a:ext uri="{FF2B5EF4-FFF2-40B4-BE49-F238E27FC236}">
                <a16:creationId xmlns:a16="http://schemas.microsoft.com/office/drawing/2014/main" id="{29177A92-D7E7-EE00-8223-5BD80B92CB13}"/>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Additional Information…. Calibri body -36</a:t>
            </a:r>
          </a:p>
        </p:txBody>
      </p:sp>
      <p:cxnSp>
        <p:nvCxnSpPr>
          <p:cNvPr id="5" name="Straight Connector 4">
            <a:extLst>
              <a:ext uri="{FF2B5EF4-FFF2-40B4-BE49-F238E27FC236}">
                <a16:creationId xmlns:a16="http://schemas.microsoft.com/office/drawing/2014/main" id="{54F9C36E-0D87-B834-D487-FE193F79A4F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3556C8F-470B-B276-65F9-343B2C8CCD63}"/>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341965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1049E4E-4C13-234C-54A2-078407131C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FEB5E9A-E076-9045-62DE-4B81AADF0066}"/>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- 1</a:t>
            </a:r>
          </a:p>
        </p:txBody>
      </p:sp>
      <p:cxnSp>
        <p:nvCxnSpPr>
          <p:cNvPr id="5" name="Straight Connector 4">
            <a:extLst>
              <a:ext uri="{FF2B5EF4-FFF2-40B4-BE49-F238E27FC236}">
                <a16:creationId xmlns:a16="http://schemas.microsoft.com/office/drawing/2014/main" id="{A4AFEBB1-F126-3C37-3FEA-329847751FD0}"/>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0D11B67-1C26-3F74-002C-AA276E104735}"/>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graphicFrame>
        <p:nvGraphicFramePr>
          <p:cNvPr id="7" name="Table 6">
            <a:extLst>
              <a:ext uri="{FF2B5EF4-FFF2-40B4-BE49-F238E27FC236}">
                <a16:creationId xmlns:a16="http://schemas.microsoft.com/office/drawing/2014/main" id="{1BFCD27F-3C9C-39BA-1790-8591E79B91B0}"/>
              </a:ext>
            </a:extLst>
          </p:cNvPr>
          <p:cNvGraphicFramePr>
            <a:graphicFrameLocks noGrp="1"/>
          </p:cNvGraphicFramePr>
          <p:nvPr/>
        </p:nvGraphicFramePr>
        <p:xfrm>
          <a:off x="337457" y="1234636"/>
          <a:ext cx="11419116" cy="4675576"/>
        </p:xfrm>
        <a:graphic>
          <a:graphicData uri="http://schemas.openxmlformats.org/drawingml/2006/table">
            <a:tbl>
              <a:tblPr firstRow="1" bandRow="1">
                <a:tableStyleId>{5940675A-B579-460E-94D1-54222C63F5DA}</a:tableStyleId>
              </a:tblPr>
              <a:tblGrid>
                <a:gridCol w="2854779">
                  <a:extLst>
                    <a:ext uri="{9D8B030D-6E8A-4147-A177-3AD203B41FA5}">
                      <a16:colId xmlns:a16="http://schemas.microsoft.com/office/drawing/2014/main" val="1756843534"/>
                    </a:ext>
                  </a:extLst>
                </a:gridCol>
                <a:gridCol w="2854779">
                  <a:extLst>
                    <a:ext uri="{9D8B030D-6E8A-4147-A177-3AD203B41FA5}">
                      <a16:colId xmlns:a16="http://schemas.microsoft.com/office/drawing/2014/main" val="3987243684"/>
                    </a:ext>
                  </a:extLst>
                </a:gridCol>
                <a:gridCol w="2854779">
                  <a:extLst>
                    <a:ext uri="{9D8B030D-6E8A-4147-A177-3AD203B41FA5}">
                      <a16:colId xmlns:a16="http://schemas.microsoft.com/office/drawing/2014/main" val="1346204224"/>
                    </a:ext>
                  </a:extLst>
                </a:gridCol>
                <a:gridCol w="2854779">
                  <a:extLst>
                    <a:ext uri="{9D8B030D-6E8A-4147-A177-3AD203B41FA5}">
                      <a16:colId xmlns:a16="http://schemas.microsoft.com/office/drawing/2014/main" val="1887726873"/>
                    </a:ext>
                  </a:extLst>
                </a:gridCol>
              </a:tblGrid>
              <a:tr h="844535">
                <a:tc>
                  <a:txBody>
                    <a:bodyPr/>
                    <a:lstStyle/>
                    <a:p>
                      <a:pPr algn="ctr"/>
                      <a:r>
                        <a:rPr lang="en-US" sz="1800" b="1" kern="1200" dirty="0">
                          <a:solidFill>
                            <a:schemeClr val="tx1"/>
                          </a:solidFill>
                          <a:effectLst/>
                          <a:latin typeface="+mn-lt"/>
                          <a:ea typeface="+mn-ea"/>
                          <a:cs typeface="+mn-cs"/>
                        </a:rPr>
                        <a:t>Title and Authors</a:t>
                      </a:r>
                      <a:endParaRPr lang="en-US" sz="1800" b="1" dirty="0"/>
                    </a:p>
                  </a:txBody>
                  <a:tcPr/>
                </a:tc>
                <a:tc>
                  <a:txBody>
                    <a:bodyPr/>
                    <a:lstStyle/>
                    <a:p>
                      <a:pPr algn="ctr"/>
                      <a:r>
                        <a:rPr lang="en-US" sz="1800" b="1" kern="1200" dirty="0">
                          <a:solidFill>
                            <a:schemeClr val="tx1"/>
                          </a:solidFill>
                          <a:effectLst/>
                          <a:latin typeface="+mn-lt"/>
                          <a:ea typeface="+mn-ea"/>
                          <a:cs typeface="+mn-cs"/>
                        </a:rPr>
                        <a:t>Core Methodology</a:t>
                      </a:r>
                      <a:endParaRPr lang="en-US" sz="1800" b="1" dirty="0"/>
                    </a:p>
                  </a:txBody>
                  <a:tcPr/>
                </a:tc>
                <a:tc>
                  <a:txBody>
                    <a:bodyPr/>
                    <a:lstStyle/>
                    <a:p>
                      <a:pPr algn="ctr"/>
                      <a:r>
                        <a:rPr lang="en-US" sz="1800" b="1" kern="1200" dirty="0">
                          <a:solidFill>
                            <a:schemeClr val="tx1"/>
                          </a:solidFill>
                          <a:effectLst/>
                          <a:latin typeface="+mn-lt"/>
                          <a:ea typeface="+mn-ea"/>
                          <a:cs typeface="+mn-cs"/>
                        </a:rPr>
                        <a:t>Strengths</a:t>
                      </a:r>
                      <a:endParaRPr lang="en-US" sz="1800" b="1" dirty="0"/>
                    </a:p>
                  </a:txBody>
                  <a:tcPr/>
                </a:tc>
                <a:tc>
                  <a:txBody>
                    <a:bodyPr/>
                    <a:lstStyle/>
                    <a:p>
                      <a:pPr algn="ctr"/>
                      <a:r>
                        <a:rPr lang="en-US" sz="1800" b="1" kern="1200" dirty="0">
                          <a:solidFill>
                            <a:schemeClr val="tx1"/>
                          </a:solidFill>
                          <a:effectLst/>
                          <a:latin typeface="+mn-lt"/>
                          <a:ea typeface="+mn-ea"/>
                          <a:cs typeface="+mn-cs"/>
                        </a:rPr>
                        <a:t>Limitations</a:t>
                      </a:r>
                      <a:endParaRPr lang="en-US" sz="1800" b="1" dirty="0"/>
                    </a:p>
                  </a:txBody>
                  <a:tcPr/>
                </a:tc>
                <a:extLst>
                  <a:ext uri="{0D108BD9-81ED-4DB2-BD59-A6C34878D82A}">
                    <a16:rowId xmlns:a16="http://schemas.microsoft.com/office/drawing/2014/main" val="3683369235"/>
                  </a:ext>
                </a:extLst>
              </a:tr>
              <a:tr h="3831041">
                <a:tc>
                  <a:txBody>
                    <a:bodyPr/>
                    <a:lstStyle/>
                    <a:p>
                      <a:r>
                        <a:rPr lang="en-US" sz="1800" b="0" i="0" kern="1200" dirty="0">
                          <a:solidFill>
                            <a:schemeClr val="tx1"/>
                          </a:solidFill>
                          <a:effectLst/>
                          <a:latin typeface="+mn-lt"/>
                          <a:ea typeface="+mn-ea"/>
                          <a:cs typeface="+mn-cs"/>
                        </a:rPr>
                        <a:t>A Hybrid Approach for Mobile Phone Recommendation using Content-Based and Collaborative Filtering</a:t>
                      </a:r>
                      <a:br>
                        <a:rPr lang="en-US" sz="1800" b="0" dirty="0"/>
                      </a:br>
                      <a:endParaRPr lang="en-US" sz="1800" b="0" dirty="0"/>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Combines content-based filtering (TF-IDF, VSM) with collaborative filtering.</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Uses user behavior and phone features for personalized recommendations.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Applies traditional machine learning techniques for ranking.</a:t>
                      </a:r>
                    </a:p>
                    <a:p>
                      <a:br>
                        <a:rPr lang="en-US" sz="1800" dirty="0"/>
                      </a:br>
                      <a:endParaRPr lang="en-US" sz="1800" dirty="0"/>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Tailored for mobile phone market complexity.</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Delivers precise recommendations using proven methods.</a:t>
                      </a:r>
                    </a:p>
                    <a:p>
                      <a:endParaRPr lang="en-US" sz="1800" dirty="0"/>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Lacks deep learning or advanced explainability features.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Focuses only on standard accuracy metrics (MSE, MAE).</a:t>
                      </a:r>
                    </a:p>
                    <a:p>
                      <a:endParaRPr lang="en-US" sz="1800" dirty="0"/>
                    </a:p>
                  </a:txBody>
                  <a:tcPr/>
                </a:tc>
                <a:extLst>
                  <a:ext uri="{0D108BD9-81ED-4DB2-BD59-A6C34878D82A}">
                    <a16:rowId xmlns:a16="http://schemas.microsoft.com/office/drawing/2014/main" val="561844143"/>
                  </a:ext>
                </a:extLst>
              </a:tr>
            </a:tbl>
          </a:graphicData>
        </a:graphic>
      </p:graphicFrame>
    </p:spTree>
    <p:extLst>
      <p:ext uri="{BB962C8B-B14F-4D97-AF65-F5344CB8AC3E}">
        <p14:creationId xmlns:p14="http://schemas.microsoft.com/office/powerpoint/2010/main" val="217564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18EFD-13D1-118F-A8E4-F9E2D3695A6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726612-73E0-5A94-F635-3A742DD5BA94}"/>
              </a:ext>
            </a:extLst>
          </p:cNvPr>
          <p:cNvSpPr>
            <a:spLocks noGrp="1"/>
          </p:cNvSpPr>
          <p:nvPr>
            <p:ph type="body" sz="quarter" idx="13"/>
          </p:nvPr>
        </p:nvSpPr>
        <p:spPr>
          <a:xfrm>
            <a:off x="576943" y="1425875"/>
            <a:ext cx="10829119" cy="5018465"/>
          </a:xfrm>
        </p:spPr>
        <p:txBody>
          <a:bodyPr/>
          <a:lstStyle/>
          <a:p>
            <a:pPr>
              <a:buFont typeface="Wingdings" panose="05000000000000000000" pitchFamily="2" charset="2"/>
              <a:buChar char="Ø"/>
            </a:pPr>
            <a:r>
              <a:rPr lang="en-US" b="0" dirty="0">
                <a:solidFill>
                  <a:schemeClr val="tx1"/>
                </a:solidFill>
                <a:latin typeface="+mn-lt"/>
              </a:rPr>
              <a:t>   </a:t>
            </a:r>
            <a:r>
              <a:rPr lang="en-US" dirty="0">
                <a:solidFill>
                  <a:schemeClr val="tx1"/>
                </a:solidFill>
                <a:latin typeface="+mn-lt"/>
              </a:rPr>
              <a:t>Mobile market flooded with choices.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Users face decision-making confusion.</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Recommenders simplify product selection.</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CF &amp; CB have key limits.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Hybrid model solves major issues.</a:t>
            </a:r>
          </a:p>
        </p:txBody>
      </p:sp>
      <p:sp>
        <p:nvSpPr>
          <p:cNvPr id="3" name="TextBox 2">
            <a:extLst>
              <a:ext uri="{FF2B5EF4-FFF2-40B4-BE49-F238E27FC236}">
                <a16:creationId xmlns:a16="http://schemas.microsoft.com/office/drawing/2014/main" id="{AB4E3812-AF2F-9DD8-6ECF-C3425146B38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Introduction</a:t>
            </a:r>
          </a:p>
        </p:txBody>
      </p:sp>
      <p:cxnSp>
        <p:nvCxnSpPr>
          <p:cNvPr id="5" name="Straight Connector 4">
            <a:extLst>
              <a:ext uri="{FF2B5EF4-FFF2-40B4-BE49-F238E27FC236}">
                <a16:creationId xmlns:a16="http://schemas.microsoft.com/office/drawing/2014/main" id="{A295426A-3395-FE92-30C7-C8A6AC62DE6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91B1D4-191E-E882-BD37-9FBAED57B57F}"/>
              </a:ext>
            </a:extLst>
          </p:cNvPr>
          <p:cNvSpPr txBox="1"/>
          <p:nvPr/>
        </p:nvSpPr>
        <p:spPr>
          <a:xfrm>
            <a:off x="6093893" y="57036"/>
            <a:ext cx="6098107" cy="923330"/>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208818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E19A642-5CE4-7A4A-9F62-9D7000D888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0BE02B-6AF3-B669-15DD-C1AC8D936FB0}"/>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- 2</a:t>
            </a:r>
          </a:p>
        </p:txBody>
      </p:sp>
      <p:cxnSp>
        <p:nvCxnSpPr>
          <p:cNvPr id="5" name="Straight Connector 4">
            <a:extLst>
              <a:ext uri="{FF2B5EF4-FFF2-40B4-BE49-F238E27FC236}">
                <a16:creationId xmlns:a16="http://schemas.microsoft.com/office/drawing/2014/main" id="{77494A0F-579B-99CC-B2D4-35969A550860}"/>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951191C-654C-2D6A-AAC4-C49A5E7C94B5}"/>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graphicFrame>
        <p:nvGraphicFramePr>
          <p:cNvPr id="7" name="Table 6">
            <a:extLst>
              <a:ext uri="{FF2B5EF4-FFF2-40B4-BE49-F238E27FC236}">
                <a16:creationId xmlns:a16="http://schemas.microsoft.com/office/drawing/2014/main" id="{E1B3C4F9-4F1B-68B8-F2AA-9EBF26EDAA9A}"/>
              </a:ext>
            </a:extLst>
          </p:cNvPr>
          <p:cNvGraphicFramePr>
            <a:graphicFrameLocks noGrp="1"/>
          </p:cNvGraphicFramePr>
          <p:nvPr>
            <p:extLst>
              <p:ext uri="{D42A27DB-BD31-4B8C-83A1-F6EECF244321}">
                <p14:modId xmlns:p14="http://schemas.microsoft.com/office/powerpoint/2010/main" val="4025544904"/>
              </p:ext>
            </p:extLst>
          </p:nvPr>
        </p:nvGraphicFramePr>
        <p:xfrm>
          <a:off x="337457" y="1234636"/>
          <a:ext cx="11419116" cy="4776455"/>
        </p:xfrm>
        <a:graphic>
          <a:graphicData uri="http://schemas.openxmlformats.org/drawingml/2006/table">
            <a:tbl>
              <a:tblPr firstRow="1" bandRow="1">
                <a:tableStyleId>{5940675A-B579-460E-94D1-54222C63F5DA}</a:tableStyleId>
              </a:tblPr>
              <a:tblGrid>
                <a:gridCol w="2854779">
                  <a:extLst>
                    <a:ext uri="{9D8B030D-6E8A-4147-A177-3AD203B41FA5}">
                      <a16:colId xmlns:a16="http://schemas.microsoft.com/office/drawing/2014/main" val="1756843534"/>
                    </a:ext>
                  </a:extLst>
                </a:gridCol>
                <a:gridCol w="2849335">
                  <a:extLst>
                    <a:ext uri="{9D8B030D-6E8A-4147-A177-3AD203B41FA5}">
                      <a16:colId xmlns:a16="http://schemas.microsoft.com/office/drawing/2014/main" val="3987243684"/>
                    </a:ext>
                  </a:extLst>
                </a:gridCol>
                <a:gridCol w="2860223">
                  <a:extLst>
                    <a:ext uri="{9D8B030D-6E8A-4147-A177-3AD203B41FA5}">
                      <a16:colId xmlns:a16="http://schemas.microsoft.com/office/drawing/2014/main" val="1346204224"/>
                    </a:ext>
                  </a:extLst>
                </a:gridCol>
                <a:gridCol w="2854779">
                  <a:extLst>
                    <a:ext uri="{9D8B030D-6E8A-4147-A177-3AD203B41FA5}">
                      <a16:colId xmlns:a16="http://schemas.microsoft.com/office/drawing/2014/main" val="1887726873"/>
                    </a:ext>
                  </a:extLst>
                </a:gridCol>
              </a:tblGrid>
              <a:tr h="844535">
                <a:tc>
                  <a:txBody>
                    <a:bodyPr/>
                    <a:lstStyle/>
                    <a:p>
                      <a:pPr algn="ctr"/>
                      <a:r>
                        <a:rPr lang="en-US" sz="2000" b="1" kern="1200" dirty="0">
                          <a:solidFill>
                            <a:schemeClr val="tx1"/>
                          </a:solidFill>
                          <a:effectLst/>
                          <a:latin typeface="+mn-lt"/>
                          <a:ea typeface="+mn-ea"/>
                          <a:cs typeface="+mn-cs"/>
                        </a:rPr>
                        <a:t>Title and Authors</a:t>
                      </a:r>
                      <a:endParaRPr lang="en-US" sz="2000" b="1" dirty="0"/>
                    </a:p>
                  </a:txBody>
                  <a:tcPr/>
                </a:tc>
                <a:tc>
                  <a:txBody>
                    <a:bodyPr/>
                    <a:lstStyle/>
                    <a:p>
                      <a:pPr algn="ctr"/>
                      <a:r>
                        <a:rPr lang="en-US" sz="2000" b="1" kern="1200" dirty="0">
                          <a:solidFill>
                            <a:schemeClr val="tx1"/>
                          </a:solidFill>
                          <a:effectLst/>
                          <a:latin typeface="+mn-lt"/>
                          <a:ea typeface="+mn-ea"/>
                          <a:cs typeface="+mn-cs"/>
                        </a:rPr>
                        <a:t>Core Methodology &amp; Key Concepts</a:t>
                      </a:r>
                      <a:endParaRPr lang="en-US" sz="2000" b="1" dirty="0"/>
                    </a:p>
                  </a:txBody>
                  <a:tcPr/>
                </a:tc>
                <a:tc>
                  <a:txBody>
                    <a:bodyPr/>
                    <a:lstStyle/>
                    <a:p>
                      <a:pPr algn="ctr"/>
                      <a:r>
                        <a:rPr lang="en-US" sz="2000" b="1" kern="1200" dirty="0">
                          <a:solidFill>
                            <a:schemeClr val="tx1"/>
                          </a:solidFill>
                          <a:effectLst/>
                          <a:latin typeface="+mn-lt"/>
                          <a:ea typeface="+mn-ea"/>
                          <a:cs typeface="+mn-cs"/>
                        </a:rPr>
                        <a:t>Strengths</a:t>
                      </a:r>
                      <a:endParaRPr lang="en-US" sz="2000" b="1" dirty="0"/>
                    </a:p>
                  </a:txBody>
                  <a:tcPr/>
                </a:tc>
                <a:tc>
                  <a:txBody>
                    <a:bodyPr/>
                    <a:lstStyle/>
                    <a:p>
                      <a:pPr algn="ctr"/>
                      <a:r>
                        <a:rPr lang="en-US" sz="2000" b="1" kern="1200" dirty="0">
                          <a:solidFill>
                            <a:schemeClr val="tx1"/>
                          </a:solidFill>
                          <a:effectLst/>
                          <a:latin typeface="+mn-lt"/>
                          <a:ea typeface="+mn-ea"/>
                          <a:cs typeface="+mn-cs"/>
                        </a:rPr>
                        <a:t>Limitations</a:t>
                      </a:r>
                      <a:endParaRPr lang="en-US" sz="2000" b="1" dirty="0"/>
                    </a:p>
                  </a:txBody>
                  <a:tcPr/>
                </a:tc>
                <a:extLst>
                  <a:ext uri="{0D108BD9-81ED-4DB2-BD59-A6C34878D82A}">
                    <a16:rowId xmlns:a16="http://schemas.microsoft.com/office/drawing/2014/main" val="3683369235"/>
                  </a:ext>
                </a:extLst>
              </a:tr>
              <a:tr h="3831041">
                <a:tc>
                  <a:txBody>
                    <a:bodyPr/>
                    <a:lstStyle/>
                    <a:p>
                      <a:r>
                        <a:rPr lang="en-US" sz="1800" b="1" kern="1200" dirty="0">
                          <a:solidFill>
                            <a:schemeClr val="tx1"/>
                          </a:solidFill>
                          <a:effectLst/>
                          <a:latin typeface="+mn-lt"/>
                          <a:ea typeface="+mn-ea"/>
                          <a:cs typeface="+mn-cs"/>
                        </a:rPr>
                        <a:t>A Hybrid Recommender System for Recommending Smartphones to Prospective Customers</a:t>
                      </a:r>
                      <a:r>
                        <a:rPr lang="en-US" sz="1800" kern="1200" dirty="0">
                          <a:solidFill>
                            <a:schemeClr val="tx1"/>
                          </a:solidFill>
                          <a:effectLst/>
                          <a:latin typeface="+mn-lt"/>
                          <a:ea typeface="+mn-ea"/>
                          <a:cs typeface="+mn-cs"/>
                        </a:rPr>
                        <a:t> </a:t>
                      </a:r>
                      <a:endParaRPr lang="en-US" b="0" dirty="0"/>
                    </a:p>
                  </a:txBody>
                  <a:tcPr/>
                </a:tc>
                <a:tc>
                  <a:txBody>
                    <a:bodyPr/>
                    <a:lstStyle/>
                    <a:p>
                      <a:pPr marL="0" indent="0">
                        <a:buFont typeface="Arial" panose="020B0604020202020204" pitchFamily="34" charset="0"/>
                        <a:buNone/>
                      </a:pPr>
                      <a:r>
                        <a:rPr lang="en-US" sz="1800" kern="1200" dirty="0">
                          <a:solidFill>
                            <a:schemeClr val="tx1"/>
                          </a:solidFill>
                          <a:effectLst/>
                          <a:latin typeface="+mn-lt"/>
                          <a:ea typeface="+mn-ea"/>
                          <a:cs typeface="+mn-cs"/>
                        </a:rPr>
                        <a:t>Combines Alternating Least Squares (ALS) based collaborative filtering with a Deep Neural Network (DNN). The system uses the output of the ALS model to influence the DNN's recommendations, and it integrates "side information" and external embeddings from Word2Vec and Universal Sentence Encoder (USE) to enhance performance.</a:t>
                      </a:r>
                      <a:endParaRPr lang="en-US" dirty="0"/>
                    </a:p>
                  </a:txBody>
                  <a:tcPr/>
                </a:tc>
                <a:tc>
                  <a:txBody>
                    <a:bodyPr/>
                    <a:lstStyle/>
                    <a:p>
                      <a:r>
                        <a:rPr lang="en-US" sz="1800" kern="1200" dirty="0">
                          <a:solidFill>
                            <a:schemeClr val="tx1"/>
                          </a:solidFill>
                          <a:effectLst/>
                          <a:latin typeface="+mn-lt"/>
                          <a:ea typeface="+mn-ea"/>
                          <a:cs typeface="+mn-cs"/>
                        </a:rPr>
                        <a:t>The hybrid architecture effectively addresses the "cold start" problem by using side information. The integration of deep learning and word embeddings allows for a richer understanding of textual data. The system is flexible and scalable for big data frameworks. </a:t>
                      </a:r>
                      <a:endParaRPr lang="en-US" dirty="0"/>
                    </a:p>
                  </a:txBody>
                  <a:tcPr/>
                </a:tc>
                <a:tc>
                  <a:txBody>
                    <a:bodyPr/>
                    <a:lstStyle/>
                    <a:p>
                      <a:r>
                        <a:rPr lang="en-US" sz="1800" kern="1200" dirty="0">
                          <a:solidFill>
                            <a:schemeClr val="tx1"/>
                          </a:solidFill>
                          <a:effectLst/>
                          <a:latin typeface="+mn-lt"/>
                          <a:ea typeface="+mn-ea"/>
                          <a:cs typeface="+mn-cs"/>
                        </a:rPr>
                        <a:t>The provided abstract lacks specific quantitative results, making it difficult to fully assess the claimed performance improvements.</a:t>
                      </a:r>
                      <a:endParaRPr lang="en-US" dirty="0"/>
                    </a:p>
                  </a:txBody>
                  <a:tcPr/>
                </a:tc>
                <a:extLst>
                  <a:ext uri="{0D108BD9-81ED-4DB2-BD59-A6C34878D82A}">
                    <a16:rowId xmlns:a16="http://schemas.microsoft.com/office/drawing/2014/main" val="561844143"/>
                  </a:ext>
                </a:extLst>
              </a:tr>
            </a:tbl>
          </a:graphicData>
        </a:graphic>
      </p:graphicFrame>
    </p:spTree>
    <p:extLst>
      <p:ext uri="{BB962C8B-B14F-4D97-AF65-F5344CB8AC3E}">
        <p14:creationId xmlns:p14="http://schemas.microsoft.com/office/powerpoint/2010/main" val="345723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A891DE2-F522-0DCE-A77E-D6B08BBBF8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A432BC-2762-E13D-0F6C-D815950E0D4A}"/>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- 3</a:t>
            </a:r>
          </a:p>
        </p:txBody>
      </p:sp>
      <p:cxnSp>
        <p:nvCxnSpPr>
          <p:cNvPr id="5" name="Straight Connector 4">
            <a:extLst>
              <a:ext uri="{FF2B5EF4-FFF2-40B4-BE49-F238E27FC236}">
                <a16:creationId xmlns:a16="http://schemas.microsoft.com/office/drawing/2014/main" id="{6FCC1EBC-C327-A296-C303-0A30BDDEA12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4D012C3-9733-9CDA-3428-1558EB0426EB}"/>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graphicFrame>
        <p:nvGraphicFramePr>
          <p:cNvPr id="7" name="Table 6">
            <a:extLst>
              <a:ext uri="{FF2B5EF4-FFF2-40B4-BE49-F238E27FC236}">
                <a16:creationId xmlns:a16="http://schemas.microsoft.com/office/drawing/2014/main" id="{2F8DBBA6-3D74-5F5C-D0A4-6A0AE227381E}"/>
              </a:ext>
            </a:extLst>
          </p:cNvPr>
          <p:cNvGraphicFramePr>
            <a:graphicFrameLocks noGrp="1"/>
          </p:cNvGraphicFramePr>
          <p:nvPr>
            <p:extLst>
              <p:ext uri="{D42A27DB-BD31-4B8C-83A1-F6EECF244321}">
                <p14:modId xmlns:p14="http://schemas.microsoft.com/office/powerpoint/2010/main" val="157078137"/>
              </p:ext>
            </p:extLst>
          </p:nvPr>
        </p:nvGraphicFramePr>
        <p:xfrm>
          <a:off x="337457" y="1234636"/>
          <a:ext cx="11419116" cy="4675576"/>
        </p:xfrm>
        <a:graphic>
          <a:graphicData uri="http://schemas.openxmlformats.org/drawingml/2006/table">
            <a:tbl>
              <a:tblPr firstRow="1" bandRow="1">
                <a:tableStyleId>{5940675A-B579-460E-94D1-54222C63F5DA}</a:tableStyleId>
              </a:tblPr>
              <a:tblGrid>
                <a:gridCol w="2854779">
                  <a:extLst>
                    <a:ext uri="{9D8B030D-6E8A-4147-A177-3AD203B41FA5}">
                      <a16:colId xmlns:a16="http://schemas.microsoft.com/office/drawing/2014/main" val="1756843534"/>
                    </a:ext>
                  </a:extLst>
                </a:gridCol>
                <a:gridCol w="2849335">
                  <a:extLst>
                    <a:ext uri="{9D8B030D-6E8A-4147-A177-3AD203B41FA5}">
                      <a16:colId xmlns:a16="http://schemas.microsoft.com/office/drawing/2014/main" val="3987243684"/>
                    </a:ext>
                  </a:extLst>
                </a:gridCol>
                <a:gridCol w="2860223">
                  <a:extLst>
                    <a:ext uri="{9D8B030D-6E8A-4147-A177-3AD203B41FA5}">
                      <a16:colId xmlns:a16="http://schemas.microsoft.com/office/drawing/2014/main" val="1346204224"/>
                    </a:ext>
                  </a:extLst>
                </a:gridCol>
                <a:gridCol w="2854779">
                  <a:extLst>
                    <a:ext uri="{9D8B030D-6E8A-4147-A177-3AD203B41FA5}">
                      <a16:colId xmlns:a16="http://schemas.microsoft.com/office/drawing/2014/main" val="1887726873"/>
                    </a:ext>
                  </a:extLst>
                </a:gridCol>
              </a:tblGrid>
              <a:tr h="844535">
                <a:tc>
                  <a:txBody>
                    <a:bodyPr/>
                    <a:lstStyle/>
                    <a:p>
                      <a:pPr algn="ctr"/>
                      <a:r>
                        <a:rPr lang="en-US" sz="2000" b="1" kern="1200" dirty="0">
                          <a:solidFill>
                            <a:schemeClr val="tx1"/>
                          </a:solidFill>
                          <a:effectLst/>
                          <a:latin typeface="+mn-lt"/>
                          <a:ea typeface="+mn-ea"/>
                          <a:cs typeface="+mn-cs"/>
                        </a:rPr>
                        <a:t>Title and Authors</a:t>
                      </a:r>
                      <a:endParaRPr lang="en-US" sz="2000" b="1" dirty="0"/>
                    </a:p>
                  </a:txBody>
                  <a:tcPr/>
                </a:tc>
                <a:tc>
                  <a:txBody>
                    <a:bodyPr/>
                    <a:lstStyle/>
                    <a:p>
                      <a:pPr algn="ctr"/>
                      <a:r>
                        <a:rPr lang="en-US" sz="2000" b="1" kern="1200" dirty="0">
                          <a:solidFill>
                            <a:schemeClr val="tx1"/>
                          </a:solidFill>
                          <a:effectLst/>
                          <a:latin typeface="+mn-lt"/>
                          <a:ea typeface="+mn-ea"/>
                          <a:cs typeface="+mn-cs"/>
                        </a:rPr>
                        <a:t>Core Methodology &amp; Key Concepts</a:t>
                      </a:r>
                      <a:endParaRPr lang="en-US" sz="2000" b="1" dirty="0"/>
                    </a:p>
                  </a:txBody>
                  <a:tcPr/>
                </a:tc>
                <a:tc>
                  <a:txBody>
                    <a:bodyPr/>
                    <a:lstStyle/>
                    <a:p>
                      <a:pPr algn="ctr"/>
                      <a:r>
                        <a:rPr lang="en-US" sz="2000" b="1" kern="1200" dirty="0">
                          <a:solidFill>
                            <a:schemeClr val="tx1"/>
                          </a:solidFill>
                          <a:effectLst/>
                          <a:latin typeface="+mn-lt"/>
                          <a:ea typeface="+mn-ea"/>
                          <a:cs typeface="+mn-cs"/>
                        </a:rPr>
                        <a:t>Strengths</a:t>
                      </a:r>
                      <a:endParaRPr lang="en-US" sz="2000" b="1" dirty="0"/>
                    </a:p>
                  </a:txBody>
                  <a:tcPr/>
                </a:tc>
                <a:tc>
                  <a:txBody>
                    <a:bodyPr/>
                    <a:lstStyle/>
                    <a:p>
                      <a:pPr algn="ctr"/>
                      <a:r>
                        <a:rPr lang="en-US" sz="2000" b="1" kern="1200" dirty="0">
                          <a:solidFill>
                            <a:schemeClr val="tx1"/>
                          </a:solidFill>
                          <a:effectLst/>
                          <a:latin typeface="+mn-lt"/>
                          <a:ea typeface="+mn-ea"/>
                          <a:cs typeface="+mn-cs"/>
                        </a:rPr>
                        <a:t>Limitations</a:t>
                      </a:r>
                      <a:endParaRPr lang="en-US" sz="2000" b="1" dirty="0"/>
                    </a:p>
                  </a:txBody>
                  <a:tcPr/>
                </a:tc>
                <a:extLst>
                  <a:ext uri="{0D108BD9-81ED-4DB2-BD59-A6C34878D82A}">
                    <a16:rowId xmlns:a16="http://schemas.microsoft.com/office/drawing/2014/main" val="3683369235"/>
                  </a:ext>
                </a:extLst>
              </a:tr>
              <a:tr h="3831041">
                <a:tc>
                  <a:txBody>
                    <a:bodyPr/>
                    <a:lstStyle/>
                    <a:p>
                      <a:r>
                        <a:rPr lang="en-US" sz="1800" b="1" kern="1200" dirty="0">
                          <a:solidFill>
                            <a:schemeClr val="tx1"/>
                          </a:solidFill>
                          <a:effectLst/>
                          <a:latin typeface="+mn-lt"/>
                          <a:ea typeface="+mn-ea"/>
                          <a:cs typeface="+mn-cs"/>
                        </a:rPr>
                        <a:t>A Hybrid Recommender System based on Word Embedding and Clustering of Online Customer Reviews</a:t>
                      </a:r>
                      <a:endParaRPr lang="en-US" b="0" dirty="0"/>
                    </a:p>
                  </a:txBody>
                  <a:tcPr/>
                </a:tc>
                <a:tc>
                  <a:txBody>
                    <a:bodyPr/>
                    <a:lstStyle/>
                    <a:p>
                      <a:r>
                        <a:rPr lang="en-US" sz="1800" kern="1200" dirty="0">
                          <a:solidFill>
                            <a:schemeClr val="tx1"/>
                          </a:solidFill>
                          <a:effectLst/>
                          <a:latin typeface="+mn-lt"/>
                          <a:ea typeface="+mn-ea"/>
                          <a:cs typeface="+mn-cs"/>
                        </a:rPr>
                        <a:t>This system processes online customer reviews using word embedding (Word2Vec) and clustering techniques to generate product-feature words and detect sentiment. Attributes extracted from text data and word embeddings are combined to create a hybrid representation of products.</a:t>
                      </a:r>
                      <a:endParaRPr lang="en-US" dirty="0"/>
                    </a:p>
                  </a:txBody>
                  <a:tcPr/>
                </a:tc>
                <a:tc>
                  <a:txBody>
                    <a:bodyPr/>
                    <a:lstStyle/>
                    <a:p>
                      <a:r>
                        <a:rPr lang="en-US" sz="1800" kern="1200" dirty="0">
                          <a:solidFill>
                            <a:schemeClr val="tx1"/>
                          </a:solidFill>
                          <a:effectLst/>
                          <a:latin typeface="+mn-lt"/>
                          <a:ea typeface="+mn-ea"/>
                          <a:cs typeface="+mn-cs"/>
                        </a:rPr>
                        <a:t>Provides a method for using unstructured data (customer reviews) to enrich product representations. It helps overcome data sparsity issues by creating a hybrid representation. </a:t>
                      </a:r>
                      <a:endParaRPr lang="en-US" dirty="0"/>
                    </a:p>
                  </a:txBody>
                  <a:tcPr/>
                </a:tc>
                <a:tc>
                  <a:txBody>
                    <a:bodyPr/>
                    <a:lstStyle/>
                    <a:p>
                      <a:r>
                        <a:rPr lang="en-US" sz="1800" kern="1200" dirty="0">
                          <a:solidFill>
                            <a:schemeClr val="tx1"/>
                          </a:solidFill>
                          <a:effectLst/>
                          <a:latin typeface="+mn-lt"/>
                          <a:ea typeface="+mn-ea"/>
                          <a:cs typeface="+mn-cs"/>
                        </a:rPr>
                        <a:t>The paper focuses on general products and does not specify its application to mobile phones. The effectiveness is dependent on the quality and volume of online reviews.</a:t>
                      </a:r>
                      <a:endParaRPr lang="en-US" dirty="0"/>
                    </a:p>
                  </a:txBody>
                  <a:tcPr/>
                </a:tc>
                <a:extLst>
                  <a:ext uri="{0D108BD9-81ED-4DB2-BD59-A6C34878D82A}">
                    <a16:rowId xmlns:a16="http://schemas.microsoft.com/office/drawing/2014/main" val="561844143"/>
                  </a:ext>
                </a:extLst>
              </a:tr>
            </a:tbl>
          </a:graphicData>
        </a:graphic>
      </p:graphicFrame>
    </p:spTree>
    <p:extLst>
      <p:ext uri="{BB962C8B-B14F-4D97-AF65-F5344CB8AC3E}">
        <p14:creationId xmlns:p14="http://schemas.microsoft.com/office/powerpoint/2010/main" val="189350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2558218-76BE-8F0C-7977-4870E91DAB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26C5BF-5732-7FE5-B2F3-5B63702CDE6D}"/>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- 4</a:t>
            </a:r>
          </a:p>
        </p:txBody>
      </p:sp>
      <p:cxnSp>
        <p:nvCxnSpPr>
          <p:cNvPr id="5" name="Straight Connector 4">
            <a:extLst>
              <a:ext uri="{FF2B5EF4-FFF2-40B4-BE49-F238E27FC236}">
                <a16:creationId xmlns:a16="http://schemas.microsoft.com/office/drawing/2014/main" id="{ADC89DEC-E3D6-937C-FA74-A083697610FB}"/>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95A2C1-18F6-79EC-EA90-0C0A78CB4BA8}"/>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graphicFrame>
        <p:nvGraphicFramePr>
          <p:cNvPr id="7" name="Table 6">
            <a:extLst>
              <a:ext uri="{FF2B5EF4-FFF2-40B4-BE49-F238E27FC236}">
                <a16:creationId xmlns:a16="http://schemas.microsoft.com/office/drawing/2014/main" id="{50AEB96A-74D2-8C25-E152-57186305E393}"/>
              </a:ext>
            </a:extLst>
          </p:cNvPr>
          <p:cNvGraphicFramePr>
            <a:graphicFrameLocks noGrp="1"/>
          </p:cNvGraphicFramePr>
          <p:nvPr>
            <p:extLst>
              <p:ext uri="{D42A27DB-BD31-4B8C-83A1-F6EECF244321}">
                <p14:modId xmlns:p14="http://schemas.microsoft.com/office/powerpoint/2010/main" val="4018100145"/>
              </p:ext>
            </p:extLst>
          </p:nvPr>
        </p:nvGraphicFramePr>
        <p:xfrm>
          <a:off x="337457" y="1234636"/>
          <a:ext cx="11419116" cy="4731942"/>
        </p:xfrm>
        <a:graphic>
          <a:graphicData uri="http://schemas.openxmlformats.org/drawingml/2006/table">
            <a:tbl>
              <a:tblPr firstRow="1" bandRow="1">
                <a:tableStyleId>{5940675A-B579-460E-94D1-54222C63F5DA}</a:tableStyleId>
              </a:tblPr>
              <a:tblGrid>
                <a:gridCol w="2854779">
                  <a:extLst>
                    <a:ext uri="{9D8B030D-6E8A-4147-A177-3AD203B41FA5}">
                      <a16:colId xmlns:a16="http://schemas.microsoft.com/office/drawing/2014/main" val="1756843534"/>
                    </a:ext>
                  </a:extLst>
                </a:gridCol>
                <a:gridCol w="3262993">
                  <a:extLst>
                    <a:ext uri="{9D8B030D-6E8A-4147-A177-3AD203B41FA5}">
                      <a16:colId xmlns:a16="http://schemas.microsoft.com/office/drawing/2014/main" val="3987243684"/>
                    </a:ext>
                  </a:extLst>
                </a:gridCol>
                <a:gridCol w="2446565">
                  <a:extLst>
                    <a:ext uri="{9D8B030D-6E8A-4147-A177-3AD203B41FA5}">
                      <a16:colId xmlns:a16="http://schemas.microsoft.com/office/drawing/2014/main" val="1346204224"/>
                    </a:ext>
                  </a:extLst>
                </a:gridCol>
                <a:gridCol w="2854779">
                  <a:extLst>
                    <a:ext uri="{9D8B030D-6E8A-4147-A177-3AD203B41FA5}">
                      <a16:colId xmlns:a16="http://schemas.microsoft.com/office/drawing/2014/main" val="1887726873"/>
                    </a:ext>
                  </a:extLst>
                </a:gridCol>
              </a:tblGrid>
              <a:tr h="844535">
                <a:tc>
                  <a:txBody>
                    <a:bodyPr/>
                    <a:lstStyle/>
                    <a:p>
                      <a:pPr algn="ctr"/>
                      <a:r>
                        <a:rPr lang="en-US" sz="2000" b="1" kern="1200" dirty="0">
                          <a:solidFill>
                            <a:schemeClr val="tx1"/>
                          </a:solidFill>
                          <a:effectLst/>
                          <a:latin typeface="+mn-lt"/>
                          <a:ea typeface="+mn-ea"/>
                          <a:cs typeface="+mn-cs"/>
                        </a:rPr>
                        <a:t>Title and Authors</a:t>
                      </a:r>
                      <a:endParaRPr lang="en-US" sz="2000" b="1" dirty="0"/>
                    </a:p>
                  </a:txBody>
                  <a:tcPr/>
                </a:tc>
                <a:tc>
                  <a:txBody>
                    <a:bodyPr/>
                    <a:lstStyle/>
                    <a:p>
                      <a:pPr algn="ctr"/>
                      <a:r>
                        <a:rPr lang="en-US" sz="2000" b="1" kern="1200" dirty="0">
                          <a:solidFill>
                            <a:schemeClr val="tx1"/>
                          </a:solidFill>
                          <a:effectLst/>
                          <a:latin typeface="+mn-lt"/>
                          <a:ea typeface="+mn-ea"/>
                          <a:cs typeface="+mn-cs"/>
                        </a:rPr>
                        <a:t>Core Methodology &amp; Key Concepts</a:t>
                      </a:r>
                      <a:endParaRPr lang="en-US" sz="2000" b="1" dirty="0"/>
                    </a:p>
                  </a:txBody>
                  <a:tcPr/>
                </a:tc>
                <a:tc>
                  <a:txBody>
                    <a:bodyPr/>
                    <a:lstStyle/>
                    <a:p>
                      <a:pPr algn="ctr"/>
                      <a:r>
                        <a:rPr lang="en-US" sz="2000" b="1" kern="1200" dirty="0">
                          <a:solidFill>
                            <a:schemeClr val="tx1"/>
                          </a:solidFill>
                          <a:effectLst/>
                          <a:latin typeface="+mn-lt"/>
                          <a:ea typeface="+mn-ea"/>
                          <a:cs typeface="+mn-cs"/>
                        </a:rPr>
                        <a:t>Strengths</a:t>
                      </a:r>
                      <a:endParaRPr lang="en-US" sz="2000" b="1" dirty="0"/>
                    </a:p>
                  </a:txBody>
                  <a:tcPr/>
                </a:tc>
                <a:tc>
                  <a:txBody>
                    <a:bodyPr/>
                    <a:lstStyle/>
                    <a:p>
                      <a:pPr algn="ctr"/>
                      <a:r>
                        <a:rPr lang="en-US" sz="2000" b="1" kern="1200" dirty="0">
                          <a:solidFill>
                            <a:schemeClr val="tx1"/>
                          </a:solidFill>
                          <a:effectLst/>
                          <a:latin typeface="+mn-lt"/>
                          <a:ea typeface="+mn-ea"/>
                          <a:cs typeface="+mn-cs"/>
                        </a:rPr>
                        <a:t>Limitations</a:t>
                      </a:r>
                      <a:endParaRPr lang="en-US" sz="2000" b="1" dirty="0"/>
                    </a:p>
                  </a:txBody>
                  <a:tcPr/>
                </a:tc>
                <a:extLst>
                  <a:ext uri="{0D108BD9-81ED-4DB2-BD59-A6C34878D82A}">
                    <a16:rowId xmlns:a16="http://schemas.microsoft.com/office/drawing/2014/main" val="3683369235"/>
                  </a:ext>
                </a:extLst>
              </a:tr>
              <a:tr h="3831041">
                <a:tc>
                  <a:txBody>
                    <a:bodyPr/>
                    <a:lstStyle/>
                    <a:p>
                      <a:r>
                        <a:rPr lang="en-US" sz="1800" b="1" kern="1200" dirty="0">
                          <a:solidFill>
                            <a:schemeClr val="tx1"/>
                          </a:solidFill>
                          <a:effectLst/>
                          <a:latin typeface="+mn-lt"/>
                          <a:ea typeface="+mn-ea"/>
                          <a:cs typeface="+mn-cs"/>
                        </a:rPr>
                        <a:t>Serendipity in Recommender Systems Beyond the Algorithm: A Feature Repository and Experimental Design</a:t>
                      </a:r>
                      <a:endParaRPr lang="en-US" b="0" dirty="0"/>
                    </a:p>
                  </a:txBody>
                  <a:tcPr/>
                </a:tc>
                <a:tc>
                  <a:txBody>
                    <a:bodyPr/>
                    <a:lstStyle/>
                    <a:p>
                      <a:pPr marL="0" marR="0">
                        <a:lnSpc>
                          <a:spcPct val="114000"/>
                        </a:lnSpc>
                        <a:spcBef>
                          <a:spcPts val="600"/>
                        </a:spcBef>
                        <a:spcAft>
                          <a:spcPts val="600"/>
                        </a:spcAft>
                        <a:buNone/>
                      </a:pPr>
                      <a:r>
                        <a:rPr lang="en-US" sz="1800" dirty="0">
                          <a:solidFill>
                            <a:srgbClr val="1B1C1D"/>
                          </a:solidFill>
                          <a:effectLst/>
                          <a:latin typeface="+mn-lt"/>
                          <a:ea typeface="Google Sans Text"/>
                          <a:cs typeface="Google Sans Text"/>
                        </a:rPr>
                        <a:t>Shifts the focus of serendipity from a purely algorithmic problem to a broader user experience. The methodology introduces a "feature repository" that identifies system design elements (related to content, UI, and information access) that contribute to serendipitous encounters. An experimental design is outlined to evaluate these features.</a:t>
                      </a:r>
                      <a:endParaRPr lang="en-US" sz="1800" dirty="0">
                        <a:effectLst/>
                        <a:latin typeface="+mn-lt"/>
                        <a:ea typeface="Arial" panose="020B0604020202020204" pitchFamily="34" charset="0"/>
                      </a:endParaRPr>
                    </a:p>
                  </a:txBody>
                  <a:tcPr marL="114300" marR="114300" marT="76200" marB="76200"/>
                </a:tc>
                <a:tc>
                  <a:txBody>
                    <a:bodyPr/>
                    <a:lstStyle/>
                    <a:p>
                      <a:r>
                        <a:rPr lang="en-US" sz="1800" kern="1200" dirty="0">
                          <a:solidFill>
                            <a:schemeClr val="tx1"/>
                          </a:solidFill>
                          <a:effectLst/>
                          <a:latin typeface="+mn-lt"/>
                          <a:ea typeface="+mn-ea"/>
                          <a:cs typeface="+mn-cs"/>
                        </a:rPr>
                        <a:t>Provides a comprehensive, user-centric framework for designing serendipitous systems. The feature repository is a valuable tool for systematic research and design. It tackles the problem of "over-specialization" and "popularity bias." </a:t>
                      </a:r>
                      <a:endParaRPr lang="en-US" dirty="0"/>
                    </a:p>
                  </a:txBody>
                  <a:tcPr/>
                </a:tc>
                <a:tc>
                  <a:txBody>
                    <a:bodyPr/>
                    <a:lstStyle/>
                    <a:p>
                      <a:r>
                        <a:rPr lang="en-US" sz="1800" kern="1200" dirty="0">
                          <a:solidFill>
                            <a:schemeClr val="tx1"/>
                          </a:solidFill>
                          <a:effectLst/>
                          <a:latin typeface="+mn-lt"/>
                          <a:ea typeface="+mn-ea"/>
                          <a:cs typeface="+mn-cs"/>
                        </a:rPr>
                        <a:t>The paper is preliminary and does not present empirical results; it only outlines the methodology. The repository is acknowledged as non-exhaustive.</a:t>
                      </a:r>
                      <a:endParaRPr lang="en-US" dirty="0"/>
                    </a:p>
                  </a:txBody>
                  <a:tcPr/>
                </a:tc>
                <a:extLst>
                  <a:ext uri="{0D108BD9-81ED-4DB2-BD59-A6C34878D82A}">
                    <a16:rowId xmlns:a16="http://schemas.microsoft.com/office/drawing/2014/main" val="561844143"/>
                  </a:ext>
                </a:extLst>
              </a:tr>
            </a:tbl>
          </a:graphicData>
        </a:graphic>
      </p:graphicFrame>
    </p:spTree>
    <p:extLst>
      <p:ext uri="{BB962C8B-B14F-4D97-AF65-F5344CB8AC3E}">
        <p14:creationId xmlns:p14="http://schemas.microsoft.com/office/powerpoint/2010/main" val="2440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1A5F9A7-A32F-1415-9C45-53A97CB6B6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84C5DC-EBA5-A526-61C6-2135F0060F5E}"/>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- 5</a:t>
            </a:r>
          </a:p>
        </p:txBody>
      </p:sp>
      <p:cxnSp>
        <p:nvCxnSpPr>
          <p:cNvPr id="5" name="Straight Connector 4">
            <a:extLst>
              <a:ext uri="{FF2B5EF4-FFF2-40B4-BE49-F238E27FC236}">
                <a16:creationId xmlns:a16="http://schemas.microsoft.com/office/drawing/2014/main" id="{BECE8A92-3AE9-065B-CB39-A6CE82C24E7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BC4B92C-53F4-25D3-7C46-E7823E3D1235}"/>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graphicFrame>
        <p:nvGraphicFramePr>
          <p:cNvPr id="7" name="Table 6">
            <a:extLst>
              <a:ext uri="{FF2B5EF4-FFF2-40B4-BE49-F238E27FC236}">
                <a16:creationId xmlns:a16="http://schemas.microsoft.com/office/drawing/2014/main" id="{83DB281C-A274-E54D-53B7-3EF91B46534D}"/>
              </a:ext>
            </a:extLst>
          </p:cNvPr>
          <p:cNvGraphicFramePr>
            <a:graphicFrameLocks noGrp="1"/>
          </p:cNvGraphicFramePr>
          <p:nvPr>
            <p:extLst>
              <p:ext uri="{D42A27DB-BD31-4B8C-83A1-F6EECF244321}">
                <p14:modId xmlns:p14="http://schemas.microsoft.com/office/powerpoint/2010/main" val="3531105559"/>
              </p:ext>
            </p:extLst>
          </p:nvPr>
        </p:nvGraphicFramePr>
        <p:xfrm>
          <a:off x="337457" y="1234636"/>
          <a:ext cx="11419116" cy="4675576"/>
        </p:xfrm>
        <a:graphic>
          <a:graphicData uri="http://schemas.openxmlformats.org/drawingml/2006/table">
            <a:tbl>
              <a:tblPr firstRow="1" bandRow="1">
                <a:tableStyleId>{5940675A-B579-460E-94D1-54222C63F5DA}</a:tableStyleId>
              </a:tblPr>
              <a:tblGrid>
                <a:gridCol w="2854779">
                  <a:extLst>
                    <a:ext uri="{9D8B030D-6E8A-4147-A177-3AD203B41FA5}">
                      <a16:colId xmlns:a16="http://schemas.microsoft.com/office/drawing/2014/main" val="1756843534"/>
                    </a:ext>
                  </a:extLst>
                </a:gridCol>
                <a:gridCol w="3262993">
                  <a:extLst>
                    <a:ext uri="{9D8B030D-6E8A-4147-A177-3AD203B41FA5}">
                      <a16:colId xmlns:a16="http://schemas.microsoft.com/office/drawing/2014/main" val="3987243684"/>
                    </a:ext>
                  </a:extLst>
                </a:gridCol>
                <a:gridCol w="2446565">
                  <a:extLst>
                    <a:ext uri="{9D8B030D-6E8A-4147-A177-3AD203B41FA5}">
                      <a16:colId xmlns:a16="http://schemas.microsoft.com/office/drawing/2014/main" val="1346204224"/>
                    </a:ext>
                  </a:extLst>
                </a:gridCol>
                <a:gridCol w="2854779">
                  <a:extLst>
                    <a:ext uri="{9D8B030D-6E8A-4147-A177-3AD203B41FA5}">
                      <a16:colId xmlns:a16="http://schemas.microsoft.com/office/drawing/2014/main" val="1887726873"/>
                    </a:ext>
                  </a:extLst>
                </a:gridCol>
              </a:tblGrid>
              <a:tr h="844535">
                <a:tc>
                  <a:txBody>
                    <a:bodyPr/>
                    <a:lstStyle/>
                    <a:p>
                      <a:pPr algn="ctr"/>
                      <a:r>
                        <a:rPr lang="en-US" sz="2000" b="1" kern="1200" dirty="0">
                          <a:solidFill>
                            <a:schemeClr val="tx1"/>
                          </a:solidFill>
                          <a:effectLst/>
                          <a:latin typeface="+mn-lt"/>
                          <a:ea typeface="+mn-ea"/>
                          <a:cs typeface="+mn-cs"/>
                        </a:rPr>
                        <a:t>Title and Authors</a:t>
                      </a:r>
                      <a:endParaRPr lang="en-US" sz="2000" b="1" dirty="0"/>
                    </a:p>
                  </a:txBody>
                  <a:tcPr/>
                </a:tc>
                <a:tc>
                  <a:txBody>
                    <a:bodyPr/>
                    <a:lstStyle/>
                    <a:p>
                      <a:pPr algn="ctr"/>
                      <a:r>
                        <a:rPr lang="en-US" sz="2000" b="1" kern="1200" dirty="0">
                          <a:solidFill>
                            <a:schemeClr val="tx1"/>
                          </a:solidFill>
                          <a:effectLst/>
                          <a:latin typeface="+mn-lt"/>
                          <a:ea typeface="+mn-ea"/>
                          <a:cs typeface="+mn-cs"/>
                        </a:rPr>
                        <a:t>Core Methodology &amp; Key Concepts</a:t>
                      </a:r>
                      <a:endParaRPr lang="en-US" sz="2000" b="1" dirty="0"/>
                    </a:p>
                  </a:txBody>
                  <a:tcPr/>
                </a:tc>
                <a:tc>
                  <a:txBody>
                    <a:bodyPr/>
                    <a:lstStyle/>
                    <a:p>
                      <a:pPr algn="ctr"/>
                      <a:r>
                        <a:rPr lang="en-US" sz="2000" b="1" kern="1200" dirty="0">
                          <a:solidFill>
                            <a:schemeClr val="tx1"/>
                          </a:solidFill>
                          <a:effectLst/>
                          <a:latin typeface="+mn-lt"/>
                          <a:ea typeface="+mn-ea"/>
                          <a:cs typeface="+mn-cs"/>
                        </a:rPr>
                        <a:t>Strengths</a:t>
                      </a:r>
                      <a:endParaRPr lang="en-US" sz="2000" b="1" dirty="0"/>
                    </a:p>
                  </a:txBody>
                  <a:tcPr/>
                </a:tc>
                <a:tc>
                  <a:txBody>
                    <a:bodyPr/>
                    <a:lstStyle/>
                    <a:p>
                      <a:pPr algn="ctr"/>
                      <a:r>
                        <a:rPr lang="en-US" sz="2000" b="1" kern="1200" dirty="0">
                          <a:solidFill>
                            <a:schemeClr val="tx1"/>
                          </a:solidFill>
                          <a:effectLst/>
                          <a:latin typeface="+mn-lt"/>
                          <a:ea typeface="+mn-ea"/>
                          <a:cs typeface="+mn-cs"/>
                        </a:rPr>
                        <a:t>Limitations</a:t>
                      </a:r>
                      <a:endParaRPr lang="en-US" sz="2000" b="1" dirty="0"/>
                    </a:p>
                  </a:txBody>
                  <a:tcPr/>
                </a:tc>
                <a:extLst>
                  <a:ext uri="{0D108BD9-81ED-4DB2-BD59-A6C34878D82A}">
                    <a16:rowId xmlns:a16="http://schemas.microsoft.com/office/drawing/2014/main" val="3683369235"/>
                  </a:ext>
                </a:extLst>
              </a:tr>
              <a:tr h="3831041">
                <a:tc>
                  <a:txBody>
                    <a:bodyPr/>
                    <a:lstStyle/>
                    <a:p>
                      <a:r>
                        <a:rPr lang="en-US" sz="1800" b="1" kern="1200" dirty="0">
                          <a:solidFill>
                            <a:schemeClr val="tx1"/>
                          </a:solidFill>
                          <a:effectLst/>
                          <a:latin typeface="+mn-lt"/>
                          <a:ea typeface="+mn-ea"/>
                          <a:cs typeface="+mn-cs"/>
                        </a:rPr>
                        <a:t>Explainable recommendation attempts to develop models that generate not only high-quality recommendations but also intuitive explanations.</a:t>
                      </a:r>
                      <a:r>
                        <a:rPr lang="en-US" sz="1800" kern="1200" dirty="0">
                          <a:solidFill>
                            <a:schemeClr val="tx1"/>
                          </a:solidFill>
                          <a:effectLst/>
                          <a:latin typeface="+mn-lt"/>
                          <a:ea typeface="+mn-ea"/>
                          <a:cs typeface="+mn-cs"/>
                        </a:rPr>
                        <a:t> </a:t>
                      </a:r>
                      <a:endParaRPr lang="en-US" b="0" dirty="0"/>
                    </a:p>
                  </a:txBody>
                  <a:tcPr/>
                </a:tc>
                <a:tc>
                  <a:txBody>
                    <a:bodyPr/>
                    <a:lstStyle/>
                    <a:p>
                      <a:pPr marL="0" marR="0">
                        <a:lnSpc>
                          <a:spcPct val="114000"/>
                        </a:lnSpc>
                        <a:spcBef>
                          <a:spcPts val="600"/>
                        </a:spcBef>
                        <a:spcAft>
                          <a:spcPts val="600"/>
                        </a:spcAft>
                        <a:buNone/>
                      </a:pPr>
                      <a:r>
                        <a:rPr lang="en-US" sz="1800" dirty="0">
                          <a:solidFill>
                            <a:srgbClr val="1B1C1D"/>
                          </a:solidFill>
                          <a:effectLst/>
                          <a:latin typeface="+mn-lt"/>
                          <a:ea typeface="Google Sans Text"/>
                          <a:cs typeface="Google Sans Text"/>
                        </a:rPr>
                        <a:t>A survey paper that defines explainable recommendation as providing the "why" behind a recommendation. The explanations are intended to improve the transparency, persuasiveness, effectiveness, and trustworthiness of recommender systems for both users and system designers.</a:t>
                      </a:r>
                      <a:endParaRPr lang="en-US" sz="1800" dirty="0">
                        <a:effectLst/>
                        <a:latin typeface="+mn-lt"/>
                        <a:ea typeface="Arial" panose="020B0604020202020204" pitchFamily="34" charset="0"/>
                      </a:endParaRPr>
                    </a:p>
                  </a:txBody>
                  <a:tcPr marL="114300" marR="114300" marT="76200" marB="76200"/>
                </a:tc>
                <a:tc>
                  <a:txBody>
                    <a:bodyPr/>
                    <a:lstStyle/>
                    <a:p>
                      <a:r>
                        <a:rPr lang="en-US" sz="1800" kern="1200" dirty="0">
                          <a:solidFill>
                            <a:schemeClr val="tx1"/>
                          </a:solidFill>
                          <a:effectLst/>
                          <a:latin typeface="+mn-lt"/>
                          <a:ea typeface="+mn-ea"/>
                          <a:cs typeface="+mn-cs"/>
                        </a:rPr>
                        <a:t>Offers a comprehensive overview of the field and its importance. Highlights the benefits of explainability, such as building user trust and assisting with system debugging. </a:t>
                      </a:r>
                      <a:endParaRPr lang="en-US" dirty="0"/>
                    </a:p>
                  </a:txBody>
                  <a:tcPr/>
                </a:tc>
                <a:tc>
                  <a:txBody>
                    <a:bodyPr/>
                    <a:lstStyle/>
                    <a:p>
                      <a:r>
                        <a:rPr lang="en-US" sz="1800" kern="1200" dirty="0">
                          <a:solidFill>
                            <a:schemeClr val="tx1"/>
                          </a:solidFill>
                          <a:effectLst/>
                          <a:latin typeface="+mn-lt"/>
                          <a:ea typeface="+mn-ea"/>
                          <a:cs typeface="+mn-cs"/>
                        </a:rPr>
                        <a:t>As a survey, it does not propose a specific new methodology or provide empirical results from a new system. It serves as a foundational theoretical work.</a:t>
                      </a:r>
                      <a:endParaRPr lang="en-US" dirty="0"/>
                    </a:p>
                  </a:txBody>
                  <a:tcPr/>
                </a:tc>
                <a:extLst>
                  <a:ext uri="{0D108BD9-81ED-4DB2-BD59-A6C34878D82A}">
                    <a16:rowId xmlns:a16="http://schemas.microsoft.com/office/drawing/2014/main" val="561844143"/>
                  </a:ext>
                </a:extLst>
              </a:tr>
            </a:tbl>
          </a:graphicData>
        </a:graphic>
      </p:graphicFrame>
    </p:spTree>
    <p:extLst>
      <p:ext uri="{BB962C8B-B14F-4D97-AF65-F5344CB8AC3E}">
        <p14:creationId xmlns:p14="http://schemas.microsoft.com/office/powerpoint/2010/main" val="322055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1210A4-2AD3-E8A1-5607-AD35A984FD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9EBA76-6BDD-F894-8F62-2D8B05A6E357}"/>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- 6</a:t>
            </a:r>
          </a:p>
        </p:txBody>
      </p:sp>
      <p:cxnSp>
        <p:nvCxnSpPr>
          <p:cNvPr id="5" name="Straight Connector 4">
            <a:extLst>
              <a:ext uri="{FF2B5EF4-FFF2-40B4-BE49-F238E27FC236}">
                <a16:creationId xmlns:a16="http://schemas.microsoft.com/office/drawing/2014/main" id="{549C0603-E5AE-8857-C518-1A0258CCB58A}"/>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3D1EC3D-A863-0AE9-F497-C236880E11FB}"/>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graphicFrame>
        <p:nvGraphicFramePr>
          <p:cNvPr id="7" name="Table 6">
            <a:extLst>
              <a:ext uri="{FF2B5EF4-FFF2-40B4-BE49-F238E27FC236}">
                <a16:creationId xmlns:a16="http://schemas.microsoft.com/office/drawing/2014/main" id="{D984F805-B17E-D53C-84C6-9EC61E6BA112}"/>
              </a:ext>
            </a:extLst>
          </p:cNvPr>
          <p:cNvGraphicFramePr>
            <a:graphicFrameLocks noGrp="1"/>
          </p:cNvGraphicFramePr>
          <p:nvPr>
            <p:extLst>
              <p:ext uri="{D42A27DB-BD31-4B8C-83A1-F6EECF244321}">
                <p14:modId xmlns:p14="http://schemas.microsoft.com/office/powerpoint/2010/main" val="3276207855"/>
              </p:ext>
            </p:extLst>
          </p:nvPr>
        </p:nvGraphicFramePr>
        <p:xfrm>
          <a:off x="337457" y="1234636"/>
          <a:ext cx="11419116" cy="4776455"/>
        </p:xfrm>
        <a:graphic>
          <a:graphicData uri="http://schemas.openxmlformats.org/drawingml/2006/table">
            <a:tbl>
              <a:tblPr firstRow="1" bandRow="1">
                <a:tableStyleId>{5940675A-B579-460E-94D1-54222C63F5DA}</a:tableStyleId>
              </a:tblPr>
              <a:tblGrid>
                <a:gridCol w="2854779">
                  <a:extLst>
                    <a:ext uri="{9D8B030D-6E8A-4147-A177-3AD203B41FA5}">
                      <a16:colId xmlns:a16="http://schemas.microsoft.com/office/drawing/2014/main" val="1756843534"/>
                    </a:ext>
                  </a:extLst>
                </a:gridCol>
                <a:gridCol w="3262993">
                  <a:extLst>
                    <a:ext uri="{9D8B030D-6E8A-4147-A177-3AD203B41FA5}">
                      <a16:colId xmlns:a16="http://schemas.microsoft.com/office/drawing/2014/main" val="3987243684"/>
                    </a:ext>
                  </a:extLst>
                </a:gridCol>
                <a:gridCol w="2446565">
                  <a:extLst>
                    <a:ext uri="{9D8B030D-6E8A-4147-A177-3AD203B41FA5}">
                      <a16:colId xmlns:a16="http://schemas.microsoft.com/office/drawing/2014/main" val="1346204224"/>
                    </a:ext>
                  </a:extLst>
                </a:gridCol>
                <a:gridCol w="2854779">
                  <a:extLst>
                    <a:ext uri="{9D8B030D-6E8A-4147-A177-3AD203B41FA5}">
                      <a16:colId xmlns:a16="http://schemas.microsoft.com/office/drawing/2014/main" val="1887726873"/>
                    </a:ext>
                  </a:extLst>
                </a:gridCol>
              </a:tblGrid>
              <a:tr h="844535">
                <a:tc>
                  <a:txBody>
                    <a:bodyPr/>
                    <a:lstStyle/>
                    <a:p>
                      <a:pPr algn="ctr"/>
                      <a:r>
                        <a:rPr lang="en-US" sz="2000" b="1" kern="1200" dirty="0">
                          <a:solidFill>
                            <a:schemeClr val="tx1"/>
                          </a:solidFill>
                          <a:effectLst/>
                          <a:latin typeface="+mn-lt"/>
                          <a:ea typeface="+mn-ea"/>
                          <a:cs typeface="+mn-cs"/>
                        </a:rPr>
                        <a:t>Title and Authors</a:t>
                      </a:r>
                      <a:endParaRPr lang="en-US" sz="2000" b="1" dirty="0"/>
                    </a:p>
                  </a:txBody>
                  <a:tcPr/>
                </a:tc>
                <a:tc>
                  <a:txBody>
                    <a:bodyPr/>
                    <a:lstStyle/>
                    <a:p>
                      <a:pPr algn="ctr"/>
                      <a:r>
                        <a:rPr lang="en-US" sz="2000" b="1" kern="1200" dirty="0">
                          <a:solidFill>
                            <a:schemeClr val="tx1"/>
                          </a:solidFill>
                          <a:effectLst/>
                          <a:latin typeface="+mn-lt"/>
                          <a:ea typeface="+mn-ea"/>
                          <a:cs typeface="+mn-cs"/>
                        </a:rPr>
                        <a:t>Core Methodology &amp; Key Concepts</a:t>
                      </a:r>
                      <a:endParaRPr lang="en-US" sz="2000" b="1" dirty="0"/>
                    </a:p>
                  </a:txBody>
                  <a:tcPr/>
                </a:tc>
                <a:tc>
                  <a:txBody>
                    <a:bodyPr/>
                    <a:lstStyle/>
                    <a:p>
                      <a:pPr algn="ctr"/>
                      <a:r>
                        <a:rPr lang="en-US" sz="2000" b="1" kern="1200" dirty="0">
                          <a:solidFill>
                            <a:schemeClr val="tx1"/>
                          </a:solidFill>
                          <a:effectLst/>
                          <a:latin typeface="+mn-lt"/>
                          <a:ea typeface="+mn-ea"/>
                          <a:cs typeface="+mn-cs"/>
                        </a:rPr>
                        <a:t>Strengths</a:t>
                      </a:r>
                      <a:endParaRPr lang="en-US" sz="2000" b="1" dirty="0"/>
                    </a:p>
                  </a:txBody>
                  <a:tcPr/>
                </a:tc>
                <a:tc>
                  <a:txBody>
                    <a:bodyPr/>
                    <a:lstStyle/>
                    <a:p>
                      <a:pPr algn="ctr"/>
                      <a:r>
                        <a:rPr lang="en-US" sz="2000" b="1" kern="1200" dirty="0">
                          <a:solidFill>
                            <a:schemeClr val="tx1"/>
                          </a:solidFill>
                          <a:effectLst/>
                          <a:latin typeface="+mn-lt"/>
                          <a:ea typeface="+mn-ea"/>
                          <a:cs typeface="+mn-cs"/>
                        </a:rPr>
                        <a:t>Limitations</a:t>
                      </a:r>
                      <a:endParaRPr lang="en-US" sz="2000" b="1" dirty="0"/>
                    </a:p>
                  </a:txBody>
                  <a:tcPr/>
                </a:tc>
                <a:extLst>
                  <a:ext uri="{0D108BD9-81ED-4DB2-BD59-A6C34878D82A}">
                    <a16:rowId xmlns:a16="http://schemas.microsoft.com/office/drawing/2014/main" val="3683369235"/>
                  </a:ext>
                </a:extLst>
              </a:tr>
              <a:tr h="3831041">
                <a:tc>
                  <a:txBody>
                    <a:bodyPr/>
                    <a:lstStyle/>
                    <a:p>
                      <a:r>
                        <a:rPr lang="en-US" sz="1800" b="1" kern="1200" dirty="0">
                          <a:solidFill>
                            <a:schemeClr val="tx1"/>
                          </a:solidFill>
                          <a:effectLst/>
                          <a:latin typeface="+mn-lt"/>
                          <a:ea typeface="+mn-ea"/>
                          <a:cs typeface="+mn-cs"/>
                        </a:rPr>
                        <a:t>A Conceptual Model for Explanations in Recommender Systems</a:t>
                      </a:r>
                      <a:r>
                        <a:rPr lang="en-US" sz="1800" kern="1200" dirty="0">
                          <a:solidFill>
                            <a:schemeClr val="tx1"/>
                          </a:solidFill>
                          <a:effectLst/>
                          <a:latin typeface="+mn-lt"/>
                          <a:ea typeface="+mn-ea"/>
                          <a:cs typeface="+mn-cs"/>
                        </a:rPr>
                        <a:t> </a:t>
                      </a:r>
                      <a:endParaRPr lang="en-US" b="0" dirty="0"/>
                    </a:p>
                  </a:txBody>
                  <a:tcPr/>
                </a:tc>
                <a:tc>
                  <a:txBody>
                    <a:bodyPr/>
                    <a:lstStyle/>
                    <a:p>
                      <a:pPr marL="0" marR="0">
                        <a:lnSpc>
                          <a:spcPct val="114000"/>
                        </a:lnSpc>
                        <a:spcBef>
                          <a:spcPts val="600"/>
                        </a:spcBef>
                        <a:spcAft>
                          <a:spcPts val="600"/>
                        </a:spcAft>
                        <a:buNone/>
                      </a:pPr>
                      <a:r>
                        <a:rPr lang="en-US" sz="1800" kern="1200" dirty="0">
                          <a:solidFill>
                            <a:schemeClr val="tx1"/>
                          </a:solidFill>
                          <a:effectLst/>
                          <a:latin typeface="+mn-lt"/>
                          <a:ea typeface="+mn-ea"/>
                          <a:cs typeface="+mn-cs"/>
                        </a:rPr>
                        <a:t>Proposes a conceptual model formalized as an ontology to guide the development of effective explanations. This model enhances existing taxonomies by adding new concepts related to the explanation's goal, user's expectation, available knowledge, and presentation method.</a:t>
                      </a:r>
                      <a:endParaRPr lang="en-US" sz="1800" dirty="0">
                        <a:effectLst/>
                        <a:latin typeface="+mn-lt"/>
                        <a:ea typeface="Arial" panose="020B0604020202020204" pitchFamily="34" charset="0"/>
                      </a:endParaRPr>
                    </a:p>
                  </a:txBody>
                  <a:tcPr marL="114300" marR="114300" marT="76200" marB="76200"/>
                </a:tc>
                <a:tc>
                  <a:txBody>
                    <a:bodyPr/>
                    <a:lstStyle/>
                    <a:p>
                      <a:r>
                        <a:rPr lang="en-US" sz="1800" kern="1200" dirty="0">
                          <a:solidFill>
                            <a:schemeClr val="tx1"/>
                          </a:solidFill>
                          <a:effectLst/>
                          <a:latin typeface="+mn-lt"/>
                          <a:ea typeface="+mn-ea"/>
                          <a:cs typeface="+mn-cs"/>
                        </a:rPr>
                        <a:t>Provides a structured, integrating framework for designing explanations. The formalization as an ontology allows for systematic and reproducible development. It moves beyond the idea that explainability is a simple feature and proposes it as a core design requirement. </a:t>
                      </a:r>
                      <a:endParaRPr lang="en-US" dirty="0"/>
                    </a:p>
                  </a:txBody>
                  <a:tcPr/>
                </a:tc>
                <a:tc>
                  <a:txBody>
                    <a:bodyPr/>
                    <a:lstStyle/>
                    <a:p>
                      <a:r>
                        <a:rPr lang="en-US" sz="1800" kern="1200" dirty="0">
                          <a:solidFill>
                            <a:schemeClr val="tx1"/>
                          </a:solidFill>
                          <a:effectLst/>
                          <a:latin typeface="+mn-lt"/>
                          <a:ea typeface="+mn-ea"/>
                          <a:cs typeface="+mn-cs"/>
                        </a:rPr>
                        <a:t>The provided text does not explicitly state any weaknesses of the model. Its strength lies in its theoretical contribution rather than a practical implementation.</a:t>
                      </a:r>
                      <a:endParaRPr lang="en-US" dirty="0"/>
                    </a:p>
                  </a:txBody>
                  <a:tcPr/>
                </a:tc>
                <a:extLst>
                  <a:ext uri="{0D108BD9-81ED-4DB2-BD59-A6C34878D82A}">
                    <a16:rowId xmlns:a16="http://schemas.microsoft.com/office/drawing/2014/main" val="561844143"/>
                  </a:ext>
                </a:extLst>
              </a:tr>
            </a:tbl>
          </a:graphicData>
        </a:graphic>
      </p:graphicFrame>
    </p:spTree>
    <p:extLst>
      <p:ext uri="{BB962C8B-B14F-4D97-AF65-F5344CB8AC3E}">
        <p14:creationId xmlns:p14="http://schemas.microsoft.com/office/powerpoint/2010/main" val="1311403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1235D-73A1-0B84-0745-6B97432CB07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4D551BF-43EB-C049-6D3B-4D17D5775294}"/>
              </a:ext>
            </a:extLst>
          </p:cNvPr>
          <p:cNvSpPr>
            <a:spLocks noGrp="1"/>
          </p:cNvSpPr>
          <p:nvPr>
            <p:ph type="body" sz="quarter" idx="13"/>
          </p:nvPr>
        </p:nvSpPr>
        <p:spPr>
          <a:xfrm>
            <a:off x="653143" y="2057407"/>
            <a:ext cx="10227191" cy="3356801"/>
          </a:xfrm>
        </p:spPr>
        <p:txBody>
          <a:bodyPr/>
          <a:lstStyle/>
          <a:p>
            <a:pPr>
              <a:buFont typeface="Wingdings" panose="05000000000000000000" pitchFamily="2" charset="2"/>
              <a:buChar char="Ø"/>
            </a:pPr>
            <a:r>
              <a:rPr lang="en-US" b="0" dirty="0">
                <a:solidFill>
                  <a:schemeClr val="tx1"/>
                </a:solidFill>
                <a:latin typeface="+mn-lt"/>
              </a:rPr>
              <a:t>   </a:t>
            </a:r>
            <a:r>
              <a:rPr lang="en-US" dirty="0">
                <a:solidFill>
                  <a:schemeClr val="tx1"/>
                </a:solidFill>
                <a:latin typeface="+mn-lt"/>
              </a:rPr>
              <a:t>Design hybrid mobile recommender system</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Combine content-based and collaborative filtering</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Generate personalized phone suggestions</a:t>
            </a:r>
          </a:p>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72FF40D3-B05A-88C3-591F-882A93FC9918}"/>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Objective</a:t>
            </a:r>
          </a:p>
        </p:txBody>
      </p:sp>
      <p:cxnSp>
        <p:nvCxnSpPr>
          <p:cNvPr id="5" name="Straight Connector 4">
            <a:extLst>
              <a:ext uri="{FF2B5EF4-FFF2-40B4-BE49-F238E27FC236}">
                <a16:creationId xmlns:a16="http://schemas.microsoft.com/office/drawing/2014/main" id="{12740D4D-2363-70E1-0E6E-1BDDA8C33C8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452DD5-D934-4955-F39B-2109AC72692F}"/>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17394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D7CD-C158-6FC1-06C7-09444D2DE02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25C8EF-A5DD-AB22-0372-51B9ABE63526}"/>
              </a:ext>
            </a:extLst>
          </p:cNvPr>
          <p:cNvSpPr>
            <a:spLocks noGrp="1"/>
          </p:cNvSpPr>
          <p:nvPr>
            <p:ph type="body" sz="quarter" idx="13"/>
          </p:nvPr>
        </p:nvSpPr>
        <p:spPr>
          <a:xfrm>
            <a:off x="631371" y="1594385"/>
            <a:ext cx="10248964" cy="3819823"/>
          </a:xfrm>
        </p:spPr>
        <p:txBody>
          <a:bodyPr/>
          <a:lstStyle/>
          <a:p>
            <a:pPr>
              <a:buFont typeface="Wingdings" panose="05000000000000000000" pitchFamily="2" charset="2"/>
              <a:buChar char="Ø"/>
            </a:pPr>
            <a:r>
              <a:rPr lang="en-US" b="0" dirty="0">
                <a:solidFill>
                  <a:schemeClr val="tx1"/>
                </a:solidFill>
              </a:rPr>
              <a:t>   </a:t>
            </a:r>
            <a:r>
              <a:rPr lang="en-US" dirty="0">
                <a:solidFill>
                  <a:schemeClr val="tx1"/>
                </a:solidFill>
                <a:latin typeface="+mn-lt"/>
              </a:rPr>
              <a:t>Build hybrid mobile recommender engine</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Use content and collaborative filtering</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Add explainability for user trust</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Introduce serendipity in suggestions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Apply contrarian logic for discovery</a:t>
            </a:r>
          </a:p>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CB15F4B8-EED0-F7BE-96C7-D7AAE989A251}"/>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Scope</a:t>
            </a:r>
          </a:p>
        </p:txBody>
      </p:sp>
      <p:cxnSp>
        <p:nvCxnSpPr>
          <p:cNvPr id="5" name="Straight Connector 4">
            <a:extLst>
              <a:ext uri="{FF2B5EF4-FFF2-40B4-BE49-F238E27FC236}">
                <a16:creationId xmlns:a16="http://schemas.microsoft.com/office/drawing/2014/main" id="{5A882B44-FCE4-BF93-E951-46CF2238FB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E164B1-01DD-BF3B-88E8-DF2DEDBFA9EB}"/>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203468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C239B-7611-EE1A-5C3C-B82F98813E0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82AD77-0E54-B272-9309-B2DFA965705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a:t>
            </a:r>
          </a:p>
        </p:txBody>
      </p:sp>
      <p:cxnSp>
        <p:nvCxnSpPr>
          <p:cNvPr id="5" name="Straight Connector 4">
            <a:extLst>
              <a:ext uri="{FF2B5EF4-FFF2-40B4-BE49-F238E27FC236}">
                <a16:creationId xmlns:a16="http://schemas.microsoft.com/office/drawing/2014/main" id="{B06596A6-6DBB-89C7-D425-943D78F3CABE}"/>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D71D533-6928-68D6-3879-C533719B3807}"/>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
        <p:nvSpPr>
          <p:cNvPr id="8" name="Content Placeholder 7">
            <a:extLst>
              <a:ext uri="{FF2B5EF4-FFF2-40B4-BE49-F238E27FC236}">
                <a16:creationId xmlns:a16="http://schemas.microsoft.com/office/drawing/2014/main" id="{F6FFE5CC-6C6F-CEDB-5D41-900DE0218E48}"/>
              </a:ext>
            </a:extLst>
          </p:cNvPr>
          <p:cNvSpPr>
            <a:spLocks noGrp="1"/>
          </p:cNvSpPr>
          <p:nvPr>
            <p:ph idx="1"/>
          </p:nvPr>
        </p:nvSpPr>
        <p:spPr>
          <a:xfrm>
            <a:off x="544285" y="1436913"/>
            <a:ext cx="11137431" cy="4549851"/>
          </a:xfrm>
        </p:spPr>
        <p:txBody>
          <a:bodyPr>
            <a:normAutofit/>
          </a:bodyPr>
          <a:lstStyle/>
          <a:p>
            <a:pPr marL="0" indent="0">
              <a:buNone/>
            </a:pPr>
            <a:endParaRPr lang="en-US" dirty="0"/>
          </a:p>
          <a:p>
            <a:pPr marL="0" indent="0">
              <a:buNone/>
            </a:pPr>
            <a:r>
              <a:rPr lang="en-US" dirty="0"/>
              <a:t>[1] </a:t>
            </a:r>
            <a:r>
              <a:rPr lang="en-US" b="1" dirty="0"/>
              <a:t>B. V. Chandrahaas, B. S. Panigrahi, S. D. Pande, and N. K. Swain</a:t>
            </a:r>
            <a:r>
              <a:rPr lang="en-US" dirty="0"/>
              <a:t>,</a:t>
            </a:r>
            <a:br>
              <a:rPr lang="en-US" dirty="0"/>
            </a:br>
            <a:r>
              <a:rPr lang="en-US" dirty="0"/>
              <a:t>“A Hybrid Approach for Mobile Phone Recommendation using Content-Based and Collaborative Filtering,” </a:t>
            </a:r>
            <a:r>
              <a:rPr lang="en-US" i="1" dirty="0"/>
              <a:t>EAI Endorsed Transactions on Internet of Things</a:t>
            </a:r>
            <a:r>
              <a:rPr lang="en-US" dirty="0"/>
              <a:t>, vol. 10, pp. 1–6, Dec. 2023, </a:t>
            </a:r>
            <a:r>
              <a:rPr lang="en-US" dirty="0" err="1"/>
              <a:t>doi</a:t>
            </a:r>
            <a:r>
              <a:rPr lang="en-US" dirty="0"/>
              <a:t>: 10.4108/eetiot.4594.</a:t>
            </a:r>
          </a:p>
          <a:p>
            <a:pPr marL="0" indent="0">
              <a:buNone/>
            </a:pPr>
            <a:endParaRPr lang="en-US" dirty="0"/>
          </a:p>
          <a:p>
            <a:pPr marL="0" indent="0">
              <a:buNone/>
            </a:pPr>
            <a:r>
              <a:rPr lang="en-US" dirty="0"/>
              <a:t>[2] </a:t>
            </a:r>
            <a:r>
              <a:rPr lang="en-US" b="1" dirty="0"/>
              <a:t>P. K. Biswas and S. Liu</a:t>
            </a:r>
            <a:r>
              <a:rPr lang="en-US" dirty="0"/>
              <a:t>,</a:t>
            </a:r>
            <a:br>
              <a:rPr lang="en-US" dirty="0"/>
            </a:br>
            <a:r>
              <a:rPr lang="en-US" dirty="0"/>
              <a:t>“A Hybrid Recommender System for Recommending Smartphones to Prospective Customers,” </a:t>
            </a:r>
            <a:r>
              <a:rPr lang="en-US" i="1" dirty="0"/>
              <a:t>Unpublished manuscript</a:t>
            </a:r>
            <a:r>
              <a:rPr lang="en-US" dirty="0"/>
              <a:t>, Verizon Communications, New Jersey, USA, 2022. [Online]. Available: arXiv:2105.12876v2.</a:t>
            </a:r>
          </a:p>
          <a:p>
            <a:pPr marL="0" indent="0">
              <a:buNone/>
            </a:pPr>
            <a:endParaRPr lang="en-US" dirty="0"/>
          </a:p>
        </p:txBody>
      </p:sp>
    </p:spTree>
    <p:extLst>
      <p:ext uri="{BB962C8B-B14F-4D97-AF65-F5344CB8AC3E}">
        <p14:creationId xmlns:p14="http://schemas.microsoft.com/office/powerpoint/2010/main" val="45606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489B2-BD2A-E6F8-3A2D-45632D6885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5E2FA7-42E7-6BC9-7B62-5D9D77DC4A06}"/>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a:t>
            </a:r>
          </a:p>
        </p:txBody>
      </p:sp>
      <p:cxnSp>
        <p:nvCxnSpPr>
          <p:cNvPr id="5" name="Straight Connector 4">
            <a:extLst>
              <a:ext uri="{FF2B5EF4-FFF2-40B4-BE49-F238E27FC236}">
                <a16:creationId xmlns:a16="http://schemas.microsoft.com/office/drawing/2014/main" id="{0445AAA7-E464-A6A4-6CC3-A586E2A589E1}"/>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881999-50D9-A74A-B313-A8D98EB4F49A}"/>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
        <p:nvSpPr>
          <p:cNvPr id="8" name="Content Placeholder 7">
            <a:extLst>
              <a:ext uri="{FF2B5EF4-FFF2-40B4-BE49-F238E27FC236}">
                <a16:creationId xmlns:a16="http://schemas.microsoft.com/office/drawing/2014/main" id="{12E64346-DC3D-4AB8-8400-7A79323912C0}"/>
              </a:ext>
            </a:extLst>
          </p:cNvPr>
          <p:cNvSpPr>
            <a:spLocks noGrp="1"/>
          </p:cNvSpPr>
          <p:nvPr>
            <p:ph idx="1"/>
          </p:nvPr>
        </p:nvSpPr>
        <p:spPr>
          <a:xfrm>
            <a:off x="533399" y="1436913"/>
            <a:ext cx="11148317" cy="4549851"/>
          </a:xfrm>
        </p:spPr>
        <p:txBody>
          <a:bodyPr>
            <a:normAutofit fontScale="92500" lnSpcReduction="10000"/>
          </a:bodyPr>
          <a:lstStyle/>
          <a:p>
            <a:pPr marL="0" indent="0">
              <a:buNone/>
            </a:pPr>
            <a:endParaRPr lang="en-US" dirty="0"/>
          </a:p>
          <a:p>
            <a:pPr marL="0" indent="0">
              <a:buNone/>
            </a:pPr>
            <a:r>
              <a:rPr lang="en-US" sz="3000" dirty="0"/>
              <a:t>[3] </a:t>
            </a:r>
            <a:r>
              <a:rPr lang="en-US" sz="3000" b="1" dirty="0"/>
              <a:t>M. Caro-Martínez, G. Jiménez-Díaz, and J. A. Recio-García</a:t>
            </a:r>
            <a:r>
              <a:rPr lang="en-US" sz="3000" dirty="0"/>
              <a:t>,</a:t>
            </a:r>
            <a:br>
              <a:rPr lang="en-US" sz="3000" dirty="0"/>
            </a:br>
            <a:r>
              <a:rPr lang="en-US" sz="3000" dirty="0"/>
              <a:t>“Conceptual Modeling of Explainable Recommender Systems: An Ontological Formalization to Guide Their Design and Development,”</a:t>
            </a:r>
            <a:br>
              <a:rPr lang="en-US" sz="3000" dirty="0"/>
            </a:br>
            <a:r>
              <a:rPr lang="en-US" sz="3000" i="1" dirty="0"/>
              <a:t>Journal of Artificial Intelligence Research</a:t>
            </a:r>
            <a:r>
              <a:rPr lang="en-US" sz="3000" dirty="0"/>
              <a:t>, vol. 71, pp. 557–589, Jul. 2021.</a:t>
            </a:r>
          </a:p>
          <a:p>
            <a:pPr marL="0" indent="0">
              <a:buNone/>
            </a:pPr>
            <a:endParaRPr lang="en-US" sz="3000" dirty="0"/>
          </a:p>
          <a:p>
            <a:pPr marL="0" indent="0">
              <a:buNone/>
            </a:pPr>
            <a:r>
              <a:rPr lang="en-US" sz="3000" dirty="0"/>
              <a:t>[4] </a:t>
            </a:r>
            <a:r>
              <a:rPr lang="en-US" sz="3000" b="1" dirty="0"/>
              <a:t>Y. Tokutake and K. Okamoto</a:t>
            </a:r>
            <a:r>
              <a:rPr lang="en-US" sz="3000" dirty="0"/>
              <a:t>,</a:t>
            </a:r>
            <a:br>
              <a:rPr lang="en-US" sz="3000" dirty="0"/>
            </a:br>
            <a:r>
              <a:rPr lang="en-US" sz="3000" dirty="0"/>
              <a:t>“Serendipity-Oriented Recommender System with Dynamic Unexpectedness Prediction,”</a:t>
            </a:r>
            <a:br>
              <a:rPr lang="en-US" sz="3000" dirty="0"/>
            </a:br>
            <a:r>
              <a:rPr lang="en-US" sz="3000" dirty="0"/>
              <a:t>in </a:t>
            </a:r>
            <a:r>
              <a:rPr lang="en-US" sz="3000" i="1" dirty="0"/>
              <a:t>Proc. IEEE Int. Conf. on Systems, Man, and Cybernetics (SMC)</a:t>
            </a:r>
            <a:r>
              <a:rPr lang="en-US" sz="3000" dirty="0"/>
              <a:t>, Oahu, Hawaii, USA, Oct. 2023, pp. 1247–1252, </a:t>
            </a:r>
            <a:r>
              <a:rPr lang="en-US" sz="3000" dirty="0" err="1"/>
              <a:t>doi</a:t>
            </a:r>
            <a:r>
              <a:rPr lang="en-US" sz="3000" dirty="0"/>
              <a:t>: 10.1109/SMC53992.2023.10394368</a:t>
            </a:r>
            <a:r>
              <a:rPr lang="en-US" dirty="0"/>
              <a:t>.</a:t>
            </a:r>
          </a:p>
          <a:p>
            <a:pPr marL="0" indent="0">
              <a:buNone/>
            </a:pPr>
            <a:endParaRPr lang="en-US" dirty="0"/>
          </a:p>
        </p:txBody>
      </p:sp>
    </p:spTree>
    <p:extLst>
      <p:ext uri="{BB962C8B-B14F-4D97-AF65-F5344CB8AC3E}">
        <p14:creationId xmlns:p14="http://schemas.microsoft.com/office/powerpoint/2010/main" val="375683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ED300-8F6A-B654-F49B-8810E31A57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65E7BA-662C-3203-0230-BBDA4B5FB9A5}"/>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Literature Review </a:t>
            </a:r>
          </a:p>
        </p:txBody>
      </p:sp>
      <p:cxnSp>
        <p:nvCxnSpPr>
          <p:cNvPr id="5" name="Straight Connector 4">
            <a:extLst>
              <a:ext uri="{FF2B5EF4-FFF2-40B4-BE49-F238E27FC236}">
                <a16:creationId xmlns:a16="http://schemas.microsoft.com/office/drawing/2014/main" id="{413E5124-AFA1-1219-6C8C-2F57CC171609}"/>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63ECC86-35AB-9BDD-EB78-2E51AE057DFE}"/>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
        <p:nvSpPr>
          <p:cNvPr id="8" name="Content Placeholder 7">
            <a:extLst>
              <a:ext uri="{FF2B5EF4-FFF2-40B4-BE49-F238E27FC236}">
                <a16:creationId xmlns:a16="http://schemas.microsoft.com/office/drawing/2014/main" id="{302A6070-4575-EE0C-3CDA-4F678C0FBDFE}"/>
              </a:ext>
            </a:extLst>
          </p:cNvPr>
          <p:cNvSpPr>
            <a:spLocks noGrp="1"/>
          </p:cNvSpPr>
          <p:nvPr>
            <p:ph idx="1"/>
          </p:nvPr>
        </p:nvSpPr>
        <p:spPr>
          <a:xfrm>
            <a:off x="511629" y="1861456"/>
            <a:ext cx="11170088" cy="4125307"/>
          </a:xfrm>
        </p:spPr>
        <p:txBody>
          <a:bodyPr>
            <a:normAutofit/>
          </a:bodyPr>
          <a:lstStyle/>
          <a:p>
            <a:pPr marL="0" indent="0">
              <a:buNone/>
            </a:pPr>
            <a:r>
              <a:rPr lang="en-US" dirty="0"/>
              <a:t>[5] </a:t>
            </a:r>
            <a:r>
              <a:rPr lang="en-US" b="1" dirty="0"/>
              <a:t>A. Smets, L. Michiels, T. Bogers, and L. </a:t>
            </a:r>
            <a:r>
              <a:rPr lang="en-US" b="1" dirty="0" err="1"/>
              <a:t>Björneborn</a:t>
            </a:r>
            <a:r>
              <a:rPr lang="en-US" dirty="0"/>
              <a:t>,</a:t>
            </a:r>
            <a:br>
              <a:rPr lang="en-US" dirty="0"/>
            </a:br>
            <a:r>
              <a:rPr lang="en-US" dirty="0"/>
              <a:t>“Serendipity in Recommender Systems Beyond the Algorithm: A Feature Repository and Experimental Design,”</a:t>
            </a:r>
            <a:br>
              <a:rPr lang="en-US" dirty="0"/>
            </a:br>
            <a:r>
              <a:rPr lang="en-US" dirty="0"/>
              <a:t>in </a:t>
            </a:r>
            <a:r>
              <a:rPr lang="en-US" i="1" dirty="0"/>
              <a:t>Proc. IntRS’22: Joint Workshop on Interfaces and Human Decision Making for Recommender Systems</a:t>
            </a:r>
            <a:r>
              <a:rPr lang="en-US" dirty="0"/>
              <a:t>, CEUR Workshop Proceedings, vol. 3222, 2022. [Online]. Available: http://ceur-ws.org/Vol-3222/paper4.pdf</a:t>
            </a:r>
          </a:p>
          <a:p>
            <a:pPr marL="0" indent="0">
              <a:buNone/>
            </a:pPr>
            <a:endParaRPr lang="en-US" dirty="0"/>
          </a:p>
        </p:txBody>
      </p:sp>
    </p:spTree>
    <p:extLst>
      <p:ext uri="{BB962C8B-B14F-4D97-AF65-F5344CB8AC3E}">
        <p14:creationId xmlns:p14="http://schemas.microsoft.com/office/powerpoint/2010/main" val="112971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53C69-472F-A80F-ECBC-553E043DB9C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364AF3A-1BAA-BB19-865F-8604C4E3B859}"/>
              </a:ext>
            </a:extLst>
          </p:cNvPr>
          <p:cNvSpPr>
            <a:spLocks noGrp="1"/>
          </p:cNvSpPr>
          <p:nvPr>
            <p:ph type="body" sz="quarter" idx="13"/>
          </p:nvPr>
        </p:nvSpPr>
        <p:spPr>
          <a:xfrm>
            <a:off x="781724" y="1513124"/>
            <a:ext cx="10624338" cy="4369170"/>
          </a:xfrm>
        </p:spPr>
        <p:txBody>
          <a:bodyPr/>
          <a:lstStyle/>
          <a:p>
            <a:pPr>
              <a:buFont typeface="Wingdings" panose="05000000000000000000" pitchFamily="2" charset="2"/>
              <a:buChar char="Ø"/>
            </a:pPr>
            <a:r>
              <a:rPr lang="en-US" b="0" dirty="0">
                <a:solidFill>
                  <a:schemeClr val="tx1"/>
                </a:solidFill>
                <a:latin typeface="+mn-lt"/>
              </a:rPr>
              <a:t>   </a:t>
            </a:r>
            <a:r>
              <a:rPr lang="en-US" dirty="0">
                <a:solidFill>
                  <a:schemeClr val="tx1"/>
                </a:solidFill>
                <a:latin typeface="+mn-lt"/>
              </a:rPr>
              <a:t>Hybrid model improves mobile recommendations using TF-IDF.</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ALS and DNN combined for smartphone prediction.</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Ontology formalizes explainability in recommender systems.</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Reranking boosts serendipity using time-series prediction.</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Interface design shapes serendipitous user experiences.</a:t>
            </a:r>
          </a:p>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C7C2521A-B8A4-7818-FEB4-0309182DBEC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Summary of Literature</a:t>
            </a:r>
          </a:p>
        </p:txBody>
      </p:sp>
      <p:cxnSp>
        <p:nvCxnSpPr>
          <p:cNvPr id="5" name="Straight Connector 4">
            <a:extLst>
              <a:ext uri="{FF2B5EF4-FFF2-40B4-BE49-F238E27FC236}">
                <a16:creationId xmlns:a16="http://schemas.microsoft.com/office/drawing/2014/main" id="{76871527-EAED-D60A-DB4D-12A2CE4201DE}"/>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EADF6DB-6CFE-DDC5-997C-E84EE1A9470D}"/>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4084703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65FEB-7862-D802-028A-FF0FDFC7852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938BDB0-416C-D8E6-3B1B-E64CA48025E9}"/>
              </a:ext>
            </a:extLst>
          </p:cNvPr>
          <p:cNvSpPr>
            <a:spLocks noGrp="1"/>
          </p:cNvSpPr>
          <p:nvPr>
            <p:ph type="body" sz="quarter" idx="13"/>
          </p:nvPr>
        </p:nvSpPr>
        <p:spPr>
          <a:xfrm>
            <a:off x="781724" y="1513124"/>
            <a:ext cx="10624338" cy="4369170"/>
          </a:xfrm>
        </p:spPr>
        <p:txBody>
          <a:bodyPr/>
          <a:lstStyle/>
          <a:p>
            <a:pPr>
              <a:buFont typeface="Wingdings" panose="05000000000000000000" pitchFamily="2" charset="2"/>
              <a:buChar char="Ø"/>
            </a:pPr>
            <a:r>
              <a:rPr lang="en-US" b="0" dirty="0">
                <a:solidFill>
                  <a:schemeClr val="tx1"/>
                </a:solidFill>
                <a:latin typeface="+mn-lt"/>
              </a:rPr>
              <a:t>   </a:t>
            </a:r>
            <a:r>
              <a:rPr lang="en-US" dirty="0">
                <a:solidFill>
                  <a:schemeClr val="tx1"/>
                </a:solidFill>
                <a:latin typeface="+mn-lt"/>
              </a:rPr>
              <a:t>Cold-start addressed using hybrid deep learning.</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Ontology guides explainable recommender system design.</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User-specific serendipity acceptance improves relevance.</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Serendipity influenced by UI and content.</a:t>
            </a:r>
          </a:p>
          <a:p>
            <a:pPr>
              <a:buFont typeface="Wingdings" panose="05000000000000000000" pitchFamily="2" charset="2"/>
              <a:buChar char="Ø"/>
            </a:pPr>
            <a:endParaRPr lang="en-US" dirty="0">
              <a:solidFill>
                <a:schemeClr val="tx1"/>
              </a:solidFill>
              <a:latin typeface="+mn-lt"/>
            </a:endParaRPr>
          </a:p>
          <a:p>
            <a:pPr>
              <a:buFont typeface="Wingdings" panose="05000000000000000000" pitchFamily="2" charset="2"/>
              <a:buChar char="Ø"/>
            </a:pPr>
            <a:r>
              <a:rPr lang="en-US" dirty="0">
                <a:solidFill>
                  <a:schemeClr val="tx1"/>
                </a:solidFill>
                <a:latin typeface="+mn-lt"/>
              </a:rPr>
              <a:t>   Experimental design proposed for serendipity evaluation.</a:t>
            </a:r>
          </a:p>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E325A5F5-48BC-F20D-627F-9632CBBD526E}"/>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Summary of Literature</a:t>
            </a:r>
          </a:p>
        </p:txBody>
      </p:sp>
      <p:cxnSp>
        <p:nvCxnSpPr>
          <p:cNvPr id="5" name="Straight Connector 4">
            <a:extLst>
              <a:ext uri="{FF2B5EF4-FFF2-40B4-BE49-F238E27FC236}">
                <a16:creationId xmlns:a16="http://schemas.microsoft.com/office/drawing/2014/main" id="{6124FC6B-51DB-B4EB-544E-7496AC80C9B8}"/>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D3982FA-4B9D-0DE3-FE7D-145D895FF867}"/>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prstClr val="white"/>
                </a:solidFill>
                <a:cs typeface="Calibri" panose="020F0502020204030204" pitchFamily="34" charset="0"/>
              </a:rPr>
              <a:t>Hybrid Recommendation System for Mobiles</a:t>
            </a:r>
          </a:p>
          <a:p>
            <a:pPr algn="r"/>
            <a:endParaRPr lang="en-US" dirty="0"/>
          </a:p>
        </p:txBody>
      </p:sp>
    </p:spTree>
    <p:extLst>
      <p:ext uri="{BB962C8B-B14F-4D97-AF65-F5344CB8AC3E}">
        <p14:creationId xmlns:p14="http://schemas.microsoft.com/office/powerpoint/2010/main" val="20746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65D045C369FE49BEB48825814A8E20" ma:contentTypeVersion="4" ma:contentTypeDescription="Create a new document." ma:contentTypeScope="" ma:versionID="ee3f735f7625c870b01ee874e8acecd5">
  <xsd:schema xmlns:xsd="http://www.w3.org/2001/XMLSchema" xmlns:xs="http://www.w3.org/2001/XMLSchema" xmlns:p="http://schemas.microsoft.com/office/2006/metadata/properties" xmlns:ns3="4b906143-9b70-402f-8d2b-95e67936620e" targetNamespace="http://schemas.microsoft.com/office/2006/metadata/properties" ma:root="true" ma:fieldsID="864e4b1a99033c9e016f0b40ca8ecc6b" ns3:_="">
    <xsd:import namespace="4b906143-9b70-402f-8d2b-95e67936620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06143-9b70-402f-8d2b-95e67936620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1E64F9-728F-44CF-B1C3-FF5A85F58547}">
  <ds:schemaRefs>
    <ds:schemaRef ds:uri="http://schemas.microsoft.com/sharepoint/v3/contenttype/forms"/>
  </ds:schemaRefs>
</ds:datastoreItem>
</file>

<file path=customXml/itemProps2.xml><?xml version="1.0" encoding="utf-8"?>
<ds:datastoreItem xmlns:ds="http://schemas.openxmlformats.org/officeDocument/2006/customXml" ds:itemID="{FA8E76E7-11F5-4954-95F9-1BAF90EB7027}">
  <ds:schemaRefs>
    <ds:schemaRef ds:uri="http://purl.org/dc/terms/"/>
    <ds:schemaRef ds:uri="http://purl.org/dc/elements/1.1/"/>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 ds:uri="4b906143-9b70-402f-8d2b-95e67936620e"/>
    <ds:schemaRef ds:uri="http://schemas.microsoft.com/office/2006/metadata/properties"/>
  </ds:schemaRefs>
</ds:datastoreItem>
</file>

<file path=customXml/itemProps3.xml><?xml version="1.0" encoding="utf-8"?>
<ds:datastoreItem xmlns:ds="http://schemas.openxmlformats.org/officeDocument/2006/customXml" ds:itemID="{0B31D39C-89C4-4301-A98A-ED869743A3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906143-9b70-402f-8d2b-95e6793662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970</TotalTime>
  <Words>1682</Words>
  <Application>Microsoft Office PowerPoint</Application>
  <PresentationFormat>Widescreen</PresentationFormat>
  <Paragraphs>218</Paragraphs>
  <Slides>24</Slides>
  <Notes>0</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(Body)</vt:lpstr>
      <vt:lpstr>Calibri Light</vt:lpstr>
      <vt:lpstr>Frutiger 45 bold</vt:lpstr>
      <vt:lpstr>Frutiger LT Pro 45 Light</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PRASATH</dc:creator>
  <cp:lastModifiedBy>Bollu Sai Likhitha</cp:lastModifiedBy>
  <cp:revision>15</cp:revision>
  <dcterms:created xsi:type="dcterms:W3CDTF">2024-05-13T10:33:11Z</dcterms:created>
  <dcterms:modified xsi:type="dcterms:W3CDTF">2025-09-26T06:32:41Z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2025-08-25T08:11:33Z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5a5317b9-6049-4f38-9ea6-5786aca62bc4</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1_Office Theme:8</vt:lpwstr>
  </property>
  <property fmtid="{D5CDD505-2E9C-101B-9397-08002B2CF9AE}" pid="11" name="ClassificationContentMarkingFooterText">
    <vt:lpwstr>Sensitivity: LNT Construction Internal Use</vt:lpwstr>
  </property>
  <property fmtid="{D5CDD505-2E9C-101B-9397-08002B2CF9AE}" pid="12" name="ContentTypeId">
    <vt:lpwstr>0x0101006C65D045C369FE49BEB48825814A8E20</vt:lpwstr>
  </property>
</Properties>
</file>