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14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1445AA-0C2B-4EA5-8286-609B9360DA6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9ADB-FCEF-43FE-ACCF-A409C922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3BBA-00AA-5A2B-81B3-CBA396498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of Baseball stadium attendance using Spark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45921-C830-D1AB-A8F4-CF0B6A4AD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000" dirty="0"/>
              <a:t>By:</a:t>
            </a:r>
          </a:p>
          <a:p>
            <a:r>
              <a:rPr lang="en-US" sz="1000" dirty="0"/>
              <a:t>Sai Maruthi Vinay Jampani</a:t>
            </a:r>
          </a:p>
          <a:p>
            <a:r>
              <a:rPr lang="en-US" sz="1000" dirty="0"/>
              <a:t>Lakshmi Venkata Sandeep Reddy</a:t>
            </a:r>
          </a:p>
          <a:p>
            <a:r>
              <a:rPr lang="en-US" sz="1000" dirty="0"/>
              <a:t>Nikith Reddy Kallem</a:t>
            </a:r>
          </a:p>
        </p:txBody>
      </p:sp>
    </p:spTree>
    <p:extLst>
      <p:ext uri="{BB962C8B-B14F-4D97-AF65-F5344CB8AC3E}">
        <p14:creationId xmlns:p14="http://schemas.microsoft.com/office/powerpoint/2010/main" val="30078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CA28-DD82-0F2D-58C2-7B3D6D09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D5467-AFEB-2B54-33BB-48678E648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067433"/>
              </p:ext>
            </p:extLst>
          </p:nvPr>
        </p:nvGraphicFramePr>
        <p:xfrm>
          <a:off x="3374403" y="884903"/>
          <a:ext cx="6428359" cy="5869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059">
                  <a:extLst>
                    <a:ext uri="{9D8B030D-6E8A-4147-A177-3AD203B41FA5}">
                      <a16:colId xmlns:a16="http://schemas.microsoft.com/office/drawing/2014/main" val="895299254"/>
                    </a:ext>
                  </a:extLst>
                </a:gridCol>
                <a:gridCol w="2591078">
                  <a:extLst>
                    <a:ext uri="{9D8B030D-6E8A-4147-A177-3AD203B41FA5}">
                      <a16:colId xmlns:a16="http://schemas.microsoft.com/office/drawing/2014/main" val="3239108749"/>
                    </a:ext>
                  </a:extLst>
                </a:gridCol>
                <a:gridCol w="972111">
                  <a:extLst>
                    <a:ext uri="{9D8B030D-6E8A-4147-A177-3AD203B41FA5}">
                      <a16:colId xmlns:a16="http://schemas.microsoft.com/office/drawing/2014/main" val="549919011"/>
                    </a:ext>
                  </a:extLst>
                </a:gridCol>
                <a:gridCol w="972111">
                  <a:extLst>
                    <a:ext uri="{9D8B030D-6E8A-4147-A177-3AD203B41FA5}">
                      <a16:colId xmlns:a16="http://schemas.microsoft.com/office/drawing/2014/main" val="341700700"/>
                    </a:ext>
                  </a:extLst>
                </a:gridCol>
              </a:tblGrid>
              <a:tr h="17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Variable: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Description: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Role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243849696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attendance_binary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Whether the attendance is above the 2015 season’s average value of 30,000 (1=Yes, 0=No)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Binary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428952013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previous_attendance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attendance at the home team’s previous game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344371821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previous_away_team_errors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number of errors of the away team (in the previous game)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111664547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previous_away_team_hits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number of hits of the away team (in the previous game)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3587420883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previous_away_team_runs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number of runs of the away team (in the previous game)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4183248558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game_type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Whether the current game is a “Night game” or a “Day game”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62996664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previous_game_type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Whether the previous game was a “Night game” or a “Day game”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3898465702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previous_home_team_errors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number of errors of the home team (in the previous game)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963336614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previous_home_team_hits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number of hits of the home team (in the previous game)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854679409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previous_home_team_runs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number of runs of the home team (in the previous game)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796446661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game_day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week day of the current game (e.g., Monday, Tuesday,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118143288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previous_game_day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 dirty="0">
                          <a:effectLst/>
                        </a:rPr>
                        <a:t>The week day of the previous game (e.g., Monday, Tuesday, etc.)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4155194513"/>
                  </a:ext>
                </a:extLst>
              </a:tr>
              <a:tr h="17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weather temperature at the current game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3677562062"/>
                  </a:ext>
                </a:extLst>
              </a:tr>
              <a:tr h="17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wind_speed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wind speed at the current game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901438911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sky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sky conditions at the current game (Sunny, Cloudy, etc.)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2391238493"/>
                  </a:ext>
                </a:extLst>
              </a:tr>
              <a:tr h="173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previous_game_duration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The length of the previous game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140825056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previous_homewin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Whether the home team won the previous game (1=Yes, 0=No)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800" dirty="0">
                          <a:effectLst/>
                        </a:rPr>
                        <a:t>Binary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841" marR="66841" marT="0" marB="0"/>
                </a:tc>
                <a:extLst>
                  <a:ext uri="{0D108BD9-81ED-4DB2-BD59-A6C34878D82A}">
                    <a16:rowId xmlns:a16="http://schemas.microsoft.com/office/drawing/2014/main" val="291691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620-F34A-3117-B0C2-E002B01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EA5D6-4E15-C21B-65DB-1F1017D5C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045" y="865239"/>
            <a:ext cx="2536723" cy="5383161"/>
          </a:xfrm>
        </p:spPr>
      </p:pic>
    </p:spTree>
    <p:extLst>
      <p:ext uri="{BB962C8B-B14F-4D97-AF65-F5344CB8AC3E}">
        <p14:creationId xmlns:p14="http://schemas.microsoft.com/office/powerpoint/2010/main" val="161228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6738-54D6-54F3-AEBA-08F9A76E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6A59-17EF-9A1D-1404-80BAAA49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/>
              <a:t>Linear SVC</a:t>
            </a:r>
          </a:p>
        </p:txBody>
      </p:sp>
    </p:spTree>
    <p:extLst>
      <p:ext uri="{BB962C8B-B14F-4D97-AF65-F5344CB8AC3E}">
        <p14:creationId xmlns:p14="http://schemas.microsoft.com/office/powerpoint/2010/main" val="308784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AD58-6FB8-19AD-CB25-1C396436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2A6B69-54DD-53BE-EBDD-A5EB80482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563657"/>
              </p:ext>
            </p:extLst>
          </p:nvPr>
        </p:nvGraphicFramePr>
        <p:xfrm>
          <a:off x="1103314" y="3646789"/>
          <a:ext cx="9564689" cy="1888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876">
                  <a:extLst>
                    <a:ext uri="{9D8B030D-6E8A-4147-A177-3AD203B41FA5}">
                      <a16:colId xmlns:a16="http://schemas.microsoft.com/office/drawing/2014/main" val="3645179031"/>
                    </a:ext>
                  </a:extLst>
                </a:gridCol>
                <a:gridCol w="518177">
                  <a:extLst>
                    <a:ext uri="{9D8B030D-6E8A-4147-A177-3AD203B41FA5}">
                      <a16:colId xmlns:a16="http://schemas.microsoft.com/office/drawing/2014/main" val="345763156"/>
                    </a:ext>
                  </a:extLst>
                </a:gridCol>
                <a:gridCol w="518177">
                  <a:extLst>
                    <a:ext uri="{9D8B030D-6E8A-4147-A177-3AD203B41FA5}">
                      <a16:colId xmlns:a16="http://schemas.microsoft.com/office/drawing/2014/main" val="2545882711"/>
                    </a:ext>
                  </a:extLst>
                </a:gridCol>
                <a:gridCol w="518177">
                  <a:extLst>
                    <a:ext uri="{9D8B030D-6E8A-4147-A177-3AD203B41FA5}">
                      <a16:colId xmlns:a16="http://schemas.microsoft.com/office/drawing/2014/main" val="2023841263"/>
                    </a:ext>
                  </a:extLst>
                </a:gridCol>
                <a:gridCol w="518177">
                  <a:extLst>
                    <a:ext uri="{9D8B030D-6E8A-4147-A177-3AD203B41FA5}">
                      <a16:colId xmlns:a16="http://schemas.microsoft.com/office/drawing/2014/main" val="3363652233"/>
                    </a:ext>
                  </a:extLst>
                </a:gridCol>
                <a:gridCol w="593745">
                  <a:extLst>
                    <a:ext uri="{9D8B030D-6E8A-4147-A177-3AD203B41FA5}">
                      <a16:colId xmlns:a16="http://schemas.microsoft.com/office/drawing/2014/main" val="2121358221"/>
                    </a:ext>
                  </a:extLst>
                </a:gridCol>
                <a:gridCol w="852834">
                  <a:extLst>
                    <a:ext uri="{9D8B030D-6E8A-4147-A177-3AD203B41FA5}">
                      <a16:colId xmlns:a16="http://schemas.microsoft.com/office/drawing/2014/main" val="1290679100"/>
                    </a:ext>
                  </a:extLst>
                </a:gridCol>
                <a:gridCol w="507382">
                  <a:extLst>
                    <a:ext uri="{9D8B030D-6E8A-4147-A177-3AD203B41FA5}">
                      <a16:colId xmlns:a16="http://schemas.microsoft.com/office/drawing/2014/main" val="4192595377"/>
                    </a:ext>
                  </a:extLst>
                </a:gridCol>
                <a:gridCol w="507382">
                  <a:extLst>
                    <a:ext uri="{9D8B030D-6E8A-4147-A177-3AD203B41FA5}">
                      <a16:colId xmlns:a16="http://schemas.microsoft.com/office/drawing/2014/main" val="4047825298"/>
                    </a:ext>
                  </a:extLst>
                </a:gridCol>
                <a:gridCol w="723289">
                  <a:extLst>
                    <a:ext uri="{9D8B030D-6E8A-4147-A177-3AD203B41FA5}">
                      <a16:colId xmlns:a16="http://schemas.microsoft.com/office/drawing/2014/main" val="3467664855"/>
                    </a:ext>
                  </a:extLst>
                </a:gridCol>
                <a:gridCol w="723289">
                  <a:extLst>
                    <a:ext uri="{9D8B030D-6E8A-4147-A177-3AD203B41FA5}">
                      <a16:colId xmlns:a16="http://schemas.microsoft.com/office/drawing/2014/main" val="3348097822"/>
                    </a:ext>
                  </a:extLst>
                </a:gridCol>
                <a:gridCol w="723289">
                  <a:extLst>
                    <a:ext uri="{9D8B030D-6E8A-4147-A177-3AD203B41FA5}">
                      <a16:colId xmlns:a16="http://schemas.microsoft.com/office/drawing/2014/main" val="709498638"/>
                    </a:ext>
                  </a:extLst>
                </a:gridCol>
                <a:gridCol w="723289">
                  <a:extLst>
                    <a:ext uri="{9D8B030D-6E8A-4147-A177-3AD203B41FA5}">
                      <a16:colId xmlns:a16="http://schemas.microsoft.com/office/drawing/2014/main" val="1131700784"/>
                    </a:ext>
                  </a:extLst>
                </a:gridCol>
                <a:gridCol w="917606">
                  <a:extLst>
                    <a:ext uri="{9D8B030D-6E8A-4147-A177-3AD203B41FA5}">
                      <a16:colId xmlns:a16="http://schemas.microsoft.com/office/drawing/2014/main" val="3536236831"/>
                    </a:ext>
                  </a:extLst>
                </a:gridCol>
              </a:tblGrid>
              <a:tr h="38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FPR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TPR (Sensitivity, Recall)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Accuracy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TP Rev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TN Savings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FP Cost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 Cost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LR NET</a:t>
                      </a:r>
                      <a:endParaRPr lang="en-US" sz="900" b="1" i="0" u="none" strike="noStrike">
                        <a:solidFill>
                          <a:srgbClr val="CC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807161293"/>
                  </a:ext>
                </a:extLst>
              </a:tr>
              <a:tr h="3749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Decision Tree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0.1784387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$256,500,000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$22,100,000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($48,000,000)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($41,000,000)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$189,600,000 </a:t>
                      </a:r>
                      <a:endParaRPr lang="en-US" sz="900" b="0" i="0" u="none" strike="noStrike">
                        <a:solidFill>
                          <a:srgbClr val="CC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395229131"/>
                  </a:ext>
                </a:extLst>
              </a:tr>
              <a:tr h="3749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Logistic 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0.1524164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$265,500,000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$22,800,000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($41,000,000)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($35,000,000)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$212,300,000 </a:t>
                      </a:r>
                      <a:endParaRPr lang="en-US" sz="900" b="0" i="0" u="none" strike="noStrike">
                        <a:solidFill>
                          <a:srgbClr val="CC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42327351"/>
                  </a:ext>
                </a:extLst>
              </a:tr>
              <a:tr h="3749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Classifier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0.133829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$265,500,000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$23,300,000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($36,000,000)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($35,000,000)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$217,800,000 </a:t>
                      </a:r>
                      <a:endParaRPr lang="en-US" sz="900" b="0" i="0" u="none" strike="noStrike">
                        <a:solidFill>
                          <a:srgbClr val="CC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1963485438"/>
                  </a:ext>
                </a:extLst>
              </a:tr>
              <a:tr h="3749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SVM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0.1561338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$265,500,000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$22,700,000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($42,000,000)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($35,000,000)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$211,200,000 </a:t>
                      </a:r>
                      <a:endParaRPr lang="en-US" sz="900" b="0" i="0" u="none" strike="noStrike" dirty="0">
                        <a:solidFill>
                          <a:srgbClr val="CC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9" marR="6059" marT="6059" marB="0" anchor="b"/>
                </a:tc>
                <a:extLst>
                  <a:ext uri="{0D108BD9-81ED-4DB2-BD59-A6C34878D82A}">
                    <a16:rowId xmlns:a16="http://schemas.microsoft.com/office/drawing/2014/main" val="2893226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B69470-5ABA-C838-B098-9BF69BFE0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93899"/>
              </p:ext>
            </p:extLst>
          </p:nvPr>
        </p:nvGraphicFramePr>
        <p:xfrm>
          <a:off x="1103314" y="1524000"/>
          <a:ext cx="9564689" cy="1904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868">
                  <a:extLst>
                    <a:ext uri="{9D8B030D-6E8A-4147-A177-3AD203B41FA5}">
                      <a16:colId xmlns:a16="http://schemas.microsoft.com/office/drawing/2014/main" val="3676367457"/>
                    </a:ext>
                  </a:extLst>
                </a:gridCol>
                <a:gridCol w="1979310">
                  <a:extLst>
                    <a:ext uri="{9D8B030D-6E8A-4147-A177-3AD203B41FA5}">
                      <a16:colId xmlns:a16="http://schemas.microsoft.com/office/drawing/2014/main" val="665363758"/>
                    </a:ext>
                  </a:extLst>
                </a:gridCol>
                <a:gridCol w="865208">
                  <a:extLst>
                    <a:ext uri="{9D8B030D-6E8A-4147-A177-3AD203B41FA5}">
                      <a16:colId xmlns:a16="http://schemas.microsoft.com/office/drawing/2014/main" val="3555539632"/>
                    </a:ext>
                  </a:extLst>
                </a:gridCol>
                <a:gridCol w="568903">
                  <a:extLst>
                    <a:ext uri="{9D8B030D-6E8A-4147-A177-3AD203B41FA5}">
                      <a16:colId xmlns:a16="http://schemas.microsoft.com/office/drawing/2014/main" val="4110367897"/>
                    </a:ext>
                  </a:extLst>
                </a:gridCol>
                <a:gridCol w="2986743">
                  <a:extLst>
                    <a:ext uri="{9D8B030D-6E8A-4147-A177-3AD203B41FA5}">
                      <a16:colId xmlns:a16="http://schemas.microsoft.com/office/drawing/2014/main" val="213711156"/>
                    </a:ext>
                  </a:extLst>
                </a:gridCol>
                <a:gridCol w="853355">
                  <a:extLst>
                    <a:ext uri="{9D8B030D-6E8A-4147-A177-3AD203B41FA5}">
                      <a16:colId xmlns:a16="http://schemas.microsoft.com/office/drawing/2014/main" val="1604569343"/>
                    </a:ext>
                  </a:extLst>
                </a:gridCol>
                <a:gridCol w="1659302">
                  <a:extLst>
                    <a:ext uri="{9D8B030D-6E8A-4147-A177-3AD203B41FA5}">
                      <a16:colId xmlns:a16="http://schemas.microsoft.com/office/drawing/2014/main" val="2137670979"/>
                    </a:ext>
                  </a:extLst>
                </a:gridCol>
              </a:tblGrid>
              <a:tr h="350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Expected Net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Positive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attendance more than 30000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extLst>
                  <a:ext uri="{0D108BD9-81ED-4DB2-BD59-A6C34878D82A}">
                    <a16:rowId xmlns:a16="http://schemas.microsoft.com/office/drawing/2014/main" val="3800128370"/>
                  </a:ext>
                </a:extLst>
              </a:tr>
              <a:tr h="350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 Rev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Identifying the Positive case Wrongly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$1,500,000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Profit made by stadium by attracting more sponcers and planning the logistics correctly</a:t>
                      </a:r>
                      <a:endParaRPr lang="en-US" sz="8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652" marR="6652" marT="6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Negative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less than or equal to 30000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extLst>
                  <a:ext uri="{0D108BD9-81ED-4DB2-BD59-A6C34878D82A}">
                    <a16:rowId xmlns:a16="http://schemas.microsoft.com/office/drawing/2014/main" val="2202761021"/>
                  </a:ext>
                </a:extLst>
              </a:tr>
              <a:tr h="495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TN Savings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Identifying the Negative case correctly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Profit made by the stadium for reducing expenses </a:t>
                      </a:r>
                      <a:endParaRPr lang="en-US" sz="8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652" marR="6652" marT="6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extLst>
                  <a:ext uri="{0D108BD9-81ED-4DB2-BD59-A6C34878D82A}">
                    <a16:rowId xmlns:a16="http://schemas.microsoft.com/office/drawing/2014/main" val="3311071272"/>
                  </a:ext>
                </a:extLst>
              </a:tr>
              <a:tr h="358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FP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Identifying the Negative case Wrongly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-$1,000,000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Loss beared by Stadium to compensate sponcers and wastage in Resources</a:t>
                      </a:r>
                      <a:endParaRPr lang="en-US" sz="8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652" marR="6652" marT="6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extLst>
                  <a:ext uri="{0D108BD9-81ED-4DB2-BD59-A6C34878D82A}">
                    <a16:rowId xmlns:a16="http://schemas.microsoft.com/office/drawing/2014/main" val="4231819276"/>
                  </a:ext>
                </a:extLst>
              </a:tr>
              <a:tr h="350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FN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Identifying the Positive case Wrongly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-$50,000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additional expences incurred because of less estimation</a:t>
                      </a:r>
                      <a:endParaRPr lang="en-US" sz="8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652" marR="6652" marT="66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2" marR="6652" marT="6652" marB="0" anchor="b"/>
                </a:tc>
                <a:extLst>
                  <a:ext uri="{0D108BD9-81ED-4DB2-BD59-A6C34878D82A}">
                    <a16:rowId xmlns:a16="http://schemas.microsoft.com/office/drawing/2014/main" val="14413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2F36-613D-FC3E-5971-3B85BFC7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223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1102</TotalTime>
  <Words>609</Words>
  <Application>Microsoft Office PowerPoint</Application>
  <PresentationFormat>Widescreen</PresentationFormat>
  <Paragraphs>191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Century Gothic</vt:lpstr>
      <vt:lpstr>Segoe UI</vt:lpstr>
      <vt:lpstr>Wingdings 3</vt:lpstr>
      <vt:lpstr>Ion</vt:lpstr>
      <vt:lpstr>Prediction of Baseball stadium attendance using Spark ML</vt:lpstr>
      <vt:lpstr>Dataset : </vt:lpstr>
      <vt:lpstr>Data Model:</vt:lpstr>
      <vt:lpstr>Models:</vt:lpstr>
      <vt:lpstr>Cost Benefit Analysis: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Baseball stadium attendance Spark Ml</dc:title>
  <dc:creator>Sai Maruthi Vinay Jampani</dc:creator>
  <cp:lastModifiedBy>Sai Maruthi Vinay Jampani</cp:lastModifiedBy>
  <cp:revision>4</cp:revision>
  <dcterms:created xsi:type="dcterms:W3CDTF">2022-05-09T04:23:10Z</dcterms:created>
  <dcterms:modified xsi:type="dcterms:W3CDTF">2022-05-10T01:34:16Z</dcterms:modified>
</cp:coreProperties>
</file>