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A8C714-0950-404D-82AB-94CDC6033F80}">
  <a:tblStyle styleId="{B7A8C714-0950-404D-82AB-94CDC6033F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d200692b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ecfb37aa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cfb37aa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ecfb37aa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ecfb37a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d200692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d200692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200692b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American Sign Language detection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40000" lnSpcReduction="10000"/>
          </a:bodyPr>
          <a:lstStyle/>
          <a:p>
            <a:pPr marL="0" lvl="0" indent="0" algn="ctr" rtl="0">
              <a:spcBef>
                <a:spcPts val="0"/>
              </a:spcBef>
              <a:spcAft>
                <a:spcPts val="0"/>
              </a:spcAft>
              <a:buClr>
                <a:schemeClr val="dk1"/>
              </a:buClr>
              <a:buSzPts val="440"/>
              <a:buFont typeface="Arial"/>
              <a:buNone/>
            </a:pPr>
            <a:r>
              <a:rPr lang="en-GB" sz="5200">
                <a:solidFill>
                  <a:schemeClr val="dk1"/>
                </a:solidFill>
              </a:rPr>
              <a:t>using Multi Modal CNN</a:t>
            </a:r>
            <a:endParaRPr sz="5200">
              <a:solidFill>
                <a:schemeClr val="dk1"/>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 and simulations</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2"/>
          <p:cNvPicPr preferRelativeResize="0"/>
          <p:nvPr/>
        </p:nvPicPr>
        <p:blipFill>
          <a:blip r:embed="rId3">
            <a:alphaModFix/>
          </a:blip>
          <a:stretch>
            <a:fillRect/>
          </a:stretch>
        </p:blipFill>
        <p:spPr>
          <a:xfrm>
            <a:off x="311700" y="1017725"/>
            <a:ext cx="3312599" cy="3009701"/>
          </a:xfrm>
          <a:prstGeom prst="rect">
            <a:avLst/>
          </a:prstGeom>
          <a:noFill/>
          <a:ln>
            <a:noFill/>
          </a:ln>
        </p:spPr>
      </p:pic>
      <p:sp>
        <p:nvSpPr>
          <p:cNvPr id="114" name="Google Shape;114;p22"/>
          <p:cNvSpPr txBox="1"/>
          <p:nvPr/>
        </p:nvSpPr>
        <p:spPr>
          <a:xfrm>
            <a:off x="4613425" y="1359425"/>
            <a:ext cx="3203400" cy="20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rPr>
              <a:t>Figure.2 represents the confusion matrix</a:t>
            </a:r>
            <a:endParaRPr sz="1300">
              <a:solidFill>
                <a:schemeClr val="dk2"/>
              </a:solidFill>
            </a:endParaRPr>
          </a:p>
        </p:txBody>
      </p:sp>
      <p:sp>
        <p:nvSpPr>
          <p:cNvPr id="115" name="Google Shape;115;p22"/>
          <p:cNvSpPr txBox="1"/>
          <p:nvPr/>
        </p:nvSpPr>
        <p:spPr>
          <a:xfrm>
            <a:off x="649275" y="4227925"/>
            <a:ext cx="2358600" cy="1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chemeClr val="dk2"/>
                </a:solidFill>
              </a:rPr>
              <a:t>Figure.2.Confusion matrix</a:t>
            </a:r>
            <a:endParaRPr sz="900" i="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 and simulations</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2" name="Google Shape;122;p23"/>
          <p:cNvSpPr txBox="1"/>
          <p:nvPr/>
        </p:nvSpPr>
        <p:spPr>
          <a:xfrm>
            <a:off x="649275" y="4227925"/>
            <a:ext cx="2358600" cy="1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chemeClr val="dk2"/>
                </a:solidFill>
              </a:rPr>
              <a:t>Figure.3 .Sample predictions</a:t>
            </a:r>
            <a:endParaRPr sz="900" i="1">
              <a:solidFill>
                <a:schemeClr val="dk2"/>
              </a:solidFill>
            </a:endParaRPr>
          </a:p>
        </p:txBody>
      </p:sp>
      <p:pic>
        <p:nvPicPr>
          <p:cNvPr id="123" name="Google Shape;123;p23"/>
          <p:cNvPicPr preferRelativeResize="0"/>
          <p:nvPr/>
        </p:nvPicPr>
        <p:blipFill>
          <a:blip r:embed="rId3">
            <a:alphaModFix/>
          </a:blip>
          <a:stretch>
            <a:fillRect/>
          </a:stretch>
        </p:blipFill>
        <p:spPr>
          <a:xfrm>
            <a:off x="1991448" y="2811628"/>
            <a:ext cx="1533926" cy="1461946"/>
          </a:xfrm>
          <a:prstGeom prst="rect">
            <a:avLst/>
          </a:prstGeom>
          <a:noFill/>
          <a:ln>
            <a:noFill/>
          </a:ln>
        </p:spPr>
      </p:pic>
      <p:pic>
        <p:nvPicPr>
          <p:cNvPr id="124" name="Google Shape;124;p23"/>
          <p:cNvPicPr preferRelativeResize="0"/>
          <p:nvPr/>
        </p:nvPicPr>
        <p:blipFill>
          <a:blip r:embed="rId4">
            <a:alphaModFix/>
          </a:blip>
          <a:stretch>
            <a:fillRect/>
          </a:stretch>
        </p:blipFill>
        <p:spPr>
          <a:xfrm>
            <a:off x="1991448" y="1185523"/>
            <a:ext cx="1334600" cy="1470965"/>
          </a:xfrm>
          <a:prstGeom prst="rect">
            <a:avLst/>
          </a:prstGeom>
          <a:noFill/>
          <a:ln>
            <a:noFill/>
          </a:ln>
        </p:spPr>
      </p:pic>
      <p:pic>
        <p:nvPicPr>
          <p:cNvPr id="125" name="Google Shape;125;p23"/>
          <p:cNvPicPr preferRelativeResize="0"/>
          <p:nvPr/>
        </p:nvPicPr>
        <p:blipFill>
          <a:blip r:embed="rId5">
            <a:alphaModFix/>
          </a:blip>
          <a:stretch>
            <a:fillRect/>
          </a:stretch>
        </p:blipFill>
        <p:spPr>
          <a:xfrm>
            <a:off x="356983" y="2745923"/>
            <a:ext cx="1443359" cy="1527651"/>
          </a:xfrm>
          <a:prstGeom prst="rect">
            <a:avLst/>
          </a:prstGeom>
          <a:noFill/>
          <a:ln>
            <a:noFill/>
          </a:ln>
        </p:spPr>
      </p:pic>
      <p:pic>
        <p:nvPicPr>
          <p:cNvPr id="126" name="Google Shape;126;p23"/>
          <p:cNvPicPr preferRelativeResize="0"/>
          <p:nvPr/>
        </p:nvPicPr>
        <p:blipFill>
          <a:blip r:embed="rId6">
            <a:alphaModFix/>
          </a:blip>
          <a:stretch>
            <a:fillRect/>
          </a:stretch>
        </p:blipFill>
        <p:spPr>
          <a:xfrm>
            <a:off x="311700" y="1152475"/>
            <a:ext cx="1533927" cy="1593449"/>
          </a:xfrm>
          <a:prstGeom prst="rect">
            <a:avLst/>
          </a:prstGeom>
          <a:noFill/>
          <a:ln>
            <a:noFill/>
          </a:ln>
        </p:spPr>
      </p:pic>
      <p:sp>
        <p:nvSpPr>
          <p:cNvPr id="127" name="Google Shape;127;p23"/>
          <p:cNvSpPr txBox="1"/>
          <p:nvPr/>
        </p:nvSpPr>
        <p:spPr>
          <a:xfrm>
            <a:off x="4879725" y="1382250"/>
            <a:ext cx="3142500" cy="2777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200">
                <a:solidFill>
                  <a:schemeClr val="dk2"/>
                </a:solidFill>
              </a:rPr>
              <a:t>Figure.3 represents the sample predictions by the saved model of Multi Modal CNN</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[1].W. Vijitkunsawat, T. Racharak and M. L. Nguyen, "Deep Multimodal-based Number Finger Spelling Recognizer for Thai Sign Language," 2023 22nd International Symposium on Communications and Information Technologies (ISCIT), Sydney, Australia, 2023, pp. 99-104, doi: 10.1109/ISCIT57293.2023.10376072. keywords: {Visualization;Fingers;Gesture recognition;Auditory system;Assistive technologies;Skeleton;Information and communication technology;Thai Number Finger Spelling;Sign Language Recognition;Benchmark Dataset},</a:t>
            </a:r>
            <a:endParaRPr/>
          </a:p>
          <a:p>
            <a:pPr marL="0" lvl="0" indent="0" algn="l" rtl="0">
              <a:spcBef>
                <a:spcPts val="1200"/>
              </a:spcBef>
              <a:spcAft>
                <a:spcPts val="0"/>
              </a:spcAft>
              <a:buNone/>
            </a:pPr>
            <a:r>
              <a:rPr lang="en-GB"/>
              <a:t>[2].C. Raghavachari and G. Shanmugha Sundaram, "Deep Learning Framework for Fingerspelling System using CNN," 2020 International Conference on Communication and Signal Processing (ICCSP), Chennai, India, 2020, pp. 469-473, doi: 10.1109/ICCSP48568.2020.9182155. keywords: {Assistive technology;Machine learning;Gesture recognition;Convolution;Training;Kernel;Standards;Convolutional Neural Networks;Fingerspelling;Hand Gesture Recognition;Inception V3;ResNet and VGG16},</a:t>
            </a:r>
            <a:endParaRPr/>
          </a:p>
          <a:p>
            <a:pPr marL="0" lvl="0" indent="0" algn="l" rtl="0">
              <a:spcBef>
                <a:spcPts val="1200"/>
              </a:spcBef>
              <a:spcAft>
                <a:spcPts val="0"/>
              </a:spcAft>
              <a:buNone/>
            </a:pPr>
            <a:r>
              <a:rPr lang="en-GB"/>
              <a:t>[3].A. Howal, A. Golapkar, Y. Khan, S. Bokade, S. Varma and M. V. Vyawahare, "Sign Language Finger-Spelling Recognition System Using Deep Convolutional Neural Network," 2023 5th Biennial International Conference on Nascent Technologies in Engineering (ICNTE), Navi Mumbai, India, 2023, pp. 1-6, doi: 10.1109/ICNTE56631.2023.10146675. keywords: {Training;Image resolution;Shape;Face recognition;Symbols;Gesture recognition;Auditory system},</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Group member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r" rtl="0">
              <a:spcBef>
                <a:spcPts val="0"/>
              </a:spcBef>
              <a:spcAft>
                <a:spcPts val="1200"/>
              </a:spcAft>
              <a:buNone/>
            </a:pPr>
            <a:endParaRPr lang="en-IN" dirty="0"/>
          </a:p>
          <a:p>
            <a:pPr marL="0" lvl="0" indent="0" algn="r" rtl="0">
              <a:spcBef>
                <a:spcPts val="0"/>
              </a:spcBef>
              <a:spcAft>
                <a:spcPts val="1200"/>
              </a:spcAft>
              <a:buNone/>
            </a:pPr>
            <a:endParaRPr lang="en-IN" dirty="0"/>
          </a:p>
          <a:p>
            <a:pPr marL="0" lvl="0" indent="0" algn="r" rtl="0">
              <a:spcBef>
                <a:spcPts val="0"/>
              </a:spcBef>
              <a:spcAft>
                <a:spcPts val="1200"/>
              </a:spcAft>
              <a:buNone/>
            </a:pPr>
            <a:endParaRPr lang="en-IN" dirty="0"/>
          </a:p>
          <a:p>
            <a:pPr marL="0" lvl="0" indent="0" algn="r" rtl="0">
              <a:spcBef>
                <a:spcPts val="0"/>
              </a:spcBef>
              <a:spcAft>
                <a:spcPts val="1200"/>
              </a:spcAft>
              <a:buNone/>
            </a:pPr>
            <a:endParaRPr lang="en-IN" dirty="0"/>
          </a:p>
          <a:p>
            <a:pPr marL="0" lvl="0" indent="0" algn="r" rtl="0">
              <a:spcBef>
                <a:spcPts val="0"/>
              </a:spcBef>
              <a:spcAft>
                <a:spcPts val="1200"/>
              </a:spcAft>
              <a:buNone/>
            </a:pPr>
            <a:r>
              <a:rPr lang="en-IN" dirty="0"/>
              <a:t>ANISH KOPPULA (700759641)</a:t>
            </a:r>
          </a:p>
          <a:p>
            <a:pPr marL="0" lvl="0" indent="0" algn="r" rtl="0">
              <a:spcBef>
                <a:spcPts val="0"/>
              </a:spcBef>
              <a:spcAft>
                <a:spcPts val="1200"/>
              </a:spcAft>
              <a:buNone/>
            </a:pPr>
            <a:r>
              <a:rPr lang="en-IN" dirty="0"/>
              <a:t>SAI NALLA (700763475)</a:t>
            </a:r>
          </a:p>
          <a:p>
            <a:pPr marL="0" lvl="0" indent="0" algn="r" rtl="0">
              <a:spcBef>
                <a:spcPts val="0"/>
              </a:spcBef>
              <a:spcAft>
                <a:spcPts val="1200"/>
              </a:spcAft>
              <a:buNone/>
            </a:pPr>
            <a:r>
              <a:rPr lang="en-IN" dirty="0"/>
              <a:t>BALA RISHIK MARNENI (700746746)</a:t>
            </a:r>
          </a:p>
          <a:p>
            <a:pPr marL="0" lvl="0" indent="0" algn="r" rtl="0">
              <a:spcBef>
                <a:spcPts val="0"/>
              </a:spcBef>
              <a:spcAft>
                <a:spcPts val="1200"/>
              </a:spcAft>
              <a:buNone/>
            </a:pPr>
            <a:r>
              <a:rPr lang="en-IN" dirty="0"/>
              <a:t>DEEKSHITHA GADDAMEDHI (700755765)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Role/Responsibilities and Contribution in project</a:t>
            </a:r>
            <a:endParaRPr/>
          </a:p>
        </p:txBody>
      </p:sp>
      <p:graphicFrame>
        <p:nvGraphicFramePr>
          <p:cNvPr id="67" name="Google Shape;67;p15"/>
          <p:cNvGraphicFramePr/>
          <p:nvPr>
            <p:extLst>
              <p:ext uri="{D42A27DB-BD31-4B8C-83A1-F6EECF244321}">
                <p14:modId xmlns:p14="http://schemas.microsoft.com/office/powerpoint/2010/main" val="850830332"/>
              </p:ext>
            </p:extLst>
          </p:nvPr>
        </p:nvGraphicFramePr>
        <p:xfrm>
          <a:off x="1172750" y="1157175"/>
          <a:ext cx="7239000" cy="4160400"/>
        </p:xfrm>
        <a:graphic>
          <a:graphicData uri="http://schemas.openxmlformats.org/drawingml/2006/table">
            <a:tbl>
              <a:tblPr>
                <a:noFill/>
                <a:tableStyleId>{B7A8C714-0950-404D-82AB-94CDC6033F80}</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sz="1000"/>
                        <a:t>Name</a:t>
                      </a:r>
                      <a:endParaRPr sz="1000"/>
                    </a:p>
                  </a:txBody>
                  <a:tcPr marL="91425" marR="91425" marT="91425" marB="91425"/>
                </a:tc>
                <a:tc>
                  <a:txBody>
                    <a:bodyPr/>
                    <a:lstStyle/>
                    <a:p>
                      <a:pPr marL="0" lvl="0" indent="0" algn="l" rtl="0">
                        <a:spcBef>
                          <a:spcPts val="0"/>
                        </a:spcBef>
                        <a:spcAft>
                          <a:spcPts val="0"/>
                        </a:spcAft>
                        <a:buNone/>
                      </a:pPr>
                      <a:r>
                        <a:rPr lang="en-GB" sz="1000" dirty="0"/>
                        <a:t>Role</a:t>
                      </a:r>
                      <a:endParaRPr sz="1000" dirty="0"/>
                    </a:p>
                  </a:txBody>
                  <a:tcPr marL="91425" marR="91425" marT="91425" marB="91425"/>
                </a:tc>
                <a:tc>
                  <a:txBody>
                    <a:bodyPr/>
                    <a:lstStyle/>
                    <a:p>
                      <a:pPr marL="0" lvl="0" indent="0" algn="l" rtl="0">
                        <a:spcBef>
                          <a:spcPts val="0"/>
                        </a:spcBef>
                        <a:spcAft>
                          <a:spcPts val="0"/>
                        </a:spcAft>
                        <a:buNone/>
                      </a:pPr>
                      <a:r>
                        <a:rPr lang="en-GB" sz="1000"/>
                        <a:t>Responsibilities</a:t>
                      </a:r>
                      <a:endParaRPr sz="1000"/>
                    </a:p>
                  </a:txBody>
                  <a:tcPr marL="91425" marR="91425" marT="91425" marB="91425"/>
                </a:tc>
                <a:tc>
                  <a:txBody>
                    <a:bodyPr/>
                    <a:lstStyle/>
                    <a:p>
                      <a:pPr marL="0" lvl="0" indent="0" algn="l" rtl="0">
                        <a:spcBef>
                          <a:spcPts val="0"/>
                        </a:spcBef>
                        <a:spcAft>
                          <a:spcPts val="0"/>
                        </a:spcAft>
                        <a:buNone/>
                      </a:pPr>
                      <a:r>
                        <a:rPr lang="en-GB" sz="1000"/>
                        <a:t>Contributions</a:t>
                      </a:r>
                      <a:endParaRPr sz="10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sz="1000" dirty="0"/>
                        <a:t>Bala </a:t>
                      </a:r>
                      <a:r>
                        <a:rPr lang="en-IN" sz="1000" dirty="0" err="1"/>
                        <a:t>Rishik</a:t>
                      </a:r>
                      <a:r>
                        <a:rPr lang="en-IN" sz="1000" dirty="0"/>
                        <a:t> </a:t>
                      </a:r>
                      <a:r>
                        <a:rPr lang="en-IN" sz="1000" dirty="0" err="1"/>
                        <a:t>Marneni</a:t>
                      </a:r>
                      <a:endParaRPr sz="1000" dirty="0"/>
                    </a:p>
                  </a:txBody>
                  <a:tcPr marL="91425" marR="91425" marT="91425" marB="91425"/>
                </a:tc>
                <a:tc>
                  <a:txBody>
                    <a:bodyPr/>
                    <a:lstStyle/>
                    <a:p>
                      <a:pPr marL="0" lvl="0" indent="0" algn="l" rtl="0">
                        <a:spcBef>
                          <a:spcPts val="0"/>
                        </a:spcBef>
                        <a:spcAft>
                          <a:spcPts val="0"/>
                        </a:spcAft>
                        <a:buNone/>
                      </a:pPr>
                      <a:r>
                        <a:rPr lang="en-GB" sz="1000"/>
                        <a:t>Project Manager</a:t>
                      </a:r>
                      <a:endParaRPr sz="1000"/>
                    </a:p>
                  </a:txBody>
                  <a:tcPr marL="91425" marR="91425" marT="91425" marB="91425"/>
                </a:tc>
                <a:tc>
                  <a:txBody>
                    <a:bodyPr/>
                    <a:lstStyle/>
                    <a:p>
                      <a:pPr marL="0" lvl="0" indent="0" algn="l" rtl="0">
                        <a:spcBef>
                          <a:spcPts val="0"/>
                        </a:spcBef>
                        <a:spcAft>
                          <a:spcPts val="0"/>
                        </a:spcAft>
                        <a:buNone/>
                      </a:pPr>
                      <a:r>
                        <a:rPr lang="en-GB" sz="1000"/>
                        <a:t>Setting project goals and timelines</a:t>
                      </a:r>
                      <a:endParaRPr sz="1000"/>
                    </a:p>
                  </a:txBody>
                  <a:tcPr marL="91425" marR="91425" marT="91425" marB="91425"/>
                </a:tc>
                <a:tc>
                  <a:txBody>
                    <a:bodyPr/>
                    <a:lstStyle/>
                    <a:p>
                      <a:pPr marL="0" lvl="0" indent="0" algn="l" rtl="0">
                        <a:spcBef>
                          <a:spcPts val="0"/>
                        </a:spcBef>
                        <a:spcAft>
                          <a:spcPts val="0"/>
                        </a:spcAft>
                        <a:buNone/>
                      </a:pPr>
                      <a:r>
                        <a:rPr lang="en-GB" sz="1000"/>
                        <a:t>Facilitated communication among team members coordinating tasks, and ensuring project milestones were met</a:t>
                      </a:r>
                      <a:endParaRPr sz="1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sz="1000" dirty="0"/>
                        <a:t>Anish </a:t>
                      </a:r>
                      <a:r>
                        <a:rPr lang="en-IN" sz="1000" dirty="0" err="1"/>
                        <a:t>Koppula</a:t>
                      </a:r>
                      <a:endParaRPr sz="1000" dirty="0"/>
                    </a:p>
                  </a:txBody>
                  <a:tcPr marL="91425" marR="91425" marT="91425" marB="91425"/>
                </a:tc>
                <a:tc>
                  <a:txBody>
                    <a:bodyPr/>
                    <a:lstStyle/>
                    <a:p>
                      <a:pPr marL="0" lvl="0" indent="0" algn="l" rtl="0">
                        <a:spcBef>
                          <a:spcPts val="0"/>
                        </a:spcBef>
                        <a:spcAft>
                          <a:spcPts val="0"/>
                        </a:spcAft>
                        <a:buNone/>
                      </a:pPr>
                      <a:r>
                        <a:rPr lang="en-GB" sz="1000" dirty="0"/>
                        <a:t>Data Collection Specialist</a:t>
                      </a:r>
                      <a:endParaRPr sz="1000" dirty="0"/>
                    </a:p>
                  </a:txBody>
                  <a:tcPr marL="91425" marR="91425" marT="91425" marB="91425"/>
                </a:tc>
                <a:tc>
                  <a:txBody>
                    <a:bodyPr/>
                    <a:lstStyle/>
                    <a:p>
                      <a:pPr marL="0" lvl="0" indent="0" algn="l" rtl="0">
                        <a:spcBef>
                          <a:spcPts val="0"/>
                        </a:spcBef>
                        <a:spcAft>
                          <a:spcPts val="0"/>
                        </a:spcAft>
                        <a:buNone/>
                      </a:pPr>
                      <a:r>
                        <a:rPr lang="en-GB" sz="1000"/>
                        <a:t>Collecting multi-modal ASL dataset, including image and depth sensor data</a:t>
                      </a:r>
                      <a:endParaRPr sz="1000"/>
                    </a:p>
                  </a:txBody>
                  <a:tcPr marL="91425" marR="91425" marT="91425" marB="91425"/>
                </a:tc>
                <a:tc>
                  <a:txBody>
                    <a:bodyPr/>
                    <a:lstStyle/>
                    <a:p>
                      <a:pPr marL="0" lvl="0" indent="0" algn="l" rtl="0">
                        <a:spcBef>
                          <a:spcPts val="0"/>
                        </a:spcBef>
                        <a:spcAft>
                          <a:spcPts val="0"/>
                        </a:spcAft>
                        <a:buNone/>
                      </a:pPr>
                      <a:r>
                        <a:rPr lang="en-GB" sz="1000"/>
                        <a:t>Collected and preprocessed multi-modal ASL dataset, ensuring data quality and consistency. Implemented data augmentation techniques to increase the diversity of the dataset</a:t>
                      </a:r>
                      <a:endParaRPr sz="10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IN" sz="1000" dirty="0" err="1"/>
                        <a:t>Deekshitha</a:t>
                      </a:r>
                      <a:r>
                        <a:rPr lang="en-IN" sz="1000" dirty="0"/>
                        <a:t> </a:t>
                      </a:r>
                      <a:r>
                        <a:rPr lang="en-IN" sz="1000" dirty="0" err="1"/>
                        <a:t>Gaddamedhi</a:t>
                      </a:r>
                      <a:endParaRPr sz="1000" dirty="0"/>
                    </a:p>
                  </a:txBody>
                  <a:tcPr marL="91425" marR="91425" marT="91425" marB="91425"/>
                </a:tc>
                <a:tc>
                  <a:txBody>
                    <a:bodyPr/>
                    <a:lstStyle/>
                    <a:p>
                      <a:pPr marL="0" lvl="0" indent="0" algn="l" rtl="0">
                        <a:spcBef>
                          <a:spcPts val="0"/>
                        </a:spcBef>
                        <a:spcAft>
                          <a:spcPts val="0"/>
                        </a:spcAft>
                        <a:buNone/>
                      </a:pPr>
                      <a:r>
                        <a:rPr lang="en-GB" sz="1000"/>
                        <a:t>Multi-Modal CNN Model Developer</a:t>
                      </a:r>
                      <a:endParaRPr sz="1000"/>
                    </a:p>
                  </a:txBody>
                  <a:tcPr marL="91425" marR="91425" marT="91425" marB="91425"/>
                </a:tc>
                <a:tc>
                  <a:txBody>
                    <a:bodyPr/>
                    <a:lstStyle/>
                    <a:p>
                      <a:pPr marL="0" lvl="0" indent="0" algn="l" rtl="0">
                        <a:spcBef>
                          <a:spcPts val="0"/>
                        </a:spcBef>
                        <a:spcAft>
                          <a:spcPts val="0"/>
                        </a:spcAft>
                        <a:buNone/>
                      </a:pPr>
                      <a:r>
                        <a:rPr lang="en-GB" sz="1000"/>
                        <a:t>Designing and developing multi-modal CNN architectures for ASL recognition</a:t>
                      </a:r>
                      <a:endParaRPr sz="1000"/>
                    </a:p>
                  </a:txBody>
                  <a:tcPr marL="91425" marR="91425" marT="91425" marB="91425"/>
                </a:tc>
                <a:tc>
                  <a:txBody>
                    <a:bodyPr/>
                    <a:lstStyle/>
                    <a:p>
                      <a:pPr marL="0" lvl="0" indent="0" algn="l" rtl="0">
                        <a:spcBef>
                          <a:spcPts val="0"/>
                        </a:spcBef>
                        <a:spcAft>
                          <a:spcPts val="0"/>
                        </a:spcAft>
                        <a:buNone/>
                      </a:pPr>
                      <a:r>
                        <a:rPr lang="en-GB" sz="1000"/>
                        <a:t>Developed multi-modal CNN architectures for ASL recognition. Trained and optimized the models for maximum performance.</a:t>
                      </a:r>
                      <a:endParaRPr sz="10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N" sz="1000" dirty="0"/>
                        <a:t>Sai Nalla</a:t>
                      </a:r>
                      <a:endParaRPr sz="1000" dirty="0"/>
                    </a:p>
                  </a:txBody>
                  <a:tcPr marL="91425" marR="91425" marT="91425" marB="91425"/>
                </a:tc>
                <a:tc>
                  <a:txBody>
                    <a:bodyPr/>
                    <a:lstStyle/>
                    <a:p>
                      <a:pPr marL="0" lvl="0" indent="0" algn="l" rtl="0">
                        <a:spcBef>
                          <a:spcPts val="0"/>
                        </a:spcBef>
                        <a:spcAft>
                          <a:spcPts val="0"/>
                        </a:spcAft>
                        <a:buNone/>
                      </a:pPr>
                      <a:r>
                        <a:rPr lang="en-GB" sz="1000"/>
                        <a:t>Model Evaluator and Performance Analyst</a:t>
                      </a:r>
                      <a:endParaRPr sz="1000"/>
                    </a:p>
                  </a:txBody>
                  <a:tcPr marL="91425" marR="91425" marT="91425" marB="91425"/>
                </a:tc>
                <a:tc>
                  <a:txBody>
                    <a:bodyPr/>
                    <a:lstStyle/>
                    <a:p>
                      <a:pPr marL="0" lvl="0" indent="0" algn="l" rtl="0">
                        <a:spcBef>
                          <a:spcPts val="0"/>
                        </a:spcBef>
                        <a:spcAft>
                          <a:spcPts val="0"/>
                        </a:spcAft>
                        <a:buNone/>
                      </a:pPr>
                      <a:r>
                        <a:rPr lang="en-GB" sz="1000"/>
                        <a:t>Evaluating the performance of multi-modal CNN models on the test dataset.</a:t>
                      </a:r>
                      <a:endParaRPr sz="1000"/>
                    </a:p>
                  </a:txBody>
                  <a:tcPr marL="91425" marR="91425" marT="91425" marB="91425"/>
                </a:tc>
                <a:tc>
                  <a:txBody>
                    <a:bodyPr/>
                    <a:lstStyle/>
                    <a:p>
                      <a:pPr marL="0" lvl="0" indent="0" algn="l" rtl="0">
                        <a:spcBef>
                          <a:spcPts val="0"/>
                        </a:spcBef>
                        <a:spcAft>
                          <a:spcPts val="0"/>
                        </a:spcAft>
                        <a:buNone/>
                      </a:pPr>
                      <a:r>
                        <a:rPr lang="en-GB" sz="1000" dirty="0" err="1"/>
                        <a:t>Analyzing</a:t>
                      </a:r>
                      <a:r>
                        <a:rPr lang="en-GB" sz="1000" dirty="0"/>
                        <a:t> metrics such as accuracy, precision, recall, and F1-score. </a:t>
                      </a:r>
                      <a:endParaRPr sz="10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en-GB"/>
              <a:t>Sign languages play a crucial role in facilitating communication within the deaf community. However, the intricate nature of sign language gestures poses significant challenges to accurate recognition and interpretation. Depending on RGB images will not capture those intricacies. Recognizing these challenges, our research is motivated by the need to address them effectively. We aim to propose a novel approach to sign language recognition by leveraging Multimodal Convolutional Neural Network (CNN) architecture. By integrating both color (RGB) and depth information, our goal is to enhance the accuracy and robustness of sign language recognition systems.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5592" algn="just" rtl="0">
              <a:lnSpc>
                <a:spcPct val="105000"/>
              </a:lnSpc>
              <a:spcBef>
                <a:spcPts val="0"/>
              </a:spcBef>
              <a:spcAft>
                <a:spcPts val="0"/>
              </a:spcAft>
              <a:buSzPts val="1055"/>
              <a:buChar char="●"/>
            </a:pPr>
            <a:r>
              <a:rPr lang="en-GB" sz="1055"/>
              <a:t>Enhancing Classification Accuracy: The primary objective is to improve the accuracy of sign language gesture classification compared to existing models.</a:t>
            </a:r>
            <a:endParaRPr sz="1055"/>
          </a:p>
          <a:p>
            <a:pPr marL="457200" lvl="0" indent="0" algn="just" rtl="0">
              <a:lnSpc>
                <a:spcPct val="105000"/>
              </a:lnSpc>
              <a:spcBef>
                <a:spcPts val="1200"/>
              </a:spcBef>
              <a:spcAft>
                <a:spcPts val="0"/>
              </a:spcAft>
              <a:buSzPts val="523"/>
              <a:buNone/>
            </a:pPr>
            <a:endParaRPr sz="1055"/>
          </a:p>
          <a:p>
            <a:pPr marL="457200" lvl="0" indent="-295592" algn="just" rtl="0">
              <a:lnSpc>
                <a:spcPct val="105000"/>
              </a:lnSpc>
              <a:spcBef>
                <a:spcPts val="1200"/>
              </a:spcBef>
              <a:spcAft>
                <a:spcPts val="0"/>
              </a:spcAft>
              <a:buSzPts val="1055"/>
              <a:buChar char="●"/>
            </a:pPr>
            <a:r>
              <a:rPr lang="en-GB" sz="1055"/>
              <a:t>Utilizing Multi-Modal Information: Another objective is effectively utilizing information from multiple modalities (RGB and depth) to capture the nuances of sign language gestures.</a:t>
            </a:r>
            <a:endParaRPr sz="1055"/>
          </a:p>
          <a:p>
            <a:pPr marL="457200" lvl="0" indent="0" algn="just" rtl="0">
              <a:lnSpc>
                <a:spcPct val="105000"/>
              </a:lnSpc>
              <a:spcBef>
                <a:spcPts val="1200"/>
              </a:spcBef>
              <a:spcAft>
                <a:spcPts val="0"/>
              </a:spcAft>
              <a:buSzPts val="523"/>
              <a:buNone/>
            </a:pPr>
            <a:endParaRPr sz="1055"/>
          </a:p>
          <a:p>
            <a:pPr marL="457200" lvl="0" indent="-295592" algn="just" rtl="0">
              <a:lnSpc>
                <a:spcPct val="105000"/>
              </a:lnSpc>
              <a:spcBef>
                <a:spcPts val="1200"/>
              </a:spcBef>
              <a:spcAft>
                <a:spcPts val="0"/>
              </a:spcAft>
              <a:buSzPts val="1055"/>
              <a:buChar char="●"/>
            </a:pPr>
            <a:r>
              <a:rPr lang="en-GB" sz="1055"/>
              <a:t>   Data gathering: In the data gathering step in addition to the ready-to-use parameters new parameters are also used to check the model performance and their importance in the prediction of attrition the features are: previous work experience, the reason for leaving, and previous company salary.Data preparation: Collected raw data is cleaned and prepared to match the requirements of the predictive models</a:t>
            </a:r>
            <a:endParaRPr sz="1055"/>
          </a:p>
          <a:p>
            <a:pPr marL="457200" lvl="0" indent="0" algn="just" rtl="0">
              <a:lnSpc>
                <a:spcPct val="105000"/>
              </a:lnSpc>
              <a:spcBef>
                <a:spcPts val="1200"/>
              </a:spcBef>
              <a:spcAft>
                <a:spcPts val="0"/>
              </a:spcAft>
              <a:buSzPts val="523"/>
              <a:buNone/>
            </a:pPr>
            <a:endParaRPr sz="1055"/>
          </a:p>
          <a:p>
            <a:pPr marL="457200" lvl="0" indent="-295592" algn="just" rtl="0">
              <a:lnSpc>
                <a:spcPct val="105000"/>
              </a:lnSpc>
              <a:spcBef>
                <a:spcPts val="1200"/>
              </a:spcBef>
              <a:spcAft>
                <a:spcPts val="0"/>
              </a:spcAft>
              <a:buSzPts val="1055"/>
              <a:buChar char="●"/>
            </a:pPr>
            <a:r>
              <a:rPr lang="en-GB" sz="1055"/>
              <a:t>    Promoting Accessibility: A broader objective may involve promoting accessibility and inclusion for the deaf community. By developing a robust prediction system.</a:t>
            </a:r>
            <a:endParaRPr sz="1055"/>
          </a:p>
          <a:p>
            <a:pPr marL="457200" lvl="0" indent="0" algn="just" rtl="0">
              <a:lnSpc>
                <a:spcPct val="105000"/>
              </a:lnSpc>
              <a:spcBef>
                <a:spcPts val="1200"/>
              </a:spcBef>
              <a:spcAft>
                <a:spcPts val="0"/>
              </a:spcAft>
              <a:buSzPts val="523"/>
              <a:buNone/>
            </a:pPr>
            <a:endParaRPr sz="1055"/>
          </a:p>
          <a:p>
            <a:pPr marL="457200" lvl="0" indent="-295592" algn="just" rtl="0">
              <a:lnSpc>
                <a:spcPct val="105000"/>
              </a:lnSpc>
              <a:spcBef>
                <a:spcPts val="1200"/>
              </a:spcBef>
              <a:spcAft>
                <a:spcPts val="0"/>
              </a:spcAft>
              <a:buSzPts val="1055"/>
              <a:buChar char="●"/>
            </a:pPr>
            <a:r>
              <a:rPr lang="en-GB" sz="1055"/>
              <a:t>    Scalability and Generalization: Another aim could be to design a model that is scalable and generalizable</a:t>
            </a:r>
            <a:endParaRPr sz="1055"/>
          </a:p>
          <a:p>
            <a:pPr marL="0" lvl="0" indent="0" algn="l" rtl="0">
              <a:lnSpc>
                <a:spcPct val="105000"/>
              </a:lnSpc>
              <a:spcBef>
                <a:spcPts val="1200"/>
              </a:spcBef>
              <a:spcAft>
                <a:spcPts val="1200"/>
              </a:spcAft>
              <a:buSzPts val="523"/>
              <a:buNone/>
            </a:pPr>
            <a:endParaRPr sz="105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Related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Clr>
                <a:schemeClr val="dk1"/>
              </a:buClr>
              <a:buSzPct val="61111"/>
              <a:buFont typeface="Arial"/>
              <a:buNone/>
            </a:pPr>
            <a:r>
              <a:rPr lang="en-GB"/>
              <a:t>This article addresses the challenge of developing a high-quality sign language dataset for Thai fingerspelling. The researchers gathered information from 43 individuals with varied backgrounds, genders, and physical characteristics of 24 fundamental Thai fingerspelling signs. To tackle this challenge, the study explores six deep learning architectures:  RGB-sequencing-based CNN LSTM and VGG-LSTM, LSTM, BiLSTM, and GRU ST-GCN model. The article investigates individual modalities as well as their combinations. The findings indicate that combining the RGB-sequencing modality from VGG-LSTM achieved the highest performance [1].</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Indian Sign Language (ISL) is commonly used in India. Nowadays, online interpreters are available, but they often require experts for translation, making them uneconomical at times. Therefore, this work focuses on a vision-based fingerspelling system using Convolutional Neural Networks (CNNs). The proposed CNN model performs well with InceptionV3 and outperforms existing models such as ResNet and VGG16 [2].</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This project focuses on real-time recognition of American Sign Language (ASL) finger-spelling, utilizing a Deep Convolutional Neural Network (CNN) for classification. The aim is to facilitate communication between hearing-impaired individuals and the general population. The dataset consists of over 50,000 images covering the ASL alphabet (A to Z) and numerals (0 to 9), capturing the distinct characteristics and variations in hand shape and position for each sign. The proposed model achieves an accuracy of 99.70 in classification[3].</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Sign languages serve as vital communication tools for the deaf community, relying on visual and manual expressions when verbal communication is challenging. One prominent example is Indian Sign Language (ISL), utilized within educational settings to impart academic knowledge to deaf students. Sign Language plays a crucial role in fostering communication and inclusivity within the deaf community. However, sign language gestures are intricate, involving intricate hand shapes and movements that RGB images alone may not fully capture. This limitation can hinder accurate recognition and interpretation, particularly when gestures bear resemblance to one another.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GB"/>
              <a:t> In this paper, we are proposing a Multi-Modal Convolutional Neural Network(CNN) which takes the color and depth as input. Depth information, on the other hand, offers valuable insights into the spatial relationships among various hand components and between the hand and surrounding elements.This architecture improves the classification accuracy compared to the existing models. The model achieved 75 percent accuracy.</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Results/Simulations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4" name="Google Shape;104;p21"/>
          <p:cNvSpPr txBox="1"/>
          <p:nvPr/>
        </p:nvSpPr>
        <p:spPr>
          <a:xfrm>
            <a:off x="5062350" y="1640950"/>
            <a:ext cx="2799900" cy="24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Figure.1. Represents the accuracy plot of Multi modal CNN model.</a:t>
            </a:r>
            <a:endParaRPr sz="1000">
              <a:solidFill>
                <a:schemeClr val="dk2"/>
              </a:solidFill>
            </a:endParaRPr>
          </a:p>
          <a:p>
            <a:pPr marL="0" lvl="0" indent="0" algn="l" rtl="0">
              <a:spcBef>
                <a:spcPts val="0"/>
              </a:spcBef>
              <a:spcAft>
                <a:spcPts val="0"/>
              </a:spcAft>
              <a:buNone/>
            </a:pPr>
            <a:r>
              <a:rPr lang="en-GB" sz="1000">
                <a:solidFill>
                  <a:schemeClr val="dk2"/>
                </a:solidFill>
              </a:rPr>
              <a:t>The model achieved </a:t>
            </a:r>
            <a:r>
              <a:rPr lang="en-GB" sz="900">
                <a:solidFill>
                  <a:schemeClr val="dk2"/>
                </a:solidFill>
              </a:rPr>
              <a:t>75 % accuracy.</a:t>
            </a:r>
            <a:endParaRPr sz="900">
              <a:solidFill>
                <a:schemeClr val="dk2"/>
              </a:solidFill>
            </a:endParaRPr>
          </a:p>
          <a:p>
            <a:pPr marL="0" lvl="0" indent="0" algn="l" rtl="0">
              <a:spcBef>
                <a:spcPts val="0"/>
              </a:spcBef>
              <a:spcAft>
                <a:spcPts val="0"/>
              </a:spcAft>
              <a:buNone/>
            </a:pPr>
            <a:r>
              <a:rPr lang="en-GB" sz="900">
                <a:solidFill>
                  <a:schemeClr val="dk2"/>
                </a:solidFill>
              </a:rPr>
              <a:t>This accuracy is for 10 epochs on sample data of ASL alphabets.</a:t>
            </a:r>
            <a:endParaRPr sz="900">
              <a:solidFill>
                <a:schemeClr val="dk2"/>
              </a:solidFill>
            </a:endParaRPr>
          </a:p>
        </p:txBody>
      </p:sp>
      <p:pic>
        <p:nvPicPr>
          <p:cNvPr id="105" name="Google Shape;105;p21"/>
          <p:cNvPicPr preferRelativeResize="0"/>
          <p:nvPr/>
        </p:nvPicPr>
        <p:blipFill>
          <a:blip r:embed="rId3">
            <a:alphaModFix/>
          </a:blip>
          <a:stretch>
            <a:fillRect/>
          </a:stretch>
        </p:blipFill>
        <p:spPr>
          <a:xfrm>
            <a:off x="311700" y="935875"/>
            <a:ext cx="3594126" cy="2995475"/>
          </a:xfrm>
          <a:prstGeom prst="rect">
            <a:avLst/>
          </a:prstGeom>
          <a:noFill/>
          <a:ln>
            <a:noFill/>
          </a:ln>
        </p:spPr>
      </p:pic>
      <p:sp>
        <p:nvSpPr>
          <p:cNvPr id="106" name="Google Shape;106;p21"/>
          <p:cNvSpPr txBox="1"/>
          <p:nvPr/>
        </p:nvSpPr>
        <p:spPr>
          <a:xfrm>
            <a:off x="839500" y="4113775"/>
            <a:ext cx="29901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i="1">
                <a:solidFill>
                  <a:schemeClr val="dk2"/>
                </a:solidFill>
              </a:rPr>
              <a:t>Figure.1. Model accuracy plot</a:t>
            </a:r>
            <a:endParaRPr sz="1200" i="1">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1232</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American Sign Language detection </vt:lpstr>
      <vt:lpstr>Group member Information</vt:lpstr>
      <vt:lpstr>Role/Responsibilities and Contribution in project</vt:lpstr>
      <vt:lpstr>Motivation</vt:lpstr>
      <vt:lpstr>Objectives</vt:lpstr>
      <vt:lpstr>Related work  </vt:lpstr>
      <vt:lpstr>Problem Statement</vt:lpstr>
      <vt:lpstr>Proposed Solution</vt:lpstr>
      <vt:lpstr>Results/Simulations</vt:lpstr>
      <vt:lpstr>Results and simulations</vt:lpstr>
      <vt:lpstr>Results and 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Sign Language detection </dc:title>
  <cp:lastModifiedBy>BALA RISHIK</cp:lastModifiedBy>
  <cp:revision>1</cp:revision>
  <dcterms:modified xsi:type="dcterms:W3CDTF">2024-04-18T02:22:35Z</dcterms:modified>
</cp:coreProperties>
</file>