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b5e9dc8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b5e9dc8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b2c0c6eb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b2c0c6eb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bd7b5b9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bd7b5b9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bd7b5b9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bd7b5b9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bd7b5b9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bd7b5b9b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687550"/>
            <a:ext cx="8520600" cy="11097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3000"/>
              <a:buNone/>
              <a:defRPr sz="30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2000"/>
              <a:buNone/>
              <a:defRPr sz="2000">
                <a:solidFill>
                  <a:srgbClr val="F3F3F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3000"/>
              <a:buNone/>
              <a:defRPr sz="3000">
                <a:solidFill>
                  <a:srgbClr val="FFFFF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222222"/>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2025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22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899599"/>
            <a:ext cx="8520600" cy="39711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2025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2025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Clr>
                <a:schemeClr val="dk1"/>
              </a:buClr>
              <a:buSzPts val="16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1150" lvl="2" marL="1371600">
              <a:spcBef>
                <a:spcPts val="0"/>
              </a:spcBef>
              <a:spcAft>
                <a:spcPts val="0"/>
              </a:spcAft>
              <a:buClr>
                <a:schemeClr val="dk1"/>
              </a:buClr>
              <a:buSzPts val="1300"/>
              <a:buChar char="■"/>
              <a:defRPr>
                <a:solidFill>
                  <a:schemeClr val="dk1"/>
                </a:solidFill>
              </a:defRPr>
            </a:lvl3pPr>
            <a:lvl4pPr indent="-304800" lvl="3" marL="1828800">
              <a:spcBef>
                <a:spcPts val="0"/>
              </a:spcBef>
              <a:spcAft>
                <a:spcPts val="0"/>
              </a:spcAft>
              <a:buClr>
                <a:schemeClr val="dk1"/>
              </a:buClr>
              <a:buSzPts val="1200"/>
              <a:buChar char="●"/>
              <a:defRPr>
                <a:solidFill>
                  <a:schemeClr val="dk1"/>
                </a:solidFill>
              </a:defRPr>
            </a:lvl4pPr>
            <a:lvl5pPr indent="-304800" lvl="4" marL="2286000">
              <a:spcBef>
                <a:spcPts val="0"/>
              </a:spcBef>
              <a:spcAft>
                <a:spcPts val="0"/>
              </a:spcAft>
              <a:buClr>
                <a:schemeClr val="dk1"/>
              </a:buClr>
              <a:buSzPts val="1200"/>
              <a:buChar char="○"/>
              <a:defRPr>
                <a:solidFill>
                  <a:schemeClr val="dk1"/>
                </a:solidFill>
              </a:defRPr>
            </a:lvl5pPr>
            <a:lvl6pPr indent="-304800" lvl="5" marL="2743200">
              <a:spcBef>
                <a:spcPts val="0"/>
              </a:spcBef>
              <a:spcAft>
                <a:spcPts val="0"/>
              </a:spcAft>
              <a:buClr>
                <a:schemeClr val="dk1"/>
              </a:buClr>
              <a:buSzPts val="1200"/>
              <a:buChar char="■"/>
              <a:defRPr>
                <a:solidFill>
                  <a:schemeClr val="dk1"/>
                </a:solidFill>
              </a:defRPr>
            </a:lvl6pPr>
            <a:lvl7pPr indent="-304800" lvl="6" marL="3200400">
              <a:spcBef>
                <a:spcPts val="0"/>
              </a:spcBef>
              <a:spcAft>
                <a:spcPts val="0"/>
              </a:spcAft>
              <a:buClr>
                <a:schemeClr val="dk1"/>
              </a:buClr>
              <a:buSzPts val="1200"/>
              <a:buChar char="●"/>
              <a:defRPr>
                <a:solidFill>
                  <a:schemeClr val="dk1"/>
                </a:solidFill>
              </a:defRPr>
            </a:lvl7pPr>
            <a:lvl8pPr indent="-304800" lvl="7" marL="3657600">
              <a:spcBef>
                <a:spcPts val="0"/>
              </a:spcBef>
              <a:spcAft>
                <a:spcPts val="0"/>
              </a:spcAft>
              <a:buClr>
                <a:schemeClr val="dk1"/>
              </a:buClr>
              <a:buSzPts val="1200"/>
              <a:buChar char="○"/>
              <a:defRPr>
                <a:solidFill>
                  <a:schemeClr val="dk1"/>
                </a:solidFill>
              </a:defRPr>
            </a:lvl8pPr>
            <a:lvl9pPr indent="-304800" lvl="8" marL="4114800">
              <a:spcBef>
                <a:spcPts val="0"/>
              </a:spcBef>
              <a:spcAft>
                <a:spcPts val="0"/>
              </a:spcAft>
              <a:buClr>
                <a:schemeClr val="dk1"/>
              </a:buClr>
              <a:buSzPts val="12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0250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200"/>
              <a:buFont typeface="Open Sans"/>
              <a:buNone/>
              <a:defRPr sz="2200">
                <a:solidFill>
                  <a:srgbClr val="FFFFFF"/>
                </a:solidFill>
                <a:latin typeface="Open Sans"/>
                <a:ea typeface="Open Sans"/>
                <a:cs typeface="Open Sans"/>
                <a:sym typeface="Open Sans"/>
              </a:defRPr>
            </a:lvl1pPr>
            <a:lvl2pPr lvl="1">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2pPr>
            <a:lvl3pPr lvl="2">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3pPr>
            <a:lvl4pPr lvl="3">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4pPr>
            <a:lvl5pPr lvl="4">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5pPr>
            <a:lvl6pPr lvl="5">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6pPr>
            <a:lvl7pPr lvl="6">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7pPr>
            <a:lvl8pPr lvl="7">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8pPr>
            <a:lvl9pPr lvl="8">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9pPr>
          </a:lstStyle>
          <a:p/>
        </p:txBody>
      </p:sp>
      <p:sp>
        <p:nvSpPr>
          <p:cNvPr id="7" name="Google Shape;7;p1"/>
          <p:cNvSpPr txBox="1"/>
          <p:nvPr>
            <p:ph idx="1" type="body"/>
          </p:nvPr>
        </p:nvSpPr>
        <p:spPr>
          <a:xfrm>
            <a:off x="311700" y="899599"/>
            <a:ext cx="8520600" cy="39711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rgbClr val="F3F3F3"/>
              </a:buClr>
              <a:buSzPts val="1600"/>
              <a:buFont typeface="Open Sans"/>
              <a:buChar char="●"/>
              <a:defRPr sz="1600">
                <a:solidFill>
                  <a:srgbClr val="F3F3F3"/>
                </a:solidFill>
                <a:latin typeface="Open Sans"/>
                <a:ea typeface="Open Sans"/>
                <a:cs typeface="Open Sans"/>
                <a:sym typeface="Open Sans"/>
              </a:defRPr>
            </a:lvl1pPr>
            <a:lvl2pPr indent="-317500" lvl="1" marL="914400">
              <a:lnSpc>
                <a:spcPct val="115000"/>
              </a:lnSpc>
              <a:spcBef>
                <a:spcPts val="0"/>
              </a:spcBef>
              <a:spcAft>
                <a:spcPts val="0"/>
              </a:spcAft>
              <a:buClr>
                <a:srgbClr val="F3F3F3"/>
              </a:buClr>
              <a:buSzPts val="1400"/>
              <a:buFont typeface="Open Sans"/>
              <a:buChar char="○"/>
              <a:defRPr>
                <a:solidFill>
                  <a:srgbClr val="F3F3F3"/>
                </a:solidFill>
                <a:latin typeface="Open Sans"/>
                <a:ea typeface="Open Sans"/>
                <a:cs typeface="Open Sans"/>
                <a:sym typeface="Open Sans"/>
              </a:defRPr>
            </a:lvl2pPr>
            <a:lvl3pPr indent="-311150" lvl="2" marL="1371600">
              <a:lnSpc>
                <a:spcPct val="115000"/>
              </a:lnSpc>
              <a:spcBef>
                <a:spcPts val="0"/>
              </a:spcBef>
              <a:spcAft>
                <a:spcPts val="0"/>
              </a:spcAft>
              <a:buClr>
                <a:srgbClr val="F3F3F3"/>
              </a:buClr>
              <a:buSzPts val="1300"/>
              <a:buFont typeface="Open Sans"/>
              <a:buChar char="■"/>
              <a:defRPr sz="1300">
                <a:solidFill>
                  <a:srgbClr val="F3F3F3"/>
                </a:solidFill>
                <a:latin typeface="Open Sans"/>
                <a:ea typeface="Open Sans"/>
                <a:cs typeface="Open Sans"/>
                <a:sym typeface="Open Sans"/>
              </a:defRPr>
            </a:lvl3pPr>
            <a:lvl4pPr indent="-304800" lvl="3" marL="18288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4pPr>
            <a:lvl5pPr indent="-304800" lvl="4" marL="22860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5pPr>
            <a:lvl6pPr indent="-304800" lvl="5" marL="27432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6pPr>
            <a:lvl7pPr indent="-304800" lvl="6" marL="32004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7pPr>
            <a:lvl8pPr indent="-304800" lvl="7" marL="36576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8pPr>
            <a:lvl9pPr indent="-304800" lvl="8" marL="41148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ai-nishit.github.io/MidTer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87550"/>
            <a:ext cx="8520600" cy="110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DM-GY 6063 2024F B</a:t>
            </a:r>
            <a:br>
              <a:rPr lang="en" sz="2600"/>
            </a:br>
            <a:r>
              <a:rPr lang="en" sz="2600"/>
              <a:t>Mid-Term Project</a:t>
            </a:r>
            <a:endParaRPr sz="2600"/>
          </a:p>
        </p:txBody>
      </p:sp>
      <p:sp>
        <p:nvSpPr>
          <p:cNvPr id="55" name="Google Shape;55;p13"/>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1800">
                <a:highlight>
                  <a:srgbClr val="CC0000"/>
                </a:highlight>
              </a:rPr>
              <a:t>Sai Nishit Ragupathy</a:t>
            </a:r>
            <a:br>
              <a:rPr lang="en" sz="1800"/>
            </a:br>
            <a:r>
              <a:rPr lang="en" sz="1800"/>
              <a:t>2024/11/04</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934749"/>
            <a:ext cx="8520600" cy="397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a:highlight>
                  <a:srgbClr val="980000"/>
                </a:highlight>
              </a:rPr>
              <a:t>*Graduation* follows Kanye West’s journey of self-growth and ambition as he navigates the highs and lows of fame and success. Each track delves into themes of personal achievement, public perception, and the pressures of stardom, all while blending hip-hop with innovative electronic beats. The album captures Kanye’s rise in the music industry, symbolizing a graduation from old norms and embracing a bold, global sound.</a:t>
            </a:r>
            <a:endParaRPr i="1">
              <a:highlight>
                <a:srgbClr val="980000"/>
              </a:highlight>
            </a:endParaRPr>
          </a:p>
        </p:txBody>
      </p:sp>
      <p:sp>
        <p:nvSpPr>
          <p:cNvPr id="61" name="Google Shape;61;p14"/>
          <p:cNvSpPr txBox="1"/>
          <p:nvPr>
            <p:ph type="title"/>
          </p:nvPr>
        </p:nvSpPr>
        <p:spPr>
          <a:xfrm>
            <a:off x="311700" y="23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highlight>
                  <a:srgbClr val="980000"/>
                </a:highlight>
              </a:rPr>
              <a:t>Graduation by Kanye West</a:t>
            </a:r>
            <a:endParaRPr i="1">
              <a:highlight>
                <a:srgbClr val="9800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899599"/>
            <a:ext cx="8520600" cy="39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highlight>
                  <a:srgbClr val="980000"/>
                </a:highlight>
              </a:rPr>
              <a:t>In the website , I explored key aspects of *Graduation* by Kanye West by integrating interactive elements that engage users with the album’s themes and symbols. Each element on the canvas reflects the core ideas of the album, with animations and pop-ups that add depth to the experience. For instance, elements representing iconic moments or symbols from *Graduation* display information pop-ups that provide background and context, while animations like floating emphasize their significance.</a:t>
            </a:r>
            <a:endParaRPr i="1" sz="1400">
              <a:highlight>
                <a:srgbClr val="980000"/>
              </a:highlight>
            </a:endParaRPr>
          </a:p>
          <a:p>
            <a:pPr indent="0" lvl="0" marL="0" rtl="0" algn="l">
              <a:spcBef>
                <a:spcPts val="1200"/>
              </a:spcBef>
              <a:spcAft>
                <a:spcPts val="0"/>
              </a:spcAft>
              <a:buNone/>
            </a:pPr>
            <a:r>
              <a:t/>
            </a:r>
            <a:endParaRPr i="1" sz="1400">
              <a:highlight>
                <a:srgbClr val="980000"/>
              </a:highlight>
            </a:endParaRPr>
          </a:p>
          <a:p>
            <a:pPr indent="0" lvl="0" marL="0" rtl="0" algn="l">
              <a:spcBef>
                <a:spcPts val="1200"/>
              </a:spcBef>
              <a:spcAft>
                <a:spcPts val="0"/>
              </a:spcAft>
              <a:buNone/>
            </a:pPr>
            <a:r>
              <a:rPr i="1" lang="en" sz="1400">
                <a:highlight>
                  <a:srgbClr val="980000"/>
                </a:highlight>
              </a:rPr>
              <a:t>This interactive experience invites users to explore each aspect of *Graduation* in a way that mirrors the album's themes, enhancing engagement and offering insights through visually dynamic interactions.</a:t>
            </a:r>
            <a:endParaRPr i="1" sz="1400">
              <a:highlight>
                <a:srgbClr val="980000"/>
              </a:highlight>
            </a:endParaRPr>
          </a:p>
          <a:p>
            <a:pPr indent="0" lvl="0" marL="0" rtl="0" algn="l">
              <a:spcBef>
                <a:spcPts val="1200"/>
              </a:spcBef>
              <a:spcAft>
                <a:spcPts val="0"/>
              </a:spcAft>
              <a:buNone/>
            </a:pPr>
            <a:r>
              <a:t/>
            </a:r>
            <a:endParaRPr i="1">
              <a:highlight>
                <a:srgbClr val="980000"/>
              </a:highlight>
            </a:endParaRPr>
          </a:p>
          <a:p>
            <a:pPr indent="0" lvl="0" marL="0" rtl="0" algn="l">
              <a:spcBef>
                <a:spcPts val="1200"/>
              </a:spcBef>
              <a:spcAft>
                <a:spcPts val="1200"/>
              </a:spcAft>
              <a:buNone/>
            </a:pPr>
            <a:r>
              <a:t/>
            </a:r>
            <a:endParaRPr i="1">
              <a:highlight>
                <a:srgbClr val="980000"/>
              </a:highlight>
            </a:endParaRPr>
          </a:p>
        </p:txBody>
      </p:sp>
      <p:sp>
        <p:nvSpPr>
          <p:cNvPr id="67" name="Google Shape;67;p15"/>
          <p:cNvSpPr txBox="1"/>
          <p:nvPr>
            <p:ph type="title"/>
          </p:nvPr>
        </p:nvSpPr>
        <p:spPr>
          <a:xfrm>
            <a:off x="311700" y="20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highlight>
                  <a:srgbClr val="980000"/>
                </a:highlight>
              </a:rPr>
              <a:t>Graduation by Kanye West</a:t>
            </a:r>
            <a:endParaRPr i="1">
              <a:solidFill>
                <a:schemeClr val="dk1"/>
              </a:solidFill>
              <a:highlight>
                <a:srgbClr val="980000"/>
              </a:highlight>
            </a:endParaRPr>
          </a:p>
          <a:p>
            <a:pPr indent="0" lvl="0" marL="0" rtl="0" algn="l">
              <a:spcBef>
                <a:spcPts val="0"/>
              </a:spcBef>
              <a:spcAft>
                <a:spcPts val="0"/>
              </a:spcAft>
              <a:buNone/>
            </a:pPr>
            <a:r>
              <a:t/>
            </a:r>
            <a:endParaRPr i="1">
              <a:solidFill>
                <a:schemeClr val="dk1"/>
              </a:solidFill>
              <a:highlight>
                <a:srgbClr val="98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899599"/>
            <a:ext cx="8520600" cy="397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i="1" lang="en">
                <a:highlight>
                  <a:srgbClr val="980000"/>
                </a:highlight>
              </a:rPr>
              <a:t>Implementing Smooth Interactivity</a:t>
            </a:r>
            <a:endParaRPr i="1">
              <a:highlight>
                <a:srgbClr val="980000"/>
              </a:highlight>
            </a:endParaRPr>
          </a:p>
          <a:p>
            <a:pPr indent="-330200" lvl="0" marL="457200" rtl="0" algn="l">
              <a:spcBef>
                <a:spcPts val="0"/>
              </a:spcBef>
              <a:spcAft>
                <a:spcPts val="0"/>
              </a:spcAft>
              <a:buSzPts val="1600"/>
              <a:buAutoNum type="arabicPeriod"/>
            </a:pPr>
            <a:r>
              <a:rPr i="1" lang="en">
                <a:highlight>
                  <a:srgbClr val="980000"/>
                </a:highlight>
              </a:rPr>
              <a:t>Maintaining Visual Consistency Across Devices</a:t>
            </a:r>
            <a:endParaRPr i="1">
              <a:highlight>
                <a:srgbClr val="980000"/>
              </a:highlight>
            </a:endParaRPr>
          </a:p>
          <a:p>
            <a:pPr indent="-330200" lvl="0" marL="457200" rtl="0" algn="l">
              <a:spcBef>
                <a:spcPts val="0"/>
              </a:spcBef>
              <a:spcAft>
                <a:spcPts val="0"/>
              </a:spcAft>
              <a:buSzPts val="1600"/>
              <a:buAutoNum type="arabicPeriod"/>
            </a:pPr>
            <a:r>
              <a:rPr i="1" lang="en">
                <a:highlight>
                  <a:srgbClr val="980000"/>
                </a:highlight>
              </a:rPr>
              <a:t>Balancing Animation Complexity with Performance</a:t>
            </a:r>
            <a:endParaRPr i="1">
              <a:highlight>
                <a:srgbClr val="980000"/>
              </a:highlight>
            </a:endParaRPr>
          </a:p>
          <a:p>
            <a:pPr indent="-330200" lvl="0" marL="457200" rtl="0" algn="l">
              <a:spcBef>
                <a:spcPts val="0"/>
              </a:spcBef>
              <a:spcAft>
                <a:spcPts val="0"/>
              </a:spcAft>
              <a:buSzPts val="1600"/>
              <a:buAutoNum type="arabicPeriod"/>
            </a:pPr>
            <a:r>
              <a:rPr i="1" lang="en">
                <a:highlight>
                  <a:srgbClr val="980000"/>
                </a:highlight>
              </a:rPr>
              <a:t>Organizing Element Properties and Information</a:t>
            </a:r>
            <a:endParaRPr i="1">
              <a:highlight>
                <a:srgbClr val="980000"/>
              </a:highlight>
            </a:endParaRPr>
          </a:p>
        </p:txBody>
      </p:sp>
      <p:sp>
        <p:nvSpPr>
          <p:cNvPr id="73" name="Google Shape;73;p16"/>
          <p:cNvSpPr txBox="1"/>
          <p:nvPr>
            <p:ph type="title"/>
          </p:nvPr>
        </p:nvSpPr>
        <p:spPr>
          <a:xfrm>
            <a:off x="311700" y="20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highlight>
                  <a:srgbClr val="980000"/>
                </a:highlight>
              </a:rPr>
              <a:t>Challenges</a:t>
            </a:r>
            <a:endParaRPr>
              <a:highlight>
                <a:srgbClr val="98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899599"/>
            <a:ext cx="8520600" cy="39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highlight>
                  <a:srgbClr val="980000"/>
                </a:highlight>
              </a:rPr>
              <a:t>Combining all elements    </a:t>
            </a:r>
            <a:endParaRPr i="1">
              <a:highlight>
                <a:srgbClr val="980000"/>
              </a:highlight>
            </a:endParaRPr>
          </a:p>
          <a:p>
            <a:pPr indent="0" lvl="0" marL="0" rtl="0" algn="l">
              <a:spcBef>
                <a:spcPts val="1200"/>
              </a:spcBef>
              <a:spcAft>
                <a:spcPts val="0"/>
              </a:spcAft>
              <a:buNone/>
            </a:pPr>
            <a:r>
              <a:rPr i="1" lang="en">
                <a:highlight>
                  <a:srgbClr val="980000"/>
                </a:highlight>
              </a:rPr>
              <a:t>Animation</a:t>
            </a:r>
            <a:endParaRPr i="1">
              <a:highlight>
                <a:srgbClr val="980000"/>
              </a:highlight>
            </a:endParaRPr>
          </a:p>
          <a:p>
            <a:pPr indent="0" lvl="0" marL="0" rtl="0" algn="l">
              <a:spcBef>
                <a:spcPts val="1200"/>
              </a:spcBef>
              <a:spcAft>
                <a:spcPts val="0"/>
              </a:spcAft>
              <a:buNone/>
            </a:pPr>
            <a:r>
              <a:rPr i="1" lang="en">
                <a:highlight>
                  <a:srgbClr val="980000"/>
                </a:highlight>
              </a:rPr>
              <a:t>Time Based Content</a:t>
            </a:r>
            <a:endParaRPr i="1">
              <a:highlight>
                <a:srgbClr val="980000"/>
              </a:highlight>
            </a:endParaRPr>
          </a:p>
          <a:p>
            <a:pPr indent="0" lvl="0" marL="0" rtl="0" algn="l">
              <a:spcBef>
                <a:spcPts val="1200"/>
              </a:spcBef>
              <a:spcAft>
                <a:spcPts val="1200"/>
              </a:spcAft>
              <a:buNone/>
            </a:pPr>
            <a:r>
              <a:t/>
            </a:r>
            <a:endParaRPr i="1">
              <a:highlight>
                <a:srgbClr val="980000"/>
              </a:highlight>
            </a:endParaRPr>
          </a:p>
        </p:txBody>
      </p:sp>
      <p:sp>
        <p:nvSpPr>
          <p:cNvPr id="79" name="Google Shape;79;p17"/>
          <p:cNvSpPr txBox="1"/>
          <p:nvPr>
            <p:ph type="title"/>
          </p:nvPr>
        </p:nvSpPr>
        <p:spPr>
          <a:xfrm>
            <a:off x="311700" y="20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highlight>
                  <a:srgbClr val="980000"/>
                </a:highlight>
              </a:rPr>
              <a:t>Highlights</a:t>
            </a:r>
            <a:endParaRPr>
              <a:highlight>
                <a:srgbClr val="98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899599"/>
            <a:ext cx="8520600" cy="397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50">
                <a:solidFill>
                  <a:schemeClr val="hlink"/>
                </a:solidFill>
                <a:highlight>
                  <a:srgbClr val="0D1117"/>
                </a:highlight>
                <a:uFill>
                  <a:noFill/>
                </a:uFill>
                <a:latin typeface="Arial"/>
                <a:ea typeface="Arial"/>
                <a:cs typeface="Arial"/>
                <a:sym typeface="Arial"/>
                <a:hlinkClick r:id="rId3"/>
              </a:rPr>
              <a:t>sai-nishit.github.io/MidTerm/</a:t>
            </a:r>
            <a:endParaRPr i="1">
              <a:highlight>
                <a:srgbClr val="CC0000"/>
              </a:highlight>
            </a:endParaRPr>
          </a:p>
        </p:txBody>
      </p:sp>
      <p:sp>
        <p:nvSpPr>
          <p:cNvPr id="85" name="Google Shape;85;p18"/>
          <p:cNvSpPr txBox="1"/>
          <p:nvPr>
            <p:ph type="title"/>
          </p:nvPr>
        </p:nvSpPr>
        <p:spPr>
          <a:xfrm>
            <a:off x="311700" y="20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highlight>
                  <a:srgbClr val="980000"/>
                </a:highlight>
              </a:rPr>
              <a:t>Demo</a:t>
            </a:r>
            <a:endParaRPr>
              <a:highlight>
                <a:srgbClr val="9800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FF66B3"/>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