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43" r:id="rId3"/>
    <p:sldId id="258" r:id="rId4"/>
    <p:sldId id="259" r:id="rId5"/>
    <p:sldId id="261" r:id="rId6"/>
    <p:sldId id="265" r:id="rId7"/>
    <p:sldId id="262" r:id="rId8"/>
    <p:sldId id="260" r:id="rId9"/>
    <p:sldId id="263" r:id="rId10"/>
    <p:sldId id="264" r:id="rId11"/>
    <p:sldId id="3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8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0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9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6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8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9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B471-22FC-4AC5-A26E-AFA5FAD647C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27332F-92B3-43FF-A459-E171CCDE082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6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8923-4C33-8FB8-B45E-28B82D98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1704"/>
            <a:ext cx="10130118" cy="2387600"/>
          </a:xfrm>
        </p:spPr>
        <p:txBody>
          <a:bodyPr>
            <a:normAutofit/>
          </a:bodyPr>
          <a:lstStyle/>
          <a:p>
            <a:r>
              <a:rPr lang="en-IN" sz="7200" dirty="0"/>
              <a:t>   Database  and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EBB73-5714-E8F4-C64A-C152AF246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6706" y="3906838"/>
            <a:ext cx="9448800" cy="180368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endParaRPr lang="en-IN" dirty="0"/>
          </a:p>
          <a:p>
            <a:pPr algn="l"/>
            <a:r>
              <a:rPr lang="en-IN" dirty="0"/>
              <a:t>							</a:t>
            </a:r>
          </a:p>
          <a:p>
            <a:pPr algn="l"/>
            <a:r>
              <a:rPr lang="en-IN" sz="4000" dirty="0"/>
              <a:t>						</a:t>
            </a:r>
            <a:r>
              <a:rPr lang="en-IN" sz="11100" dirty="0"/>
              <a:t>By</a:t>
            </a:r>
          </a:p>
          <a:p>
            <a:pPr algn="l"/>
            <a:r>
              <a:rPr lang="en-IN" sz="11100" dirty="0"/>
              <a:t>						</a:t>
            </a:r>
            <a:r>
              <a:rPr lang="en-IN" sz="11100" dirty="0" err="1"/>
              <a:t>JanardhanA</a:t>
            </a:r>
            <a:r>
              <a:rPr lang="en-IN" sz="11100" dirty="0"/>
              <a:t> Bandi</a:t>
            </a:r>
          </a:p>
        </p:txBody>
      </p:sp>
    </p:spTree>
    <p:extLst>
      <p:ext uri="{BB962C8B-B14F-4D97-AF65-F5344CB8AC3E}">
        <p14:creationId xmlns:p14="http://schemas.microsoft.com/office/powerpoint/2010/main" val="16391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2"/>
    </mc:Choice>
    <mc:Fallback xmlns="">
      <p:transition spd="slow" advTm="67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147482"/>
            <a:ext cx="9603275" cy="692587"/>
          </a:xfrm>
        </p:spPr>
        <p:txBody>
          <a:bodyPr>
            <a:normAutofit/>
          </a:bodyPr>
          <a:lstStyle/>
          <a:p>
            <a:r>
              <a:rPr lang="en-IN" dirty="0"/>
              <a:t>How to Access the data from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961944"/>
            <a:ext cx="9603275" cy="3829256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b="1" dirty="0">
                <a:solidFill>
                  <a:srgbClr val="171717"/>
                </a:solidFill>
                <a:latin typeface="Merriweather Web"/>
              </a:rPr>
              <a:t>SQL</a:t>
            </a:r>
            <a:r>
              <a:rPr lang="en-US" dirty="0">
                <a:solidFill>
                  <a:srgbClr val="171717"/>
                </a:solidFill>
                <a:latin typeface="Merriweather Web"/>
              </a:rPr>
              <a:t> – Structured Query Language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Merriweather Web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We can access and manipulate the data from relational databases by using SQL.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SQL is a programming language used to communicate with these RDBMS systems like Oracle, Teradata, MySQL, SQL Server etc.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71717"/>
                </a:solidFill>
                <a:latin typeface="Merriweather Web"/>
              </a:rPr>
              <a:t>SQL is an ANSI/ISO standard, all databases support ANSI SQL so the syntaxes, keywords and functions or almost similar in all databases.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71717"/>
                </a:solidFill>
                <a:latin typeface="Merriweather Web"/>
              </a:rPr>
              <a:t>We can build SQL queries and procedures to operate with the data present in Database.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IN" dirty="0">
                <a:solidFill>
                  <a:srgbClr val="171717"/>
                </a:solidFill>
                <a:latin typeface="Merriweather Web"/>
              </a:rPr>
              <a:t>Queries can be written by using Operators, Keywords, Expressions, Functions..</a:t>
            </a:r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endParaRPr lang="en-IN" dirty="0">
              <a:solidFill>
                <a:srgbClr val="171717"/>
              </a:solidFill>
              <a:latin typeface="Merriweather Web"/>
            </a:endParaRPr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endParaRPr lang="en-IN" dirty="0">
              <a:solidFill>
                <a:srgbClr val="171717"/>
              </a:solidFill>
              <a:latin typeface="Merriweather Web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Merriweather Web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Merriweather Web"/>
            </a:endParaRPr>
          </a:p>
        </p:txBody>
      </p:sp>
    </p:spTree>
    <p:extLst>
      <p:ext uri="{BB962C8B-B14F-4D97-AF65-F5344CB8AC3E}">
        <p14:creationId xmlns:p14="http://schemas.microsoft.com/office/powerpoint/2010/main" val="15066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755"/>
    </mc:Choice>
    <mc:Fallback xmlns="">
      <p:transition spd="slow" advTm="34875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259" y="2282669"/>
            <a:ext cx="9619481" cy="302776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600" dirty="0">
                <a:latin typeface="Merriweather Web"/>
              </a:rPr>
              <a:t>Thank You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8800" dirty="0">
                <a:latin typeface="Merriweather Web"/>
              </a:rPr>
              <a:t>Janardhana Bandi</a:t>
            </a:r>
          </a:p>
        </p:txBody>
      </p:sp>
    </p:spTree>
    <p:extLst>
      <p:ext uri="{BB962C8B-B14F-4D97-AF65-F5344CB8AC3E}">
        <p14:creationId xmlns:p14="http://schemas.microsoft.com/office/powerpoint/2010/main" val="19298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4"/>
    </mc:Choice>
    <mc:Fallback xmlns="">
      <p:transition spd="slow" advTm="554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0DE7-07B2-68F9-0B6C-DAC574D0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Database Basics</a:t>
            </a:r>
          </a:p>
        </p:txBody>
      </p:sp>
    </p:spTree>
    <p:extLst>
      <p:ext uri="{BB962C8B-B14F-4D97-AF65-F5344CB8AC3E}">
        <p14:creationId xmlns:p14="http://schemas.microsoft.com/office/powerpoint/2010/main" val="10832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14"/>
    </mc:Choice>
    <mc:Fallback xmlns="">
      <p:transition spd="slow" advTm="316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013012"/>
            <a:ext cx="9603275" cy="827057"/>
          </a:xfrm>
        </p:spPr>
        <p:txBody>
          <a:bodyPr>
            <a:normAutofit/>
          </a:bodyPr>
          <a:lstStyle/>
          <a:p>
            <a:r>
              <a:rPr lang="en-IN" sz="4000" dirty="0"/>
              <a:t>What is Data,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82925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71717"/>
                </a:solidFill>
                <a:effectLst/>
                <a:latin typeface="Merriweather Web"/>
              </a:rPr>
              <a:t>Data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 is any thing that can be represented as text, numbers, or multimedia(image, sound, video etc.)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    Examples: ‘Technology’, 243589, ‘2022-09-20’</a:t>
            </a:r>
            <a:endParaRPr lang="en-US" sz="2000" b="0" i="0" dirty="0">
              <a:solidFill>
                <a:srgbClr val="171717"/>
              </a:solidFill>
              <a:effectLst/>
              <a:latin typeface="Merriweather Web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71717"/>
                </a:solidFill>
                <a:effectLst/>
                <a:latin typeface="Merriweather Web"/>
              </a:rPr>
              <a:t>Dataset 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is a structured collection of data that contains information of an entity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    Examples: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71717"/>
              </a:solidFill>
              <a:effectLst/>
              <a:latin typeface="Merriweather Web"/>
            </a:endParaRPr>
          </a:p>
          <a:p>
            <a:pPr marL="0" indent="0" algn="l">
              <a:buNone/>
            </a:pPr>
            <a:endParaRPr lang="en-US" dirty="0">
              <a:solidFill>
                <a:srgbClr val="171717"/>
              </a:solidFill>
              <a:latin typeface="Merriweather We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06602-D60E-4FF3-3B2E-AB8B73D8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18" y="4368705"/>
            <a:ext cx="4704397" cy="1034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4E10B-1A2C-EBD4-B1AD-17F32E06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55" y="4368705"/>
            <a:ext cx="3907400" cy="10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1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00"/>
    </mc:Choice>
    <mc:Fallback xmlns="">
      <p:transition spd="slow" advTm="3086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43" y="1013012"/>
            <a:ext cx="9603275" cy="827057"/>
          </a:xfrm>
        </p:spPr>
        <p:txBody>
          <a:bodyPr>
            <a:normAutofit/>
          </a:bodyPr>
          <a:lstStyle/>
          <a:p>
            <a:r>
              <a:rPr lang="en-IN" sz="4000" dirty="0"/>
              <a:t>What is Data,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82925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71717"/>
                </a:solidFill>
                <a:latin typeface="Merriweather Web"/>
              </a:rPr>
              <a:t>D</a:t>
            </a:r>
            <a:r>
              <a:rPr lang="en-US" sz="2000" b="1" i="0" dirty="0">
                <a:solidFill>
                  <a:srgbClr val="171717"/>
                </a:solidFill>
                <a:effectLst/>
                <a:latin typeface="Merriweather Web"/>
              </a:rPr>
              <a:t>atabase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 is a system that allow users to store, organize and analyze data. It is an organized collection of data stored in multiple related datasets.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    Example:  Employee Database contains below datasets.</a:t>
            </a:r>
            <a:endParaRPr lang="en-US" sz="2000" b="0" i="0" dirty="0">
              <a:solidFill>
                <a:srgbClr val="171717"/>
              </a:solidFill>
              <a:effectLst/>
              <a:latin typeface="Merriweather Web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71717"/>
              </a:solidFill>
              <a:effectLst/>
              <a:latin typeface="Merriweather Web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55527-3EE9-649A-574C-A85DBD2B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65" y="3355942"/>
            <a:ext cx="4344517" cy="24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9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495"/>
    </mc:Choice>
    <mc:Fallback xmlns="">
      <p:transition spd="slow" advTm="3604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13012"/>
            <a:ext cx="9603275" cy="827057"/>
          </a:xfrm>
        </p:spPr>
        <p:txBody>
          <a:bodyPr>
            <a:normAutofit/>
          </a:bodyPr>
          <a:lstStyle/>
          <a:p>
            <a:r>
              <a:rPr lang="en-IN" sz="4000" dirty="0"/>
              <a:t>USES of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908156"/>
            <a:ext cx="9603275" cy="382925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Can handle huge amounts of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Easy to combine </a:t>
            </a:r>
            <a:r>
              <a:rPr lang="en-US" dirty="0">
                <a:solidFill>
                  <a:srgbClr val="171717"/>
                </a:solidFill>
                <a:latin typeface="Merriweather Web"/>
              </a:rPr>
              <a:t>different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Analyze the data for decision making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Database is backend for many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Easy to share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Data security</a:t>
            </a:r>
          </a:p>
        </p:txBody>
      </p:sp>
    </p:spTree>
    <p:extLst>
      <p:ext uri="{BB962C8B-B14F-4D97-AF65-F5344CB8AC3E}">
        <p14:creationId xmlns:p14="http://schemas.microsoft.com/office/powerpoint/2010/main" val="42061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473"/>
    </mc:Choice>
    <mc:Fallback xmlns="">
      <p:transition spd="slow" advTm="5564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013012"/>
            <a:ext cx="9603275" cy="827057"/>
          </a:xfrm>
        </p:spPr>
        <p:txBody>
          <a:bodyPr>
            <a:normAutofit/>
          </a:bodyPr>
          <a:lstStyle/>
          <a:p>
            <a:r>
              <a:rPr lang="en-IN" sz="4000" dirty="0"/>
              <a:t>What is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829256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b="1" dirty="0">
                <a:solidFill>
                  <a:srgbClr val="171717"/>
                </a:solidFill>
                <a:latin typeface="Merriweather Web"/>
              </a:rPr>
              <a:t>RDBMS</a:t>
            </a:r>
            <a:r>
              <a:rPr lang="en-IN" dirty="0">
                <a:solidFill>
                  <a:srgbClr val="171717"/>
                </a:solidFill>
                <a:latin typeface="Merriweather Web"/>
              </a:rPr>
              <a:t> – Relational Data Base Management Systems.</a:t>
            </a:r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endParaRPr lang="en-IN" dirty="0">
              <a:solidFill>
                <a:srgbClr val="171717"/>
              </a:solidFill>
              <a:latin typeface="Merriweather Web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IN" dirty="0">
                <a:solidFill>
                  <a:srgbClr val="171717"/>
                </a:solidFill>
                <a:latin typeface="Merriweather Web"/>
              </a:rPr>
              <a:t>A relational Database is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database that stores data in a table form, containing columns and rows.</a:t>
            </a:r>
            <a:endParaRPr lang="en-IN" dirty="0">
              <a:solidFill>
                <a:srgbClr val="171717"/>
              </a:solidFill>
              <a:latin typeface="Merriweather Web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IN" dirty="0">
                <a:solidFill>
                  <a:srgbClr val="171717"/>
                </a:solidFill>
                <a:latin typeface="Merriweather Web"/>
              </a:rPr>
              <a:t>RDBMS is a system</a:t>
            </a:r>
            <a:r>
              <a:rPr lang="en-US" dirty="0">
                <a:solidFill>
                  <a:srgbClr val="171717"/>
                </a:solidFill>
                <a:latin typeface="Merriweather Web"/>
              </a:rPr>
              <a:t> used to store, manage, query, and retrieve data stored in a relational databases.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The RDBMS provides an interface between </a:t>
            </a:r>
            <a:r>
              <a:rPr lang="en-US" dirty="0" err="1">
                <a:solidFill>
                  <a:srgbClr val="171717"/>
                </a:solidFill>
                <a:latin typeface="Merriweather Web"/>
              </a:rPr>
              <a:t>users&amp;applications</a:t>
            </a:r>
            <a:r>
              <a:rPr lang="en-US" dirty="0">
                <a:solidFill>
                  <a:srgbClr val="171717"/>
                </a:solidFill>
                <a:latin typeface="Merriweather Web"/>
              </a:rPr>
              <a:t> and the database.</a:t>
            </a:r>
            <a:endParaRPr lang="en-IN" dirty="0">
              <a:solidFill>
                <a:srgbClr val="171717"/>
              </a:solidFill>
              <a:latin typeface="Merriweather Web"/>
            </a:endParaRPr>
          </a:p>
        </p:txBody>
      </p:sp>
    </p:spTree>
    <p:extLst>
      <p:ext uri="{BB962C8B-B14F-4D97-AF65-F5344CB8AC3E}">
        <p14:creationId xmlns:p14="http://schemas.microsoft.com/office/powerpoint/2010/main" val="3328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744"/>
    </mc:Choice>
    <mc:Fallback xmlns="">
      <p:transition spd="slow" advTm="2257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084730"/>
            <a:ext cx="9603275" cy="827057"/>
          </a:xfrm>
        </p:spPr>
        <p:txBody>
          <a:bodyPr>
            <a:normAutofit/>
          </a:bodyPr>
          <a:lstStyle/>
          <a:p>
            <a:r>
              <a:rPr lang="en-IN" sz="4000" dirty="0"/>
              <a:t>List of RDBMS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82925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Oracle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MySQL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Teradata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SQL Server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171717"/>
                </a:solidFill>
                <a:effectLst/>
                <a:latin typeface="Merriweather Web"/>
              </a:rPr>
              <a:t>PsotgreSQL</a:t>
            </a:r>
            <a:endParaRPr lang="en-US" sz="2000" b="0" i="0" dirty="0">
              <a:solidFill>
                <a:srgbClr val="171717"/>
              </a:solidFill>
              <a:effectLst/>
              <a:latin typeface="Merriweather Web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Vertica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IBM DB2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Snowflake (Cloud Database)</a:t>
            </a:r>
          </a:p>
        </p:txBody>
      </p:sp>
    </p:spTree>
    <p:extLst>
      <p:ext uri="{BB962C8B-B14F-4D97-AF65-F5344CB8AC3E}">
        <p14:creationId xmlns:p14="http://schemas.microsoft.com/office/powerpoint/2010/main" val="38098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53"/>
    </mc:Choice>
    <mc:Fallback xmlns="">
      <p:transition spd="slow" advTm="1137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13012"/>
            <a:ext cx="9603275" cy="827057"/>
          </a:xfrm>
        </p:spPr>
        <p:txBody>
          <a:bodyPr>
            <a:normAutofit/>
          </a:bodyPr>
          <a:lstStyle/>
          <a:p>
            <a:r>
              <a:rPr lang="en-IN" sz="4000" dirty="0"/>
              <a:t>What is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82925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71717"/>
                </a:solidFill>
                <a:effectLst/>
                <a:latin typeface="Merriweather Web"/>
              </a:rPr>
              <a:t>Table </a:t>
            </a:r>
            <a:r>
              <a:rPr lang="en-US" sz="2000" i="0" dirty="0">
                <a:solidFill>
                  <a:srgbClr val="171717"/>
                </a:solidFill>
                <a:effectLst/>
                <a:latin typeface="Merriweather Web"/>
              </a:rPr>
              <a:t>is a database object that </a:t>
            </a:r>
            <a:r>
              <a:rPr lang="en-US" dirty="0">
                <a:solidFill>
                  <a:srgbClr val="171717"/>
                </a:solidFill>
                <a:latin typeface="Merriweather Web"/>
              </a:rPr>
              <a:t>is a collection of related data entries, </a:t>
            </a:r>
            <a:r>
              <a:rPr lang="en-US" sz="2000" i="0" dirty="0">
                <a:solidFill>
                  <a:srgbClr val="171717"/>
                </a:solidFill>
                <a:effectLst/>
                <a:latin typeface="Merriweather Web"/>
              </a:rPr>
              <a:t>where data is organized in rows and columns.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Rows are also know as records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71717"/>
                </a:solidFill>
                <a:effectLst/>
                <a:latin typeface="Merriweather Web"/>
              </a:rPr>
              <a:t>Columns are also known as fields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    Example: Customer table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171717"/>
              </a:solidFill>
              <a:effectLst/>
              <a:latin typeface="Merriweather Web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171717"/>
              </a:solidFill>
              <a:effectLst/>
              <a:latin typeface="Merriweather Web"/>
            </a:endParaRPr>
          </a:p>
          <a:p>
            <a:pPr marL="0" indent="0" algn="l">
              <a:buNone/>
            </a:pPr>
            <a:endParaRPr lang="en-US" sz="200" b="1" dirty="0">
              <a:solidFill>
                <a:srgbClr val="171717"/>
              </a:solidFill>
              <a:latin typeface="Merriweather Web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171717"/>
                </a:solidFill>
                <a:latin typeface="Merriweather Web"/>
              </a:rPr>
              <a:t>Metadata</a:t>
            </a:r>
            <a:r>
              <a:rPr lang="en-US" dirty="0">
                <a:solidFill>
                  <a:srgbClr val="171717"/>
                </a:solidFill>
                <a:latin typeface="Merriweather Web"/>
              </a:rPr>
              <a:t>: Data about data, it gives the info that what data is stored in a table.</a:t>
            </a:r>
            <a:endParaRPr lang="en-US" sz="2000" b="0" i="0" dirty="0">
              <a:solidFill>
                <a:srgbClr val="171717"/>
              </a:solidFill>
              <a:effectLst/>
              <a:latin typeface="Merriweather Web"/>
            </a:endParaRPr>
          </a:p>
          <a:p>
            <a:pPr marL="0" indent="0" algn="l">
              <a:buNone/>
            </a:pPr>
            <a:endParaRPr lang="en-US" dirty="0">
              <a:solidFill>
                <a:srgbClr val="171717"/>
              </a:solidFill>
              <a:latin typeface="Merriweather We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06602-D60E-4FF3-3B2E-AB8B73D8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62" y="4082759"/>
            <a:ext cx="4335453" cy="9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416"/>
    </mc:Choice>
    <mc:Fallback xmlns="">
      <p:transition spd="slow" advTm="22741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4AA-8183-A8B5-7DF3-34127417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183341"/>
            <a:ext cx="9603275" cy="656728"/>
          </a:xfrm>
        </p:spPr>
        <p:txBody>
          <a:bodyPr>
            <a:normAutofit/>
          </a:bodyPr>
          <a:lstStyle/>
          <a:p>
            <a:r>
              <a:rPr lang="en-IN" dirty="0"/>
              <a:t>How to Load data into Database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1A5-F04D-F5C4-0DCC-66DAC1E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82925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71717"/>
                </a:solidFill>
                <a:effectLst/>
                <a:latin typeface="Merriweather Web"/>
              </a:rPr>
              <a:t>Using manual insert statements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Importing data from files using SQL clients(</a:t>
            </a:r>
            <a:r>
              <a:rPr lang="en-US" dirty="0" err="1">
                <a:solidFill>
                  <a:srgbClr val="171717"/>
                </a:solidFill>
                <a:latin typeface="Merriweather Web"/>
              </a:rPr>
              <a:t>Dbeaver</a:t>
            </a:r>
            <a:r>
              <a:rPr lang="en-US" dirty="0">
                <a:solidFill>
                  <a:srgbClr val="171717"/>
                </a:solidFill>
                <a:latin typeface="Merriweather Web"/>
              </a:rPr>
              <a:t>, Squirrel, Oracle SQL dev, Teradata SQL Assistant, TOAD)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Merriweather Web"/>
              </a:rPr>
              <a:t>Load using ETL tools or Scripts</a:t>
            </a:r>
          </a:p>
        </p:txBody>
      </p:sp>
    </p:spTree>
    <p:extLst>
      <p:ext uri="{BB962C8B-B14F-4D97-AF65-F5344CB8AC3E}">
        <p14:creationId xmlns:p14="http://schemas.microsoft.com/office/powerpoint/2010/main" val="17979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844"/>
    </mc:Choice>
    <mc:Fallback xmlns="">
      <p:transition spd="slow" advTm="183844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117554</TotalTime>
  <Words>457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Gill Sans MT</vt:lpstr>
      <vt:lpstr>Merriweather Web</vt:lpstr>
      <vt:lpstr>Gallery</vt:lpstr>
      <vt:lpstr>   Database  and SQL</vt:lpstr>
      <vt:lpstr>Database Basics</vt:lpstr>
      <vt:lpstr>What is Data, Database?</vt:lpstr>
      <vt:lpstr>What is Data, Database?</vt:lpstr>
      <vt:lpstr>USES of Database?</vt:lpstr>
      <vt:lpstr>What is RDBMS?</vt:lpstr>
      <vt:lpstr>List of RDBMS systems</vt:lpstr>
      <vt:lpstr>What is Table?</vt:lpstr>
      <vt:lpstr>How to Load data into Database Tables?</vt:lpstr>
      <vt:lpstr>How to Access the data from database?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SQL</dc:title>
  <dc:creator>Janardhana Bandi</dc:creator>
  <cp:lastModifiedBy>Janardhana Bandi</cp:lastModifiedBy>
  <cp:revision>343</cp:revision>
  <dcterms:created xsi:type="dcterms:W3CDTF">2022-08-20T07:22:16Z</dcterms:created>
  <dcterms:modified xsi:type="dcterms:W3CDTF">2023-07-09T06:15:48Z</dcterms:modified>
</cp:coreProperties>
</file>