
<file path=[Content_Types].xml><?xml version="1.0" encoding="utf-8"?>
<Types xmlns="http://schemas.openxmlformats.org/package/2006/content-types">
  <Default Extension="jpeg" ContentType="image/jpeg"/>
  <Default Extension="jpg" ContentType="image/jpeg"/>
  <Default Extension="png" ContentType="image/png"/>
  <Default Extension="pptx" ContentType="application/vnd.openxmlformats-officedocument.presentationml.presentation"/>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43" r:id="rId4"/>
    <p:sldId id="258" r:id="rId5"/>
    <p:sldId id="259" r:id="rId6"/>
    <p:sldId id="261" r:id="rId7"/>
    <p:sldId id="265" r:id="rId8"/>
    <p:sldId id="262" r:id="rId9"/>
    <p:sldId id="260" r:id="rId10"/>
    <p:sldId id="263" r:id="rId11"/>
    <p:sldId id="264" r:id="rId12"/>
    <p:sldId id="345" r:id="rId13"/>
    <p:sldId id="269" r:id="rId14"/>
    <p:sldId id="271" r:id="rId15"/>
    <p:sldId id="270" r:id="rId16"/>
    <p:sldId id="284" r:id="rId17"/>
    <p:sldId id="348" r:id="rId18"/>
    <p:sldId id="285" r:id="rId19"/>
    <p:sldId id="286" r:id="rId20"/>
    <p:sldId id="379" r:id="rId21"/>
    <p:sldId id="380" r:id="rId22"/>
    <p:sldId id="363" r:id="rId23"/>
    <p:sldId id="344" r:id="rId24"/>
    <p:sldId id="266" r:id="rId25"/>
    <p:sldId id="267" r:id="rId26"/>
    <p:sldId id="268" r:id="rId27"/>
    <p:sldId id="272" r:id="rId28"/>
    <p:sldId id="273" r:id="rId29"/>
    <p:sldId id="274" r:id="rId30"/>
    <p:sldId id="346" r:id="rId31"/>
    <p:sldId id="347" r:id="rId32"/>
    <p:sldId id="276" r:id="rId33"/>
    <p:sldId id="277" r:id="rId34"/>
    <p:sldId id="279" r:id="rId35"/>
    <p:sldId id="278" r:id="rId36"/>
    <p:sldId id="275" r:id="rId37"/>
    <p:sldId id="280" r:id="rId38"/>
    <p:sldId id="281" r:id="rId39"/>
    <p:sldId id="282" r:id="rId40"/>
    <p:sldId id="283" r:id="rId41"/>
    <p:sldId id="287" r:id="rId42"/>
    <p:sldId id="288" r:id="rId43"/>
    <p:sldId id="350" r:id="rId44"/>
    <p:sldId id="289" r:id="rId45"/>
    <p:sldId id="300" r:id="rId46"/>
    <p:sldId id="349" r:id="rId47"/>
    <p:sldId id="290" r:id="rId48"/>
    <p:sldId id="351" r:id="rId49"/>
    <p:sldId id="291" r:id="rId50"/>
    <p:sldId id="292" r:id="rId51"/>
    <p:sldId id="293" r:id="rId52"/>
    <p:sldId id="294" r:id="rId53"/>
    <p:sldId id="295" r:id="rId54"/>
    <p:sldId id="304" r:id="rId55"/>
    <p:sldId id="303" r:id="rId56"/>
    <p:sldId id="298" r:id="rId57"/>
    <p:sldId id="296" r:id="rId58"/>
    <p:sldId id="297" r:id="rId59"/>
    <p:sldId id="364" r:id="rId60"/>
    <p:sldId id="383" r:id="rId61"/>
    <p:sldId id="299" r:id="rId62"/>
    <p:sldId id="368" r:id="rId63"/>
    <p:sldId id="369" r:id="rId64"/>
    <p:sldId id="370" r:id="rId65"/>
    <p:sldId id="371" r:id="rId66"/>
    <p:sldId id="372" r:id="rId67"/>
    <p:sldId id="373" r:id="rId68"/>
    <p:sldId id="374" r:id="rId69"/>
    <p:sldId id="375" r:id="rId70"/>
    <p:sldId id="376" r:id="rId71"/>
    <p:sldId id="352" r:id="rId72"/>
    <p:sldId id="302" r:id="rId73"/>
    <p:sldId id="301" r:id="rId74"/>
    <p:sldId id="353" r:id="rId75"/>
    <p:sldId id="305" r:id="rId76"/>
    <p:sldId id="306" r:id="rId77"/>
    <p:sldId id="307" r:id="rId78"/>
    <p:sldId id="354" r:id="rId79"/>
    <p:sldId id="308" r:id="rId80"/>
    <p:sldId id="311" r:id="rId81"/>
    <p:sldId id="309" r:id="rId82"/>
    <p:sldId id="310" r:id="rId83"/>
    <p:sldId id="312" r:id="rId84"/>
    <p:sldId id="355" r:id="rId85"/>
    <p:sldId id="313" r:id="rId86"/>
    <p:sldId id="314" r:id="rId87"/>
    <p:sldId id="315" r:id="rId88"/>
    <p:sldId id="321" r:id="rId89"/>
    <p:sldId id="322" r:id="rId90"/>
    <p:sldId id="323" r:id="rId91"/>
    <p:sldId id="319" r:id="rId92"/>
    <p:sldId id="320" r:id="rId93"/>
    <p:sldId id="384" r:id="rId94"/>
    <p:sldId id="327" r:id="rId95"/>
    <p:sldId id="385" r:id="rId96"/>
    <p:sldId id="356" r:id="rId97"/>
    <p:sldId id="326" r:id="rId98"/>
    <p:sldId id="328" r:id="rId99"/>
    <p:sldId id="329" r:id="rId100"/>
    <p:sldId id="330" r:id="rId101"/>
    <p:sldId id="331" r:id="rId102"/>
    <p:sldId id="332" r:id="rId103"/>
    <p:sldId id="377" r:id="rId104"/>
    <p:sldId id="378" r:id="rId105"/>
    <p:sldId id="357" r:id="rId106"/>
    <p:sldId id="366" r:id="rId107"/>
    <p:sldId id="367" r:id="rId108"/>
    <p:sldId id="365" r:id="rId109"/>
    <p:sldId id="333" r:id="rId110"/>
    <p:sldId id="334" r:id="rId111"/>
    <p:sldId id="335" r:id="rId112"/>
    <p:sldId id="358" r:id="rId113"/>
    <p:sldId id="337" r:id="rId114"/>
    <p:sldId id="338" r:id="rId115"/>
    <p:sldId id="336" r:id="rId116"/>
    <p:sldId id="340" r:id="rId117"/>
    <p:sldId id="339" r:id="rId118"/>
    <p:sldId id="341" r:id="rId119"/>
    <p:sldId id="360" r:id="rId120"/>
    <p:sldId id="359" r:id="rId121"/>
    <p:sldId id="361" r:id="rId122"/>
    <p:sldId id="386" r:id="rId123"/>
    <p:sldId id="387" r:id="rId124"/>
    <p:sldId id="388" r:id="rId125"/>
    <p:sldId id="389" r:id="rId126"/>
    <p:sldId id="390" r:id="rId127"/>
    <p:sldId id="391" r:id="rId128"/>
    <p:sldId id="392" r:id="rId129"/>
    <p:sldId id="394" r:id="rId130"/>
    <p:sldId id="393" r:id="rId131"/>
    <p:sldId id="381" r:id="rId132"/>
    <p:sldId id="382" r:id="rId133"/>
    <p:sldId id="342" r:id="rId134"/>
    <p:sldId id="362" r:id="rId1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5" d="100"/>
          <a:sy n="85"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48:19.540"/>
    </inkml:context>
    <inkml:brush xml:id="br0">
      <inkml:brushProperty name="width" value="0.05" units="cm"/>
      <inkml:brushProperty name="height" value="0.05" units="cm"/>
      <inkml:brushProperty name="color" value="#E71224"/>
    </inkml:brush>
  </inkml:definitions>
  <inkml:trace contextRef="#ctx0" brushRef="#br0">48 30 24575,'31'0'0,"0"-1"0,0-2 0,33-8 0,-20 5 0,1 1 0,0 2 0,0 3 0,53 5 0,-74-2 0,-1 1 0,0 1 0,28 11 0,21 4 0,-50-14 0,-1 2 0,0 0 0,37 21 0,-25-12 0,-19-9 0,-2 1 0,1 0 0,-1 1 0,0 1 0,10 11 0,8 8 0,-14-14 0,-1 1 0,0 0 0,-1 1 0,-1 1 0,-1 0 0,11 25 0,-19-35 0,0 1 0,-1 0 0,0-1 0,-1 1 0,0 0 0,0 0 0,-1 0 0,-1 1 0,0-1 0,0 0 0,-1 0 0,0 0 0,-1 0 0,0 0 0,0 0 0,-1 0 0,-1-1 0,1 1 0,-9 13 0,-2 2 0,-1 0 0,-1-2 0,-1 0 0,-1-1 0,-35 35 0,44-49 0,-1-1 0,1 1 0,-1-2 0,0 1 0,-1-1 0,-20 8 0,-72 18 0,72-23 0,-52 20 0,65-22 0,0-1 0,-1-1 0,-29 5 0,8-2 0,0-2 0,0-2 0,0-2 0,-69-4 0,23 0 0,-38 2-1365,103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14.84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1:49:09.159"/>
    </inkml:context>
    <inkml:brush xml:id="br0">
      <inkml:brushProperty name="width" value="0.05" units="cm"/>
      <inkml:brushProperty name="height" value="0.05" units="cm"/>
      <inkml:brushProperty name="color" value="#E71224"/>
    </inkml:brush>
  </inkml:definitions>
  <inkml:trace contextRef="#ctx0" brushRef="#br0">103 1 24575,'0'29'0,"-3"80"0,1-95 0,0-1 0,-1 1 0,-1 0 0,0-1 0,-10 24 0,9-26 0,1 0 0,1 1 0,0 0 0,-2 12 0,3-11 0,-1-1 0,0 0 0,-8 21 0,4-16-151,1 1-1,1 0 0,1-1 0,0 2 1,2-1-1,0 0 0,1 0 1,2 29-1,-1-26-6674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1:49:11.959"/>
    </inkml:context>
    <inkml:brush xml:id="br0">
      <inkml:brushProperty name="width" value="0.05" units="cm"/>
      <inkml:brushProperty name="height" value="0.05" units="cm"/>
      <inkml:brushProperty name="color" value="#E71224"/>
    </inkml:brush>
  </inkml:definitions>
  <inkml:trace contextRef="#ctx0" brushRef="#br0">0 0 24575,'1'24'0,"1"0"0,1 0 0,1 0 0,1-1 0,9 29 0,-12-46 0,0 0 0,1-1 0,-1 1 0,1 0 0,0-1 0,1 0 0,-1 1 0,1-1 0,0-1 0,1 1 0,-1 0 0,1-1 0,0 0 0,0 0 0,0-1 0,0 1 0,0-1 0,1 0 0,0 0 0,0-1 0,-1 0 0,2 0 0,-1 0 0,0-1 0,0 0 0,0 0 0,0 0 0,1-1 0,-1 0 0,0 0 0,1-1 0,-1 0 0,0 0 0,0 0 0,7-3 0,39-8-45,-44 12-49,1-1-1,-1-1 1,0 0 0,0 0-1,0 0 1,0-1 0,-1 0 0,1-1-1,-1 0 1,0 0 0,0 0 0,0-1-1,9-8 1,-7 1-6732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1:49:16.723"/>
    </inkml:context>
    <inkml:brush xml:id="br0">
      <inkml:brushProperty name="width" value="0.05" units="cm"/>
      <inkml:brushProperty name="height" value="0.05" units="cm"/>
      <inkml:brushProperty name="color" value="#E71224"/>
    </inkml:brush>
  </inkml:definitions>
  <inkml:trace contextRef="#ctx0" brushRef="#br0">4284 0 24575,'0'6'0,"0"1"0,-1-1 0,0 0 0,0 0 0,0 1 0,-1-1 0,0 0 0,0 0 0,0-1 0,-1 1 0,0 0 0,0-1 0,0 0 0,-8 9 0,5-6 0,-2-2 0,1 1 0,-1-1 0,0 0 0,0-1 0,-1 1 0,0-2 0,-14 7 0,-18 6 0,0-1 0,-78 19 0,-4-2 0,87-22 0,0-1 0,0-2 0,-40 4 0,21-5 0,-91 23 0,92-17 0,-99 11 0,-118 14 0,207-22 0,43-10 0,-1-1 0,-39 5 0,-290-6 0,184-7 0,47 5 0,-136-4 0,230-1 0,1-1 0,-44-13 0,43 10 0,0 0 0,-37-3 0,19 5 0,-1-2 0,1-2 0,-76-26 0,97 29 0,-1 1 0,1 1 0,-49-2 0,49 5 0,0-1 0,0-1 0,1-1 0,-32-9 0,7-1 0,0 3 0,-1 2 0,-91-6 0,101 11 0,-29-7 0,49 6 0,-1 2 0,-25-2 0,-267 5 0,145 1 0,161-1 0,0 0 0,0 0 0,-1 0 0,1 1 0,0 0 0,0 0 0,0 1 0,0 0 0,0-1 0,0 2 0,0-1 0,0 0 0,1 1 0,-8 6 0,5-3 0,1 1 0,0 0 0,0 0 0,1 1 0,0 0 0,0 0 0,-5 13 0,0-2-455,0 0 0,-18 23 0,13-23-6371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1:49:20.647"/>
    </inkml:context>
    <inkml:brush xml:id="br0">
      <inkml:brushProperty name="width" value="0.05" units="cm"/>
      <inkml:brushProperty name="height" value="0.05" units="cm"/>
      <inkml:brushProperty name="color" value="#E71224"/>
    </inkml:brush>
  </inkml:definitions>
  <inkml:trace contextRef="#ctx0" brushRef="#br0">3 0 24575,'2'123'0,"-4"130"0,1-243 0,0-5 0,0 1 0,1-1 0,0 0 0,0 1 0,2 9 0,-1-13 0,-1 0 0,1 0 0,0 0 0,0 0 0,0 0 0,0-1 0,0 1 0,1 0 0,-1 0 0,0-1 0,1 1 0,-1-1 0,1 1 0,0-1 0,-1 0 0,1 0 0,0 0 0,0 0 0,2 1 0,14 6-136,1-1-1,0-1 1,0 0-1,1-2 1,0 0-1,0-2 1,0 0-1,0-1 0,27-2 1,-26 1-6690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48:23.052"/>
    </inkml:context>
    <inkml:brush xml:id="br0">
      <inkml:brushProperty name="width" value="0.05" units="cm"/>
      <inkml:brushProperty name="height" value="0.05" units="cm"/>
      <inkml:brushProperty name="color" value="#E71224"/>
    </inkml:brush>
  </inkml:definitions>
  <inkml:trace contextRef="#ctx0" brushRef="#br0">169 1 24575,'-4'0'0,"-6"0"0,-5 0 0,-4 0 0,-4 0 0,-1 0 0,-2 0 0,0 0 0,4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48:30.082"/>
    </inkml:context>
    <inkml:brush xml:id="br0">
      <inkml:brushProperty name="width" value="0.05" units="cm"/>
      <inkml:brushProperty name="height" value="0.05" units="cm"/>
      <inkml:brushProperty name="color" value="#E71224"/>
    </inkml:brush>
  </inkml:definitions>
  <inkml:trace contextRef="#ctx0" brushRef="#br0">23 1 24575,'446'15'0,"-366"-10"0,-49-5 0,0 3 0,58 11 0,-79-12 0,0 1 0,-1 1 0,1 0 0,-1 0 0,0 1 0,0 0 0,0 0 0,-1 1 0,1 0 0,-2 1 0,1 0 0,13 15 0,1 5 0,-5-7 0,-1 0 0,19 32 0,-30-43 0,-1 0 0,0 0 0,0 1 0,-1-1 0,0 1 0,-1 0 0,0 0 0,-1 0 0,1 17 0,-7 197 0,4-217 0,0-1 0,0 0 0,-1 0 0,0 0 0,0 0 0,-1 0 0,1 0 0,-1-1 0,-1 1 0,1-1 0,-1 0 0,0 0 0,0 0 0,0 0 0,-1-1 0,1 1 0,-1-1 0,0-1 0,-1 1 0,-8 4 0,-11 5 0,0-1 0,-1-1 0,-39 10 0,21-7 0,20-7 0,-1-1 0,-35 4 0,11-2 0,6-3 0,1-2 0,-67-2 0,67-2 0,-1 1 0,-63 10 0,-7 4-1365,90-13-5461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49:24.299"/>
    </inkml:context>
    <inkml:brush xml:id="br0">
      <inkml:brushProperty name="width" value="0.05" units="cm"/>
      <inkml:brushProperty name="height" value="0.05" units="cm"/>
      <inkml:brushProperty name="color" value="#00A0D7"/>
    </inkml:brush>
  </inkml:definitions>
  <inkml:trace contextRef="#ctx0" brushRef="#br0">1 104 24575,'6'-1'0,"1"0"0,-1-1 0,1 1 0,-1-1 0,0 0 0,0 0 0,0-1 0,7-4 0,28-10 0,-15 12 0,0 2 0,0 0 0,1 2 0,34 2 0,44-3 0,-82-1 0,-1-1 0,41-14 0,-43 12 0,0 0 0,1 1 0,34-3 0,6 6 0,76 5 0,-124-1 0,-1 0 0,0 0 0,0 2 0,0-1 0,0 1 0,-1 1 0,1 0 0,-1 1 0,0 0 0,-1 1 0,1 0 0,-2 1 0,1-1 0,-1 2 0,0 0 0,10 12 0,-5-3 0,-1 1 0,0 0 0,-1 1 0,-2 1 0,12 29 0,-10-23 0,1 0 0,22 34 0,-25-44 0,0 0 0,-1 1 0,8 26 0,3 5 0,-16-42 0,-1 1 0,0 0 0,-1 0 0,0 0 0,0 0 0,1 14 0,-3-19 0,0 0 0,0 0 0,0 0 0,0-1 0,-1 1 0,1 0 0,-1 0 0,0-1 0,1 1 0,-1 0 0,0-1 0,-1 1 0,1-1 0,0 0 0,-1 1 0,1-1 0,-1 0 0,0 0 0,0 1 0,0-2 0,0 1 0,0 0 0,-3 1 0,-21 12 0,-2-1 0,1-2 0,-55 17 0,-2 0 0,59-21 0,-1-2 0,0 0 0,0-1 0,0-2 0,-41 0 0,-42 6 0,-11 3-48,-207-7 1,183-7-1223,123 2-5556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49:28.254"/>
    </inkml:context>
    <inkml:brush xml:id="br0">
      <inkml:brushProperty name="width" value="0.05" units="cm"/>
      <inkml:brushProperty name="height" value="0.05" units="cm"/>
      <inkml:brushProperty name="color" value="#00A0D7"/>
    </inkml:brush>
  </inkml:definitions>
  <inkml:trace contextRef="#ctx0" brushRef="#br0">98 1 24575,'724'0'0,"-712"0"0,0 2 0,-1-1 0,0 2 0,1-1 0,-1 2 0,0-1 0,0 1 0,-1 1 0,1 0 0,14 10 0,0 2 0,0 1 0,40 38 0,-42-32 0,-2 1 0,22 31 0,-5-5 0,-20-27 0,-1 0 0,-1 1 0,17 34 0,-27-45 0,0 1 0,0-1 0,-2 2 0,0-1 0,0 0 0,-2 1 0,2 28 0,-3-36 0,-1 0 0,0-1 0,0 1 0,-1 0 0,0-1 0,0 1 0,-1 0 0,0-1 0,0 0 0,-1 1 0,0-1 0,0 0 0,0-1 0,-1 1 0,0 0 0,-1-1 0,1 0 0,-1 0 0,-1 0 0,1-1 0,-7 5 0,-12 10 0,0-2 0,-1-1 0,-1-1 0,-1-1 0,0-1 0,-1-2 0,-52 16 0,7-6 0,51-15 0,-1 0 0,0-1 0,-1-2 0,-26 3 0,-206 14 0,-11-18 0,158-3 0,95 0 33,1 2-1,0 0 0,-22 6 1,-16 3-1528,31-9-5331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50:17.523"/>
    </inkml:context>
    <inkml:brush xml:id="br0">
      <inkml:brushProperty name="width" value="0.05" units="cm"/>
      <inkml:brushProperty name="height" value="0.05" units="cm"/>
      <inkml:brushProperty name="color" value="#00A0D7"/>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1:50:17.523"/>
    </inkml:context>
    <inkml:brush xml:id="br0">
      <inkml:brushProperty name="width" value="0.05" units="cm"/>
      <inkml:brushProperty name="height" value="0.05" units="cm"/>
      <inkml:brushProperty name="color" value="#00A0D7"/>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59.972"/>
    </inkml:context>
    <inkml:brush xml:id="br0">
      <inkml:brushProperty name="width" value="0.05" units="cm"/>
      <inkml:brushProperty name="height" value="0.05" units="cm"/>
      <inkml:brushProperty name="color" value="#E71224"/>
    </inkml:brush>
  </inkml:definitions>
  <inkml:trace contextRef="#ctx0" brushRef="#br0">0 6110 24575,'2'0'0,"0"-1"0,0 0 0,0 0 0,0 0 0,0-1 0,0 1 0,0 0 0,-1-1 0,1 1 0,0-1 0,-1 1 0,0-1 0,1 0 0,-1 0 0,0 0 0,2-3 0,2-2 0,10-14 0,73-109 0,-68 94 0,117-193 0,-120 205 0,-2 0 0,-1-1 0,21-50 0,42-110 0,-36 90 0,-23 46 0,17-77 0,-2 7 0,-14 58 0,1-3 0,37-82 0,-34 92 0,-3-2 0,19-79 0,3-12 0,14-8 0,23-74 0,-68 190 0,-2-2 0,-2 0 0,5-77 0,-11 47 0,11-182 0,-1 110 0,-10-168 0,-3 139 0,3 32 0,-3-159 0,-10 173 0,-1-31 0,1-6 0,-1-14 0,0 9 0,0-3 0,14-202 0,0 363 0,0 0 0,0-1 0,1 1 0,0 0 0,1 0 0,0 1 0,1-1 0,0 1 0,0-1 0,1 1 0,0 0 0,1 1 0,8-11 0,-2-2 0,0-1 0,-2-1 0,16-46 0,-17 40 0,27-55 0,22-3 0,-40 63 0,-2-1 0,22-43 0,-1 2 0,-27 52 0,-2-2 0,1 1 0,9-27 0,-14 29 0,2-1 0,-1 1 0,2 0 0,0 1 0,0 0 0,1 0 0,1 0 0,11-12 0,-14 20 14,0 0-1,0 1 0,0 0 0,1 0 1,-1 0-1,1 1 0,-1 0 0,1 0 1,9-1-1,-7 2-313,0-2 1,0 1-1,1-1 1,8-5-1,-5 0-6526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02.788"/>
    </inkml:context>
    <inkml:brush xml:id="br0">
      <inkml:brushProperty name="width" value="0.05" units="cm"/>
      <inkml:brushProperty name="height" value="0.05" units="cm"/>
      <inkml:brushProperty name="color" value="#E71224"/>
    </inkml:brush>
  </inkml:definitions>
  <inkml:trace contextRef="#ctx0" brushRef="#br0">0 0 24575,'17'2'0,"-1"0"0,0 1 0,-1 1 0,1 0 0,-1 1 0,1 1 0,16 9 0,15 4 0,42 18 0,7 10 0,-17-18 0,-76-28 0,0 1 0,0 0 0,0 1 0,0-1 0,0 1 0,-1-1 0,1 1 0,-1 0 0,0 0 0,1 0 0,-1 0 0,-1 0 0,1 0 0,0 1 0,-1-1 0,1 1 0,-1-1 0,0 1 0,-1-1 0,1 1 0,0 4 0,2 12 0,-2 0 0,-1 33 0,0-41 0,-4 264-1365,4-254-5461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20B471-22FC-4AC5-A26E-AFA5FAD647CA}" type="datetimeFigureOut">
              <a:rPr lang="en-IN" smtClean="0"/>
              <a:t>22-07-2023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327332F-92B3-43FF-A459-E171CCDE08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38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0B471-22FC-4AC5-A26E-AFA5FAD647CA}"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7332F-92B3-43FF-A459-E171CCDE08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50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0B471-22FC-4AC5-A26E-AFA5FAD647CA}"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7332F-92B3-43FF-A459-E171CCDE08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36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0B471-22FC-4AC5-A26E-AFA5FAD647CA}"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7332F-92B3-43FF-A459-E171CCDE08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16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0B471-22FC-4AC5-A26E-AFA5FAD647CA}"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27332F-92B3-43FF-A459-E171CCDE08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26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0B471-22FC-4AC5-A26E-AFA5FAD647CA}"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27332F-92B3-43FF-A459-E171CCDE08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16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0B471-22FC-4AC5-A26E-AFA5FAD647CA}"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27332F-92B3-43FF-A459-E171CCDE08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9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20B471-22FC-4AC5-A26E-AFA5FAD647CA}"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27332F-92B3-43FF-A459-E171CCDE08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82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0B471-22FC-4AC5-A26E-AFA5FAD647CA}"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27332F-92B3-43FF-A459-E171CCDE0820}" type="slidenum">
              <a:rPr lang="en-IN" smtClean="0"/>
              <a:t>‹#›</a:t>
            </a:fld>
            <a:endParaRPr lang="en-IN"/>
          </a:p>
        </p:txBody>
      </p:sp>
    </p:spTree>
    <p:extLst>
      <p:ext uri="{BB962C8B-B14F-4D97-AF65-F5344CB8AC3E}">
        <p14:creationId xmlns:p14="http://schemas.microsoft.com/office/powerpoint/2010/main" val="142166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0B471-22FC-4AC5-A26E-AFA5FAD647CA}"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27332F-92B3-43FF-A459-E171CCDE08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689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20B471-22FC-4AC5-A26E-AFA5FAD647CA}" type="datetimeFigureOut">
              <a:rPr lang="en-IN" smtClean="0"/>
              <a:t>22-07-2023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327332F-92B3-43FF-A459-E171CCDE08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419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0B471-22FC-4AC5-A26E-AFA5FAD647CA}" type="datetimeFigureOut">
              <a:rPr lang="en-IN" smtClean="0"/>
              <a:t>22-07-2023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27332F-92B3-43FF-A459-E171CCDE08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5666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package" Target="../embeddings/Microsoft_PowerPoint_Presentation.ppt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20.png"/><Relationship Id="rId4" Type="http://schemas.openxmlformats.org/officeDocument/2006/relationships/customXml" Target="../ink/ink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0.png"/><Relationship Id="rId4" Type="http://schemas.openxmlformats.org/officeDocument/2006/relationships/customXml" Target="../ink/ink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8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70.png"/><Relationship Id="rId4" Type="http://schemas.openxmlformats.org/officeDocument/2006/relationships/customXml" Target="../ink/ink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90.png"/><Relationship Id="rId7"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00.png"/><Relationship Id="rId4" Type="http://schemas.openxmlformats.org/officeDocument/2006/relationships/customXml" Target="../ink/ink12.xml"/><Relationship Id="rId9" Type="http://schemas.openxmlformats.org/officeDocument/2006/relationships/image" Target="../media/image1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8923-4C33-8FB8-B45E-28B82D9895D8}"/>
              </a:ext>
            </a:extLst>
          </p:cNvPr>
          <p:cNvSpPr>
            <a:spLocks noGrp="1"/>
          </p:cNvSpPr>
          <p:nvPr>
            <p:ph type="ctrTitle"/>
          </p:nvPr>
        </p:nvSpPr>
        <p:spPr>
          <a:xfrm>
            <a:off x="1524000" y="781704"/>
            <a:ext cx="10130118" cy="2387600"/>
          </a:xfrm>
        </p:spPr>
        <p:txBody>
          <a:bodyPr>
            <a:normAutofit/>
          </a:bodyPr>
          <a:lstStyle/>
          <a:p>
            <a:r>
              <a:rPr lang="en-IN" sz="7200" dirty="0"/>
              <a:t>   Database  and SQL</a:t>
            </a:r>
          </a:p>
        </p:txBody>
      </p:sp>
      <p:sp>
        <p:nvSpPr>
          <p:cNvPr id="3" name="Subtitle 2">
            <a:extLst>
              <a:ext uri="{FF2B5EF4-FFF2-40B4-BE49-F238E27FC236}">
                <a16:creationId xmlns:a16="http://schemas.microsoft.com/office/drawing/2014/main" id="{C5DEBB73-5714-E8F4-C64A-C152AF2464FC}"/>
              </a:ext>
            </a:extLst>
          </p:cNvPr>
          <p:cNvSpPr>
            <a:spLocks noGrp="1"/>
          </p:cNvSpPr>
          <p:nvPr>
            <p:ph type="subTitle" idx="1"/>
          </p:nvPr>
        </p:nvSpPr>
        <p:spPr>
          <a:xfrm>
            <a:off x="2106706" y="3906838"/>
            <a:ext cx="9448800" cy="1803680"/>
          </a:xfrm>
        </p:spPr>
        <p:txBody>
          <a:bodyPr>
            <a:normAutofit fontScale="25000" lnSpcReduction="20000"/>
          </a:bodyPr>
          <a:lstStyle/>
          <a:p>
            <a:endParaRPr lang="en-IN" dirty="0"/>
          </a:p>
          <a:p>
            <a:endParaRPr lang="en-IN" dirty="0"/>
          </a:p>
          <a:p>
            <a:pPr algn="l"/>
            <a:r>
              <a:rPr lang="en-IN" dirty="0"/>
              <a:t>							</a:t>
            </a:r>
          </a:p>
          <a:p>
            <a:pPr algn="l"/>
            <a:r>
              <a:rPr lang="en-IN" sz="4000" dirty="0"/>
              <a:t>						</a:t>
            </a:r>
            <a:r>
              <a:rPr lang="en-IN" sz="11100" dirty="0"/>
              <a:t>By</a:t>
            </a:r>
          </a:p>
          <a:p>
            <a:pPr algn="l"/>
            <a:r>
              <a:rPr lang="en-IN" sz="11100" dirty="0"/>
              <a:t>						JanardhanA Bandi</a:t>
            </a:r>
          </a:p>
        </p:txBody>
      </p:sp>
    </p:spTree>
    <p:extLst>
      <p:ext uri="{BB962C8B-B14F-4D97-AF65-F5344CB8AC3E}">
        <p14:creationId xmlns:p14="http://schemas.microsoft.com/office/powerpoint/2010/main" val="163914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83341"/>
            <a:ext cx="9603275" cy="656728"/>
          </a:xfrm>
        </p:spPr>
        <p:txBody>
          <a:bodyPr>
            <a:normAutofit/>
          </a:bodyPr>
          <a:lstStyle/>
          <a:p>
            <a:r>
              <a:rPr lang="en-IN" dirty="0"/>
              <a:t>How to Load data into Database Tables?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algn="l">
              <a:lnSpc>
                <a:spcPct val="100000"/>
              </a:lnSpc>
              <a:spcBef>
                <a:spcPts val="300"/>
              </a:spcBef>
              <a:buFont typeface="Arial" panose="020B0604020202020204" pitchFamily="34" charset="0"/>
              <a:buChar char="•"/>
            </a:pPr>
            <a:r>
              <a:rPr lang="en-US" sz="2000" b="0" i="0" dirty="0">
                <a:solidFill>
                  <a:srgbClr val="171717"/>
                </a:solidFill>
                <a:effectLst/>
                <a:latin typeface="Merriweather Web"/>
              </a:rPr>
              <a:t>Using manual insert statements</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Importing data from files using SQL clients(</a:t>
            </a:r>
            <a:r>
              <a:rPr lang="en-US" dirty="0" err="1">
                <a:solidFill>
                  <a:srgbClr val="171717"/>
                </a:solidFill>
                <a:latin typeface="Merriweather Web"/>
              </a:rPr>
              <a:t>Dbeaver</a:t>
            </a:r>
            <a:r>
              <a:rPr lang="en-US" dirty="0">
                <a:solidFill>
                  <a:srgbClr val="171717"/>
                </a:solidFill>
                <a:latin typeface="Merriweather Web"/>
              </a:rPr>
              <a:t>, Squirrel, Oracle SQL dev, Teradata SQL Assistant, TOAD)</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Load using ETL tools or scripts</a:t>
            </a:r>
          </a:p>
        </p:txBody>
      </p:sp>
    </p:spTree>
    <p:extLst>
      <p:ext uri="{BB962C8B-B14F-4D97-AF65-F5344CB8AC3E}">
        <p14:creationId xmlns:p14="http://schemas.microsoft.com/office/powerpoint/2010/main" val="179793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INTERSECT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4065367"/>
          </a:xfrm>
        </p:spPr>
        <p:txBody>
          <a:bodyPr>
            <a:noAutofit/>
          </a:bodyPr>
          <a:lstStyle/>
          <a:p>
            <a:pPr marL="0" indent="0">
              <a:lnSpc>
                <a:spcPct val="100000"/>
              </a:lnSpc>
              <a:spcBef>
                <a:spcPts val="300"/>
              </a:spcBef>
              <a:spcAft>
                <a:spcPts val="300"/>
              </a:spcAft>
              <a:buNone/>
            </a:pPr>
            <a:r>
              <a:rPr lang="en-US" b="1" dirty="0">
                <a:latin typeface="Merriweather Web"/>
              </a:rPr>
              <a:t>INTERSECT:</a:t>
            </a:r>
            <a:r>
              <a:rPr lang="en-US" dirty="0">
                <a:latin typeface="Merriweather Web"/>
              </a:rPr>
              <a:t> Used to combine result sets and returns only common rows between both the tables. </a:t>
            </a:r>
          </a:p>
          <a:p>
            <a:pPr marL="0" indent="0">
              <a:lnSpc>
                <a:spcPct val="100000"/>
              </a:lnSpc>
              <a:spcBef>
                <a:spcPts val="300"/>
              </a:spcBef>
              <a:spcAft>
                <a:spcPts val="300"/>
              </a:spcAft>
              <a:buNone/>
            </a:pPr>
            <a:r>
              <a:rPr lang="en-US" b="1" dirty="0">
                <a:latin typeface="Merriweather Web"/>
              </a:rPr>
              <a:t>Syntax: </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TABLE_A</a:t>
            </a:r>
          </a:p>
          <a:p>
            <a:pPr marL="0" indent="0">
              <a:lnSpc>
                <a:spcPct val="100000"/>
              </a:lnSpc>
              <a:spcBef>
                <a:spcPts val="300"/>
              </a:spcBef>
              <a:spcAft>
                <a:spcPts val="300"/>
              </a:spcAft>
              <a:buNone/>
            </a:pPr>
            <a:r>
              <a:rPr lang="en-US" sz="1800" dirty="0">
                <a:latin typeface="Merriweather Web"/>
              </a:rPr>
              <a:t>INTERSECT</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TABLE_B</a:t>
            </a:r>
          </a:p>
          <a:p>
            <a:pPr marL="0" indent="0">
              <a:lnSpc>
                <a:spcPct val="100000"/>
              </a:lnSpc>
              <a:spcBef>
                <a:spcPts val="300"/>
              </a:spcBef>
              <a:spcAft>
                <a:spcPts val="300"/>
              </a:spcAft>
              <a:buNone/>
            </a:pPr>
            <a:r>
              <a:rPr lang="en-US" sz="1800" dirty="0">
                <a:latin typeface="Merriweather Web"/>
              </a:rPr>
              <a:t>INTERSECT</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TABLE_C</a:t>
            </a:r>
          </a:p>
          <a:p>
            <a:pPr marL="0" indent="0">
              <a:lnSpc>
                <a:spcPct val="100000"/>
              </a:lnSpc>
              <a:spcBef>
                <a:spcPts val="300"/>
              </a:spcBef>
              <a:spcAft>
                <a:spcPts val="300"/>
              </a:spcAft>
              <a:buNone/>
            </a:pPr>
            <a:r>
              <a:rPr lang="en-US" sz="1800" i="1" dirty="0">
                <a:latin typeface="Merriweather Web"/>
              </a:rPr>
              <a:t> …..</a:t>
            </a:r>
            <a:endParaRPr lang="en-US" sz="1800" dirty="0">
              <a:latin typeface="Merriweather Web"/>
            </a:endParaRPr>
          </a:p>
          <a:p>
            <a:pPr marL="0" indent="0">
              <a:lnSpc>
                <a:spcPct val="100000"/>
              </a:lnSpc>
              <a:spcBef>
                <a:spcPts val="300"/>
              </a:spcBef>
              <a:spcAft>
                <a:spcPts val="300"/>
              </a:spcAft>
              <a:buNone/>
            </a:pPr>
            <a:endParaRPr lang="en-US" dirty="0">
              <a:latin typeface="Merriweather Web"/>
            </a:endParaRPr>
          </a:p>
        </p:txBody>
      </p:sp>
      <p:graphicFrame>
        <p:nvGraphicFramePr>
          <p:cNvPr id="4" name="Table 3">
            <a:extLst>
              <a:ext uri="{FF2B5EF4-FFF2-40B4-BE49-F238E27FC236}">
                <a16:creationId xmlns:a16="http://schemas.microsoft.com/office/drawing/2014/main" id="{7F176436-BD15-2E14-815B-E9275CBA56F6}"/>
              </a:ext>
            </a:extLst>
          </p:cNvPr>
          <p:cNvGraphicFramePr>
            <a:graphicFrameLocks noGrp="1"/>
          </p:cNvGraphicFramePr>
          <p:nvPr/>
        </p:nvGraphicFramePr>
        <p:xfrm>
          <a:off x="6271518" y="2925687"/>
          <a:ext cx="1322606" cy="1181580"/>
        </p:xfrm>
        <a:graphic>
          <a:graphicData uri="http://schemas.openxmlformats.org/drawingml/2006/table">
            <a:tbl>
              <a:tblPr>
                <a:tableStyleId>{5C22544A-7EE6-4342-B048-85BDC9FD1C3A}</a:tableStyleId>
              </a:tblPr>
              <a:tblGrid>
                <a:gridCol w="646927">
                  <a:extLst>
                    <a:ext uri="{9D8B030D-6E8A-4147-A177-3AD203B41FA5}">
                      <a16:colId xmlns:a16="http://schemas.microsoft.com/office/drawing/2014/main" val="2200120993"/>
                    </a:ext>
                  </a:extLst>
                </a:gridCol>
                <a:gridCol w="675679">
                  <a:extLst>
                    <a:ext uri="{9D8B030D-6E8A-4147-A177-3AD203B41FA5}">
                      <a16:colId xmlns:a16="http://schemas.microsoft.com/office/drawing/2014/main" val="2455482595"/>
                    </a:ext>
                  </a:extLst>
                </a:gridCol>
              </a:tblGrid>
              <a:tr h="295395">
                <a:tc gridSpan="2">
                  <a:txBody>
                    <a:bodyPr/>
                    <a:lstStyle/>
                    <a:p>
                      <a:pPr algn="ctr" fontAlgn="b"/>
                      <a:r>
                        <a:rPr lang="en-IN" sz="1400" u="none" strike="noStrike" dirty="0">
                          <a:effectLst/>
                        </a:rPr>
                        <a:t>TABLE_A</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553406865"/>
                  </a:ext>
                </a:extLst>
              </a:tr>
              <a:tr h="29539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1466294"/>
                  </a:ext>
                </a:extLst>
              </a:tr>
              <a:tr h="295395">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Raja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605916"/>
                  </a:ext>
                </a:extLst>
              </a:tr>
              <a:tr h="295395">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9136660"/>
                  </a:ext>
                </a:extLst>
              </a:tr>
            </a:tbl>
          </a:graphicData>
        </a:graphic>
      </p:graphicFrame>
      <p:graphicFrame>
        <p:nvGraphicFramePr>
          <p:cNvPr id="5" name="Table 4">
            <a:extLst>
              <a:ext uri="{FF2B5EF4-FFF2-40B4-BE49-F238E27FC236}">
                <a16:creationId xmlns:a16="http://schemas.microsoft.com/office/drawing/2014/main" id="{A563A16C-1DB9-D7F3-BEE4-532BF7936D16}"/>
              </a:ext>
            </a:extLst>
          </p:cNvPr>
          <p:cNvGraphicFramePr>
            <a:graphicFrameLocks noGrp="1"/>
          </p:cNvGraphicFramePr>
          <p:nvPr/>
        </p:nvGraphicFramePr>
        <p:xfrm>
          <a:off x="7933763" y="2860952"/>
          <a:ext cx="1757083" cy="1311050"/>
        </p:xfrm>
        <a:graphic>
          <a:graphicData uri="http://schemas.openxmlformats.org/drawingml/2006/table">
            <a:tbl>
              <a:tblPr>
                <a:tableStyleId>{5C22544A-7EE6-4342-B048-85BDC9FD1C3A}</a:tableStyleId>
              </a:tblPr>
              <a:tblGrid>
                <a:gridCol w="747947">
                  <a:extLst>
                    <a:ext uri="{9D8B030D-6E8A-4147-A177-3AD203B41FA5}">
                      <a16:colId xmlns:a16="http://schemas.microsoft.com/office/drawing/2014/main" val="993396913"/>
                    </a:ext>
                  </a:extLst>
                </a:gridCol>
                <a:gridCol w="1009136">
                  <a:extLst>
                    <a:ext uri="{9D8B030D-6E8A-4147-A177-3AD203B41FA5}">
                      <a16:colId xmlns:a16="http://schemas.microsoft.com/office/drawing/2014/main" val="332341886"/>
                    </a:ext>
                  </a:extLst>
                </a:gridCol>
              </a:tblGrid>
              <a:tr h="262210">
                <a:tc gridSpan="2">
                  <a:txBody>
                    <a:bodyPr/>
                    <a:lstStyle/>
                    <a:p>
                      <a:pPr algn="ctr" fontAlgn="b"/>
                      <a:r>
                        <a:rPr lang="en-IN" sz="1400" u="none" strike="noStrike" dirty="0">
                          <a:effectLst/>
                        </a:rPr>
                        <a:t>TABLE_B</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858582859"/>
                  </a:ext>
                </a:extLst>
              </a:tr>
              <a:tr h="262210">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775942"/>
                  </a:ext>
                </a:extLst>
              </a:tr>
              <a:tr h="262210">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381478"/>
                  </a:ext>
                </a:extLst>
              </a:tr>
              <a:tr h="262210">
                <a:tc>
                  <a:txBody>
                    <a:bodyPr/>
                    <a:lstStyle/>
                    <a:p>
                      <a:pPr algn="ct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Seetha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96874"/>
                  </a:ext>
                </a:extLst>
              </a:tr>
              <a:tr h="262210">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99272"/>
                  </a:ext>
                </a:extLst>
              </a:tr>
            </a:tbl>
          </a:graphicData>
        </a:graphic>
      </p:graphicFrame>
      <p:graphicFrame>
        <p:nvGraphicFramePr>
          <p:cNvPr id="6" name="Table 5">
            <a:extLst>
              <a:ext uri="{FF2B5EF4-FFF2-40B4-BE49-F238E27FC236}">
                <a16:creationId xmlns:a16="http://schemas.microsoft.com/office/drawing/2014/main" id="{B16D8802-E82E-ECAB-987D-8B864CF90901}"/>
              </a:ext>
            </a:extLst>
          </p:cNvPr>
          <p:cNvGraphicFramePr>
            <a:graphicFrameLocks noGrp="1"/>
          </p:cNvGraphicFramePr>
          <p:nvPr>
            <p:extLst>
              <p:ext uri="{D42A27DB-BD31-4B8C-83A1-F6EECF244321}">
                <p14:modId xmlns:p14="http://schemas.microsoft.com/office/powerpoint/2010/main" val="1021688816"/>
              </p:ext>
            </p:extLst>
          </p:nvPr>
        </p:nvGraphicFramePr>
        <p:xfrm>
          <a:off x="6825245" y="4543417"/>
          <a:ext cx="2569767" cy="835736"/>
        </p:xfrm>
        <a:graphic>
          <a:graphicData uri="http://schemas.openxmlformats.org/drawingml/2006/table">
            <a:tbl>
              <a:tblPr>
                <a:tableStyleId>{5C22544A-7EE6-4342-B048-85BDC9FD1C3A}</a:tableStyleId>
              </a:tblPr>
              <a:tblGrid>
                <a:gridCol w="995604">
                  <a:extLst>
                    <a:ext uri="{9D8B030D-6E8A-4147-A177-3AD203B41FA5}">
                      <a16:colId xmlns:a16="http://schemas.microsoft.com/office/drawing/2014/main" val="765825318"/>
                    </a:ext>
                  </a:extLst>
                </a:gridCol>
                <a:gridCol w="1574163">
                  <a:extLst>
                    <a:ext uri="{9D8B030D-6E8A-4147-A177-3AD203B41FA5}">
                      <a16:colId xmlns:a16="http://schemas.microsoft.com/office/drawing/2014/main" val="2191580249"/>
                    </a:ext>
                  </a:extLst>
                </a:gridCol>
              </a:tblGrid>
              <a:tr h="310026">
                <a:tc gridSpan="2">
                  <a:txBody>
                    <a:bodyPr/>
                    <a:lstStyle/>
                    <a:p>
                      <a:pPr algn="ctr" fontAlgn="b"/>
                      <a:r>
                        <a:rPr lang="en-US" sz="1400" u="none" strike="noStrike" dirty="0">
                          <a:effectLst/>
                        </a:rPr>
                        <a:t>TABLE_A </a:t>
                      </a:r>
                      <a:r>
                        <a:rPr lang="en-US" sz="1400" b="1" u="none" strike="noStrike" dirty="0">
                          <a:effectLst/>
                        </a:rPr>
                        <a:t>INTERSECT</a:t>
                      </a:r>
                      <a:r>
                        <a:rPr lang="en-US" sz="1400" u="none" strike="noStrike" dirty="0">
                          <a:effectLst/>
                        </a:rPr>
                        <a:t> TABLE_B</a:t>
                      </a:r>
                      <a:endParaRPr lang="en-US" sz="1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75148701"/>
                  </a:ext>
                </a:extLst>
              </a:tr>
              <a:tr h="26285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1266194"/>
                  </a:ext>
                </a:extLst>
              </a:tr>
              <a:tr h="262855">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765814"/>
                  </a:ext>
                </a:extLst>
              </a:tr>
            </a:tbl>
          </a:graphicData>
        </a:graphic>
      </p:graphicFrame>
    </p:spTree>
    <p:extLst>
      <p:ext uri="{BB962C8B-B14F-4D97-AF65-F5344CB8AC3E}">
        <p14:creationId xmlns:p14="http://schemas.microsoft.com/office/powerpoint/2010/main" val="18977162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MINUS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4065367"/>
          </a:xfrm>
        </p:spPr>
        <p:txBody>
          <a:bodyPr>
            <a:noAutofit/>
          </a:bodyPr>
          <a:lstStyle/>
          <a:p>
            <a:pPr marL="0" indent="0">
              <a:lnSpc>
                <a:spcPct val="100000"/>
              </a:lnSpc>
              <a:spcBef>
                <a:spcPts val="300"/>
              </a:spcBef>
              <a:spcAft>
                <a:spcPts val="300"/>
              </a:spcAft>
              <a:buNone/>
            </a:pPr>
            <a:r>
              <a:rPr lang="en-US" b="1" dirty="0">
                <a:latin typeface="Merriweather Web"/>
              </a:rPr>
              <a:t>MINUS:</a:t>
            </a:r>
            <a:r>
              <a:rPr lang="en-US" dirty="0">
                <a:latin typeface="Merriweather Web"/>
              </a:rPr>
              <a:t> Minus operator returns the records that exists in first result set and do not exists in the next result set. Very useful to data validation between two tables.</a:t>
            </a:r>
          </a:p>
          <a:p>
            <a:pPr marL="0" indent="0">
              <a:lnSpc>
                <a:spcPct val="100000"/>
              </a:lnSpc>
              <a:spcBef>
                <a:spcPts val="300"/>
              </a:spcBef>
              <a:spcAft>
                <a:spcPts val="300"/>
              </a:spcAft>
              <a:buNone/>
            </a:pPr>
            <a:endParaRPr lang="en-US" b="1" dirty="0">
              <a:latin typeface="Merriweather Web"/>
            </a:endParaRPr>
          </a:p>
          <a:p>
            <a:pPr marL="0" indent="0">
              <a:lnSpc>
                <a:spcPct val="100000"/>
              </a:lnSpc>
              <a:spcBef>
                <a:spcPts val="300"/>
              </a:spcBef>
              <a:spcAft>
                <a:spcPts val="300"/>
              </a:spcAft>
              <a:buNone/>
            </a:pPr>
            <a:r>
              <a:rPr lang="en-US" b="1" dirty="0">
                <a:latin typeface="Merriweather Web"/>
              </a:rPr>
              <a:t>Syntax: </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TABLE_A</a:t>
            </a:r>
          </a:p>
          <a:p>
            <a:pPr marL="0" indent="0">
              <a:lnSpc>
                <a:spcPct val="100000"/>
              </a:lnSpc>
              <a:spcBef>
                <a:spcPts val="300"/>
              </a:spcBef>
              <a:spcAft>
                <a:spcPts val="300"/>
              </a:spcAft>
              <a:buNone/>
            </a:pPr>
            <a:r>
              <a:rPr lang="en-US" sz="1800" dirty="0">
                <a:latin typeface="Merriweather Web"/>
              </a:rPr>
              <a:t>MINUS</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TABLE_B</a:t>
            </a:r>
          </a:p>
          <a:p>
            <a:pPr marL="0" indent="0">
              <a:lnSpc>
                <a:spcPct val="100000"/>
              </a:lnSpc>
              <a:spcBef>
                <a:spcPts val="300"/>
              </a:spcBef>
              <a:spcAft>
                <a:spcPts val="300"/>
              </a:spcAft>
              <a:buNone/>
            </a:pPr>
            <a:endParaRPr lang="en-US" dirty="0">
              <a:latin typeface="Merriweather Web"/>
            </a:endParaRPr>
          </a:p>
        </p:txBody>
      </p:sp>
      <p:graphicFrame>
        <p:nvGraphicFramePr>
          <p:cNvPr id="4" name="Table 3">
            <a:extLst>
              <a:ext uri="{FF2B5EF4-FFF2-40B4-BE49-F238E27FC236}">
                <a16:creationId xmlns:a16="http://schemas.microsoft.com/office/drawing/2014/main" id="{7F176436-BD15-2E14-815B-E9275CBA56F6}"/>
              </a:ext>
            </a:extLst>
          </p:cNvPr>
          <p:cNvGraphicFramePr>
            <a:graphicFrameLocks noGrp="1"/>
          </p:cNvGraphicFramePr>
          <p:nvPr/>
        </p:nvGraphicFramePr>
        <p:xfrm>
          <a:off x="6271518" y="2925687"/>
          <a:ext cx="1322606" cy="1181580"/>
        </p:xfrm>
        <a:graphic>
          <a:graphicData uri="http://schemas.openxmlformats.org/drawingml/2006/table">
            <a:tbl>
              <a:tblPr>
                <a:tableStyleId>{5C22544A-7EE6-4342-B048-85BDC9FD1C3A}</a:tableStyleId>
              </a:tblPr>
              <a:tblGrid>
                <a:gridCol w="646927">
                  <a:extLst>
                    <a:ext uri="{9D8B030D-6E8A-4147-A177-3AD203B41FA5}">
                      <a16:colId xmlns:a16="http://schemas.microsoft.com/office/drawing/2014/main" val="2200120993"/>
                    </a:ext>
                  </a:extLst>
                </a:gridCol>
                <a:gridCol w="675679">
                  <a:extLst>
                    <a:ext uri="{9D8B030D-6E8A-4147-A177-3AD203B41FA5}">
                      <a16:colId xmlns:a16="http://schemas.microsoft.com/office/drawing/2014/main" val="2455482595"/>
                    </a:ext>
                  </a:extLst>
                </a:gridCol>
              </a:tblGrid>
              <a:tr h="295395">
                <a:tc gridSpan="2">
                  <a:txBody>
                    <a:bodyPr/>
                    <a:lstStyle/>
                    <a:p>
                      <a:pPr algn="ctr" fontAlgn="b"/>
                      <a:r>
                        <a:rPr lang="en-IN" sz="1400" u="none" strike="noStrike" dirty="0">
                          <a:effectLst/>
                        </a:rPr>
                        <a:t>TABLE_A</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553406865"/>
                  </a:ext>
                </a:extLst>
              </a:tr>
              <a:tr h="29539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1466294"/>
                  </a:ext>
                </a:extLst>
              </a:tr>
              <a:tr h="295395">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Raja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605916"/>
                  </a:ext>
                </a:extLst>
              </a:tr>
              <a:tr h="295395">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9136660"/>
                  </a:ext>
                </a:extLst>
              </a:tr>
            </a:tbl>
          </a:graphicData>
        </a:graphic>
      </p:graphicFrame>
      <p:graphicFrame>
        <p:nvGraphicFramePr>
          <p:cNvPr id="5" name="Table 4">
            <a:extLst>
              <a:ext uri="{FF2B5EF4-FFF2-40B4-BE49-F238E27FC236}">
                <a16:creationId xmlns:a16="http://schemas.microsoft.com/office/drawing/2014/main" id="{A563A16C-1DB9-D7F3-BEE4-532BF7936D16}"/>
              </a:ext>
            </a:extLst>
          </p:cNvPr>
          <p:cNvGraphicFramePr>
            <a:graphicFrameLocks noGrp="1"/>
          </p:cNvGraphicFramePr>
          <p:nvPr/>
        </p:nvGraphicFramePr>
        <p:xfrm>
          <a:off x="7933763" y="2860952"/>
          <a:ext cx="1757083" cy="1311050"/>
        </p:xfrm>
        <a:graphic>
          <a:graphicData uri="http://schemas.openxmlformats.org/drawingml/2006/table">
            <a:tbl>
              <a:tblPr>
                <a:tableStyleId>{5C22544A-7EE6-4342-B048-85BDC9FD1C3A}</a:tableStyleId>
              </a:tblPr>
              <a:tblGrid>
                <a:gridCol w="747947">
                  <a:extLst>
                    <a:ext uri="{9D8B030D-6E8A-4147-A177-3AD203B41FA5}">
                      <a16:colId xmlns:a16="http://schemas.microsoft.com/office/drawing/2014/main" val="993396913"/>
                    </a:ext>
                  </a:extLst>
                </a:gridCol>
                <a:gridCol w="1009136">
                  <a:extLst>
                    <a:ext uri="{9D8B030D-6E8A-4147-A177-3AD203B41FA5}">
                      <a16:colId xmlns:a16="http://schemas.microsoft.com/office/drawing/2014/main" val="332341886"/>
                    </a:ext>
                  </a:extLst>
                </a:gridCol>
              </a:tblGrid>
              <a:tr h="262210">
                <a:tc gridSpan="2">
                  <a:txBody>
                    <a:bodyPr/>
                    <a:lstStyle/>
                    <a:p>
                      <a:pPr algn="ctr" fontAlgn="b"/>
                      <a:r>
                        <a:rPr lang="en-IN" sz="1400" u="none" strike="noStrike" dirty="0">
                          <a:effectLst/>
                        </a:rPr>
                        <a:t>TABLE_B</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858582859"/>
                  </a:ext>
                </a:extLst>
              </a:tr>
              <a:tr h="262210">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775942"/>
                  </a:ext>
                </a:extLst>
              </a:tr>
              <a:tr h="262210">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381478"/>
                  </a:ext>
                </a:extLst>
              </a:tr>
              <a:tr h="262210">
                <a:tc>
                  <a:txBody>
                    <a:bodyPr/>
                    <a:lstStyle/>
                    <a:p>
                      <a:pPr algn="ctr" fontAlgn="b"/>
                      <a:r>
                        <a:rPr lang="en-IN" sz="1400" u="none" strike="noStrike" dirty="0">
                          <a:effectLst/>
                        </a:rPr>
                        <a:t>25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Seetha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96874"/>
                  </a:ext>
                </a:extLst>
              </a:tr>
              <a:tr h="262210">
                <a:tc>
                  <a:txBody>
                    <a:bodyPr/>
                    <a:lstStyle/>
                    <a:p>
                      <a:pPr algn="ctr" fontAlgn="b"/>
                      <a:r>
                        <a:rPr lang="en-IN" sz="1400" u="none" strike="noStrike" dirty="0">
                          <a:effectLst/>
                        </a:rPr>
                        <a:t>28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99272"/>
                  </a:ext>
                </a:extLst>
              </a:tr>
            </a:tbl>
          </a:graphicData>
        </a:graphic>
      </p:graphicFrame>
      <p:graphicFrame>
        <p:nvGraphicFramePr>
          <p:cNvPr id="6" name="Table 5">
            <a:extLst>
              <a:ext uri="{FF2B5EF4-FFF2-40B4-BE49-F238E27FC236}">
                <a16:creationId xmlns:a16="http://schemas.microsoft.com/office/drawing/2014/main" id="{B16D8802-E82E-ECAB-987D-8B864CF90901}"/>
              </a:ext>
            </a:extLst>
          </p:cNvPr>
          <p:cNvGraphicFramePr>
            <a:graphicFrameLocks noGrp="1"/>
          </p:cNvGraphicFramePr>
          <p:nvPr>
            <p:extLst>
              <p:ext uri="{D42A27DB-BD31-4B8C-83A1-F6EECF244321}">
                <p14:modId xmlns:p14="http://schemas.microsoft.com/office/powerpoint/2010/main" val="3450301181"/>
              </p:ext>
            </p:extLst>
          </p:nvPr>
        </p:nvGraphicFramePr>
        <p:xfrm>
          <a:off x="5525363" y="4620312"/>
          <a:ext cx="2569767" cy="835736"/>
        </p:xfrm>
        <a:graphic>
          <a:graphicData uri="http://schemas.openxmlformats.org/drawingml/2006/table">
            <a:tbl>
              <a:tblPr>
                <a:tableStyleId>{5C22544A-7EE6-4342-B048-85BDC9FD1C3A}</a:tableStyleId>
              </a:tblPr>
              <a:tblGrid>
                <a:gridCol w="995604">
                  <a:extLst>
                    <a:ext uri="{9D8B030D-6E8A-4147-A177-3AD203B41FA5}">
                      <a16:colId xmlns:a16="http://schemas.microsoft.com/office/drawing/2014/main" val="765825318"/>
                    </a:ext>
                  </a:extLst>
                </a:gridCol>
                <a:gridCol w="1574163">
                  <a:extLst>
                    <a:ext uri="{9D8B030D-6E8A-4147-A177-3AD203B41FA5}">
                      <a16:colId xmlns:a16="http://schemas.microsoft.com/office/drawing/2014/main" val="2191580249"/>
                    </a:ext>
                  </a:extLst>
                </a:gridCol>
              </a:tblGrid>
              <a:tr h="310026">
                <a:tc gridSpan="2">
                  <a:txBody>
                    <a:bodyPr/>
                    <a:lstStyle/>
                    <a:p>
                      <a:pPr algn="ctr" fontAlgn="b"/>
                      <a:r>
                        <a:rPr lang="en-US" sz="1400" u="none" strike="noStrike" dirty="0">
                          <a:effectLst/>
                        </a:rPr>
                        <a:t>TABLE_A </a:t>
                      </a:r>
                      <a:r>
                        <a:rPr lang="en-US" sz="1400" b="1" u="none" strike="noStrike" dirty="0">
                          <a:effectLst/>
                        </a:rPr>
                        <a:t>MINUS</a:t>
                      </a:r>
                      <a:r>
                        <a:rPr lang="en-US" sz="1400" u="none" strike="noStrike" dirty="0">
                          <a:effectLst/>
                        </a:rPr>
                        <a:t> TABLE_B</a:t>
                      </a:r>
                      <a:endParaRPr lang="en-US" sz="1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75148701"/>
                  </a:ext>
                </a:extLst>
              </a:tr>
              <a:tr h="26285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1266194"/>
                  </a:ext>
                </a:extLst>
              </a:tr>
              <a:tr h="262855">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Raja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765814"/>
                  </a:ext>
                </a:extLst>
              </a:tr>
            </a:tbl>
          </a:graphicData>
        </a:graphic>
      </p:graphicFrame>
      <p:graphicFrame>
        <p:nvGraphicFramePr>
          <p:cNvPr id="7" name="Table 6">
            <a:extLst>
              <a:ext uri="{FF2B5EF4-FFF2-40B4-BE49-F238E27FC236}">
                <a16:creationId xmlns:a16="http://schemas.microsoft.com/office/drawing/2014/main" id="{97534D50-E33B-30C9-9768-6B2C20918F62}"/>
              </a:ext>
            </a:extLst>
          </p:cNvPr>
          <p:cNvGraphicFramePr>
            <a:graphicFrameLocks noGrp="1"/>
          </p:cNvGraphicFramePr>
          <p:nvPr>
            <p:extLst>
              <p:ext uri="{D42A27DB-BD31-4B8C-83A1-F6EECF244321}">
                <p14:modId xmlns:p14="http://schemas.microsoft.com/office/powerpoint/2010/main" val="3265290706"/>
              </p:ext>
            </p:extLst>
          </p:nvPr>
        </p:nvGraphicFramePr>
        <p:xfrm>
          <a:off x="8335817" y="4566776"/>
          <a:ext cx="2569767" cy="1098591"/>
        </p:xfrm>
        <a:graphic>
          <a:graphicData uri="http://schemas.openxmlformats.org/drawingml/2006/table">
            <a:tbl>
              <a:tblPr>
                <a:tableStyleId>{5C22544A-7EE6-4342-B048-85BDC9FD1C3A}</a:tableStyleId>
              </a:tblPr>
              <a:tblGrid>
                <a:gridCol w="995604">
                  <a:extLst>
                    <a:ext uri="{9D8B030D-6E8A-4147-A177-3AD203B41FA5}">
                      <a16:colId xmlns:a16="http://schemas.microsoft.com/office/drawing/2014/main" val="765825318"/>
                    </a:ext>
                  </a:extLst>
                </a:gridCol>
                <a:gridCol w="1574163">
                  <a:extLst>
                    <a:ext uri="{9D8B030D-6E8A-4147-A177-3AD203B41FA5}">
                      <a16:colId xmlns:a16="http://schemas.microsoft.com/office/drawing/2014/main" val="2191580249"/>
                    </a:ext>
                  </a:extLst>
                </a:gridCol>
              </a:tblGrid>
              <a:tr h="310026">
                <a:tc gridSpan="2">
                  <a:txBody>
                    <a:bodyPr/>
                    <a:lstStyle/>
                    <a:p>
                      <a:pPr algn="ctr" fontAlgn="b"/>
                      <a:r>
                        <a:rPr lang="en-US" sz="1400" u="none" strike="noStrike" dirty="0">
                          <a:effectLst/>
                        </a:rPr>
                        <a:t>TABLE_B </a:t>
                      </a:r>
                      <a:r>
                        <a:rPr lang="en-US" sz="1400" b="1" u="none" strike="noStrike" dirty="0">
                          <a:effectLst/>
                        </a:rPr>
                        <a:t>MINUS</a:t>
                      </a:r>
                      <a:r>
                        <a:rPr lang="en-US" sz="1400" u="none" strike="noStrike" dirty="0">
                          <a:effectLst/>
                        </a:rPr>
                        <a:t> TABLE_A</a:t>
                      </a:r>
                      <a:endParaRPr lang="en-US" sz="1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75148701"/>
                  </a:ext>
                </a:extLst>
              </a:tr>
              <a:tr h="26285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1266194"/>
                  </a:ext>
                </a:extLst>
              </a:tr>
              <a:tr h="262855">
                <a:tc>
                  <a:txBody>
                    <a:bodyPr/>
                    <a:lstStyle/>
                    <a:p>
                      <a:pPr algn="ctr" fontAlgn="b"/>
                      <a:r>
                        <a:rPr lang="en-IN" sz="1400" u="none" strike="noStrike" dirty="0">
                          <a:effectLst/>
                        </a:rPr>
                        <a:t>25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Seetha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765814"/>
                  </a:ext>
                </a:extLst>
              </a:tr>
              <a:tr h="262855">
                <a:tc>
                  <a:txBody>
                    <a:bodyPr/>
                    <a:lstStyle/>
                    <a:p>
                      <a:pPr algn="ctr" fontAlgn="b"/>
                      <a:r>
                        <a:rPr lang="en-IN" sz="1400" u="none" strike="noStrike" dirty="0">
                          <a:effectLst/>
                        </a:rPr>
                        <a:t>28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035255"/>
                  </a:ext>
                </a:extLst>
              </a:tr>
            </a:tbl>
          </a:graphicData>
        </a:graphic>
      </p:graphicFrame>
    </p:spTree>
    <p:extLst>
      <p:ext uri="{BB962C8B-B14F-4D97-AF65-F5344CB8AC3E}">
        <p14:creationId xmlns:p14="http://schemas.microsoft.com/office/powerpoint/2010/main" val="1861930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SET OPERATORS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85809"/>
            <a:ext cx="9933598" cy="3877108"/>
          </a:xfrm>
        </p:spPr>
        <p:txBody>
          <a:bodyPr>
            <a:noAutofit/>
          </a:bodyPr>
          <a:lstStyle/>
          <a:p>
            <a:pPr marL="0" indent="0">
              <a:lnSpc>
                <a:spcPct val="100000"/>
              </a:lnSpc>
              <a:spcBef>
                <a:spcPts val="300"/>
              </a:spcBef>
              <a:spcAft>
                <a:spcPts val="300"/>
              </a:spcAft>
              <a:buNone/>
            </a:pPr>
            <a:r>
              <a:rPr lang="en-US" b="1" dirty="0">
                <a:latin typeface="Merriweather Web"/>
              </a:rPr>
              <a:t>Important Interview question:</a:t>
            </a:r>
          </a:p>
          <a:p>
            <a:pPr marL="0" indent="0">
              <a:buNone/>
            </a:pPr>
            <a:r>
              <a:rPr lang="en-US" sz="1800" b="0" i="0" u="none" strike="noStrike" baseline="0" dirty="0">
                <a:latin typeface="Arial" panose="020B0604020202020204" pitchFamily="34" charset="0"/>
              </a:rPr>
              <a:t>What is the difference between UNION and UNION ALL, which gives better performance and which one you choose?</a:t>
            </a:r>
          </a:p>
          <a:p>
            <a:pPr marL="0" indent="0">
              <a:buNone/>
            </a:pPr>
            <a:r>
              <a:rPr lang="en-US" sz="1800" b="1" dirty="0">
                <a:latin typeface="Arial" panose="020B0604020202020204" pitchFamily="34" charset="0"/>
              </a:rPr>
              <a:t>Ans: </a:t>
            </a:r>
            <a:r>
              <a:rPr lang="en-US" sz="1800" dirty="0">
                <a:latin typeface="Arial" panose="020B0604020202020204" pitchFamily="34" charset="0"/>
              </a:rPr>
              <a:t>Union combines two or more result sets and eliminate the duplicate records, but Union All doesn’t eliminate duplicates.</a:t>
            </a:r>
          </a:p>
          <a:p>
            <a:pPr marL="0" indent="0">
              <a:buNone/>
            </a:pPr>
            <a:r>
              <a:rPr lang="en-US" sz="1800" b="0" i="0" u="none" strike="noStrike" baseline="0" dirty="0">
                <a:latin typeface="Arial" panose="020B0604020202020204" pitchFamily="34" charset="0"/>
              </a:rPr>
              <a:t>Performance wise UNION ALL is better as the task of duplicate elimination is not required here.</a:t>
            </a:r>
          </a:p>
          <a:p>
            <a:pPr marL="0" indent="0">
              <a:buNone/>
            </a:pPr>
            <a:r>
              <a:rPr lang="en-US" sz="1800" dirty="0">
                <a:latin typeface="Arial" panose="020B0604020202020204" pitchFamily="34" charset="0"/>
              </a:rPr>
              <a:t>So if you are concerned with duplicates better choose UNION and if you are sure that there are no duplicates then choose UNION ALL which gives better performance.</a:t>
            </a:r>
            <a:endParaRPr lang="en-US" sz="1800" b="0" i="0" u="none" strike="noStrike" baseline="0" dirty="0">
              <a:latin typeface="Arial" panose="020B0604020202020204" pitchFamily="34" charset="0"/>
            </a:endParaRPr>
          </a:p>
          <a:p>
            <a:pPr marL="0" indent="0">
              <a:buNone/>
            </a:pPr>
            <a:endParaRPr lang="en-US" dirty="0">
              <a:latin typeface="Merriweather Web"/>
            </a:endParaRPr>
          </a:p>
        </p:txBody>
      </p:sp>
    </p:spTree>
    <p:extLst>
      <p:ext uri="{BB962C8B-B14F-4D97-AF65-F5344CB8AC3E}">
        <p14:creationId xmlns:p14="http://schemas.microsoft.com/office/powerpoint/2010/main" val="3739620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769806"/>
            <a:ext cx="8360626" cy="1318388"/>
          </a:xfrm>
        </p:spPr>
        <p:txBody>
          <a:bodyPr>
            <a:normAutofit fontScale="90000"/>
          </a:bodyPr>
          <a:lstStyle/>
          <a:p>
            <a:pPr algn="ctr"/>
            <a:r>
              <a:rPr lang="en-IN" sz="4800" dirty="0"/>
              <a:t>Common Table expressions</a:t>
            </a:r>
            <a:br>
              <a:rPr lang="en-IN" sz="4800" dirty="0"/>
            </a:br>
            <a:r>
              <a:rPr lang="en-IN" sz="4800" dirty="0"/>
              <a:t>(CTEs)</a:t>
            </a:r>
          </a:p>
        </p:txBody>
      </p:sp>
    </p:spTree>
    <p:extLst>
      <p:ext uri="{BB962C8B-B14F-4D97-AF65-F5344CB8AC3E}">
        <p14:creationId xmlns:p14="http://schemas.microsoft.com/office/powerpoint/2010/main" val="36109648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361930" y="1131858"/>
            <a:ext cx="9603275" cy="690282"/>
          </a:xfrm>
        </p:spPr>
        <p:txBody>
          <a:bodyPr>
            <a:normAutofit/>
          </a:bodyPr>
          <a:lstStyle/>
          <a:p>
            <a:r>
              <a:rPr lang="en-IN" dirty="0"/>
              <a:t>CTEs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5" y="1958915"/>
            <a:ext cx="9933598" cy="3877108"/>
          </a:xfrm>
        </p:spPr>
        <p:txBody>
          <a:bodyPr>
            <a:noAutofit/>
          </a:bodyPr>
          <a:lstStyle/>
          <a:p>
            <a:pPr>
              <a:spcBef>
                <a:spcPts val="0"/>
              </a:spcBef>
            </a:pPr>
            <a:r>
              <a:rPr lang="en-US" sz="1800" dirty="0">
                <a:latin typeface="Arial" panose="020B0604020202020204" pitchFamily="34" charset="0"/>
              </a:rPr>
              <a:t>A CTE (common table expression) is a named subquery defined in WITH clause. </a:t>
            </a:r>
          </a:p>
          <a:p>
            <a:pPr>
              <a:spcBef>
                <a:spcPts val="0"/>
              </a:spcBef>
            </a:pPr>
            <a:r>
              <a:rPr lang="en-US" sz="1800" dirty="0">
                <a:latin typeface="Arial" panose="020B0604020202020204" pitchFamily="34" charset="0"/>
              </a:rPr>
              <a:t>We can think of the CTE as a temporary table. The result of the query expression is effectively a table. </a:t>
            </a:r>
          </a:p>
          <a:p>
            <a:pPr>
              <a:spcBef>
                <a:spcPts val="0"/>
              </a:spcBef>
            </a:pPr>
            <a:r>
              <a:rPr lang="en-US" sz="1800" dirty="0">
                <a:latin typeface="Arial" panose="020B0604020202020204" pitchFamily="34" charset="0"/>
              </a:rPr>
              <a:t>We can define CTE once in the query and can be used at multiple places if needed.</a:t>
            </a:r>
          </a:p>
          <a:p>
            <a:pPr>
              <a:spcBef>
                <a:spcPts val="0"/>
              </a:spcBef>
            </a:pPr>
            <a:r>
              <a:rPr lang="en-US" sz="1800" dirty="0">
                <a:latin typeface="Arial" panose="020B0604020202020204" pitchFamily="34" charset="0"/>
              </a:rPr>
              <a:t>CTEs can be used in Joins as well.</a:t>
            </a:r>
          </a:p>
          <a:p>
            <a:pPr>
              <a:lnSpc>
                <a:spcPct val="100000"/>
              </a:lnSpc>
              <a:spcBef>
                <a:spcPts val="0"/>
              </a:spcBef>
            </a:pPr>
            <a:r>
              <a:rPr lang="en-US" sz="1800" dirty="0">
                <a:latin typeface="Arial" panose="020B0604020202020204" pitchFamily="34" charset="0"/>
              </a:rPr>
              <a:t>We can use CTEs in all DML statements along with Select statement.</a:t>
            </a:r>
          </a:p>
          <a:p>
            <a:pPr marL="0" indent="0">
              <a:buNone/>
            </a:pPr>
            <a:endParaRPr lang="en-US" sz="1800" b="1" dirty="0">
              <a:latin typeface="Arial" panose="020B0604020202020204" pitchFamily="34" charset="0"/>
            </a:endParaRPr>
          </a:p>
          <a:p>
            <a:pPr marL="0" indent="0">
              <a:lnSpc>
                <a:spcPct val="100000"/>
              </a:lnSpc>
              <a:spcBef>
                <a:spcPts val="0"/>
              </a:spcBef>
              <a:buNone/>
            </a:pPr>
            <a:r>
              <a:rPr lang="en-US" sz="1800" b="1" dirty="0">
                <a:latin typeface="Arial" panose="020B0604020202020204" pitchFamily="34" charset="0"/>
              </a:rPr>
              <a:t>Syntax:</a:t>
            </a:r>
          </a:p>
          <a:p>
            <a:pPr marL="0" indent="0">
              <a:lnSpc>
                <a:spcPct val="100000"/>
              </a:lnSpc>
              <a:spcBef>
                <a:spcPts val="300"/>
              </a:spcBef>
              <a:buNone/>
            </a:pPr>
            <a:r>
              <a:rPr lang="en-US" sz="1800" dirty="0">
                <a:latin typeface="Arial" panose="020B0604020202020204" pitchFamily="34" charset="0"/>
              </a:rPr>
              <a:t>With </a:t>
            </a:r>
          </a:p>
          <a:p>
            <a:pPr marL="0" indent="0">
              <a:lnSpc>
                <a:spcPct val="100000"/>
              </a:lnSpc>
              <a:spcBef>
                <a:spcPts val="300"/>
              </a:spcBef>
              <a:buNone/>
            </a:pPr>
            <a:r>
              <a:rPr lang="en-US" sz="1800" dirty="0">
                <a:latin typeface="Arial" panose="020B0604020202020204" pitchFamily="34" charset="0"/>
              </a:rPr>
              <a:t>cte1 as ( … ),</a:t>
            </a:r>
          </a:p>
          <a:p>
            <a:pPr marL="0" indent="0">
              <a:lnSpc>
                <a:spcPct val="100000"/>
              </a:lnSpc>
              <a:spcBef>
                <a:spcPts val="300"/>
              </a:spcBef>
              <a:buNone/>
            </a:pPr>
            <a:r>
              <a:rPr lang="en-US" sz="1800" dirty="0">
                <a:latin typeface="Arial" panose="020B0604020202020204" pitchFamily="34" charset="0"/>
              </a:rPr>
              <a:t>cte2 as (…) …. </a:t>
            </a:r>
            <a:r>
              <a:rPr lang="en-US" sz="1800" dirty="0" err="1">
                <a:latin typeface="Arial" panose="020B0604020202020204" pitchFamily="34" charset="0"/>
              </a:rPr>
              <a:t>cteN</a:t>
            </a:r>
            <a:r>
              <a:rPr lang="en-US" sz="1800" dirty="0">
                <a:latin typeface="Arial" panose="020B0604020202020204" pitchFamily="34" charset="0"/>
              </a:rPr>
              <a:t>(…)</a:t>
            </a:r>
          </a:p>
          <a:p>
            <a:pPr marL="0" indent="0">
              <a:lnSpc>
                <a:spcPct val="100000"/>
              </a:lnSpc>
              <a:spcBef>
                <a:spcPts val="300"/>
              </a:spcBef>
              <a:buNone/>
            </a:pPr>
            <a:r>
              <a:rPr lang="en-US" sz="1800" dirty="0">
                <a:latin typeface="Arial" panose="020B0604020202020204" pitchFamily="34" charset="0"/>
              </a:rPr>
              <a:t>SELECT * FROM </a:t>
            </a:r>
            <a:r>
              <a:rPr lang="en-US" sz="1800" dirty="0" err="1">
                <a:latin typeface="Arial" panose="020B0604020202020204" pitchFamily="34" charset="0"/>
              </a:rPr>
              <a:t>cte</a:t>
            </a:r>
            <a:r>
              <a:rPr lang="en-US" sz="1800" dirty="0">
                <a:latin typeface="Arial" panose="020B0604020202020204" pitchFamily="34" charset="0"/>
              </a:rPr>
              <a:t>;</a:t>
            </a:r>
            <a:endParaRPr lang="en-US" dirty="0">
              <a:latin typeface="Merriweather Web"/>
            </a:endParaRPr>
          </a:p>
        </p:txBody>
      </p:sp>
    </p:spTree>
    <p:extLst>
      <p:ext uri="{BB962C8B-B14F-4D97-AF65-F5344CB8AC3E}">
        <p14:creationId xmlns:p14="http://schemas.microsoft.com/office/powerpoint/2010/main" val="35874267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Pivot and unpivot</a:t>
            </a:r>
          </a:p>
        </p:txBody>
      </p:sp>
    </p:spTree>
    <p:extLst>
      <p:ext uri="{BB962C8B-B14F-4D97-AF65-F5344CB8AC3E}">
        <p14:creationId xmlns:p14="http://schemas.microsoft.com/office/powerpoint/2010/main" val="15583931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CD0F49-981B-AE7D-6348-C588193200E5}"/>
              </a:ext>
            </a:extLst>
          </p:cNvPr>
          <p:cNvSpPr>
            <a:spLocks noGrp="1"/>
          </p:cNvSpPr>
          <p:nvPr>
            <p:ph type="title"/>
          </p:nvPr>
        </p:nvSpPr>
        <p:spPr/>
        <p:txBody>
          <a:bodyPr/>
          <a:lstStyle/>
          <a:p>
            <a:r>
              <a:rPr lang="en-IN" dirty="0"/>
              <a:t>Pivot</a:t>
            </a:r>
          </a:p>
        </p:txBody>
      </p:sp>
      <p:pic>
        <p:nvPicPr>
          <p:cNvPr id="6" name="Picture 5">
            <a:extLst>
              <a:ext uri="{FF2B5EF4-FFF2-40B4-BE49-F238E27FC236}">
                <a16:creationId xmlns:a16="http://schemas.microsoft.com/office/drawing/2014/main" id="{7BB9698F-5271-3F90-24FE-3F64E4E02022}"/>
              </a:ext>
            </a:extLst>
          </p:cNvPr>
          <p:cNvPicPr>
            <a:picLocks noChangeAspect="1"/>
          </p:cNvPicPr>
          <p:nvPr/>
        </p:nvPicPr>
        <p:blipFill>
          <a:blip r:embed="rId2"/>
          <a:stretch>
            <a:fillRect/>
          </a:stretch>
        </p:blipFill>
        <p:spPr>
          <a:xfrm>
            <a:off x="1402511" y="1477236"/>
            <a:ext cx="9803372" cy="4576245"/>
          </a:xfrm>
          <a:prstGeom prst="rect">
            <a:avLst/>
          </a:prstGeom>
        </p:spPr>
      </p:pic>
    </p:spTree>
    <p:extLst>
      <p:ext uri="{BB962C8B-B14F-4D97-AF65-F5344CB8AC3E}">
        <p14:creationId xmlns:p14="http://schemas.microsoft.com/office/powerpoint/2010/main" val="25593961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CD0F49-981B-AE7D-6348-C588193200E5}"/>
              </a:ext>
            </a:extLst>
          </p:cNvPr>
          <p:cNvSpPr>
            <a:spLocks noGrp="1"/>
          </p:cNvSpPr>
          <p:nvPr>
            <p:ph type="title"/>
          </p:nvPr>
        </p:nvSpPr>
        <p:spPr/>
        <p:txBody>
          <a:bodyPr/>
          <a:lstStyle/>
          <a:p>
            <a:r>
              <a:rPr lang="en-IN" dirty="0"/>
              <a:t>Unpivot</a:t>
            </a:r>
          </a:p>
        </p:txBody>
      </p:sp>
      <p:pic>
        <p:nvPicPr>
          <p:cNvPr id="7" name="Picture 6">
            <a:extLst>
              <a:ext uri="{FF2B5EF4-FFF2-40B4-BE49-F238E27FC236}">
                <a16:creationId xmlns:a16="http://schemas.microsoft.com/office/drawing/2014/main" id="{2DDC6664-FDF7-4537-629F-AE447036772C}"/>
              </a:ext>
            </a:extLst>
          </p:cNvPr>
          <p:cNvPicPr>
            <a:picLocks noChangeAspect="1"/>
          </p:cNvPicPr>
          <p:nvPr/>
        </p:nvPicPr>
        <p:blipFill>
          <a:blip r:embed="rId2"/>
          <a:stretch>
            <a:fillRect/>
          </a:stretch>
        </p:blipFill>
        <p:spPr>
          <a:xfrm>
            <a:off x="1306043" y="1447132"/>
            <a:ext cx="9146804" cy="4640939"/>
          </a:xfrm>
          <a:prstGeom prst="rect">
            <a:avLst/>
          </a:prstGeom>
        </p:spPr>
      </p:pic>
    </p:spTree>
    <p:extLst>
      <p:ext uri="{BB962C8B-B14F-4D97-AF65-F5344CB8AC3E}">
        <p14:creationId xmlns:p14="http://schemas.microsoft.com/office/powerpoint/2010/main" val="3937075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Indexes</a:t>
            </a:r>
          </a:p>
        </p:txBody>
      </p:sp>
    </p:spTree>
    <p:extLst>
      <p:ext uri="{BB962C8B-B14F-4D97-AF65-F5344CB8AC3E}">
        <p14:creationId xmlns:p14="http://schemas.microsoft.com/office/powerpoint/2010/main" val="17731502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INDEXES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52966" y="1831105"/>
            <a:ext cx="9933598" cy="4229036"/>
          </a:xfrm>
        </p:spPr>
        <p:txBody>
          <a:bodyPr>
            <a:noAutofit/>
          </a:bodyPr>
          <a:lstStyle/>
          <a:p>
            <a:pPr marL="0" indent="0">
              <a:buNone/>
            </a:pPr>
            <a:r>
              <a:rPr lang="en-US" b="1" dirty="0">
                <a:latin typeface="Merriweather Web"/>
              </a:rPr>
              <a:t>INDEXES: </a:t>
            </a:r>
          </a:p>
          <a:p>
            <a:pPr>
              <a:lnSpc>
                <a:spcPct val="100000"/>
              </a:lnSpc>
              <a:spcBef>
                <a:spcPts val="300"/>
              </a:spcBef>
            </a:pPr>
            <a:r>
              <a:rPr lang="en-US" dirty="0">
                <a:latin typeface="Merriweather Web"/>
              </a:rPr>
              <a:t>Index is a special look up table used to speedup the data retrieval from Database tables. </a:t>
            </a:r>
          </a:p>
          <a:p>
            <a:pPr>
              <a:lnSpc>
                <a:spcPct val="100000"/>
              </a:lnSpc>
              <a:spcBef>
                <a:spcPts val="300"/>
              </a:spcBef>
            </a:pPr>
            <a:r>
              <a:rPr lang="en-US" dirty="0">
                <a:latin typeface="Merriweather Web"/>
              </a:rPr>
              <a:t>Indexes are just pointers to original data, they are similar to Index page in the book, to search particular topic in the book (column in the database).</a:t>
            </a:r>
          </a:p>
          <a:p>
            <a:pPr>
              <a:lnSpc>
                <a:spcPct val="100000"/>
              </a:lnSpc>
              <a:spcBef>
                <a:spcPts val="300"/>
              </a:spcBef>
            </a:pPr>
            <a:r>
              <a:rPr lang="en-US" dirty="0">
                <a:latin typeface="Merriweather Web"/>
              </a:rPr>
              <a:t>Indexes improves the performance of SQL queries a lot when we are dealing with millions of rows.</a:t>
            </a:r>
          </a:p>
          <a:p>
            <a:pPr>
              <a:lnSpc>
                <a:spcPct val="100000"/>
              </a:lnSpc>
              <a:spcBef>
                <a:spcPts val="300"/>
              </a:spcBef>
            </a:pPr>
            <a:r>
              <a:rPr lang="en-US" dirty="0">
                <a:latin typeface="Merriweather Web"/>
              </a:rPr>
              <a:t>Index can be created on a single column or combination of multiple columns in a table.</a:t>
            </a:r>
          </a:p>
          <a:p>
            <a:pPr marL="0" indent="0">
              <a:lnSpc>
                <a:spcPct val="100000"/>
              </a:lnSpc>
              <a:spcBef>
                <a:spcPts val="600"/>
              </a:spcBef>
              <a:spcAft>
                <a:spcPts val="300"/>
              </a:spcAft>
              <a:buNone/>
            </a:pPr>
            <a:r>
              <a:rPr lang="en-US" b="1" dirty="0">
                <a:latin typeface="Merriweather Web"/>
              </a:rPr>
              <a:t>Syntax:</a:t>
            </a:r>
          </a:p>
          <a:p>
            <a:pPr marL="0" indent="0">
              <a:lnSpc>
                <a:spcPct val="100000"/>
              </a:lnSpc>
              <a:spcBef>
                <a:spcPts val="300"/>
              </a:spcBef>
              <a:spcAft>
                <a:spcPts val="300"/>
              </a:spcAft>
              <a:buNone/>
            </a:pPr>
            <a:r>
              <a:rPr lang="en-US" dirty="0">
                <a:latin typeface="Merriweather Web"/>
              </a:rPr>
              <a:t>CREATE INDEX </a:t>
            </a:r>
            <a:r>
              <a:rPr lang="en-US" i="1" dirty="0" err="1">
                <a:latin typeface="Merriweather Web"/>
              </a:rPr>
              <a:t>index_name</a:t>
            </a:r>
            <a:r>
              <a:rPr lang="en-US" i="1" dirty="0">
                <a:latin typeface="Merriweather Web"/>
              </a:rPr>
              <a:t> </a:t>
            </a:r>
            <a:r>
              <a:rPr lang="en-US" dirty="0">
                <a:latin typeface="Merriweather Web"/>
              </a:rPr>
              <a:t>ON </a:t>
            </a:r>
            <a:r>
              <a:rPr lang="en-US" i="1" dirty="0">
                <a:latin typeface="Merriweather Web"/>
              </a:rPr>
              <a:t>TABLE_NAME(</a:t>
            </a:r>
            <a:r>
              <a:rPr lang="en-US" i="1" dirty="0" err="1">
                <a:latin typeface="Merriweather Web"/>
              </a:rPr>
              <a:t>col_name</a:t>
            </a:r>
            <a:r>
              <a:rPr lang="en-US" i="1" dirty="0">
                <a:latin typeface="Merriweather Web"/>
              </a:rPr>
              <a:t>)</a:t>
            </a:r>
            <a:r>
              <a:rPr lang="en-US" dirty="0">
                <a:latin typeface="Merriweather Web"/>
              </a:rPr>
              <a:t>;</a:t>
            </a:r>
          </a:p>
          <a:p>
            <a:pPr marL="0" indent="0">
              <a:lnSpc>
                <a:spcPct val="100000"/>
              </a:lnSpc>
              <a:spcBef>
                <a:spcPts val="600"/>
              </a:spcBef>
              <a:buNone/>
            </a:pPr>
            <a:r>
              <a:rPr lang="en-US" b="1" i="1" dirty="0">
                <a:latin typeface="Merriweather Web"/>
              </a:rPr>
              <a:t>Note: </a:t>
            </a:r>
            <a:r>
              <a:rPr lang="en-US" dirty="0">
                <a:latin typeface="Merriweather Web"/>
              </a:rPr>
              <a:t>Indexes improves the performance of Select queries but degrades the performance of Insert and Update queries. Sometimes we drop and recreate indexes once the data load is completed.</a:t>
            </a:r>
            <a:endParaRPr lang="en-US" i="1" dirty="0">
              <a:latin typeface="Merriweather Web"/>
            </a:endParaRPr>
          </a:p>
          <a:p>
            <a:pPr marL="0" indent="0">
              <a:lnSpc>
                <a:spcPct val="100000"/>
              </a:lnSpc>
              <a:spcBef>
                <a:spcPts val="300"/>
              </a:spcBef>
              <a:spcAft>
                <a:spcPts val="300"/>
              </a:spcAft>
              <a:buNone/>
            </a:pPr>
            <a:endParaRPr lang="en-US" dirty="0">
              <a:latin typeface="Merriweather Web"/>
            </a:endParaRPr>
          </a:p>
          <a:p>
            <a:pPr marL="0" indent="0">
              <a:buNone/>
            </a:pPr>
            <a:endParaRPr lang="en-US" dirty="0">
              <a:latin typeface="Merriweather Web"/>
            </a:endParaRPr>
          </a:p>
          <a:p>
            <a:pPr marL="0" indent="0">
              <a:buNone/>
            </a:pPr>
            <a:endParaRPr lang="en-US" dirty="0">
              <a:latin typeface="Merriweather Web"/>
            </a:endParaRPr>
          </a:p>
        </p:txBody>
      </p:sp>
    </p:spTree>
    <p:extLst>
      <p:ext uri="{BB962C8B-B14F-4D97-AF65-F5344CB8AC3E}">
        <p14:creationId xmlns:p14="http://schemas.microsoft.com/office/powerpoint/2010/main" val="317638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7482"/>
            <a:ext cx="9603275" cy="692587"/>
          </a:xfrm>
        </p:spPr>
        <p:txBody>
          <a:bodyPr>
            <a:normAutofit/>
          </a:bodyPr>
          <a:lstStyle/>
          <a:p>
            <a:r>
              <a:rPr lang="en-IN" dirty="0"/>
              <a:t>How to Access the data from database?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6" y="1961944"/>
            <a:ext cx="9603275" cy="3829256"/>
          </a:xfrm>
        </p:spPr>
        <p:txBody>
          <a:bodyPr>
            <a:noAutofit/>
          </a:bodyPr>
          <a:lstStyle/>
          <a:p>
            <a:pPr marL="0" indent="0" algn="l">
              <a:lnSpc>
                <a:spcPct val="100000"/>
              </a:lnSpc>
              <a:spcBef>
                <a:spcPts val="300"/>
              </a:spcBef>
              <a:buNone/>
            </a:pPr>
            <a:r>
              <a:rPr lang="en-US" b="1" dirty="0">
                <a:solidFill>
                  <a:srgbClr val="171717"/>
                </a:solidFill>
                <a:latin typeface="Merriweather Web"/>
              </a:rPr>
              <a:t>SQL</a:t>
            </a:r>
            <a:r>
              <a:rPr lang="en-US" dirty="0">
                <a:solidFill>
                  <a:srgbClr val="171717"/>
                </a:solidFill>
                <a:latin typeface="Merriweather Web"/>
              </a:rPr>
              <a:t> – Structured Query Language</a:t>
            </a:r>
          </a:p>
          <a:p>
            <a:pPr algn="l">
              <a:lnSpc>
                <a:spcPct val="100000"/>
              </a:lnSpc>
              <a:spcBef>
                <a:spcPts val="300"/>
              </a:spcBef>
              <a:buFont typeface="Arial" panose="020B0604020202020204" pitchFamily="34" charset="0"/>
              <a:buChar char="•"/>
            </a:pPr>
            <a:endParaRPr lang="en-US" dirty="0">
              <a:solidFill>
                <a:srgbClr val="171717"/>
              </a:solidFill>
              <a:latin typeface="Merriweather Web"/>
            </a:endParaRPr>
          </a:p>
          <a:p>
            <a:pPr algn="l">
              <a:lnSpc>
                <a:spcPct val="100000"/>
              </a:lnSpc>
              <a:spcBef>
                <a:spcPts val="300"/>
              </a:spcBef>
              <a:buFont typeface="Arial" panose="020B0604020202020204" pitchFamily="34" charset="0"/>
              <a:buChar char="•"/>
            </a:pPr>
            <a:r>
              <a:rPr lang="en-US" dirty="0">
                <a:solidFill>
                  <a:srgbClr val="171717"/>
                </a:solidFill>
                <a:latin typeface="Merriweather Web"/>
              </a:rPr>
              <a:t>We can access and manipulate the data from relational databases by using SQL.</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SQL is a programming language used to communicate with these RDBMS systems like Oracle, Teradata, MySQL etc.</a:t>
            </a:r>
          </a:p>
          <a:p>
            <a:pPr algn="l">
              <a:lnSpc>
                <a:spcPct val="100000"/>
              </a:lnSpc>
              <a:spcBef>
                <a:spcPts val="300"/>
              </a:spcBef>
              <a:buFont typeface="Arial" panose="020B0604020202020204" pitchFamily="34" charset="0"/>
              <a:buChar char="•"/>
            </a:pPr>
            <a:r>
              <a:rPr lang="en-IN" dirty="0">
                <a:solidFill>
                  <a:srgbClr val="171717"/>
                </a:solidFill>
                <a:latin typeface="Merriweather Web"/>
              </a:rPr>
              <a:t>SQL is an ANSI/ISO standard, all databases support ANSI SQL so the syntaxes, keywords and functions or similar in all databases.</a:t>
            </a:r>
          </a:p>
          <a:p>
            <a:pPr algn="l">
              <a:lnSpc>
                <a:spcPct val="100000"/>
              </a:lnSpc>
              <a:spcBef>
                <a:spcPts val="300"/>
              </a:spcBef>
              <a:buFont typeface="Arial" panose="020B0604020202020204" pitchFamily="34" charset="0"/>
              <a:buChar char="•"/>
            </a:pPr>
            <a:r>
              <a:rPr lang="en-IN" dirty="0">
                <a:solidFill>
                  <a:srgbClr val="171717"/>
                </a:solidFill>
                <a:latin typeface="Merriweather Web"/>
              </a:rPr>
              <a:t>We can build SQL queries and procedures to operate with the data present in Database.</a:t>
            </a:r>
          </a:p>
          <a:p>
            <a:pPr>
              <a:lnSpc>
                <a:spcPct val="100000"/>
              </a:lnSpc>
              <a:spcBef>
                <a:spcPts val="300"/>
              </a:spcBef>
            </a:pPr>
            <a:r>
              <a:rPr lang="en-IN" dirty="0">
                <a:solidFill>
                  <a:srgbClr val="171717"/>
                </a:solidFill>
                <a:latin typeface="Merriweather Web"/>
              </a:rPr>
              <a:t>Queries can be written by using Operators, Keywords, Expressions, Functions..</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algn="l">
              <a:lnSpc>
                <a:spcPct val="100000"/>
              </a:lnSpc>
              <a:spcBef>
                <a:spcPts val="300"/>
              </a:spcBef>
              <a:buFont typeface="Arial" panose="020B0604020202020204" pitchFamily="34" charset="0"/>
              <a:buChar char="•"/>
            </a:pPr>
            <a:endParaRPr lang="en-US" dirty="0">
              <a:solidFill>
                <a:srgbClr val="171717"/>
              </a:solidFill>
              <a:latin typeface="Merriweather Web"/>
            </a:endParaRPr>
          </a:p>
          <a:p>
            <a:pPr algn="l">
              <a:lnSpc>
                <a:spcPct val="100000"/>
              </a:lnSpc>
              <a:spcBef>
                <a:spcPts val="300"/>
              </a:spcBef>
              <a:buFont typeface="Arial" panose="020B0604020202020204" pitchFamily="34" charset="0"/>
              <a:buChar char="•"/>
            </a:pPr>
            <a:endParaRPr lang="en-US" dirty="0">
              <a:solidFill>
                <a:srgbClr val="171717"/>
              </a:solidFill>
              <a:latin typeface="Merriweather Web"/>
            </a:endParaRPr>
          </a:p>
        </p:txBody>
      </p:sp>
    </p:spTree>
    <p:extLst>
      <p:ext uri="{BB962C8B-B14F-4D97-AF65-F5344CB8AC3E}">
        <p14:creationId xmlns:p14="http://schemas.microsoft.com/office/powerpoint/2010/main" val="1506685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INDEXES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79859" y="1949951"/>
            <a:ext cx="9933598" cy="3877108"/>
          </a:xfrm>
        </p:spPr>
        <p:txBody>
          <a:bodyPr>
            <a:noAutofit/>
          </a:bodyPr>
          <a:lstStyle/>
          <a:p>
            <a:pPr marL="0" indent="0">
              <a:lnSpc>
                <a:spcPct val="100000"/>
              </a:lnSpc>
              <a:spcBef>
                <a:spcPts val="0"/>
              </a:spcBef>
              <a:buNone/>
            </a:pPr>
            <a:r>
              <a:rPr lang="en-US" b="1" dirty="0">
                <a:latin typeface="Merriweather Web"/>
              </a:rPr>
              <a:t>UNIQUE INDEXES: </a:t>
            </a:r>
            <a:r>
              <a:rPr lang="en-US" dirty="0">
                <a:latin typeface="Merriweather Web"/>
              </a:rPr>
              <a:t>Unique index on a column doesn’t allow duplicate values into that column.</a:t>
            </a:r>
          </a:p>
          <a:p>
            <a:pPr marL="0" indent="0">
              <a:lnSpc>
                <a:spcPct val="100000"/>
              </a:lnSpc>
              <a:spcBef>
                <a:spcPts val="0"/>
              </a:spcBef>
              <a:buNone/>
            </a:pPr>
            <a:r>
              <a:rPr lang="en-US" dirty="0">
                <a:latin typeface="Merriweather Web"/>
              </a:rPr>
              <a:t>It works both as Index and Unique constraint.</a:t>
            </a:r>
          </a:p>
          <a:p>
            <a:pPr marL="0" indent="0">
              <a:lnSpc>
                <a:spcPct val="100000"/>
              </a:lnSpc>
              <a:spcBef>
                <a:spcPts val="600"/>
              </a:spcBef>
              <a:spcAft>
                <a:spcPts val="300"/>
              </a:spcAft>
              <a:buNone/>
            </a:pPr>
            <a:r>
              <a:rPr lang="en-US" b="1" dirty="0">
                <a:latin typeface="Merriweather Web"/>
              </a:rPr>
              <a:t>Syntax:</a:t>
            </a:r>
          </a:p>
          <a:p>
            <a:pPr marL="0" indent="0">
              <a:lnSpc>
                <a:spcPct val="100000"/>
              </a:lnSpc>
              <a:spcBef>
                <a:spcPts val="300"/>
              </a:spcBef>
              <a:spcAft>
                <a:spcPts val="300"/>
              </a:spcAft>
              <a:buNone/>
            </a:pPr>
            <a:r>
              <a:rPr lang="en-US" dirty="0">
                <a:latin typeface="Merriweather Web"/>
              </a:rPr>
              <a:t>CREATE UNIQUE INDEX </a:t>
            </a:r>
            <a:r>
              <a:rPr lang="en-US" i="1" dirty="0" err="1">
                <a:latin typeface="Merriweather Web"/>
              </a:rPr>
              <a:t>index_name</a:t>
            </a:r>
            <a:r>
              <a:rPr lang="en-US" i="1" dirty="0">
                <a:latin typeface="Merriweather Web"/>
              </a:rPr>
              <a:t> ON TABLE_NAME(</a:t>
            </a:r>
            <a:r>
              <a:rPr lang="en-US" i="1" dirty="0" err="1">
                <a:latin typeface="Merriweather Web"/>
              </a:rPr>
              <a:t>col_name</a:t>
            </a:r>
            <a:r>
              <a:rPr lang="en-US" i="1" dirty="0">
                <a:latin typeface="Merriweather Web"/>
              </a:rPr>
              <a:t>)</a:t>
            </a:r>
            <a:r>
              <a:rPr lang="en-US" dirty="0">
                <a:latin typeface="Merriweather Web"/>
              </a:rPr>
              <a:t>;</a:t>
            </a:r>
          </a:p>
          <a:p>
            <a:pPr marL="0" indent="0">
              <a:lnSpc>
                <a:spcPct val="100000"/>
              </a:lnSpc>
              <a:spcBef>
                <a:spcPts val="1200"/>
              </a:spcBef>
              <a:spcAft>
                <a:spcPts val="300"/>
              </a:spcAft>
              <a:buNone/>
            </a:pPr>
            <a:r>
              <a:rPr lang="en-US" b="1" dirty="0">
                <a:latin typeface="Merriweather Web"/>
              </a:rPr>
              <a:t>COMPOSITE INDEXES: </a:t>
            </a:r>
            <a:r>
              <a:rPr lang="en-US" dirty="0">
                <a:latin typeface="Merriweather Web"/>
              </a:rPr>
              <a:t>An index created on two or more columns of a table is called Composite Index.</a:t>
            </a:r>
          </a:p>
          <a:p>
            <a:pPr marL="0" indent="0">
              <a:lnSpc>
                <a:spcPct val="100000"/>
              </a:lnSpc>
              <a:spcBef>
                <a:spcPts val="600"/>
              </a:spcBef>
              <a:spcAft>
                <a:spcPts val="300"/>
              </a:spcAft>
              <a:buNone/>
            </a:pPr>
            <a:r>
              <a:rPr lang="en-US" b="1" dirty="0">
                <a:latin typeface="Merriweather Web"/>
              </a:rPr>
              <a:t>Syntax:</a:t>
            </a:r>
          </a:p>
          <a:p>
            <a:pPr marL="0" indent="0">
              <a:lnSpc>
                <a:spcPct val="100000"/>
              </a:lnSpc>
              <a:spcBef>
                <a:spcPts val="300"/>
              </a:spcBef>
              <a:spcAft>
                <a:spcPts val="300"/>
              </a:spcAft>
              <a:buNone/>
            </a:pPr>
            <a:r>
              <a:rPr lang="en-US" dirty="0">
                <a:latin typeface="Merriweather Web"/>
              </a:rPr>
              <a:t>CREATE INDEX </a:t>
            </a:r>
            <a:r>
              <a:rPr lang="en-US" i="1" dirty="0" err="1">
                <a:latin typeface="Merriweather Web"/>
              </a:rPr>
              <a:t>index_name</a:t>
            </a:r>
            <a:r>
              <a:rPr lang="en-US" i="1" dirty="0">
                <a:latin typeface="Merriweather Web"/>
              </a:rPr>
              <a:t> </a:t>
            </a:r>
            <a:r>
              <a:rPr lang="en-US" dirty="0">
                <a:latin typeface="Merriweather Web"/>
              </a:rPr>
              <a:t>ON </a:t>
            </a:r>
            <a:r>
              <a:rPr lang="en-US" i="1" dirty="0">
                <a:latin typeface="Merriweather Web"/>
              </a:rPr>
              <a:t>TABLE_NAME(col_1, col_2, ….)</a:t>
            </a:r>
            <a:r>
              <a:rPr lang="en-US" dirty="0">
                <a:latin typeface="Merriweather Web"/>
              </a:rPr>
              <a:t>;</a:t>
            </a:r>
          </a:p>
          <a:p>
            <a:pPr marL="0" indent="0">
              <a:lnSpc>
                <a:spcPct val="100000"/>
              </a:lnSpc>
              <a:spcBef>
                <a:spcPts val="1200"/>
              </a:spcBef>
              <a:spcAft>
                <a:spcPts val="300"/>
              </a:spcAft>
              <a:buNone/>
            </a:pPr>
            <a:r>
              <a:rPr lang="en-US" b="1" dirty="0">
                <a:latin typeface="Merriweather Web"/>
              </a:rPr>
              <a:t>Dropping an Index:</a:t>
            </a:r>
          </a:p>
          <a:p>
            <a:pPr marL="0" indent="0">
              <a:lnSpc>
                <a:spcPct val="100000"/>
              </a:lnSpc>
              <a:spcBef>
                <a:spcPts val="300"/>
              </a:spcBef>
              <a:spcAft>
                <a:spcPts val="300"/>
              </a:spcAft>
              <a:buNone/>
            </a:pPr>
            <a:r>
              <a:rPr lang="en-US" dirty="0">
                <a:latin typeface="Merriweather Web"/>
              </a:rPr>
              <a:t>DROP INDEX </a:t>
            </a:r>
            <a:r>
              <a:rPr lang="en-US" i="1" dirty="0" err="1">
                <a:latin typeface="Merriweather Web"/>
              </a:rPr>
              <a:t>index_name</a:t>
            </a:r>
            <a:r>
              <a:rPr lang="en-US" dirty="0">
                <a:latin typeface="Merriweather Web"/>
              </a:rPr>
              <a:t>;</a:t>
            </a:r>
          </a:p>
          <a:p>
            <a:pPr marL="0" indent="0">
              <a:lnSpc>
                <a:spcPct val="100000"/>
              </a:lnSpc>
              <a:spcBef>
                <a:spcPts val="300"/>
              </a:spcBef>
              <a:spcAft>
                <a:spcPts val="300"/>
              </a:spcAft>
              <a:buNone/>
            </a:pPr>
            <a:endParaRPr lang="en-US" dirty="0">
              <a:latin typeface="Merriweather Web"/>
            </a:endParaRPr>
          </a:p>
          <a:p>
            <a:pPr marL="0" indent="0">
              <a:lnSpc>
                <a:spcPct val="100000"/>
              </a:lnSpc>
              <a:spcBef>
                <a:spcPts val="300"/>
              </a:spcBef>
              <a:spcAft>
                <a:spcPts val="300"/>
              </a:spcAft>
              <a:buNone/>
            </a:pPr>
            <a:endParaRPr lang="en-US" dirty="0">
              <a:latin typeface="Merriweather Web"/>
            </a:endParaRPr>
          </a:p>
          <a:p>
            <a:pPr marL="0" indent="0">
              <a:buNone/>
            </a:pPr>
            <a:endParaRPr lang="en-US" dirty="0">
              <a:latin typeface="Merriweather Web"/>
            </a:endParaRPr>
          </a:p>
          <a:p>
            <a:pPr marL="0" indent="0">
              <a:buNone/>
            </a:pPr>
            <a:endParaRPr lang="en-US" dirty="0">
              <a:latin typeface="Merriweather Web"/>
            </a:endParaRPr>
          </a:p>
        </p:txBody>
      </p:sp>
    </p:spTree>
    <p:extLst>
      <p:ext uri="{BB962C8B-B14F-4D97-AF65-F5344CB8AC3E}">
        <p14:creationId xmlns:p14="http://schemas.microsoft.com/office/powerpoint/2010/main" val="18676640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228165"/>
            <a:ext cx="9603275" cy="602940"/>
          </a:xfrm>
        </p:spPr>
        <p:txBody>
          <a:bodyPr>
            <a:normAutofit/>
          </a:bodyPr>
          <a:lstStyle/>
          <a:p>
            <a:r>
              <a:rPr lang="en-IN" dirty="0"/>
              <a:t>INDEXES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3993650"/>
          </a:xfrm>
        </p:spPr>
        <p:txBody>
          <a:bodyPr>
            <a:noAutofit/>
          </a:bodyPr>
          <a:lstStyle/>
          <a:p>
            <a:pPr marL="0" indent="0">
              <a:buNone/>
            </a:pPr>
            <a:r>
              <a:rPr lang="en-US" b="1" dirty="0">
                <a:latin typeface="Merriweather Web"/>
              </a:rPr>
              <a:t>Important Interview Questions:</a:t>
            </a:r>
          </a:p>
          <a:p>
            <a:pPr marL="457200" indent="-457200">
              <a:lnSpc>
                <a:spcPct val="100000"/>
              </a:lnSpc>
              <a:spcBef>
                <a:spcPts val="300"/>
              </a:spcBef>
              <a:spcAft>
                <a:spcPts val="300"/>
              </a:spcAft>
              <a:buAutoNum type="arabicPeriod"/>
            </a:pPr>
            <a:r>
              <a:rPr lang="en-US" dirty="0">
                <a:latin typeface="Merriweather Web"/>
              </a:rPr>
              <a:t>What are indexes and unique indexes?</a:t>
            </a:r>
          </a:p>
          <a:p>
            <a:pPr marL="457200" indent="-457200">
              <a:lnSpc>
                <a:spcPct val="100000"/>
              </a:lnSpc>
              <a:spcBef>
                <a:spcPts val="300"/>
              </a:spcBef>
              <a:spcAft>
                <a:spcPts val="300"/>
              </a:spcAft>
              <a:buAutoNum type="arabicPeriod"/>
            </a:pPr>
            <a:r>
              <a:rPr lang="en-US" dirty="0">
                <a:latin typeface="Merriweather Web"/>
              </a:rPr>
              <a:t>What are the advantages of Indexes?</a:t>
            </a:r>
          </a:p>
          <a:p>
            <a:pPr marL="457200" indent="-457200">
              <a:lnSpc>
                <a:spcPct val="100000"/>
              </a:lnSpc>
              <a:spcBef>
                <a:spcPts val="300"/>
              </a:spcBef>
              <a:spcAft>
                <a:spcPts val="300"/>
              </a:spcAft>
              <a:buAutoNum type="arabicPeriod"/>
            </a:pPr>
            <a:r>
              <a:rPr lang="en-US" dirty="0">
                <a:latin typeface="Merriweather Web"/>
              </a:rPr>
              <a:t>When do you create indexes (or) on which columns you create indexes?</a:t>
            </a:r>
          </a:p>
          <a:p>
            <a:pPr marL="0" indent="0">
              <a:lnSpc>
                <a:spcPct val="100000"/>
              </a:lnSpc>
              <a:spcBef>
                <a:spcPts val="300"/>
              </a:spcBef>
              <a:spcAft>
                <a:spcPts val="300"/>
              </a:spcAft>
              <a:buNone/>
            </a:pPr>
            <a:r>
              <a:rPr lang="en-US" b="1" dirty="0">
                <a:latin typeface="Merriweather Web"/>
              </a:rPr>
              <a:t>Ans: </a:t>
            </a:r>
            <a:r>
              <a:rPr lang="en-US" dirty="0">
                <a:latin typeface="Merriweather Web"/>
              </a:rPr>
              <a:t>We create indexes in below scenarios..</a:t>
            </a:r>
          </a:p>
          <a:p>
            <a:pPr lvl="1">
              <a:lnSpc>
                <a:spcPct val="100000"/>
              </a:lnSpc>
              <a:spcBef>
                <a:spcPts val="300"/>
              </a:spcBef>
              <a:spcAft>
                <a:spcPts val="300"/>
              </a:spcAft>
            </a:pPr>
            <a:r>
              <a:rPr lang="en-US" dirty="0">
                <a:latin typeface="Merriweather Web"/>
              </a:rPr>
              <a:t>On large tables (avoid indexes on small tables)</a:t>
            </a:r>
          </a:p>
          <a:p>
            <a:pPr lvl="1">
              <a:lnSpc>
                <a:spcPct val="100000"/>
              </a:lnSpc>
              <a:spcBef>
                <a:spcPts val="300"/>
              </a:spcBef>
              <a:spcAft>
                <a:spcPts val="300"/>
              </a:spcAft>
            </a:pPr>
            <a:r>
              <a:rPr lang="en-US" dirty="0">
                <a:latin typeface="Merriweather Web"/>
              </a:rPr>
              <a:t>On a column that contains wide range of distinct values</a:t>
            </a:r>
          </a:p>
          <a:p>
            <a:pPr lvl="1">
              <a:lnSpc>
                <a:spcPct val="100000"/>
              </a:lnSpc>
              <a:spcBef>
                <a:spcPts val="300"/>
              </a:spcBef>
              <a:spcAft>
                <a:spcPts val="300"/>
              </a:spcAft>
            </a:pPr>
            <a:r>
              <a:rPr lang="en-US" dirty="0">
                <a:latin typeface="Merriweather Web"/>
              </a:rPr>
              <a:t>On column or set of columns those are frequently used in Where clause</a:t>
            </a:r>
          </a:p>
          <a:p>
            <a:pPr lvl="1">
              <a:lnSpc>
                <a:spcPct val="100000"/>
              </a:lnSpc>
              <a:spcBef>
                <a:spcPts val="300"/>
              </a:spcBef>
              <a:spcAft>
                <a:spcPts val="300"/>
              </a:spcAft>
            </a:pPr>
            <a:r>
              <a:rPr lang="en-US" dirty="0">
                <a:latin typeface="Merriweather Web"/>
              </a:rPr>
              <a:t>On column or set of columns used frequently as Join keys</a:t>
            </a:r>
          </a:p>
          <a:p>
            <a:pPr lvl="1">
              <a:lnSpc>
                <a:spcPct val="100000"/>
              </a:lnSpc>
              <a:spcBef>
                <a:spcPts val="300"/>
              </a:spcBef>
              <a:spcAft>
                <a:spcPts val="300"/>
              </a:spcAft>
            </a:pPr>
            <a:r>
              <a:rPr lang="en-US" dirty="0">
                <a:latin typeface="Merriweather Web"/>
              </a:rPr>
              <a:t>On columns where we don’t perform frequent Update operations</a:t>
            </a:r>
          </a:p>
          <a:p>
            <a:pPr marL="0" indent="0">
              <a:lnSpc>
                <a:spcPct val="100000"/>
              </a:lnSpc>
              <a:spcBef>
                <a:spcPts val="300"/>
              </a:spcBef>
              <a:spcAft>
                <a:spcPts val="300"/>
              </a:spcAft>
              <a:buNone/>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0" indent="0">
              <a:buNone/>
            </a:pPr>
            <a:endParaRPr lang="en-US" dirty="0">
              <a:latin typeface="Merriweather Web"/>
            </a:endParaRPr>
          </a:p>
          <a:p>
            <a:pPr marL="0" indent="0">
              <a:buNone/>
            </a:pPr>
            <a:endParaRPr lang="en-US" dirty="0">
              <a:latin typeface="Merriweather Web"/>
            </a:endParaRPr>
          </a:p>
        </p:txBody>
      </p:sp>
    </p:spTree>
    <p:extLst>
      <p:ext uri="{BB962C8B-B14F-4D97-AF65-F5344CB8AC3E}">
        <p14:creationId xmlns:p14="http://schemas.microsoft.com/office/powerpoint/2010/main" val="23700190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610887" y="2966741"/>
            <a:ext cx="8360626" cy="924517"/>
          </a:xfrm>
        </p:spPr>
        <p:txBody>
          <a:bodyPr>
            <a:normAutofit/>
          </a:bodyPr>
          <a:lstStyle/>
          <a:p>
            <a:pPr algn="ctr"/>
            <a:r>
              <a:rPr lang="en-IN" sz="4800" dirty="0"/>
              <a:t>VIEWS</a:t>
            </a:r>
          </a:p>
        </p:txBody>
      </p:sp>
    </p:spTree>
    <p:extLst>
      <p:ext uri="{BB962C8B-B14F-4D97-AF65-F5344CB8AC3E}">
        <p14:creationId xmlns:p14="http://schemas.microsoft.com/office/powerpoint/2010/main" val="18482009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4128120"/>
          </a:xfrm>
        </p:spPr>
        <p:txBody>
          <a:bodyPr>
            <a:noAutofit/>
          </a:bodyPr>
          <a:lstStyle/>
          <a:p>
            <a:pPr marL="0" indent="0">
              <a:lnSpc>
                <a:spcPct val="100000"/>
              </a:lnSpc>
              <a:spcBef>
                <a:spcPts val="600"/>
              </a:spcBef>
              <a:buNone/>
            </a:pPr>
            <a:r>
              <a:rPr lang="en-US" b="1" dirty="0">
                <a:latin typeface="Merriweather Web"/>
              </a:rPr>
              <a:t>VIEWS: </a:t>
            </a:r>
          </a:p>
          <a:p>
            <a:pPr>
              <a:lnSpc>
                <a:spcPct val="100000"/>
              </a:lnSpc>
              <a:spcBef>
                <a:spcPts val="600"/>
              </a:spcBef>
              <a:spcAft>
                <a:spcPts val="300"/>
              </a:spcAft>
            </a:pPr>
            <a:r>
              <a:rPr lang="en-US" dirty="0">
                <a:latin typeface="Merriweather Web"/>
              </a:rPr>
              <a:t>A view is a virtual table that contains rows and columns. It is a schema object that stores SQL statement pointing to original tables and fetches data from these original tables when we query the view.  </a:t>
            </a:r>
          </a:p>
          <a:p>
            <a:pPr>
              <a:lnSpc>
                <a:spcPct val="100000"/>
              </a:lnSpc>
              <a:spcBef>
                <a:spcPts val="300"/>
              </a:spcBef>
              <a:spcAft>
                <a:spcPts val="300"/>
              </a:spcAft>
            </a:pPr>
            <a:r>
              <a:rPr lang="en-US" dirty="0">
                <a:latin typeface="Merriweather Web"/>
              </a:rPr>
              <a:t>A view can be created on multiple tables by joining them. </a:t>
            </a:r>
          </a:p>
          <a:p>
            <a:pPr>
              <a:lnSpc>
                <a:spcPct val="100000"/>
              </a:lnSpc>
              <a:spcBef>
                <a:spcPts val="300"/>
              </a:spcBef>
              <a:spcAft>
                <a:spcPts val="300"/>
              </a:spcAft>
            </a:pPr>
            <a:r>
              <a:rPr lang="en-US" dirty="0">
                <a:latin typeface="Merriweather Web"/>
              </a:rPr>
              <a:t>A view can be created over another view.</a:t>
            </a:r>
          </a:p>
          <a:p>
            <a:pPr>
              <a:lnSpc>
                <a:spcPct val="100000"/>
              </a:lnSpc>
              <a:spcBef>
                <a:spcPts val="300"/>
              </a:spcBef>
              <a:spcAft>
                <a:spcPts val="300"/>
              </a:spcAft>
            </a:pPr>
            <a:r>
              <a:rPr lang="en-US" dirty="0">
                <a:latin typeface="Merriweather Web"/>
              </a:rPr>
              <a:t>In some databases we can perform DML operations on a view that has no transformations or joins, but in most of the databases views or read-only and we can’t perform DML operations on them.</a:t>
            </a:r>
          </a:p>
        </p:txBody>
      </p:sp>
    </p:spTree>
    <p:extLst>
      <p:ext uri="{BB962C8B-B14F-4D97-AF65-F5344CB8AC3E}">
        <p14:creationId xmlns:p14="http://schemas.microsoft.com/office/powerpoint/2010/main" val="19812066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58915"/>
            <a:ext cx="9933598" cy="4038473"/>
          </a:xfrm>
        </p:spPr>
        <p:txBody>
          <a:bodyPr>
            <a:noAutofit/>
          </a:bodyPr>
          <a:lstStyle/>
          <a:p>
            <a:pPr marL="0" indent="0">
              <a:lnSpc>
                <a:spcPct val="100000"/>
              </a:lnSpc>
              <a:spcBef>
                <a:spcPts val="300"/>
              </a:spcBef>
              <a:spcAft>
                <a:spcPts val="300"/>
              </a:spcAft>
              <a:buNone/>
            </a:pPr>
            <a:r>
              <a:rPr lang="en-US" b="1" dirty="0">
                <a:latin typeface="Merriweather Web"/>
              </a:rPr>
              <a:t>Creating a view:</a:t>
            </a:r>
          </a:p>
          <a:p>
            <a:pPr marL="0" indent="0">
              <a:lnSpc>
                <a:spcPct val="100000"/>
              </a:lnSpc>
              <a:spcBef>
                <a:spcPts val="300"/>
              </a:spcBef>
              <a:spcAft>
                <a:spcPts val="600"/>
              </a:spcAft>
              <a:buNone/>
            </a:pPr>
            <a:r>
              <a:rPr lang="en-US" dirty="0">
                <a:latin typeface="Merriweather Web"/>
              </a:rPr>
              <a:t>CREATE VIEW </a:t>
            </a:r>
            <a:r>
              <a:rPr lang="en-US" i="1" dirty="0" err="1">
                <a:latin typeface="Merriweather Web"/>
              </a:rPr>
              <a:t>view_name</a:t>
            </a:r>
            <a:r>
              <a:rPr lang="en-US" i="1" dirty="0">
                <a:latin typeface="Merriweather Web"/>
              </a:rPr>
              <a:t> </a:t>
            </a:r>
            <a:r>
              <a:rPr lang="en-US" dirty="0">
                <a:latin typeface="Merriweather Web"/>
              </a:rPr>
              <a:t>as </a:t>
            </a:r>
            <a:r>
              <a:rPr lang="en-US" i="1" dirty="0">
                <a:latin typeface="Merriweather Web"/>
              </a:rPr>
              <a:t>SELECT col1, col2, ..</a:t>
            </a:r>
            <a:r>
              <a:rPr lang="en-US" i="1" dirty="0" err="1">
                <a:latin typeface="Merriweather Web"/>
              </a:rPr>
              <a:t>col_n</a:t>
            </a:r>
            <a:r>
              <a:rPr lang="en-US" i="1" dirty="0">
                <a:latin typeface="Merriweather Web"/>
              </a:rPr>
              <a:t> </a:t>
            </a:r>
            <a:r>
              <a:rPr lang="en-US" dirty="0">
                <a:latin typeface="Merriweather Web"/>
              </a:rPr>
              <a:t>FROM </a:t>
            </a:r>
            <a:r>
              <a:rPr lang="en-US" i="1" dirty="0" err="1">
                <a:latin typeface="Merriweather Web"/>
              </a:rPr>
              <a:t>table_name</a:t>
            </a:r>
            <a:r>
              <a:rPr lang="en-US" dirty="0">
                <a:latin typeface="Merriweather Web"/>
              </a:rPr>
              <a:t>;</a:t>
            </a:r>
          </a:p>
          <a:p>
            <a:pPr marL="0" indent="0">
              <a:lnSpc>
                <a:spcPct val="100000"/>
              </a:lnSpc>
              <a:spcBef>
                <a:spcPts val="0"/>
              </a:spcBef>
              <a:buNone/>
            </a:pPr>
            <a:endParaRPr lang="en-US" dirty="0">
              <a:latin typeface="Merriweather Web"/>
            </a:endParaRPr>
          </a:p>
          <a:p>
            <a:pPr marL="0" indent="0">
              <a:lnSpc>
                <a:spcPct val="100000"/>
              </a:lnSpc>
              <a:spcBef>
                <a:spcPts val="300"/>
              </a:spcBef>
              <a:spcAft>
                <a:spcPts val="300"/>
              </a:spcAft>
              <a:buNone/>
            </a:pPr>
            <a:r>
              <a:rPr lang="en-US" b="1" dirty="0">
                <a:latin typeface="Merriweather Web"/>
              </a:rPr>
              <a:t>Dropping a view:</a:t>
            </a:r>
          </a:p>
          <a:p>
            <a:pPr marL="0" indent="0">
              <a:lnSpc>
                <a:spcPct val="100000"/>
              </a:lnSpc>
              <a:spcBef>
                <a:spcPts val="300"/>
              </a:spcBef>
              <a:spcAft>
                <a:spcPts val="600"/>
              </a:spcAft>
              <a:buNone/>
            </a:pPr>
            <a:r>
              <a:rPr lang="en-US" dirty="0">
                <a:latin typeface="Merriweather Web"/>
              </a:rPr>
              <a:t>DROP VIEW </a:t>
            </a:r>
            <a:r>
              <a:rPr lang="en-US" i="1" dirty="0" err="1">
                <a:latin typeface="Merriweather Web"/>
              </a:rPr>
              <a:t>view_name</a:t>
            </a:r>
            <a:r>
              <a:rPr lang="en-US" dirty="0">
                <a:latin typeface="Merriweather Web"/>
              </a:rPr>
              <a:t>;</a:t>
            </a:r>
          </a:p>
          <a:p>
            <a:pPr marL="0" indent="0">
              <a:lnSpc>
                <a:spcPct val="100000"/>
              </a:lnSpc>
              <a:spcBef>
                <a:spcPts val="0"/>
              </a:spcBef>
              <a:buNone/>
            </a:pPr>
            <a:endParaRPr lang="en-US" dirty="0">
              <a:latin typeface="Merriweather Web"/>
            </a:endParaRPr>
          </a:p>
          <a:p>
            <a:pPr marL="0" indent="0">
              <a:lnSpc>
                <a:spcPct val="100000"/>
              </a:lnSpc>
              <a:spcBef>
                <a:spcPts val="300"/>
              </a:spcBef>
              <a:spcAft>
                <a:spcPts val="300"/>
              </a:spcAft>
              <a:buNone/>
            </a:pPr>
            <a:r>
              <a:rPr lang="en-US" b="1" dirty="0">
                <a:latin typeface="Merriweather Web"/>
              </a:rPr>
              <a:t>Altering or Updating a view:</a:t>
            </a:r>
          </a:p>
          <a:p>
            <a:pPr marL="0" indent="0">
              <a:lnSpc>
                <a:spcPct val="100000"/>
              </a:lnSpc>
              <a:spcBef>
                <a:spcPts val="300"/>
              </a:spcBef>
              <a:spcAft>
                <a:spcPts val="300"/>
              </a:spcAft>
              <a:buNone/>
            </a:pPr>
            <a:r>
              <a:rPr lang="en-US" dirty="0">
                <a:latin typeface="Merriweather Web"/>
              </a:rPr>
              <a:t>CREATE OR REPLACE VIEW </a:t>
            </a:r>
            <a:r>
              <a:rPr lang="en-US" i="1" dirty="0" err="1">
                <a:latin typeface="Merriweather Web"/>
              </a:rPr>
              <a:t>view_name</a:t>
            </a:r>
            <a:r>
              <a:rPr lang="en-US" i="1" dirty="0">
                <a:latin typeface="Merriweather Web"/>
              </a:rPr>
              <a:t> </a:t>
            </a:r>
            <a:r>
              <a:rPr lang="en-US" dirty="0">
                <a:latin typeface="Merriweather Web"/>
              </a:rPr>
              <a:t>as </a:t>
            </a:r>
            <a:r>
              <a:rPr lang="en-US" i="1" dirty="0">
                <a:latin typeface="Merriweather Web"/>
              </a:rPr>
              <a:t>SELECT col1, col2, ..</a:t>
            </a:r>
            <a:r>
              <a:rPr lang="en-US" i="1" dirty="0" err="1">
                <a:latin typeface="Merriweather Web"/>
              </a:rPr>
              <a:t>col_n</a:t>
            </a:r>
            <a:r>
              <a:rPr lang="en-US" i="1" dirty="0">
                <a:latin typeface="Merriweather Web"/>
              </a:rPr>
              <a:t> </a:t>
            </a:r>
            <a:r>
              <a:rPr lang="en-US" dirty="0">
                <a:latin typeface="Merriweather Web"/>
              </a:rPr>
              <a:t>FROM </a:t>
            </a:r>
            <a:r>
              <a:rPr lang="en-US" i="1" dirty="0" err="1">
                <a:latin typeface="Merriweather Web"/>
              </a:rPr>
              <a:t>table_name</a:t>
            </a:r>
            <a:r>
              <a:rPr lang="en-US" dirty="0">
                <a:latin typeface="Merriweather Web"/>
              </a:rPr>
              <a:t>;</a:t>
            </a: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2747779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3895038"/>
          </a:xfrm>
        </p:spPr>
        <p:txBody>
          <a:bodyPr>
            <a:noAutofit/>
          </a:bodyPr>
          <a:lstStyle/>
          <a:p>
            <a:pPr marL="0" indent="0">
              <a:lnSpc>
                <a:spcPct val="100000"/>
              </a:lnSpc>
              <a:spcBef>
                <a:spcPts val="600"/>
              </a:spcBef>
              <a:buNone/>
            </a:pPr>
            <a:r>
              <a:rPr lang="en-US" b="1" dirty="0">
                <a:latin typeface="Merriweather Web"/>
              </a:rPr>
              <a:t>Advantages or Uses of Views:</a:t>
            </a:r>
          </a:p>
          <a:p>
            <a:pPr marL="0" indent="0">
              <a:lnSpc>
                <a:spcPct val="100000"/>
              </a:lnSpc>
              <a:spcBef>
                <a:spcPts val="600"/>
              </a:spcBef>
              <a:buNone/>
            </a:pPr>
            <a:r>
              <a:rPr lang="en-US" dirty="0">
                <a:latin typeface="Merriweather Web"/>
              </a:rPr>
              <a:t>1. Restricting the access to original database tables.</a:t>
            </a:r>
          </a:p>
          <a:p>
            <a:pPr marL="0" indent="0">
              <a:lnSpc>
                <a:spcPct val="100000"/>
              </a:lnSpc>
              <a:spcBef>
                <a:spcPts val="600"/>
              </a:spcBef>
              <a:buNone/>
            </a:pPr>
            <a:r>
              <a:rPr lang="en-US" dirty="0">
                <a:latin typeface="Merriweather Web"/>
              </a:rPr>
              <a:t>2. Simplifying the SQL queries to end users.</a:t>
            </a:r>
          </a:p>
          <a:p>
            <a:pPr marL="0" indent="0">
              <a:lnSpc>
                <a:spcPct val="100000"/>
              </a:lnSpc>
              <a:spcBef>
                <a:spcPts val="600"/>
              </a:spcBef>
              <a:buNone/>
            </a:pPr>
            <a:r>
              <a:rPr lang="en-US" dirty="0">
                <a:latin typeface="Merriweather Web"/>
              </a:rPr>
              <a:t>3. We can create multiple views on same table based on the requirement.</a:t>
            </a:r>
          </a:p>
          <a:p>
            <a:pPr marL="0" indent="0">
              <a:lnSpc>
                <a:spcPct val="100000"/>
              </a:lnSpc>
              <a:spcBef>
                <a:spcPts val="600"/>
              </a:spcBef>
              <a:buNone/>
            </a:pPr>
            <a:r>
              <a:rPr lang="en-US" dirty="0">
                <a:latin typeface="Merriweather Web"/>
              </a:rPr>
              <a:t>4. If we want to hide the original column names, we can rename them in the view definition.</a:t>
            </a:r>
          </a:p>
          <a:p>
            <a:pPr marL="0" indent="0">
              <a:lnSpc>
                <a:spcPct val="100000"/>
              </a:lnSpc>
              <a:spcBef>
                <a:spcPts val="600"/>
              </a:spcBef>
              <a:buNone/>
            </a:pPr>
            <a:r>
              <a:rPr lang="en-US" dirty="0">
                <a:latin typeface="Merriweather Web"/>
              </a:rPr>
              <a:t>5. We can summarize the data from multiple tables.</a:t>
            </a:r>
          </a:p>
          <a:p>
            <a:pPr marL="0" indent="0">
              <a:lnSpc>
                <a:spcPct val="100000"/>
              </a:lnSpc>
              <a:spcBef>
                <a:spcPts val="600"/>
              </a:spcBef>
              <a:buNone/>
            </a:pPr>
            <a:r>
              <a:rPr lang="en-US" b="0" i="0" dirty="0">
                <a:solidFill>
                  <a:srgbClr val="000000"/>
                </a:solidFill>
                <a:effectLst/>
                <a:latin typeface="inter-regular"/>
              </a:rPr>
              <a:t>6. Views take very little space to store the queries.</a:t>
            </a:r>
            <a:endParaRPr lang="en-US" dirty="0">
              <a:latin typeface="Merriweather Web"/>
            </a:endParaRPr>
          </a:p>
        </p:txBody>
      </p:sp>
    </p:spTree>
    <p:extLst>
      <p:ext uri="{BB962C8B-B14F-4D97-AF65-F5344CB8AC3E}">
        <p14:creationId xmlns:p14="http://schemas.microsoft.com/office/powerpoint/2010/main" val="39135934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3895038"/>
          </a:xfrm>
        </p:spPr>
        <p:txBody>
          <a:bodyPr>
            <a:noAutofit/>
          </a:bodyPr>
          <a:lstStyle/>
          <a:p>
            <a:pPr marL="0" indent="0">
              <a:lnSpc>
                <a:spcPct val="100000"/>
              </a:lnSpc>
              <a:spcBef>
                <a:spcPts val="600"/>
              </a:spcBef>
              <a:spcAft>
                <a:spcPts val="600"/>
              </a:spcAft>
              <a:buNone/>
            </a:pPr>
            <a:r>
              <a:rPr lang="en-US" b="1" dirty="0">
                <a:latin typeface="Merriweather Web"/>
              </a:rPr>
              <a:t>Materialized Views:</a:t>
            </a:r>
          </a:p>
          <a:p>
            <a:pPr>
              <a:lnSpc>
                <a:spcPct val="100000"/>
              </a:lnSpc>
              <a:spcBef>
                <a:spcPts val="600"/>
              </a:spcBef>
            </a:pPr>
            <a:r>
              <a:rPr lang="en-US" dirty="0">
                <a:latin typeface="Merriweather Web"/>
              </a:rPr>
              <a:t>A normal view just stores the SQL query not the data or results set.</a:t>
            </a:r>
          </a:p>
          <a:p>
            <a:pPr>
              <a:lnSpc>
                <a:spcPct val="100000"/>
              </a:lnSpc>
              <a:spcBef>
                <a:spcPts val="600"/>
              </a:spcBef>
            </a:pPr>
            <a:r>
              <a:rPr lang="en-US" dirty="0">
                <a:latin typeface="Merriweather Web"/>
              </a:rPr>
              <a:t>A Materialized view is a view that stores the results of the query in that view.</a:t>
            </a:r>
          </a:p>
          <a:p>
            <a:pPr>
              <a:lnSpc>
                <a:spcPct val="100000"/>
              </a:lnSpc>
              <a:spcBef>
                <a:spcPts val="600"/>
              </a:spcBef>
            </a:pPr>
            <a:r>
              <a:rPr lang="en-US" dirty="0">
                <a:latin typeface="Merriweather Web"/>
              </a:rPr>
              <a:t>So when we query the materialized view it returns the data from results stored in that view directly and it will not fetch the data from underlying tables.</a:t>
            </a:r>
          </a:p>
          <a:p>
            <a:pPr>
              <a:lnSpc>
                <a:spcPct val="100000"/>
              </a:lnSpc>
              <a:spcBef>
                <a:spcPts val="600"/>
              </a:spcBef>
            </a:pPr>
            <a:r>
              <a:rPr lang="en-US" dirty="0">
                <a:latin typeface="Merriweather Web"/>
              </a:rPr>
              <a:t>Performance wise materialized views are better than views.</a:t>
            </a:r>
          </a:p>
          <a:p>
            <a:pPr>
              <a:lnSpc>
                <a:spcPct val="100000"/>
              </a:lnSpc>
              <a:spcBef>
                <a:spcPts val="600"/>
              </a:spcBef>
            </a:pPr>
            <a:endParaRPr lang="en-US" dirty="0">
              <a:latin typeface="Merriweather Web"/>
            </a:endParaRPr>
          </a:p>
          <a:p>
            <a:pPr marL="0" indent="0">
              <a:lnSpc>
                <a:spcPct val="100000"/>
              </a:lnSpc>
              <a:spcBef>
                <a:spcPts val="600"/>
              </a:spcBef>
              <a:buNone/>
            </a:pPr>
            <a:r>
              <a:rPr lang="en-US" b="1" dirty="0">
                <a:latin typeface="Merriweather Web"/>
              </a:rPr>
              <a:t>Syntax:</a:t>
            </a:r>
          </a:p>
          <a:p>
            <a:pPr marL="0" indent="0">
              <a:lnSpc>
                <a:spcPct val="100000"/>
              </a:lnSpc>
              <a:spcBef>
                <a:spcPts val="600"/>
              </a:spcBef>
              <a:buNone/>
            </a:pPr>
            <a:r>
              <a:rPr lang="en-US" dirty="0">
                <a:latin typeface="Merriweather Web"/>
              </a:rPr>
              <a:t>CREATE MATERIALIZED VIEW </a:t>
            </a:r>
            <a:r>
              <a:rPr lang="en-US" i="1" dirty="0" err="1">
                <a:latin typeface="Merriweather Web"/>
              </a:rPr>
              <a:t>view_name</a:t>
            </a:r>
            <a:r>
              <a:rPr lang="en-US" i="1" dirty="0">
                <a:latin typeface="Merriweather Web"/>
              </a:rPr>
              <a:t> </a:t>
            </a:r>
            <a:r>
              <a:rPr lang="en-US" dirty="0">
                <a:latin typeface="Merriweather Web"/>
              </a:rPr>
              <a:t>AS SELECT </a:t>
            </a:r>
            <a:r>
              <a:rPr lang="en-US" i="1" dirty="0">
                <a:latin typeface="Merriweather Web"/>
              </a:rPr>
              <a:t>col1, col2, .. </a:t>
            </a:r>
            <a:r>
              <a:rPr lang="en-US" i="1" dirty="0" err="1">
                <a:latin typeface="Merriweather Web"/>
              </a:rPr>
              <a:t>col_n</a:t>
            </a:r>
            <a:r>
              <a:rPr lang="en-US" dirty="0">
                <a:latin typeface="Merriweather Web"/>
              </a:rPr>
              <a:t> FROM </a:t>
            </a:r>
            <a:r>
              <a:rPr lang="en-US" i="1" dirty="0" err="1">
                <a:latin typeface="Merriweather Web"/>
              </a:rPr>
              <a:t>table_name</a:t>
            </a:r>
            <a:r>
              <a:rPr lang="en-US" dirty="0">
                <a:latin typeface="Merriweather Web"/>
              </a:rPr>
              <a:t>;</a:t>
            </a:r>
            <a:endParaRPr lang="en-US" i="1" dirty="0">
              <a:latin typeface="Merriweather Web"/>
            </a:endParaRPr>
          </a:p>
          <a:p>
            <a:pPr marL="0" indent="0">
              <a:lnSpc>
                <a:spcPct val="100000"/>
              </a:lnSpc>
              <a:spcBef>
                <a:spcPts val="600"/>
              </a:spcBef>
              <a:buNone/>
            </a:pPr>
            <a:endParaRPr lang="en-US" dirty="0">
              <a:latin typeface="Merriweather Web"/>
            </a:endParaRPr>
          </a:p>
          <a:p>
            <a:pPr marL="0" indent="0">
              <a:lnSpc>
                <a:spcPct val="100000"/>
              </a:lnSpc>
              <a:spcBef>
                <a:spcPts val="600"/>
              </a:spcBef>
              <a:buNone/>
            </a:pPr>
            <a:endParaRPr lang="en-US" dirty="0">
              <a:latin typeface="Merriweather Web"/>
            </a:endParaRP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15434233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4155014"/>
          </a:xfrm>
        </p:spPr>
        <p:txBody>
          <a:bodyPr>
            <a:noAutofit/>
          </a:bodyPr>
          <a:lstStyle/>
          <a:p>
            <a:pPr marL="0" indent="0">
              <a:lnSpc>
                <a:spcPct val="100000"/>
              </a:lnSpc>
              <a:spcBef>
                <a:spcPts val="1200"/>
              </a:spcBef>
              <a:buNone/>
            </a:pPr>
            <a:r>
              <a:rPr lang="en-US" b="1" dirty="0">
                <a:latin typeface="Merriweather Web"/>
              </a:rPr>
              <a:t>Data Refresh in Materialized views:</a:t>
            </a:r>
          </a:p>
          <a:p>
            <a:pPr>
              <a:lnSpc>
                <a:spcPct val="100000"/>
              </a:lnSpc>
              <a:spcBef>
                <a:spcPts val="600"/>
              </a:spcBef>
            </a:pPr>
            <a:r>
              <a:rPr lang="en-US" dirty="0">
                <a:latin typeface="Merriweather Web"/>
              </a:rPr>
              <a:t>So, how the data(stored results) get refreshed when underlying tables gets updated?</a:t>
            </a:r>
          </a:p>
          <a:p>
            <a:pPr>
              <a:lnSpc>
                <a:spcPct val="100000"/>
              </a:lnSpc>
              <a:spcBef>
                <a:spcPts val="600"/>
              </a:spcBef>
            </a:pPr>
            <a:r>
              <a:rPr lang="en-US" dirty="0">
                <a:latin typeface="Merriweather Web"/>
              </a:rPr>
              <a:t>There is no standard way of refreshing data but it is database specific. </a:t>
            </a:r>
          </a:p>
          <a:p>
            <a:pPr>
              <a:lnSpc>
                <a:spcPct val="100000"/>
              </a:lnSpc>
              <a:spcBef>
                <a:spcPts val="600"/>
              </a:spcBef>
            </a:pPr>
            <a:r>
              <a:rPr lang="en-US" dirty="0">
                <a:latin typeface="Merriweather Web"/>
              </a:rPr>
              <a:t>In some databases there is Auto refresh(SQL Server, Snowflake) </a:t>
            </a:r>
          </a:p>
          <a:p>
            <a:pPr>
              <a:lnSpc>
                <a:spcPct val="100000"/>
              </a:lnSpc>
              <a:spcBef>
                <a:spcPts val="600"/>
              </a:spcBef>
            </a:pPr>
            <a:r>
              <a:rPr lang="en-US" dirty="0">
                <a:latin typeface="Merriweather Web"/>
              </a:rPr>
              <a:t>In some databases we have to refresh manually at regular intervals(PostgreSQL, MongoDB)</a:t>
            </a:r>
          </a:p>
          <a:p>
            <a:pPr>
              <a:lnSpc>
                <a:spcPct val="100000"/>
              </a:lnSpc>
              <a:spcBef>
                <a:spcPts val="600"/>
              </a:spcBef>
            </a:pPr>
            <a:r>
              <a:rPr lang="en-US" dirty="0">
                <a:latin typeface="Merriweather Web"/>
              </a:rPr>
              <a:t>Some databases supports both(Oracle, Redshift)</a:t>
            </a:r>
          </a:p>
          <a:p>
            <a:pPr marL="0" indent="0">
              <a:lnSpc>
                <a:spcPct val="100000"/>
              </a:lnSpc>
              <a:spcBef>
                <a:spcPts val="1200"/>
              </a:spcBef>
              <a:buNone/>
            </a:pPr>
            <a:r>
              <a:rPr lang="en-US" b="1" dirty="0">
                <a:latin typeface="Merriweather Web"/>
              </a:rPr>
              <a:t>Advantages:</a:t>
            </a:r>
          </a:p>
          <a:p>
            <a:pPr>
              <a:lnSpc>
                <a:spcPct val="100000"/>
              </a:lnSpc>
              <a:spcBef>
                <a:spcPts val="600"/>
              </a:spcBef>
            </a:pPr>
            <a:r>
              <a:rPr lang="en-US" dirty="0">
                <a:latin typeface="Merriweather Web"/>
              </a:rPr>
              <a:t>When we are frequently running same query, better create a materialized view over it.</a:t>
            </a:r>
          </a:p>
          <a:p>
            <a:pPr>
              <a:lnSpc>
                <a:spcPct val="100000"/>
              </a:lnSpc>
              <a:spcBef>
                <a:spcPts val="600"/>
              </a:spcBef>
            </a:pPr>
            <a:r>
              <a:rPr lang="en-US" dirty="0">
                <a:latin typeface="Merriweather Web"/>
              </a:rPr>
              <a:t>When we query large dataset which returns few rows, better use materialized views.</a:t>
            </a: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30765153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VIEWS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4155014"/>
          </a:xfrm>
        </p:spPr>
        <p:txBody>
          <a:bodyPr>
            <a:noAutofit/>
          </a:bodyPr>
          <a:lstStyle/>
          <a:p>
            <a:pPr marL="0" indent="0">
              <a:lnSpc>
                <a:spcPct val="100000"/>
              </a:lnSpc>
              <a:spcBef>
                <a:spcPts val="1200"/>
              </a:spcBef>
              <a:buNone/>
            </a:pPr>
            <a:r>
              <a:rPr lang="en-US" b="1" dirty="0">
                <a:latin typeface="Merriweather Web"/>
              </a:rPr>
              <a:t>Important Interview Question:</a:t>
            </a:r>
          </a:p>
          <a:p>
            <a:pPr marL="0" indent="0">
              <a:lnSpc>
                <a:spcPct val="100000"/>
              </a:lnSpc>
              <a:spcBef>
                <a:spcPts val="1200"/>
              </a:spcBef>
              <a:buNone/>
            </a:pPr>
            <a:r>
              <a:rPr lang="en-US" dirty="0">
                <a:latin typeface="Merriweather Web"/>
              </a:rPr>
              <a:t>What are the differences between views and materialized views?</a:t>
            </a:r>
          </a:p>
          <a:p>
            <a:pPr marL="0" indent="0">
              <a:lnSpc>
                <a:spcPct val="100000"/>
              </a:lnSpc>
              <a:spcBef>
                <a:spcPts val="1200"/>
              </a:spcBef>
              <a:buNone/>
            </a:pPr>
            <a:endParaRPr lang="en-US" dirty="0">
              <a:latin typeface="Merriweather Web"/>
            </a:endParaRPr>
          </a:p>
        </p:txBody>
      </p:sp>
      <p:graphicFrame>
        <p:nvGraphicFramePr>
          <p:cNvPr id="4" name="Table 3">
            <a:extLst>
              <a:ext uri="{FF2B5EF4-FFF2-40B4-BE49-F238E27FC236}">
                <a16:creationId xmlns:a16="http://schemas.microsoft.com/office/drawing/2014/main" id="{8FF62C81-8C3D-FB6D-9B00-71DCCE6F8888}"/>
              </a:ext>
            </a:extLst>
          </p:cNvPr>
          <p:cNvGraphicFramePr>
            <a:graphicFrameLocks noGrp="1"/>
          </p:cNvGraphicFramePr>
          <p:nvPr>
            <p:extLst>
              <p:ext uri="{D42A27DB-BD31-4B8C-83A1-F6EECF244321}">
                <p14:modId xmlns:p14="http://schemas.microsoft.com/office/powerpoint/2010/main" val="594100753"/>
              </p:ext>
            </p:extLst>
          </p:nvPr>
        </p:nvGraphicFramePr>
        <p:xfrm>
          <a:off x="1768288" y="2961995"/>
          <a:ext cx="8433547" cy="2250813"/>
        </p:xfrm>
        <a:graphic>
          <a:graphicData uri="http://schemas.openxmlformats.org/drawingml/2006/table">
            <a:tbl>
              <a:tblPr>
                <a:tableStyleId>{5C22544A-7EE6-4342-B048-85BDC9FD1C3A}</a:tableStyleId>
              </a:tblPr>
              <a:tblGrid>
                <a:gridCol w="4372536">
                  <a:extLst>
                    <a:ext uri="{9D8B030D-6E8A-4147-A177-3AD203B41FA5}">
                      <a16:colId xmlns:a16="http://schemas.microsoft.com/office/drawing/2014/main" val="2627451737"/>
                    </a:ext>
                  </a:extLst>
                </a:gridCol>
                <a:gridCol w="4061011">
                  <a:extLst>
                    <a:ext uri="{9D8B030D-6E8A-4147-A177-3AD203B41FA5}">
                      <a16:colId xmlns:a16="http://schemas.microsoft.com/office/drawing/2014/main" val="701256609"/>
                    </a:ext>
                  </a:extLst>
                </a:gridCol>
              </a:tblGrid>
              <a:tr h="405793">
                <a:tc>
                  <a:txBody>
                    <a:bodyPr/>
                    <a:lstStyle/>
                    <a:p>
                      <a:pPr algn="ctr" fontAlgn="b"/>
                      <a:r>
                        <a:rPr lang="en-IN" sz="1800" b="1" u="none" strike="noStrike">
                          <a:effectLst/>
                        </a:rPr>
                        <a:t>Views</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1" u="none" strike="noStrike" dirty="0">
                          <a:effectLst/>
                        </a:rPr>
                        <a:t>Materialized Views</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6151238"/>
                  </a:ext>
                </a:extLst>
              </a:tr>
              <a:tr h="405793">
                <a:tc>
                  <a:txBody>
                    <a:bodyPr/>
                    <a:lstStyle/>
                    <a:p>
                      <a:pPr algn="l" fontAlgn="b"/>
                      <a:r>
                        <a:rPr lang="en-US" sz="1800" u="none" strike="noStrike" dirty="0">
                          <a:effectLst/>
                        </a:rPr>
                        <a:t>It is a virtual tables, just stores the SQL query</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It stores the result set of the query</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007106"/>
                  </a:ext>
                </a:extLst>
              </a:tr>
              <a:tr h="405793">
                <a:tc>
                  <a:txBody>
                    <a:bodyPr/>
                    <a:lstStyle/>
                    <a:p>
                      <a:pPr algn="l" fontAlgn="b"/>
                      <a:r>
                        <a:rPr lang="en-IN" sz="1800" u="none" strike="noStrike">
                          <a:effectLst/>
                        </a:rPr>
                        <a:t>Doesn't occupy storage</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Storage space needed to store result set</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4744956"/>
                  </a:ext>
                </a:extLst>
              </a:tr>
              <a:tr h="627641">
                <a:tc>
                  <a:txBody>
                    <a:bodyPr/>
                    <a:lstStyle/>
                    <a:p>
                      <a:pPr algn="l" fontAlgn="b"/>
                      <a:r>
                        <a:rPr lang="en-US" sz="1800" u="none" strike="noStrike">
                          <a:effectLst/>
                        </a:rPr>
                        <a:t>Query fetches data from underlying tables, so performance may be slow</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Performs better than Views as it fetches data from pre computed result sets</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6081506"/>
                  </a:ext>
                </a:extLst>
              </a:tr>
              <a:tr h="405793">
                <a:tc>
                  <a:txBody>
                    <a:bodyPr/>
                    <a:lstStyle/>
                    <a:p>
                      <a:pPr algn="l" fontAlgn="b"/>
                      <a:r>
                        <a:rPr lang="en-IN" sz="1800" u="none" strike="noStrike">
                          <a:effectLst/>
                        </a:rPr>
                        <a:t>No data refresh headache</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Data refresh is cost oriented</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396866"/>
                  </a:ext>
                </a:extLst>
              </a:tr>
            </a:tbl>
          </a:graphicData>
        </a:graphic>
      </p:graphicFrame>
    </p:spTree>
    <p:extLst>
      <p:ext uri="{BB962C8B-B14F-4D97-AF65-F5344CB8AC3E}">
        <p14:creationId xmlns:p14="http://schemas.microsoft.com/office/powerpoint/2010/main" val="28779186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ACCESS CONTROLS</a:t>
            </a:r>
          </a:p>
        </p:txBody>
      </p:sp>
    </p:spTree>
    <p:extLst>
      <p:ext uri="{BB962C8B-B14F-4D97-AF65-F5344CB8AC3E}">
        <p14:creationId xmlns:p14="http://schemas.microsoft.com/office/powerpoint/2010/main" val="264207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714002"/>
            <a:ext cx="9603275" cy="1049235"/>
          </a:xfrm>
        </p:spPr>
        <p:txBody>
          <a:bodyPr>
            <a:normAutofit/>
          </a:bodyPr>
          <a:lstStyle/>
          <a:p>
            <a:pPr algn="ctr"/>
            <a:r>
              <a:rPr lang="en-IN" sz="6000" dirty="0"/>
              <a:t>DATA Types</a:t>
            </a:r>
          </a:p>
        </p:txBody>
      </p:sp>
    </p:spTree>
    <p:extLst>
      <p:ext uri="{BB962C8B-B14F-4D97-AF65-F5344CB8AC3E}">
        <p14:creationId xmlns:p14="http://schemas.microsoft.com/office/powerpoint/2010/main" val="5654281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75765"/>
            <a:ext cx="9603275" cy="764304"/>
          </a:xfrm>
        </p:spPr>
        <p:txBody>
          <a:bodyPr>
            <a:normAutofit/>
          </a:bodyPr>
          <a:lstStyle/>
          <a:p>
            <a:r>
              <a:rPr lang="en-IN" dirty="0"/>
              <a:t>DCL (Data CONTROL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766503"/>
          </a:xfrm>
        </p:spPr>
        <p:txBody>
          <a:bodyPr>
            <a:noAutofit/>
          </a:bodyPr>
          <a:lstStyle/>
          <a:p>
            <a:pPr marL="0" indent="0" algn="l">
              <a:lnSpc>
                <a:spcPct val="100000"/>
              </a:lnSpc>
              <a:spcBef>
                <a:spcPts val="300"/>
              </a:spcBef>
              <a:buNone/>
            </a:pPr>
            <a:r>
              <a:rPr lang="en-IN" dirty="0">
                <a:latin typeface="Merriweather Web"/>
              </a:rPr>
              <a:t>Access controlling can be done by DCL commands in SQL</a:t>
            </a:r>
          </a:p>
          <a:p>
            <a:pPr marL="0" indent="0" algn="l">
              <a:lnSpc>
                <a:spcPct val="100000"/>
              </a:lnSpc>
              <a:spcBef>
                <a:spcPts val="300"/>
              </a:spcBef>
              <a:buNone/>
            </a:pPr>
            <a:endParaRPr lang="en-IN" b="1" dirty="0">
              <a:latin typeface="Merriweather Web"/>
            </a:endParaRPr>
          </a:p>
          <a:p>
            <a:pPr marL="0" indent="0" algn="l">
              <a:lnSpc>
                <a:spcPct val="100000"/>
              </a:lnSpc>
              <a:spcBef>
                <a:spcPts val="300"/>
              </a:spcBef>
              <a:buNone/>
            </a:pPr>
            <a:r>
              <a:rPr lang="en-IN" b="1" dirty="0">
                <a:latin typeface="Merriweather Web"/>
              </a:rPr>
              <a:t>DCL</a:t>
            </a:r>
            <a:r>
              <a:rPr lang="en-IN" dirty="0">
                <a:latin typeface="Merriweather Web"/>
              </a:rPr>
              <a:t>: </a:t>
            </a:r>
            <a:r>
              <a:rPr lang="en-US" dirty="0">
                <a:latin typeface="Merriweather Web"/>
              </a:rPr>
              <a:t>DCL commands are used to handle access privileges for users and roles on database objects to. Only database administrator’s &amp; owner’s of the database object can provide and remove the privileges.</a:t>
            </a:r>
            <a:endParaRPr lang="en-IN" dirty="0">
              <a:latin typeface="Merriweather Web"/>
            </a:endParaRPr>
          </a:p>
          <a:p>
            <a:pPr marL="0" indent="0" algn="l">
              <a:buNone/>
            </a:pPr>
            <a:r>
              <a:rPr lang="en-US" b="1" dirty="0">
                <a:latin typeface="Merriweather Web"/>
              </a:rPr>
              <a:t>GRANT</a:t>
            </a:r>
            <a:r>
              <a:rPr lang="en-US" dirty="0">
                <a:latin typeface="Merriweather Web"/>
              </a:rPr>
              <a:t>: It is used to provide permissions on database objects to users and roles.	</a:t>
            </a:r>
            <a:r>
              <a:rPr lang="en-US" b="1" dirty="0">
                <a:latin typeface="Merriweather Web"/>
              </a:rPr>
              <a:t>Syntax</a:t>
            </a:r>
            <a:r>
              <a:rPr lang="en-US" dirty="0">
                <a:latin typeface="Merriweather Web"/>
              </a:rPr>
              <a:t>: GRANT </a:t>
            </a:r>
            <a:r>
              <a:rPr lang="en-US" dirty="0" err="1">
                <a:latin typeface="Merriweather Web"/>
              </a:rPr>
              <a:t>privilege_name</a:t>
            </a:r>
            <a:r>
              <a:rPr lang="en-US" dirty="0">
                <a:latin typeface="Merriweather Web"/>
              </a:rPr>
              <a:t> ON </a:t>
            </a:r>
            <a:r>
              <a:rPr lang="en-US" dirty="0" err="1">
                <a:latin typeface="Merriweather Web"/>
              </a:rPr>
              <a:t>db_object</a:t>
            </a:r>
            <a:r>
              <a:rPr lang="en-US" dirty="0">
                <a:latin typeface="Merriweather Web"/>
              </a:rPr>
              <a:t> TO </a:t>
            </a:r>
            <a:r>
              <a:rPr lang="en-US" dirty="0" err="1">
                <a:latin typeface="Merriweather Web"/>
              </a:rPr>
              <a:t>user|role</a:t>
            </a:r>
            <a:endParaRPr lang="en-US" dirty="0">
              <a:latin typeface="Merriweather Web"/>
            </a:endParaRPr>
          </a:p>
          <a:p>
            <a:pPr marL="0" indent="0">
              <a:lnSpc>
                <a:spcPct val="100000"/>
              </a:lnSpc>
              <a:spcBef>
                <a:spcPts val="1200"/>
              </a:spcBef>
              <a:buNone/>
            </a:pPr>
            <a:r>
              <a:rPr lang="en-US" b="1" dirty="0">
                <a:latin typeface="Merriweather Web"/>
              </a:rPr>
              <a:t>REVOKE</a:t>
            </a:r>
            <a:r>
              <a:rPr lang="en-US" dirty="0">
                <a:latin typeface="Merriweather Web"/>
              </a:rPr>
              <a:t>: It is used to remove permissions on database objects to users and roles.</a:t>
            </a:r>
          </a:p>
          <a:p>
            <a:pPr marL="0" indent="0">
              <a:lnSpc>
                <a:spcPct val="100000"/>
              </a:lnSpc>
              <a:spcBef>
                <a:spcPts val="300"/>
              </a:spcBef>
              <a:buNone/>
            </a:pPr>
            <a:r>
              <a:rPr lang="en-US" dirty="0">
                <a:latin typeface="Merriweather Web"/>
              </a:rPr>
              <a:t>	</a:t>
            </a:r>
            <a:r>
              <a:rPr lang="en-US" b="1" dirty="0">
                <a:latin typeface="Merriweather Web"/>
              </a:rPr>
              <a:t>Syntax</a:t>
            </a:r>
            <a:r>
              <a:rPr lang="en-US" dirty="0">
                <a:latin typeface="Merriweather Web"/>
              </a:rPr>
              <a:t>: REVOKE </a:t>
            </a:r>
            <a:r>
              <a:rPr lang="en-US" dirty="0" err="1">
                <a:latin typeface="Merriweather Web"/>
              </a:rPr>
              <a:t>privilege_name</a:t>
            </a:r>
            <a:r>
              <a:rPr lang="en-US" dirty="0">
                <a:latin typeface="Merriweather Web"/>
              </a:rPr>
              <a:t> ON </a:t>
            </a:r>
            <a:r>
              <a:rPr lang="en-US" dirty="0" err="1">
                <a:latin typeface="Merriweather Web"/>
              </a:rPr>
              <a:t>db_object</a:t>
            </a:r>
            <a:r>
              <a:rPr lang="en-US" dirty="0">
                <a:latin typeface="Merriweather Web"/>
              </a:rPr>
              <a:t> FROM </a:t>
            </a:r>
            <a:r>
              <a:rPr lang="en-US" dirty="0" err="1">
                <a:latin typeface="Merriweather Web"/>
              </a:rPr>
              <a:t>user|role</a:t>
            </a: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2927272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75765"/>
            <a:ext cx="9603275" cy="764304"/>
          </a:xfrm>
        </p:spPr>
        <p:txBody>
          <a:bodyPr>
            <a:normAutofit/>
          </a:bodyPr>
          <a:lstStyle/>
          <a:p>
            <a:r>
              <a:rPr lang="en-IN" dirty="0"/>
              <a:t>DCL (Data CONTROL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4026480"/>
          </a:xfrm>
        </p:spPr>
        <p:txBody>
          <a:bodyPr>
            <a:noAutofit/>
          </a:bodyPr>
          <a:lstStyle/>
          <a:p>
            <a:pPr marL="0" indent="0">
              <a:lnSpc>
                <a:spcPct val="100000"/>
              </a:lnSpc>
              <a:spcBef>
                <a:spcPts val="300"/>
              </a:spcBef>
              <a:buNone/>
            </a:pPr>
            <a:r>
              <a:rPr lang="en-US" b="1" dirty="0">
                <a:latin typeface="Merriweather Web"/>
              </a:rPr>
              <a:t>USERS: </a:t>
            </a:r>
            <a:r>
              <a:rPr lang="en-US" dirty="0">
                <a:latin typeface="Merriweather Web"/>
              </a:rPr>
              <a:t>User can be a person or batch id who is operating or running SQL queries on database tables.</a:t>
            </a:r>
          </a:p>
          <a:p>
            <a:pPr marL="0" indent="0">
              <a:lnSpc>
                <a:spcPct val="100000"/>
              </a:lnSpc>
              <a:spcBef>
                <a:spcPts val="300"/>
              </a:spcBef>
              <a:buNone/>
            </a:pPr>
            <a:r>
              <a:rPr lang="en-US" b="1" dirty="0">
                <a:latin typeface="Merriweather Web"/>
              </a:rPr>
              <a:t>PRIVILEGES</a:t>
            </a:r>
            <a:r>
              <a:rPr lang="en-US" dirty="0">
                <a:latin typeface="Merriweather Web"/>
              </a:rPr>
              <a:t>: Privileges let the user know what are all operations that user can perform on that object.</a:t>
            </a:r>
          </a:p>
          <a:p>
            <a:pPr marL="0" indent="0">
              <a:lnSpc>
                <a:spcPct val="100000"/>
              </a:lnSpc>
              <a:spcBef>
                <a:spcPts val="300"/>
              </a:spcBef>
              <a:buNone/>
            </a:pPr>
            <a:r>
              <a:rPr lang="en-US" b="1" dirty="0">
                <a:latin typeface="Merriweather Web"/>
              </a:rPr>
              <a:t>ROLES:</a:t>
            </a:r>
            <a:r>
              <a:rPr lang="en-US" dirty="0">
                <a:latin typeface="Merriweather Web"/>
              </a:rPr>
              <a:t>  A Role is a database object that group together a set of privileges that can be assigned to users.</a:t>
            </a:r>
          </a:p>
          <a:p>
            <a:pPr marL="0" indent="0">
              <a:lnSpc>
                <a:spcPct val="100000"/>
              </a:lnSpc>
              <a:spcBef>
                <a:spcPts val="300"/>
              </a:spcBef>
              <a:buNone/>
            </a:pPr>
            <a:r>
              <a:rPr lang="en-US" dirty="0">
                <a:latin typeface="Merriweather Web"/>
              </a:rPr>
              <a:t>Ex: Developer, Tester, Analyst, Administrator, </a:t>
            </a:r>
            <a:r>
              <a:rPr lang="en-US" dirty="0" err="1">
                <a:latin typeface="Merriweather Web"/>
              </a:rPr>
              <a:t>EndUser</a:t>
            </a:r>
            <a:r>
              <a:rPr lang="en-US" dirty="0">
                <a:latin typeface="Merriweather Web"/>
              </a:rPr>
              <a:t> etc.</a:t>
            </a:r>
          </a:p>
          <a:p>
            <a:pPr marL="0" indent="0">
              <a:lnSpc>
                <a:spcPct val="100000"/>
              </a:lnSpc>
              <a:spcBef>
                <a:spcPts val="300"/>
              </a:spcBef>
              <a:buNone/>
            </a:pPr>
            <a:endParaRPr lang="en-US" dirty="0">
              <a:latin typeface="Merriweather Web"/>
            </a:endParaRPr>
          </a:p>
          <a:p>
            <a:pPr marL="0" indent="0">
              <a:lnSpc>
                <a:spcPct val="100000"/>
              </a:lnSpc>
              <a:spcBef>
                <a:spcPts val="300"/>
              </a:spcBef>
              <a:buNone/>
            </a:pPr>
            <a:r>
              <a:rPr lang="en-US" b="1" dirty="0">
                <a:latin typeface="Merriweather Web"/>
              </a:rPr>
              <a:t>Table/View level privileges:</a:t>
            </a:r>
            <a:r>
              <a:rPr lang="en-US" dirty="0">
                <a:latin typeface="Merriweather Web"/>
              </a:rPr>
              <a:t> SELECT, INSERT, UPDATE, DELETE and ALL </a:t>
            </a:r>
          </a:p>
          <a:p>
            <a:pPr marL="0" indent="0">
              <a:lnSpc>
                <a:spcPct val="100000"/>
              </a:lnSpc>
              <a:spcBef>
                <a:spcPts val="300"/>
              </a:spcBef>
              <a:buNone/>
            </a:pPr>
            <a:r>
              <a:rPr lang="en-US" b="1" dirty="0">
                <a:latin typeface="Merriweather Web"/>
              </a:rPr>
              <a:t>Schema/Database level privileges:</a:t>
            </a:r>
            <a:r>
              <a:rPr lang="en-US" dirty="0">
                <a:latin typeface="Merriweather Web"/>
              </a:rPr>
              <a:t> CREATE, ALTER and DROP</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37268721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034385" y="2769911"/>
            <a:ext cx="9603275" cy="1049235"/>
          </a:xfrm>
        </p:spPr>
        <p:txBody>
          <a:bodyPr>
            <a:noAutofit/>
          </a:bodyPr>
          <a:lstStyle/>
          <a:p>
            <a:pPr algn="ctr">
              <a:lnSpc>
                <a:spcPct val="100000"/>
              </a:lnSpc>
              <a:spcBef>
                <a:spcPts val="600"/>
              </a:spcBef>
              <a:spcAft>
                <a:spcPts val="600"/>
              </a:spcAft>
            </a:pPr>
            <a:r>
              <a:rPr lang="en-IN" sz="5000" dirty="0"/>
              <a:t>Performance  Tuning</a:t>
            </a:r>
          </a:p>
        </p:txBody>
      </p:sp>
    </p:spTree>
    <p:extLst>
      <p:ext uri="{BB962C8B-B14F-4D97-AF65-F5344CB8AC3E}">
        <p14:creationId xmlns:p14="http://schemas.microsoft.com/office/powerpoint/2010/main" val="17940534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26775"/>
            <a:ext cx="9603275" cy="504329"/>
          </a:xfrm>
        </p:spPr>
        <p:txBody>
          <a:bodyPr>
            <a:normAutofit fontScale="90000"/>
          </a:bodyPr>
          <a:lstStyle/>
          <a:p>
            <a:r>
              <a:rPr lang="en-IN" dirty="0"/>
              <a:t>Performance  tuning</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603275" cy="4002614"/>
          </a:xfrm>
        </p:spPr>
        <p:txBody>
          <a:bodyPr>
            <a:noAutofit/>
          </a:bodyPr>
          <a:lstStyle/>
          <a:p>
            <a:pPr marL="0" indent="0">
              <a:lnSpc>
                <a:spcPct val="100000"/>
              </a:lnSpc>
              <a:spcBef>
                <a:spcPts val="600"/>
              </a:spcBef>
              <a:buNone/>
            </a:pPr>
            <a:r>
              <a:rPr lang="en-US" b="1" dirty="0">
                <a:latin typeface="Merriweather Web"/>
              </a:rPr>
              <a:t>Performance Tuning:</a:t>
            </a:r>
          </a:p>
          <a:p>
            <a:pPr>
              <a:lnSpc>
                <a:spcPct val="100000"/>
              </a:lnSpc>
              <a:spcBef>
                <a:spcPts val="600"/>
              </a:spcBef>
            </a:pPr>
            <a:r>
              <a:rPr lang="en-US" dirty="0">
                <a:latin typeface="Merriweather Web"/>
              </a:rPr>
              <a:t>Tuning is the process of improving your SQL queries to run faster.</a:t>
            </a:r>
          </a:p>
          <a:p>
            <a:pPr>
              <a:lnSpc>
                <a:spcPct val="100000"/>
              </a:lnSpc>
              <a:spcBef>
                <a:spcPts val="600"/>
              </a:spcBef>
            </a:pPr>
            <a:r>
              <a:rPr lang="en-US" dirty="0">
                <a:latin typeface="Merriweather Web"/>
              </a:rPr>
              <a:t>Also called as Query Optimization.</a:t>
            </a:r>
          </a:p>
          <a:p>
            <a:pPr>
              <a:lnSpc>
                <a:spcPct val="100000"/>
              </a:lnSpc>
              <a:spcBef>
                <a:spcPts val="600"/>
              </a:spcBef>
            </a:pPr>
            <a:r>
              <a:rPr lang="en-US" dirty="0">
                <a:latin typeface="Merriweather Web"/>
              </a:rPr>
              <a:t>To reduce the consumption of resources and to reduce waiting time of data retrieval.</a:t>
            </a:r>
          </a:p>
          <a:p>
            <a:pPr marL="0" indent="0">
              <a:lnSpc>
                <a:spcPct val="100000"/>
              </a:lnSpc>
              <a:spcBef>
                <a:spcPts val="600"/>
              </a:spcBef>
              <a:buNone/>
            </a:pPr>
            <a:endParaRPr lang="en-US" sz="800" b="1" dirty="0">
              <a:latin typeface="Merriweather Web"/>
            </a:endParaRPr>
          </a:p>
          <a:p>
            <a:pPr marL="0" indent="0">
              <a:lnSpc>
                <a:spcPct val="100000"/>
              </a:lnSpc>
              <a:spcBef>
                <a:spcPts val="600"/>
              </a:spcBef>
              <a:buNone/>
            </a:pPr>
            <a:r>
              <a:rPr lang="en-US" b="1" dirty="0">
                <a:latin typeface="Merriweather Web"/>
              </a:rPr>
              <a:t>Reasons for slow performance:</a:t>
            </a:r>
          </a:p>
          <a:p>
            <a:pPr>
              <a:lnSpc>
                <a:spcPct val="100000"/>
              </a:lnSpc>
              <a:spcBef>
                <a:spcPts val="600"/>
              </a:spcBef>
            </a:pPr>
            <a:r>
              <a:rPr lang="en-US" dirty="0">
                <a:latin typeface="Merriweather Web"/>
              </a:rPr>
              <a:t>Huge tables</a:t>
            </a:r>
          </a:p>
          <a:p>
            <a:pPr>
              <a:lnSpc>
                <a:spcPct val="100000"/>
              </a:lnSpc>
              <a:spcBef>
                <a:spcPts val="600"/>
              </a:spcBef>
            </a:pPr>
            <a:r>
              <a:rPr lang="en-US" dirty="0">
                <a:latin typeface="Merriweather Web"/>
              </a:rPr>
              <a:t>More number of Joins</a:t>
            </a:r>
          </a:p>
          <a:p>
            <a:pPr>
              <a:lnSpc>
                <a:spcPct val="100000"/>
              </a:lnSpc>
              <a:spcBef>
                <a:spcPts val="600"/>
              </a:spcBef>
            </a:pPr>
            <a:r>
              <a:rPr lang="en-US" dirty="0">
                <a:latin typeface="Merriweather Web"/>
              </a:rPr>
              <a:t>More aggregations</a:t>
            </a:r>
          </a:p>
          <a:p>
            <a:pPr>
              <a:lnSpc>
                <a:spcPct val="100000"/>
              </a:lnSpc>
              <a:spcBef>
                <a:spcPts val="600"/>
              </a:spcBef>
            </a:pPr>
            <a:r>
              <a:rPr lang="en-US" dirty="0">
                <a:latin typeface="Merriweather Web"/>
              </a:rPr>
              <a:t>Inefficient query writing</a:t>
            </a:r>
          </a:p>
          <a:p>
            <a:pPr marL="0" indent="0">
              <a:lnSpc>
                <a:spcPct val="100000"/>
              </a:lnSpc>
              <a:spcBef>
                <a:spcPts val="600"/>
              </a:spcBef>
              <a:buNone/>
            </a:pPr>
            <a:endParaRPr lang="en-US" dirty="0">
              <a:latin typeface="Merriweather Web"/>
            </a:endParaRP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16254132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26775"/>
            <a:ext cx="9603275" cy="504329"/>
          </a:xfrm>
        </p:spPr>
        <p:txBody>
          <a:bodyPr>
            <a:normAutofit fontScale="90000"/>
          </a:bodyPr>
          <a:lstStyle/>
          <a:p>
            <a:r>
              <a:rPr lang="en-IN" dirty="0"/>
              <a:t>Performance  tuning</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603275" cy="3993650"/>
          </a:xfrm>
        </p:spPr>
        <p:txBody>
          <a:bodyPr>
            <a:noAutofit/>
          </a:bodyPr>
          <a:lstStyle/>
          <a:p>
            <a:pPr marL="0" indent="0">
              <a:lnSpc>
                <a:spcPct val="100000"/>
              </a:lnSpc>
              <a:spcBef>
                <a:spcPts val="600"/>
              </a:spcBef>
              <a:buNone/>
            </a:pPr>
            <a:r>
              <a:rPr lang="en-US" b="1" dirty="0">
                <a:latin typeface="Merriweather Web"/>
              </a:rPr>
              <a:t>Tuning Process:</a:t>
            </a:r>
          </a:p>
          <a:p>
            <a:pPr marL="457200" indent="-457200">
              <a:lnSpc>
                <a:spcPct val="100000"/>
              </a:lnSpc>
              <a:spcBef>
                <a:spcPts val="600"/>
              </a:spcBef>
              <a:buFont typeface="+mj-lt"/>
              <a:buAutoNum type="arabicPeriod"/>
            </a:pPr>
            <a:r>
              <a:rPr lang="en-US" dirty="0">
                <a:latin typeface="Merriweather Web"/>
              </a:rPr>
              <a:t>First analyze the query why it is taking long time to run.</a:t>
            </a:r>
          </a:p>
          <a:p>
            <a:pPr marL="457200" indent="-457200">
              <a:lnSpc>
                <a:spcPct val="100000"/>
              </a:lnSpc>
              <a:spcBef>
                <a:spcPts val="600"/>
              </a:spcBef>
              <a:buFont typeface="+mj-lt"/>
              <a:buAutoNum type="arabicPeriod"/>
            </a:pPr>
            <a:r>
              <a:rPr lang="en-US" dirty="0">
                <a:latin typeface="Merriweather Web"/>
              </a:rPr>
              <a:t>Find which step or which part of the code is taking long time.</a:t>
            </a:r>
          </a:p>
          <a:p>
            <a:pPr marL="457200" lvl="1" indent="0">
              <a:lnSpc>
                <a:spcPct val="100000"/>
              </a:lnSpc>
              <a:spcBef>
                <a:spcPts val="600"/>
              </a:spcBef>
              <a:buNone/>
            </a:pPr>
            <a:r>
              <a:rPr lang="en-US" dirty="0">
                <a:latin typeface="Merriweather Web"/>
              </a:rPr>
              <a:t>(Check Execution plan or Query plan or Query profile to find out this)</a:t>
            </a:r>
          </a:p>
          <a:p>
            <a:pPr marL="457200" indent="-457200">
              <a:lnSpc>
                <a:spcPct val="100000"/>
              </a:lnSpc>
              <a:spcBef>
                <a:spcPts val="600"/>
              </a:spcBef>
              <a:buFont typeface="+mj-lt"/>
              <a:buAutoNum type="arabicPeriod"/>
            </a:pPr>
            <a:r>
              <a:rPr lang="en-US" dirty="0">
                <a:latin typeface="Merriweather Web"/>
              </a:rPr>
              <a:t>Apply tuning on that part or rewrite the query in other way.</a:t>
            </a:r>
          </a:p>
          <a:p>
            <a:pPr marL="457200" indent="-457200">
              <a:lnSpc>
                <a:spcPct val="100000"/>
              </a:lnSpc>
              <a:spcBef>
                <a:spcPts val="600"/>
              </a:spcBef>
              <a:buFont typeface="+mj-lt"/>
              <a:buAutoNum type="arabicPeriod"/>
            </a:pPr>
            <a:r>
              <a:rPr lang="en-US" dirty="0">
                <a:latin typeface="Merriweather Web"/>
              </a:rPr>
              <a:t>Follow some standard tuning techniques.</a:t>
            </a:r>
          </a:p>
          <a:p>
            <a:pPr marL="0" indent="0">
              <a:lnSpc>
                <a:spcPct val="100000"/>
              </a:lnSpc>
              <a:spcBef>
                <a:spcPts val="600"/>
              </a:spcBef>
              <a:buNone/>
            </a:pPr>
            <a:endParaRPr lang="en-US" dirty="0">
              <a:latin typeface="Merriweather Web"/>
            </a:endParaRP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1601594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294361" y="1290917"/>
            <a:ext cx="9803945" cy="459505"/>
          </a:xfrm>
        </p:spPr>
        <p:txBody>
          <a:bodyPr>
            <a:noAutofit/>
          </a:bodyPr>
          <a:lstStyle/>
          <a:p>
            <a:r>
              <a:rPr lang="en-IN" sz="2800" dirty="0"/>
              <a:t>SQL Tuning Techniques (All On-premise Databases)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94361" y="1833410"/>
            <a:ext cx="9603275" cy="4289484"/>
          </a:xfrm>
        </p:spPr>
        <p:txBody>
          <a:bodyPr>
            <a:noAutofit/>
          </a:bodyPr>
          <a:lstStyle/>
          <a:p>
            <a:pPr>
              <a:lnSpc>
                <a:spcPct val="100000"/>
              </a:lnSpc>
              <a:spcBef>
                <a:spcPts val="200"/>
              </a:spcBef>
            </a:pPr>
            <a:r>
              <a:rPr lang="en-US" sz="1800" dirty="0">
                <a:latin typeface="Merriweather Web"/>
              </a:rPr>
              <a:t>First and important step is, create proper indexes, make use of function based indexes as well.</a:t>
            </a:r>
          </a:p>
          <a:p>
            <a:pPr>
              <a:lnSpc>
                <a:spcPct val="100000"/>
              </a:lnSpc>
              <a:spcBef>
                <a:spcPts val="200"/>
              </a:spcBef>
            </a:pPr>
            <a:r>
              <a:rPr lang="en-US" sz="1800" dirty="0">
                <a:latin typeface="Merriweather Web"/>
              </a:rPr>
              <a:t>Select only required fields, don’t use select * always.</a:t>
            </a:r>
          </a:p>
          <a:p>
            <a:pPr>
              <a:lnSpc>
                <a:spcPct val="100000"/>
              </a:lnSpc>
              <a:spcBef>
                <a:spcPts val="200"/>
              </a:spcBef>
            </a:pPr>
            <a:r>
              <a:rPr lang="en-US" sz="1800" dirty="0">
                <a:latin typeface="Merriweather Web"/>
              </a:rPr>
              <a:t>Avoid using multiple OR condition in Where clause, instead you can use Union or IN based on the conditions.</a:t>
            </a:r>
          </a:p>
          <a:p>
            <a:pPr>
              <a:lnSpc>
                <a:spcPct val="100000"/>
              </a:lnSpc>
              <a:spcBef>
                <a:spcPts val="200"/>
              </a:spcBef>
            </a:pPr>
            <a:r>
              <a:rPr lang="en-US" sz="1800" dirty="0">
                <a:latin typeface="Merriweather Web"/>
              </a:rPr>
              <a:t>Avoid using not equal to operator (&lt;&gt; or !=), Instead use Not In.</a:t>
            </a:r>
          </a:p>
          <a:p>
            <a:pPr>
              <a:lnSpc>
                <a:spcPct val="100000"/>
              </a:lnSpc>
              <a:spcBef>
                <a:spcPts val="200"/>
              </a:spcBef>
            </a:pPr>
            <a:r>
              <a:rPr lang="en-US" sz="1800" dirty="0">
                <a:latin typeface="Merriweather Web"/>
              </a:rPr>
              <a:t>Avoid using Distinct, instead we can use Group By on All columns.</a:t>
            </a:r>
          </a:p>
          <a:p>
            <a:pPr>
              <a:lnSpc>
                <a:spcPct val="100000"/>
              </a:lnSpc>
              <a:spcBef>
                <a:spcPts val="200"/>
              </a:spcBef>
            </a:pPr>
            <a:r>
              <a:rPr lang="en-US" sz="1800" dirty="0">
                <a:latin typeface="Merriweather Web"/>
              </a:rPr>
              <a:t>Use Union All instead of Union if you are sure there are no duplicates.</a:t>
            </a:r>
          </a:p>
          <a:p>
            <a:pPr>
              <a:lnSpc>
                <a:spcPct val="100000"/>
              </a:lnSpc>
              <a:spcBef>
                <a:spcPts val="200"/>
              </a:spcBef>
            </a:pPr>
            <a:r>
              <a:rPr lang="en-US" sz="1800" dirty="0">
                <a:latin typeface="Merriweather Web"/>
              </a:rPr>
              <a:t>Avoid joining tables using Where clause it will perform cross join first and then filters the records, Use Inner Join.</a:t>
            </a:r>
          </a:p>
          <a:p>
            <a:pPr>
              <a:lnSpc>
                <a:spcPct val="100000"/>
              </a:lnSpc>
              <a:spcBef>
                <a:spcPts val="200"/>
              </a:spcBef>
            </a:pPr>
            <a:r>
              <a:rPr lang="en-US" sz="1800" dirty="0">
                <a:latin typeface="Merriweather Web"/>
              </a:rPr>
              <a:t>If you want to see sample data then restrict the data using Top 10 or Limit 10.</a:t>
            </a:r>
          </a:p>
          <a:p>
            <a:pPr>
              <a:lnSpc>
                <a:spcPct val="100000"/>
              </a:lnSpc>
              <a:spcBef>
                <a:spcPts val="200"/>
              </a:spcBef>
            </a:pPr>
            <a:r>
              <a:rPr lang="en-US" sz="1800" dirty="0">
                <a:latin typeface="Merriweather Web"/>
              </a:rPr>
              <a:t>If possible avoid writing co-related subqueries.</a:t>
            </a:r>
          </a:p>
          <a:p>
            <a:pPr>
              <a:lnSpc>
                <a:spcPct val="100000"/>
              </a:lnSpc>
              <a:spcBef>
                <a:spcPts val="200"/>
              </a:spcBef>
            </a:pPr>
            <a:r>
              <a:rPr lang="en-US" sz="1800" dirty="0">
                <a:latin typeface="Merriweather Web"/>
              </a:rPr>
              <a:t>Use CTEs instead of subqueries if you want to use same subquery at multiple places in the query.</a:t>
            </a:r>
          </a:p>
          <a:p>
            <a:pPr>
              <a:lnSpc>
                <a:spcPct val="100000"/>
              </a:lnSpc>
              <a:spcBef>
                <a:spcPts val="200"/>
              </a:spcBef>
            </a:pPr>
            <a:r>
              <a:rPr lang="en-US" sz="1800" dirty="0">
                <a:latin typeface="Merriweather Web"/>
              </a:rPr>
              <a:t>Collecting the missing stats on table will help in Teradata.</a:t>
            </a:r>
          </a:p>
          <a:p>
            <a:pPr>
              <a:lnSpc>
                <a:spcPct val="100000"/>
              </a:lnSpc>
              <a:spcBef>
                <a:spcPts val="200"/>
              </a:spcBef>
            </a:pPr>
            <a:r>
              <a:rPr lang="en-US" sz="1800" dirty="0">
                <a:latin typeface="Merriweather Web"/>
              </a:rPr>
              <a:t>Remove unnecessary ORDER BY clauses.</a:t>
            </a:r>
          </a:p>
        </p:txBody>
      </p:sp>
    </p:spTree>
    <p:extLst>
      <p:ext uri="{BB962C8B-B14F-4D97-AF65-F5344CB8AC3E}">
        <p14:creationId xmlns:p14="http://schemas.microsoft.com/office/powerpoint/2010/main" val="26468546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17811"/>
            <a:ext cx="9603275" cy="459505"/>
          </a:xfrm>
        </p:spPr>
        <p:txBody>
          <a:bodyPr>
            <a:normAutofit fontScale="90000"/>
          </a:bodyPr>
          <a:lstStyle/>
          <a:p>
            <a:r>
              <a:rPr lang="en-IN" dirty="0"/>
              <a:t>Performance in snowflake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603275" cy="4155014"/>
          </a:xfrm>
        </p:spPr>
        <p:txBody>
          <a:bodyPr>
            <a:noAutofit/>
          </a:bodyPr>
          <a:lstStyle/>
          <a:p>
            <a:pPr marL="0" indent="0">
              <a:lnSpc>
                <a:spcPct val="100000"/>
              </a:lnSpc>
              <a:spcBef>
                <a:spcPts val="600"/>
              </a:spcBef>
              <a:buNone/>
            </a:pPr>
            <a:r>
              <a:rPr lang="en-US" dirty="0">
                <a:latin typeface="Merriweather Web"/>
              </a:rPr>
              <a:t>There are lot of in-built features in snowflake to improve the performance, so first read and understand the concepts.</a:t>
            </a:r>
          </a:p>
          <a:p>
            <a:pPr marL="0" indent="0">
              <a:lnSpc>
                <a:spcPct val="100000"/>
              </a:lnSpc>
              <a:spcBef>
                <a:spcPts val="600"/>
              </a:spcBef>
              <a:buNone/>
            </a:pPr>
            <a:r>
              <a:rPr lang="en-US" b="1" dirty="0">
                <a:latin typeface="Merriweather Web"/>
              </a:rPr>
              <a:t>1. Data Storage:</a:t>
            </a:r>
          </a:p>
          <a:p>
            <a:pPr marL="0" indent="0">
              <a:lnSpc>
                <a:spcPct val="100000"/>
              </a:lnSpc>
              <a:spcBef>
                <a:spcPts val="600"/>
              </a:spcBef>
              <a:buNone/>
            </a:pPr>
            <a:r>
              <a:rPr lang="en-US" dirty="0">
                <a:latin typeface="Merriweather Web"/>
              </a:rPr>
              <a:t>The data is stored in micro-partitions after compression, if we have large tables then define cluster keys on the frequently used columns of the table, they will help to scan only required micro-partitions to fetch the data instead of scanning all partitions. Cluster keys behave like indexes in on-premise databases.</a:t>
            </a:r>
          </a:p>
          <a:p>
            <a:pPr marL="0" indent="0">
              <a:lnSpc>
                <a:spcPct val="150000"/>
              </a:lnSpc>
              <a:spcBef>
                <a:spcPts val="600"/>
              </a:spcBef>
              <a:buNone/>
            </a:pPr>
            <a:r>
              <a:rPr lang="en-US" b="1" dirty="0">
                <a:latin typeface="Merriweather Web"/>
              </a:rPr>
              <a:t>2. Metadata:</a:t>
            </a:r>
          </a:p>
          <a:p>
            <a:pPr marL="0" indent="0">
              <a:lnSpc>
                <a:spcPct val="100000"/>
              </a:lnSpc>
              <a:spcBef>
                <a:spcPts val="0"/>
              </a:spcBef>
              <a:buNone/>
            </a:pPr>
            <a:r>
              <a:rPr lang="en-US" dirty="0">
                <a:latin typeface="Merriweather Web"/>
              </a:rPr>
              <a:t>Snowflake manages meta data like number of rows, distinct values of each column, minimum and maximum of values stored in each column. So when you try to fetch the table count or minimum or maximum values, the query will use metadata instead of scanning entire table.</a:t>
            </a:r>
          </a:p>
          <a:p>
            <a:pPr marL="0" indent="0">
              <a:lnSpc>
                <a:spcPct val="100000"/>
              </a:lnSpc>
              <a:spcBef>
                <a:spcPts val="600"/>
              </a:spcBef>
              <a:buNone/>
            </a:pPr>
            <a:endParaRPr lang="en-US" dirty="0">
              <a:latin typeface="Merriweather Web"/>
            </a:endParaRPr>
          </a:p>
        </p:txBody>
      </p:sp>
    </p:spTree>
    <p:extLst>
      <p:ext uri="{BB962C8B-B14F-4D97-AF65-F5344CB8AC3E}">
        <p14:creationId xmlns:p14="http://schemas.microsoft.com/office/powerpoint/2010/main" val="12252655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17811"/>
            <a:ext cx="9603275" cy="459505"/>
          </a:xfrm>
        </p:spPr>
        <p:txBody>
          <a:bodyPr>
            <a:normAutofit fontScale="90000"/>
          </a:bodyPr>
          <a:lstStyle/>
          <a:p>
            <a:r>
              <a:rPr lang="en-IN" dirty="0"/>
              <a:t>Performance in snowflake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603275" cy="4155014"/>
          </a:xfrm>
        </p:spPr>
        <p:txBody>
          <a:bodyPr>
            <a:noAutofit/>
          </a:bodyPr>
          <a:lstStyle/>
          <a:p>
            <a:pPr marL="0" indent="0">
              <a:lnSpc>
                <a:spcPct val="100000"/>
              </a:lnSpc>
              <a:spcBef>
                <a:spcPts val="600"/>
              </a:spcBef>
              <a:buNone/>
            </a:pPr>
            <a:r>
              <a:rPr lang="en-US" sz="1800" b="1" dirty="0">
                <a:latin typeface="Merriweather Web"/>
              </a:rPr>
              <a:t>3. Caching:</a:t>
            </a:r>
          </a:p>
          <a:p>
            <a:pPr marL="0" indent="0">
              <a:lnSpc>
                <a:spcPct val="100000"/>
              </a:lnSpc>
              <a:spcBef>
                <a:spcPts val="600"/>
              </a:spcBef>
              <a:buNone/>
            </a:pPr>
            <a:r>
              <a:rPr lang="en-US" sz="1800" dirty="0">
                <a:latin typeface="Merriweather Web"/>
              </a:rPr>
              <a:t>Snowflake has 2 types results cache and disk cache. The result of a query will be stored in the results cache until 24 hours, so if we run the same query again with-in 24 hours, the query will fetch the data from results cache instead of scanning entire table again unless until the data is not updated. In case of disk cache the results will be stored in the memory and this memory will be effective until we close that session.</a:t>
            </a:r>
          </a:p>
          <a:p>
            <a:pPr marL="0" indent="0">
              <a:lnSpc>
                <a:spcPct val="150000"/>
              </a:lnSpc>
              <a:spcBef>
                <a:spcPts val="600"/>
              </a:spcBef>
              <a:buNone/>
            </a:pPr>
            <a:r>
              <a:rPr lang="en-US" sz="1800" b="1" dirty="0">
                <a:latin typeface="Merriweather Web"/>
              </a:rPr>
              <a:t>4. Vertical scaling and Horizontal scaling:</a:t>
            </a:r>
          </a:p>
          <a:p>
            <a:pPr marL="0" indent="0">
              <a:lnSpc>
                <a:spcPct val="100000"/>
              </a:lnSpc>
              <a:spcBef>
                <a:spcPts val="600"/>
              </a:spcBef>
              <a:buNone/>
            </a:pPr>
            <a:r>
              <a:rPr lang="en-US" sz="1800" dirty="0">
                <a:latin typeface="Merriweather Web"/>
              </a:rPr>
              <a:t>In Snowflake we have flexibility to increase the size of warehouse(Actual processing unit). We have sizes from X-Small to 6XL and the cost will get doubled when we upgrade to next level. But if you are dealing with very large tables and have multiple joins then increasing the size of warehouse to next level will help the query to run faster. This is called Vertical scaling. Suppose if we have so many concurrent queries running and the queries are going into waiting queues then we can go for multi clustering where we increase the number of clusters which is called as Horizontal scaling.</a:t>
            </a:r>
          </a:p>
        </p:txBody>
      </p:sp>
    </p:spTree>
    <p:extLst>
      <p:ext uri="{BB962C8B-B14F-4D97-AF65-F5344CB8AC3E}">
        <p14:creationId xmlns:p14="http://schemas.microsoft.com/office/powerpoint/2010/main" val="3249902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17811"/>
            <a:ext cx="9603275" cy="459505"/>
          </a:xfrm>
        </p:spPr>
        <p:txBody>
          <a:bodyPr>
            <a:normAutofit fontScale="90000"/>
          </a:bodyPr>
          <a:lstStyle/>
          <a:p>
            <a:r>
              <a:rPr lang="en-IN" dirty="0"/>
              <a:t>Performance in snowflake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603275" cy="3993650"/>
          </a:xfrm>
        </p:spPr>
        <p:txBody>
          <a:bodyPr>
            <a:noAutofit/>
          </a:bodyPr>
          <a:lstStyle/>
          <a:p>
            <a:pPr marL="0" indent="0">
              <a:lnSpc>
                <a:spcPct val="100000"/>
              </a:lnSpc>
              <a:spcBef>
                <a:spcPts val="600"/>
              </a:spcBef>
              <a:buNone/>
            </a:pPr>
            <a:r>
              <a:rPr lang="en-US" b="1" dirty="0">
                <a:latin typeface="Merriweather Web"/>
              </a:rPr>
              <a:t>5. Dedicated virtual warehouses:</a:t>
            </a:r>
          </a:p>
          <a:p>
            <a:pPr marL="0" indent="0">
              <a:lnSpc>
                <a:spcPct val="100000"/>
              </a:lnSpc>
              <a:spcBef>
                <a:spcPts val="600"/>
              </a:spcBef>
              <a:buNone/>
            </a:pPr>
            <a:r>
              <a:rPr lang="en-US" dirty="0">
                <a:latin typeface="Merriweather Web"/>
              </a:rPr>
              <a:t>If we have multiple teams working or accessing same database then better use dedicated virtual warehouse for each team like one for Development team, one for Analyst team, One for End users etc. And always use dedicated warehouse for batch processing.</a:t>
            </a:r>
          </a:p>
          <a:p>
            <a:pPr marL="0" indent="0">
              <a:lnSpc>
                <a:spcPct val="100000"/>
              </a:lnSpc>
              <a:spcBef>
                <a:spcPts val="1200"/>
              </a:spcBef>
              <a:buNone/>
            </a:pPr>
            <a:endParaRPr lang="en-US" sz="1000" dirty="0">
              <a:latin typeface="Merriweather Web"/>
            </a:endParaRPr>
          </a:p>
          <a:p>
            <a:pPr marL="0" indent="0">
              <a:lnSpc>
                <a:spcPct val="100000"/>
              </a:lnSpc>
              <a:spcBef>
                <a:spcPts val="1200"/>
              </a:spcBef>
              <a:buNone/>
            </a:pPr>
            <a:r>
              <a:rPr lang="en-US" dirty="0">
                <a:latin typeface="Merriweather Web"/>
              </a:rPr>
              <a:t>After following all above things, if your query is still running slow then use the SQL performance tuning techniques discussed in previous slide.</a:t>
            </a:r>
          </a:p>
        </p:txBody>
      </p:sp>
    </p:spTree>
    <p:extLst>
      <p:ext uri="{BB962C8B-B14F-4D97-AF65-F5344CB8AC3E}">
        <p14:creationId xmlns:p14="http://schemas.microsoft.com/office/powerpoint/2010/main" val="15139493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796806"/>
            <a:ext cx="9603275" cy="1049235"/>
          </a:xfrm>
        </p:spPr>
        <p:txBody>
          <a:bodyPr>
            <a:normAutofit/>
          </a:bodyPr>
          <a:lstStyle/>
          <a:p>
            <a:pPr algn="ctr"/>
            <a:r>
              <a:rPr lang="en-IN" sz="5600" dirty="0"/>
              <a:t>Best practices </a:t>
            </a:r>
          </a:p>
        </p:txBody>
      </p:sp>
    </p:spTree>
    <p:extLst>
      <p:ext uri="{BB962C8B-B14F-4D97-AF65-F5344CB8AC3E}">
        <p14:creationId xmlns:p14="http://schemas.microsoft.com/office/powerpoint/2010/main" val="275144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028-A03C-CCC7-DF0A-1557C2C6E149}"/>
              </a:ext>
            </a:extLst>
          </p:cNvPr>
          <p:cNvSpPr>
            <a:spLocks noGrp="1"/>
          </p:cNvSpPr>
          <p:nvPr>
            <p:ph type="title"/>
          </p:nvPr>
        </p:nvSpPr>
        <p:spPr>
          <a:xfrm>
            <a:off x="1451579" y="1091390"/>
            <a:ext cx="9603275" cy="746375"/>
          </a:xfrm>
        </p:spPr>
        <p:txBody>
          <a:bodyPr/>
          <a:lstStyle/>
          <a:p>
            <a:r>
              <a:rPr lang="en-IN" dirty="0"/>
              <a:t>Data types</a:t>
            </a:r>
          </a:p>
        </p:txBody>
      </p:sp>
      <p:sp>
        <p:nvSpPr>
          <p:cNvPr id="9" name="Content Placeholder 8">
            <a:extLst>
              <a:ext uri="{FF2B5EF4-FFF2-40B4-BE49-F238E27FC236}">
                <a16:creationId xmlns:a16="http://schemas.microsoft.com/office/drawing/2014/main" id="{B8D7B808-37E9-5BD0-6179-DF91E30995DA}"/>
              </a:ext>
            </a:extLst>
          </p:cNvPr>
          <p:cNvSpPr>
            <a:spLocks noGrp="1"/>
          </p:cNvSpPr>
          <p:nvPr>
            <p:ph idx="1"/>
          </p:nvPr>
        </p:nvSpPr>
        <p:spPr/>
        <p:txBody>
          <a:bodyPr/>
          <a:lstStyle/>
          <a:p>
            <a:r>
              <a:rPr lang="en-IN" dirty="0"/>
              <a:t>Data types specify the type of data we storing or querying.</a:t>
            </a:r>
          </a:p>
          <a:p>
            <a:r>
              <a:rPr lang="en-IN" dirty="0"/>
              <a:t>There are many data types to store</a:t>
            </a:r>
          </a:p>
          <a:p>
            <a:pPr lvl="1"/>
            <a:r>
              <a:rPr lang="en-IN" dirty="0"/>
              <a:t>Characters or strings</a:t>
            </a:r>
          </a:p>
          <a:p>
            <a:pPr lvl="1"/>
            <a:r>
              <a:rPr lang="en-IN" dirty="0"/>
              <a:t>Numeric values</a:t>
            </a:r>
          </a:p>
          <a:p>
            <a:pPr lvl="1"/>
            <a:r>
              <a:rPr lang="en-IN" dirty="0"/>
              <a:t>Date and Time values</a:t>
            </a:r>
          </a:p>
          <a:p>
            <a:pPr lvl="1"/>
            <a:r>
              <a:rPr lang="en-IN" dirty="0"/>
              <a:t>Boolean (True or False)</a:t>
            </a:r>
          </a:p>
          <a:p>
            <a:pPr lvl="1"/>
            <a:r>
              <a:rPr lang="en-IN" dirty="0"/>
              <a:t>Images, audio, video data</a:t>
            </a:r>
          </a:p>
        </p:txBody>
      </p:sp>
    </p:spTree>
    <p:extLst>
      <p:ext uri="{BB962C8B-B14F-4D97-AF65-F5344CB8AC3E}">
        <p14:creationId xmlns:p14="http://schemas.microsoft.com/office/powerpoint/2010/main" val="8385034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317811"/>
            <a:ext cx="9603275" cy="459505"/>
          </a:xfrm>
        </p:spPr>
        <p:txBody>
          <a:bodyPr>
            <a:normAutofit fontScale="90000"/>
          </a:bodyPr>
          <a:lstStyle/>
          <a:p>
            <a:r>
              <a:rPr lang="en-IN" dirty="0"/>
              <a:t>Best Practices in writing SQL queries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61930" y="1958915"/>
            <a:ext cx="9692922" cy="4155014"/>
          </a:xfrm>
        </p:spPr>
        <p:txBody>
          <a:bodyPr>
            <a:noAutofit/>
          </a:bodyPr>
          <a:lstStyle/>
          <a:p>
            <a:pPr>
              <a:lnSpc>
                <a:spcPct val="100000"/>
              </a:lnSpc>
              <a:spcBef>
                <a:spcPts val="600"/>
              </a:spcBef>
            </a:pPr>
            <a:r>
              <a:rPr lang="en-US" dirty="0">
                <a:latin typeface="Merriweather Web"/>
              </a:rPr>
              <a:t>Select only required fields.</a:t>
            </a:r>
          </a:p>
          <a:p>
            <a:pPr>
              <a:lnSpc>
                <a:spcPct val="100000"/>
              </a:lnSpc>
              <a:spcBef>
                <a:spcPts val="600"/>
              </a:spcBef>
            </a:pPr>
            <a:r>
              <a:rPr lang="en-US" dirty="0">
                <a:latin typeface="Merriweather Web"/>
              </a:rPr>
              <a:t>Write appropriate comments.</a:t>
            </a:r>
          </a:p>
          <a:p>
            <a:pPr>
              <a:lnSpc>
                <a:spcPct val="100000"/>
              </a:lnSpc>
              <a:spcBef>
                <a:spcPts val="600"/>
              </a:spcBef>
            </a:pPr>
            <a:r>
              <a:rPr lang="en-US" dirty="0">
                <a:latin typeface="Merriweather Web"/>
              </a:rPr>
              <a:t>Use proper alias names.</a:t>
            </a:r>
          </a:p>
          <a:p>
            <a:pPr>
              <a:lnSpc>
                <a:spcPct val="100000"/>
              </a:lnSpc>
              <a:spcBef>
                <a:spcPts val="600"/>
              </a:spcBef>
            </a:pPr>
            <a:r>
              <a:rPr lang="en-US" dirty="0">
                <a:latin typeface="Merriweather Web"/>
              </a:rPr>
              <a:t>Follow standard naming conventions for your table names, view names and field names.</a:t>
            </a:r>
          </a:p>
          <a:p>
            <a:pPr>
              <a:lnSpc>
                <a:spcPct val="100000"/>
              </a:lnSpc>
              <a:spcBef>
                <a:spcPts val="600"/>
              </a:spcBef>
            </a:pPr>
            <a:r>
              <a:rPr lang="en-US" dirty="0">
                <a:latin typeface="Merriweather Web"/>
              </a:rPr>
              <a:t>Format your queries, it should be easily understandable to others.</a:t>
            </a:r>
          </a:p>
        </p:txBody>
      </p:sp>
    </p:spTree>
    <p:extLst>
      <p:ext uri="{BB962C8B-B14F-4D97-AF65-F5344CB8AC3E}">
        <p14:creationId xmlns:p14="http://schemas.microsoft.com/office/powerpoint/2010/main" val="33146209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796806"/>
            <a:ext cx="9603275" cy="1049235"/>
          </a:xfrm>
        </p:spPr>
        <p:txBody>
          <a:bodyPr>
            <a:normAutofit/>
          </a:bodyPr>
          <a:lstStyle/>
          <a:p>
            <a:pPr algn="ctr"/>
            <a:r>
              <a:rPr lang="en-IN" sz="5600" dirty="0"/>
              <a:t>Advanced SQL Queries</a:t>
            </a:r>
          </a:p>
        </p:txBody>
      </p:sp>
    </p:spTree>
    <p:extLst>
      <p:ext uri="{BB962C8B-B14F-4D97-AF65-F5344CB8AC3E}">
        <p14:creationId xmlns:p14="http://schemas.microsoft.com/office/powerpoint/2010/main" val="8575510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D929-E41D-99F7-267E-98CCE6184DB0}"/>
              </a:ext>
            </a:extLst>
          </p:cNvPr>
          <p:cNvSpPr>
            <a:spLocks noGrp="1"/>
          </p:cNvSpPr>
          <p:nvPr>
            <p:ph type="title"/>
          </p:nvPr>
        </p:nvSpPr>
        <p:spPr>
          <a:xfrm>
            <a:off x="1451579" y="1109320"/>
            <a:ext cx="9603275" cy="701552"/>
          </a:xfrm>
        </p:spPr>
        <p:txBody>
          <a:bodyPr/>
          <a:lstStyle/>
          <a:p>
            <a:r>
              <a:rPr lang="en-IN" dirty="0"/>
              <a:t>Advanced queries</a:t>
            </a:r>
          </a:p>
        </p:txBody>
      </p:sp>
      <p:sp>
        <p:nvSpPr>
          <p:cNvPr id="3" name="Content Placeholder 2">
            <a:extLst>
              <a:ext uri="{FF2B5EF4-FFF2-40B4-BE49-F238E27FC236}">
                <a16:creationId xmlns:a16="http://schemas.microsoft.com/office/drawing/2014/main" id="{3D93C12E-0FEE-DB77-F0F2-1C813E1A0717}"/>
              </a:ext>
            </a:extLst>
          </p:cNvPr>
          <p:cNvSpPr>
            <a:spLocks noGrp="1"/>
          </p:cNvSpPr>
          <p:nvPr>
            <p:ph idx="1"/>
          </p:nvPr>
        </p:nvSpPr>
        <p:spPr/>
        <p:txBody>
          <a:bodyPr/>
          <a:lstStyle/>
          <a:p>
            <a:pPr marL="457200" indent="-457200">
              <a:buFont typeface="+mj-lt"/>
              <a:buAutoNum type="arabicPeriod"/>
            </a:pPr>
            <a:r>
              <a:rPr lang="en-IN" dirty="0"/>
              <a:t>How to Calculate Cumulative Sum?</a:t>
            </a:r>
          </a:p>
          <a:p>
            <a:pPr marL="457200" indent="-457200">
              <a:buFont typeface="+mj-lt"/>
              <a:buAutoNum type="arabicPeriod"/>
            </a:pPr>
            <a:r>
              <a:rPr lang="en-US" dirty="0"/>
              <a:t>Ho to Eliminate Duplicate pair of records</a:t>
            </a:r>
            <a:endParaRPr lang="en-IN" dirty="0"/>
          </a:p>
          <a:p>
            <a:pPr marL="457200" indent="-457200">
              <a:buFont typeface="+mj-lt"/>
              <a:buAutoNum type="arabicPeriod"/>
            </a:pPr>
            <a:r>
              <a:rPr lang="en-US" dirty="0"/>
              <a:t>Ho to Eliminate Duplicate pair of records using SPLIT_PART</a:t>
            </a:r>
          </a:p>
          <a:p>
            <a:pPr marL="457200" indent="-457200">
              <a:buFont typeface="+mj-lt"/>
              <a:buAutoNum type="arabicPeriod"/>
            </a:pPr>
            <a:r>
              <a:rPr lang="en-IN" dirty="0"/>
              <a:t>How to add up values into single row using LISTAGG?</a:t>
            </a:r>
            <a:endParaRPr lang="en-US" dirty="0"/>
          </a:p>
          <a:p>
            <a:pPr marL="457200" indent="-457200">
              <a:buFont typeface="+mj-lt"/>
              <a:buAutoNum type="arabicPeriod"/>
            </a:pPr>
            <a:r>
              <a:rPr lang="en-IN" dirty="0"/>
              <a:t>Working with Regular Expressions</a:t>
            </a:r>
            <a:endParaRPr lang="en-US" dirty="0"/>
          </a:p>
          <a:p>
            <a:pPr marL="457200" indent="-457200">
              <a:buFont typeface="+mj-lt"/>
              <a:buAutoNum type="arabicPeriod"/>
            </a:pPr>
            <a:r>
              <a:rPr lang="en-IN" dirty="0"/>
              <a:t>How to generate Sequence Number for existing records?</a:t>
            </a:r>
          </a:p>
        </p:txBody>
      </p:sp>
    </p:spTree>
    <p:extLst>
      <p:ext uri="{BB962C8B-B14F-4D97-AF65-F5344CB8AC3E}">
        <p14:creationId xmlns:p14="http://schemas.microsoft.com/office/powerpoint/2010/main" val="20307516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0823"/>
            <a:ext cx="9603275" cy="690282"/>
          </a:xfrm>
        </p:spPr>
        <p:txBody>
          <a:bodyPr>
            <a:normAutofit/>
          </a:bodyPr>
          <a:lstStyle/>
          <a:p>
            <a:r>
              <a:rPr lang="en-IN" dirty="0"/>
              <a:t>What Next? - PL/SQL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32021"/>
            <a:ext cx="9933598" cy="4155014"/>
          </a:xfrm>
        </p:spPr>
        <p:txBody>
          <a:bodyPr>
            <a:noAutofit/>
          </a:bodyPr>
          <a:lstStyle/>
          <a:p>
            <a:pPr>
              <a:lnSpc>
                <a:spcPct val="100000"/>
              </a:lnSpc>
              <a:spcBef>
                <a:spcPts val="600"/>
              </a:spcBef>
            </a:pPr>
            <a:r>
              <a:rPr lang="en-US" dirty="0">
                <a:latin typeface="Merriweather Web"/>
              </a:rPr>
              <a:t>Introduction to Programming languages</a:t>
            </a:r>
          </a:p>
          <a:p>
            <a:pPr>
              <a:lnSpc>
                <a:spcPct val="100000"/>
              </a:lnSpc>
              <a:spcBef>
                <a:spcPts val="600"/>
              </a:spcBef>
            </a:pPr>
            <a:r>
              <a:rPr lang="en-US" dirty="0">
                <a:latin typeface="Merriweather Web"/>
              </a:rPr>
              <a:t>What is PL/SQL?</a:t>
            </a:r>
          </a:p>
          <a:p>
            <a:pPr>
              <a:lnSpc>
                <a:spcPct val="100000"/>
              </a:lnSpc>
              <a:spcBef>
                <a:spcPts val="600"/>
              </a:spcBef>
            </a:pPr>
            <a:r>
              <a:rPr lang="en-US" dirty="0">
                <a:latin typeface="Merriweather Web"/>
              </a:rPr>
              <a:t>Variables and Constants</a:t>
            </a:r>
          </a:p>
          <a:p>
            <a:pPr>
              <a:lnSpc>
                <a:spcPct val="100000"/>
              </a:lnSpc>
              <a:spcBef>
                <a:spcPts val="600"/>
              </a:spcBef>
            </a:pPr>
            <a:r>
              <a:rPr lang="en-US" dirty="0">
                <a:latin typeface="Merriweather Web"/>
              </a:rPr>
              <a:t>Conditional Statements(if-else)</a:t>
            </a:r>
          </a:p>
          <a:p>
            <a:pPr>
              <a:lnSpc>
                <a:spcPct val="100000"/>
              </a:lnSpc>
              <a:spcBef>
                <a:spcPts val="600"/>
              </a:spcBef>
            </a:pPr>
            <a:r>
              <a:rPr lang="en-US" dirty="0">
                <a:latin typeface="Merriweather Web"/>
              </a:rPr>
              <a:t>Looping Statements(for, while)</a:t>
            </a:r>
          </a:p>
          <a:p>
            <a:pPr>
              <a:lnSpc>
                <a:spcPct val="100000"/>
              </a:lnSpc>
              <a:spcBef>
                <a:spcPts val="600"/>
              </a:spcBef>
            </a:pPr>
            <a:r>
              <a:rPr lang="en-US" dirty="0">
                <a:latin typeface="Merriweather Web"/>
              </a:rPr>
              <a:t>Cursors</a:t>
            </a:r>
          </a:p>
          <a:p>
            <a:pPr>
              <a:lnSpc>
                <a:spcPct val="100000"/>
              </a:lnSpc>
              <a:spcBef>
                <a:spcPts val="600"/>
              </a:spcBef>
            </a:pPr>
            <a:r>
              <a:rPr lang="en-US" dirty="0">
                <a:latin typeface="Merriweather Web"/>
              </a:rPr>
              <a:t>User Defined Functions</a:t>
            </a:r>
          </a:p>
          <a:p>
            <a:pPr>
              <a:lnSpc>
                <a:spcPct val="100000"/>
              </a:lnSpc>
              <a:spcBef>
                <a:spcPts val="600"/>
              </a:spcBef>
            </a:pPr>
            <a:r>
              <a:rPr lang="en-US" dirty="0">
                <a:latin typeface="Merriweather Web"/>
              </a:rPr>
              <a:t>Stored Procedures</a:t>
            </a:r>
          </a:p>
          <a:p>
            <a:pPr>
              <a:lnSpc>
                <a:spcPct val="100000"/>
              </a:lnSpc>
              <a:spcBef>
                <a:spcPts val="600"/>
              </a:spcBef>
            </a:pPr>
            <a:r>
              <a:rPr lang="en-US" dirty="0">
                <a:latin typeface="Merriweather Web"/>
              </a:rPr>
              <a:t>Exception handling</a:t>
            </a:r>
          </a:p>
          <a:p>
            <a:pPr>
              <a:lnSpc>
                <a:spcPct val="100000"/>
              </a:lnSpc>
              <a:spcBef>
                <a:spcPts val="600"/>
              </a:spcBef>
            </a:pPr>
            <a:r>
              <a:rPr lang="en-US" dirty="0">
                <a:latin typeface="Merriweather Web"/>
              </a:rPr>
              <a:t>Packages</a:t>
            </a:r>
          </a:p>
          <a:p>
            <a:pPr>
              <a:lnSpc>
                <a:spcPct val="100000"/>
              </a:lnSpc>
              <a:spcBef>
                <a:spcPts val="600"/>
              </a:spcBef>
            </a:pPr>
            <a:r>
              <a:rPr lang="en-US" dirty="0">
                <a:latin typeface="Merriweather Web"/>
              </a:rPr>
              <a:t>Triggers</a:t>
            </a:r>
          </a:p>
        </p:txBody>
      </p:sp>
    </p:spTree>
    <p:extLst>
      <p:ext uri="{BB962C8B-B14F-4D97-AF65-F5344CB8AC3E}">
        <p14:creationId xmlns:p14="http://schemas.microsoft.com/office/powerpoint/2010/main" val="8874796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89529" y="2085445"/>
            <a:ext cx="9619481" cy="3027767"/>
          </a:xfrm>
        </p:spPr>
        <p:txBody>
          <a:bodyPr>
            <a:noAutofit/>
          </a:bodyPr>
          <a:lstStyle/>
          <a:p>
            <a:pPr marL="0" indent="0" algn="ctr">
              <a:lnSpc>
                <a:spcPct val="100000"/>
              </a:lnSpc>
              <a:spcBef>
                <a:spcPts val="0"/>
              </a:spcBef>
              <a:buNone/>
            </a:pPr>
            <a:r>
              <a:rPr lang="en-US" sz="4400" dirty="0">
                <a:latin typeface="Merriweather Web"/>
              </a:rPr>
              <a:t>Thank You &amp;</a:t>
            </a:r>
          </a:p>
          <a:p>
            <a:pPr marL="0" indent="0" algn="ctr">
              <a:lnSpc>
                <a:spcPct val="100000"/>
              </a:lnSpc>
              <a:spcBef>
                <a:spcPts val="0"/>
              </a:spcBef>
              <a:buNone/>
            </a:pPr>
            <a:r>
              <a:rPr lang="en-US" sz="4400" dirty="0">
                <a:latin typeface="Merriweather Web"/>
              </a:rPr>
              <a:t>Wish you all the very best</a:t>
            </a:r>
          </a:p>
          <a:p>
            <a:pPr marL="0" indent="0" algn="ctr">
              <a:lnSpc>
                <a:spcPct val="100000"/>
              </a:lnSpc>
              <a:spcBef>
                <a:spcPts val="600"/>
              </a:spcBef>
              <a:buNone/>
            </a:pPr>
            <a:r>
              <a:rPr lang="en-US" sz="8800" dirty="0">
                <a:latin typeface="Merriweather Web"/>
              </a:rPr>
              <a:t>Janardhana Bandi</a:t>
            </a:r>
          </a:p>
        </p:txBody>
      </p:sp>
    </p:spTree>
    <p:extLst>
      <p:ext uri="{BB962C8B-B14F-4D97-AF65-F5344CB8AC3E}">
        <p14:creationId xmlns:p14="http://schemas.microsoft.com/office/powerpoint/2010/main" val="192986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028-A03C-CCC7-DF0A-1557C2C6E149}"/>
              </a:ext>
            </a:extLst>
          </p:cNvPr>
          <p:cNvSpPr>
            <a:spLocks noGrp="1"/>
          </p:cNvSpPr>
          <p:nvPr>
            <p:ph type="title"/>
          </p:nvPr>
        </p:nvSpPr>
        <p:spPr>
          <a:xfrm>
            <a:off x="1451578" y="1055531"/>
            <a:ext cx="9603275" cy="746375"/>
          </a:xfrm>
        </p:spPr>
        <p:txBody>
          <a:bodyPr/>
          <a:lstStyle/>
          <a:p>
            <a:r>
              <a:rPr lang="en-IN" dirty="0"/>
              <a:t>Data types</a:t>
            </a:r>
          </a:p>
        </p:txBody>
      </p:sp>
      <p:graphicFrame>
        <p:nvGraphicFramePr>
          <p:cNvPr id="7" name="Content Placeholder 6">
            <a:extLst>
              <a:ext uri="{FF2B5EF4-FFF2-40B4-BE49-F238E27FC236}">
                <a16:creationId xmlns:a16="http://schemas.microsoft.com/office/drawing/2014/main" id="{9CB2DD56-C6E7-2E20-9A5D-E6C1D35FA5BF}"/>
              </a:ext>
            </a:extLst>
          </p:cNvPr>
          <p:cNvGraphicFramePr>
            <a:graphicFrameLocks noGrp="1"/>
          </p:cNvGraphicFramePr>
          <p:nvPr>
            <p:ph idx="1"/>
          </p:nvPr>
        </p:nvGraphicFramePr>
        <p:xfrm>
          <a:off x="1451578" y="1960553"/>
          <a:ext cx="8579927" cy="4092930"/>
        </p:xfrm>
        <a:graphic>
          <a:graphicData uri="http://schemas.openxmlformats.org/drawingml/2006/table">
            <a:tbl>
              <a:tblPr>
                <a:tableStyleId>{5C22544A-7EE6-4342-B048-85BDC9FD1C3A}</a:tableStyleId>
              </a:tblPr>
              <a:tblGrid>
                <a:gridCol w="1513058">
                  <a:extLst>
                    <a:ext uri="{9D8B030D-6E8A-4147-A177-3AD203B41FA5}">
                      <a16:colId xmlns:a16="http://schemas.microsoft.com/office/drawing/2014/main" val="3326330507"/>
                    </a:ext>
                  </a:extLst>
                </a:gridCol>
                <a:gridCol w="7066869">
                  <a:extLst>
                    <a:ext uri="{9D8B030D-6E8A-4147-A177-3AD203B41FA5}">
                      <a16:colId xmlns:a16="http://schemas.microsoft.com/office/drawing/2014/main" val="2294424842"/>
                    </a:ext>
                  </a:extLst>
                </a:gridCol>
              </a:tblGrid>
              <a:tr h="498498">
                <a:tc>
                  <a:txBody>
                    <a:bodyPr/>
                    <a:lstStyle/>
                    <a:p>
                      <a:pPr algn="l" fontAlgn="t"/>
                      <a:r>
                        <a:rPr lang="en-IN" sz="1600" u="none" strike="noStrike" dirty="0">
                          <a:effectLst/>
                        </a:rPr>
                        <a:t>CHAR(size)</a:t>
                      </a:r>
                      <a:endParaRPr lang="en-IN" sz="1600" b="0" i="0" u="none" strike="noStrike" dirty="0">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A FIXED length string, it can contain letters, numbers, and special characters. </a:t>
                      </a:r>
                      <a:br>
                        <a:rPr lang="en-US" sz="1600" u="none" strike="noStrike">
                          <a:effectLst/>
                        </a:rPr>
                      </a:br>
                      <a:r>
                        <a:rPr lang="en-US" sz="1600" u="none" strike="noStrike">
                          <a:effectLst/>
                        </a:rPr>
                        <a:t>The size parameter specifies the column length in characters.</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113795977"/>
                  </a:ext>
                </a:extLst>
              </a:tr>
              <a:tr h="498498">
                <a:tc>
                  <a:txBody>
                    <a:bodyPr/>
                    <a:lstStyle/>
                    <a:p>
                      <a:pPr algn="l" fontAlgn="t"/>
                      <a:r>
                        <a:rPr lang="en-IN" sz="1600" u="none" strike="noStrike">
                          <a:effectLst/>
                        </a:rPr>
                        <a:t>VARCHAR(size)</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A VARIABLE length string, it can contain letters, numbers, and special characters. </a:t>
                      </a:r>
                      <a:br>
                        <a:rPr lang="en-US" sz="1600" u="none" strike="noStrike">
                          <a:effectLst/>
                        </a:rPr>
                      </a:br>
                      <a:r>
                        <a:rPr lang="en-US" sz="1600" u="none" strike="noStrike">
                          <a:effectLst/>
                        </a:rPr>
                        <a:t>The size parameter specifies the maximum string length in characters.</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1448078974"/>
                  </a:ext>
                </a:extLst>
              </a:tr>
              <a:tr h="314841">
                <a:tc>
                  <a:txBody>
                    <a:bodyPr/>
                    <a:lstStyle/>
                    <a:p>
                      <a:pPr algn="l" fontAlgn="t"/>
                      <a:r>
                        <a:rPr lang="en-IN" sz="1600" u="none" strike="noStrike">
                          <a:effectLst/>
                        </a:rPr>
                        <a:t>INT</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It is used for the integer value. Its range is from -2147483648 to 2147483647.</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246188778"/>
                  </a:ext>
                </a:extLst>
              </a:tr>
              <a:tr h="446024">
                <a:tc>
                  <a:txBody>
                    <a:bodyPr/>
                    <a:lstStyle/>
                    <a:p>
                      <a:pPr algn="l" fontAlgn="t"/>
                      <a:r>
                        <a:rPr lang="en-IN" sz="1600" u="none" strike="noStrike">
                          <a:effectLst/>
                        </a:rPr>
                        <a:t>INTEGER</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IN" sz="1600" u="none" strike="noStrike" dirty="0">
                          <a:effectLst/>
                        </a:rPr>
                        <a:t>Same as INT</a:t>
                      </a:r>
                      <a:endParaRPr lang="en-IN" sz="1600" b="0" i="0" u="none" strike="noStrike" dirty="0">
                        <a:solidFill>
                          <a:srgbClr val="000000"/>
                        </a:solidFill>
                        <a:effectLst/>
                        <a:latin typeface="Verdana" panose="020B0604030504040204" pitchFamily="34" charset="0"/>
                      </a:endParaRPr>
                    </a:p>
                  </a:txBody>
                  <a:tcPr marL="7620" marR="7620" marT="60960" marB="60960"/>
                </a:tc>
                <a:extLst>
                  <a:ext uri="{0D108BD9-81ED-4DB2-BD59-A6C34878D82A}">
                    <a16:rowId xmlns:a16="http://schemas.microsoft.com/office/drawing/2014/main" val="4206805480"/>
                  </a:ext>
                </a:extLst>
              </a:tr>
              <a:tr h="498498">
                <a:tc>
                  <a:txBody>
                    <a:bodyPr/>
                    <a:lstStyle/>
                    <a:p>
                      <a:pPr algn="l" fontAlgn="t"/>
                      <a:r>
                        <a:rPr lang="en-IN" sz="1600" u="none" strike="noStrike">
                          <a:effectLst/>
                        </a:rPr>
                        <a:t>BIGINT</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A large integer. Its range is from -9223372036854775808 to 9223372036854775807.</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87887769"/>
                  </a:ext>
                </a:extLst>
              </a:tr>
              <a:tr h="498498">
                <a:tc>
                  <a:txBody>
                    <a:bodyPr/>
                    <a:lstStyle/>
                    <a:p>
                      <a:pPr algn="l" fontAlgn="t"/>
                      <a:r>
                        <a:rPr lang="en-IN" sz="1600" u="none" strike="noStrike">
                          <a:effectLst/>
                        </a:rPr>
                        <a:t>FLOAT(size, d)</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A floating point number. The total number of digits is specified in size. </a:t>
                      </a:r>
                      <a:br>
                        <a:rPr lang="en-US" sz="1600" u="none" strike="noStrike">
                          <a:effectLst/>
                        </a:rPr>
                      </a:br>
                      <a:r>
                        <a:rPr lang="en-US" sz="1600" u="none" strike="noStrike">
                          <a:effectLst/>
                        </a:rPr>
                        <a:t>The number of digits after the decimal point is specified in the d parameter. </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362413527"/>
                  </a:ext>
                </a:extLst>
              </a:tr>
              <a:tr h="498498">
                <a:tc>
                  <a:txBody>
                    <a:bodyPr/>
                    <a:lstStyle/>
                    <a:p>
                      <a:pPr algn="l" fontAlgn="t"/>
                      <a:r>
                        <a:rPr lang="en-IN" sz="1600" u="none" strike="noStrike">
                          <a:effectLst/>
                        </a:rPr>
                        <a:t>DOUBLE(size, d)</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A normal-size floating point number. The total number of digits is specified in size. </a:t>
                      </a:r>
                      <a:br>
                        <a:rPr lang="en-US" sz="1600" u="none" strike="noStrike">
                          <a:effectLst/>
                        </a:rPr>
                      </a:br>
                      <a:r>
                        <a:rPr lang="en-US" sz="1600" u="none" strike="noStrike">
                          <a:effectLst/>
                        </a:rPr>
                        <a:t>The number of digits after the decimal point is specified in the d parameter</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871512890"/>
                  </a:ext>
                </a:extLst>
              </a:tr>
              <a:tr h="406669">
                <a:tc>
                  <a:txBody>
                    <a:bodyPr/>
                    <a:lstStyle/>
                    <a:p>
                      <a:pPr algn="l" fontAlgn="t"/>
                      <a:r>
                        <a:rPr lang="en-IN" sz="1600" u="none" strike="noStrike">
                          <a:effectLst/>
                        </a:rPr>
                        <a:t>NUMBER(size, d)</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Number can be used instead of Integers and decimals</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1129323233"/>
                  </a:ext>
                </a:extLst>
              </a:tr>
              <a:tr h="432906">
                <a:tc>
                  <a:txBody>
                    <a:bodyPr/>
                    <a:lstStyle/>
                    <a:p>
                      <a:pPr algn="l" fontAlgn="t"/>
                      <a:r>
                        <a:rPr lang="en-IN" sz="1600" u="none" strike="noStrike">
                          <a:effectLst/>
                        </a:rPr>
                        <a:t>DECIMAL(size, d)</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IN" sz="1600" u="none" strike="noStrike" dirty="0">
                          <a:effectLst/>
                        </a:rPr>
                        <a:t>Same as Number</a:t>
                      </a:r>
                      <a:endParaRPr lang="en-IN" sz="1600" b="0" i="0" u="none" strike="noStrike" dirty="0">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3613075552"/>
                  </a:ext>
                </a:extLst>
              </a:tr>
            </a:tbl>
          </a:graphicData>
        </a:graphic>
      </p:graphicFrame>
    </p:spTree>
    <p:extLst>
      <p:ext uri="{BB962C8B-B14F-4D97-AF65-F5344CB8AC3E}">
        <p14:creationId xmlns:p14="http://schemas.microsoft.com/office/powerpoint/2010/main" val="106757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028-A03C-CCC7-DF0A-1557C2C6E149}"/>
              </a:ext>
            </a:extLst>
          </p:cNvPr>
          <p:cNvSpPr>
            <a:spLocks noGrp="1"/>
          </p:cNvSpPr>
          <p:nvPr>
            <p:ph type="title"/>
          </p:nvPr>
        </p:nvSpPr>
        <p:spPr>
          <a:xfrm>
            <a:off x="1451579" y="1064495"/>
            <a:ext cx="9603275" cy="746375"/>
          </a:xfrm>
        </p:spPr>
        <p:txBody>
          <a:bodyPr/>
          <a:lstStyle/>
          <a:p>
            <a:r>
              <a:rPr lang="en-IN" dirty="0"/>
              <a:t>Data types</a:t>
            </a:r>
          </a:p>
        </p:txBody>
      </p:sp>
      <p:graphicFrame>
        <p:nvGraphicFramePr>
          <p:cNvPr id="5" name="Content Placeholder 4">
            <a:extLst>
              <a:ext uri="{FF2B5EF4-FFF2-40B4-BE49-F238E27FC236}">
                <a16:creationId xmlns:a16="http://schemas.microsoft.com/office/drawing/2014/main" id="{2A4E1353-8D56-335B-BC6D-835038E03969}"/>
              </a:ext>
            </a:extLst>
          </p:cNvPr>
          <p:cNvGraphicFramePr>
            <a:graphicFrameLocks noGrp="1"/>
          </p:cNvGraphicFramePr>
          <p:nvPr>
            <p:ph idx="1"/>
            <p:extLst>
              <p:ext uri="{D42A27DB-BD31-4B8C-83A1-F6EECF244321}">
                <p14:modId xmlns:p14="http://schemas.microsoft.com/office/powerpoint/2010/main" val="2632837263"/>
              </p:ext>
            </p:extLst>
          </p:nvPr>
        </p:nvGraphicFramePr>
        <p:xfrm>
          <a:off x="1451578" y="1973775"/>
          <a:ext cx="8938515" cy="2893837"/>
        </p:xfrm>
        <a:graphic>
          <a:graphicData uri="http://schemas.openxmlformats.org/drawingml/2006/table">
            <a:tbl>
              <a:tblPr>
                <a:tableStyleId>{5C22544A-7EE6-4342-B048-85BDC9FD1C3A}</a:tableStyleId>
              </a:tblPr>
              <a:tblGrid>
                <a:gridCol w="1576293">
                  <a:extLst>
                    <a:ext uri="{9D8B030D-6E8A-4147-A177-3AD203B41FA5}">
                      <a16:colId xmlns:a16="http://schemas.microsoft.com/office/drawing/2014/main" val="3953931039"/>
                    </a:ext>
                  </a:extLst>
                </a:gridCol>
                <a:gridCol w="7362222">
                  <a:extLst>
                    <a:ext uri="{9D8B030D-6E8A-4147-A177-3AD203B41FA5}">
                      <a16:colId xmlns:a16="http://schemas.microsoft.com/office/drawing/2014/main" val="2059207624"/>
                    </a:ext>
                  </a:extLst>
                </a:gridCol>
              </a:tblGrid>
              <a:tr h="501800">
                <a:tc>
                  <a:txBody>
                    <a:bodyPr/>
                    <a:lstStyle/>
                    <a:p>
                      <a:pPr algn="l" fontAlgn="t"/>
                      <a:r>
                        <a:rPr lang="en-IN" sz="1600" u="none" strike="noStrike">
                          <a:effectLst/>
                        </a:rPr>
                        <a:t>DATE</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It is used to specify date format YYYY-MM-DD</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800266221"/>
                  </a:ext>
                </a:extLst>
              </a:tr>
              <a:tr h="501800">
                <a:tc>
                  <a:txBody>
                    <a:bodyPr/>
                    <a:lstStyle/>
                    <a:p>
                      <a:pPr algn="l" fontAlgn="t"/>
                      <a:r>
                        <a:rPr lang="en-IN" sz="1600" u="none" strike="noStrike">
                          <a:effectLst/>
                        </a:rPr>
                        <a:t>TIME</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a:effectLst/>
                        </a:rPr>
                        <a:t>It is used to specify the time format. Its format is hh:mm:ss</a:t>
                      </a:r>
                      <a:endParaRPr lang="en-US" sz="1600" b="0" i="0" u="none" strike="noStrike">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502886074"/>
                  </a:ext>
                </a:extLst>
              </a:tr>
              <a:tr h="707119">
                <a:tc>
                  <a:txBody>
                    <a:bodyPr/>
                    <a:lstStyle/>
                    <a:p>
                      <a:pPr algn="l" fontAlgn="t"/>
                      <a:r>
                        <a:rPr lang="en-IN" sz="1600" u="none" strike="noStrike">
                          <a:effectLst/>
                        </a:rPr>
                        <a:t>DATETIME</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dirty="0">
                          <a:effectLst/>
                        </a:rPr>
                        <a:t>It is used to specify date and time combination. Its format is YYYY-MM-DD </a:t>
                      </a:r>
                      <a:r>
                        <a:rPr lang="en-US" sz="1600" u="none" strike="noStrike" dirty="0" err="1">
                          <a:effectLst/>
                        </a:rPr>
                        <a:t>hh:mm:ss</a:t>
                      </a:r>
                      <a:br>
                        <a:rPr lang="en-US" sz="1600" u="none" strike="noStrike" dirty="0">
                          <a:effectLst/>
                        </a:rPr>
                      </a:br>
                      <a:r>
                        <a:rPr lang="en-US" sz="1600" u="none" strike="noStrike" dirty="0">
                          <a:effectLst/>
                        </a:rPr>
                        <a:t>Supported range for DATETIME is '1000-01-01 00:00:00' to '9999-12-31 23:59:59'</a:t>
                      </a:r>
                      <a:endParaRPr lang="en-US" sz="1600" b="0" i="0" u="none" strike="noStrike" dirty="0">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4287498025"/>
                  </a:ext>
                </a:extLst>
              </a:tr>
              <a:tr h="681318">
                <a:tc>
                  <a:txBody>
                    <a:bodyPr/>
                    <a:lstStyle/>
                    <a:p>
                      <a:pPr algn="l" fontAlgn="t"/>
                      <a:r>
                        <a:rPr lang="en-IN" sz="1600" u="none" strike="noStrike">
                          <a:effectLst/>
                        </a:rPr>
                        <a:t>TIMESTAMP</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dirty="0">
                          <a:effectLst/>
                        </a:rPr>
                        <a:t>It is used to specify the timestamp. </a:t>
                      </a:r>
                      <a:br>
                        <a:rPr lang="en-US" sz="1600" u="none" strike="noStrike" dirty="0">
                          <a:effectLst/>
                        </a:rPr>
                      </a:br>
                      <a:r>
                        <a:rPr lang="en-US" sz="1600" u="none" strike="noStrike" dirty="0">
                          <a:effectLst/>
                        </a:rPr>
                        <a:t>Supported range is from '1970-01-01 00:00:01' UTC to '2038-01-09 03:14:07' UTC.</a:t>
                      </a:r>
                      <a:endParaRPr lang="en-US" sz="1600" b="0" i="0" u="none" strike="noStrike" dirty="0">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797613420"/>
                  </a:ext>
                </a:extLst>
              </a:tr>
              <a:tr h="501800">
                <a:tc>
                  <a:txBody>
                    <a:bodyPr/>
                    <a:lstStyle/>
                    <a:p>
                      <a:pPr algn="l" fontAlgn="t"/>
                      <a:r>
                        <a:rPr lang="en-IN" sz="1600" u="none" strike="noStrike">
                          <a:effectLst/>
                        </a:rPr>
                        <a:t>BOOLEAN</a:t>
                      </a:r>
                      <a:endParaRPr lang="en-IN" sz="1600" b="0" i="0" u="none" strike="noStrike">
                        <a:solidFill>
                          <a:srgbClr val="000000"/>
                        </a:solidFill>
                        <a:effectLst/>
                        <a:latin typeface="Verdana" panose="020B0604030504040204" pitchFamily="34" charset="0"/>
                      </a:endParaRPr>
                    </a:p>
                  </a:txBody>
                  <a:tcPr marL="7620" marR="7620" marT="7620" marB="0"/>
                </a:tc>
                <a:tc>
                  <a:txBody>
                    <a:bodyPr/>
                    <a:lstStyle/>
                    <a:p>
                      <a:pPr algn="l" fontAlgn="t"/>
                      <a:r>
                        <a:rPr lang="en-US" sz="1600" u="none" strike="noStrike" dirty="0">
                          <a:effectLst/>
                        </a:rPr>
                        <a:t>Just to indicate True or False, 0 is False, any non-zero number is True</a:t>
                      </a:r>
                      <a:endParaRPr lang="en-US" sz="1600" b="0" i="0" u="none" strike="noStrike" dirty="0">
                        <a:solidFill>
                          <a:srgbClr val="000000"/>
                        </a:solidFill>
                        <a:effectLst/>
                        <a:latin typeface="Verdana" panose="020B0604030504040204" pitchFamily="34" charset="0"/>
                      </a:endParaRPr>
                    </a:p>
                  </a:txBody>
                  <a:tcPr marL="7620" marR="7620" marT="7620" marB="0"/>
                </a:tc>
                <a:extLst>
                  <a:ext uri="{0D108BD9-81ED-4DB2-BD59-A6C34878D82A}">
                    <a16:rowId xmlns:a16="http://schemas.microsoft.com/office/drawing/2014/main" val="2910831885"/>
                  </a:ext>
                </a:extLst>
              </a:tr>
            </a:tbl>
          </a:graphicData>
        </a:graphic>
      </p:graphicFrame>
    </p:spTree>
    <p:extLst>
      <p:ext uri="{BB962C8B-B14F-4D97-AF65-F5344CB8AC3E}">
        <p14:creationId xmlns:p14="http://schemas.microsoft.com/office/powerpoint/2010/main" val="158935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294362" y="2966741"/>
            <a:ext cx="9603275" cy="924517"/>
          </a:xfrm>
        </p:spPr>
        <p:txBody>
          <a:bodyPr>
            <a:normAutofit/>
          </a:bodyPr>
          <a:lstStyle/>
          <a:p>
            <a:pPr algn="ctr"/>
            <a:r>
              <a:rPr lang="en-IN" sz="4800" dirty="0"/>
              <a:t>Operators in SQL</a:t>
            </a:r>
          </a:p>
        </p:txBody>
      </p:sp>
    </p:spTree>
    <p:extLst>
      <p:ext uri="{BB962C8B-B14F-4D97-AF65-F5344CB8AC3E}">
        <p14:creationId xmlns:p14="http://schemas.microsoft.com/office/powerpoint/2010/main" val="427275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9" y="1210235"/>
            <a:ext cx="9603275" cy="620869"/>
          </a:xfrm>
        </p:spPr>
        <p:txBody>
          <a:bodyPr>
            <a:normAutofit/>
          </a:bodyPr>
          <a:lstStyle/>
          <a:p>
            <a:r>
              <a:rPr lang="en-IN" dirty="0"/>
              <a:t>Operators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9" y="2015732"/>
            <a:ext cx="3882422" cy="4026480"/>
          </a:xfrm>
        </p:spPr>
        <p:txBody>
          <a:bodyPr>
            <a:noAutofit/>
          </a:bodyPr>
          <a:lstStyle/>
          <a:p>
            <a:pPr marL="0" indent="0" algn="l">
              <a:lnSpc>
                <a:spcPct val="100000"/>
              </a:lnSpc>
              <a:spcBef>
                <a:spcPts val="300"/>
              </a:spcBef>
              <a:buNone/>
            </a:pPr>
            <a:r>
              <a:rPr lang="en-IN" b="1" dirty="0">
                <a:solidFill>
                  <a:srgbClr val="171717"/>
                </a:solidFill>
                <a:latin typeface="Merriweather Web"/>
              </a:rPr>
              <a:t>SQL Arithmetic Operators:</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
        <p:nvSpPr>
          <p:cNvPr id="4" name="Content Placeholder 2">
            <a:extLst>
              <a:ext uri="{FF2B5EF4-FFF2-40B4-BE49-F238E27FC236}">
                <a16:creationId xmlns:a16="http://schemas.microsoft.com/office/drawing/2014/main" id="{234B0039-8776-A4B7-1D12-9A5A4D704A82}"/>
              </a:ext>
            </a:extLst>
          </p:cNvPr>
          <p:cNvSpPr txBox="1">
            <a:spLocks/>
          </p:cNvSpPr>
          <p:nvPr/>
        </p:nvSpPr>
        <p:spPr>
          <a:xfrm>
            <a:off x="5969791" y="2015732"/>
            <a:ext cx="4554774" cy="402648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300"/>
              </a:spcBef>
              <a:buFont typeface="Arial" panose="020B0604020202020204" pitchFamily="34" charset="0"/>
              <a:buNone/>
            </a:pPr>
            <a:r>
              <a:rPr lang="en-IN" b="1" dirty="0">
                <a:solidFill>
                  <a:srgbClr val="171717"/>
                </a:solidFill>
                <a:latin typeface="Merriweather Web"/>
              </a:rPr>
              <a:t>SQL Comparison Operators</a:t>
            </a:r>
            <a:r>
              <a:rPr lang="en-IN" dirty="0">
                <a:solidFill>
                  <a:srgbClr val="171717"/>
                </a:solidFill>
                <a:latin typeface="Merriweather Web"/>
              </a:rPr>
              <a:t>:</a:t>
            </a:r>
          </a:p>
          <a:p>
            <a:pPr marL="0" indent="0">
              <a:lnSpc>
                <a:spcPct val="100000"/>
              </a:lnSpc>
              <a:spcBef>
                <a:spcPts val="300"/>
              </a:spcBef>
              <a:buFont typeface="Arial" panose="020B0604020202020204" pitchFamily="34" charset="0"/>
              <a:buNone/>
            </a:pPr>
            <a:endParaRPr lang="en-IN" dirty="0">
              <a:solidFill>
                <a:srgbClr val="171717"/>
              </a:solidFill>
              <a:latin typeface="Merriweather Web"/>
            </a:endParaRPr>
          </a:p>
          <a:p>
            <a:pPr marL="0" indent="0">
              <a:lnSpc>
                <a:spcPct val="100000"/>
              </a:lnSpc>
              <a:spcBef>
                <a:spcPts val="300"/>
              </a:spcBef>
              <a:buFont typeface="Arial" panose="020B0604020202020204" pitchFamily="34" charset="0"/>
              <a:buNone/>
            </a:pPr>
            <a:endParaRPr lang="en-IN" dirty="0">
              <a:solidFill>
                <a:srgbClr val="171717"/>
              </a:solidFill>
              <a:latin typeface="Merriweather Web"/>
            </a:endParaRPr>
          </a:p>
          <a:p>
            <a:pPr marL="0" indent="0">
              <a:lnSpc>
                <a:spcPct val="100000"/>
              </a:lnSpc>
              <a:spcBef>
                <a:spcPts val="300"/>
              </a:spcBef>
              <a:buFont typeface="Arial" panose="020B0604020202020204" pitchFamily="34" charset="0"/>
              <a:buNone/>
            </a:pPr>
            <a:endParaRPr lang="en-US" dirty="0">
              <a:solidFill>
                <a:srgbClr val="171717"/>
              </a:solidFill>
              <a:latin typeface="Merriweather Web"/>
            </a:endParaRPr>
          </a:p>
        </p:txBody>
      </p:sp>
      <p:graphicFrame>
        <p:nvGraphicFramePr>
          <p:cNvPr id="5" name="Table 4">
            <a:extLst>
              <a:ext uri="{FF2B5EF4-FFF2-40B4-BE49-F238E27FC236}">
                <a16:creationId xmlns:a16="http://schemas.microsoft.com/office/drawing/2014/main" id="{4154748F-71B9-4C04-1843-CB06A6C6AC20}"/>
              </a:ext>
            </a:extLst>
          </p:cNvPr>
          <p:cNvGraphicFramePr>
            <a:graphicFrameLocks noGrp="1"/>
          </p:cNvGraphicFramePr>
          <p:nvPr/>
        </p:nvGraphicFramePr>
        <p:xfrm>
          <a:off x="1550541" y="2532540"/>
          <a:ext cx="2734237" cy="2604705"/>
        </p:xfrm>
        <a:graphic>
          <a:graphicData uri="http://schemas.openxmlformats.org/drawingml/2006/table">
            <a:tbl>
              <a:tblPr>
                <a:tableStyleId>{5C22544A-7EE6-4342-B048-85BDC9FD1C3A}</a:tableStyleId>
              </a:tblPr>
              <a:tblGrid>
                <a:gridCol w="1199227">
                  <a:extLst>
                    <a:ext uri="{9D8B030D-6E8A-4147-A177-3AD203B41FA5}">
                      <a16:colId xmlns:a16="http://schemas.microsoft.com/office/drawing/2014/main" val="2530575759"/>
                    </a:ext>
                  </a:extLst>
                </a:gridCol>
                <a:gridCol w="1535010">
                  <a:extLst>
                    <a:ext uri="{9D8B030D-6E8A-4147-A177-3AD203B41FA5}">
                      <a16:colId xmlns:a16="http://schemas.microsoft.com/office/drawing/2014/main" val="3213094464"/>
                    </a:ext>
                  </a:extLst>
                </a:gridCol>
              </a:tblGrid>
              <a:tr h="289552">
                <a:tc>
                  <a:txBody>
                    <a:bodyPr/>
                    <a:lstStyle/>
                    <a:p>
                      <a:pPr algn="l" fontAlgn="b"/>
                      <a:r>
                        <a:rPr lang="en-IN" sz="2000" b="1" u="none" strike="noStrike">
                          <a:effectLst/>
                        </a:rPr>
                        <a:t>Operator</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1" u="none" strike="noStrike" dirty="0">
                          <a:effectLst/>
                        </a:rPr>
                        <a:t>Description</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9967920"/>
                  </a:ext>
                </a:extLst>
              </a:tr>
              <a:tr h="458457">
                <a:tc>
                  <a:txBody>
                    <a:bodyPr/>
                    <a:lstStyle/>
                    <a:p>
                      <a:pPr algn="ctr" fontAlgn="b"/>
                      <a:r>
                        <a:rPr lang="en-IN" sz="2000" u="none" strike="noStrike" dirty="0">
                          <a:effectLst/>
                        </a:rPr>
                        <a:t>+</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Addition</a:t>
                      </a:r>
                      <a:endParaRPr lang="en-IN" sz="20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3006635105"/>
                  </a:ext>
                </a:extLst>
              </a:tr>
              <a:tr h="458457">
                <a:tc>
                  <a:txBody>
                    <a:bodyPr/>
                    <a:lstStyle/>
                    <a:p>
                      <a:pPr algn="ctr" fontAlgn="b"/>
                      <a:r>
                        <a:rPr lang="en-IN" sz="2000" u="none" strike="noStrike" dirty="0">
                          <a:effectLst/>
                        </a:rPr>
                        <a:t>-</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Subtraction</a:t>
                      </a:r>
                      <a:endParaRPr lang="en-IN"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442886467"/>
                  </a:ext>
                </a:extLst>
              </a:tr>
              <a:tr h="458457">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Multiplication</a:t>
                      </a:r>
                      <a:endParaRPr lang="en-IN"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835757483"/>
                  </a:ext>
                </a:extLst>
              </a:tr>
              <a:tr h="458457">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Division</a:t>
                      </a:r>
                      <a:endParaRPr lang="en-IN"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12741231"/>
                  </a:ext>
                </a:extLst>
              </a:tr>
              <a:tr h="458457">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Modulo</a:t>
                      </a:r>
                      <a:endParaRPr lang="en-IN" sz="20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43586051"/>
                  </a:ext>
                </a:extLst>
              </a:tr>
            </a:tbl>
          </a:graphicData>
        </a:graphic>
      </p:graphicFrame>
      <p:graphicFrame>
        <p:nvGraphicFramePr>
          <p:cNvPr id="6" name="Table 5">
            <a:extLst>
              <a:ext uri="{FF2B5EF4-FFF2-40B4-BE49-F238E27FC236}">
                <a16:creationId xmlns:a16="http://schemas.microsoft.com/office/drawing/2014/main" id="{FA6642DF-5124-F30A-AC89-B1365CADE3B9}"/>
              </a:ext>
            </a:extLst>
          </p:cNvPr>
          <p:cNvGraphicFramePr>
            <a:graphicFrameLocks noGrp="1"/>
          </p:cNvGraphicFramePr>
          <p:nvPr/>
        </p:nvGraphicFramePr>
        <p:xfrm>
          <a:off x="6185647" y="2532540"/>
          <a:ext cx="3962400" cy="2872740"/>
        </p:xfrm>
        <a:graphic>
          <a:graphicData uri="http://schemas.openxmlformats.org/drawingml/2006/table">
            <a:tbl>
              <a:tblPr>
                <a:tableStyleId>{5C22544A-7EE6-4342-B048-85BDC9FD1C3A}</a:tableStyleId>
              </a:tblPr>
              <a:tblGrid>
                <a:gridCol w="1326776">
                  <a:extLst>
                    <a:ext uri="{9D8B030D-6E8A-4147-A177-3AD203B41FA5}">
                      <a16:colId xmlns:a16="http://schemas.microsoft.com/office/drawing/2014/main" val="4136113197"/>
                    </a:ext>
                  </a:extLst>
                </a:gridCol>
                <a:gridCol w="2635624">
                  <a:extLst>
                    <a:ext uri="{9D8B030D-6E8A-4147-A177-3AD203B41FA5}">
                      <a16:colId xmlns:a16="http://schemas.microsoft.com/office/drawing/2014/main" val="4249504653"/>
                    </a:ext>
                  </a:extLst>
                </a:gridCol>
              </a:tblGrid>
              <a:tr h="182880">
                <a:tc>
                  <a:txBody>
                    <a:bodyPr/>
                    <a:lstStyle/>
                    <a:p>
                      <a:pPr marL="0" algn="l" defTabSz="914400" rtl="0" eaLnBrk="1" fontAlgn="b" latinLnBrk="0" hangingPunct="1"/>
                      <a:r>
                        <a:rPr lang="en-IN" sz="2000" b="1" u="none" strike="noStrike" kern="1200">
                          <a:solidFill>
                            <a:schemeClr val="dk1"/>
                          </a:solidFill>
                          <a:effectLst/>
                          <a:latin typeface="+mn-lt"/>
                          <a:ea typeface="+mn-ea"/>
                          <a:cs typeface="+mn-cs"/>
                        </a:rPr>
                        <a:t>Operator</a:t>
                      </a:r>
                    </a:p>
                  </a:txBody>
                  <a:tcPr marL="7620" marR="7620" marT="7620" marB="0" anchor="b"/>
                </a:tc>
                <a:tc>
                  <a:txBody>
                    <a:bodyPr/>
                    <a:lstStyle/>
                    <a:p>
                      <a:pPr marL="0" algn="l" defTabSz="914400" rtl="0" eaLnBrk="1" fontAlgn="b" latinLnBrk="0" hangingPunct="1"/>
                      <a:r>
                        <a:rPr lang="en-IN" sz="2000" b="1" u="none" strike="noStrike" kern="1200" dirty="0">
                          <a:solidFill>
                            <a:schemeClr val="dk1"/>
                          </a:solidFill>
                          <a:effectLst/>
                          <a:latin typeface="+mn-lt"/>
                          <a:ea typeface="+mn-ea"/>
                          <a:cs typeface="+mn-cs"/>
                        </a:rPr>
                        <a:t>Description</a:t>
                      </a:r>
                    </a:p>
                  </a:txBody>
                  <a:tcPr marL="7620" marR="7620" marT="7620" marB="0" anchor="b"/>
                </a:tc>
                <a:extLst>
                  <a:ext uri="{0D108BD9-81ED-4DB2-BD59-A6C34878D82A}">
                    <a16:rowId xmlns:a16="http://schemas.microsoft.com/office/drawing/2014/main" val="3732205753"/>
                  </a:ext>
                </a:extLst>
              </a:tr>
              <a:tr h="182880">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Equal to</a:t>
                      </a:r>
                      <a:endParaRPr lang="en-IN" sz="20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101870773"/>
                  </a:ext>
                </a:extLst>
              </a:tr>
              <a:tr h="182880">
                <a:tc>
                  <a:txBody>
                    <a:bodyPr/>
                    <a:lstStyle/>
                    <a:p>
                      <a:pPr algn="ctr" fontAlgn="b"/>
                      <a:r>
                        <a:rPr lang="en-IN" sz="2000" u="none" strike="noStrike">
                          <a:effectLst/>
                        </a:rPr>
                        <a:t>&gt;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Greater than</a:t>
                      </a:r>
                      <a:endParaRPr lang="en-IN" sz="20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36911569"/>
                  </a:ext>
                </a:extLst>
              </a:tr>
              <a:tr h="182880">
                <a:tc>
                  <a:txBody>
                    <a:bodyPr/>
                    <a:lstStyle/>
                    <a:p>
                      <a:pPr algn="ctr" fontAlgn="b"/>
                      <a:r>
                        <a:rPr lang="en-IN" sz="2000" u="none" strike="noStrike">
                          <a:effectLst/>
                        </a:rPr>
                        <a:t>&lt;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Less than</a:t>
                      </a:r>
                      <a:endParaRPr lang="en-IN"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620006018"/>
                  </a:ext>
                </a:extLst>
              </a:tr>
              <a:tr h="182880">
                <a:tc>
                  <a:txBody>
                    <a:bodyPr/>
                    <a:lstStyle/>
                    <a:p>
                      <a:pPr algn="ctr" fontAlgn="b"/>
                      <a:r>
                        <a:rPr lang="en-IN" sz="2000" u="none" strike="noStrike">
                          <a:effectLst/>
                        </a:rPr>
                        <a:t>&gt;=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Greater than or equal to</a:t>
                      </a:r>
                      <a:endParaRPr lang="en-US"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722990034"/>
                  </a:ext>
                </a:extLst>
              </a:tr>
              <a:tr h="182880">
                <a:tc>
                  <a:txBody>
                    <a:bodyPr/>
                    <a:lstStyle/>
                    <a:p>
                      <a:pPr algn="ctr" fontAlgn="b"/>
                      <a:r>
                        <a:rPr lang="en-IN" sz="2000" u="none" strike="noStrike">
                          <a:effectLst/>
                        </a:rPr>
                        <a:t>&lt;=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Less than or equal to</a:t>
                      </a:r>
                      <a:endParaRPr lang="en-US" sz="20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954841699"/>
                  </a:ext>
                </a:extLst>
              </a:tr>
              <a:tr h="182880">
                <a:tc>
                  <a:txBody>
                    <a:bodyPr/>
                    <a:lstStyle/>
                    <a:p>
                      <a:pPr algn="ctr" fontAlgn="b"/>
                      <a:r>
                        <a:rPr lang="en-IN" sz="2000" u="none" strike="noStrike" dirty="0">
                          <a:effectLst/>
                        </a:rPr>
                        <a:t>&lt;&gt; or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Not equal to</a:t>
                      </a:r>
                      <a:endParaRPr lang="en-IN" sz="20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506858106"/>
                  </a:ext>
                </a:extLst>
              </a:tr>
            </a:tbl>
          </a:graphicData>
        </a:graphic>
      </p:graphicFrame>
    </p:spTree>
    <p:extLst>
      <p:ext uri="{BB962C8B-B14F-4D97-AF65-F5344CB8AC3E}">
        <p14:creationId xmlns:p14="http://schemas.microsoft.com/office/powerpoint/2010/main" val="171712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9553"/>
            <a:ext cx="9603275" cy="710516"/>
          </a:xfrm>
        </p:spPr>
        <p:txBody>
          <a:bodyPr>
            <a:normAutofit/>
          </a:bodyPr>
          <a:lstStyle/>
          <a:p>
            <a:r>
              <a:rPr lang="en-IN" dirty="0"/>
              <a:t>Operators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b="1" dirty="0">
                <a:solidFill>
                  <a:srgbClr val="171717"/>
                </a:solidFill>
                <a:latin typeface="Merriweather Web"/>
              </a:rPr>
              <a:t>SQL Logical Operators:</a:t>
            </a:r>
          </a:p>
          <a:p>
            <a:pPr marL="0" indent="0" algn="l">
              <a:lnSpc>
                <a:spcPct val="100000"/>
              </a:lnSpc>
              <a:spcBef>
                <a:spcPts val="300"/>
              </a:spcBef>
              <a:buNone/>
            </a:pPr>
            <a:endParaRPr lang="en-IN" b="1"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graphicFrame>
        <p:nvGraphicFramePr>
          <p:cNvPr id="8" name="Table 7">
            <a:extLst>
              <a:ext uri="{FF2B5EF4-FFF2-40B4-BE49-F238E27FC236}">
                <a16:creationId xmlns:a16="http://schemas.microsoft.com/office/drawing/2014/main" id="{76EE4C7B-0324-8032-A173-EA14CDC6594B}"/>
              </a:ext>
            </a:extLst>
          </p:cNvPr>
          <p:cNvGraphicFramePr>
            <a:graphicFrameLocks noGrp="1"/>
          </p:cNvGraphicFramePr>
          <p:nvPr/>
        </p:nvGraphicFramePr>
        <p:xfrm>
          <a:off x="1541929" y="2465294"/>
          <a:ext cx="6517341" cy="3609072"/>
        </p:xfrm>
        <a:graphic>
          <a:graphicData uri="http://schemas.openxmlformats.org/drawingml/2006/table">
            <a:tbl>
              <a:tblPr>
                <a:tableStyleId>{5C22544A-7EE6-4342-B048-85BDC9FD1C3A}</a:tableStyleId>
              </a:tblPr>
              <a:tblGrid>
                <a:gridCol w="1015162">
                  <a:extLst>
                    <a:ext uri="{9D8B030D-6E8A-4147-A177-3AD203B41FA5}">
                      <a16:colId xmlns:a16="http://schemas.microsoft.com/office/drawing/2014/main" val="384278394"/>
                    </a:ext>
                  </a:extLst>
                </a:gridCol>
                <a:gridCol w="5502179">
                  <a:extLst>
                    <a:ext uri="{9D8B030D-6E8A-4147-A177-3AD203B41FA5}">
                      <a16:colId xmlns:a16="http://schemas.microsoft.com/office/drawing/2014/main" val="2605482177"/>
                    </a:ext>
                  </a:extLst>
                </a:gridCol>
              </a:tblGrid>
              <a:tr h="230150">
                <a:tc>
                  <a:txBody>
                    <a:bodyPr/>
                    <a:lstStyle/>
                    <a:p>
                      <a:pPr algn="ctr" fontAlgn="b"/>
                      <a:r>
                        <a:rPr lang="en-IN" sz="1600" b="1" u="none" strike="noStrike">
                          <a:effectLst/>
                        </a:rPr>
                        <a:t>Operator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6623465"/>
                  </a:ext>
                </a:extLst>
              </a:tr>
              <a:tr h="364405">
                <a:tc>
                  <a:txBody>
                    <a:bodyPr/>
                    <a:lstStyle/>
                    <a:p>
                      <a:pPr algn="ctr" fontAlgn="b"/>
                      <a:r>
                        <a:rPr lang="en-IN" sz="1600" u="none" strike="noStrike">
                          <a:effectLst/>
                        </a:rPr>
                        <a:t>AND</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TRUE if all the conditions separated by AND is TRUE</a:t>
                      </a:r>
                      <a:endParaRPr lang="en-US" sz="16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355001447"/>
                  </a:ext>
                </a:extLst>
              </a:tr>
              <a:tr h="364405">
                <a:tc>
                  <a:txBody>
                    <a:bodyPr/>
                    <a:lstStyle/>
                    <a:p>
                      <a:pPr algn="ctr" fontAlgn="b"/>
                      <a:r>
                        <a:rPr lang="en-IN" sz="1600" u="none" strike="noStrike">
                          <a:effectLst/>
                        </a:rPr>
                        <a:t>OR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TRUE if any of the conditions separated by OR is TRUE</a:t>
                      </a:r>
                      <a:endParaRPr lang="en-US" sz="16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4226539391"/>
                  </a:ext>
                </a:extLst>
              </a:tr>
              <a:tr h="364405">
                <a:tc>
                  <a:txBody>
                    <a:bodyPr/>
                    <a:lstStyle/>
                    <a:p>
                      <a:pPr algn="ctr" fontAlgn="b"/>
                      <a:r>
                        <a:rPr lang="en-IN" sz="1600" u="none" strike="noStrike">
                          <a:effectLst/>
                        </a:rPr>
                        <a:t>NOT</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Displays a record if the condition(s) is NOT TRUE</a:t>
                      </a:r>
                      <a:endParaRPr lang="en-US" sz="16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3338793687"/>
                  </a:ext>
                </a:extLst>
              </a:tr>
              <a:tr h="364405">
                <a:tc>
                  <a:txBody>
                    <a:bodyPr/>
                    <a:lstStyle/>
                    <a:p>
                      <a:pPr algn="ctr" fontAlgn="b"/>
                      <a:r>
                        <a:rPr lang="en-IN" sz="1600" u="none" strike="noStrike">
                          <a:effectLst/>
                        </a:rPr>
                        <a:t>ALL</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TRUE if all of the subquery values meet the condition</a:t>
                      </a:r>
                      <a:endParaRPr lang="en-US" sz="16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328989778"/>
                  </a:ext>
                </a:extLst>
              </a:tr>
              <a:tr h="364405">
                <a:tc>
                  <a:txBody>
                    <a:bodyPr/>
                    <a:lstStyle/>
                    <a:p>
                      <a:pPr algn="ctr" fontAlgn="b"/>
                      <a:r>
                        <a:rPr lang="en-IN" sz="1600" u="none" strike="noStrike">
                          <a:effectLst/>
                        </a:rPr>
                        <a:t>ANY</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TRUE if any of the subquery values meet the condition</a:t>
                      </a:r>
                      <a:endParaRPr lang="en-US" sz="16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469457942"/>
                  </a:ext>
                </a:extLst>
              </a:tr>
              <a:tr h="364405">
                <a:tc>
                  <a:txBody>
                    <a:bodyPr/>
                    <a:lstStyle/>
                    <a:p>
                      <a:pPr algn="ctr" fontAlgn="b"/>
                      <a:r>
                        <a:rPr lang="en-IN" sz="1600" u="none" strike="noStrike">
                          <a:effectLst/>
                        </a:rPr>
                        <a:t>IN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TRUE if the operand is equal to one of a list of expressions</a:t>
                      </a:r>
                      <a:endParaRPr lang="en-US" sz="16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923523647"/>
                  </a:ext>
                </a:extLst>
              </a:tr>
              <a:tr h="364405">
                <a:tc>
                  <a:txBody>
                    <a:bodyPr/>
                    <a:lstStyle/>
                    <a:p>
                      <a:pPr algn="ctr" fontAlgn="b"/>
                      <a:r>
                        <a:rPr lang="en-IN" sz="1600" u="none" strike="noStrike">
                          <a:effectLst/>
                        </a:rPr>
                        <a:t>LIKE</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TRUE if the operand matches a pattern</a:t>
                      </a:r>
                      <a:endParaRPr lang="en-US" sz="16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2208704170"/>
                  </a:ext>
                </a:extLst>
              </a:tr>
              <a:tr h="431532">
                <a:tc>
                  <a:txBody>
                    <a:bodyPr/>
                    <a:lstStyle/>
                    <a:p>
                      <a:pPr algn="ctr" fontAlgn="b"/>
                      <a:r>
                        <a:rPr lang="en-IN" sz="1600" u="none" strike="noStrike">
                          <a:effectLst/>
                        </a:rPr>
                        <a:t>BETWEEN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TRUE if the operand is within the range of comparisons</a:t>
                      </a:r>
                      <a:endParaRPr lang="en-US" sz="1600" b="0" i="0" u="none" strike="noStrike">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976236389"/>
                  </a:ext>
                </a:extLst>
              </a:tr>
              <a:tr h="364405">
                <a:tc>
                  <a:txBody>
                    <a:bodyPr/>
                    <a:lstStyle/>
                    <a:p>
                      <a:pPr algn="ctr" fontAlgn="b"/>
                      <a:r>
                        <a:rPr lang="en-IN" sz="1600" u="none" strike="noStrike">
                          <a:effectLst/>
                        </a:rPr>
                        <a:t>EXISTS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TRUE if the subquery returns one or more records</a:t>
                      </a:r>
                      <a:endParaRPr lang="en-US" sz="1600" b="0" i="0" u="none" strike="noStrike" dirty="0">
                        <a:solidFill>
                          <a:srgbClr val="000000"/>
                        </a:solidFill>
                        <a:effectLst/>
                        <a:latin typeface="Calibri" panose="020F0502020204030204" pitchFamily="34" charset="0"/>
                      </a:endParaRPr>
                    </a:p>
                  </a:txBody>
                  <a:tcPr marL="7620" marR="7620" marT="60960" marB="60960" anchor="b"/>
                </a:tc>
                <a:extLst>
                  <a:ext uri="{0D108BD9-81ED-4DB2-BD59-A6C34878D82A}">
                    <a16:rowId xmlns:a16="http://schemas.microsoft.com/office/drawing/2014/main" val="1247792102"/>
                  </a:ext>
                </a:extLst>
              </a:tr>
            </a:tbl>
          </a:graphicData>
        </a:graphic>
      </p:graphicFrame>
    </p:spTree>
    <p:extLst>
      <p:ext uri="{BB962C8B-B14F-4D97-AF65-F5344CB8AC3E}">
        <p14:creationId xmlns:p14="http://schemas.microsoft.com/office/powerpoint/2010/main" val="48676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Operators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9" y="2015732"/>
            <a:ext cx="3882422" cy="4026480"/>
          </a:xfrm>
        </p:spPr>
        <p:txBody>
          <a:bodyPr>
            <a:noAutofit/>
          </a:bodyPr>
          <a:lstStyle/>
          <a:p>
            <a:pPr marL="0" indent="0" algn="l">
              <a:lnSpc>
                <a:spcPct val="100000"/>
              </a:lnSpc>
              <a:spcBef>
                <a:spcPts val="300"/>
              </a:spcBef>
              <a:buNone/>
            </a:pPr>
            <a:r>
              <a:rPr lang="en-IN" b="1" dirty="0">
                <a:solidFill>
                  <a:srgbClr val="171717"/>
                </a:solidFill>
                <a:latin typeface="Merriweather Web"/>
              </a:rPr>
              <a:t>SQL Bit-wise Operators:</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
        <p:nvSpPr>
          <p:cNvPr id="4" name="Content Placeholder 2">
            <a:extLst>
              <a:ext uri="{FF2B5EF4-FFF2-40B4-BE49-F238E27FC236}">
                <a16:creationId xmlns:a16="http://schemas.microsoft.com/office/drawing/2014/main" id="{234B0039-8776-A4B7-1D12-9A5A4D704A82}"/>
              </a:ext>
            </a:extLst>
          </p:cNvPr>
          <p:cNvSpPr txBox="1">
            <a:spLocks/>
          </p:cNvSpPr>
          <p:nvPr/>
        </p:nvSpPr>
        <p:spPr>
          <a:xfrm>
            <a:off x="5969791" y="2015732"/>
            <a:ext cx="4554774" cy="402648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300"/>
              </a:spcBef>
              <a:buFont typeface="Arial" panose="020B0604020202020204" pitchFamily="34" charset="0"/>
              <a:buNone/>
            </a:pPr>
            <a:r>
              <a:rPr lang="en-IN" b="1" dirty="0">
                <a:solidFill>
                  <a:srgbClr val="171717"/>
                </a:solidFill>
                <a:latin typeface="Merriweather Web"/>
              </a:rPr>
              <a:t>SQL Set Operators</a:t>
            </a:r>
            <a:r>
              <a:rPr lang="en-IN" dirty="0">
                <a:solidFill>
                  <a:srgbClr val="171717"/>
                </a:solidFill>
                <a:latin typeface="Merriweather Web"/>
              </a:rPr>
              <a:t>:</a:t>
            </a:r>
          </a:p>
          <a:p>
            <a:pPr marL="0" indent="0">
              <a:lnSpc>
                <a:spcPct val="100000"/>
              </a:lnSpc>
              <a:spcBef>
                <a:spcPts val="300"/>
              </a:spcBef>
              <a:buFont typeface="Arial" panose="020B0604020202020204" pitchFamily="34" charset="0"/>
              <a:buNone/>
            </a:pPr>
            <a:endParaRPr lang="en-IN" dirty="0">
              <a:solidFill>
                <a:srgbClr val="171717"/>
              </a:solidFill>
              <a:latin typeface="Merriweather Web"/>
            </a:endParaRPr>
          </a:p>
          <a:p>
            <a:pPr marL="0" indent="0">
              <a:lnSpc>
                <a:spcPct val="100000"/>
              </a:lnSpc>
              <a:spcBef>
                <a:spcPts val="300"/>
              </a:spcBef>
              <a:buFont typeface="Arial" panose="020B0604020202020204" pitchFamily="34" charset="0"/>
              <a:buNone/>
            </a:pPr>
            <a:endParaRPr lang="en-IN" dirty="0">
              <a:solidFill>
                <a:srgbClr val="171717"/>
              </a:solidFill>
              <a:latin typeface="Merriweather Web"/>
            </a:endParaRPr>
          </a:p>
          <a:p>
            <a:pPr marL="0" indent="0">
              <a:lnSpc>
                <a:spcPct val="100000"/>
              </a:lnSpc>
              <a:spcBef>
                <a:spcPts val="300"/>
              </a:spcBef>
              <a:buFont typeface="Arial" panose="020B0604020202020204" pitchFamily="34" charset="0"/>
              <a:buNone/>
            </a:pPr>
            <a:endParaRPr lang="en-US" dirty="0">
              <a:solidFill>
                <a:srgbClr val="171717"/>
              </a:solidFill>
              <a:latin typeface="Merriweather Web"/>
            </a:endParaRPr>
          </a:p>
        </p:txBody>
      </p:sp>
      <p:graphicFrame>
        <p:nvGraphicFramePr>
          <p:cNvPr id="6" name="Table 5">
            <a:extLst>
              <a:ext uri="{FF2B5EF4-FFF2-40B4-BE49-F238E27FC236}">
                <a16:creationId xmlns:a16="http://schemas.microsoft.com/office/drawing/2014/main" id="{FA6642DF-5124-F30A-AC89-B1365CADE3B9}"/>
              </a:ext>
            </a:extLst>
          </p:cNvPr>
          <p:cNvGraphicFramePr>
            <a:graphicFrameLocks noGrp="1"/>
          </p:cNvGraphicFramePr>
          <p:nvPr/>
        </p:nvGraphicFramePr>
        <p:xfrm>
          <a:off x="6253214" y="2505998"/>
          <a:ext cx="2070849" cy="1846004"/>
        </p:xfrm>
        <a:graphic>
          <a:graphicData uri="http://schemas.openxmlformats.org/drawingml/2006/table">
            <a:tbl>
              <a:tblPr>
                <a:tableStyleId>{5C22544A-7EE6-4342-B048-85BDC9FD1C3A}</a:tableStyleId>
              </a:tblPr>
              <a:tblGrid>
                <a:gridCol w="2070849">
                  <a:extLst>
                    <a:ext uri="{9D8B030D-6E8A-4147-A177-3AD203B41FA5}">
                      <a16:colId xmlns:a16="http://schemas.microsoft.com/office/drawing/2014/main" val="4136113197"/>
                    </a:ext>
                  </a:extLst>
                </a:gridCol>
              </a:tblGrid>
              <a:tr h="461501">
                <a:tc>
                  <a:txBody>
                    <a:bodyPr/>
                    <a:lstStyle/>
                    <a:p>
                      <a:pPr algn="ctr" fontAlgn="b"/>
                      <a:r>
                        <a:rPr lang="en-IN" sz="2000" u="none" strike="noStrike" kern="1200" dirty="0">
                          <a:solidFill>
                            <a:schemeClr val="dk1"/>
                          </a:solidFill>
                          <a:effectLst/>
                          <a:latin typeface="+mn-lt"/>
                          <a:ea typeface="+mn-ea"/>
                          <a:cs typeface="+mn-cs"/>
                        </a:rPr>
                        <a:t>UNION</a:t>
                      </a:r>
                    </a:p>
                  </a:txBody>
                  <a:tcPr marL="7620" marR="7620" marT="7620" marB="0" anchor="b"/>
                </a:tc>
                <a:extLst>
                  <a:ext uri="{0D108BD9-81ED-4DB2-BD59-A6C34878D82A}">
                    <a16:rowId xmlns:a16="http://schemas.microsoft.com/office/drawing/2014/main" val="1101870773"/>
                  </a:ext>
                </a:extLst>
              </a:tr>
              <a:tr h="461501">
                <a:tc>
                  <a:txBody>
                    <a:bodyPr/>
                    <a:lstStyle/>
                    <a:p>
                      <a:pPr algn="ctr" fontAlgn="b"/>
                      <a:r>
                        <a:rPr lang="en-IN" sz="2000" u="none" strike="noStrike" kern="1200" dirty="0">
                          <a:solidFill>
                            <a:schemeClr val="dk1"/>
                          </a:solidFill>
                          <a:effectLst/>
                          <a:latin typeface="+mn-lt"/>
                          <a:ea typeface="+mn-ea"/>
                          <a:cs typeface="+mn-cs"/>
                        </a:rPr>
                        <a:t>UNION ALL</a:t>
                      </a:r>
                    </a:p>
                  </a:txBody>
                  <a:tcPr marL="7620" marR="7620" marT="7620" marB="0" anchor="b"/>
                </a:tc>
                <a:extLst>
                  <a:ext uri="{0D108BD9-81ED-4DB2-BD59-A6C34878D82A}">
                    <a16:rowId xmlns:a16="http://schemas.microsoft.com/office/drawing/2014/main" val="36911569"/>
                  </a:ext>
                </a:extLst>
              </a:tr>
              <a:tr h="461501">
                <a:tc>
                  <a:txBody>
                    <a:bodyPr/>
                    <a:lstStyle/>
                    <a:p>
                      <a:pPr algn="ctr" fontAlgn="b"/>
                      <a:r>
                        <a:rPr lang="en-IN" sz="2000" u="none" strike="noStrike" kern="1200" dirty="0">
                          <a:solidFill>
                            <a:schemeClr val="dk1"/>
                          </a:solidFill>
                          <a:effectLst/>
                          <a:latin typeface="+mn-lt"/>
                          <a:ea typeface="+mn-ea"/>
                          <a:cs typeface="+mn-cs"/>
                        </a:rPr>
                        <a:t>INTERSECT</a:t>
                      </a:r>
                    </a:p>
                  </a:txBody>
                  <a:tcPr marL="7620" marR="7620" marT="7620" marB="0" anchor="b"/>
                </a:tc>
                <a:extLst>
                  <a:ext uri="{0D108BD9-81ED-4DB2-BD59-A6C34878D82A}">
                    <a16:rowId xmlns:a16="http://schemas.microsoft.com/office/drawing/2014/main" val="1620006018"/>
                  </a:ext>
                </a:extLst>
              </a:tr>
              <a:tr h="461501">
                <a:tc>
                  <a:txBody>
                    <a:bodyPr/>
                    <a:lstStyle/>
                    <a:p>
                      <a:pPr algn="ctr" fontAlgn="b"/>
                      <a:r>
                        <a:rPr lang="en-IN" sz="2000" u="none" strike="noStrike" kern="1200" dirty="0">
                          <a:solidFill>
                            <a:schemeClr val="dk1"/>
                          </a:solidFill>
                          <a:effectLst/>
                          <a:latin typeface="+mn-lt"/>
                          <a:ea typeface="+mn-ea"/>
                          <a:cs typeface="+mn-cs"/>
                        </a:rPr>
                        <a:t>MINUS</a:t>
                      </a:r>
                    </a:p>
                  </a:txBody>
                  <a:tcPr marL="7620" marR="7620" marT="7620" marB="0" anchor="b"/>
                </a:tc>
                <a:extLst>
                  <a:ext uri="{0D108BD9-81ED-4DB2-BD59-A6C34878D82A}">
                    <a16:rowId xmlns:a16="http://schemas.microsoft.com/office/drawing/2014/main" val="2722990034"/>
                  </a:ext>
                </a:extLst>
              </a:tr>
            </a:tbl>
          </a:graphicData>
        </a:graphic>
      </p:graphicFrame>
      <p:graphicFrame>
        <p:nvGraphicFramePr>
          <p:cNvPr id="7" name="Table 6">
            <a:extLst>
              <a:ext uri="{FF2B5EF4-FFF2-40B4-BE49-F238E27FC236}">
                <a16:creationId xmlns:a16="http://schemas.microsoft.com/office/drawing/2014/main" id="{6977F55D-3A48-CFBA-1EF4-899DE955BE80}"/>
              </a:ext>
            </a:extLst>
          </p:cNvPr>
          <p:cNvGraphicFramePr>
            <a:graphicFrameLocks noGrp="1"/>
          </p:cNvGraphicFramePr>
          <p:nvPr/>
        </p:nvGraphicFramePr>
        <p:xfrm>
          <a:off x="1631224" y="2449704"/>
          <a:ext cx="3523131" cy="2208896"/>
        </p:xfrm>
        <a:graphic>
          <a:graphicData uri="http://schemas.openxmlformats.org/drawingml/2006/table">
            <a:tbl>
              <a:tblPr>
                <a:tableStyleId>{5C22544A-7EE6-4342-B048-85BDC9FD1C3A}</a:tableStyleId>
              </a:tblPr>
              <a:tblGrid>
                <a:gridCol w="1174378">
                  <a:extLst>
                    <a:ext uri="{9D8B030D-6E8A-4147-A177-3AD203B41FA5}">
                      <a16:colId xmlns:a16="http://schemas.microsoft.com/office/drawing/2014/main" val="1076889531"/>
                    </a:ext>
                  </a:extLst>
                </a:gridCol>
                <a:gridCol w="2348753">
                  <a:extLst>
                    <a:ext uri="{9D8B030D-6E8A-4147-A177-3AD203B41FA5}">
                      <a16:colId xmlns:a16="http://schemas.microsoft.com/office/drawing/2014/main" val="3095311805"/>
                    </a:ext>
                  </a:extLst>
                </a:gridCol>
              </a:tblGrid>
              <a:tr h="407885">
                <a:tc>
                  <a:txBody>
                    <a:bodyPr/>
                    <a:lstStyle/>
                    <a:p>
                      <a:pPr algn="l" fontAlgn="b"/>
                      <a:r>
                        <a:rPr lang="en-IN" sz="2000" b="1" u="none" strike="noStrike" kern="1200" dirty="0">
                          <a:solidFill>
                            <a:schemeClr val="dk1"/>
                          </a:solidFill>
                          <a:effectLst/>
                          <a:latin typeface="+mn-lt"/>
                          <a:ea typeface="+mn-ea"/>
                          <a:cs typeface="+mn-cs"/>
                        </a:rPr>
                        <a:t>Operator</a:t>
                      </a:r>
                    </a:p>
                  </a:txBody>
                  <a:tcPr marL="7620" marR="7620" marT="60960" marB="60960" anchor="b"/>
                </a:tc>
                <a:tc>
                  <a:txBody>
                    <a:bodyPr/>
                    <a:lstStyle/>
                    <a:p>
                      <a:pPr algn="l" fontAlgn="b"/>
                      <a:r>
                        <a:rPr lang="en-IN" sz="2000" b="1" u="none" strike="noStrike" dirty="0">
                          <a:effectLst/>
                        </a:rPr>
                        <a:t>Description</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3061077"/>
                  </a:ext>
                </a:extLst>
              </a:tr>
              <a:tr h="445544">
                <a:tc>
                  <a:txBody>
                    <a:bodyPr/>
                    <a:lstStyle/>
                    <a:p>
                      <a:pPr algn="ctr" fontAlgn="b"/>
                      <a:r>
                        <a:rPr lang="en-IN" sz="2000" u="none" strike="noStrike" dirty="0">
                          <a:effectLst/>
                        </a:rPr>
                        <a:t>&amp;</a:t>
                      </a:r>
                      <a:endParaRPr lang="en-IN" sz="2000" b="0" i="0" u="none" strike="noStrike" dirty="0">
                        <a:solidFill>
                          <a:srgbClr val="000000"/>
                        </a:solidFill>
                        <a:effectLst/>
                        <a:latin typeface="Calibri" panose="020F0502020204030204" pitchFamily="34" charset="0"/>
                      </a:endParaRPr>
                    </a:p>
                  </a:txBody>
                  <a:tcPr marL="7620" marR="7620" marT="60960" marB="60960" anchor="b"/>
                </a:tc>
                <a:tc>
                  <a:txBody>
                    <a:bodyPr/>
                    <a:lstStyle/>
                    <a:p>
                      <a:pPr algn="l" fontAlgn="b"/>
                      <a:r>
                        <a:rPr lang="en-IN" sz="2000" u="none" strike="noStrike" dirty="0">
                          <a:effectLst/>
                        </a:rPr>
                        <a:t>Bit-</a:t>
                      </a:r>
                      <a:r>
                        <a:rPr lang="en-IN" sz="2000" u="none" strike="noStrike" dirty="0" err="1">
                          <a:effectLst/>
                        </a:rPr>
                        <a:t>wsie</a:t>
                      </a:r>
                      <a:r>
                        <a:rPr lang="en-IN" sz="2000" u="none" strike="noStrike" dirty="0">
                          <a:effectLst/>
                        </a:rPr>
                        <a:t> AND</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2473609"/>
                  </a:ext>
                </a:extLst>
              </a:tr>
              <a:tr h="445544">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60960" marB="60960" anchor="b"/>
                </a:tc>
                <a:tc>
                  <a:txBody>
                    <a:bodyPr/>
                    <a:lstStyle/>
                    <a:p>
                      <a:pPr algn="l" fontAlgn="b"/>
                      <a:r>
                        <a:rPr lang="en-IN" sz="2000" u="none" strike="noStrike" dirty="0">
                          <a:effectLst/>
                        </a:rPr>
                        <a:t>Bit-</a:t>
                      </a:r>
                      <a:r>
                        <a:rPr lang="en-IN" sz="2000" u="none" strike="noStrike" dirty="0" err="1">
                          <a:effectLst/>
                        </a:rPr>
                        <a:t>wsie</a:t>
                      </a:r>
                      <a:r>
                        <a:rPr lang="en-IN" sz="2000" u="none" strike="noStrike" dirty="0">
                          <a:effectLst/>
                        </a:rPr>
                        <a:t> OR</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4074568"/>
                  </a:ext>
                </a:extLst>
              </a:tr>
              <a:tr h="445544">
                <a:tc>
                  <a:txBody>
                    <a:bodyPr/>
                    <a:lstStyle/>
                    <a:p>
                      <a:pPr algn="ctr" fontAlgn="b"/>
                      <a:r>
                        <a:rPr lang="en-IN" sz="2000" u="none" strike="noStrike">
                          <a:effectLst/>
                        </a:rPr>
                        <a:t>^</a:t>
                      </a:r>
                      <a:endParaRPr lang="en-IN" sz="2000" b="0" i="0" u="none" strike="noStrike">
                        <a:solidFill>
                          <a:srgbClr val="000000"/>
                        </a:solidFill>
                        <a:effectLst/>
                        <a:latin typeface="Calibri" panose="020F0502020204030204" pitchFamily="34" charset="0"/>
                      </a:endParaRPr>
                    </a:p>
                  </a:txBody>
                  <a:tcPr marL="7620" marR="7620" marT="60960" marB="60960" anchor="b"/>
                </a:tc>
                <a:tc>
                  <a:txBody>
                    <a:bodyPr/>
                    <a:lstStyle/>
                    <a:p>
                      <a:pPr algn="l" fontAlgn="b"/>
                      <a:r>
                        <a:rPr lang="en-IN" sz="2000" u="none" strike="noStrike">
                          <a:effectLst/>
                        </a:rPr>
                        <a:t>Bit-wsie Exclusive OR</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057457"/>
                  </a:ext>
                </a:extLst>
              </a:tr>
              <a:tr h="445544">
                <a:tc>
                  <a:txBody>
                    <a:bodyPr/>
                    <a:lstStyle/>
                    <a:p>
                      <a:pPr algn="ctr" fontAlgn="b"/>
                      <a:r>
                        <a:rPr lang="en-IN" sz="2000" u="none" strike="noStrike" dirty="0">
                          <a:effectLst/>
                        </a:rPr>
                        <a:t>~</a:t>
                      </a:r>
                      <a:endParaRPr lang="en-IN" sz="2000" b="0" i="0" u="none" strike="noStrike" dirty="0">
                        <a:solidFill>
                          <a:srgbClr val="000000"/>
                        </a:solidFill>
                        <a:effectLst/>
                        <a:latin typeface="Calibri" panose="020F0502020204030204" pitchFamily="34" charset="0"/>
                      </a:endParaRPr>
                    </a:p>
                  </a:txBody>
                  <a:tcPr marL="7620" marR="7620" marT="60960" marB="60960" anchor="b"/>
                </a:tc>
                <a:tc>
                  <a:txBody>
                    <a:bodyPr/>
                    <a:lstStyle/>
                    <a:p>
                      <a:pPr algn="l" fontAlgn="b"/>
                      <a:r>
                        <a:rPr lang="en-IN" sz="2000" u="none" strike="noStrike" dirty="0">
                          <a:effectLst/>
                        </a:rPr>
                        <a:t>Bit-</a:t>
                      </a:r>
                      <a:r>
                        <a:rPr lang="en-IN" sz="2000" u="none" strike="noStrike" dirty="0" err="1">
                          <a:effectLst/>
                        </a:rPr>
                        <a:t>wsie</a:t>
                      </a:r>
                      <a:r>
                        <a:rPr lang="en-IN" sz="2000" u="none" strike="noStrike" dirty="0">
                          <a:effectLst/>
                        </a:rPr>
                        <a:t> NOT</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5024364"/>
                  </a:ext>
                </a:extLst>
              </a:tr>
            </a:tbl>
          </a:graphicData>
        </a:graphic>
      </p:graphicFrame>
    </p:spTree>
    <p:extLst>
      <p:ext uri="{BB962C8B-B14F-4D97-AF65-F5344CB8AC3E}">
        <p14:creationId xmlns:p14="http://schemas.microsoft.com/office/powerpoint/2010/main" val="313169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043001"/>
            <a:ext cx="9603275" cy="697307"/>
          </a:xfrm>
        </p:spPr>
        <p:txBody>
          <a:bodyPr>
            <a:normAutofit/>
          </a:bodyPr>
          <a:lstStyle/>
          <a:p>
            <a:r>
              <a:rPr lang="en-IN" sz="4000" dirty="0"/>
              <a:t>Content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1878164"/>
            <a:ext cx="4267201" cy="4262659"/>
          </a:xfrm>
        </p:spPr>
        <p:txBody>
          <a:bodyPr>
            <a:noAutofit/>
          </a:bodyPr>
          <a:lstStyle/>
          <a:p>
            <a:pPr>
              <a:lnSpc>
                <a:spcPct val="100000"/>
              </a:lnSpc>
              <a:spcBef>
                <a:spcPts val="600"/>
              </a:spcBef>
            </a:pPr>
            <a:r>
              <a:rPr lang="en-IN" sz="1800" dirty="0"/>
              <a:t>What is Data, DataBase?</a:t>
            </a:r>
          </a:p>
          <a:p>
            <a:pPr>
              <a:lnSpc>
                <a:spcPct val="100000"/>
              </a:lnSpc>
              <a:spcBef>
                <a:spcPts val="600"/>
              </a:spcBef>
            </a:pPr>
            <a:r>
              <a:rPr lang="en-IN" sz="1800" dirty="0"/>
              <a:t>What is SQL</a:t>
            </a:r>
          </a:p>
          <a:p>
            <a:pPr>
              <a:lnSpc>
                <a:spcPct val="100000"/>
              </a:lnSpc>
              <a:spcBef>
                <a:spcPts val="600"/>
              </a:spcBef>
            </a:pPr>
            <a:r>
              <a:rPr lang="en-IN" sz="1800" dirty="0"/>
              <a:t>Data Types</a:t>
            </a:r>
          </a:p>
          <a:p>
            <a:pPr>
              <a:lnSpc>
                <a:spcPct val="100000"/>
              </a:lnSpc>
              <a:spcBef>
                <a:spcPts val="600"/>
              </a:spcBef>
            </a:pPr>
            <a:r>
              <a:rPr lang="en-IN" sz="1800" dirty="0"/>
              <a:t>Types of SQL Statements</a:t>
            </a:r>
          </a:p>
          <a:p>
            <a:pPr>
              <a:lnSpc>
                <a:spcPct val="100000"/>
              </a:lnSpc>
              <a:spcBef>
                <a:spcPts val="600"/>
              </a:spcBef>
            </a:pPr>
            <a:r>
              <a:rPr lang="en-IN" sz="1800" dirty="0"/>
              <a:t>Operators</a:t>
            </a:r>
          </a:p>
          <a:p>
            <a:pPr>
              <a:lnSpc>
                <a:spcPct val="100000"/>
              </a:lnSpc>
              <a:spcBef>
                <a:spcPts val="600"/>
              </a:spcBef>
            </a:pPr>
            <a:r>
              <a:rPr lang="en-IN" sz="1800" dirty="0"/>
              <a:t>DDL and DML Commands</a:t>
            </a:r>
          </a:p>
          <a:p>
            <a:pPr>
              <a:lnSpc>
                <a:spcPct val="100000"/>
              </a:lnSpc>
              <a:spcBef>
                <a:spcPts val="600"/>
              </a:spcBef>
            </a:pPr>
            <a:r>
              <a:rPr lang="en-IN" sz="1800" dirty="0"/>
              <a:t>SELECT Statement</a:t>
            </a:r>
          </a:p>
          <a:p>
            <a:pPr>
              <a:lnSpc>
                <a:spcPct val="100000"/>
              </a:lnSpc>
              <a:spcBef>
                <a:spcPts val="600"/>
              </a:spcBef>
            </a:pPr>
            <a:r>
              <a:rPr lang="en-IN" sz="1800" dirty="0"/>
              <a:t>WHERE Clause</a:t>
            </a:r>
          </a:p>
          <a:p>
            <a:pPr>
              <a:lnSpc>
                <a:spcPct val="100000"/>
              </a:lnSpc>
              <a:spcBef>
                <a:spcPts val="600"/>
              </a:spcBef>
            </a:pPr>
            <a:r>
              <a:rPr lang="en-IN" sz="1800" dirty="0"/>
              <a:t>String Matching</a:t>
            </a:r>
          </a:p>
          <a:p>
            <a:pPr>
              <a:lnSpc>
                <a:spcPct val="100000"/>
              </a:lnSpc>
              <a:spcBef>
                <a:spcPts val="600"/>
              </a:spcBef>
            </a:pPr>
            <a:r>
              <a:rPr lang="en-IN" sz="1800" dirty="0"/>
              <a:t>Pre-defined Functions</a:t>
            </a:r>
          </a:p>
          <a:p>
            <a:pPr>
              <a:lnSpc>
                <a:spcPct val="100000"/>
              </a:lnSpc>
              <a:spcBef>
                <a:spcPts val="600"/>
              </a:spcBef>
            </a:pPr>
            <a:r>
              <a:rPr lang="en-IN" sz="1800" dirty="0"/>
              <a:t>Aggregate and Window functions</a:t>
            </a:r>
          </a:p>
          <a:p>
            <a:pPr>
              <a:lnSpc>
                <a:spcPct val="100000"/>
              </a:lnSpc>
              <a:spcBef>
                <a:spcPts val="600"/>
              </a:spcBef>
            </a:pPr>
            <a:r>
              <a:rPr lang="en-IN" sz="1800" dirty="0"/>
              <a:t>Subqueries</a:t>
            </a:r>
          </a:p>
        </p:txBody>
      </p:sp>
      <p:sp>
        <p:nvSpPr>
          <p:cNvPr id="4" name="Content Placeholder 2">
            <a:extLst>
              <a:ext uri="{FF2B5EF4-FFF2-40B4-BE49-F238E27FC236}">
                <a16:creationId xmlns:a16="http://schemas.microsoft.com/office/drawing/2014/main" id="{B6737E36-60FE-4B9B-70AA-C4255C31B3EF}"/>
              </a:ext>
            </a:extLst>
          </p:cNvPr>
          <p:cNvSpPr txBox="1">
            <a:spLocks/>
          </p:cNvSpPr>
          <p:nvPr/>
        </p:nvSpPr>
        <p:spPr>
          <a:xfrm>
            <a:off x="6096000" y="1878164"/>
            <a:ext cx="4267201" cy="426265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600"/>
              </a:spcBef>
            </a:pPr>
            <a:r>
              <a:rPr lang="en-IN" sz="1600" dirty="0"/>
              <a:t>Case and Decode</a:t>
            </a:r>
          </a:p>
          <a:p>
            <a:pPr>
              <a:lnSpc>
                <a:spcPct val="100000"/>
              </a:lnSpc>
              <a:spcBef>
                <a:spcPts val="600"/>
              </a:spcBef>
            </a:pPr>
            <a:r>
              <a:rPr lang="en-IN" sz="1600" dirty="0"/>
              <a:t>Constraints</a:t>
            </a:r>
          </a:p>
          <a:p>
            <a:pPr>
              <a:lnSpc>
                <a:spcPct val="100000"/>
              </a:lnSpc>
              <a:spcBef>
                <a:spcPts val="600"/>
              </a:spcBef>
            </a:pPr>
            <a:r>
              <a:rPr lang="en-IN" sz="1600" dirty="0"/>
              <a:t>Null Handling</a:t>
            </a:r>
          </a:p>
          <a:p>
            <a:pPr>
              <a:lnSpc>
                <a:spcPct val="100000"/>
              </a:lnSpc>
              <a:spcBef>
                <a:spcPts val="600"/>
              </a:spcBef>
            </a:pPr>
            <a:r>
              <a:rPr lang="en-IN" sz="1600" dirty="0"/>
              <a:t>Joins</a:t>
            </a:r>
          </a:p>
          <a:p>
            <a:pPr>
              <a:lnSpc>
                <a:spcPct val="100000"/>
              </a:lnSpc>
              <a:spcBef>
                <a:spcPts val="600"/>
              </a:spcBef>
            </a:pPr>
            <a:r>
              <a:rPr lang="en-IN" sz="1600" dirty="0"/>
              <a:t>Set Operators</a:t>
            </a:r>
          </a:p>
          <a:p>
            <a:pPr>
              <a:lnSpc>
                <a:spcPct val="100000"/>
              </a:lnSpc>
              <a:spcBef>
                <a:spcPts val="600"/>
              </a:spcBef>
            </a:pPr>
            <a:r>
              <a:rPr lang="en-IN" sz="1600" dirty="0"/>
              <a:t>CTEs</a:t>
            </a:r>
          </a:p>
          <a:p>
            <a:pPr>
              <a:lnSpc>
                <a:spcPct val="100000"/>
              </a:lnSpc>
              <a:spcBef>
                <a:spcPts val="600"/>
              </a:spcBef>
            </a:pPr>
            <a:r>
              <a:rPr lang="en-IN" sz="1600" dirty="0"/>
              <a:t>Pivot and Unpivot</a:t>
            </a:r>
          </a:p>
          <a:p>
            <a:pPr>
              <a:lnSpc>
                <a:spcPct val="100000"/>
              </a:lnSpc>
              <a:spcBef>
                <a:spcPts val="600"/>
              </a:spcBef>
            </a:pPr>
            <a:r>
              <a:rPr lang="en-IN" sz="1600" dirty="0"/>
              <a:t>Indexes</a:t>
            </a:r>
          </a:p>
          <a:p>
            <a:pPr>
              <a:lnSpc>
                <a:spcPct val="100000"/>
              </a:lnSpc>
              <a:spcBef>
                <a:spcPts val="600"/>
              </a:spcBef>
            </a:pPr>
            <a:r>
              <a:rPr lang="en-IN" sz="1600" dirty="0"/>
              <a:t>Views</a:t>
            </a:r>
          </a:p>
          <a:p>
            <a:pPr>
              <a:lnSpc>
                <a:spcPct val="100000"/>
              </a:lnSpc>
              <a:spcBef>
                <a:spcPts val="600"/>
              </a:spcBef>
            </a:pPr>
            <a:r>
              <a:rPr lang="en-IN" sz="1600" dirty="0"/>
              <a:t>Access Controls</a:t>
            </a:r>
          </a:p>
          <a:p>
            <a:pPr>
              <a:lnSpc>
                <a:spcPct val="100000"/>
              </a:lnSpc>
              <a:spcBef>
                <a:spcPts val="600"/>
              </a:spcBef>
            </a:pPr>
            <a:r>
              <a:rPr lang="en-IN" sz="1600" dirty="0"/>
              <a:t>Performance Tuning</a:t>
            </a:r>
          </a:p>
          <a:p>
            <a:pPr>
              <a:lnSpc>
                <a:spcPct val="100000"/>
              </a:lnSpc>
              <a:spcBef>
                <a:spcPts val="600"/>
              </a:spcBef>
            </a:pPr>
            <a:r>
              <a:rPr lang="en-IN" sz="1600" dirty="0"/>
              <a:t>Advanced SQL Queries</a:t>
            </a:r>
          </a:p>
          <a:p>
            <a:pPr>
              <a:lnSpc>
                <a:spcPct val="100000"/>
              </a:lnSpc>
              <a:spcBef>
                <a:spcPts val="600"/>
              </a:spcBef>
            </a:pPr>
            <a:r>
              <a:rPr lang="en-IN" sz="1600" dirty="0"/>
              <a:t>What Next?</a:t>
            </a:r>
          </a:p>
        </p:txBody>
      </p:sp>
    </p:spTree>
    <p:extLst>
      <p:ext uri="{BB962C8B-B14F-4D97-AF65-F5344CB8AC3E}">
        <p14:creationId xmlns:p14="http://schemas.microsoft.com/office/powerpoint/2010/main" val="417731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714002"/>
            <a:ext cx="9603275" cy="1049235"/>
          </a:xfrm>
        </p:spPr>
        <p:txBody>
          <a:bodyPr>
            <a:normAutofit/>
          </a:bodyPr>
          <a:lstStyle/>
          <a:p>
            <a:pPr algn="ctr"/>
            <a:r>
              <a:rPr lang="en-IN" sz="6000" dirty="0"/>
              <a:t>How to Practice?</a:t>
            </a:r>
          </a:p>
        </p:txBody>
      </p:sp>
    </p:spTree>
    <p:extLst>
      <p:ext uri="{BB962C8B-B14F-4D97-AF65-F5344CB8AC3E}">
        <p14:creationId xmlns:p14="http://schemas.microsoft.com/office/powerpoint/2010/main" val="18755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028-A03C-CCC7-DF0A-1557C2C6E149}"/>
              </a:ext>
            </a:extLst>
          </p:cNvPr>
          <p:cNvSpPr>
            <a:spLocks noGrp="1"/>
          </p:cNvSpPr>
          <p:nvPr>
            <p:ph type="title"/>
          </p:nvPr>
        </p:nvSpPr>
        <p:spPr>
          <a:xfrm>
            <a:off x="1451579" y="1091390"/>
            <a:ext cx="9603275" cy="746375"/>
          </a:xfrm>
        </p:spPr>
        <p:txBody>
          <a:bodyPr/>
          <a:lstStyle/>
          <a:p>
            <a:r>
              <a:rPr lang="en-IN" dirty="0"/>
              <a:t>3 Ways</a:t>
            </a:r>
          </a:p>
        </p:txBody>
      </p:sp>
      <p:sp>
        <p:nvSpPr>
          <p:cNvPr id="9" name="Content Placeholder 8">
            <a:extLst>
              <a:ext uri="{FF2B5EF4-FFF2-40B4-BE49-F238E27FC236}">
                <a16:creationId xmlns:a16="http://schemas.microsoft.com/office/drawing/2014/main" id="{B8D7B808-37E9-5BD0-6179-DF91E30995DA}"/>
              </a:ext>
            </a:extLst>
          </p:cNvPr>
          <p:cNvSpPr>
            <a:spLocks noGrp="1"/>
          </p:cNvSpPr>
          <p:nvPr>
            <p:ph idx="1"/>
          </p:nvPr>
        </p:nvSpPr>
        <p:spPr/>
        <p:txBody>
          <a:bodyPr/>
          <a:lstStyle/>
          <a:p>
            <a:pPr marL="457200" indent="-457200">
              <a:buAutoNum type="arabicPeriod"/>
            </a:pPr>
            <a:r>
              <a:rPr lang="en-IN" dirty="0"/>
              <a:t>Using Online SQL Editors</a:t>
            </a:r>
          </a:p>
          <a:p>
            <a:pPr marL="457200" indent="-457200">
              <a:buAutoNum type="arabicPeriod"/>
            </a:pPr>
            <a:r>
              <a:rPr lang="en-IN" dirty="0"/>
              <a:t>By Installing </a:t>
            </a:r>
            <a:r>
              <a:rPr lang="en-IN" dirty="0" err="1"/>
              <a:t>Postgre</a:t>
            </a:r>
            <a:r>
              <a:rPr lang="en-IN" dirty="0"/>
              <a:t> SQL</a:t>
            </a:r>
          </a:p>
          <a:p>
            <a:pPr marL="457200" indent="-457200">
              <a:buAutoNum type="arabicPeriod"/>
            </a:pPr>
            <a:r>
              <a:rPr lang="en-IN" dirty="0"/>
              <a:t>From Snowflake – Easiest and Advanced</a:t>
            </a:r>
          </a:p>
          <a:p>
            <a:pPr marL="0" indent="0">
              <a:buNone/>
            </a:pPr>
            <a:endParaRPr lang="en-IN" dirty="0"/>
          </a:p>
        </p:txBody>
      </p:sp>
    </p:spTree>
    <p:extLst>
      <p:ext uri="{BB962C8B-B14F-4D97-AF65-F5344CB8AC3E}">
        <p14:creationId xmlns:p14="http://schemas.microsoft.com/office/powerpoint/2010/main" val="123234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028-A03C-CCC7-DF0A-1557C2C6E149}"/>
              </a:ext>
            </a:extLst>
          </p:cNvPr>
          <p:cNvSpPr>
            <a:spLocks noGrp="1"/>
          </p:cNvSpPr>
          <p:nvPr>
            <p:ph type="title"/>
          </p:nvPr>
        </p:nvSpPr>
        <p:spPr>
          <a:xfrm>
            <a:off x="1451579" y="1091390"/>
            <a:ext cx="9603275" cy="746375"/>
          </a:xfrm>
        </p:spPr>
        <p:txBody>
          <a:bodyPr/>
          <a:lstStyle/>
          <a:p>
            <a:r>
              <a:rPr lang="en-IN" dirty="0"/>
              <a:t>Employees Data for Practice</a:t>
            </a:r>
          </a:p>
        </p:txBody>
      </p:sp>
      <p:sp>
        <p:nvSpPr>
          <p:cNvPr id="9" name="Content Placeholder 8">
            <a:extLst>
              <a:ext uri="{FF2B5EF4-FFF2-40B4-BE49-F238E27FC236}">
                <a16:creationId xmlns:a16="http://schemas.microsoft.com/office/drawing/2014/main" id="{B8D7B808-37E9-5BD0-6179-DF91E30995DA}"/>
              </a:ext>
            </a:extLst>
          </p:cNvPr>
          <p:cNvSpPr>
            <a:spLocks noGrp="1"/>
          </p:cNvSpPr>
          <p:nvPr>
            <p:ph idx="1"/>
          </p:nvPr>
        </p:nvSpPr>
        <p:spPr/>
        <p:txBody>
          <a:bodyPr/>
          <a:lstStyle/>
          <a:p>
            <a:pPr marL="0" indent="0">
              <a:buNone/>
            </a:pPr>
            <a:r>
              <a:rPr lang="en-IN" dirty="0"/>
              <a:t>Set of 7 employee tables given for Practice.</a:t>
            </a:r>
          </a:p>
          <a:p>
            <a:pPr marL="0" indent="0">
              <a:buNone/>
            </a:pPr>
            <a:r>
              <a:rPr lang="en-IN" dirty="0"/>
              <a:t>Create and Insert data into those table for our practice</a:t>
            </a:r>
          </a:p>
          <a:p>
            <a:pPr marL="0" indent="0">
              <a:buNone/>
            </a:pPr>
            <a:r>
              <a:rPr lang="en-IN" dirty="0"/>
              <a:t>Given 3 versions of Tables(Online, </a:t>
            </a:r>
            <a:r>
              <a:rPr lang="en-IN" dirty="0" err="1"/>
              <a:t>Postgre</a:t>
            </a:r>
            <a:r>
              <a:rPr lang="en-IN" dirty="0"/>
              <a:t>, Snowflake)</a:t>
            </a:r>
          </a:p>
          <a:p>
            <a:pPr marL="0" indent="0">
              <a:buNone/>
            </a:pPr>
            <a:r>
              <a:rPr lang="en-IN" dirty="0"/>
              <a:t>I strongly suggest to practice in Snowflake as it is very advanced and cloud database</a:t>
            </a:r>
          </a:p>
        </p:txBody>
      </p:sp>
    </p:spTree>
    <p:extLst>
      <p:ext uri="{BB962C8B-B14F-4D97-AF65-F5344CB8AC3E}">
        <p14:creationId xmlns:p14="http://schemas.microsoft.com/office/powerpoint/2010/main" val="7521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714002"/>
            <a:ext cx="9603275" cy="1049235"/>
          </a:xfrm>
        </p:spPr>
        <p:txBody>
          <a:bodyPr>
            <a:normAutofit/>
          </a:bodyPr>
          <a:lstStyle/>
          <a:p>
            <a:pPr algn="ctr"/>
            <a:r>
              <a:rPr lang="en-IN" sz="6000" dirty="0"/>
              <a:t>Types of SQL Statements</a:t>
            </a:r>
          </a:p>
        </p:txBody>
      </p:sp>
    </p:spTree>
    <p:extLst>
      <p:ext uri="{BB962C8B-B14F-4D97-AF65-F5344CB8AC3E}">
        <p14:creationId xmlns:p14="http://schemas.microsoft.com/office/powerpoint/2010/main" val="148169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65412"/>
            <a:ext cx="9603275" cy="674657"/>
          </a:xfrm>
        </p:spPr>
        <p:txBody>
          <a:bodyPr>
            <a:normAutofit/>
          </a:bodyPr>
          <a:lstStyle/>
          <a:p>
            <a:r>
              <a:rPr lang="en-IN" dirty="0"/>
              <a:t>Types of SQL Statements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dirty="0">
                <a:solidFill>
                  <a:srgbClr val="171717"/>
                </a:solidFill>
                <a:latin typeface="Merriweather Web"/>
              </a:rPr>
              <a:t>There are 5 types of SQL statements.</a:t>
            </a:r>
          </a:p>
          <a:p>
            <a:pPr marL="0" indent="0" algn="l">
              <a:lnSpc>
                <a:spcPct val="100000"/>
              </a:lnSpc>
              <a:spcBef>
                <a:spcPts val="300"/>
              </a:spcBef>
              <a:buNone/>
            </a:pPr>
            <a:endParaRPr lang="en-IN"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DDL – Data Definition Language</a:t>
            </a:r>
          </a:p>
          <a:p>
            <a:pPr marL="457200" indent="-457200" algn="l">
              <a:lnSpc>
                <a:spcPct val="100000"/>
              </a:lnSpc>
              <a:spcBef>
                <a:spcPts val="300"/>
              </a:spcBef>
              <a:buAutoNum type="arabicPeriod"/>
            </a:pPr>
            <a:r>
              <a:rPr lang="en-IN" dirty="0">
                <a:solidFill>
                  <a:srgbClr val="171717"/>
                </a:solidFill>
                <a:latin typeface="Merriweather Web"/>
              </a:rPr>
              <a:t>DML – Data Manipulation Language</a:t>
            </a:r>
          </a:p>
          <a:p>
            <a:pPr marL="457200" indent="-457200" algn="l">
              <a:lnSpc>
                <a:spcPct val="100000"/>
              </a:lnSpc>
              <a:spcBef>
                <a:spcPts val="300"/>
              </a:spcBef>
              <a:buAutoNum type="arabicPeriod"/>
            </a:pPr>
            <a:r>
              <a:rPr lang="en-IN" dirty="0">
                <a:solidFill>
                  <a:srgbClr val="171717"/>
                </a:solidFill>
                <a:latin typeface="Merriweather Web"/>
              </a:rPr>
              <a:t>DCL – Data Control Language</a:t>
            </a:r>
          </a:p>
          <a:p>
            <a:pPr marL="457200" indent="-457200" algn="l">
              <a:lnSpc>
                <a:spcPct val="100000"/>
              </a:lnSpc>
              <a:spcBef>
                <a:spcPts val="300"/>
              </a:spcBef>
              <a:buAutoNum type="arabicPeriod"/>
            </a:pPr>
            <a:r>
              <a:rPr lang="en-IN" dirty="0">
                <a:solidFill>
                  <a:srgbClr val="171717"/>
                </a:solidFill>
                <a:latin typeface="Merriweather Web"/>
              </a:rPr>
              <a:t>TCL – Transaction Control Language</a:t>
            </a:r>
          </a:p>
          <a:p>
            <a:pPr marL="457200" indent="-457200" algn="l">
              <a:lnSpc>
                <a:spcPct val="100000"/>
              </a:lnSpc>
              <a:spcBef>
                <a:spcPts val="300"/>
              </a:spcBef>
              <a:buAutoNum type="arabicPeriod"/>
            </a:pPr>
            <a:r>
              <a:rPr lang="en-IN" dirty="0">
                <a:solidFill>
                  <a:srgbClr val="171717"/>
                </a:solidFill>
                <a:latin typeface="Merriweather Web"/>
              </a:rPr>
              <a:t>DQL – Data Query Language</a:t>
            </a: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08548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33648" y="1129553"/>
            <a:ext cx="9603275" cy="727293"/>
          </a:xfrm>
        </p:spPr>
        <p:txBody>
          <a:bodyPr>
            <a:normAutofit/>
          </a:bodyPr>
          <a:lstStyle/>
          <a:p>
            <a:r>
              <a:rPr lang="en-IN" dirty="0"/>
              <a:t>Types of SQL Statements</a:t>
            </a:r>
          </a:p>
        </p:txBody>
      </p:sp>
      <p:pic>
        <p:nvPicPr>
          <p:cNvPr id="5" name="Content Placeholder 4">
            <a:extLst>
              <a:ext uri="{FF2B5EF4-FFF2-40B4-BE49-F238E27FC236}">
                <a16:creationId xmlns:a16="http://schemas.microsoft.com/office/drawing/2014/main" id="{1A9A083C-877F-7D26-EF2A-AED572433115}"/>
              </a:ext>
            </a:extLst>
          </p:cNvPr>
          <p:cNvPicPr>
            <a:picLocks noGrp="1" noChangeAspect="1"/>
          </p:cNvPicPr>
          <p:nvPr>
            <p:ph idx="1"/>
          </p:nvPr>
        </p:nvPicPr>
        <p:blipFill>
          <a:blip r:embed="rId2"/>
          <a:stretch>
            <a:fillRect/>
          </a:stretch>
        </p:blipFill>
        <p:spPr>
          <a:xfrm>
            <a:off x="2235626" y="2076554"/>
            <a:ext cx="6316623" cy="3338128"/>
          </a:xfrm>
        </p:spPr>
      </p:pic>
    </p:spTree>
    <p:extLst>
      <p:ext uri="{BB962C8B-B14F-4D97-AF65-F5344CB8AC3E}">
        <p14:creationId xmlns:p14="http://schemas.microsoft.com/office/powerpoint/2010/main" val="340151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0588"/>
            <a:ext cx="9603275" cy="719481"/>
          </a:xfrm>
        </p:spPr>
        <p:txBody>
          <a:bodyPr>
            <a:normAutofit/>
          </a:bodyPr>
          <a:lstStyle/>
          <a:p>
            <a:r>
              <a:rPr lang="en-IN" dirty="0"/>
              <a:t>DDL (Data definition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DDL: </a:t>
            </a:r>
            <a:r>
              <a:rPr lang="en-IN" dirty="0">
                <a:solidFill>
                  <a:srgbClr val="171717"/>
                </a:solidFill>
                <a:latin typeface="Merriweather Web"/>
              </a:rPr>
              <a:t>Deals with the definition of database objects, these commands used to create, modify and remove the structure of the database objects like tables, views, functions etc.</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dirty="0">
                <a:solidFill>
                  <a:srgbClr val="171717"/>
                </a:solidFill>
                <a:latin typeface="Merriweather Web"/>
              </a:rPr>
              <a:t>Below are the DDL commands</a:t>
            </a:r>
          </a:p>
          <a:p>
            <a:pPr>
              <a:lnSpc>
                <a:spcPct val="100000"/>
              </a:lnSpc>
              <a:spcBef>
                <a:spcPts val="300"/>
              </a:spcBef>
            </a:pPr>
            <a:r>
              <a:rPr lang="en-US" dirty="0">
                <a:solidFill>
                  <a:srgbClr val="171717"/>
                </a:solidFill>
                <a:latin typeface="Merriweather Web"/>
              </a:rPr>
              <a:t>Create</a:t>
            </a:r>
          </a:p>
          <a:p>
            <a:pPr>
              <a:lnSpc>
                <a:spcPct val="100000"/>
              </a:lnSpc>
              <a:spcBef>
                <a:spcPts val="300"/>
              </a:spcBef>
            </a:pPr>
            <a:r>
              <a:rPr lang="en-US" dirty="0">
                <a:solidFill>
                  <a:srgbClr val="171717"/>
                </a:solidFill>
                <a:latin typeface="Merriweather Web"/>
              </a:rPr>
              <a:t>Alter</a:t>
            </a:r>
          </a:p>
          <a:p>
            <a:pPr>
              <a:lnSpc>
                <a:spcPct val="100000"/>
              </a:lnSpc>
              <a:spcBef>
                <a:spcPts val="300"/>
              </a:spcBef>
            </a:pPr>
            <a:r>
              <a:rPr lang="en-US" dirty="0">
                <a:solidFill>
                  <a:srgbClr val="171717"/>
                </a:solidFill>
                <a:latin typeface="Merriweather Web"/>
              </a:rPr>
              <a:t>Drop</a:t>
            </a:r>
          </a:p>
          <a:p>
            <a:pPr>
              <a:lnSpc>
                <a:spcPct val="100000"/>
              </a:lnSpc>
              <a:spcBef>
                <a:spcPts val="300"/>
              </a:spcBef>
            </a:pPr>
            <a:r>
              <a:rPr lang="en-US" dirty="0">
                <a:solidFill>
                  <a:srgbClr val="171717"/>
                </a:solidFill>
                <a:latin typeface="Merriweather Web"/>
              </a:rPr>
              <a:t>Truncate</a:t>
            </a: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85718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56447"/>
            <a:ext cx="9603275" cy="683622"/>
          </a:xfrm>
        </p:spPr>
        <p:txBody>
          <a:bodyPr>
            <a:normAutofit/>
          </a:bodyPr>
          <a:lstStyle/>
          <a:p>
            <a:r>
              <a:rPr lang="en-IN" dirty="0"/>
              <a:t>Create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CREATE</a:t>
            </a:r>
            <a:r>
              <a:rPr lang="en-IN" dirty="0">
                <a:solidFill>
                  <a:srgbClr val="171717"/>
                </a:solidFill>
                <a:latin typeface="Merriweather Web"/>
              </a:rPr>
              <a:t>: </a:t>
            </a:r>
            <a:r>
              <a:rPr lang="en-US" dirty="0">
                <a:solidFill>
                  <a:srgbClr val="171717"/>
                </a:solidFill>
                <a:latin typeface="Merriweather Web"/>
              </a:rPr>
              <a:t>To creates objects in the database like tables, indexes, functions, views, procedures and triggers etc.</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r>
              <a:rPr lang="en-US" b="1" dirty="0">
                <a:solidFill>
                  <a:srgbClr val="171717"/>
                </a:solidFill>
                <a:latin typeface="Merriweather Web"/>
              </a:rPr>
              <a:t>Syntax: </a:t>
            </a:r>
            <a:r>
              <a:rPr lang="en-US" dirty="0">
                <a:solidFill>
                  <a:srgbClr val="171717"/>
                </a:solidFill>
                <a:latin typeface="Merriweather Web"/>
              </a:rPr>
              <a:t>CREATE TABLE </a:t>
            </a:r>
            <a:r>
              <a:rPr lang="en-US" i="1" dirty="0">
                <a:solidFill>
                  <a:srgbClr val="171717"/>
                </a:solidFill>
                <a:latin typeface="Merriweather Web"/>
              </a:rPr>
              <a:t>TAB_NAME</a:t>
            </a:r>
          </a:p>
          <a:p>
            <a:pPr marL="0" indent="0" algn="l">
              <a:lnSpc>
                <a:spcPct val="100000"/>
              </a:lnSpc>
              <a:spcBef>
                <a:spcPts val="300"/>
              </a:spcBef>
              <a:buNone/>
            </a:pPr>
            <a:r>
              <a:rPr lang="en-US" dirty="0">
                <a:solidFill>
                  <a:srgbClr val="171717"/>
                </a:solidFill>
                <a:latin typeface="Merriweather Web"/>
              </a:rPr>
              <a:t>	( Column1 </a:t>
            </a:r>
            <a:r>
              <a:rPr lang="en-US" dirty="0" err="1">
                <a:solidFill>
                  <a:srgbClr val="171717"/>
                </a:solidFill>
                <a:latin typeface="Merriweather Web"/>
              </a:rPr>
              <a:t>DataType</a:t>
            </a:r>
            <a:r>
              <a:rPr lang="en-US" dirty="0">
                <a:solidFill>
                  <a:srgbClr val="171717"/>
                </a:solidFill>
                <a:latin typeface="Merriweather Web"/>
              </a:rPr>
              <a:t>,</a:t>
            </a:r>
          </a:p>
          <a:p>
            <a:pPr marL="0" indent="0" algn="l">
              <a:lnSpc>
                <a:spcPct val="100000"/>
              </a:lnSpc>
              <a:spcBef>
                <a:spcPts val="300"/>
              </a:spcBef>
              <a:buNone/>
            </a:pPr>
            <a:r>
              <a:rPr lang="en-US" dirty="0">
                <a:solidFill>
                  <a:srgbClr val="171717"/>
                </a:solidFill>
                <a:latin typeface="Merriweather Web"/>
              </a:rPr>
              <a:t>	  Column 2 </a:t>
            </a:r>
            <a:r>
              <a:rPr lang="en-US" dirty="0" err="1">
                <a:solidFill>
                  <a:srgbClr val="171717"/>
                </a:solidFill>
                <a:latin typeface="Merriweather Web"/>
              </a:rPr>
              <a:t>DataTpe</a:t>
            </a:r>
            <a:r>
              <a:rPr lang="en-US" dirty="0">
                <a:solidFill>
                  <a:srgbClr val="171717"/>
                </a:solidFill>
                <a:latin typeface="Merriweather Web"/>
              </a:rPr>
              <a:t>,</a:t>
            </a:r>
          </a:p>
          <a:p>
            <a:pPr marL="0" indent="0" algn="l">
              <a:lnSpc>
                <a:spcPct val="100000"/>
              </a:lnSpc>
              <a:spcBef>
                <a:spcPts val="300"/>
              </a:spcBef>
              <a:buNone/>
            </a:pPr>
            <a:r>
              <a:rPr lang="en-US" dirty="0">
                <a:solidFill>
                  <a:srgbClr val="171717"/>
                </a:solidFill>
                <a:latin typeface="Merriweather Web"/>
              </a:rPr>
              <a:t>	  …….</a:t>
            </a:r>
          </a:p>
          <a:p>
            <a:pPr marL="0" indent="0" algn="l">
              <a:lnSpc>
                <a:spcPct val="100000"/>
              </a:lnSpc>
              <a:spcBef>
                <a:spcPts val="300"/>
              </a:spcBef>
              <a:buNone/>
            </a:pPr>
            <a:r>
              <a:rPr lang="en-US" dirty="0">
                <a:solidFill>
                  <a:srgbClr val="171717"/>
                </a:solidFill>
                <a:latin typeface="Merriweather Web"/>
              </a:rPr>
              <a:t>	);</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	CREATE VIEW </a:t>
            </a:r>
            <a:r>
              <a:rPr lang="en-US" i="1" dirty="0">
                <a:solidFill>
                  <a:srgbClr val="171717"/>
                </a:solidFill>
                <a:latin typeface="Merriweather Web"/>
              </a:rPr>
              <a:t>VIEW_NAME </a:t>
            </a:r>
            <a:r>
              <a:rPr lang="en-US" dirty="0">
                <a:solidFill>
                  <a:srgbClr val="171717"/>
                </a:solidFill>
                <a:latin typeface="Merriweather Web"/>
              </a:rPr>
              <a:t>as SELECT … FROM </a:t>
            </a:r>
            <a:r>
              <a:rPr lang="en-US" i="1" dirty="0">
                <a:solidFill>
                  <a:srgbClr val="171717"/>
                </a:solidFill>
                <a:latin typeface="Merriweather Web"/>
              </a:rPr>
              <a:t>TAB_NAME</a:t>
            </a:r>
            <a:r>
              <a:rPr lang="en-US" dirty="0">
                <a:solidFill>
                  <a:srgbClr val="171717"/>
                </a:solidFill>
                <a:latin typeface="Merriweather Web"/>
              </a:rPr>
              <a:t>;</a:t>
            </a: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616846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ALTER</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ALTER</a:t>
            </a:r>
            <a:r>
              <a:rPr lang="en-IN" dirty="0">
                <a:solidFill>
                  <a:srgbClr val="171717"/>
                </a:solidFill>
                <a:latin typeface="Merriweather Web"/>
              </a:rPr>
              <a:t>: </a:t>
            </a:r>
            <a:r>
              <a:rPr lang="en-US" dirty="0">
                <a:solidFill>
                  <a:srgbClr val="171717"/>
                </a:solidFill>
                <a:latin typeface="Merriweather Web"/>
              </a:rPr>
              <a:t>Used to alter the structure of table like adding new columns, dropping existing column, changing the length or datatype of a column and to rename the table.</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spcAft>
                <a:spcPts val="600"/>
              </a:spcAft>
              <a:buNone/>
            </a:pPr>
            <a:r>
              <a:rPr lang="en-US" b="1" dirty="0">
                <a:solidFill>
                  <a:srgbClr val="171717"/>
                </a:solidFill>
                <a:latin typeface="Merriweather Web"/>
              </a:rPr>
              <a:t>Syntax: </a:t>
            </a:r>
          </a:p>
          <a:p>
            <a:pPr marL="0" indent="0" algn="l">
              <a:lnSpc>
                <a:spcPct val="100000"/>
              </a:lnSpc>
              <a:spcBef>
                <a:spcPts val="300"/>
              </a:spcBef>
              <a:spcAft>
                <a:spcPts val="600"/>
              </a:spcAft>
              <a:buNone/>
            </a:pPr>
            <a:r>
              <a:rPr lang="en-US" b="0" i="0" dirty="0">
                <a:solidFill>
                  <a:srgbClr val="171717"/>
                </a:solidFill>
                <a:effectLst/>
                <a:latin typeface="Merriweather Web"/>
              </a:rPr>
              <a:t>ALTER TABLE </a:t>
            </a:r>
            <a:r>
              <a:rPr lang="en-US" b="0" i="1" dirty="0">
                <a:solidFill>
                  <a:srgbClr val="171717"/>
                </a:solidFill>
                <a:effectLst/>
                <a:latin typeface="Merriweather Web"/>
              </a:rPr>
              <a:t>TABLE_A</a:t>
            </a:r>
            <a:r>
              <a:rPr lang="en-US" b="0" i="0" dirty="0">
                <a:solidFill>
                  <a:srgbClr val="171717"/>
                </a:solidFill>
                <a:effectLst/>
                <a:latin typeface="Merriweather Web"/>
              </a:rPr>
              <a:t> RENAME TO </a:t>
            </a:r>
            <a:r>
              <a:rPr lang="en-US" b="0" i="1" dirty="0">
                <a:solidFill>
                  <a:srgbClr val="171717"/>
                </a:solidFill>
                <a:effectLst/>
                <a:latin typeface="Merriweather Web"/>
              </a:rPr>
              <a:t>TABLE_B</a:t>
            </a:r>
            <a:r>
              <a:rPr lang="en-US" b="0" i="0" dirty="0">
                <a:solidFill>
                  <a:srgbClr val="171717"/>
                </a:solidFill>
                <a:effectLst/>
                <a:latin typeface="Merriweather Web"/>
              </a:rPr>
              <a:t>;</a:t>
            </a:r>
          </a:p>
          <a:p>
            <a:pPr marL="0" indent="0" algn="l">
              <a:lnSpc>
                <a:spcPct val="100000"/>
              </a:lnSpc>
              <a:spcBef>
                <a:spcPts val="300"/>
              </a:spcBef>
              <a:spcAft>
                <a:spcPts val="600"/>
              </a:spcAft>
              <a:buNone/>
            </a:pPr>
            <a:r>
              <a:rPr lang="en-US" dirty="0">
                <a:solidFill>
                  <a:srgbClr val="171717"/>
                </a:solidFill>
                <a:latin typeface="Merriweather Web"/>
              </a:rPr>
              <a:t>ALTER TABLE </a:t>
            </a:r>
            <a:r>
              <a:rPr lang="en-US" i="1" dirty="0">
                <a:solidFill>
                  <a:srgbClr val="171717"/>
                </a:solidFill>
                <a:latin typeface="Merriweather Web"/>
              </a:rPr>
              <a:t>TABLE_NAME </a:t>
            </a:r>
            <a:r>
              <a:rPr lang="en-US" dirty="0">
                <a:solidFill>
                  <a:srgbClr val="171717"/>
                </a:solidFill>
                <a:latin typeface="Merriweather Web"/>
              </a:rPr>
              <a:t>ADD </a:t>
            </a:r>
            <a:r>
              <a:rPr lang="en-US" dirty="0" err="1">
                <a:solidFill>
                  <a:srgbClr val="171717"/>
                </a:solidFill>
                <a:latin typeface="Merriweather Web"/>
              </a:rPr>
              <a:t>new_column</a:t>
            </a:r>
            <a:r>
              <a:rPr lang="en-US" dirty="0">
                <a:solidFill>
                  <a:srgbClr val="171717"/>
                </a:solidFill>
                <a:latin typeface="Merriweather Web"/>
              </a:rPr>
              <a:t> datatype;</a:t>
            </a:r>
          </a:p>
          <a:p>
            <a:pPr marL="0" indent="0" algn="l">
              <a:lnSpc>
                <a:spcPct val="100000"/>
              </a:lnSpc>
              <a:spcBef>
                <a:spcPts val="300"/>
              </a:spcBef>
              <a:spcAft>
                <a:spcPts val="600"/>
              </a:spcAft>
              <a:buNone/>
            </a:pPr>
            <a:r>
              <a:rPr lang="en-US" b="0" i="0" dirty="0">
                <a:solidFill>
                  <a:srgbClr val="171717"/>
                </a:solidFill>
                <a:effectLst/>
                <a:latin typeface="Merriweather Web"/>
              </a:rPr>
              <a:t>ALTER TABLE </a:t>
            </a:r>
            <a:r>
              <a:rPr lang="en-US" b="0" i="1" dirty="0">
                <a:solidFill>
                  <a:srgbClr val="171717"/>
                </a:solidFill>
                <a:effectLst/>
                <a:latin typeface="Merriweather Web"/>
              </a:rPr>
              <a:t>TABLE_NAME </a:t>
            </a:r>
            <a:r>
              <a:rPr lang="en-US" b="0" i="0" dirty="0">
                <a:solidFill>
                  <a:srgbClr val="171717"/>
                </a:solidFill>
                <a:effectLst/>
                <a:latin typeface="Merriweather Web"/>
              </a:rPr>
              <a:t>MODIFY COLUMN </a:t>
            </a:r>
            <a:r>
              <a:rPr lang="en-US" b="0" i="0" dirty="0" err="1">
                <a:solidFill>
                  <a:srgbClr val="171717"/>
                </a:solidFill>
                <a:effectLst/>
                <a:latin typeface="Merriweather Web"/>
              </a:rPr>
              <a:t>column_name</a:t>
            </a:r>
            <a:r>
              <a:rPr lang="en-US" b="0" i="0" dirty="0">
                <a:solidFill>
                  <a:srgbClr val="171717"/>
                </a:solidFill>
                <a:effectLst/>
                <a:latin typeface="Merriweather Web"/>
              </a:rPr>
              <a:t>;</a:t>
            </a:r>
          </a:p>
          <a:p>
            <a:pPr marL="0" indent="0" algn="l">
              <a:lnSpc>
                <a:spcPct val="100000"/>
              </a:lnSpc>
              <a:spcBef>
                <a:spcPts val="300"/>
              </a:spcBef>
              <a:spcAft>
                <a:spcPts val="600"/>
              </a:spcAft>
              <a:buNone/>
            </a:pPr>
            <a:r>
              <a:rPr lang="en-US" dirty="0">
                <a:solidFill>
                  <a:srgbClr val="171717"/>
                </a:solidFill>
                <a:latin typeface="Merriweather Web"/>
              </a:rPr>
              <a:t>ALTER TABLE </a:t>
            </a:r>
            <a:r>
              <a:rPr lang="en-US" i="1" dirty="0">
                <a:solidFill>
                  <a:srgbClr val="171717"/>
                </a:solidFill>
                <a:latin typeface="Merriweather Web"/>
              </a:rPr>
              <a:t>TABLE_NAME </a:t>
            </a:r>
            <a:r>
              <a:rPr lang="en-US" dirty="0">
                <a:solidFill>
                  <a:srgbClr val="171717"/>
                </a:solidFill>
                <a:latin typeface="Merriweather Web"/>
              </a:rPr>
              <a:t>DROP COLUMN </a:t>
            </a:r>
            <a:r>
              <a:rPr lang="en-US" dirty="0" err="1">
                <a:solidFill>
                  <a:srgbClr val="171717"/>
                </a:solidFill>
                <a:latin typeface="Merriweather Web"/>
              </a:rPr>
              <a:t>column_name</a:t>
            </a:r>
            <a:r>
              <a:rPr lang="en-US" dirty="0">
                <a:solidFill>
                  <a:srgbClr val="171717"/>
                </a:solidFill>
                <a:latin typeface="Merriweather Web"/>
              </a:rPr>
              <a:t>;</a:t>
            </a:r>
            <a:endParaRPr lang="en-US" b="0" i="0" dirty="0">
              <a:solidFill>
                <a:srgbClr val="393939"/>
              </a:solidFill>
              <a:effectLst/>
              <a:latin typeface="Graphik"/>
            </a:endParaRP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3312959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65412"/>
            <a:ext cx="9603275" cy="674657"/>
          </a:xfrm>
        </p:spPr>
        <p:txBody>
          <a:bodyPr>
            <a:normAutofit/>
          </a:bodyPr>
          <a:lstStyle/>
          <a:p>
            <a:r>
              <a:rPr lang="en-IN" dirty="0"/>
              <a:t>DROP</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DROP</a:t>
            </a:r>
            <a:r>
              <a:rPr lang="en-IN" dirty="0">
                <a:solidFill>
                  <a:srgbClr val="171717"/>
                </a:solidFill>
                <a:latin typeface="Merriweather Web"/>
              </a:rPr>
              <a:t>: </a:t>
            </a:r>
            <a:r>
              <a:rPr lang="en-US" dirty="0">
                <a:solidFill>
                  <a:srgbClr val="171717"/>
                </a:solidFill>
                <a:latin typeface="Merriweather Web"/>
              </a:rPr>
              <a:t>Used to drop database objects like tables, views, functions, procedures, indexes etc.</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spcAft>
                <a:spcPts val="600"/>
              </a:spcAft>
              <a:buNone/>
            </a:pPr>
            <a:r>
              <a:rPr lang="en-US" b="1" dirty="0">
                <a:solidFill>
                  <a:srgbClr val="171717"/>
                </a:solidFill>
                <a:latin typeface="Merriweather Web"/>
              </a:rPr>
              <a:t>Syntax: </a:t>
            </a:r>
          </a:p>
          <a:p>
            <a:pPr marL="0" indent="0" algn="l">
              <a:lnSpc>
                <a:spcPct val="100000"/>
              </a:lnSpc>
              <a:spcBef>
                <a:spcPts val="300"/>
              </a:spcBef>
              <a:spcAft>
                <a:spcPts val="600"/>
              </a:spcAft>
              <a:buNone/>
            </a:pPr>
            <a:r>
              <a:rPr lang="en-US" b="0" i="0" dirty="0">
                <a:solidFill>
                  <a:srgbClr val="171717"/>
                </a:solidFill>
                <a:effectLst/>
                <a:latin typeface="Merriweather Web"/>
              </a:rPr>
              <a:t>DROP TABLE </a:t>
            </a:r>
            <a:r>
              <a:rPr lang="en-US" b="0" i="1" dirty="0">
                <a:solidFill>
                  <a:srgbClr val="171717"/>
                </a:solidFill>
                <a:effectLst/>
                <a:latin typeface="Merriweather Web"/>
              </a:rPr>
              <a:t>TABLE_NAME</a:t>
            </a:r>
            <a:r>
              <a:rPr lang="en-US" b="0" i="0" dirty="0">
                <a:solidFill>
                  <a:srgbClr val="171717"/>
                </a:solidFill>
                <a:effectLst/>
                <a:latin typeface="Merriweather Web"/>
              </a:rPr>
              <a:t>; or DROP </a:t>
            </a:r>
            <a:r>
              <a:rPr lang="en-US" b="0" i="1" dirty="0">
                <a:solidFill>
                  <a:srgbClr val="171717"/>
                </a:solidFill>
                <a:effectLst/>
                <a:latin typeface="Merriweather Web"/>
              </a:rPr>
              <a:t>TABLE_NAME</a:t>
            </a:r>
            <a:r>
              <a:rPr lang="en-US" b="0" i="0" dirty="0">
                <a:solidFill>
                  <a:srgbClr val="171717"/>
                </a:solidFill>
                <a:effectLst/>
                <a:latin typeface="Merriweather Web"/>
              </a:rPr>
              <a:t>;</a:t>
            </a:r>
          </a:p>
          <a:p>
            <a:pPr marL="0" indent="0" algn="l">
              <a:lnSpc>
                <a:spcPct val="100000"/>
              </a:lnSpc>
              <a:spcBef>
                <a:spcPts val="300"/>
              </a:spcBef>
              <a:spcAft>
                <a:spcPts val="600"/>
              </a:spcAft>
              <a:buNone/>
            </a:pPr>
            <a:r>
              <a:rPr lang="en-US" dirty="0">
                <a:solidFill>
                  <a:srgbClr val="171717"/>
                </a:solidFill>
                <a:latin typeface="Merriweather Web"/>
              </a:rPr>
              <a:t>DROP VIEW </a:t>
            </a:r>
            <a:r>
              <a:rPr lang="en-US" i="1" dirty="0">
                <a:solidFill>
                  <a:srgbClr val="171717"/>
                </a:solidFill>
                <a:latin typeface="Merriweather Web"/>
              </a:rPr>
              <a:t>VIEW_NAME</a:t>
            </a:r>
            <a:r>
              <a:rPr lang="en-US" dirty="0">
                <a:solidFill>
                  <a:srgbClr val="171717"/>
                </a:solidFill>
                <a:latin typeface="Merriweather Web"/>
              </a:rPr>
              <a:t>;</a:t>
            </a:r>
          </a:p>
          <a:p>
            <a:pPr marL="0" indent="0" algn="l">
              <a:lnSpc>
                <a:spcPct val="100000"/>
              </a:lnSpc>
              <a:spcBef>
                <a:spcPts val="300"/>
              </a:spcBef>
              <a:spcAft>
                <a:spcPts val="600"/>
              </a:spcAft>
              <a:buNone/>
            </a:pPr>
            <a:r>
              <a:rPr lang="en-US" b="0" i="0" dirty="0">
                <a:solidFill>
                  <a:srgbClr val="171717"/>
                </a:solidFill>
                <a:effectLst/>
                <a:latin typeface="Merriweather Web"/>
              </a:rPr>
              <a:t>DROP FUNCTION </a:t>
            </a:r>
            <a:r>
              <a:rPr lang="en-US" b="0" i="1" dirty="0">
                <a:solidFill>
                  <a:srgbClr val="171717"/>
                </a:solidFill>
                <a:effectLst/>
                <a:latin typeface="Merriweather Web"/>
              </a:rPr>
              <a:t>FUN_NAME</a:t>
            </a:r>
            <a:r>
              <a:rPr lang="en-US" b="0" i="0" dirty="0">
                <a:solidFill>
                  <a:srgbClr val="171717"/>
                </a:solidFill>
                <a:effectLst/>
                <a:latin typeface="Merriweather Web"/>
              </a:rPr>
              <a:t>;</a:t>
            </a:r>
          </a:p>
          <a:p>
            <a:pPr marL="0" indent="0" algn="l">
              <a:lnSpc>
                <a:spcPct val="100000"/>
              </a:lnSpc>
              <a:spcBef>
                <a:spcPts val="300"/>
              </a:spcBef>
              <a:spcAft>
                <a:spcPts val="600"/>
              </a:spcAft>
              <a:buNone/>
            </a:pPr>
            <a:r>
              <a:rPr lang="en-US" dirty="0">
                <a:solidFill>
                  <a:srgbClr val="171717"/>
                </a:solidFill>
                <a:latin typeface="Merriweather Web"/>
              </a:rPr>
              <a:t>DOPR INDEX </a:t>
            </a:r>
            <a:r>
              <a:rPr lang="en-US" i="1" dirty="0">
                <a:solidFill>
                  <a:srgbClr val="171717"/>
                </a:solidFill>
                <a:latin typeface="Merriweather Web"/>
              </a:rPr>
              <a:t>INDEX_NAME</a:t>
            </a:r>
            <a:r>
              <a:rPr lang="en-US" dirty="0">
                <a:solidFill>
                  <a:srgbClr val="171717"/>
                </a:solidFill>
                <a:latin typeface="Merriweather Web"/>
              </a:rPr>
              <a:t>;</a:t>
            </a:r>
            <a:endParaRPr lang="en-US" b="0" i="0" dirty="0">
              <a:solidFill>
                <a:srgbClr val="171717"/>
              </a:solidFill>
              <a:effectLst/>
              <a:latin typeface="Merriweather Web"/>
            </a:endParaRPr>
          </a:p>
          <a:p>
            <a:pPr marL="0" indent="0" algn="l">
              <a:lnSpc>
                <a:spcPct val="100000"/>
              </a:lnSpc>
              <a:spcBef>
                <a:spcPts val="300"/>
              </a:spcBef>
              <a:spcAft>
                <a:spcPts val="600"/>
              </a:spcAft>
              <a:buNone/>
            </a:pPr>
            <a:endParaRPr lang="en-US" b="0" i="0" dirty="0">
              <a:solidFill>
                <a:srgbClr val="393939"/>
              </a:solidFill>
              <a:effectLst/>
              <a:latin typeface="Graphik"/>
            </a:endParaRP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93465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904382"/>
            <a:ext cx="9603275" cy="1049235"/>
          </a:xfrm>
        </p:spPr>
        <p:txBody>
          <a:bodyPr>
            <a:normAutofit/>
          </a:bodyPr>
          <a:lstStyle/>
          <a:p>
            <a:pPr algn="ctr"/>
            <a:r>
              <a:rPr lang="en-IN" sz="6000" dirty="0"/>
              <a:t>Database Basics</a:t>
            </a:r>
          </a:p>
        </p:txBody>
      </p:sp>
    </p:spTree>
    <p:extLst>
      <p:ext uri="{BB962C8B-B14F-4D97-AF65-F5344CB8AC3E}">
        <p14:creationId xmlns:p14="http://schemas.microsoft.com/office/powerpoint/2010/main" val="1083207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9553"/>
            <a:ext cx="9603275" cy="710516"/>
          </a:xfrm>
        </p:spPr>
        <p:txBody>
          <a:bodyPr>
            <a:normAutofit/>
          </a:bodyPr>
          <a:lstStyle/>
          <a:p>
            <a:r>
              <a:rPr lang="en-IN" dirty="0"/>
              <a:t>TRUNCATE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TRUNCATE</a:t>
            </a:r>
            <a:r>
              <a:rPr lang="en-IN" dirty="0">
                <a:solidFill>
                  <a:srgbClr val="171717"/>
                </a:solidFill>
                <a:latin typeface="Merriweather Web"/>
              </a:rPr>
              <a:t>: </a:t>
            </a:r>
            <a:r>
              <a:rPr lang="en-US" dirty="0">
                <a:solidFill>
                  <a:srgbClr val="171717"/>
                </a:solidFill>
                <a:latin typeface="Merriweather Web"/>
              </a:rPr>
              <a:t>It deletes all rows from the table and we can’t rollback the deleted records.</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spcAft>
                <a:spcPts val="600"/>
              </a:spcAft>
              <a:buNone/>
            </a:pPr>
            <a:r>
              <a:rPr lang="en-US" b="1" dirty="0">
                <a:solidFill>
                  <a:srgbClr val="171717"/>
                </a:solidFill>
                <a:latin typeface="Merriweather Web"/>
              </a:rPr>
              <a:t>Syntax: </a:t>
            </a:r>
          </a:p>
          <a:p>
            <a:pPr marL="0" indent="0" algn="l">
              <a:lnSpc>
                <a:spcPct val="100000"/>
              </a:lnSpc>
              <a:spcBef>
                <a:spcPts val="300"/>
              </a:spcBef>
              <a:spcAft>
                <a:spcPts val="600"/>
              </a:spcAft>
              <a:buNone/>
            </a:pPr>
            <a:r>
              <a:rPr lang="en-US" b="0" i="0" dirty="0">
                <a:solidFill>
                  <a:srgbClr val="171717"/>
                </a:solidFill>
                <a:effectLst/>
                <a:latin typeface="Merriweather Web"/>
              </a:rPr>
              <a:t>TRUNCATE TABLE </a:t>
            </a:r>
            <a:r>
              <a:rPr lang="en-US" b="0" i="1" dirty="0">
                <a:solidFill>
                  <a:srgbClr val="171717"/>
                </a:solidFill>
                <a:effectLst/>
                <a:latin typeface="Merriweather Web"/>
              </a:rPr>
              <a:t>TABLE_NAME</a:t>
            </a:r>
            <a:r>
              <a:rPr lang="en-US" b="0" i="0" dirty="0">
                <a:solidFill>
                  <a:srgbClr val="171717"/>
                </a:solidFill>
                <a:effectLst/>
                <a:latin typeface="Merriweather Web"/>
              </a:rPr>
              <a:t>;</a:t>
            </a:r>
          </a:p>
          <a:p>
            <a:pPr marL="0" indent="0" algn="l">
              <a:lnSpc>
                <a:spcPct val="100000"/>
              </a:lnSpc>
              <a:spcBef>
                <a:spcPts val="300"/>
              </a:spcBef>
              <a:spcAft>
                <a:spcPts val="600"/>
              </a:spcAft>
              <a:buNone/>
            </a:pPr>
            <a:endParaRPr lang="en-US" dirty="0">
              <a:solidFill>
                <a:srgbClr val="171717"/>
              </a:solidFill>
              <a:latin typeface="Merriweather Web"/>
            </a:endParaRPr>
          </a:p>
          <a:p>
            <a:pPr marL="0" indent="0" algn="l">
              <a:lnSpc>
                <a:spcPct val="100000"/>
              </a:lnSpc>
              <a:spcBef>
                <a:spcPts val="300"/>
              </a:spcBef>
              <a:spcAft>
                <a:spcPts val="600"/>
              </a:spcAft>
              <a:buNone/>
            </a:pPr>
            <a:endParaRPr lang="en-US" b="0" i="0" dirty="0">
              <a:solidFill>
                <a:srgbClr val="393939"/>
              </a:solidFill>
              <a:effectLst/>
              <a:latin typeface="Graphik"/>
            </a:endParaRP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01076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78472" y="2607402"/>
            <a:ext cx="9323999" cy="1767373"/>
          </a:xfrm>
        </p:spPr>
        <p:txBody>
          <a:bodyPr>
            <a:noAutofit/>
          </a:bodyPr>
          <a:lstStyle/>
          <a:p>
            <a:pPr marL="0" indent="0" algn="ctr">
              <a:lnSpc>
                <a:spcPct val="100000"/>
              </a:lnSpc>
              <a:spcBef>
                <a:spcPts val="300"/>
              </a:spcBef>
              <a:spcAft>
                <a:spcPts val="600"/>
              </a:spcAft>
              <a:buNone/>
            </a:pPr>
            <a:r>
              <a:rPr lang="en-US" sz="4400" b="0" i="1" dirty="0">
                <a:solidFill>
                  <a:srgbClr val="171717"/>
                </a:solidFill>
                <a:effectLst/>
                <a:latin typeface="Merriweather Web"/>
              </a:rPr>
              <a:t>Now, Lets Practice DDL Statements..</a:t>
            </a:r>
            <a:endParaRPr lang="en-US" sz="4400" dirty="0">
              <a:solidFill>
                <a:srgbClr val="171717"/>
              </a:solidFill>
              <a:latin typeface="Merriweather Web"/>
            </a:endParaRPr>
          </a:p>
        </p:txBody>
      </p:sp>
    </p:spTree>
    <p:extLst>
      <p:ext uri="{BB962C8B-B14F-4D97-AF65-F5344CB8AC3E}">
        <p14:creationId xmlns:p14="http://schemas.microsoft.com/office/powerpoint/2010/main" val="2375040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DML (Data Manipulation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DML: </a:t>
            </a:r>
            <a:r>
              <a:rPr lang="en-IN" dirty="0">
                <a:solidFill>
                  <a:srgbClr val="171717"/>
                </a:solidFill>
                <a:latin typeface="Merriweather Web"/>
              </a:rPr>
              <a:t>DML statements are used to add the data, modify data and to delete the data from tables.</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dirty="0">
                <a:solidFill>
                  <a:srgbClr val="171717"/>
                </a:solidFill>
                <a:latin typeface="Merriweather Web"/>
              </a:rPr>
              <a:t>Below are the DML commands</a:t>
            </a:r>
          </a:p>
          <a:p>
            <a:pPr>
              <a:lnSpc>
                <a:spcPct val="100000"/>
              </a:lnSpc>
              <a:spcBef>
                <a:spcPts val="300"/>
              </a:spcBef>
            </a:pPr>
            <a:r>
              <a:rPr lang="en-US" dirty="0">
                <a:solidFill>
                  <a:srgbClr val="171717"/>
                </a:solidFill>
                <a:latin typeface="Merriweather Web"/>
              </a:rPr>
              <a:t>Insert</a:t>
            </a:r>
          </a:p>
          <a:p>
            <a:pPr>
              <a:lnSpc>
                <a:spcPct val="100000"/>
              </a:lnSpc>
              <a:spcBef>
                <a:spcPts val="300"/>
              </a:spcBef>
            </a:pPr>
            <a:r>
              <a:rPr lang="en-US" dirty="0">
                <a:solidFill>
                  <a:srgbClr val="171717"/>
                </a:solidFill>
                <a:latin typeface="Merriweather Web"/>
              </a:rPr>
              <a:t>Update</a:t>
            </a:r>
          </a:p>
          <a:p>
            <a:pPr>
              <a:lnSpc>
                <a:spcPct val="100000"/>
              </a:lnSpc>
              <a:spcBef>
                <a:spcPts val="300"/>
              </a:spcBef>
            </a:pPr>
            <a:r>
              <a:rPr lang="en-US" dirty="0">
                <a:solidFill>
                  <a:srgbClr val="171717"/>
                </a:solidFill>
                <a:latin typeface="Merriweather Web"/>
              </a:rPr>
              <a:t>Delete</a:t>
            </a: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3756681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INSERT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INSERT: </a:t>
            </a:r>
            <a:r>
              <a:rPr lang="en-IN" dirty="0">
                <a:solidFill>
                  <a:srgbClr val="171717"/>
                </a:solidFill>
                <a:latin typeface="Merriweather Web"/>
              </a:rPr>
              <a:t>To insert data into a table, by using INSERT we can</a:t>
            </a:r>
          </a:p>
          <a:p>
            <a:pPr marL="0" indent="0" algn="l">
              <a:lnSpc>
                <a:spcPct val="100000"/>
              </a:lnSpc>
              <a:spcBef>
                <a:spcPts val="300"/>
              </a:spcBef>
              <a:buNone/>
            </a:pPr>
            <a:endParaRPr lang="en-IN"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Insert single record manually</a:t>
            </a:r>
          </a:p>
          <a:p>
            <a:pPr marL="457200" indent="-457200" algn="l">
              <a:lnSpc>
                <a:spcPct val="100000"/>
              </a:lnSpc>
              <a:spcBef>
                <a:spcPts val="300"/>
              </a:spcBef>
              <a:buAutoNum type="arabicPeriod"/>
            </a:pPr>
            <a:r>
              <a:rPr lang="en-IN" dirty="0">
                <a:solidFill>
                  <a:srgbClr val="171717"/>
                </a:solidFill>
                <a:latin typeface="Merriweather Web"/>
              </a:rPr>
              <a:t>Insert multiple records manually</a:t>
            </a:r>
          </a:p>
          <a:p>
            <a:pPr marL="457200" indent="-457200" algn="l">
              <a:lnSpc>
                <a:spcPct val="100000"/>
              </a:lnSpc>
              <a:spcBef>
                <a:spcPts val="300"/>
              </a:spcBef>
              <a:buAutoNum type="arabicPeriod"/>
            </a:pPr>
            <a:r>
              <a:rPr lang="en-IN" dirty="0">
                <a:solidFill>
                  <a:srgbClr val="171717"/>
                </a:solidFill>
                <a:latin typeface="Merriweather Web"/>
              </a:rPr>
              <a:t>Insert bulk data from other processes</a:t>
            </a:r>
          </a:p>
          <a:p>
            <a:pPr marL="457200" indent="-457200" algn="l">
              <a:lnSpc>
                <a:spcPct val="100000"/>
              </a:lnSpc>
              <a:spcBef>
                <a:spcPts val="300"/>
              </a:spcBef>
              <a:buAutoNum type="arabicPeriod"/>
            </a:pPr>
            <a:r>
              <a:rPr lang="en-IN" dirty="0">
                <a:solidFill>
                  <a:srgbClr val="171717"/>
                </a:solidFill>
                <a:latin typeface="Merriweather Web"/>
              </a:rPr>
              <a:t>Insert data from one table to another table</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1" i="0" dirty="0">
                <a:solidFill>
                  <a:srgbClr val="171717"/>
                </a:solidFill>
                <a:effectLst/>
                <a:latin typeface="Merriweather Web"/>
              </a:rPr>
              <a:t>Syntax: </a:t>
            </a:r>
            <a:r>
              <a:rPr lang="en-IN" b="0" i="0" dirty="0">
                <a:solidFill>
                  <a:srgbClr val="171717"/>
                </a:solidFill>
                <a:effectLst/>
                <a:latin typeface="Merriweather Web"/>
              </a:rPr>
              <a:t> INSERT INTO </a:t>
            </a:r>
            <a:r>
              <a:rPr lang="en-IN" b="0" i="1" dirty="0" err="1">
                <a:solidFill>
                  <a:srgbClr val="171717"/>
                </a:solidFill>
                <a:effectLst/>
                <a:latin typeface="Merriweather Web"/>
              </a:rPr>
              <a:t>table_name</a:t>
            </a:r>
            <a:r>
              <a:rPr lang="en-IN" dirty="0">
                <a:solidFill>
                  <a:srgbClr val="171717"/>
                </a:solidFill>
                <a:latin typeface="Merriweather Web"/>
              </a:rPr>
              <a:t>(columns)</a:t>
            </a:r>
          </a:p>
          <a:p>
            <a:pPr marL="0" indent="0" algn="l">
              <a:lnSpc>
                <a:spcPct val="100000"/>
              </a:lnSpc>
              <a:spcBef>
                <a:spcPts val="300"/>
              </a:spcBef>
              <a:buNone/>
            </a:pPr>
            <a:r>
              <a:rPr lang="en-IN" b="0" i="0" dirty="0">
                <a:solidFill>
                  <a:srgbClr val="171717"/>
                </a:solidFill>
                <a:effectLst/>
                <a:latin typeface="Merriweather Web"/>
              </a:rPr>
              <a:t>	VALUES(……);</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0" i="0" dirty="0">
                <a:solidFill>
                  <a:srgbClr val="171717"/>
                </a:solidFill>
                <a:effectLst/>
                <a:latin typeface="Merriweather Web"/>
              </a:rPr>
              <a:t>	INSERT INTO </a:t>
            </a:r>
            <a:r>
              <a:rPr lang="en-IN" b="0" i="1" dirty="0" err="1">
                <a:solidFill>
                  <a:srgbClr val="171717"/>
                </a:solidFill>
                <a:effectLst/>
                <a:latin typeface="Merriweather Web"/>
              </a:rPr>
              <a:t>table_a</a:t>
            </a:r>
            <a:r>
              <a:rPr lang="en-IN" b="0" i="0" dirty="0">
                <a:solidFill>
                  <a:srgbClr val="171717"/>
                </a:solidFill>
                <a:effectLst/>
                <a:latin typeface="Merriweather Web"/>
              </a:rPr>
              <a:t>(columns)  SELECT columns FROM </a:t>
            </a:r>
            <a:r>
              <a:rPr lang="en-IN" b="0" i="1" dirty="0" err="1">
                <a:solidFill>
                  <a:srgbClr val="171717"/>
                </a:solidFill>
                <a:effectLst/>
                <a:latin typeface="Merriweather Web"/>
              </a:rPr>
              <a:t>table_b</a:t>
            </a:r>
            <a:r>
              <a:rPr lang="en-IN" b="0" i="0" dirty="0">
                <a:solidFill>
                  <a:srgbClr val="171717"/>
                </a:solidFill>
                <a:effectLst/>
                <a:latin typeface="Merriweather Web"/>
              </a:rPr>
              <a:t>;</a:t>
            </a: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84045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UPDATE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UPDATE: </a:t>
            </a:r>
            <a:r>
              <a:rPr lang="en-IN" dirty="0">
                <a:solidFill>
                  <a:srgbClr val="171717"/>
                </a:solidFill>
                <a:latin typeface="Merriweather Web"/>
              </a:rPr>
              <a:t>To modify data from the table. We use SET keyword for updating data.</a:t>
            </a:r>
          </a:p>
          <a:p>
            <a:pPr marL="0" indent="0" algn="l">
              <a:lnSpc>
                <a:spcPct val="100000"/>
              </a:lnSpc>
              <a:spcBef>
                <a:spcPts val="300"/>
              </a:spcBef>
              <a:buNone/>
            </a:pPr>
            <a:r>
              <a:rPr lang="en-IN" dirty="0">
                <a:solidFill>
                  <a:srgbClr val="171717"/>
                </a:solidFill>
                <a:latin typeface="Merriweather Web"/>
              </a:rPr>
              <a:t>By using UPDATE we can</a:t>
            </a:r>
          </a:p>
          <a:p>
            <a:pPr marL="0" indent="0" algn="l">
              <a:lnSpc>
                <a:spcPct val="100000"/>
              </a:lnSpc>
              <a:spcBef>
                <a:spcPts val="300"/>
              </a:spcBef>
              <a:buNone/>
            </a:pPr>
            <a:endParaRPr lang="en-IN"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Update one or more columns data</a:t>
            </a:r>
          </a:p>
          <a:p>
            <a:pPr marL="457200" indent="-457200" algn="l">
              <a:lnSpc>
                <a:spcPct val="100000"/>
              </a:lnSpc>
              <a:spcBef>
                <a:spcPts val="300"/>
              </a:spcBef>
              <a:buAutoNum type="arabicPeriod"/>
            </a:pPr>
            <a:r>
              <a:rPr lang="en-IN" dirty="0">
                <a:solidFill>
                  <a:srgbClr val="171717"/>
                </a:solidFill>
                <a:latin typeface="Merriweather Web"/>
              </a:rPr>
              <a:t>Update one or more records based on condition</a:t>
            </a:r>
          </a:p>
          <a:p>
            <a:pPr marL="457200" indent="-457200" algn="l">
              <a:lnSpc>
                <a:spcPct val="100000"/>
              </a:lnSpc>
              <a:spcBef>
                <a:spcPts val="300"/>
              </a:spcBef>
              <a:buAutoNum type="arabicPeriod"/>
            </a:pPr>
            <a:r>
              <a:rPr lang="en-IN" dirty="0">
                <a:solidFill>
                  <a:srgbClr val="171717"/>
                </a:solidFill>
                <a:latin typeface="Merriweather Web"/>
              </a:rPr>
              <a:t>Update entire table</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1" i="0" dirty="0">
                <a:solidFill>
                  <a:srgbClr val="171717"/>
                </a:solidFill>
                <a:effectLst/>
                <a:latin typeface="Merriweather Web"/>
              </a:rPr>
              <a:t>Syntax: </a:t>
            </a:r>
            <a:r>
              <a:rPr lang="en-IN" b="0" i="0" dirty="0">
                <a:solidFill>
                  <a:srgbClr val="171717"/>
                </a:solidFill>
                <a:effectLst/>
                <a:latin typeface="Merriweather Web"/>
              </a:rPr>
              <a:t> UPDATE TABLE </a:t>
            </a:r>
            <a:r>
              <a:rPr lang="en-IN" b="0" i="0" dirty="0" err="1">
                <a:solidFill>
                  <a:srgbClr val="171717"/>
                </a:solidFill>
                <a:effectLst/>
                <a:latin typeface="Merriweather Web"/>
              </a:rPr>
              <a:t>table_name</a:t>
            </a:r>
            <a:r>
              <a:rPr lang="en-IN" b="0" i="0" dirty="0">
                <a:solidFill>
                  <a:srgbClr val="171717"/>
                </a:solidFill>
                <a:effectLst/>
                <a:latin typeface="Merriweather Web"/>
              </a:rPr>
              <a:t>  S</a:t>
            </a:r>
            <a:r>
              <a:rPr lang="en-IN" dirty="0">
                <a:solidFill>
                  <a:srgbClr val="171717"/>
                </a:solidFill>
                <a:latin typeface="Merriweather Web"/>
              </a:rPr>
              <a:t>ET column1=… , column2=…;</a:t>
            </a:r>
            <a:endParaRPr lang="en-IN" b="0" i="0" dirty="0">
              <a:solidFill>
                <a:srgbClr val="171717"/>
              </a:solidFill>
              <a:effectLst/>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0" i="0" dirty="0">
                <a:solidFill>
                  <a:srgbClr val="171717"/>
                </a:solidFill>
                <a:effectLst/>
                <a:latin typeface="Merriweather Web"/>
              </a:rPr>
              <a:t>	UPDATE TABLE </a:t>
            </a:r>
            <a:r>
              <a:rPr lang="en-IN" b="0" i="0" dirty="0" err="1">
                <a:solidFill>
                  <a:srgbClr val="171717"/>
                </a:solidFill>
                <a:effectLst/>
                <a:latin typeface="Merriweather Web"/>
              </a:rPr>
              <a:t>table_name</a:t>
            </a:r>
            <a:r>
              <a:rPr lang="en-IN" b="0" i="0" dirty="0">
                <a:solidFill>
                  <a:srgbClr val="171717"/>
                </a:solidFill>
                <a:effectLst/>
                <a:latin typeface="Merriweather Web"/>
              </a:rPr>
              <a:t>  </a:t>
            </a:r>
            <a:r>
              <a:rPr lang="en-IN" dirty="0">
                <a:solidFill>
                  <a:srgbClr val="171717"/>
                </a:solidFill>
                <a:latin typeface="Merriweather Web"/>
              </a:rPr>
              <a:t>SET column1=…</a:t>
            </a:r>
          </a:p>
          <a:p>
            <a:pPr marL="0" indent="0" algn="l">
              <a:lnSpc>
                <a:spcPct val="100000"/>
              </a:lnSpc>
              <a:spcBef>
                <a:spcPts val="300"/>
              </a:spcBef>
              <a:buNone/>
            </a:pPr>
            <a:r>
              <a:rPr lang="en-IN" dirty="0">
                <a:solidFill>
                  <a:srgbClr val="171717"/>
                </a:solidFill>
                <a:latin typeface="Merriweather Web"/>
              </a:rPr>
              <a:t>	WHERE condition;</a:t>
            </a: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1018637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DELETE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DELETE: </a:t>
            </a:r>
            <a:r>
              <a:rPr lang="en-IN" dirty="0">
                <a:solidFill>
                  <a:srgbClr val="171717"/>
                </a:solidFill>
                <a:latin typeface="Merriweather Web"/>
              </a:rPr>
              <a:t>To remove records from table, by using DELETE we can</a:t>
            </a:r>
          </a:p>
          <a:p>
            <a:pPr marL="0" indent="0" algn="l">
              <a:lnSpc>
                <a:spcPct val="100000"/>
              </a:lnSpc>
              <a:spcBef>
                <a:spcPts val="300"/>
              </a:spcBef>
              <a:buNone/>
            </a:pPr>
            <a:endParaRPr lang="en-IN"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Delete one or more records based on condition</a:t>
            </a:r>
          </a:p>
          <a:p>
            <a:pPr marL="457200" indent="-457200" algn="l">
              <a:lnSpc>
                <a:spcPct val="100000"/>
              </a:lnSpc>
              <a:spcBef>
                <a:spcPts val="300"/>
              </a:spcBef>
              <a:buAutoNum type="arabicPeriod"/>
            </a:pPr>
            <a:r>
              <a:rPr lang="en-IN" dirty="0">
                <a:solidFill>
                  <a:srgbClr val="171717"/>
                </a:solidFill>
                <a:latin typeface="Merriweather Web"/>
              </a:rPr>
              <a:t>Delete all records </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1" i="0" dirty="0">
                <a:solidFill>
                  <a:srgbClr val="171717"/>
                </a:solidFill>
                <a:effectLst/>
                <a:latin typeface="Merriweather Web"/>
              </a:rPr>
              <a:t>Syntax:</a:t>
            </a:r>
            <a:r>
              <a:rPr lang="en-IN" b="0" i="0" dirty="0">
                <a:solidFill>
                  <a:srgbClr val="171717"/>
                </a:solidFill>
                <a:effectLst/>
                <a:latin typeface="Merriweather Web"/>
              </a:rPr>
              <a:t>  DELETE FROM </a:t>
            </a:r>
            <a:r>
              <a:rPr lang="en-IN" b="0" i="1" dirty="0" err="1">
                <a:solidFill>
                  <a:srgbClr val="171717"/>
                </a:solidFill>
                <a:effectLst/>
                <a:latin typeface="Merriweather Web"/>
              </a:rPr>
              <a:t>table_name</a:t>
            </a:r>
            <a:r>
              <a:rPr lang="en-IN" b="0" i="0" dirty="0">
                <a:solidFill>
                  <a:srgbClr val="171717"/>
                </a:solidFill>
                <a:effectLst/>
                <a:latin typeface="Merriweather Web"/>
              </a:rPr>
              <a:t>;</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IN" b="0" i="0" dirty="0">
                <a:solidFill>
                  <a:srgbClr val="171717"/>
                </a:solidFill>
                <a:effectLst/>
                <a:latin typeface="Merriweather Web"/>
              </a:rPr>
              <a:t>	DELETE FROM </a:t>
            </a:r>
            <a:r>
              <a:rPr lang="en-IN" b="0" i="1" dirty="0" err="1">
                <a:solidFill>
                  <a:srgbClr val="171717"/>
                </a:solidFill>
                <a:effectLst/>
                <a:latin typeface="Merriweather Web"/>
              </a:rPr>
              <a:t>table_name</a:t>
            </a:r>
            <a:r>
              <a:rPr lang="en-IN" b="0" i="1" dirty="0">
                <a:solidFill>
                  <a:srgbClr val="171717"/>
                </a:solidFill>
                <a:effectLst/>
                <a:latin typeface="Merriweather Web"/>
              </a:rPr>
              <a:t> </a:t>
            </a:r>
            <a:r>
              <a:rPr lang="en-IN" b="0" i="0" dirty="0">
                <a:solidFill>
                  <a:srgbClr val="171717"/>
                </a:solidFill>
                <a:effectLst/>
                <a:latin typeface="Merriweather Web"/>
              </a:rPr>
              <a:t>WHERE condition;</a:t>
            </a: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3914571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9553"/>
            <a:ext cx="9603275" cy="710516"/>
          </a:xfrm>
        </p:spPr>
        <p:txBody>
          <a:bodyPr>
            <a:normAutofit/>
          </a:bodyPr>
          <a:lstStyle/>
          <a:p>
            <a:r>
              <a:rPr lang="en-IN" dirty="0"/>
              <a:t>INTERVIEW Question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Important interview question:</a:t>
            </a:r>
          </a:p>
          <a:p>
            <a:pPr marL="0" indent="0" algn="l">
              <a:lnSpc>
                <a:spcPct val="100000"/>
              </a:lnSpc>
              <a:spcBef>
                <a:spcPts val="300"/>
              </a:spcBef>
              <a:buNone/>
            </a:pPr>
            <a:r>
              <a:rPr lang="en-IN" dirty="0">
                <a:solidFill>
                  <a:srgbClr val="171717"/>
                </a:solidFill>
                <a:latin typeface="Merriweather Web"/>
              </a:rPr>
              <a:t>What is the difference between Delete and Truncate?</a:t>
            </a: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Ans: </a:t>
            </a: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734449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TCL (TRANSACTION CONTROL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TCL: </a:t>
            </a:r>
            <a:r>
              <a:rPr lang="en-IN" dirty="0">
                <a:solidFill>
                  <a:srgbClr val="171717"/>
                </a:solidFill>
                <a:latin typeface="Merriweather Web"/>
              </a:rPr>
              <a:t>A transaction is set of SQL statements executed on the data stored in Database.</a:t>
            </a:r>
          </a:p>
          <a:p>
            <a:pPr marL="0" indent="0" algn="l">
              <a:lnSpc>
                <a:spcPct val="100000"/>
              </a:lnSpc>
              <a:spcBef>
                <a:spcPts val="300"/>
              </a:spcBef>
              <a:buNone/>
            </a:pPr>
            <a:r>
              <a:rPr lang="en-US" b="0" i="0" dirty="0">
                <a:solidFill>
                  <a:srgbClr val="393939"/>
                </a:solidFill>
                <a:effectLst/>
                <a:latin typeface="Graphik"/>
              </a:rPr>
              <a:t>TCL commands are used to manage those transactions in the database and </a:t>
            </a:r>
            <a:r>
              <a:rPr lang="en-US" dirty="0">
                <a:solidFill>
                  <a:srgbClr val="393939"/>
                </a:solidFill>
                <a:latin typeface="Graphik"/>
              </a:rPr>
              <a:t>mainly to control the transactions made by </a:t>
            </a:r>
            <a:r>
              <a:rPr lang="en-US" b="0" i="0" dirty="0">
                <a:solidFill>
                  <a:srgbClr val="393939"/>
                </a:solidFill>
                <a:effectLst/>
                <a:latin typeface="Graphik"/>
              </a:rPr>
              <a:t>DML commands like INSERT, UPDATE and DELETE.</a:t>
            </a: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COMMIT</a:t>
            </a:r>
            <a:endParaRPr lang="en-US" i="0" dirty="0">
              <a:solidFill>
                <a:srgbClr val="393939"/>
              </a:solidFill>
              <a:effectLst/>
              <a:latin typeface="Graphik"/>
            </a:endParaRPr>
          </a:p>
          <a:p>
            <a:pPr marL="0" indent="0" algn="l">
              <a:lnSpc>
                <a:spcPct val="100000"/>
              </a:lnSpc>
              <a:spcBef>
                <a:spcPts val="300"/>
              </a:spcBef>
              <a:buNone/>
            </a:pPr>
            <a:r>
              <a:rPr lang="en-US" dirty="0">
                <a:solidFill>
                  <a:srgbClr val="171717"/>
                </a:solidFill>
                <a:latin typeface="Merriweather Web"/>
              </a:rPr>
              <a:t>ROLLBACK</a:t>
            </a:r>
          </a:p>
          <a:p>
            <a:pPr marL="0" indent="0" algn="l">
              <a:lnSpc>
                <a:spcPct val="100000"/>
              </a:lnSpc>
              <a:spcBef>
                <a:spcPts val="300"/>
              </a:spcBef>
              <a:buNone/>
            </a:pPr>
            <a:r>
              <a:rPr lang="en-US" dirty="0">
                <a:solidFill>
                  <a:srgbClr val="171717"/>
                </a:solidFill>
                <a:latin typeface="Merriweather Web"/>
              </a:rPr>
              <a:t>SAVEPOINT</a:t>
            </a:r>
            <a:endParaRPr lang="en-US"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37566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TCL (TRANSACTION CONTROL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US" b="1" dirty="0">
                <a:solidFill>
                  <a:srgbClr val="171717"/>
                </a:solidFill>
                <a:latin typeface="Merriweather Web"/>
              </a:rPr>
              <a:t>COMMIT</a:t>
            </a:r>
            <a:r>
              <a:rPr lang="en-US" b="0" i="0" dirty="0">
                <a:solidFill>
                  <a:srgbClr val="393939"/>
                </a:solidFill>
                <a:effectLst/>
                <a:latin typeface="Graphik"/>
              </a:rPr>
              <a:t>: It is used to permanently save any transaction into the database.</a:t>
            </a:r>
          </a:p>
          <a:p>
            <a:pPr marL="0" indent="0" algn="l">
              <a:lnSpc>
                <a:spcPct val="100000"/>
              </a:lnSpc>
              <a:spcBef>
                <a:spcPts val="300"/>
              </a:spcBef>
              <a:buNone/>
            </a:pPr>
            <a:r>
              <a:rPr lang="en-US" dirty="0">
                <a:solidFill>
                  <a:srgbClr val="393939"/>
                </a:solidFill>
                <a:latin typeface="Graphik"/>
              </a:rPr>
              <a:t>	</a:t>
            </a:r>
            <a:r>
              <a:rPr lang="en-US" b="1" dirty="0">
                <a:solidFill>
                  <a:srgbClr val="393939"/>
                </a:solidFill>
                <a:latin typeface="Graphik"/>
              </a:rPr>
              <a:t>Syntax</a:t>
            </a:r>
            <a:r>
              <a:rPr lang="en-US" dirty="0">
                <a:solidFill>
                  <a:srgbClr val="393939"/>
                </a:solidFill>
                <a:latin typeface="Graphik"/>
              </a:rPr>
              <a:t>: COMMIT;</a:t>
            </a: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r>
              <a:rPr lang="en-US" b="1" dirty="0">
                <a:solidFill>
                  <a:srgbClr val="171717"/>
                </a:solidFill>
                <a:latin typeface="Merriweather Web"/>
              </a:rPr>
              <a:t>ROLLBACK</a:t>
            </a:r>
            <a:r>
              <a:rPr lang="en-US" b="0" i="0" dirty="0">
                <a:solidFill>
                  <a:srgbClr val="393939"/>
                </a:solidFill>
                <a:effectLst/>
                <a:latin typeface="Graphik"/>
              </a:rPr>
              <a:t>: It is used to rollback the transactions made after last commit.</a:t>
            </a:r>
          </a:p>
          <a:p>
            <a:pPr marL="0" indent="0">
              <a:lnSpc>
                <a:spcPct val="100000"/>
              </a:lnSpc>
              <a:spcBef>
                <a:spcPts val="300"/>
              </a:spcBef>
              <a:buNone/>
            </a:pPr>
            <a:r>
              <a:rPr lang="en-US" dirty="0">
                <a:solidFill>
                  <a:srgbClr val="393939"/>
                </a:solidFill>
                <a:latin typeface="Graphik"/>
              </a:rPr>
              <a:t>	</a:t>
            </a:r>
            <a:r>
              <a:rPr lang="en-US" b="1" dirty="0">
                <a:solidFill>
                  <a:srgbClr val="393939"/>
                </a:solidFill>
                <a:latin typeface="Graphik"/>
              </a:rPr>
              <a:t>Syntax</a:t>
            </a:r>
            <a:r>
              <a:rPr lang="en-US" dirty="0">
                <a:solidFill>
                  <a:srgbClr val="393939"/>
                </a:solidFill>
                <a:latin typeface="Graphik"/>
              </a:rPr>
              <a:t>: ROLLBACK;</a:t>
            </a:r>
          </a:p>
          <a:p>
            <a:pPr marL="0" indent="0">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r>
              <a:rPr lang="en-US" b="1" dirty="0">
                <a:solidFill>
                  <a:srgbClr val="171717"/>
                </a:solidFill>
                <a:latin typeface="Merriweather Web"/>
              </a:rPr>
              <a:t>SAVEPOINT</a:t>
            </a:r>
            <a:r>
              <a:rPr lang="en-US" b="0" i="0" dirty="0">
                <a:solidFill>
                  <a:srgbClr val="393939"/>
                </a:solidFill>
                <a:effectLst/>
                <a:latin typeface="Graphik"/>
              </a:rPr>
              <a:t>: It is used to save transactions up to a point and we can rollback the transactions made after that point.</a:t>
            </a:r>
          </a:p>
          <a:p>
            <a:pPr marL="0" indent="0" algn="l">
              <a:lnSpc>
                <a:spcPct val="100000"/>
              </a:lnSpc>
              <a:spcBef>
                <a:spcPts val="300"/>
              </a:spcBef>
              <a:buNone/>
            </a:pPr>
            <a:r>
              <a:rPr lang="en-US" dirty="0">
                <a:solidFill>
                  <a:srgbClr val="393939"/>
                </a:solidFill>
                <a:latin typeface="Graphik"/>
              </a:rPr>
              <a:t>	SAVE TRANSACTION SP1;</a:t>
            </a:r>
          </a:p>
          <a:p>
            <a:pPr marL="0" indent="0" algn="l">
              <a:lnSpc>
                <a:spcPct val="100000"/>
              </a:lnSpc>
              <a:spcBef>
                <a:spcPts val="300"/>
              </a:spcBef>
              <a:buNone/>
            </a:pPr>
            <a:r>
              <a:rPr lang="en-US" b="0" i="0" dirty="0">
                <a:solidFill>
                  <a:srgbClr val="393939"/>
                </a:solidFill>
                <a:effectLst/>
                <a:latin typeface="Graphik"/>
              </a:rPr>
              <a:t>	</a:t>
            </a:r>
            <a:r>
              <a:rPr lang="en-US" dirty="0">
                <a:solidFill>
                  <a:srgbClr val="393939"/>
                </a:solidFill>
                <a:latin typeface="Graphik"/>
              </a:rPr>
              <a:t>transactions….</a:t>
            </a:r>
          </a:p>
          <a:p>
            <a:pPr marL="0" indent="0" algn="l">
              <a:lnSpc>
                <a:spcPct val="100000"/>
              </a:lnSpc>
              <a:spcBef>
                <a:spcPts val="300"/>
              </a:spcBef>
              <a:buNone/>
            </a:pPr>
            <a:r>
              <a:rPr lang="en-US" dirty="0">
                <a:solidFill>
                  <a:srgbClr val="393939"/>
                </a:solidFill>
                <a:latin typeface="Graphik"/>
              </a:rPr>
              <a:t>	ROLLBACK TRANSACTION SP1;</a:t>
            </a:r>
          </a:p>
          <a:p>
            <a:pPr marL="0" indent="0" algn="l">
              <a:lnSpc>
                <a:spcPct val="100000"/>
              </a:lnSpc>
              <a:spcBef>
                <a:spcPts val="300"/>
              </a:spcBef>
              <a:buNone/>
            </a:pPr>
            <a:endParaRPr lang="en-US" b="0" i="0"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76947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75765"/>
            <a:ext cx="9603275" cy="764304"/>
          </a:xfrm>
        </p:spPr>
        <p:txBody>
          <a:bodyPr>
            <a:normAutofit/>
          </a:bodyPr>
          <a:lstStyle/>
          <a:p>
            <a:r>
              <a:rPr lang="en-IN" dirty="0"/>
              <a:t>DCL (Data CONTROL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4026480"/>
          </a:xfrm>
        </p:spPr>
        <p:txBody>
          <a:bodyPr>
            <a:noAutofit/>
          </a:bodyPr>
          <a:lstStyle/>
          <a:p>
            <a:pPr marL="0" indent="0" algn="l">
              <a:lnSpc>
                <a:spcPct val="100000"/>
              </a:lnSpc>
              <a:spcBef>
                <a:spcPts val="300"/>
              </a:spcBef>
              <a:buNone/>
            </a:pPr>
            <a:r>
              <a:rPr lang="en-IN" b="1" dirty="0">
                <a:solidFill>
                  <a:srgbClr val="171717"/>
                </a:solidFill>
                <a:latin typeface="Merriweather Web"/>
              </a:rPr>
              <a:t>DCL: </a:t>
            </a:r>
            <a:r>
              <a:rPr lang="en-US" dirty="0">
                <a:solidFill>
                  <a:srgbClr val="393939"/>
                </a:solidFill>
                <a:latin typeface="Graphik"/>
              </a:rPr>
              <a:t>DCL commands are</a:t>
            </a:r>
            <a:r>
              <a:rPr lang="en-US" b="0" i="0" dirty="0">
                <a:solidFill>
                  <a:srgbClr val="393939"/>
                </a:solidFill>
                <a:effectLst/>
                <a:latin typeface="Graphik"/>
              </a:rPr>
              <a:t> used to handle access privileges for users and roles on database objects to. Only database administrator’s &amp; owner’s of the database object can provide and remove the privileges.</a:t>
            </a:r>
            <a:endParaRPr lang="en-IN" dirty="0">
              <a:solidFill>
                <a:srgbClr val="171717"/>
              </a:solidFill>
              <a:latin typeface="Merriweather Web"/>
            </a:endParaRPr>
          </a:p>
          <a:p>
            <a:pPr marL="0" indent="0" algn="l">
              <a:buNone/>
            </a:pPr>
            <a:r>
              <a:rPr lang="en-US" b="1" dirty="0">
                <a:solidFill>
                  <a:srgbClr val="171717"/>
                </a:solidFill>
                <a:latin typeface="Merriweather Web"/>
              </a:rPr>
              <a:t>GRANT</a:t>
            </a:r>
            <a:r>
              <a:rPr lang="en-US" b="0" i="0" dirty="0">
                <a:solidFill>
                  <a:srgbClr val="393939"/>
                </a:solidFill>
                <a:effectLst/>
                <a:latin typeface="Graphik"/>
              </a:rPr>
              <a:t>: It is used to provide permissions on database objects to users and roles.</a:t>
            </a:r>
            <a:r>
              <a:rPr lang="en-US" dirty="0">
                <a:solidFill>
                  <a:srgbClr val="393939"/>
                </a:solidFill>
                <a:latin typeface="Graphik"/>
              </a:rPr>
              <a:t>	Syntax: GRANT </a:t>
            </a:r>
            <a:r>
              <a:rPr lang="en-US" i="1" dirty="0" err="1">
                <a:solidFill>
                  <a:srgbClr val="393939"/>
                </a:solidFill>
                <a:latin typeface="Graphik"/>
              </a:rPr>
              <a:t>privilege_name</a:t>
            </a:r>
            <a:r>
              <a:rPr lang="en-US" i="1" dirty="0">
                <a:solidFill>
                  <a:srgbClr val="393939"/>
                </a:solidFill>
                <a:latin typeface="Graphik"/>
              </a:rPr>
              <a:t> </a:t>
            </a:r>
            <a:r>
              <a:rPr lang="en-US" dirty="0">
                <a:solidFill>
                  <a:srgbClr val="393939"/>
                </a:solidFill>
                <a:latin typeface="Graphik"/>
              </a:rPr>
              <a:t>ON </a:t>
            </a:r>
            <a:r>
              <a:rPr lang="en-US" i="1" dirty="0" err="1">
                <a:solidFill>
                  <a:srgbClr val="393939"/>
                </a:solidFill>
                <a:latin typeface="Graphik"/>
              </a:rPr>
              <a:t>db_object</a:t>
            </a:r>
            <a:r>
              <a:rPr lang="en-US" i="1" dirty="0">
                <a:solidFill>
                  <a:srgbClr val="393939"/>
                </a:solidFill>
                <a:latin typeface="Graphik"/>
              </a:rPr>
              <a:t> </a:t>
            </a:r>
            <a:r>
              <a:rPr lang="en-US" dirty="0">
                <a:solidFill>
                  <a:srgbClr val="393939"/>
                </a:solidFill>
                <a:latin typeface="Graphik"/>
              </a:rPr>
              <a:t>TO </a:t>
            </a:r>
            <a:r>
              <a:rPr lang="en-US" i="1" dirty="0" err="1">
                <a:solidFill>
                  <a:srgbClr val="393939"/>
                </a:solidFill>
                <a:latin typeface="Graphik"/>
              </a:rPr>
              <a:t>user|role</a:t>
            </a:r>
            <a:endParaRPr lang="en-US" i="1" dirty="0">
              <a:solidFill>
                <a:srgbClr val="393939"/>
              </a:solidFill>
              <a:latin typeface="Graphik"/>
            </a:endParaRPr>
          </a:p>
          <a:p>
            <a:pPr marL="0" indent="0">
              <a:lnSpc>
                <a:spcPct val="100000"/>
              </a:lnSpc>
              <a:spcBef>
                <a:spcPts val="300"/>
              </a:spcBef>
              <a:buNone/>
            </a:pPr>
            <a:r>
              <a:rPr lang="en-US" b="1" dirty="0">
                <a:solidFill>
                  <a:srgbClr val="171717"/>
                </a:solidFill>
                <a:latin typeface="Merriweather Web"/>
              </a:rPr>
              <a:t>REVOKE</a:t>
            </a:r>
            <a:r>
              <a:rPr lang="en-US" b="0" i="0" dirty="0">
                <a:solidFill>
                  <a:srgbClr val="393939"/>
                </a:solidFill>
                <a:effectLst/>
                <a:latin typeface="Graphik"/>
              </a:rPr>
              <a:t>: It is used to remove permissions on database objects to users and roles.</a:t>
            </a:r>
          </a:p>
          <a:p>
            <a:pPr marL="0" indent="0">
              <a:lnSpc>
                <a:spcPct val="100000"/>
              </a:lnSpc>
              <a:spcBef>
                <a:spcPts val="300"/>
              </a:spcBef>
              <a:buNone/>
            </a:pPr>
            <a:r>
              <a:rPr lang="en-US" dirty="0">
                <a:solidFill>
                  <a:srgbClr val="393939"/>
                </a:solidFill>
                <a:latin typeface="Graphik"/>
              </a:rPr>
              <a:t>	Syntax: REVOKE </a:t>
            </a:r>
            <a:r>
              <a:rPr lang="en-US" i="1" dirty="0" err="1">
                <a:solidFill>
                  <a:srgbClr val="393939"/>
                </a:solidFill>
                <a:latin typeface="Graphik"/>
              </a:rPr>
              <a:t>privilege_name</a:t>
            </a:r>
            <a:r>
              <a:rPr lang="en-US" i="1" dirty="0">
                <a:solidFill>
                  <a:srgbClr val="393939"/>
                </a:solidFill>
                <a:latin typeface="Graphik"/>
              </a:rPr>
              <a:t> </a:t>
            </a:r>
            <a:r>
              <a:rPr lang="en-US" dirty="0">
                <a:solidFill>
                  <a:srgbClr val="393939"/>
                </a:solidFill>
                <a:latin typeface="Graphik"/>
              </a:rPr>
              <a:t>ON </a:t>
            </a:r>
            <a:r>
              <a:rPr lang="en-US" i="1" dirty="0" err="1">
                <a:solidFill>
                  <a:srgbClr val="393939"/>
                </a:solidFill>
                <a:latin typeface="Graphik"/>
              </a:rPr>
              <a:t>db_object</a:t>
            </a:r>
            <a:r>
              <a:rPr lang="en-US" i="1" dirty="0">
                <a:solidFill>
                  <a:srgbClr val="393939"/>
                </a:solidFill>
                <a:latin typeface="Graphik"/>
              </a:rPr>
              <a:t> </a:t>
            </a:r>
            <a:r>
              <a:rPr lang="en-US" dirty="0">
                <a:solidFill>
                  <a:srgbClr val="393939"/>
                </a:solidFill>
                <a:latin typeface="Graphik"/>
              </a:rPr>
              <a:t>FROM </a:t>
            </a:r>
            <a:r>
              <a:rPr lang="en-US" i="1" dirty="0" err="1">
                <a:solidFill>
                  <a:srgbClr val="393939"/>
                </a:solidFill>
                <a:latin typeface="Graphik"/>
              </a:rPr>
              <a:t>user|role</a:t>
            </a:r>
            <a:endParaRPr lang="en-US" b="0" i="0" dirty="0">
              <a:solidFill>
                <a:srgbClr val="393939"/>
              </a:solidFill>
              <a:effectLst/>
              <a:latin typeface="Graphik"/>
            </a:endParaRPr>
          </a:p>
          <a:p>
            <a:pPr marL="0" indent="0">
              <a:lnSpc>
                <a:spcPct val="100000"/>
              </a:lnSpc>
              <a:spcBef>
                <a:spcPts val="300"/>
              </a:spcBef>
              <a:buNone/>
            </a:pPr>
            <a:r>
              <a:rPr lang="en-US" b="1" dirty="0">
                <a:solidFill>
                  <a:srgbClr val="393939"/>
                </a:solidFill>
                <a:latin typeface="Graphik"/>
              </a:rPr>
              <a:t>Privileges</a:t>
            </a:r>
            <a:r>
              <a:rPr lang="en-US" dirty="0">
                <a:solidFill>
                  <a:srgbClr val="393939"/>
                </a:solidFill>
                <a:latin typeface="Graphik"/>
              </a:rPr>
              <a:t>: Privileges let the user know what are all operations that user can perform on that object.</a:t>
            </a:r>
          </a:p>
          <a:p>
            <a:pPr marL="0" indent="0">
              <a:lnSpc>
                <a:spcPct val="100000"/>
              </a:lnSpc>
              <a:spcBef>
                <a:spcPts val="300"/>
              </a:spcBef>
              <a:buNone/>
            </a:pPr>
            <a:r>
              <a:rPr lang="en-US" dirty="0">
                <a:solidFill>
                  <a:srgbClr val="393939"/>
                </a:solidFill>
                <a:latin typeface="Graphik"/>
              </a:rPr>
              <a:t>Table/View level privileges: SELECT, INSERT, UPDATE, DELETE and ALL </a:t>
            </a:r>
          </a:p>
          <a:p>
            <a:pPr marL="0" indent="0">
              <a:lnSpc>
                <a:spcPct val="100000"/>
              </a:lnSpc>
              <a:spcBef>
                <a:spcPts val="300"/>
              </a:spcBef>
              <a:buNone/>
            </a:pPr>
            <a:r>
              <a:rPr lang="en-US" i="0" dirty="0">
                <a:solidFill>
                  <a:srgbClr val="393939"/>
                </a:solidFill>
                <a:effectLst/>
                <a:latin typeface="Graphik"/>
              </a:rPr>
              <a:t>Schema/Database level privileges:</a:t>
            </a:r>
            <a:r>
              <a:rPr lang="en-US" b="0" i="0" dirty="0">
                <a:solidFill>
                  <a:srgbClr val="393939"/>
                </a:solidFill>
                <a:effectLst/>
                <a:latin typeface="Graphik"/>
              </a:rPr>
              <a:t> CREATE, ALTER and DROP</a:t>
            </a: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58366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sz="4000" dirty="0"/>
              <a:t>What is Data, Database?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algn="l">
              <a:buFont typeface="Arial" panose="020B0604020202020204" pitchFamily="34" charset="0"/>
              <a:buChar char="•"/>
            </a:pPr>
            <a:r>
              <a:rPr lang="en-US" sz="2000" b="1" i="0" dirty="0">
                <a:solidFill>
                  <a:srgbClr val="171717"/>
                </a:solidFill>
                <a:effectLst/>
                <a:latin typeface="Merriweather Web"/>
              </a:rPr>
              <a:t>Data</a:t>
            </a:r>
            <a:r>
              <a:rPr lang="en-US" sz="2000" b="0" i="0" dirty="0">
                <a:solidFill>
                  <a:srgbClr val="171717"/>
                </a:solidFill>
                <a:effectLst/>
                <a:latin typeface="Merriweather Web"/>
              </a:rPr>
              <a:t> is any thing that can be represented as text, numbers, or multimedia(image, sound, video etc.)</a:t>
            </a:r>
          </a:p>
          <a:p>
            <a:pPr marL="0" indent="0" algn="l">
              <a:buNone/>
            </a:pPr>
            <a:r>
              <a:rPr lang="en-US" dirty="0">
                <a:solidFill>
                  <a:srgbClr val="171717"/>
                </a:solidFill>
                <a:latin typeface="Merriweather Web"/>
              </a:rPr>
              <a:t>    Examples: ‘Technology’, 243589, ‘2022-09-20’</a:t>
            </a:r>
            <a:endParaRPr lang="en-US" sz="2000" b="0" i="0" dirty="0">
              <a:solidFill>
                <a:srgbClr val="171717"/>
              </a:solidFill>
              <a:effectLst/>
              <a:latin typeface="Merriweather Web"/>
            </a:endParaRPr>
          </a:p>
          <a:p>
            <a:pPr algn="l">
              <a:buFont typeface="Arial" panose="020B0604020202020204" pitchFamily="34" charset="0"/>
              <a:buChar char="•"/>
            </a:pPr>
            <a:r>
              <a:rPr lang="en-US" sz="2000" b="1" i="0" dirty="0">
                <a:solidFill>
                  <a:srgbClr val="171717"/>
                </a:solidFill>
                <a:effectLst/>
                <a:latin typeface="Merriweather Web"/>
              </a:rPr>
              <a:t>Dataset </a:t>
            </a:r>
            <a:r>
              <a:rPr lang="en-US" sz="2000" b="0" i="0" dirty="0">
                <a:solidFill>
                  <a:srgbClr val="171717"/>
                </a:solidFill>
                <a:effectLst/>
                <a:latin typeface="Merriweather Web"/>
              </a:rPr>
              <a:t>is a structured collection of data that contains information of an entity</a:t>
            </a:r>
          </a:p>
          <a:p>
            <a:pPr marL="0" indent="0" algn="l">
              <a:buNone/>
            </a:pPr>
            <a:r>
              <a:rPr lang="en-US" sz="2000" b="0" i="0" dirty="0">
                <a:solidFill>
                  <a:srgbClr val="171717"/>
                </a:solidFill>
                <a:effectLst/>
                <a:latin typeface="Merriweather Web"/>
              </a:rPr>
              <a:t>    Examples: </a:t>
            </a:r>
          </a:p>
          <a:p>
            <a:pPr algn="l">
              <a:buFont typeface="Arial" panose="020B0604020202020204" pitchFamily="34" charset="0"/>
              <a:buChar char="•"/>
            </a:pPr>
            <a:endParaRPr lang="en-US" sz="2000" b="0" i="0" dirty="0">
              <a:solidFill>
                <a:srgbClr val="171717"/>
              </a:solidFill>
              <a:effectLst/>
              <a:latin typeface="Merriweather Web"/>
            </a:endParaRPr>
          </a:p>
          <a:p>
            <a:pPr marL="0" indent="0" algn="l">
              <a:buNone/>
            </a:pPr>
            <a:endParaRPr lang="en-US" dirty="0">
              <a:solidFill>
                <a:srgbClr val="171717"/>
              </a:solidFill>
              <a:latin typeface="Merriweather Web"/>
            </a:endParaRPr>
          </a:p>
        </p:txBody>
      </p:sp>
      <p:pic>
        <p:nvPicPr>
          <p:cNvPr id="6" name="Picture 5">
            <a:extLst>
              <a:ext uri="{FF2B5EF4-FFF2-40B4-BE49-F238E27FC236}">
                <a16:creationId xmlns:a16="http://schemas.microsoft.com/office/drawing/2014/main" id="{9F706602-D60E-4FF3-3B2E-AB8B73D8CB73}"/>
              </a:ext>
            </a:extLst>
          </p:cNvPr>
          <p:cNvPicPr>
            <a:picLocks noChangeAspect="1"/>
          </p:cNvPicPr>
          <p:nvPr/>
        </p:nvPicPr>
        <p:blipFill>
          <a:blip r:embed="rId2"/>
          <a:stretch>
            <a:fillRect/>
          </a:stretch>
        </p:blipFill>
        <p:spPr>
          <a:xfrm>
            <a:off x="1742618" y="4368705"/>
            <a:ext cx="4704397" cy="1034120"/>
          </a:xfrm>
          <a:prstGeom prst="rect">
            <a:avLst/>
          </a:prstGeom>
        </p:spPr>
      </p:pic>
      <p:pic>
        <p:nvPicPr>
          <p:cNvPr id="8" name="Picture 7">
            <a:extLst>
              <a:ext uri="{FF2B5EF4-FFF2-40B4-BE49-F238E27FC236}">
                <a16:creationId xmlns:a16="http://schemas.microsoft.com/office/drawing/2014/main" id="{5FF4E10B-1A2C-EBD4-B1AD-17F32E06C381}"/>
              </a:ext>
            </a:extLst>
          </p:cNvPr>
          <p:cNvPicPr>
            <a:picLocks noChangeAspect="1"/>
          </p:cNvPicPr>
          <p:nvPr/>
        </p:nvPicPr>
        <p:blipFill>
          <a:blip r:embed="rId3"/>
          <a:stretch>
            <a:fillRect/>
          </a:stretch>
        </p:blipFill>
        <p:spPr>
          <a:xfrm>
            <a:off x="6738055" y="4368705"/>
            <a:ext cx="3907400" cy="1034120"/>
          </a:xfrm>
          <a:prstGeom prst="rect">
            <a:avLst/>
          </a:prstGeom>
        </p:spPr>
      </p:pic>
    </p:spTree>
    <p:extLst>
      <p:ext uri="{BB962C8B-B14F-4D97-AF65-F5344CB8AC3E}">
        <p14:creationId xmlns:p14="http://schemas.microsoft.com/office/powerpoint/2010/main" val="2594517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dirty="0"/>
              <a:t>DQL (Data Query language)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4026480"/>
          </a:xfrm>
        </p:spPr>
        <p:txBody>
          <a:bodyPr>
            <a:noAutofit/>
          </a:bodyPr>
          <a:lstStyle/>
          <a:p>
            <a:pPr marL="0" indent="0" algn="l">
              <a:lnSpc>
                <a:spcPct val="100000"/>
              </a:lnSpc>
              <a:spcBef>
                <a:spcPts val="300"/>
              </a:spcBef>
              <a:buNone/>
            </a:pPr>
            <a:r>
              <a:rPr lang="en-IN" b="1" dirty="0">
                <a:solidFill>
                  <a:srgbClr val="171717"/>
                </a:solidFill>
                <a:latin typeface="Merriweather Web"/>
              </a:rPr>
              <a:t>DQL: </a:t>
            </a:r>
          </a:p>
          <a:p>
            <a:pPr>
              <a:lnSpc>
                <a:spcPct val="100000"/>
              </a:lnSpc>
              <a:spcBef>
                <a:spcPts val="300"/>
              </a:spcBef>
            </a:pPr>
            <a:r>
              <a:rPr lang="en-IN" dirty="0">
                <a:solidFill>
                  <a:srgbClr val="171717"/>
                </a:solidFill>
                <a:latin typeface="Merriweather Web"/>
              </a:rPr>
              <a:t>Select is the only DQL command we use to retrieve data from Database. </a:t>
            </a:r>
          </a:p>
          <a:p>
            <a:pPr>
              <a:lnSpc>
                <a:spcPct val="100000"/>
              </a:lnSpc>
              <a:spcBef>
                <a:spcPts val="300"/>
              </a:spcBef>
            </a:pPr>
            <a:r>
              <a:rPr lang="en-IN" b="0" i="0" dirty="0">
                <a:solidFill>
                  <a:srgbClr val="171717"/>
                </a:solidFill>
                <a:effectLst/>
                <a:latin typeface="Merriweather Web"/>
              </a:rPr>
              <a:t>Select is the very important command that we use to fetch data from Tables and Views.</a:t>
            </a:r>
          </a:p>
          <a:p>
            <a:pPr>
              <a:lnSpc>
                <a:spcPct val="100000"/>
              </a:lnSpc>
              <a:spcBef>
                <a:spcPts val="300"/>
              </a:spcBef>
            </a:pPr>
            <a:r>
              <a:rPr lang="en-US" b="0" i="0" dirty="0">
                <a:solidFill>
                  <a:srgbClr val="393939"/>
                </a:solidFill>
                <a:effectLst/>
                <a:latin typeface="Graphik"/>
              </a:rPr>
              <a:t>Select command plays key role in Data analysis.</a:t>
            </a:r>
          </a:p>
          <a:p>
            <a:pPr>
              <a:lnSpc>
                <a:spcPct val="100000"/>
              </a:lnSpc>
              <a:spcBef>
                <a:spcPts val="300"/>
              </a:spcBef>
            </a:pPr>
            <a:r>
              <a:rPr lang="en-US" dirty="0">
                <a:solidFill>
                  <a:srgbClr val="393939"/>
                </a:solidFill>
                <a:latin typeface="Graphik"/>
              </a:rPr>
              <a:t>Syntax: SELECT </a:t>
            </a:r>
            <a:r>
              <a:rPr lang="en-US" i="1" dirty="0">
                <a:solidFill>
                  <a:srgbClr val="393939"/>
                </a:solidFill>
                <a:latin typeface="Graphik"/>
              </a:rPr>
              <a:t>*/</a:t>
            </a:r>
            <a:r>
              <a:rPr lang="en-US" i="1" dirty="0" err="1">
                <a:solidFill>
                  <a:srgbClr val="393939"/>
                </a:solidFill>
                <a:latin typeface="Graphik"/>
              </a:rPr>
              <a:t>column_list</a:t>
            </a:r>
            <a:r>
              <a:rPr lang="en-US" i="1" dirty="0">
                <a:solidFill>
                  <a:srgbClr val="393939"/>
                </a:solidFill>
                <a:latin typeface="Graphik"/>
              </a:rPr>
              <a:t> </a:t>
            </a:r>
            <a:r>
              <a:rPr lang="en-US" dirty="0">
                <a:solidFill>
                  <a:srgbClr val="393939"/>
                </a:solidFill>
                <a:latin typeface="Graphik"/>
              </a:rPr>
              <a:t>FROM </a:t>
            </a:r>
            <a:r>
              <a:rPr lang="en-US" i="1" dirty="0">
                <a:solidFill>
                  <a:srgbClr val="393939"/>
                </a:solidFill>
                <a:latin typeface="Graphik"/>
              </a:rPr>
              <a:t>table/</a:t>
            </a:r>
            <a:r>
              <a:rPr lang="en-US" i="1" dirty="0" err="1">
                <a:solidFill>
                  <a:srgbClr val="393939"/>
                </a:solidFill>
                <a:latin typeface="Graphik"/>
              </a:rPr>
              <a:t>view_name</a:t>
            </a:r>
            <a:r>
              <a:rPr lang="en-US" dirty="0">
                <a:solidFill>
                  <a:srgbClr val="393939"/>
                </a:solidFill>
                <a:latin typeface="Graphik"/>
              </a:rPr>
              <a:t>;</a:t>
            </a:r>
          </a:p>
          <a:p>
            <a:pPr marL="0" indent="0">
              <a:lnSpc>
                <a:spcPct val="100000"/>
              </a:lnSpc>
              <a:spcBef>
                <a:spcPts val="300"/>
              </a:spcBef>
              <a:buNone/>
            </a:pPr>
            <a:endParaRPr lang="en-US" dirty="0">
              <a:solidFill>
                <a:srgbClr val="393939"/>
              </a:solidFill>
              <a:latin typeface="Graphik"/>
            </a:endParaRPr>
          </a:p>
          <a:p>
            <a:pPr marL="0" indent="0" algn="ctr">
              <a:lnSpc>
                <a:spcPct val="100000"/>
              </a:lnSpc>
              <a:spcBef>
                <a:spcPts val="300"/>
              </a:spcBef>
              <a:buNone/>
            </a:pPr>
            <a:r>
              <a:rPr lang="en-US" sz="2800" b="0" i="1" dirty="0">
                <a:solidFill>
                  <a:srgbClr val="393939"/>
                </a:solidFill>
                <a:effectLst/>
                <a:latin typeface="Graphik"/>
              </a:rPr>
              <a:t>Let</a:t>
            </a:r>
            <a:r>
              <a:rPr lang="en-US" sz="2800" i="1" dirty="0">
                <a:solidFill>
                  <a:srgbClr val="393939"/>
                </a:solidFill>
                <a:latin typeface="Graphik"/>
              </a:rPr>
              <a:t>’s see what are the things we can do with SELECT..</a:t>
            </a:r>
            <a:endParaRPr lang="en-US" sz="2800" b="0" i="1" dirty="0">
              <a:solidFill>
                <a:srgbClr val="393939"/>
              </a:solidFill>
              <a:effectLst/>
              <a:latin typeface="Graphik"/>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IN"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32398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38518"/>
            <a:ext cx="9603275" cy="701551"/>
          </a:xfrm>
        </p:spPr>
        <p:txBody>
          <a:bodyPr>
            <a:normAutofit/>
          </a:bodyPr>
          <a:lstStyle/>
          <a:p>
            <a:r>
              <a:rPr lang="en-IN" dirty="0"/>
              <a:t>SELECT Statement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b="1" dirty="0">
                <a:solidFill>
                  <a:srgbClr val="171717"/>
                </a:solidFill>
                <a:latin typeface="Merriweather Web"/>
              </a:rPr>
              <a:t>Select</a:t>
            </a:r>
            <a:r>
              <a:rPr lang="en-IN" dirty="0">
                <a:solidFill>
                  <a:srgbClr val="171717"/>
                </a:solidFill>
                <a:latin typeface="Merriweather Web"/>
              </a:rPr>
              <a:t>: </a:t>
            </a:r>
          </a:p>
          <a:p>
            <a:pPr>
              <a:lnSpc>
                <a:spcPct val="100000"/>
              </a:lnSpc>
              <a:spcBef>
                <a:spcPts val="300"/>
              </a:spcBef>
            </a:pPr>
            <a:r>
              <a:rPr lang="en-IN" dirty="0">
                <a:solidFill>
                  <a:srgbClr val="171717"/>
                </a:solidFill>
                <a:latin typeface="Merriweather Web"/>
              </a:rPr>
              <a:t>Select command is used to retrieve data from Tables and Views in Database.</a:t>
            </a:r>
          </a:p>
          <a:p>
            <a:pPr>
              <a:lnSpc>
                <a:spcPct val="100000"/>
              </a:lnSpc>
              <a:spcBef>
                <a:spcPts val="300"/>
              </a:spcBef>
            </a:pPr>
            <a:r>
              <a:rPr lang="en-US" dirty="0">
                <a:solidFill>
                  <a:srgbClr val="171717"/>
                </a:solidFill>
                <a:latin typeface="Merriweather Web"/>
              </a:rPr>
              <a:t>Syntax: 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i="1" dirty="0" err="1">
                <a:solidFill>
                  <a:srgbClr val="171717"/>
                </a:solidFill>
                <a:latin typeface="Merriweather Web"/>
              </a:rPr>
              <a:t>view_name</a:t>
            </a:r>
            <a:r>
              <a:rPr lang="en-US" dirty="0">
                <a:solidFill>
                  <a:srgbClr val="171717"/>
                </a:solidFill>
                <a:latin typeface="Merriweather Web"/>
              </a:rPr>
              <a:t>;</a:t>
            </a:r>
          </a:p>
          <a:p>
            <a:pPr>
              <a:lnSpc>
                <a:spcPct val="100000"/>
              </a:lnSpc>
              <a:spcBef>
                <a:spcPts val="300"/>
              </a:spcBef>
            </a:pPr>
            <a:endParaRPr lang="en-US" dirty="0">
              <a:solidFill>
                <a:srgbClr val="171717"/>
              </a:solidFill>
              <a:latin typeface="Merriweather Web"/>
            </a:endParaRPr>
          </a:p>
          <a:p>
            <a:pPr marL="0" indent="0">
              <a:lnSpc>
                <a:spcPct val="100000"/>
              </a:lnSpc>
              <a:spcBef>
                <a:spcPts val="300"/>
              </a:spcBef>
              <a:buNone/>
            </a:pPr>
            <a:r>
              <a:rPr lang="en-US" dirty="0">
                <a:solidFill>
                  <a:srgbClr val="171717"/>
                </a:solidFill>
                <a:latin typeface="Merriweather Web"/>
              </a:rPr>
              <a:t>With Select Statement we can </a:t>
            </a:r>
          </a:p>
          <a:p>
            <a:pPr marL="457200" indent="-457200">
              <a:lnSpc>
                <a:spcPct val="100000"/>
              </a:lnSpc>
              <a:spcBef>
                <a:spcPts val="300"/>
              </a:spcBef>
              <a:buAutoNum type="arabicPeriod"/>
            </a:pPr>
            <a:r>
              <a:rPr lang="en-US" dirty="0">
                <a:solidFill>
                  <a:srgbClr val="171717"/>
                </a:solidFill>
                <a:latin typeface="Merriweather Web"/>
              </a:rPr>
              <a:t>Fetch all columns(*) or only required columns from a table</a:t>
            </a:r>
          </a:p>
          <a:p>
            <a:pPr marL="457200" indent="-457200">
              <a:lnSpc>
                <a:spcPct val="100000"/>
              </a:lnSpc>
              <a:spcBef>
                <a:spcPts val="300"/>
              </a:spcBef>
              <a:buAutoNum type="arabicPeriod"/>
            </a:pPr>
            <a:r>
              <a:rPr lang="en-US" dirty="0">
                <a:solidFill>
                  <a:srgbClr val="171717"/>
                </a:solidFill>
                <a:latin typeface="Merriweather Web"/>
              </a:rPr>
              <a:t>Fetch all records or subset of records using where filter condition</a:t>
            </a:r>
          </a:p>
          <a:p>
            <a:pPr marL="457200" indent="-457200">
              <a:lnSpc>
                <a:spcPct val="100000"/>
              </a:lnSpc>
              <a:spcBef>
                <a:spcPts val="300"/>
              </a:spcBef>
              <a:buAutoNum type="arabicPeriod"/>
            </a:pPr>
            <a:r>
              <a:rPr lang="en-US" dirty="0">
                <a:solidFill>
                  <a:srgbClr val="171717"/>
                </a:solidFill>
                <a:latin typeface="Merriweather Web"/>
              </a:rPr>
              <a:t>Write expression</a:t>
            </a:r>
          </a:p>
          <a:p>
            <a:pPr marL="457200" indent="-457200">
              <a:lnSpc>
                <a:spcPct val="100000"/>
              </a:lnSpc>
              <a:spcBef>
                <a:spcPts val="300"/>
              </a:spcBef>
              <a:buAutoNum type="arabicPeriod"/>
            </a:pPr>
            <a:r>
              <a:rPr lang="en-US" dirty="0">
                <a:solidFill>
                  <a:srgbClr val="171717"/>
                </a:solidFill>
                <a:latin typeface="Merriweather Web"/>
              </a:rPr>
              <a:t>Call pre-defined functions and user defined functions</a:t>
            </a:r>
          </a:p>
          <a:p>
            <a:pPr marL="457200" indent="-457200">
              <a:lnSpc>
                <a:spcPct val="100000"/>
              </a:lnSpc>
              <a:spcBef>
                <a:spcPts val="300"/>
              </a:spcBef>
              <a:buAutoNum type="arabicPeriod"/>
            </a:pPr>
            <a:r>
              <a:rPr lang="en-US" dirty="0">
                <a:solidFill>
                  <a:srgbClr val="171717"/>
                </a:solidFill>
                <a:latin typeface="Merriweather Web"/>
              </a:rPr>
              <a:t>Calculate aggregations</a:t>
            </a:r>
          </a:p>
          <a:p>
            <a:pPr marL="457200" indent="-457200">
              <a:lnSpc>
                <a:spcPct val="100000"/>
              </a:lnSpc>
              <a:spcBef>
                <a:spcPts val="300"/>
              </a:spcBef>
              <a:buAutoNum type="arabicPeriod"/>
            </a:pPr>
            <a:r>
              <a:rPr lang="en-US" dirty="0">
                <a:solidFill>
                  <a:srgbClr val="171717"/>
                </a:solidFill>
                <a:latin typeface="Merriweather Web"/>
              </a:rPr>
              <a:t>Order data in ascending or descending order</a:t>
            </a:r>
            <a:endParaRPr lang="en-US" dirty="0">
              <a:solidFill>
                <a:srgbClr val="393939"/>
              </a:solidFill>
              <a:latin typeface="Graphik"/>
            </a:endParaRPr>
          </a:p>
        </p:txBody>
      </p:sp>
    </p:spTree>
    <p:extLst>
      <p:ext uri="{BB962C8B-B14F-4D97-AF65-F5344CB8AC3E}">
        <p14:creationId xmlns:p14="http://schemas.microsoft.com/office/powerpoint/2010/main" val="1344056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56447"/>
            <a:ext cx="9603275" cy="683622"/>
          </a:xfrm>
        </p:spPr>
        <p:txBody>
          <a:bodyPr>
            <a:normAutofit/>
          </a:bodyPr>
          <a:lstStyle/>
          <a:p>
            <a:r>
              <a:rPr lang="en-IN" dirty="0"/>
              <a:t>EMPLOYEES Database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sz="3600" dirty="0">
                <a:solidFill>
                  <a:srgbClr val="171717"/>
                </a:solidFill>
                <a:latin typeface="Merriweather Web"/>
              </a:rPr>
              <a:t>Lets Create Employees data related tables and insert sample data for our practice.</a:t>
            </a:r>
          </a:p>
          <a:p>
            <a:pPr marL="0" indent="0" algn="l">
              <a:lnSpc>
                <a:spcPct val="100000"/>
              </a:lnSpc>
              <a:spcBef>
                <a:spcPts val="300"/>
              </a:spcBef>
              <a:buNone/>
            </a:pPr>
            <a:endParaRPr lang="en-IN" sz="3600" dirty="0">
              <a:solidFill>
                <a:srgbClr val="171717"/>
              </a:solidFill>
              <a:latin typeface="Merriweather Web"/>
            </a:endParaRPr>
          </a:p>
          <a:p>
            <a:pPr marL="0" indent="0" algn="l">
              <a:lnSpc>
                <a:spcPct val="100000"/>
              </a:lnSpc>
              <a:spcBef>
                <a:spcPts val="300"/>
              </a:spcBef>
              <a:buNone/>
            </a:pPr>
            <a:endParaRPr lang="en-US" sz="3600" dirty="0">
              <a:solidFill>
                <a:srgbClr val="393939"/>
              </a:solidFill>
              <a:latin typeface="Graphik"/>
            </a:endParaRPr>
          </a:p>
        </p:txBody>
      </p:sp>
    </p:spTree>
    <p:extLst>
      <p:ext uri="{BB962C8B-B14F-4D97-AF65-F5344CB8AC3E}">
        <p14:creationId xmlns:p14="http://schemas.microsoft.com/office/powerpoint/2010/main" val="2009816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294362" y="2966741"/>
            <a:ext cx="9603275" cy="924517"/>
          </a:xfrm>
        </p:spPr>
        <p:txBody>
          <a:bodyPr>
            <a:normAutofit/>
          </a:bodyPr>
          <a:lstStyle/>
          <a:p>
            <a:pPr algn="ctr"/>
            <a:r>
              <a:rPr lang="en-IN" sz="4800" dirty="0"/>
              <a:t>Where  and Order by</a:t>
            </a:r>
          </a:p>
        </p:txBody>
      </p:sp>
    </p:spTree>
    <p:extLst>
      <p:ext uri="{BB962C8B-B14F-4D97-AF65-F5344CB8AC3E}">
        <p14:creationId xmlns:p14="http://schemas.microsoft.com/office/powerpoint/2010/main" val="3446911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38518"/>
            <a:ext cx="9603275" cy="701551"/>
          </a:xfrm>
        </p:spPr>
        <p:txBody>
          <a:bodyPr>
            <a:normAutofit/>
          </a:bodyPr>
          <a:lstStyle/>
          <a:p>
            <a:r>
              <a:rPr lang="en-IN" dirty="0"/>
              <a:t>Where Clause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b="1" dirty="0">
                <a:solidFill>
                  <a:srgbClr val="171717"/>
                </a:solidFill>
                <a:latin typeface="Merriweather Web"/>
              </a:rPr>
              <a:t>Where</a:t>
            </a:r>
            <a:r>
              <a:rPr lang="en-IN" dirty="0">
                <a:solidFill>
                  <a:srgbClr val="171717"/>
                </a:solidFill>
                <a:latin typeface="Merriweather Web"/>
              </a:rPr>
              <a:t>: </a:t>
            </a:r>
          </a:p>
          <a:p>
            <a:pPr>
              <a:lnSpc>
                <a:spcPct val="100000"/>
              </a:lnSpc>
              <a:spcBef>
                <a:spcPts val="300"/>
              </a:spcBef>
            </a:pPr>
            <a:r>
              <a:rPr lang="en-IN" dirty="0">
                <a:solidFill>
                  <a:srgbClr val="171717"/>
                </a:solidFill>
                <a:latin typeface="Merriweather Web"/>
              </a:rPr>
              <a:t>We use WHERE clause to filter data from tables/views.</a:t>
            </a:r>
          </a:p>
          <a:p>
            <a:pPr>
              <a:lnSpc>
                <a:spcPct val="100000"/>
              </a:lnSpc>
              <a:spcBef>
                <a:spcPts val="300"/>
              </a:spcBef>
            </a:pPr>
            <a:r>
              <a:rPr lang="en-IN" dirty="0">
                <a:solidFill>
                  <a:srgbClr val="171717"/>
                </a:solidFill>
                <a:latin typeface="Merriweather Web"/>
              </a:rPr>
              <a:t>We can mention one or more conditions in WHERE clause based on our requirements.</a:t>
            </a:r>
          </a:p>
          <a:p>
            <a:pPr>
              <a:lnSpc>
                <a:spcPct val="100000"/>
              </a:lnSpc>
              <a:spcBef>
                <a:spcPts val="300"/>
              </a:spcBef>
            </a:pPr>
            <a:r>
              <a:rPr lang="en-IN" dirty="0">
                <a:solidFill>
                  <a:srgbClr val="171717"/>
                </a:solidFill>
                <a:latin typeface="Merriweather Web"/>
              </a:rPr>
              <a:t>The SELECT statement displays all the records satisfying the conditions mentioned in WHERE.</a:t>
            </a:r>
          </a:p>
          <a:p>
            <a:pPr marL="0" indent="0">
              <a:lnSpc>
                <a:spcPct val="100000"/>
              </a:lnSpc>
              <a:spcBef>
                <a:spcPts val="300"/>
              </a:spcBef>
              <a:buNone/>
            </a:pPr>
            <a:endParaRPr lang="en-US" b="1" dirty="0">
              <a:solidFill>
                <a:srgbClr val="171717"/>
              </a:solidFill>
              <a:latin typeface="Merriweather Web"/>
            </a:endParaRPr>
          </a:p>
          <a:p>
            <a:pPr marL="0" indent="0">
              <a:lnSpc>
                <a:spcPct val="100000"/>
              </a:lnSpc>
              <a:spcBef>
                <a:spcPts val="300"/>
              </a:spcBef>
              <a:buNone/>
            </a:pPr>
            <a:r>
              <a:rPr lang="en-US" b="1" dirty="0">
                <a:solidFill>
                  <a:srgbClr val="171717"/>
                </a:solidFill>
                <a:latin typeface="Merriweather Web"/>
              </a:rPr>
              <a:t>Syntax</a:t>
            </a:r>
            <a:r>
              <a:rPr lang="en-US" dirty="0">
                <a:solidFill>
                  <a:srgbClr val="171717"/>
                </a:solidFill>
                <a:latin typeface="Merriweather Web"/>
              </a:rPr>
              <a:t>: 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i="1" dirty="0" err="1">
                <a:solidFill>
                  <a:srgbClr val="171717"/>
                </a:solidFill>
                <a:latin typeface="Merriweather Web"/>
              </a:rPr>
              <a:t>view_name</a:t>
            </a:r>
            <a:r>
              <a:rPr lang="en-US" i="1" dirty="0">
                <a:solidFill>
                  <a:srgbClr val="171717"/>
                </a:solidFill>
                <a:latin typeface="Merriweather Web"/>
              </a:rPr>
              <a:t> </a:t>
            </a:r>
            <a:r>
              <a:rPr lang="en-US" dirty="0">
                <a:solidFill>
                  <a:srgbClr val="171717"/>
                </a:solidFill>
                <a:latin typeface="Merriweather Web"/>
              </a:rPr>
              <a:t>WHERE </a:t>
            </a:r>
            <a:r>
              <a:rPr lang="en-US" i="1" dirty="0">
                <a:solidFill>
                  <a:srgbClr val="171717"/>
                </a:solidFill>
                <a:latin typeface="Merriweather Web"/>
              </a:rPr>
              <a:t>condition</a:t>
            </a:r>
            <a:r>
              <a:rPr lang="en-US" dirty="0">
                <a:solidFill>
                  <a:srgbClr val="171717"/>
                </a:solidFill>
                <a:latin typeface="Merriweather Web"/>
              </a:rPr>
              <a:t>;</a:t>
            </a:r>
          </a:p>
          <a:p>
            <a:pPr>
              <a:lnSpc>
                <a:spcPct val="100000"/>
              </a:lnSpc>
              <a:spcBef>
                <a:spcPts val="300"/>
              </a:spcBef>
            </a:pPr>
            <a:endParaRPr lang="en-US" dirty="0">
              <a:solidFill>
                <a:srgbClr val="171717"/>
              </a:solidFill>
              <a:latin typeface="Merriweather Web"/>
            </a:endParaRPr>
          </a:p>
          <a:p>
            <a:pPr marL="0" indent="0">
              <a:lnSpc>
                <a:spcPct val="100000"/>
              </a:lnSpc>
              <a:spcBef>
                <a:spcPts val="300"/>
              </a:spcBef>
              <a:buNone/>
            </a:pPr>
            <a:r>
              <a:rPr lang="en-US" b="1" dirty="0">
                <a:solidFill>
                  <a:srgbClr val="171717"/>
                </a:solidFill>
                <a:latin typeface="Merriweather Web"/>
              </a:rPr>
              <a:t>Note:</a:t>
            </a:r>
            <a:r>
              <a:rPr lang="en-US" dirty="0">
                <a:solidFill>
                  <a:srgbClr val="171717"/>
                </a:solidFill>
                <a:latin typeface="Merriweather Web"/>
              </a:rPr>
              <a:t> SQL keywords are case in-sensitive, we can use select or SELECT, WHERE or where.</a:t>
            </a:r>
          </a:p>
          <a:p>
            <a:pPr marL="0" indent="0">
              <a:lnSpc>
                <a:spcPct val="100000"/>
              </a:lnSpc>
              <a:spcBef>
                <a:spcPts val="300"/>
              </a:spcBef>
              <a:buNone/>
            </a:pPr>
            <a:r>
              <a:rPr lang="en-US" dirty="0">
                <a:solidFill>
                  <a:srgbClr val="171717"/>
                </a:solidFill>
                <a:latin typeface="Merriweather Web"/>
              </a:rPr>
              <a:t>           But the data we are operating is case sensitive, so ‘a’ is different from ‘A’ in data.</a:t>
            </a:r>
          </a:p>
          <a:p>
            <a:pPr marL="0" indent="0">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1086831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9553"/>
            <a:ext cx="9603275" cy="710516"/>
          </a:xfrm>
        </p:spPr>
        <p:txBody>
          <a:bodyPr>
            <a:normAutofit/>
          </a:bodyPr>
          <a:lstStyle/>
          <a:p>
            <a:r>
              <a:rPr lang="en-IN" dirty="0"/>
              <a:t>Order by Clause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b="1" dirty="0">
                <a:solidFill>
                  <a:srgbClr val="171717"/>
                </a:solidFill>
                <a:latin typeface="Merriweather Web"/>
              </a:rPr>
              <a:t>Order by</a:t>
            </a:r>
            <a:r>
              <a:rPr lang="en-IN" dirty="0">
                <a:solidFill>
                  <a:srgbClr val="171717"/>
                </a:solidFill>
                <a:latin typeface="Merriweather Web"/>
              </a:rPr>
              <a:t>: </a:t>
            </a:r>
          </a:p>
          <a:p>
            <a:pPr>
              <a:lnSpc>
                <a:spcPct val="100000"/>
              </a:lnSpc>
              <a:spcBef>
                <a:spcPts val="300"/>
              </a:spcBef>
            </a:pPr>
            <a:r>
              <a:rPr lang="en-IN" dirty="0">
                <a:solidFill>
                  <a:srgbClr val="171717"/>
                </a:solidFill>
                <a:latin typeface="Merriweather Web"/>
              </a:rPr>
              <a:t>To order the data in ascending order or descending order.</a:t>
            </a:r>
          </a:p>
          <a:p>
            <a:pPr>
              <a:lnSpc>
                <a:spcPct val="100000"/>
              </a:lnSpc>
              <a:spcBef>
                <a:spcPts val="300"/>
              </a:spcBef>
            </a:pPr>
            <a:r>
              <a:rPr lang="en-IN" dirty="0">
                <a:solidFill>
                  <a:srgbClr val="171717"/>
                </a:solidFill>
                <a:latin typeface="Merriweather Web"/>
              </a:rPr>
              <a:t>Default is ascending order, have to specify ‘</a:t>
            </a:r>
            <a:r>
              <a:rPr lang="en-IN" dirty="0" err="1">
                <a:solidFill>
                  <a:srgbClr val="171717"/>
                </a:solidFill>
                <a:latin typeface="Merriweather Web"/>
              </a:rPr>
              <a:t>desc</a:t>
            </a:r>
            <a:r>
              <a:rPr lang="en-IN" dirty="0">
                <a:solidFill>
                  <a:srgbClr val="171717"/>
                </a:solidFill>
                <a:latin typeface="Merriweather Web"/>
              </a:rPr>
              <a:t>’ for descending order.</a:t>
            </a:r>
          </a:p>
          <a:p>
            <a:pPr>
              <a:lnSpc>
                <a:spcPct val="100000"/>
              </a:lnSpc>
              <a:spcBef>
                <a:spcPts val="300"/>
              </a:spcBef>
            </a:pPr>
            <a:r>
              <a:rPr lang="en-IN" dirty="0">
                <a:solidFill>
                  <a:srgbClr val="171717"/>
                </a:solidFill>
                <a:latin typeface="Merriweather Web"/>
              </a:rPr>
              <a:t>Can be applied on any data type(Numeric, Strings, Date)</a:t>
            </a:r>
          </a:p>
          <a:p>
            <a:pPr>
              <a:lnSpc>
                <a:spcPct val="100000"/>
              </a:lnSpc>
              <a:spcBef>
                <a:spcPts val="300"/>
              </a:spcBef>
            </a:pPr>
            <a:r>
              <a:rPr lang="en-IN" dirty="0">
                <a:solidFill>
                  <a:srgbClr val="171717"/>
                </a:solidFill>
                <a:latin typeface="Merriweather Web"/>
              </a:rPr>
              <a:t>Can be applied on multiple columns</a:t>
            </a:r>
          </a:p>
          <a:p>
            <a:pPr>
              <a:lnSpc>
                <a:spcPct val="100000"/>
              </a:lnSpc>
              <a:spcBef>
                <a:spcPts val="300"/>
              </a:spcBef>
            </a:pPr>
            <a:endParaRPr lang="en-IN" dirty="0">
              <a:solidFill>
                <a:srgbClr val="171717"/>
              </a:solidFill>
              <a:latin typeface="Merriweather Web"/>
            </a:endParaRPr>
          </a:p>
          <a:p>
            <a:pPr marL="0" indent="0">
              <a:lnSpc>
                <a:spcPct val="100000"/>
              </a:lnSpc>
              <a:spcBef>
                <a:spcPts val="300"/>
              </a:spcBef>
              <a:buNone/>
            </a:pPr>
            <a:r>
              <a:rPr lang="en-IN" b="1" dirty="0">
                <a:solidFill>
                  <a:srgbClr val="171717"/>
                </a:solidFill>
                <a:latin typeface="Merriweather Web"/>
              </a:rPr>
              <a:t>Syntax</a:t>
            </a:r>
            <a:r>
              <a:rPr lang="en-IN" dirty="0">
                <a:solidFill>
                  <a:srgbClr val="171717"/>
                </a:solidFill>
                <a:latin typeface="Merriweather Web"/>
              </a:rPr>
              <a:t>: </a:t>
            </a:r>
          </a:p>
          <a:p>
            <a:pPr marL="0" indent="0">
              <a:lnSpc>
                <a:spcPct val="100000"/>
              </a:lnSpc>
              <a:spcBef>
                <a:spcPts val="300"/>
              </a:spcBef>
              <a:buNone/>
            </a:pPr>
            <a:r>
              <a:rPr lang="en-US"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i="1" dirty="0" err="1">
                <a:solidFill>
                  <a:srgbClr val="171717"/>
                </a:solidFill>
                <a:latin typeface="Merriweather Web"/>
              </a:rPr>
              <a:t>view_name</a:t>
            </a:r>
            <a:r>
              <a:rPr lang="en-US" i="1" dirty="0">
                <a:solidFill>
                  <a:srgbClr val="171717"/>
                </a:solidFill>
                <a:latin typeface="Merriweather Web"/>
              </a:rPr>
              <a:t> </a:t>
            </a:r>
            <a:r>
              <a:rPr lang="en-US" dirty="0">
                <a:solidFill>
                  <a:srgbClr val="171717"/>
                </a:solidFill>
                <a:latin typeface="Merriweather Web"/>
              </a:rPr>
              <a:t>ORDER BY </a:t>
            </a:r>
            <a:r>
              <a:rPr lang="en-US" i="1" dirty="0">
                <a:solidFill>
                  <a:srgbClr val="171717"/>
                </a:solidFill>
                <a:latin typeface="Merriweather Web"/>
              </a:rPr>
              <a:t>Col2;</a:t>
            </a:r>
          </a:p>
          <a:p>
            <a:pPr marL="0" indent="0">
              <a:lnSpc>
                <a:spcPct val="100000"/>
              </a:lnSpc>
              <a:spcBef>
                <a:spcPts val="300"/>
              </a:spcBef>
              <a:buNone/>
            </a:pPr>
            <a:r>
              <a:rPr lang="en-US"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i="1" dirty="0" err="1">
                <a:solidFill>
                  <a:srgbClr val="171717"/>
                </a:solidFill>
                <a:latin typeface="Merriweather Web"/>
              </a:rPr>
              <a:t>view_name</a:t>
            </a:r>
            <a:r>
              <a:rPr lang="en-US" i="1" dirty="0">
                <a:solidFill>
                  <a:srgbClr val="171717"/>
                </a:solidFill>
                <a:latin typeface="Merriweather Web"/>
              </a:rPr>
              <a:t> </a:t>
            </a:r>
            <a:r>
              <a:rPr lang="en-US" dirty="0">
                <a:solidFill>
                  <a:srgbClr val="171717"/>
                </a:solidFill>
                <a:latin typeface="Merriweather Web"/>
              </a:rPr>
              <a:t>ORDER BY </a:t>
            </a:r>
            <a:r>
              <a:rPr lang="en-US" i="1" dirty="0">
                <a:solidFill>
                  <a:srgbClr val="171717"/>
                </a:solidFill>
                <a:latin typeface="Merriweather Web"/>
              </a:rPr>
              <a:t>Col3 desc;</a:t>
            </a:r>
          </a:p>
          <a:p>
            <a:pPr marL="0" indent="0">
              <a:lnSpc>
                <a:spcPct val="100000"/>
              </a:lnSpc>
              <a:spcBef>
                <a:spcPts val="300"/>
              </a:spcBef>
              <a:buNone/>
            </a:pPr>
            <a:r>
              <a:rPr lang="en-US"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i="1" dirty="0" err="1">
                <a:solidFill>
                  <a:srgbClr val="171717"/>
                </a:solidFill>
                <a:latin typeface="Merriweather Web"/>
              </a:rPr>
              <a:t>view_name</a:t>
            </a:r>
            <a:r>
              <a:rPr lang="en-US" i="1" dirty="0">
                <a:solidFill>
                  <a:srgbClr val="171717"/>
                </a:solidFill>
                <a:latin typeface="Merriweather Web"/>
              </a:rPr>
              <a:t> </a:t>
            </a:r>
            <a:r>
              <a:rPr lang="en-US" dirty="0">
                <a:solidFill>
                  <a:srgbClr val="171717"/>
                </a:solidFill>
                <a:latin typeface="Merriweather Web"/>
              </a:rPr>
              <a:t>ORDER BY </a:t>
            </a:r>
            <a:r>
              <a:rPr lang="en-US" i="1" dirty="0">
                <a:solidFill>
                  <a:srgbClr val="171717"/>
                </a:solidFill>
                <a:latin typeface="Merriweather Web"/>
              </a:rPr>
              <a:t>Col1 desc, col2;</a:t>
            </a:r>
          </a:p>
          <a:p>
            <a:pPr marL="0" indent="0">
              <a:lnSpc>
                <a:spcPct val="100000"/>
              </a:lnSpc>
              <a:spcBef>
                <a:spcPts val="300"/>
              </a:spcBef>
              <a:buNone/>
            </a:pPr>
            <a:endParaRPr lang="en-US" i="1" dirty="0">
              <a:solidFill>
                <a:srgbClr val="171717"/>
              </a:solidFill>
              <a:latin typeface="Merriweather Web"/>
            </a:endParaRPr>
          </a:p>
          <a:p>
            <a:pPr marL="0" indent="0">
              <a:lnSpc>
                <a:spcPct val="100000"/>
              </a:lnSpc>
              <a:spcBef>
                <a:spcPts val="300"/>
              </a:spcBef>
              <a:buNone/>
            </a:pPr>
            <a:endParaRPr lang="en-US" dirty="0">
              <a:solidFill>
                <a:srgbClr val="171717"/>
              </a:solidFill>
              <a:latin typeface="Merriweather Web"/>
            </a:endParaRPr>
          </a:p>
          <a:p>
            <a:pPr marL="0" indent="0">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208188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78472" y="2607403"/>
            <a:ext cx="9323999" cy="1175704"/>
          </a:xfrm>
        </p:spPr>
        <p:txBody>
          <a:bodyPr>
            <a:noAutofit/>
          </a:bodyPr>
          <a:lstStyle/>
          <a:p>
            <a:pPr marL="0" indent="0" algn="ctr">
              <a:lnSpc>
                <a:spcPct val="100000"/>
              </a:lnSpc>
              <a:spcBef>
                <a:spcPts val="300"/>
              </a:spcBef>
              <a:spcAft>
                <a:spcPts val="600"/>
              </a:spcAft>
              <a:buNone/>
            </a:pPr>
            <a:r>
              <a:rPr lang="en-US" sz="4400" b="0" i="1" dirty="0">
                <a:solidFill>
                  <a:srgbClr val="171717"/>
                </a:solidFill>
                <a:effectLst/>
                <a:latin typeface="Merriweather Web"/>
              </a:rPr>
              <a:t>Lets Practice </a:t>
            </a:r>
            <a:r>
              <a:rPr lang="en-US" sz="4400" i="1" dirty="0">
                <a:solidFill>
                  <a:srgbClr val="171717"/>
                </a:solidFill>
                <a:latin typeface="Merriweather Web"/>
              </a:rPr>
              <a:t>Where and Order By</a:t>
            </a:r>
            <a:endParaRPr lang="en-US" sz="4400" dirty="0">
              <a:solidFill>
                <a:srgbClr val="171717"/>
              </a:solidFill>
              <a:latin typeface="Merriweather Web"/>
            </a:endParaRPr>
          </a:p>
        </p:txBody>
      </p:sp>
    </p:spTree>
    <p:extLst>
      <p:ext uri="{BB962C8B-B14F-4D97-AF65-F5344CB8AC3E}">
        <p14:creationId xmlns:p14="http://schemas.microsoft.com/office/powerpoint/2010/main" val="665504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0588"/>
            <a:ext cx="9603275" cy="719481"/>
          </a:xfrm>
        </p:spPr>
        <p:txBody>
          <a:bodyPr>
            <a:normAutofit/>
          </a:bodyPr>
          <a:lstStyle/>
          <a:p>
            <a:r>
              <a:rPr lang="en-IN" dirty="0"/>
              <a:t>String matching </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nSpc>
                <a:spcPct val="100000"/>
              </a:lnSpc>
              <a:spcBef>
                <a:spcPts val="300"/>
              </a:spcBef>
              <a:buNone/>
            </a:pPr>
            <a:r>
              <a:rPr lang="en-US" b="1" dirty="0">
                <a:solidFill>
                  <a:srgbClr val="171717"/>
                </a:solidFill>
                <a:latin typeface="Merriweather Web"/>
              </a:rPr>
              <a:t>Like</a:t>
            </a:r>
            <a:r>
              <a:rPr lang="en-US" dirty="0">
                <a:solidFill>
                  <a:srgbClr val="171717"/>
                </a:solidFill>
                <a:latin typeface="Merriweather Web"/>
              </a:rPr>
              <a:t> - To match strings</a:t>
            </a:r>
          </a:p>
          <a:p>
            <a:pPr marL="0" indent="0">
              <a:lnSpc>
                <a:spcPct val="100000"/>
              </a:lnSpc>
              <a:spcBef>
                <a:spcPts val="300"/>
              </a:spcBef>
              <a:buNone/>
            </a:pPr>
            <a:r>
              <a:rPr lang="en-US" b="1" dirty="0">
                <a:solidFill>
                  <a:srgbClr val="171717"/>
                </a:solidFill>
                <a:latin typeface="Merriweather Web"/>
              </a:rPr>
              <a:t>Not like </a:t>
            </a:r>
            <a:r>
              <a:rPr lang="en-US" dirty="0">
                <a:solidFill>
                  <a:srgbClr val="171717"/>
                </a:solidFill>
                <a:latin typeface="Merriweather Web"/>
              </a:rPr>
              <a:t>- Opposite match of strings </a:t>
            </a:r>
          </a:p>
          <a:p>
            <a:pPr marL="0" indent="0">
              <a:lnSpc>
                <a:spcPct val="100000"/>
              </a:lnSpc>
              <a:spcBef>
                <a:spcPts val="300"/>
              </a:spcBef>
              <a:buNone/>
            </a:pPr>
            <a:endParaRPr lang="en-US" dirty="0">
              <a:solidFill>
                <a:srgbClr val="171717"/>
              </a:solidFill>
              <a:latin typeface="Merriweather Web"/>
            </a:endParaRPr>
          </a:p>
          <a:p>
            <a:pPr marL="0" indent="0">
              <a:lnSpc>
                <a:spcPct val="100000"/>
              </a:lnSpc>
              <a:spcBef>
                <a:spcPts val="300"/>
              </a:spcBef>
              <a:buNone/>
            </a:pPr>
            <a:r>
              <a:rPr lang="en-US" b="1" dirty="0">
                <a:solidFill>
                  <a:srgbClr val="171717"/>
                </a:solidFill>
                <a:latin typeface="Merriweather Web"/>
              </a:rPr>
              <a:t>Wildcard operators: </a:t>
            </a:r>
            <a:r>
              <a:rPr lang="en-US" dirty="0">
                <a:solidFill>
                  <a:srgbClr val="171717"/>
                </a:solidFill>
                <a:latin typeface="Merriweather Web"/>
              </a:rPr>
              <a:t>_ and %</a:t>
            </a:r>
          </a:p>
          <a:p>
            <a:pPr marL="0" indent="0">
              <a:lnSpc>
                <a:spcPct val="100000"/>
              </a:lnSpc>
              <a:spcBef>
                <a:spcPts val="1200"/>
              </a:spcBef>
              <a:spcAft>
                <a:spcPts val="1200"/>
              </a:spcAft>
              <a:buNone/>
            </a:pPr>
            <a:r>
              <a:rPr lang="en-US" dirty="0">
                <a:solidFill>
                  <a:srgbClr val="171717"/>
                </a:solidFill>
                <a:latin typeface="Merriweather Web"/>
              </a:rPr>
              <a:t>'_’  -  To match exactly single character </a:t>
            </a:r>
          </a:p>
          <a:p>
            <a:pPr marL="0" indent="0">
              <a:lnSpc>
                <a:spcPct val="100000"/>
              </a:lnSpc>
              <a:spcBef>
                <a:spcPts val="300"/>
              </a:spcBef>
              <a:buNone/>
            </a:pPr>
            <a:r>
              <a:rPr lang="en-US" dirty="0">
                <a:solidFill>
                  <a:srgbClr val="171717"/>
                </a:solidFill>
                <a:latin typeface="Merriweather Web"/>
              </a:rPr>
              <a:t> '%’  -  To match Zero or more characters</a:t>
            </a:r>
          </a:p>
          <a:p>
            <a:pPr marL="0" indent="0">
              <a:lnSpc>
                <a:spcPct val="100000"/>
              </a:lnSpc>
              <a:spcBef>
                <a:spcPts val="300"/>
              </a:spcBef>
              <a:buNone/>
            </a:pPr>
            <a:endParaRPr lang="en-US" dirty="0">
              <a:solidFill>
                <a:srgbClr val="171717"/>
              </a:solidFill>
              <a:latin typeface="Merriweather Web"/>
            </a:endParaRPr>
          </a:p>
          <a:p>
            <a:pPr marL="0" indent="0">
              <a:lnSpc>
                <a:spcPct val="100000"/>
              </a:lnSpc>
              <a:spcBef>
                <a:spcPts val="300"/>
              </a:spcBef>
              <a:buNone/>
            </a:pPr>
            <a:r>
              <a:rPr lang="en-US" sz="3600" b="0" i="1" dirty="0">
                <a:solidFill>
                  <a:srgbClr val="171717"/>
                </a:solidFill>
                <a:effectLst/>
                <a:latin typeface="Merriweather Web"/>
              </a:rPr>
              <a:t>Lets Practice </a:t>
            </a:r>
            <a:r>
              <a:rPr lang="en-US" sz="3600" i="1" dirty="0">
                <a:solidFill>
                  <a:srgbClr val="171717"/>
                </a:solidFill>
                <a:latin typeface="Merriweather Web"/>
              </a:rPr>
              <a:t>String Matching..</a:t>
            </a:r>
          </a:p>
          <a:p>
            <a:pPr marL="0" indent="0">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20535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3262576"/>
            <a:ext cx="8360626" cy="924517"/>
          </a:xfrm>
        </p:spPr>
        <p:txBody>
          <a:bodyPr>
            <a:normAutofit/>
          </a:bodyPr>
          <a:lstStyle/>
          <a:p>
            <a:pPr algn="ctr"/>
            <a:r>
              <a:rPr lang="en-IN" sz="4800" dirty="0"/>
              <a:t>Pre-defined functions</a:t>
            </a:r>
          </a:p>
        </p:txBody>
      </p:sp>
    </p:spTree>
    <p:extLst>
      <p:ext uri="{BB962C8B-B14F-4D97-AF65-F5344CB8AC3E}">
        <p14:creationId xmlns:p14="http://schemas.microsoft.com/office/powerpoint/2010/main" val="1851073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20588"/>
            <a:ext cx="9603275" cy="719481"/>
          </a:xfrm>
        </p:spPr>
        <p:txBody>
          <a:bodyPr>
            <a:normAutofit/>
          </a:bodyPr>
          <a:lstStyle/>
          <a:p>
            <a:r>
              <a:rPr lang="en-IN" dirty="0"/>
              <a:t>Predefined functions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799127" cy="4026480"/>
          </a:xfrm>
        </p:spPr>
        <p:txBody>
          <a:bodyPr>
            <a:noAutofit/>
          </a:bodyPr>
          <a:lstStyle/>
          <a:p>
            <a:pPr marL="0" indent="0" algn="l">
              <a:lnSpc>
                <a:spcPct val="100000"/>
              </a:lnSpc>
              <a:spcBef>
                <a:spcPts val="300"/>
              </a:spcBef>
              <a:buNone/>
            </a:pPr>
            <a:r>
              <a:rPr lang="en-IN" dirty="0">
                <a:solidFill>
                  <a:srgbClr val="171717"/>
                </a:solidFill>
                <a:latin typeface="Merriweather Web"/>
              </a:rPr>
              <a:t>SQL has so many predefined functions..</a:t>
            </a:r>
          </a:p>
          <a:p>
            <a:pPr marL="0" indent="0" algn="l">
              <a:lnSpc>
                <a:spcPct val="100000"/>
              </a:lnSpc>
              <a:spcBef>
                <a:spcPts val="300"/>
              </a:spcBef>
              <a:buNone/>
            </a:pPr>
            <a:endParaRPr lang="en-IN"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Numeric Functions</a:t>
            </a:r>
          </a:p>
          <a:p>
            <a:pPr marL="457200" indent="-457200" algn="l">
              <a:lnSpc>
                <a:spcPct val="100000"/>
              </a:lnSpc>
              <a:spcBef>
                <a:spcPts val="300"/>
              </a:spcBef>
              <a:buAutoNum type="arabicPeriod"/>
            </a:pPr>
            <a:r>
              <a:rPr lang="en-IN" dirty="0">
                <a:solidFill>
                  <a:srgbClr val="171717"/>
                </a:solidFill>
                <a:latin typeface="Merriweather Web"/>
              </a:rPr>
              <a:t>String Functions</a:t>
            </a:r>
          </a:p>
          <a:p>
            <a:pPr marL="457200" indent="-457200" algn="l">
              <a:lnSpc>
                <a:spcPct val="100000"/>
              </a:lnSpc>
              <a:spcBef>
                <a:spcPts val="300"/>
              </a:spcBef>
              <a:buAutoNum type="arabicPeriod"/>
            </a:pPr>
            <a:r>
              <a:rPr lang="en-IN" dirty="0">
                <a:solidFill>
                  <a:srgbClr val="171717"/>
                </a:solidFill>
                <a:latin typeface="Merriweather Web"/>
              </a:rPr>
              <a:t>Date and Time Functions</a:t>
            </a:r>
          </a:p>
          <a:p>
            <a:pPr marL="457200" indent="-457200" algn="l">
              <a:lnSpc>
                <a:spcPct val="100000"/>
              </a:lnSpc>
              <a:spcBef>
                <a:spcPts val="300"/>
              </a:spcBef>
              <a:buAutoNum type="arabicPeriod"/>
            </a:pPr>
            <a:r>
              <a:rPr lang="en-IN" dirty="0">
                <a:solidFill>
                  <a:srgbClr val="171717"/>
                </a:solidFill>
                <a:latin typeface="Merriweather Web"/>
              </a:rPr>
              <a:t>Conversion Functions</a:t>
            </a:r>
          </a:p>
          <a:p>
            <a:pPr marL="457200" indent="-457200">
              <a:lnSpc>
                <a:spcPct val="100000"/>
              </a:lnSpc>
              <a:spcBef>
                <a:spcPts val="300"/>
              </a:spcBef>
              <a:buFont typeface="Arial" panose="020B0604020202020204" pitchFamily="34" charset="0"/>
              <a:buAutoNum type="arabicPeriod"/>
            </a:pPr>
            <a:r>
              <a:rPr lang="en-IN" dirty="0">
                <a:solidFill>
                  <a:srgbClr val="171717"/>
                </a:solidFill>
                <a:latin typeface="Merriweather Web"/>
              </a:rPr>
              <a:t>Null handling Functions</a:t>
            </a:r>
            <a:endParaRPr lang="en-US" dirty="0">
              <a:solidFill>
                <a:srgbClr val="171717"/>
              </a:solidFill>
              <a:latin typeface="Merriweather Web"/>
            </a:endParaRPr>
          </a:p>
          <a:p>
            <a:pPr marL="457200" indent="-457200" algn="l">
              <a:lnSpc>
                <a:spcPct val="100000"/>
              </a:lnSpc>
              <a:spcBef>
                <a:spcPts val="300"/>
              </a:spcBef>
              <a:buAutoNum type="arabicPeriod"/>
            </a:pPr>
            <a:r>
              <a:rPr lang="en-IN" dirty="0">
                <a:solidFill>
                  <a:srgbClr val="171717"/>
                </a:solidFill>
                <a:latin typeface="Merriweather Web"/>
              </a:rPr>
              <a:t>Aggregate Functions</a:t>
            </a:r>
          </a:p>
          <a:p>
            <a:pPr marL="457200" indent="-457200" algn="l">
              <a:lnSpc>
                <a:spcPct val="100000"/>
              </a:lnSpc>
              <a:spcBef>
                <a:spcPts val="300"/>
              </a:spcBef>
              <a:buAutoNum type="arabicPeriod"/>
            </a:pPr>
            <a:r>
              <a:rPr lang="en-IN" dirty="0">
                <a:solidFill>
                  <a:srgbClr val="171717"/>
                </a:solidFill>
                <a:latin typeface="Merriweather Web"/>
              </a:rPr>
              <a:t>Window Functions</a:t>
            </a:r>
          </a:p>
        </p:txBody>
      </p:sp>
    </p:spTree>
    <p:extLst>
      <p:ext uri="{BB962C8B-B14F-4D97-AF65-F5344CB8AC3E}">
        <p14:creationId xmlns:p14="http://schemas.microsoft.com/office/powerpoint/2010/main" val="318350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4943" y="1013012"/>
            <a:ext cx="9603275" cy="827057"/>
          </a:xfrm>
        </p:spPr>
        <p:txBody>
          <a:bodyPr>
            <a:normAutofit/>
          </a:bodyPr>
          <a:lstStyle/>
          <a:p>
            <a:r>
              <a:rPr lang="en-IN" sz="4000" dirty="0"/>
              <a:t>What is Data, Database?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algn="l">
              <a:buFont typeface="Arial" panose="020B0604020202020204" pitchFamily="34" charset="0"/>
              <a:buChar char="•"/>
            </a:pPr>
            <a:r>
              <a:rPr lang="en-US" b="1" dirty="0">
                <a:solidFill>
                  <a:srgbClr val="171717"/>
                </a:solidFill>
                <a:latin typeface="Merriweather Web"/>
              </a:rPr>
              <a:t>D</a:t>
            </a:r>
            <a:r>
              <a:rPr lang="en-US" sz="2000" b="1" i="0" dirty="0">
                <a:solidFill>
                  <a:srgbClr val="171717"/>
                </a:solidFill>
                <a:effectLst/>
                <a:latin typeface="Merriweather Web"/>
              </a:rPr>
              <a:t>atabase</a:t>
            </a:r>
            <a:r>
              <a:rPr lang="en-US" sz="2000" b="0" i="0" dirty="0">
                <a:solidFill>
                  <a:srgbClr val="171717"/>
                </a:solidFill>
                <a:effectLst/>
                <a:latin typeface="Merriweather Web"/>
              </a:rPr>
              <a:t> is a system that allow users to store, organize and analyze data. It is an organized collection of data stored in multiple related datasets.</a:t>
            </a:r>
          </a:p>
          <a:p>
            <a:pPr marL="0" indent="0" algn="l">
              <a:buNone/>
            </a:pPr>
            <a:r>
              <a:rPr lang="en-US" dirty="0">
                <a:solidFill>
                  <a:srgbClr val="171717"/>
                </a:solidFill>
                <a:latin typeface="Merriweather Web"/>
              </a:rPr>
              <a:t>    Example:  Employee Database contains below datasets.</a:t>
            </a:r>
            <a:endParaRPr lang="en-US" sz="2000" b="0" i="0" dirty="0">
              <a:solidFill>
                <a:srgbClr val="171717"/>
              </a:solidFill>
              <a:effectLst/>
              <a:latin typeface="Merriweather Web"/>
            </a:endParaRPr>
          </a:p>
          <a:p>
            <a:pPr algn="l">
              <a:buFont typeface="Arial" panose="020B0604020202020204" pitchFamily="34" charset="0"/>
              <a:buChar char="•"/>
            </a:pPr>
            <a:endParaRPr lang="en-US" sz="2000" b="0" i="0" dirty="0">
              <a:solidFill>
                <a:srgbClr val="171717"/>
              </a:solidFill>
              <a:effectLst/>
              <a:latin typeface="Merriweather Web"/>
            </a:endParaRPr>
          </a:p>
        </p:txBody>
      </p:sp>
      <p:pic>
        <p:nvPicPr>
          <p:cNvPr id="5" name="Picture 4">
            <a:extLst>
              <a:ext uri="{FF2B5EF4-FFF2-40B4-BE49-F238E27FC236}">
                <a16:creationId xmlns:a16="http://schemas.microsoft.com/office/drawing/2014/main" id="{BFA55527-3EE9-649A-574C-A85DBD2B5E16}"/>
              </a:ext>
            </a:extLst>
          </p:cNvPr>
          <p:cNvPicPr>
            <a:picLocks noChangeAspect="1"/>
          </p:cNvPicPr>
          <p:nvPr/>
        </p:nvPicPr>
        <p:blipFill>
          <a:blip r:embed="rId2"/>
          <a:stretch>
            <a:fillRect/>
          </a:stretch>
        </p:blipFill>
        <p:spPr>
          <a:xfrm>
            <a:off x="3051365" y="3355942"/>
            <a:ext cx="4344517" cy="2489046"/>
          </a:xfrm>
          <a:prstGeom prst="rect">
            <a:avLst/>
          </a:prstGeom>
        </p:spPr>
      </p:pic>
    </p:spTree>
    <p:extLst>
      <p:ext uri="{BB962C8B-B14F-4D97-AF65-F5344CB8AC3E}">
        <p14:creationId xmlns:p14="http://schemas.microsoft.com/office/powerpoint/2010/main" val="3413291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74376"/>
            <a:ext cx="9603275" cy="665693"/>
          </a:xfrm>
        </p:spPr>
        <p:txBody>
          <a:bodyPr>
            <a:normAutofit fontScale="90000"/>
          </a:bodyPr>
          <a:lstStyle/>
          <a:p>
            <a:r>
              <a:rPr lang="en-IN" sz="3600" dirty="0"/>
              <a:t>Numeric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11786"/>
            <a:ext cx="8830941" cy="4134056"/>
          </a:xfrm>
        </p:spPr>
        <p:txBody>
          <a:bodyPr>
            <a:noAutofit/>
          </a:bodyPr>
          <a:lstStyle/>
          <a:p>
            <a:pPr marL="0" indent="0" algn="l">
              <a:lnSpc>
                <a:spcPct val="100000"/>
              </a:lnSpc>
              <a:spcBef>
                <a:spcPts val="300"/>
              </a:spcBef>
              <a:buNone/>
            </a:pPr>
            <a:r>
              <a:rPr lang="en-IN" sz="1800" dirty="0">
                <a:solidFill>
                  <a:srgbClr val="171717"/>
                </a:solidFill>
                <a:latin typeface="Merriweather Web"/>
              </a:rPr>
              <a:t>ABS - </a:t>
            </a:r>
            <a:r>
              <a:rPr lang="en-US" sz="1800" b="0" i="0" dirty="0">
                <a:solidFill>
                  <a:srgbClr val="394F60"/>
                </a:solidFill>
                <a:effectLst/>
                <a:latin typeface="Inter"/>
              </a:rPr>
              <a:t>Returns the absolute(positive) value of a numeric expression.</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MOD - </a:t>
            </a:r>
            <a:r>
              <a:rPr lang="en-IN" sz="1800" b="0" i="0" dirty="0">
                <a:solidFill>
                  <a:srgbClr val="394F60"/>
                </a:solidFill>
                <a:effectLst/>
                <a:latin typeface="Inter"/>
              </a:rPr>
              <a:t>Equivalent to the % which returns remainder.</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SQRT - </a:t>
            </a:r>
            <a:r>
              <a:rPr lang="en-US" sz="1800" b="0" i="0" dirty="0">
                <a:solidFill>
                  <a:srgbClr val="394F60"/>
                </a:solidFill>
                <a:effectLst/>
                <a:latin typeface="Inter"/>
              </a:rPr>
              <a:t>Returns the square-root of a non-negative number or expression</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SQUARE - </a:t>
            </a:r>
            <a:r>
              <a:rPr lang="en-US" sz="1800" b="0" i="0" dirty="0">
                <a:solidFill>
                  <a:srgbClr val="394F60"/>
                </a:solidFill>
                <a:effectLst/>
                <a:latin typeface="Inter"/>
              </a:rPr>
              <a:t>Returns the square of a numeric expression.</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POWER(</a:t>
            </a:r>
            <a:r>
              <a:rPr lang="en-IN" sz="1800" dirty="0" err="1">
                <a:solidFill>
                  <a:srgbClr val="171717"/>
                </a:solidFill>
                <a:latin typeface="Merriweather Web"/>
              </a:rPr>
              <a:t>x,y</a:t>
            </a:r>
            <a:r>
              <a:rPr lang="en-IN" sz="1800" dirty="0">
                <a:solidFill>
                  <a:srgbClr val="171717"/>
                </a:solidFill>
                <a:latin typeface="Merriweather Web"/>
              </a:rPr>
              <a:t>) – </a:t>
            </a:r>
            <a:r>
              <a:rPr lang="en-IN" sz="1800" dirty="0">
                <a:solidFill>
                  <a:srgbClr val="394F60"/>
                </a:solidFill>
                <a:latin typeface="Inter"/>
              </a:rPr>
              <a:t>Returns x to the power of y value</a:t>
            </a:r>
          </a:p>
          <a:p>
            <a:pPr marL="0" indent="0" algn="l">
              <a:lnSpc>
                <a:spcPct val="100000"/>
              </a:lnSpc>
              <a:spcBef>
                <a:spcPts val="300"/>
              </a:spcBef>
              <a:buNone/>
            </a:pPr>
            <a:r>
              <a:rPr lang="en-IN" sz="1800" dirty="0">
                <a:solidFill>
                  <a:srgbClr val="171717"/>
                </a:solidFill>
                <a:latin typeface="Merriweather Web"/>
              </a:rPr>
              <a:t>CEIL – </a:t>
            </a:r>
            <a:r>
              <a:rPr lang="en-US" sz="1800" b="0" i="0" dirty="0">
                <a:solidFill>
                  <a:srgbClr val="394F60"/>
                </a:solidFill>
                <a:effectLst/>
                <a:latin typeface="Inter"/>
              </a:rPr>
              <a:t>Returns the nearest equal or larger integer</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FLOOR - </a:t>
            </a:r>
            <a:r>
              <a:rPr lang="en-US" sz="1800" b="0" i="0" dirty="0">
                <a:solidFill>
                  <a:srgbClr val="394F60"/>
                </a:solidFill>
                <a:effectLst/>
                <a:latin typeface="Inter"/>
              </a:rPr>
              <a:t>Returns the nearest equal or smaller integer</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ROUND – </a:t>
            </a:r>
            <a:r>
              <a:rPr lang="en-IN" sz="1800" dirty="0">
                <a:solidFill>
                  <a:srgbClr val="394F60"/>
                </a:solidFill>
                <a:latin typeface="Inter"/>
              </a:rPr>
              <a:t>Returns the nearest integer based on the decimal part</a:t>
            </a:r>
          </a:p>
          <a:p>
            <a:pPr marL="0" indent="0" algn="l">
              <a:lnSpc>
                <a:spcPct val="100000"/>
              </a:lnSpc>
              <a:spcBef>
                <a:spcPts val="300"/>
              </a:spcBef>
              <a:buNone/>
            </a:pPr>
            <a:r>
              <a:rPr lang="en-IN" sz="1800" dirty="0">
                <a:solidFill>
                  <a:srgbClr val="171717"/>
                </a:solidFill>
                <a:latin typeface="Merriweather Web"/>
              </a:rPr>
              <a:t>SIGN – </a:t>
            </a:r>
            <a:r>
              <a:rPr lang="en-IN" sz="1800" dirty="0">
                <a:solidFill>
                  <a:srgbClr val="394F60"/>
                </a:solidFill>
                <a:latin typeface="Inter"/>
              </a:rPr>
              <a:t>Returns sign of its argument(-1 for negative, 1 for positive, 0 for 0)</a:t>
            </a:r>
          </a:p>
          <a:p>
            <a:pPr marL="0" indent="0" algn="l">
              <a:lnSpc>
                <a:spcPct val="100000"/>
              </a:lnSpc>
              <a:spcBef>
                <a:spcPts val="300"/>
              </a:spcBef>
              <a:buNone/>
            </a:pPr>
            <a:r>
              <a:rPr lang="en-IN" sz="1800" dirty="0">
                <a:solidFill>
                  <a:srgbClr val="171717"/>
                </a:solidFill>
                <a:latin typeface="Merriweather Web"/>
              </a:rPr>
              <a:t>LOG - </a:t>
            </a:r>
            <a:r>
              <a:rPr lang="en-US" sz="1800" b="0" i="0" dirty="0">
                <a:solidFill>
                  <a:srgbClr val="394F60"/>
                </a:solidFill>
                <a:effectLst/>
                <a:latin typeface="Inter"/>
              </a:rPr>
              <a:t>Returns the logarithm of a number or expression</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LN - </a:t>
            </a:r>
            <a:r>
              <a:rPr lang="en-IN" sz="1800" b="0" i="0" dirty="0">
                <a:solidFill>
                  <a:srgbClr val="394F60"/>
                </a:solidFill>
                <a:effectLst/>
                <a:latin typeface="Inter"/>
              </a:rPr>
              <a:t>Returns the natural logarithm of a number or expression</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EXP(x) – </a:t>
            </a:r>
            <a:r>
              <a:rPr lang="en-IN" sz="1800" dirty="0">
                <a:solidFill>
                  <a:srgbClr val="394F60"/>
                </a:solidFill>
                <a:latin typeface="Inter"/>
              </a:rPr>
              <a:t>Returns Euler number (e – 2. 718282) to the power of x</a:t>
            </a:r>
          </a:p>
          <a:p>
            <a:pPr marL="0" indent="0" algn="l">
              <a:lnSpc>
                <a:spcPct val="100000"/>
              </a:lnSpc>
              <a:spcBef>
                <a:spcPts val="300"/>
              </a:spcBef>
              <a:buNone/>
            </a:pPr>
            <a:r>
              <a:rPr lang="en-IN" sz="1800" dirty="0">
                <a:solidFill>
                  <a:srgbClr val="171717"/>
                </a:solidFill>
                <a:latin typeface="Merriweather Web"/>
              </a:rPr>
              <a:t>FACTORIAL – </a:t>
            </a:r>
            <a:r>
              <a:rPr lang="en-IN" sz="1800" dirty="0">
                <a:solidFill>
                  <a:srgbClr val="394F60"/>
                </a:solidFill>
                <a:latin typeface="Inter"/>
              </a:rPr>
              <a:t>Returns factorial of a number or expression</a:t>
            </a:r>
            <a:endParaRPr lang="en-US" sz="1800" dirty="0">
              <a:solidFill>
                <a:srgbClr val="171717"/>
              </a:solidFill>
              <a:latin typeface="Merriweather Web"/>
            </a:endParaRPr>
          </a:p>
        </p:txBody>
      </p:sp>
    </p:spTree>
    <p:extLst>
      <p:ext uri="{BB962C8B-B14F-4D97-AF65-F5344CB8AC3E}">
        <p14:creationId xmlns:p14="http://schemas.microsoft.com/office/powerpoint/2010/main" val="4190348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65412"/>
            <a:ext cx="9603275" cy="674657"/>
          </a:xfrm>
        </p:spPr>
        <p:txBody>
          <a:bodyPr>
            <a:normAutofit fontScale="90000"/>
          </a:bodyPr>
          <a:lstStyle/>
          <a:p>
            <a:r>
              <a:rPr lang="en-IN" sz="3600" dirty="0"/>
              <a:t>STRING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08155"/>
            <a:ext cx="8830941" cy="4134056"/>
          </a:xfrm>
        </p:spPr>
        <p:txBody>
          <a:bodyPr>
            <a:noAutofit/>
          </a:bodyPr>
          <a:lstStyle/>
          <a:p>
            <a:pPr marL="0" indent="0" algn="l">
              <a:lnSpc>
                <a:spcPct val="100000"/>
              </a:lnSpc>
              <a:spcBef>
                <a:spcPts val="300"/>
              </a:spcBef>
              <a:buNone/>
            </a:pPr>
            <a:r>
              <a:rPr lang="en-US" sz="1800" dirty="0">
                <a:solidFill>
                  <a:srgbClr val="171717"/>
                </a:solidFill>
                <a:latin typeface="Merriweather Web"/>
              </a:rPr>
              <a:t>LENGTH</a:t>
            </a:r>
            <a:r>
              <a:rPr lang="en-US" sz="1800" dirty="0">
                <a:solidFill>
                  <a:srgbClr val="394F60"/>
                </a:solidFill>
                <a:latin typeface="Inter"/>
              </a:rPr>
              <a:t> – To calculate length of given string</a:t>
            </a:r>
          </a:p>
          <a:p>
            <a:pPr marL="0" indent="0" algn="l">
              <a:lnSpc>
                <a:spcPct val="100000"/>
              </a:lnSpc>
              <a:spcBef>
                <a:spcPts val="300"/>
              </a:spcBef>
              <a:buNone/>
            </a:pPr>
            <a:r>
              <a:rPr lang="en-US" sz="1800" dirty="0">
                <a:solidFill>
                  <a:srgbClr val="171717"/>
                </a:solidFill>
                <a:latin typeface="Merriweather Web"/>
              </a:rPr>
              <a:t>CONCAT</a:t>
            </a:r>
            <a:r>
              <a:rPr lang="en-US" sz="1800" dirty="0">
                <a:solidFill>
                  <a:srgbClr val="394F60"/>
                </a:solidFill>
                <a:latin typeface="Inter"/>
              </a:rPr>
              <a:t> – To combine two or more strings</a:t>
            </a:r>
          </a:p>
          <a:p>
            <a:pPr marL="0" indent="0" algn="l">
              <a:lnSpc>
                <a:spcPct val="100000"/>
              </a:lnSpc>
              <a:spcBef>
                <a:spcPts val="300"/>
              </a:spcBef>
              <a:buNone/>
            </a:pPr>
            <a:r>
              <a:rPr lang="en-US" sz="1800" dirty="0">
                <a:solidFill>
                  <a:srgbClr val="171717"/>
                </a:solidFill>
                <a:latin typeface="Merriweather Web"/>
              </a:rPr>
              <a:t>TRIM</a:t>
            </a:r>
            <a:r>
              <a:rPr lang="en-US" sz="1800" dirty="0">
                <a:solidFill>
                  <a:srgbClr val="394F60"/>
                </a:solidFill>
                <a:latin typeface="Inter"/>
              </a:rPr>
              <a:t> – To remove spaces on both left and right sides of the given string</a:t>
            </a:r>
          </a:p>
          <a:p>
            <a:pPr marL="0" indent="0" algn="l">
              <a:lnSpc>
                <a:spcPct val="100000"/>
              </a:lnSpc>
              <a:spcBef>
                <a:spcPts val="300"/>
              </a:spcBef>
              <a:buNone/>
            </a:pPr>
            <a:r>
              <a:rPr lang="en-US" sz="1800" dirty="0">
                <a:solidFill>
                  <a:srgbClr val="171717"/>
                </a:solidFill>
                <a:latin typeface="Merriweather Web"/>
              </a:rPr>
              <a:t>LTRIM</a:t>
            </a:r>
            <a:r>
              <a:rPr lang="en-US" sz="1800" dirty="0">
                <a:solidFill>
                  <a:srgbClr val="394F60"/>
                </a:solidFill>
                <a:latin typeface="Inter"/>
              </a:rPr>
              <a:t> – To remove spaces on the left side of the given string</a:t>
            </a:r>
          </a:p>
          <a:p>
            <a:pPr marL="0" indent="0" algn="l">
              <a:lnSpc>
                <a:spcPct val="100000"/>
              </a:lnSpc>
              <a:spcBef>
                <a:spcPts val="300"/>
              </a:spcBef>
              <a:buNone/>
            </a:pPr>
            <a:r>
              <a:rPr lang="en-US" sz="1800" dirty="0">
                <a:solidFill>
                  <a:srgbClr val="171717"/>
                </a:solidFill>
                <a:latin typeface="Merriweather Web"/>
              </a:rPr>
              <a:t>RTRIM</a:t>
            </a:r>
            <a:r>
              <a:rPr lang="en-US" sz="1800" dirty="0">
                <a:solidFill>
                  <a:srgbClr val="394F60"/>
                </a:solidFill>
                <a:latin typeface="Inter"/>
              </a:rPr>
              <a:t> – To remove spaces on the right side of the given string</a:t>
            </a:r>
          </a:p>
          <a:p>
            <a:pPr marL="0" indent="0" algn="l">
              <a:lnSpc>
                <a:spcPct val="100000"/>
              </a:lnSpc>
              <a:spcBef>
                <a:spcPts val="300"/>
              </a:spcBef>
              <a:buNone/>
            </a:pPr>
            <a:r>
              <a:rPr lang="en-US" sz="1800" dirty="0">
                <a:solidFill>
                  <a:srgbClr val="171717"/>
                </a:solidFill>
                <a:latin typeface="Merriweather Web"/>
              </a:rPr>
              <a:t>LPAD</a:t>
            </a:r>
            <a:r>
              <a:rPr lang="en-US" sz="1800" dirty="0">
                <a:solidFill>
                  <a:srgbClr val="394F60"/>
                </a:solidFill>
                <a:latin typeface="Inter"/>
              </a:rPr>
              <a:t> – To add spaces or characters on the left side of the given string</a:t>
            </a:r>
          </a:p>
          <a:p>
            <a:pPr marL="0" indent="0" algn="l">
              <a:lnSpc>
                <a:spcPct val="100000"/>
              </a:lnSpc>
              <a:spcBef>
                <a:spcPts val="300"/>
              </a:spcBef>
              <a:buNone/>
            </a:pPr>
            <a:r>
              <a:rPr lang="en-US" sz="1800" dirty="0">
                <a:solidFill>
                  <a:srgbClr val="171717"/>
                </a:solidFill>
                <a:latin typeface="Merriweather Web"/>
              </a:rPr>
              <a:t>RPAD</a:t>
            </a:r>
            <a:r>
              <a:rPr lang="en-US" sz="1800" dirty="0">
                <a:solidFill>
                  <a:srgbClr val="394F60"/>
                </a:solidFill>
                <a:latin typeface="Inter"/>
              </a:rPr>
              <a:t> – To add spaces or characters on the right side of the given string</a:t>
            </a:r>
          </a:p>
          <a:p>
            <a:pPr marL="0" indent="0">
              <a:lnSpc>
                <a:spcPct val="100000"/>
              </a:lnSpc>
              <a:spcBef>
                <a:spcPts val="300"/>
              </a:spcBef>
              <a:buNone/>
            </a:pPr>
            <a:r>
              <a:rPr lang="en-US" sz="1800" dirty="0">
                <a:solidFill>
                  <a:srgbClr val="171717"/>
                </a:solidFill>
                <a:latin typeface="Merriweather Web"/>
              </a:rPr>
              <a:t>SUBSTR(SUBSTRING)</a:t>
            </a:r>
            <a:r>
              <a:rPr lang="en-US" sz="1800" dirty="0">
                <a:solidFill>
                  <a:srgbClr val="394F60"/>
                </a:solidFill>
                <a:latin typeface="Inter"/>
              </a:rPr>
              <a:t> – To get a part of the string </a:t>
            </a:r>
          </a:p>
          <a:p>
            <a:pPr marL="0" indent="0" algn="l">
              <a:lnSpc>
                <a:spcPct val="100000"/>
              </a:lnSpc>
              <a:spcBef>
                <a:spcPts val="300"/>
              </a:spcBef>
              <a:buNone/>
            </a:pPr>
            <a:r>
              <a:rPr lang="en-US" sz="1800" dirty="0">
                <a:solidFill>
                  <a:srgbClr val="171717"/>
                </a:solidFill>
                <a:latin typeface="Merriweather Web"/>
              </a:rPr>
              <a:t>REVERSE</a:t>
            </a:r>
            <a:r>
              <a:rPr lang="en-US" sz="1800" dirty="0">
                <a:solidFill>
                  <a:srgbClr val="394F60"/>
                </a:solidFill>
                <a:latin typeface="Inter"/>
              </a:rPr>
              <a:t> – Returns reverse of given string</a:t>
            </a:r>
          </a:p>
          <a:p>
            <a:pPr marL="0" indent="0" algn="l">
              <a:lnSpc>
                <a:spcPct val="100000"/>
              </a:lnSpc>
              <a:spcBef>
                <a:spcPts val="300"/>
              </a:spcBef>
              <a:buNone/>
            </a:pPr>
            <a:r>
              <a:rPr lang="en-US" sz="1800" dirty="0">
                <a:solidFill>
                  <a:srgbClr val="171717"/>
                </a:solidFill>
                <a:latin typeface="Merriweather Web"/>
              </a:rPr>
              <a:t>LOWER</a:t>
            </a:r>
            <a:r>
              <a:rPr lang="en-US" sz="1800" dirty="0">
                <a:solidFill>
                  <a:srgbClr val="394F60"/>
                </a:solidFill>
                <a:latin typeface="Inter"/>
              </a:rPr>
              <a:t> – Converts given string to lower case</a:t>
            </a:r>
          </a:p>
          <a:p>
            <a:pPr marL="0" indent="0" algn="l">
              <a:lnSpc>
                <a:spcPct val="100000"/>
              </a:lnSpc>
              <a:spcBef>
                <a:spcPts val="300"/>
              </a:spcBef>
              <a:buNone/>
            </a:pPr>
            <a:r>
              <a:rPr lang="en-US" sz="1800" dirty="0">
                <a:solidFill>
                  <a:srgbClr val="171717"/>
                </a:solidFill>
                <a:latin typeface="Merriweather Web"/>
              </a:rPr>
              <a:t>UPPER</a:t>
            </a:r>
            <a:r>
              <a:rPr lang="en-US" sz="1800" dirty="0">
                <a:solidFill>
                  <a:srgbClr val="394F60"/>
                </a:solidFill>
                <a:latin typeface="Inter"/>
              </a:rPr>
              <a:t> – Converts given string to UPPER case</a:t>
            </a:r>
          </a:p>
          <a:p>
            <a:pPr marL="0" indent="0" algn="l">
              <a:lnSpc>
                <a:spcPct val="100000"/>
              </a:lnSpc>
              <a:spcBef>
                <a:spcPts val="300"/>
              </a:spcBef>
              <a:buNone/>
            </a:pPr>
            <a:r>
              <a:rPr lang="en-US" sz="1800" dirty="0">
                <a:solidFill>
                  <a:srgbClr val="171717"/>
                </a:solidFill>
                <a:latin typeface="Merriweather Web"/>
              </a:rPr>
              <a:t>INITCAP</a:t>
            </a:r>
            <a:r>
              <a:rPr lang="en-US" sz="1800" dirty="0">
                <a:solidFill>
                  <a:srgbClr val="394F60"/>
                </a:solidFill>
                <a:latin typeface="Inter"/>
              </a:rPr>
              <a:t> – Converts first letter of each word in the given string to UPPER case</a:t>
            </a:r>
          </a:p>
          <a:p>
            <a:pPr marL="0" indent="0" algn="l">
              <a:lnSpc>
                <a:spcPct val="100000"/>
              </a:lnSpc>
              <a:spcBef>
                <a:spcPts val="300"/>
              </a:spcBef>
              <a:buNone/>
            </a:pPr>
            <a:r>
              <a:rPr lang="en-US" sz="1800" dirty="0">
                <a:solidFill>
                  <a:srgbClr val="171717"/>
                </a:solidFill>
                <a:latin typeface="Merriweather Web"/>
              </a:rPr>
              <a:t>REPLACE</a:t>
            </a:r>
            <a:r>
              <a:rPr lang="en-US" sz="1800" dirty="0">
                <a:solidFill>
                  <a:srgbClr val="394F60"/>
                </a:solidFill>
                <a:latin typeface="Inter"/>
              </a:rPr>
              <a:t> – To replace one or more characters/words with other words</a:t>
            </a:r>
          </a:p>
        </p:txBody>
      </p:sp>
    </p:spTree>
    <p:extLst>
      <p:ext uri="{BB962C8B-B14F-4D97-AF65-F5344CB8AC3E}">
        <p14:creationId xmlns:p14="http://schemas.microsoft.com/office/powerpoint/2010/main" val="1250882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237129"/>
            <a:ext cx="9603275" cy="602940"/>
          </a:xfrm>
        </p:spPr>
        <p:txBody>
          <a:bodyPr>
            <a:normAutofit fontScale="90000"/>
          </a:bodyPr>
          <a:lstStyle/>
          <a:p>
            <a:r>
              <a:rPr lang="en-IN" sz="3600" dirty="0"/>
              <a:t>Date and time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08155"/>
            <a:ext cx="8095835" cy="4134056"/>
          </a:xfrm>
        </p:spPr>
        <p:txBody>
          <a:bodyPr>
            <a:noAutofit/>
          </a:bodyPr>
          <a:lstStyle/>
          <a:p>
            <a:pPr marL="0" indent="0" algn="l">
              <a:lnSpc>
                <a:spcPct val="100000"/>
              </a:lnSpc>
              <a:spcBef>
                <a:spcPts val="300"/>
              </a:spcBef>
              <a:buNone/>
            </a:pPr>
            <a:r>
              <a:rPr lang="en-US" sz="1600" dirty="0">
                <a:solidFill>
                  <a:srgbClr val="171717"/>
                </a:solidFill>
                <a:latin typeface="Merriweather Web"/>
              </a:rPr>
              <a:t>CURRENT_DATE() – </a:t>
            </a:r>
            <a:r>
              <a:rPr lang="en-US" sz="1600" dirty="0">
                <a:solidFill>
                  <a:srgbClr val="394F60"/>
                </a:solidFill>
                <a:latin typeface="Inter"/>
              </a:rPr>
              <a:t>Returns today’s date in server time zone</a:t>
            </a:r>
            <a:endParaRPr lang="en-US" sz="1600" dirty="0">
              <a:solidFill>
                <a:srgbClr val="171717"/>
              </a:solidFill>
              <a:latin typeface="Merriweather Web"/>
            </a:endParaRPr>
          </a:p>
          <a:p>
            <a:pPr marL="0" indent="0" algn="l">
              <a:lnSpc>
                <a:spcPct val="100000"/>
              </a:lnSpc>
              <a:spcBef>
                <a:spcPts val="300"/>
              </a:spcBef>
              <a:buNone/>
            </a:pPr>
            <a:r>
              <a:rPr lang="en-US" sz="1600" dirty="0">
                <a:solidFill>
                  <a:srgbClr val="171717"/>
                </a:solidFill>
                <a:latin typeface="Merriweather Web"/>
              </a:rPr>
              <a:t>CURRENT_TIME() – </a:t>
            </a:r>
            <a:r>
              <a:rPr lang="en-US" sz="1600" dirty="0">
                <a:solidFill>
                  <a:srgbClr val="394F60"/>
                </a:solidFill>
                <a:latin typeface="Inter"/>
              </a:rPr>
              <a:t>Returns current time in server time zone</a:t>
            </a:r>
            <a:endParaRPr lang="en-US" sz="1600" dirty="0">
              <a:solidFill>
                <a:srgbClr val="171717"/>
              </a:solidFill>
              <a:latin typeface="Merriweather Web"/>
            </a:endParaRPr>
          </a:p>
          <a:p>
            <a:pPr marL="0" indent="0" algn="l">
              <a:lnSpc>
                <a:spcPct val="100000"/>
              </a:lnSpc>
              <a:spcBef>
                <a:spcPts val="300"/>
              </a:spcBef>
              <a:buNone/>
            </a:pPr>
            <a:r>
              <a:rPr lang="en-US" sz="1600" dirty="0">
                <a:solidFill>
                  <a:srgbClr val="171717"/>
                </a:solidFill>
                <a:latin typeface="Merriweather Web"/>
              </a:rPr>
              <a:t>CURRENT_TIMESTAMP() - </a:t>
            </a:r>
            <a:r>
              <a:rPr lang="en-US" sz="1600" dirty="0">
                <a:solidFill>
                  <a:srgbClr val="394F60"/>
                </a:solidFill>
                <a:latin typeface="Inter"/>
              </a:rPr>
              <a:t>Returns current timestamp in server time zone</a:t>
            </a:r>
          </a:p>
          <a:p>
            <a:pPr marL="0" indent="0" algn="l">
              <a:lnSpc>
                <a:spcPct val="100000"/>
              </a:lnSpc>
              <a:spcBef>
                <a:spcPts val="300"/>
              </a:spcBef>
              <a:buNone/>
            </a:pPr>
            <a:r>
              <a:rPr lang="en-US" sz="1600" dirty="0">
                <a:solidFill>
                  <a:srgbClr val="171717"/>
                </a:solidFill>
                <a:latin typeface="Merriweather Web"/>
              </a:rPr>
              <a:t>YEAR(date or </a:t>
            </a:r>
            <a:r>
              <a:rPr lang="en-US" sz="1600" dirty="0" err="1">
                <a:solidFill>
                  <a:srgbClr val="171717"/>
                </a:solidFill>
                <a:latin typeface="Merriweather Web"/>
              </a:rPr>
              <a:t>ts</a:t>
            </a:r>
            <a:r>
              <a:rPr lang="en-US" sz="1600" dirty="0">
                <a:solidFill>
                  <a:srgbClr val="171717"/>
                </a:solidFill>
                <a:latin typeface="Merriweather Web"/>
              </a:rPr>
              <a:t>)</a:t>
            </a:r>
            <a:r>
              <a:rPr lang="en-US" sz="1600" dirty="0">
                <a:solidFill>
                  <a:srgbClr val="394F60"/>
                </a:solidFill>
                <a:latin typeface="Inter"/>
              </a:rPr>
              <a:t> – Returns Year from given date or timestamp</a:t>
            </a:r>
          </a:p>
          <a:p>
            <a:pPr marL="0" indent="0">
              <a:lnSpc>
                <a:spcPct val="100000"/>
              </a:lnSpc>
              <a:spcBef>
                <a:spcPts val="300"/>
              </a:spcBef>
              <a:buNone/>
            </a:pPr>
            <a:r>
              <a:rPr lang="en-US" sz="1600" dirty="0">
                <a:solidFill>
                  <a:srgbClr val="171717"/>
                </a:solidFill>
                <a:latin typeface="Merriweather Web"/>
              </a:rPr>
              <a:t>MONTH(date or </a:t>
            </a:r>
            <a:r>
              <a:rPr lang="en-US" sz="1600" dirty="0" err="1">
                <a:solidFill>
                  <a:srgbClr val="171717"/>
                </a:solidFill>
                <a:latin typeface="Merriweather Web"/>
              </a:rPr>
              <a:t>ts</a:t>
            </a:r>
            <a:r>
              <a:rPr lang="en-US" sz="1600" dirty="0">
                <a:solidFill>
                  <a:srgbClr val="171717"/>
                </a:solidFill>
                <a:latin typeface="Merriweather Web"/>
              </a:rPr>
              <a:t>) - </a:t>
            </a:r>
            <a:r>
              <a:rPr lang="en-US" sz="1600" dirty="0">
                <a:solidFill>
                  <a:srgbClr val="394F60"/>
                </a:solidFill>
                <a:latin typeface="Inter"/>
              </a:rPr>
              <a:t>Returns Month from given date or timestamp</a:t>
            </a:r>
          </a:p>
          <a:p>
            <a:pPr marL="0" indent="0">
              <a:lnSpc>
                <a:spcPct val="100000"/>
              </a:lnSpc>
              <a:spcBef>
                <a:spcPts val="300"/>
              </a:spcBef>
              <a:buNone/>
            </a:pPr>
            <a:r>
              <a:rPr lang="en-US" sz="1600" dirty="0">
                <a:solidFill>
                  <a:srgbClr val="171717"/>
                </a:solidFill>
                <a:latin typeface="Merriweather Web"/>
              </a:rPr>
              <a:t>DAY(date or </a:t>
            </a:r>
            <a:r>
              <a:rPr lang="en-US" sz="1600" dirty="0" err="1">
                <a:solidFill>
                  <a:srgbClr val="171717"/>
                </a:solidFill>
                <a:latin typeface="Merriweather Web"/>
              </a:rPr>
              <a:t>ts</a:t>
            </a:r>
            <a:r>
              <a:rPr lang="en-US" sz="1600" dirty="0">
                <a:solidFill>
                  <a:srgbClr val="171717"/>
                </a:solidFill>
                <a:latin typeface="Merriweather Web"/>
              </a:rPr>
              <a:t>)</a:t>
            </a:r>
            <a:r>
              <a:rPr lang="en-US" sz="1600" dirty="0">
                <a:solidFill>
                  <a:srgbClr val="394F60"/>
                </a:solidFill>
                <a:latin typeface="Inter"/>
              </a:rPr>
              <a:t> – Returns Day of the month from given date or timestamp</a:t>
            </a:r>
          </a:p>
          <a:p>
            <a:pPr marL="0" indent="0">
              <a:lnSpc>
                <a:spcPct val="100000"/>
              </a:lnSpc>
              <a:spcBef>
                <a:spcPts val="300"/>
              </a:spcBef>
              <a:buNone/>
            </a:pPr>
            <a:r>
              <a:rPr lang="en-US" sz="1600" dirty="0">
                <a:solidFill>
                  <a:srgbClr val="171717"/>
                </a:solidFill>
                <a:latin typeface="Merriweather Web"/>
              </a:rPr>
              <a:t>WEEK(date or </a:t>
            </a:r>
            <a:r>
              <a:rPr lang="en-US" sz="1600" dirty="0" err="1">
                <a:solidFill>
                  <a:srgbClr val="171717"/>
                </a:solidFill>
                <a:latin typeface="Merriweather Web"/>
              </a:rPr>
              <a:t>ts</a:t>
            </a:r>
            <a:r>
              <a:rPr lang="en-US" sz="1600" dirty="0">
                <a:solidFill>
                  <a:srgbClr val="171717"/>
                </a:solidFill>
                <a:latin typeface="Merriweather Web"/>
              </a:rPr>
              <a:t>)</a:t>
            </a:r>
            <a:r>
              <a:rPr lang="en-US" sz="1600" dirty="0">
                <a:solidFill>
                  <a:srgbClr val="394F60"/>
                </a:solidFill>
                <a:latin typeface="Inter"/>
              </a:rPr>
              <a:t> – Returns Week number(1 to 53) of the year from given date or </a:t>
            </a:r>
            <a:r>
              <a:rPr lang="en-US" sz="1600" dirty="0" err="1">
                <a:solidFill>
                  <a:srgbClr val="394F60"/>
                </a:solidFill>
                <a:latin typeface="Inter"/>
              </a:rPr>
              <a:t>ts</a:t>
            </a:r>
            <a:endParaRPr lang="en-US" sz="1600" dirty="0">
              <a:solidFill>
                <a:srgbClr val="394F60"/>
              </a:solidFill>
              <a:latin typeface="Inter"/>
            </a:endParaRPr>
          </a:p>
          <a:p>
            <a:pPr marL="0" indent="0" algn="l">
              <a:lnSpc>
                <a:spcPct val="100000"/>
              </a:lnSpc>
              <a:spcBef>
                <a:spcPts val="300"/>
              </a:spcBef>
              <a:buNone/>
            </a:pPr>
            <a:r>
              <a:rPr lang="en-US" sz="1600" dirty="0">
                <a:solidFill>
                  <a:srgbClr val="171717"/>
                </a:solidFill>
                <a:latin typeface="Merriweather Web"/>
              </a:rPr>
              <a:t>TO_DATE(</a:t>
            </a:r>
            <a:r>
              <a:rPr lang="en-US" sz="1600" dirty="0" err="1">
                <a:solidFill>
                  <a:srgbClr val="171717"/>
                </a:solidFill>
                <a:latin typeface="Merriweather Web"/>
              </a:rPr>
              <a:t>expr,format</a:t>
            </a:r>
            <a:r>
              <a:rPr lang="en-US" sz="1600" dirty="0">
                <a:solidFill>
                  <a:srgbClr val="171717"/>
                </a:solidFill>
                <a:latin typeface="Merriweather Web"/>
              </a:rPr>
              <a:t>)</a:t>
            </a:r>
            <a:r>
              <a:rPr lang="en-US" sz="1600" dirty="0">
                <a:solidFill>
                  <a:srgbClr val="394F60"/>
                </a:solidFill>
                <a:latin typeface="Inter"/>
              </a:rPr>
              <a:t> – Converts given expr of certain format to Date</a:t>
            </a:r>
          </a:p>
          <a:p>
            <a:pPr marL="0" indent="0">
              <a:lnSpc>
                <a:spcPct val="100000"/>
              </a:lnSpc>
              <a:spcBef>
                <a:spcPts val="300"/>
              </a:spcBef>
              <a:buNone/>
            </a:pPr>
            <a:r>
              <a:rPr lang="en-US" sz="1600" dirty="0">
                <a:solidFill>
                  <a:srgbClr val="171717"/>
                </a:solidFill>
                <a:latin typeface="Merriweather Web"/>
              </a:rPr>
              <a:t>TO_TIMESTAMP(</a:t>
            </a:r>
            <a:r>
              <a:rPr lang="en-US" sz="1600" dirty="0" err="1">
                <a:solidFill>
                  <a:srgbClr val="171717"/>
                </a:solidFill>
                <a:latin typeface="Merriweather Web"/>
              </a:rPr>
              <a:t>expr,format</a:t>
            </a:r>
            <a:r>
              <a:rPr lang="en-US" sz="1600" dirty="0">
                <a:solidFill>
                  <a:srgbClr val="171717"/>
                </a:solidFill>
                <a:latin typeface="Merriweather Web"/>
              </a:rPr>
              <a:t>)</a:t>
            </a:r>
            <a:r>
              <a:rPr lang="en-US" sz="1600" dirty="0">
                <a:solidFill>
                  <a:srgbClr val="394F60"/>
                </a:solidFill>
                <a:latin typeface="Inter"/>
              </a:rPr>
              <a:t> – Converts given expr of certain format to Timestamp</a:t>
            </a:r>
          </a:p>
          <a:p>
            <a:pPr marL="0" indent="0" algn="l">
              <a:lnSpc>
                <a:spcPct val="100000"/>
              </a:lnSpc>
              <a:spcBef>
                <a:spcPts val="300"/>
              </a:spcBef>
              <a:buNone/>
            </a:pPr>
            <a:r>
              <a:rPr lang="en-US" sz="1600" dirty="0">
                <a:solidFill>
                  <a:srgbClr val="171717"/>
                </a:solidFill>
                <a:latin typeface="Merriweather Web"/>
              </a:rPr>
              <a:t>DATEDIFF</a:t>
            </a:r>
            <a:r>
              <a:rPr lang="en-US" sz="1600" dirty="0">
                <a:solidFill>
                  <a:srgbClr val="394F60"/>
                </a:solidFill>
                <a:latin typeface="Inter"/>
              </a:rPr>
              <a:t> – To calculate difference between 2 dates in years, months, days, hours etc..</a:t>
            </a:r>
          </a:p>
          <a:p>
            <a:pPr marL="0" indent="0" algn="l">
              <a:lnSpc>
                <a:spcPct val="100000"/>
              </a:lnSpc>
              <a:spcBef>
                <a:spcPts val="300"/>
              </a:spcBef>
              <a:buNone/>
            </a:pPr>
            <a:r>
              <a:rPr lang="en-US" sz="1600" dirty="0">
                <a:solidFill>
                  <a:srgbClr val="171717"/>
                </a:solidFill>
                <a:latin typeface="Merriweather Web"/>
              </a:rPr>
              <a:t>TIMESTAMPDIFF</a:t>
            </a:r>
            <a:r>
              <a:rPr lang="en-US" sz="1600" dirty="0">
                <a:solidFill>
                  <a:srgbClr val="394F60"/>
                </a:solidFill>
                <a:latin typeface="Inter"/>
              </a:rPr>
              <a:t> – To calculate difference between 2 timestamps in years, months, days, hours..</a:t>
            </a:r>
          </a:p>
          <a:p>
            <a:pPr marL="0" indent="0" algn="l">
              <a:lnSpc>
                <a:spcPct val="100000"/>
              </a:lnSpc>
              <a:spcBef>
                <a:spcPts val="300"/>
              </a:spcBef>
              <a:buNone/>
            </a:pPr>
            <a:r>
              <a:rPr lang="en-US" sz="1600" dirty="0">
                <a:solidFill>
                  <a:srgbClr val="171717"/>
                </a:solidFill>
                <a:latin typeface="Merriweather Web"/>
              </a:rPr>
              <a:t>DATEADD</a:t>
            </a:r>
            <a:r>
              <a:rPr lang="en-US" sz="1600" dirty="0">
                <a:solidFill>
                  <a:srgbClr val="394F60"/>
                </a:solidFill>
                <a:latin typeface="Inter"/>
              </a:rPr>
              <a:t> – To add years, months, days, hours etc. to a Date</a:t>
            </a:r>
          </a:p>
          <a:p>
            <a:pPr marL="0" indent="0">
              <a:lnSpc>
                <a:spcPct val="100000"/>
              </a:lnSpc>
              <a:spcBef>
                <a:spcPts val="300"/>
              </a:spcBef>
              <a:buNone/>
            </a:pPr>
            <a:r>
              <a:rPr lang="en-US" sz="1600" dirty="0">
                <a:solidFill>
                  <a:srgbClr val="171717"/>
                </a:solidFill>
                <a:latin typeface="Merriweather Web"/>
              </a:rPr>
              <a:t>TIMESTAMPADD</a:t>
            </a:r>
            <a:r>
              <a:rPr lang="en-US" sz="1600" dirty="0">
                <a:solidFill>
                  <a:srgbClr val="394F60"/>
                </a:solidFill>
                <a:latin typeface="Inter"/>
              </a:rPr>
              <a:t> – To add years, months, days, hours etc. to a Timestamp</a:t>
            </a:r>
          </a:p>
          <a:p>
            <a:pPr marL="0" indent="0">
              <a:lnSpc>
                <a:spcPct val="100000"/>
              </a:lnSpc>
              <a:spcBef>
                <a:spcPts val="300"/>
              </a:spcBef>
              <a:buNone/>
            </a:pPr>
            <a:r>
              <a:rPr lang="en-US" sz="1600" dirty="0">
                <a:solidFill>
                  <a:srgbClr val="171717"/>
                </a:solidFill>
                <a:latin typeface="Merriweather Web"/>
              </a:rPr>
              <a:t>MONTHS_BETWEEN – </a:t>
            </a:r>
            <a:r>
              <a:rPr lang="en-US" sz="1600" dirty="0">
                <a:solidFill>
                  <a:srgbClr val="394F60"/>
                </a:solidFill>
                <a:latin typeface="Inter"/>
              </a:rPr>
              <a:t>To calculate the months between two dates or timestamps.</a:t>
            </a:r>
          </a:p>
        </p:txBody>
      </p:sp>
      <p:sp>
        <p:nvSpPr>
          <p:cNvPr id="4" name="Content Placeholder 2">
            <a:extLst>
              <a:ext uri="{FF2B5EF4-FFF2-40B4-BE49-F238E27FC236}">
                <a16:creationId xmlns:a16="http://schemas.microsoft.com/office/drawing/2014/main" id="{3AC7BCDB-82F8-8158-1823-E4017042DCF1}"/>
              </a:ext>
            </a:extLst>
          </p:cNvPr>
          <p:cNvSpPr txBox="1">
            <a:spLocks/>
          </p:cNvSpPr>
          <p:nvPr/>
        </p:nvSpPr>
        <p:spPr>
          <a:xfrm>
            <a:off x="9663954" y="2006767"/>
            <a:ext cx="1766753" cy="173151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300"/>
              </a:spcBef>
              <a:buFont typeface="Arial" panose="020B0604020202020204" pitchFamily="34" charset="0"/>
              <a:buNone/>
            </a:pPr>
            <a:r>
              <a:rPr lang="en-US" sz="1600" b="1" dirty="0">
                <a:solidFill>
                  <a:srgbClr val="171717"/>
                </a:solidFill>
                <a:latin typeface="Merriweather Web"/>
              </a:rPr>
              <a:t>Other Dates:</a:t>
            </a:r>
          </a:p>
          <a:p>
            <a:pPr marL="0" indent="0">
              <a:lnSpc>
                <a:spcPct val="100000"/>
              </a:lnSpc>
              <a:spcBef>
                <a:spcPts val="300"/>
              </a:spcBef>
              <a:buFont typeface="Arial" panose="020B0604020202020204" pitchFamily="34" charset="0"/>
              <a:buNone/>
            </a:pPr>
            <a:r>
              <a:rPr lang="en-US" sz="1600" dirty="0">
                <a:solidFill>
                  <a:srgbClr val="171717"/>
                </a:solidFill>
                <a:latin typeface="Merriweather Web"/>
              </a:rPr>
              <a:t>SYSDATE()</a:t>
            </a:r>
          </a:p>
          <a:p>
            <a:pPr marL="0" indent="0">
              <a:lnSpc>
                <a:spcPct val="100000"/>
              </a:lnSpc>
              <a:spcBef>
                <a:spcPts val="300"/>
              </a:spcBef>
              <a:buFont typeface="Arial" panose="020B0604020202020204" pitchFamily="34" charset="0"/>
              <a:buNone/>
            </a:pPr>
            <a:r>
              <a:rPr lang="en-US" sz="1600" dirty="0">
                <a:solidFill>
                  <a:srgbClr val="171717"/>
                </a:solidFill>
                <a:latin typeface="Merriweather Web"/>
              </a:rPr>
              <a:t>DATETIME</a:t>
            </a:r>
          </a:p>
          <a:p>
            <a:pPr marL="0" indent="0">
              <a:lnSpc>
                <a:spcPct val="100000"/>
              </a:lnSpc>
              <a:spcBef>
                <a:spcPts val="300"/>
              </a:spcBef>
              <a:buFont typeface="Arial" panose="020B0604020202020204" pitchFamily="34" charset="0"/>
              <a:buNone/>
            </a:pPr>
            <a:r>
              <a:rPr lang="en-US" sz="1600" dirty="0">
                <a:solidFill>
                  <a:srgbClr val="171717"/>
                </a:solidFill>
                <a:latin typeface="Merriweather Web"/>
              </a:rPr>
              <a:t>LONG_DATE</a:t>
            </a:r>
          </a:p>
          <a:p>
            <a:pPr marL="0" indent="0">
              <a:lnSpc>
                <a:spcPct val="100000"/>
              </a:lnSpc>
              <a:spcBef>
                <a:spcPts val="300"/>
              </a:spcBef>
              <a:buFont typeface="Arial" panose="020B0604020202020204" pitchFamily="34" charset="0"/>
              <a:buNone/>
            </a:pPr>
            <a:r>
              <a:rPr lang="en-US" sz="1600" dirty="0">
                <a:solidFill>
                  <a:srgbClr val="171717"/>
                </a:solidFill>
                <a:latin typeface="Merriweather Web"/>
              </a:rPr>
              <a:t>NOW()</a:t>
            </a:r>
          </a:p>
        </p:txBody>
      </p:sp>
    </p:spTree>
    <p:extLst>
      <p:ext uri="{BB962C8B-B14F-4D97-AF65-F5344CB8AC3E}">
        <p14:creationId xmlns:p14="http://schemas.microsoft.com/office/powerpoint/2010/main" val="2536884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255059"/>
            <a:ext cx="9603275" cy="585010"/>
          </a:xfrm>
        </p:spPr>
        <p:txBody>
          <a:bodyPr>
            <a:normAutofit fontScale="90000"/>
          </a:bodyPr>
          <a:lstStyle/>
          <a:p>
            <a:r>
              <a:rPr lang="en-IN" sz="3600" dirty="0"/>
              <a:t>Conversion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11786"/>
            <a:ext cx="8830941" cy="4134056"/>
          </a:xfrm>
        </p:spPr>
        <p:txBody>
          <a:bodyPr>
            <a:noAutofit/>
          </a:bodyPr>
          <a:lstStyle/>
          <a:p>
            <a:pPr marL="0" indent="0" algn="l">
              <a:lnSpc>
                <a:spcPct val="100000"/>
              </a:lnSpc>
              <a:spcBef>
                <a:spcPts val="300"/>
              </a:spcBef>
              <a:buNone/>
            </a:pPr>
            <a:r>
              <a:rPr lang="en-IN" sz="1800" dirty="0">
                <a:solidFill>
                  <a:srgbClr val="171717"/>
                </a:solidFill>
                <a:latin typeface="Merriweather Web"/>
              </a:rPr>
              <a:t>TO_CHAR – </a:t>
            </a:r>
            <a:r>
              <a:rPr lang="en-IN" sz="1800" b="0" i="0" dirty="0">
                <a:solidFill>
                  <a:srgbClr val="394F60"/>
                </a:solidFill>
                <a:effectLst/>
                <a:latin typeface="Inter"/>
              </a:rPr>
              <a:t>To convert a Decimal or Date expression to Char type</a:t>
            </a: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TO_DECIMAL or TO_NUMBER – </a:t>
            </a:r>
            <a:r>
              <a:rPr lang="en-IN" sz="1800" b="0" i="0" dirty="0">
                <a:solidFill>
                  <a:srgbClr val="394F60"/>
                </a:solidFill>
                <a:effectLst/>
                <a:latin typeface="Inter"/>
              </a:rPr>
              <a:t>To Convert a string with only numeric characters to Decimal, If string has non-numeric characters, conversion will fail.</a:t>
            </a:r>
            <a:endParaRPr lang="en-IN" sz="1800" dirty="0">
              <a:solidFill>
                <a:srgbClr val="171717"/>
              </a:solidFill>
              <a:latin typeface="Merriweather Web"/>
            </a:endParaRPr>
          </a:p>
          <a:p>
            <a:pPr marL="0" indent="0" algn="l">
              <a:lnSpc>
                <a:spcPct val="100000"/>
              </a:lnSpc>
              <a:spcBef>
                <a:spcPts val="300"/>
              </a:spcBef>
              <a:buNone/>
            </a:pPr>
            <a:r>
              <a:rPr lang="en-US" sz="1800" dirty="0">
                <a:solidFill>
                  <a:srgbClr val="171717"/>
                </a:solidFill>
                <a:latin typeface="Merriweather Web"/>
              </a:rPr>
              <a:t>TO_DATE(expr, format)</a:t>
            </a:r>
            <a:r>
              <a:rPr lang="en-US" sz="1800" dirty="0">
                <a:solidFill>
                  <a:srgbClr val="394F60"/>
                </a:solidFill>
                <a:latin typeface="Inter"/>
              </a:rPr>
              <a:t> – Converts given expr of certain format to Date</a:t>
            </a:r>
          </a:p>
          <a:p>
            <a:pPr marL="0" indent="0">
              <a:lnSpc>
                <a:spcPct val="100000"/>
              </a:lnSpc>
              <a:spcBef>
                <a:spcPts val="300"/>
              </a:spcBef>
              <a:buNone/>
            </a:pPr>
            <a:r>
              <a:rPr lang="en-US" sz="1800" dirty="0">
                <a:solidFill>
                  <a:srgbClr val="171717"/>
                </a:solidFill>
                <a:latin typeface="Merriweather Web"/>
              </a:rPr>
              <a:t>TO_TIMESTAMP(expr, format)</a:t>
            </a:r>
            <a:r>
              <a:rPr lang="en-US" sz="1800" dirty="0">
                <a:solidFill>
                  <a:srgbClr val="394F60"/>
                </a:solidFill>
                <a:latin typeface="Inter"/>
              </a:rPr>
              <a:t> – Converts given expr of certain format to Timestamp</a:t>
            </a:r>
          </a:p>
          <a:p>
            <a:pPr marL="0" indent="0" algn="l">
              <a:lnSpc>
                <a:spcPct val="100000"/>
              </a:lnSpc>
              <a:spcBef>
                <a:spcPts val="300"/>
              </a:spcBef>
              <a:buNone/>
            </a:pPr>
            <a:endParaRPr lang="en-IN" sz="1800" dirty="0">
              <a:solidFill>
                <a:srgbClr val="171717"/>
              </a:solidFill>
              <a:latin typeface="Merriweather Web"/>
            </a:endParaRPr>
          </a:p>
          <a:p>
            <a:pPr marL="0" indent="0" algn="l">
              <a:lnSpc>
                <a:spcPct val="100000"/>
              </a:lnSpc>
              <a:spcBef>
                <a:spcPts val="300"/>
              </a:spcBef>
              <a:buNone/>
            </a:pPr>
            <a:r>
              <a:rPr lang="en-IN" sz="1800" dirty="0">
                <a:solidFill>
                  <a:srgbClr val="171717"/>
                </a:solidFill>
                <a:latin typeface="Merriweather Web"/>
              </a:rPr>
              <a:t>CAST – </a:t>
            </a:r>
            <a:r>
              <a:rPr lang="en-IN" sz="1800" b="0" i="0" dirty="0">
                <a:solidFill>
                  <a:srgbClr val="394F60"/>
                </a:solidFill>
                <a:effectLst/>
                <a:latin typeface="Inter"/>
              </a:rPr>
              <a:t>To convert any datatype to other datatype.</a:t>
            </a:r>
          </a:p>
          <a:p>
            <a:pPr marL="0" indent="0" algn="l">
              <a:lnSpc>
                <a:spcPct val="100000"/>
              </a:lnSpc>
              <a:spcBef>
                <a:spcPts val="300"/>
              </a:spcBef>
              <a:buNone/>
            </a:pPr>
            <a:endParaRPr lang="en-IN" sz="1800" dirty="0">
              <a:solidFill>
                <a:srgbClr val="171717"/>
              </a:solidFill>
              <a:latin typeface="Merriweather Web"/>
            </a:endParaRPr>
          </a:p>
          <a:p>
            <a:pPr marL="0" indent="0">
              <a:lnSpc>
                <a:spcPct val="100000"/>
              </a:lnSpc>
              <a:spcBef>
                <a:spcPts val="300"/>
              </a:spcBef>
              <a:buNone/>
            </a:pPr>
            <a:endParaRPr lang="en-US" sz="1800" dirty="0">
              <a:solidFill>
                <a:srgbClr val="394F60"/>
              </a:solidFill>
              <a:latin typeface="Inter"/>
            </a:endParaRPr>
          </a:p>
          <a:p>
            <a:pPr marL="0" indent="0" algn="l">
              <a:lnSpc>
                <a:spcPct val="100000"/>
              </a:lnSpc>
              <a:spcBef>
                <a:spcPts val="300"/>
              </a:spcBef>
              <a:buNone/>
            </a:pPr>
            <a:endParaRPr lang="en-US" sz="1800" dirty="0">
              <a:solidFill>
                <a:srgbClr val="171717"/>
              </a:solidFill>
              <a:latin typeface="Merriweather Web"/>
            </a:endParaRPr>
          </a:p>
        </p:txBody>
      </p:sp>
    </p:spTree>
    <p:extLst>
      <p:ext uri="{BB962C8B-B14F-4D97-AF65-F5344CB8AC3E}">
        <p14:creationId xmlns:p14="http://schemas.microsoft.com/office/powerpoint/2010/main" val="926890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31613" y="1192306"/>
            <a:ext cx="9603275" cy="647763"/>
          </a:xfrm>
        </p:spPr>
        <p:txBody>
          <a:bodyPr>
            <a:normAutofit fontScale="90000"/>
          </a:bodyPr>
          <a:lstStyle/>
          <a:p>
            <a:r>
              <a:rPr lang="en-IN" sz="3600" dirty="0"/>
              <a:t>Aggregate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61284" y="1840069"/>
            <a:ext cx="10344606" cy="4134056"/>
          </a:xfrm>
        </p:spPr>
        <p:txBody>
          <a:bodyPr>
            <a:noAutofit/>
          </a:bodyPr>
          <a:lstStyle/>
          <a:p>
            <a:pPr marL="0" indent="0">
              <a:lnSpc>
                <a:spcPct val="100000"/>
              </a:lnSpc>
              <a:spcBef>
                <a:spcPts val="300"/>
              </a:spcBef>
              <a:buNone/>
            </a:pPr>
            <a:r>
              <a:rPr lang="en-IN" dirty="0">
                <a:solidFill>
                  <a:srgbClr val="171717"/>
                </a:solidFill>
                <a:latin typeface="Merriweather Web"/>
              </a:rPr>
              <a:t>Aggregate functions are used to calculate summaries after grouping the data.</a:t>
            </a:r>
          </a:p>
          <a:p>
            <a:pPr marL="0" indent="0">
              <a:lnSpc>
                <a:spcPct val="100000"/>
              </a:lnSpc>
              <a:spcBef>
                <a:spcPts val="300"/>
              </a:spcBef>
              <a:buNone/>
            </a:pPr>
            <a:r>
              <a:rPr lang="en-IN" dirty="0">
                <a:solidFill>
                  <a:srgbClr val="171717"/>
                </a:solidFill>
                <a:latin typeface="Merriweather Web"/>
              </a:rPr>
              <a:t>Summaries like Count, Minimum, Maximum, Sum, Average, Mode, Median.</a:t>
            </a:r>
          </a:p>
          <a:p>
            <a:pPr marL="0" indent="0">
              <a:lnSpc>
                <a:spcPct val="100000"/>
              </a:lnSpc>
              <a:spcBef>
                <a:spcPts val="300"/>
              </a:spcBef>
              <a:buNone/>
            </a:pPr>
            <a:r>
              <a:rPr lang="en-IN" dirty="0">
                <a:solidFill>
                  <a:srgbClr val="171717"/>
                </a:solidFill>
                <a:latin typeface="Merriweather Web"/>
              </a:rPr>
              <a:t>Aggregate function performs calculation on multiple values of a column and returns a single value.</a:t>
            </a:r>
          </a:p>
          <a:p>
            <a:pPr marL="0" indent="0">
              <a:lnSpc>
                <a:spcPct val="100000"/>
              </a:lnSpc>
              <a:spcBef>
                <a:spcPts val="300"/>
              </a:spcBef>
              <a:buNone/>
            </a:pPr>
            <a:r>
              <a:rPr lang="en-IN" dirty="0">
                <a:solidFill>
                  <a:srgbClr val="171717"/>
                </a:solidFill>
                <a:latin typeface="Merriweather Web"/>
              </a:rPr>
              <a:t>If we want to use Aggregate functions over some groups of data, we have to group the data first based on some column(s) or expression(s).</a:t>
            </a:r>
          </a:p>
          <a:p>
            <a:pPr marL="0" indent="0">
              <a:lnSpc>
                <a:spcPct val="100000"/>
              </a:lnSpc>
              <a:spcBef>
                <a:spcPts val="300"/>
              </a:spcBef>
              <a:buNone/>
            </a:pPr>
            <a:r>
              <a:rPr lang="en-IN" dirty="0">
                <a:solidFill>
                  <a:srgbClr val="171717"/>
                </a:solidFill>
                <a:latin typeface="Merriweather Web"/>
              </a:rPr>
              <a:t>We use GROUP BY clause to group the data.</a:t>
            </a:r>
          </a:p>
          <a:p>
            <a:pPr marL="0" indent="0">
              <a:lnSpc>
                <a:spcPct val="100000"/>
              </a:lnSpc>
              <a:spcBef>
                <a:spcPts val="300"/>
              </a:spcBef>
              <a:buNone/>
            </a:pPr>
            <a:r>
              <a:rPr lang="en-IN" b="1" dirty="0">
                <a:solidFill>
                  <a:srgbClr val="171717"/>
                </a:solidFill>
                <a:latin typeface="Merriweather Web"/>
              </a:rPr>
              <a:t>Syntax</a:t>
            </a:r>
            <a:r>
              <a:rPr lang="en-IN" dirty="0">
                <a:solidFill>
                  <a:srgbClr val="171717"/>
                </a:solidFill>
                <a:latin typeface="Merriweather Web"/>
              </a:rPr>
              <a:t>: SELECT </a:t>
            </a:r>
            <a:r>
              <a:rPr lang="en-IN" i="1" dirty="0">
                <a:solidFill>
                  <a:srgbClr val="171717"/>
                </a:solidFill>
                <a:latin typeface="Merriweather Web"/>
              </a:rPr>
              <a:t>column/expr, </a:t>
            </a:r>
            <a:r>
              <a:rPr lang="en-IN" i="1" dirty="0" err="1">
                <a:solidFill>
                  <a:srgbClr val="171717"/>
                </a:solidFill>
                <a:latin typeface="Merriweather Web"/>
              </a:rPr>
              <a:t>aggr_fun</a:t>
            </a:r>
            <a:r>
              <a:rPr lang="en-IN" dirty="0">
                <a:solidFill>
                  <a:srgbClr val="171717"/>
                </a:solidFill>
                <a:latin typeface="Merriweather Web"/>
              </a:rPr>
              <a:t> FROM </a:t>
            </a:r>
            <a:r>
              <a:rPr lang="en-IN" i="1" dirty="0" err="1">
                <a:solidFill>
                  <a:srgbClr val="171717"/>
                </a:solidFill>
                <a:latin typeface="Merriweather Web"/>
              </a:rPr>
              <a:t>table_name</a:t>
            </a:r>
            <a:r>
              <a:rPr lang="en-IN" dirty="0">
                <a:solidFill>
                  <a:srgbClr val="171717"/>
                </a:solidFill>
                <a:latin typeface="Merriweather Web"/>
              </a:rPr>
              <a:t> GROUP BY </a:t>
            </a:r>
            <a:r>
              <a:rPr lang="en-IN" i="1" dirty="0">
                <a:solidFill>
                  <a:srgbClr val="171717"/>
                </a:solidFill>
                <a:latin typeface="Merriweather Web"/>
              </a:rPr>
              <a:t>column/expr</a:t>
            </a:r>
            <a:r>
              <a:rPr lang="en-IN" dirty="0">
                <a:solidFill>
                  <a:srgbClr val="171717"/>
                </a:solidFill>
                <a:latin typeface="Merriweather Web"/>
              </a:rPr>
              <a:t>;</a:t>
            </a:r>
          </a:p>
          <a:p>
            <a:pPr marL="0" indent="0">
              <a:lnSpc>
                <a:spcPct val="100000"/>
              </a:lnSpc>
              <a:spcBef>
                <a:spcPts val="300"/>
              </a:spcBef>
              <a:buNone/>
            </a:pPr>
            <a:endParaRPr lang="en-IN" dirty="0">
              <a:solidFill>
                <a:srgbClr val="171717"/>
              </a:solidFill>
              <a:latin typeface="Merriweather Web"/>
            </a:endParaRPr>
          </a:p>
          <a:p>
            <a:pPr marL="0" indent="0">
              <a:lnSpc>
                <a:spcPct val="100000"/>
              </a:lnSpc>
              <a:spcBef>
                <a:spcPts val="300"/>
              </a:spcBef>
              <a:buNone/>
            </a:pPr>
            <a:r>
              <a:rPr lang="en-IN" b="1" dirty="0">
                <a:solidFill>
                  <a:srgbClr val="171717"/>
                </a:solidFill>
                <a:latin typeface="Merriweather Web"/>
              </a:rPr>
              <a:t>Having</a:t>
            </a:r>
            <a:r>
              <a:rPr lang="en-IN" dirty="0">
                <a:solidFill>
                  <a:srgbClr val="171717"/>
                </a:solidFill>
                <a:latin typeface="Merriweather Web"/>
              </a:rPr>
              <a:t>: Having clause is used to filter out the data from groups based on conditions, it is used after GROUP BY clause.</a:t>
            </a:r>
          </a:p>
          <a:p>
            <a:pPr marL="0" indent="0">
              <a:lnSpc>
                <a:spcPct val="100000"/>
              </a:lnSpc>
              <a:spcBef>
                <a:spcPts val="300"/>
              </a:spcBef>
              <a:buNone/>
            </a:pPr>
            <a:r>
              <a:rPr lang="en-IN" b="1" dirty="0">
                <a:solidFill>
                  <a:srgbClr val="171717"/>
                </a:solidFill>
                <a:latin typeface="Merriweather Web"/>
              </a:rPr>
              <a:t>Syntax</a:t>
            </a:r>
            <a:r>
              <a:rPr lang="en-IN" dirty="0">
                <a:solidFill>
                  <a:srgbClr val="171717"/>
                </a:solidFill>
                <a:latin typeface="Merriweather Web"/>
              </a:rPr>
              <a:t>: SELECT </a:t>
            </a:r>
            <a:r>
              <a:rPr lang="en-IN" i="1" dirty="0">
                <a:solidFill>
                  <a:srgbClr val="171717"/>
                </a:solidFill>
                <a:latin typeface="Merriweather Web"/>
              </a:rPr>
              <a:t>column/expr, </a:t>
            </a:r>
            <a:r>
              <a:rPr lang="en-IN" i="1" dirty="0" err="1">
                <a:solidFill>
                  <a:srgbClr val="171717"/>
                </a:solidFill>
                <a:latin typeface="Merriweather Web"/>
              </a:rPr>
              <a:t>aggr_fun</a:t>
            </a:r>
            <a:r>
              <a:rPr lang="en-IN" dirty="0">
                <a:solidFill>
                  <a:srgbClr val="171717"/>
                </a:solidFill>
                <a:latin typeface="Merriweather Web"/>
              </a:rPr>
              <a:t> FROM </a:t>
            </a:r>
            <a:r>
              <a:rPr lang="en-IN" i="1" dirty="0" err="1">
                <a:solidFill>
                  <a:srgbClr val="171717"/>
                </a:solidFill>
                <a:latin typeface="Merriweather Web"/>
              </a:rPr>
              <a:t>table_name</a:t>
            </a:r>
            <a:r>
              <a:rPr lang="en-IN" dirty="0">
                <a:solidFill>
                  <a:srgbClr val="171717"/>
                </a:solidFill>
                <a:latin typeface="Merriweather Web"/>
              </a:rPr>
              <a:t> GROUP BY </a:t>
            </a:r>
            <a:r>
              <a:rPr lang="en-IN" i="1" dirty="0">
                <a:solidFill>
                  <a:srgbClr val="171717"/>
                </a:solidFill>
                <a:latin typeface="Merriweather Web"/>
              </a:rPr>
              <a:t>column/expr </a:t>
            </a:r>
            <a:r>
              <a:rPr lang="en-IN" dirty="0">
                <a:solidFill>
                  <a:srgbClr val="171717"/>
                </a:solidFill>
                <a:latin typeface="Merriweather Web"/>
              </a:rPr>
              <a:t>HAVING </a:t>
            </a:r>
            <a:r>
              <a:rPr lang="en-IN" i="1" dirty="0">
                <a:solidFill>
                  <a:srgbClr val="171717"/>
                </a:solidFill>
                <a:latin typeface="Merriweather Web"/>
              </a:rPr>
              <a:t>conditions</a:t>
            </a:r>
            <a:r>
              <a:rPr lang="en-IN" dirty="0">
                <a:solidFill>
                  <a:srgbClr val="171717"/>
                </a:solidFill>
                <a:latin typeface="Merriweather Web"/>
              </a:rPr>
              <a:t>;</a:t>
            </a:r>
          </a:p>
          <a:p>
            <a:pPr marL="0" indent="0">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170646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47482"/>
            <a:ext cx="9603275" cy="692587"/>
          </a:xfrm>
        </p:spPr>
        <p:txBody>
          <a:bodyPr>
            <a:normAutofit fontScale="90000"/>
          </a:bodyPr>
          <a:lstStyle/>
          <a:p>
            <a:r>
              <a:rPr lang="en-IN" sz="3600" dirty="0"/>
              <a:t>Aggregate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27441" y="1840069"/>
            <a:ext cx="9727411" cy="4134056"/>
          </a:xfrm>
        </p:spPr>
        <p:txBody>
          <a:bodyPr>
            <a:noAutofit/>
          </a:bodyPr>
          <a:lstStyle/>
          <a:p>
            <a:pPr marL="0" indent="0">
              <a:lnSpc>
                <a:spcPct val="100000"/>
              </a:lnSpc>
              <a:spcBef>
                <a:spcPts val="300"/>
              </a:spcBef>
              <a:buNone/>
            </a:pPr>
            <a:r>
              <a:rPr lang="en-US" dirty="0">
                <a:solidFill>
                  <a:srgbClr val="171717"/>
                </a:solidFill>
                <a:latin typeface="Merriweather Web"/>
              </a:rPr>
              <a:t>COUNT – </a:t>
            </a:r>
            <a:r>
              <a:rPr lang="en-IN" dirty="0">
                <a:solidFill>
                  <a:srgbClr val="394F60"/>
                </a:solidFill>
                <a:latin typeface="Inter"/>
              </a:rPr>
              <a:t>To get the number of records from a table or view</a:t>
            </a: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SUM – </a:t>
            </a:r>
            <a:r>
              <a:rPr lang="en-IN" dirty="0">
                <a:solidFill>
                  <a:srgbClr val="394F60"/>
                </a:solidFill>
                <a:latin typeface="Inter"/>
              </a:rPr>
              <a:t>To get the sum of all values of a </a:t>
            </a:r>
            <a:r>
              <a:rPr lang="en-US" b="0" i="0" dirty="0">
                <a:solidFill>
                  <a:srgbClr val="394F60"/>
                </a:solidFill>
                <a:effectLst/>
                <a:latin typeface="Inter"/>
              </a:rPr>
              <a:t>column</a:t>
            </a: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AVG – </a:t>
            </a:r>
            <a:r>
              <a:rPr lang="en-US" dirty="0">
                <a:solidFill>
                  <a:srgbClr val="394F60"/>
                </a:solidFill>
                <a:latin typeface="Inter"/>
              </a:rPr>
              <a:t>To get average of all values of a column</a:t>
            </a:r>
          </a:p>
          <a:p>
            <a:pPr marL="0" indent="0" algn="l">
              <a:lnSpc>
                <a:spcPct val="100000"/>
              </a:lnSpc>
              <a:spcBef>
                <a:spcPts val="300"/>
              </a:spcBef>
              <a:buNone/>
            </a:pPr>
            <a:r>
              <a:rPr lang="en-US" dirty="0">
                <a:solidFill>
                  <a:srgbClr val="171717"/>
                </a:solidFill>
                <a:latin typeface="Merriweather Web"/>
              </a:rPr>
              <a:t>MAX – </a:t>
            </a:r>
            <a:r>
              <a:rPr lang="en-US" dirty="0">
                <a:solidFill>
                  <a:srgbClr val="394F60"/>
                </a:solidFill>
                <a:latin typeface="Inter"/>
              </a:rPr>
              <a:t>To get the biggest values of a column</a:t>
            </a:r>
          </a:p>
          <a:p>
            <a:pPr marL="0" indent="0" algn="l">
              <a:lnSpc>
                <a:spcPct val="100000"/>
              </a:lnSpc>
              <a:spcBef>
                <a:spcPts val="300"/>
              </a:spcBef>
              <a:buNone/>
            </a:pPr>
            <a:r>
              <a:rPr lang="en-US" dirty="0">
                <a:solidFill>
                  <a:srgbClr val="171717"/>
                </a:solidFill>
                <a:latin typeface="Merriweather Web"/>
              </a:rPr>
              <a:t>MIN – </a:t>
            </a:r>
            <a:r>
              <a:rPr lang="en-US" dirty="0">
                <a:solidFill>
                  <a:srgbClr val="394F60"/>
                </a:solidFill>
                <a:latin typeface="Inter"/>
              </a:rPr>
              <a:t>To get smallest value of a column</a:t>
            </a:r>
          </a:p>
          <a:p>
            <a:pPr marL="0" indent="0" algn="l">
              <a:lnSpc>
                <a:spcPct val="100000"/>
              </a:lnSpc>
              <a:spcBef>
                <a:spcPts val="300"/>
              </a:spcBef>
              <a:buNone/>
            </a:pPr>
            <a:r>
              <a:rPr lang="en-US" dirty="0">
                <a:solidFill>
                  <a:srgbClr val="171717"/>
                </a:solidFill>
                <a:latin typeface="Merriweather Web"/>
              </a:rPr>
              <a:t>MODE – </a:t>
            </a:r>
            <a:r>
              <a:rPr lang="en-US" dirty="0">
                <a:solidFill>
                  <a:srgbClr val="394F60"/>
                </a:solidFill>
                <a:latin typeface="Inter"/>
              </a:rPr>
              <a:t>To get the most frequent value of values of a column</a:t>
            </a:r>
          </a:p>
          <a:p>
            <a:pPr marL="0" indent="0" algn="l">
              <a:lnSpc>
                <a:spcPct val="100000"/>
              </a:lnSpc>
              <a:spcBef>
                <a:spcPts val="300"/>
              </a:spcBef>
              <a:buNone/>
            </a:pPr>
            <a:r>
              <a:rPr lang="en-US" dirty="0">
                <a:solidFill>
                  <a:srgbClr val="171717"/>
                </a:solidFill>
                <a:latin typeface="Merriweather Web"/>
              </a:rPr>
              <a:t>MEDIAN – </a:t>
            </a:r>
            <a:r>
              <a:rPr lang="en-US" dirty="0">
                <a:solidFill>
                  <a:srgbClr val="394F60"/>
                </a:solidFill>
                <a:latin typeface="Inter"/>
              </a:rPr>
              <a:t>To get middle value of column</a:t>
            </a:r>
          </a:p>
          <a:p>
            <a:pPr marL="0" indent="0" algn="l">
              <a:lnSpc>
                <a:spcPct val="100000"/>
              </a:lnSpc>
              <a:spcBef>
                <a:spcPts val="300"/>
              </a:spcBef>
              <a:buNone/>
            </a:pPr>
            <a:endParaRPr lang="en-US" b="1" dirty="0">
              <a:solidFill>
                <a:srgbClr val="171717"/>
              </a:solidFill>
              <a:latin typeface="Merriweather Web"/>
            </a:endParaRPr>
          </a:p>
          <a:p>
            <a:pPr marL="0" indent="0" algn="l">
              <a:lnSpc>
                <a:spcPct val="100000"/>
              </a:lnSpc>
              <a:spcBef>
                <a:spcPts val="300"/>
              </a:spcBef>
              <a:buNone/>
            </a:pPr>
            <a:r>
              <a:rPr lang="en-US" b="1" dirty="0">
                <a:solidFill>
                  <a:srgbClr val="171717"/>
                </a:solidFill>
                <a:latin typeface="Merriweather Web"/>
              </a:rPr>
              <a:t>Note</a:t>
            </a:r>
            <a:r>
              <a:rPr lang="en-US" b="1" dirty="0">
                <a:solidFill>
                  <a:srgbClr val="394F60"/>
                </a:solidFill>
                <a:latin typeface="Inter"/>
              </a:rPr>
              <a:t>: </a:t>
            </a:r>
            <a:r>
              <a:rPr lang="en-US" dirty="0">
                <a:solidFill>
                  <a:srgbClr val="394F60"/>
                </a:solidFill>
                <a:latin typeface="Inter"/>
              </a:rPr>
              <a:t>Except COUNT(*) none of the other aggregate functions consider nulls.</a:t>
            </a: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114222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35016" y="1156447"/>
            <a:ext cx="9603275" cy="683622"/>
          </a:xfrm>
        </p:spPr>
        <p:txBody>
          <a:bodyPr>
            <a:normAutofit fontScale="90000"/>
          </a:bodyPr>
          <a:lstStyle/>
          <a:p>
            <a:r>
              <a:rPr lang="en-IN" sz="3600" dirty="0"/>
              <a:t>INTERVIEW QUESTIONS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35017" y="1840069"/>
            <a:ext cx="9603275" cy="4134056"/>
          </a:xfrm>
        </p:spPr>
        <p:txBody>
          <a:bodyPr>
            <a:noAutofit/>
          </a:bodyPr>
          <a:lstStyle/>
          <a:p>
            <a:pPr marL="0" indent="0">
              <a:lnSpc>
                <a:spcPct val="100000"/>
              </a:lnSpc>
              <a:spcBef>
                <a:spcPts val="0"/>
              </a:spcBef>
              <a:spcAft>
                <a:spcPts val="600"/>
              </a:spcAft>
              <a:buNone/>
            </a:pPr>
            <a:r>
              <a:rPr lang="en-IN" sz="2400" b="1" dirty="0">
                <a:solidFill>
                  <a:srgbClr val="171717"/>
                </a:solidFill>
                <a:latin typeface="Merriweather Web"/>
              </a:rPr>
              <a:t>Important Interview Questions:</a:t>
            </a:r>
          </a:p>
          <a:p>
            <a:pPr marL="0" indent="0">
              <a:lnSpc>
                <a:spcPct val="100000"/>
              </a:lnSpc>
              <a:spcBef>
                <a:spcPts val="300"/>
              </a:spcBef>
              <a:buNone/>
            </a:pPr>
            <a:r>
              <a:rPr lang="en-IN" dirty="0">
                <a:solidFill>
                  <a:srgbClr val="171717"/>
                </a:solidFill>
                <a:latin typeface="Merriweather Web"/>
              </a:rPr>
              <a:t>1. What is the difference between WHERE and HAVING?</a:t>
            </a:r>
          </a:p>
          <a:p>
            <a:pPr marL="0" indent="0">
              <a:lnSpc>
                <a:spcPct val="100000"/>
              </a:lnSpc>
              <a:spcBef>
                <a:spcPts val="300"/>
              </a:spcBef>
              <a:buNone/>
            </a:pPr>
            <a:r>
              <a:rPr lang="en-IN" dirty="0">
                <a:solidFill>
                  <a:srgbClr val="171717"/>
                </a:solidFill>
                <a:latin typeface="Merriweather Web"/>
              </a:rPr>
              <a:t>Ans: Where is used to filter out the data from a table or view based on conditions, but Having is used to filter out the data from groups of records based on specified conditions, Having is used along with GROUP BY clause.</a:t>
            </a:r>
          </a:p>
          <a:p>
            <a:pPr marL="0" indent="0">
              <a:lnSpc>
                <a:spcPct val="100000"/>
              </a:lnSpc>
              <a:spcBef>
                <a:spcPts val="300"/>
              </a:spcBef>
              <a:buNone/>
            </a:pPr>
            <a:endParaRPr lang="en-IN" dirty="0">
              <a:solidFill>
                <a:srgbClr val="171717"/>
              </a:solidFill>
              <a:latin typeface="Merriweather Web"/>
            </a:endParaRPr>
          </a:p>
          <a:p>
            <a:pPr marL="0" indent="0">
              <a:lnSpc>
                <a:spcPct val="100000"/>
              </a:lnSpc>
              <a:spcBef>
                <a:spcPts val="300"/>
              </a:spcBef>
              <a:buNone/>
            </a:pPr>
            <a:r>
              <a:rPr lang="en-IN" dirty="0">
                <a:solidFill>
                  <a:srgbClr val="171717"/>
                </a:solidFill>
                <a:latin typeface="Merriweather Web"/>
              </a:rPr>
              <a:t>2. Can you use both WHERE and HAVING in same SQL statement?</a:t>
            </a:r>
          </a:p>
          <a:p>
            <a:pPr marL="0" indent="0">
              <a:lnSpc>
                <a:spcPct val="100000"/>
              </a:lnSpc>
              <a:spcBef>
                <a:spcPts val="300"/>
              </a:spcBef>
              <a:buNone/>
            </a:pPr>
            <a:r>
              <a:rPr lang="en-IN" dirty="0">
                <a:solidFill>
                  <a:srgbClr val="171717"/>
                </a:solidFill>
                <a:latin typeface="Merriweather Web"/>
              </a:rPr>
              <a:t>Ans: Yes, we can use</a:t>
            </a:r>
          </a:p>
          <a:p>
            <a:pPr marL="0" indent="0">
              <a:lnSpc>
                <a:spcPct val="100000"/>
              </a:lnSpc>
              <a:spcBef>
                <a:spcPts val="300"/>
              </a:spcBef>
              <a:buNone/>
            </a:pPr>
            <a:endParaRPr lang="en-IN" dirty="0">
              <a:solidFill>
                <a:srgbClr val="171717"/>
              </a:solidFill>
              <a:latin typeface="Merriweather Web"/>
            </a:endParaRPr>
          </a:p>
          <a:p>
            <a:pPr marL="0" indent="0">
              <a:lnSpc>
                <a:spcPct val="100000"/>
              </a:lnSpc>
              <a:spcBef>
                <a:spcPts val="300"/>
              </a:spcBef>
              <a:buNone/>
            </a:pPr>
            <a:r>
              <a:rPr lang="en-IN" dirty="0">
                <a:solidFill>
                  <a:srgbClr val="171717"/>
                </a:solidFill>
                <a:latin typeface="Merriweather Web"/>
              </a:rPr>
              <a:t>3. What is the order of execution of WHERE and HAVING in the query?</a:t>
            </a:r>
          </a:p>
          <a:p>
            <a:pPr marL="0" indent="0">
              <a:lnSpc>
                <a:spcPct val="100000"/>
              </a:lnSpc>
              <a:spcBef>
                <a:spcPts val="300"/>
              </a:spcBef>
              <a:buNone/>
            </a:pPr>
            <a:r>
              <a:rPr lang="en-IN" dirty="0">
                <a:solidFill>
                  <a:srgbClr val="171717"/>
                </a:solidFill>
                <a:latin typeface="Merriweather Web"/>
              </a:rPr>
              <a:t>Ans: SELECT … FROM WHERE …. GROUP BY …. HAVING ….</a:t>
            </a:r>
          </a:p>
          <a:p>
            <a:pPr marL="0" indent="0">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1935044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210235"/>
            <a:ext cx="9603275" cy="629834"/>
          </a:xfrm>
        </p:spPr>
        <p:txBody>
          <a:bodyPr>
            <a:normAutofit fontScale="90000"/>
          </a:bodyPr>
          <a:lstStyle/>
          <a:p>
            <a:r>
              <a:rPr lang="en-IN" sz="3600" dirty="0"/>
              <a:t>NULL Handling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11786"/>
            <a:ext cx="8830941" cy="4134056"/>
          </a:xfrm>
        </p:spPr>
        <p:txBody>
          <a:bodyPr>
            <a:noAutofit/>
          </a:bodyPr>
          <a:lstStyle/>
          <a:p>
            <a:pPr marL="0" indent="0">
              <a:lnSpc>
                <a:spcPct val="100000"/>
              </a:lnSpc>
              <a:spcBef>
                <a:spcPts val="0"/>
              </a:spcBef>
              <a:buNone/>
            </a:pPr>
            <a:r>
              <a:rPr lang="en-IN" sz="2200" b="1" dirty="0">
                <a:solidFill>
                  <a:srgbClr val="171717"/>
                </a:solidFill>
                <a:latin typeface="Merriweather Web"/>
              </a:rPr>
              <a:t>What is a Null?</a:t>
            </a:r>
          </a:p>
          <a:p>
            <a:pPr>
              <a:lnSpc>
                <a:spcPct val="100000"/>
              </a:lnSpc>
              <a:spcBef>
                <a:spcPts val="0"/>
              </a:spcBef>
            </a:pPr>
            <a:r>
              <a:rPr lang="en-IN" sz="2200" dirty="0">
                <a:solidFill>
                  <a:srgbClr val="171717"/>
                </a:solidFill>
                <a:latin typeface="Merriweather Web"/>
              </a:rPr>
              <a:t>A column with NULL value means that column has no value.</a:t>
            </a:r>
          </a:p>
          <a:p>
            <a:pPr>
              <a:lnSpc>
                <a:spcPct val="100000"/>
              </a:lnSpc>
              <a:spcBef>
                <a:spcPts val="0"/>
              </a:spcBef>
            </a:pPr>
            <a:r>
              <a:rPr lang="en-IN" sz="2200" dirty="0">
                <a:solidFill>
                  <a:srgbClr val="171717"/>
                </a:solidFill>
                <a:latin typeface="Merriweather Web"/>
              </a:rPr>
              <a:t>A Null value is neither Zero(0) nor a blank space.</a:t>
            </a:r>
          </a:p>
          <a:p>
            <a:pPr>
              <a:lnSpc>
                <a:spcPct val="100000"/>
              </a:lnSpc>
              <a:spcBef>
                <a:spcPts val="0"/>
              </a:spcBef>
            </a:pPr>
            <a:r>
              <a:rPr lang="en-IN" sz="2200" dirty="0">
                <a:solidFill>
                  <a:srgbClr val="171717"/>
                </a:solidFill>
                <a:latin typeface="Merriweather Web"/>
              </a:rPr>
              <a:t>Length of a null value is null where length of a blank value is 0.</a:t>
            </a:r>
          </a:p>
          <a:p>
            <a:pPr>
              <a:lnSpc>
                <a:spcPct val="100000"/>
              </a:lnSpc>
              <a:spcBef>
                <a:spcPts val="0"/>
              </a:spcBef>
            </a:pPr>
            <a:r>
              <a:rPr lang="en-IN" sz="2200" dirty="0">
                <a:solidFill>
                  <a:srgbClr val="171717"/>
                </a:solidFill>
                <a:latin typeface="Merriweather Web"/>
              </a:rPr>
              <a:t>We can define nullability of a column in the table definition, called NOT NULL constraint.</a:t>
            </a:r>
          </a:p>
          <a:p>
            <a:pPr>
              <a:lnSpc>
                <a:spcPct val="100000"/>
              </a:lnSpc>
              <a:spcBef>
                <a:spcPts val="0"/>
              </a:spcBef>
            </a:pPr>
            <a:r>
              <a:rPr lang="en-IN" sz="2200" dirty="0">
                <a:solidFill>
                  <a:srgbClr val="171717"/>
                </a:solidFill>
                <a:latin typeface="Merriweather Web"/>
              </a:rPr>
              <a:t>If we define any column as NOT NULLABLE then it will not accept nulls, if you try to load nulls into that, the query will fail.</a:t>
            </a:r>
          </a:p>
          <a:p>
            <a:pPr>
              <a:lnSpc>
                <a:spcPct val="100000"/>
              </a:lnSpc>
              <a:spcBef>
                <a:spcPts val="0"/>
              </a:spcBef>
            </a:pPr>
            <a:r>
              <a:rPr lang="en-IN" sz="2200" dirty="0">
                <a:solidFill>
                  <a:srgbClr val="171717"/>
                </a:solidFill>
                <a:latin typeface="Merriweather Web"/>
              </a:rPr>
              <a:t>Null never matches with another null.</a:t>
            </a:r>
          </a:p>
          <a:p>
            <a:pPr>
              <a:lnSpc>
                <a:spcPct val="100000"/>
              </a:lnSpc>
              <a:spcBef>
                <a:spcPts val="0"/>
              </a:spcBef>
            </a:pPr>
            <a:r>
              <a:rPr lang="en-IN" sz="2200" dirty="0">
                <a:solidFill>
                  <a:srgbClr val="171717"/>
                </a:solidFill>
                <a:latin typeface="Merriweather Web"/>
              </a:rPr>
              <a:t>We should be very careful with nulls.</a:t>
            </a:r>
            <a:endParaRPr lang="en-US" sz="2200" dirty="0">
              <a:solidFill>
                <a:srgbClr val="171717"/>
              </a:solidFill>
              <a:latin typeface="Merriweather Web"/>
            </a:endParaRPr>
          </a:p>
        </p:txBody>
      </p:sp>
    </p:spTree>
    <p:extLst>
      <p:ext uri="{BB962C8B-B14F-4D97-AF65-F5344CB8AC3E}">
        <p14:creationId xmlns:p14="http://schemas.microsoft.com/office/powerpoint/2010/main" val="716991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174376"/>
            <a:ext cx="9603275" cy="665693"/>
          </a:xfrm>
        </p:spPr>
        <p:txBody>
          <a:bodyPr>
            <a:normAutofit fontScale="90000"/>
          </a:bodyPr>
          <a:lstStyle/>
          <a:p>
            <a:r>
              <a:rPr lang="en-IN" sz="3600" dirty="0"/>
              <a:t>NULL Handling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27441" y="1840069"/>
            <a:ext cx="9727411" cy="4134056"/>
          </a:xfrm>
        </p:spPr>
        <p:txBody>
          <a:bodyPr>
            <a:noAutofit/>
          </a:bodyPr>
          <a:lstStyle/>
          <a:p>
            <a:pPr marL="0" indent="0" algn="l">
              <a:lnSpc>
                <a:spcPct val="100000"/>
              </a:lnSpc>
              <a:spcBef>
                <a:spcPts val="300"/>
              </a:spcBef>
              <a:buNone/>
            </a:pPr>
            <a:r>
              <a:rPr lang="en-IN" dirty="0">
                <a:solidFill>
                  <a:srgbClr val="171717"/>
                </a:solidFill>
                <a:latin typeface="Merriweather Web"/>
              </a:rPr>
              <a:t>IFNULL(col1/expr1, col2/expr2) – </a:t>
            </a:r>
            <a:r>
              <a:rPr lang="en-IN" dirty="0">
                <a:solidFill>
                  <a:srgbClr val="394F60"/>
                </a:solidFill>
                <a:latin typeface="Inter"/>
              </a:rPr>
              <a:t>If col1 is null then returns col2 otherwise returns col1</a:t>
            </a:r>
          </a:p>
          <a:p>
            <a:pPr marL="0" indent="0">
              <a:lnSpc>
                <a:spcPct val="100000"/>
              </a:lnSpc>
              <a:spcBef>
                <a:spcPts val="300"/>
              </a:spcBef>
              <a:buNone/>
            </a:pPr>
            <a:r>
              <a:rPr lang="en-IN" b="0" i="0" dirty="0">
                <a:solidFill>
                  <a:srgbClr val="171717"/>
                </a:solidFill>
                <a:effectLst/>
                <a:latin typeface="Merriweather Web"/>
              </a:rPr>
              <a:t>NVL</a:t>
            </a:r>
            <a:r>
              <a:rPr lang="en-IN" dirty="0">
                <a:solidFill>
                  <a:srgbClr val="171717"/>
                </a:solidFill>
                <a:latin typeface="Merriweather Web"/>
              </a:rPr>
              <a:t> (col1/expr1, col2/expr2) – </a:t>
            </a:r>
            <a:r>
              <a:rPr lang="en-IN" dirty="0">
                <a:solidFill>
                  <a:srgbClr val="394F60"/>
                </a:solidFill>
                <a:latin typeface="Inter"/>
              </a:rPr>
              <a:t>If col1 is null then returns col2 otherwise returns col1</a:t>
            </a:r>
          </a:p>
          <a:p>
            <a:pPr marL="0" indent="0">
              <a:lnSpc>
                <a:spcPct val="100000"/>
              </a:lnSpc>
              <a:spcBef>
                <a:spcPts val="300"/>
              </a:spcBef>
              <a:buNone/>
            </a:pPr>
            <a:r>
              <a:rPr lang="en-IN" b="0" i="0" dirty="0">
                <a:solidFill>
                  <a:srgbClr val="171717"/>
                </a:solidFill>
                <a:effectLst/>
                <a:latin typeface="Merriweather Web"/>
              </a:rPr>
              <a:t>NVL2</a:t>
            </a:r>
            <a:r>
              <a:rPr lang="en-IN" dirty="0">
                <a:solidFill>
                  <a:srgbClr val="171717"/>
                </a:solidFill>
                <a:latin typeface="Merriweather Web"/>
              </a:rPr>
              <a:t> (col1/expr1, col2/expr2, col2/expr2) – </a:t>
            </a:r>
            <a:r>
              <a:rPr lang="en-IN" dirty="0">
                <a:solidFill>
                  <a:srgbClr val="394F60"/>
                </a:solidFill>
                <a:latin typeface="Inter"/>
              </a:rPr>
              <a:t>If col1 is not null then returns col2 otherwise returns col3</a:t>
            </a:r>
          </a:p>
          <a:p>
            <a:pPr marL="0" indent="0">
              <a:lnSpc>
                <a:spcPct val="100000"/>
              </a:lnSpc>
              <a:spcBef>
                <a:spcPts val="300"/>
              </a:spcBef>
              <a:buNone/>
            </a:pPr>
            <a:r>
              <a:rPr lang="en-IN" dirty="0">
                <a:solidFill>
                  <a:srgbClr val="171717"/>
                </a:solidFill>
                <a:latin typeface="Merriweather Web"/>
              </a:rPr>
              <a:t>COALESCE( &lt;expr1&gt; , &lt;expr2&gt; [ , ... , &lt;</a:t>
            </a:r>
            <a:r>
              <a:rPr lang="en-IN" dirty="0" err="1">
                <a:solidFill>
                  <a:srgbClr val="171717"/>
                </a:solidFill>
                <a:latin typeface="Merriweather Web"/>
              </a:rPr>
              <a:t>exprN</a:t>
            </a:r>
            <a:r>
              <a:rPr lang="en-IN" dirty="0">
                <a:solidFill>
                  <a:srgbClr val="171717"/>
                </a:solidFill>
                <a:latin typeface="Merriweather Web"/>
              </a:rPr>
              <a:t>&gt; ] ) – </a:t>
            </a:r>
            <a:r>
              <a:rPr lang="en-IN" dirty="0">
                <a:solidFill>
                  <a:srgbClr val="394F60"/>
                </a:solidFill>
                <a:latin typeface="Inter"/>
              </a:rPr>
              <a:t>Returns first not-null expression</a:t>
            </a: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500351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8487" y="1093694"/>
            <a:ext cx="8360626" cy="690858"/>
          </a:xfrm>
        </p:spPr>
        <p:txBody>
          <a:bodyPr>
            <a:normAutofit fontScale="90000"/>
          </a:bodyPr>
          <a:lstStyle/>
          <a:p>
            <a:r>
              <a:rPr lang="en-IN" sz="4800" dirty="0"/>
              <a:t>All about nulls</a:t>
            </a:r>
          </a:p>
        </p:txBody>
      </p:sp>
      <p:graphicFrame>
        <p:nvGraphicFramePr>
          <p:cNvPr id="4" name="Object 3">
            <a:hlinkClick r:id="" action="ppaction://ole?verb=0"/>
            <a:extLst>
              <a:ext uri="{FF2B5EF4-FFF2-40B4-BE49-F238E27FC236}">
                <a16:creationId xmlns:a16="http://schemas.microsoft.com/office/drawing/2014/main" id="{211889AB-53C6-C754-5A46-A6AA4E6139C2}"/>
              </a:ext>
            </a:extLst>
          </p:cNvPr>
          <p:cNvGraphicFramePr>
            <a:graphicFrameLocks noChangeAspect="1"/>
          </p:cNvGraphicFramePr>
          <p:nvPr>
            <p:extLst>
              <p:ext uri="{D42A27DB-BD31-4B8C-83A1-F6EECF244321}">
                <p14:modId xmlns:p14="http://schemas.microsoft.com/office/powerpoint/2010/main" val="2666262853"/>
              </p:ext>
            </p:extLst>
          </p:nvPr>
        </p:nvGraphicFramePr>
        <p:xfrm>
          <a:off x="2523564" y="2376666"/>
          <a:ext cx="2429435" cy="2104668"/>
        </p:xfrm>
        <a:graphic>
          <a:graphicData uri="http://schemas.openxmlformats.org/presentationml/2006/ole">
            <mc:AlternateContent xmlns:mc="http://schemas.openxmlformats.org/markup-compatibility/2006">
              <mc:Choice xmlns:v="urn:schemas-microsoft-com:vml" Requires="v">
                <p:oleObj name="Presentation" showAsIcon="1" r:id="rId2" imgW="914400" imgH="792360" progId="PowerPoint.Show.12">
                  <p:embed/>
                </p:oleObj>
              </mc:Choice>
              <mc:Fallback>
                <p:oleObj name="Presentation" showAsIcon="1" r:id="rId2" imgW="914400" imgH="792360" progId="PowerPoint.Show.12">
                  <p:embed/>
                  <p:pic>
                    <p:nvPicPr>
                      <p:cNvPr id="0" name=""/>
                      <p:cNvPicPr/>
                      <p:nvPr/>
                    </p:nvPicPr>
                    <p:blipFill>
                      <a:blip r:embed="rId3"/>
                      <a:stretch>
                        <a:fillRect/>
                      </a:stretch>
                    </p:blipFill>
                    <p:spPr>
                      <a:xfrm>
                        <a:off x="2523564" y="2376666"/>
                        <a:ext cx="2429435" cy="2104668"/>
                      </a:xfrm>
                      <a:prstGeom prst="rect">
                        <a:avLst/>
                      </a:prstGeom>
                    </p:spPr>
                  </p:pic>
                </p:oleObj>
              </mc:Fallback>
            </mc:AlternateContent>
          </a:graphicData>
        </a:graphic>
      </p:graphicFrame>
    </p:spTree>
    <p:extLst>
      <p:ext uri="{BB962C8B-B14F-4D97-AF65-F5344CB8AC3E}">
        <p14:creationId xmlns:p14="http://schemas.microsoft.com/office/powerpoint/2010/main" val="186913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013012"/>
            <a:ext cx="9603275" cy="827057"/>
          </a:xfrm>
        </p:spPr>
        <p:txBody>
          <a:bodyPr>
            <a:normAutofit/>
          </a:bodyPr>
          <a:lstStyle/>
          <a:p>
            <a:r>
              <a:rPr lang="en-IN" sz="4000" dirty="0"/>
              <a:t>USES of Database?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7" y="1908156"/>
            <a:ext cx="9603275" cy="3829256"/>
          </a:xfrm>
        </p:spPr>
        <p:txBody>
          <a:bodyPr>
            <a:noAutofit/>
          </a:bodyPr>
          <a:lstStyle/>
          <a:p>
            <a:pPr algn="l">
              <a:buFont typeface="Arial" panose="020B0604020202020204" pitchFamily="34" charset="0"/>
              <a:buChar char="•"/>
            </a:pPr>
            <a:r>
              <a:rPr lang="en-US" sz="2000" b="0" i="0" dirty="0">
                <a:solidFill>
                  <a:srgbClr val="171717"/>
                </a:solidFill>
                <a:effectLst/>
                <a:latin typeface="Merriweather Web"/>
              </a:rPr>
              <a:t>Can handle huge amounts of data</a:t>
            </a:r>
          </a:p>
          <a:p>
            <a:pPr algn="l">
              <a:buFont typeface="Arial" panose="020B0604020202020204" pitchFamily="34" charset="0"/>
              <a:buChar char="•"/>
            </a:pPr>
            <a:r>
              <a:rPr lang="en-US" sz="2000" b="0" i="0" dirty="0">
                <a:solidFill>
                  <a:srgbClr val="171717"/>
                </a:solidFill>
                <a:effectLst/>
                <a:latin typeface="Merriweather Web"/>
              </a:rPr>
              <a:t>Easy to combine </a:t>
            </a:r>
            <a:r>
              <a:rPr lang="en-US" dirty="0">
                <a:solidFill>
                  <a:srgbClr val="171717"/>
                </a:solidFill>
                <a:latin typeface="Merriweather Web"/>
              </a:rPr>
              <a:t>different datasets</a:t>
            </a:r>
          </a:p>
          <a:p>
            <a:pPr algn="l">
              <a:buFont typeface="Arial" panose="020B0604020202020204" pitchFamily="34" charset="0"/>
              <a:buChar char="•"/>
            </a:pPr>
            <a:r>
              <a:rPr lang="en-US" sz="2000" b="0" i="0" dirty="0">
                <a:solidFill>
                  <a:srgbClr val="171717"/>
                </a:solidFill>
                <a:effectLst/>
                <a:latin typeface="Merriweather Web"/>
              </a:rPr>
              <a:t>Analyze the data for decision making</a:t>
            </a:r>
          </a:p>
          <a:p>
            <a:pPr algn="l">
              <a:buFont typeface="Arial" panose="020B0604020202020204" pitchFamily="34" charset="0"/>
              <a:buChar char="•"/>
            </a:pPr>
            <a:r>
              <a:rPr lang="en-US" sz="2000" b="0" i="0" dirty="0">
                <a:solidFill>
                  <a:srgbClr val="171717"/>
                </a:solidFill>
                <a:effectLst/>
                <a:latin typeface="Merriweather Web"/>
              </a:rPr>
              <a:t>Database is backend for many applications</a:t>
            </a:r>
          </a:p>
          <a:p>
            <a:pPr algn="l">
              <a:buFont typeface="Arial" panose="020B0604020202020204" pitchFamily="34" charset="0"/>
              <a:buChar char="•"/>
            </a:pPr>
            <a:r>
              <a:rPr lang="en-US" dirty="0">
                <a:solidFill>
                  <a:srgbClr val="171717"/>
                </a:solidFill>
                <a:latin typeface="Merriweather Web"/>
              </a:rPr>
              <a:t>Easy to share the data</a:t>
            </a:r>
          </a:p>
          <a:p>
            <a:pPr algn="l">
              <a:buFont typeface="Arial" panose="020B0604020202020204" pitchFamily="34" charset="0"/>
              <a:buChar char="•"/>
            </a:pPr>
            <a:r>
              <a:rPr lang="en-US" sz="2000" b="0" i="0" dirty="0">
                <a:solidFill>
                  <a:srgbClr val="171717"/>
                </a:solidFill>
                <a:effectLst/>
                <a:latin typeface="Merriweather Web"/>
              </a:rPr>
              <a:t>Data security</a:t>
            </a:r>
          </a:p>
        </p:txBody>
      </p:sp>
    </p:spTree>
    <p:extLst>
      <p:ext uri="{BB962C8B-B14F-4D97-AF65-F5344CB8AC3E}">
        <p14:creationId xmlns:p14="http://schemas.microsoft.com/office/powerpoint/2010/main" val="4206105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0DE7-07B2-68F9-0B6C-DAC574D03D8E}"/>
              </a:ext>
            </a:extLst>
          </p:cNvPr>
          <p:cNvSpPr>
            <a:spLocks noGrp="1"/>
          </p:cNvSpPr>
          <p:nvPr>
            <p:ph type="title"/>
          </p:nvPr>
        </p:nvSpPr>
        <p:spPr>
          <a:xfrm>
            <a:off x="1294362" y="2904382"/>
            <a:ext cx="9603275" cy="1049235"/>
          </a:xfrm>
        </p:spPr>
        <p:txBody>
          <a:bodyPr>
            <a:normAutofit/>
          </a:bodyPr>
          <a:lstStyle/>
          <a:p>
            <a:pPr algn="ctr"/>
            <a:r>
              <a:rPr lang="en-IN" sz="6000" dirty="0"/>
              <a:t>Window functions</a:t>
            </a:r>
          </a:p>
        </p:txBody>
      </p:sp>
    </p:spTree>
    <p:extLst>
      <p:ext uri="{BB962C8B-B14F-4D97-AF65-F5344CB8AC3E}">
        <p14:creationId xmlns:p14="http://schemas.microsoft.com/office/powerpoint/2010/main" val="1655457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43983" y="1255059"/>
            <a:ext cx="9603275" cy="585010"/>
          </a:xfrm>
        </p:spPr>
        <p:txBody>
          <a:bodyPr>
            <a:normAutofit fontScale="90000"/>
          </a:bodyPr>
          <a:lstStyle/>
          <a:p>
            <a:r>
              <a:rPr lang="en-IN" sz="3600" dirty="0"/>
              <a:t>WINDOW Functions</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27441" y="1840069"/>
            <a:ext cx="10174277" cy="4134056"/>
          </a:xfrm>
        </p:spPr>
        <p:txBody>
          <a:bodyPr>
            <a:noAutofit/>
          </a:bodyPr>
          <a:lstStyle/>
          <a:p>
            <a:pPr marL="0" indent="0" algn="l">
              <a:lnSpc>
                <a:spcPct val="100000"/>
              </a:lnSpc>
              <a:spcBef>
                <a:spcPts val="300"/>
              </a:spcBef>
              <a:buNone/>
            </a:pPr>
            <a:r>
              <a:rPr lang="en-US" dirty="0">
                <a:solidFill>
                  <a:srgbClr val="171717"/>
                </a:solidFill>
                <a:latin typeface="Merriweather Web"/>
              </a:rPr>
              <a:t>A window is a group of related rows. A window can consist of one, or multiple rows. </a:t>
            </a:r>
          </a:p>
          <a:p>
            <a:pPr marL="0" indent="0" algn="l">
              <a:lnSpc>
                <a:spcPct val="100000"/>
              </a:lnSpc>
              <a:spcBef>
                <a:spcPts val="300"/>
              </a:spcBef>
              <a:buNone/>
            </a:pPr>
            <a:r>
              <a:rPr lang="en-US" dirty="0">
                <a:solidFill>
                  <a:srgbClr val="171717"/>
                </a:solidFill>
                <a:latin typeface="Merriweather Web"/>
              </a:rPr>
              <a:t>A window function is any function that operates over a window of rows. </a:t>
            </a:r>
          </a:p>
          <a:p>
            <a:pPr marL="0" indent="0" algn="l">
              <a:lnSpc>
                <a:spcPct val="100000"/>
              </a:lnSpc>
              <a:spcBef>
                <a:spcPts val="300"/>
              </a:spcBef>
              <a:buNone/>
            </a:pPr>
            <a:endParaRPr lang="en-US" b="0" i="0" dirty="0">
              <a:solidFill>
                <a:srgbClr val="394F60"/>
              </a:solidFill>
              <a:effectLst/>
              <a:latin typeface="Inter"/>
            </a:endParaRPr>
          </a:p>
          <a:p>
            <a:pPr marL="0" indent="0" algn="l">
              <a:lnSpc>
                <a:spcPct val="100000"/>
              </a:lnSpc>
              <a:spcBef>
                <a:spcPts val="300"/>
              </a:spcBef>
              <a:buNone/>
            </a:pPr>
            <a:r>
              <a:rPr lang="en-US" dirty="0">
                <a:solidFill>
                  <a:srgbClr val="171717"/>
                </a:solidFill>
                <a:latin typeface="Merriweather Web"/>
              </a:rPr>
              <a:t>RANK – </a:t>
            </a:r>
            <a:r>
              <a:rPr lang="en-US" dirty="0">
                <a:solidFill>
                  <a:srgbClr val="394F60"/>
                </a:solidFill>
                <a:latin typeface="Inter"/>
              </a:rPr>
              <a:t>Returns rank over a group of values, skips the series in case of duplicates</a:t>
            </a:r>
          </a:p>
          <a:p>
            <a:pPr marL="0" indent="0" algn="l">
              <a:lnSpc>
                <a:spcPct val="100000"/>
              </a:lnSpc>
              <a:spcBef>
                <a:spcPts val="300"/>
              </a:spcBef>
              <a:buNone/>
            </a:pPr>
            <a:r>
              <a:rPr lang="en-US" dirty="0">
                <a:solidFill>
                  <a:srgbClr val="171717"/>
                </a:solidFill>
                <a:latin typeface="Merriweather Web"/>
              </a:rPr>
              <a:t>DENSE_RANK – </a:t>
            </a:r>
            <a:r>
              <a:rPr lang="en-US" dirty="0">
                <a:solidFill>
                  <a:srgbClr val="394F60"/>
                </a:solidFill>
                <a:latin typeface="Inter"/>
              </a:rPr>
              <a:t>Returns rank over a group of values, doesn’t skips the series in case of duplicates</a:t>
            </a:r>
          </a:p>
          <a:p>
            <a:pPr marL="0" indent="0" algn="l">
              <a:lnSpc>
                <a:spcPct val="100000"/>
              </a:lnSpc>
              <a:spcBef>
                <a:spcPts val="300"/>
              </a:spcBef>
              <a:buNone/>
            </a:pPr>
            <a:r>
              <a:rPr lang="en-US" dirty="0">
                <a:solidFill>
                  <a:srgbClr val="171717"/>
                </a:solidFill>
                <a:latin typeface="Merriweather Web"/>
              </a:rPr>
              <a:t>ROW_NUMBER – </a:t>
            </a:r>
            <a:r>
              <a:rPr lang="en-US" b="0" i="0" dirty="0">
                <a:solidFill>
                  <a:srgbClr val="394F60"/>
                </a:solidFill>
                <a:effectLst/>
                <a:latin typeface="Inter"/>
              </a:rPr>
              <a:t>Returns a unique row number for each row within a group of values</a:t>
            </a: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LEAD – </a:t>
            </a:r>
            <a:r>
              <a:rPr lang="en-US" dirty="0">
                <a:solidFill>
                  <a:srgbClr val="394F60"/>
                </a:solidFill>
                <a:latin typeface="Inter"/>
              </a:rPr>
              <a:t>To get the next row information</a:t>
            </a:r>
          </a:p>
          <a:p>
            <a:pPr marL="0" indent="0" algn="l">
              <a:lnSpc>
                <a:spcPct val="100000"/>
              </a:lnSpc>
              <a:spcBef>
                <a:spcPts val="300"/>
              </a:spcBef>
              <a:buNone/>
            </a:pPr>
            <a:r>
              <a:rPr lang="en-US" dirty="0">
                <a:solidFill>
                  <a:srgbClr val="171717"/>
                </a:solidFill>
                <a:latin typeface="Merriweather Web"/>
              </a:rPr>
              <a:t>LAG – </a:t>
            </a:r>
            <a:r>
              <a:rPr lang="en-US" dirty="0">
                <a:solidFill>
                  <a:srgbClr val="394F60"/>
                </a:solidFill>
                <a:latin typeface="Inter"/>
              </a:rPr>
              <a:t>To get the next row information</a:t>
            </a:r>
          </a:p>
          <a:p>
            <a:pPr marL="0" indent="0" algn="l">
              <a:lnSpc>
                <a:spcPct val="100000"/>
              </a:lnSpc>
              <a:spcBef>
                <a:spcPts val="300"/>
              </a:spcBef>
              <a:buNone/>
            </a:pPr>
            <a:r>
              <a:rPr lang="en-US" dirty="0">
                <a:solidFill>
                  <a:srgbClr val="171717"/>
                </a:solidFill>
                <a:latin typeface="Merriweather Web"/>
              </a:rPr>
              <a:t>FIRST_VALUE – </a:t>
            </a:r>
            <a:r>
              <a:rPr lang="en-US" b="0" i="0" dirty="0">
                <a:solidFill>
                  <a:srgbClr val="394F60"/>
                </a:solidFill>
                <a:effectLst/>
                <a:latin typeface="Inter"/>
              </a:rPr>
              <a:t>Returns the first value within an ordered group of values.</a:t>
            </a:r>
            <a:endParaRPr lang="en-US" dirty="0">
              <a:solidFill>
                <a:srgbClr val="171717"/>
              </a:solidFill>
              <a:latin typeface="Merriweather Web"/>
            </a:endParaRPr>
          </a:p>
          <a:p>
            <a:pPr marL="0" indent="0" algn="l">
              <a:lnSpc>
                <a:spcPct val="100000"/>
              </a:lnSpc>
              <a:spcBef>
                <a:spcPts val="300"/>
              </a:spcBef>
              <a:buNone/>
            </a:pPr>
            <a:r>
              <a:rPr lang="en-US" dirty="0">
                <a:solidFill>
                  <a:srgbClr val="171717"/>
                </a:solidFill>
                <a:latin typeface="Merriweather Web"/>
              </a:rPr>
              <a:t>LAST_VALUE – </a:t>
            </a:r>
            <a:r>
              <a:rPr lang="en-US" b="0" i="0" dirty="0">
                <a:solidFill>
                  <a:srgbClr val="394F60"/>
                </a:solidFill>
                <a:effectLst/>
                <a:latin typeface="Inter"/>
              </a:rPr>
              <a:t>Returns the last value within an ordered group of values.</a:t>
            </a:r>
          </a:p>
          <a:p>
            <a:pPr marL="0" indent="0">
              <a:lnSpc>
                <a:spcPct val="100000"/>
              </a:lnSpc>
              <a:spcBef>
                <a:spcPts val="300"/>
              </a:spcBef>
              <a:buNone/>
            </a:pPr>
            <a:r>
              <a:rPr lang="en-US" dirty="0">
                <a:solidFill>
                  <a:srgbClr val="171717"/>
                </a:solidFill>
                <a:latin typeface="Merriweather Web"/>
              </a:rPr>
              <a:t>NTH_VALUE – </a:t>
            </a:r>
            <a:r>
              <a:rPr lang="en-US" b="0" i="0" dirty="0">
                <a:solidFill>
                  <a:srgbClr val="394F60"/>
                </a:solidFill>
                <a:effectLst/>
                <a:latin typeface="Inter"/>
              </a:rPr>
              <a:t>Returns the nth value within an ordered group of values.</a:t>
            </a: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731158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295401" y="1129554"/>
            <a:ext cx="10515600" cy="684027"/>
          </a:xfrm>
        </p:spPr>
        <p:txBody>
          <a:bodyPr>
            <a:noAutofit/>
          </a:bodyPr>
          <a:lstStyle/>
          <a:p>
            <a:r>
              <a:rPr lang="en-IN" dirty="0"/>
              <a:t>Rank</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295401" y="1938525"/>
            <a:ext cx="9901517" cy="3906463"/>
          </a:xfrm>
        </p:spPr>
        <p:txBody>
          <a:bodyPr>
            <a:normAutofit lnSpcReduction="10000"/>
          </a:bodyPr>
          <a:lstStyle/>
          <a:p>
            <a:pPr marL="0" indent="0" algn="l">
              <a:buNone/>
            </a:pPr>
            <a:r>
              <a:rPr lang="en-US" b="1" i="0" u="sng" dirty="0">
                <a:effectLst/>
                <a:latin typeface="Inter"/>
              </a:rPr>
              <a:t>Rank:</a:t>
            </a:r>
          </a:p>
          <a:p>
            <a:pPr algn="l">
              <a:lnSpc>
                <a:spcPct val="110000"/>
              </a:lnSpc>
              <a:spcBef>
                <a:spcPts val="600"/>
              </a:spcBef>
            </a:pPr>
            <a:r>
              <a:rPr lang="en-US" sz="2400" b="0" i="0" dirty="0">
                <a:effectLst/>
                <a:latin typeface="Inter"/>
              </a:rPr>
              <a:t>Returns the rank of a value within an ordered group of values.</a:t>
            </a:r>
          </a:p>
          <a:p>
            <a:pPr algn="l">
              <a:lnSpc>
                <a:spcPct val="110000"/>
              </a:lnSpc>
              <a:spcBef>
                <a:spcPts val="600"/>
              </a:spcBef>
            </a:pPr>
            <a:r>
              <a:rPr lang="en-US" sz="2400" b="0" i="0" dirty="0">
                <a:effectLst/>
                <a:latin typeface="Inter"/>
              </a:rPr>
              <a:t>The rank value starts at 1 and continues up sequentially.</a:t>
            </a:r>
          </a:p>
          <a:p>
            <a:pPr algn="l">
              <a:lnSpc>
                <a:spcPct val="110000"/>
              </a:lnSpc>
              <a:spcBef>
                <a:spcPts val="600"/>
              </a:spcBef>
            </a:pPr>
            <a:r>
              <a:rPr lang="en-US" sz="2400" b="0" i="0" dirty="0">
                <a:effectLst/>
                <a:latin typeface="Inter"/>
              </a:rPr>
              <a:t>If two values are the same, they have the same rank but skips the next sequence number.</a:t>
            </a:r>
          </a:p>
          <a:p>
            <a:pPr algn="l">
              <a:lnSpc>
                <a:spcPct val="110000"/>
              </a:lnSpc>
              <a:spcBef>
                <a:spcPts val="600"/>
              </a:spcBef>
            </a:pPr>
            <a:r>
              <a:rPr lang="en-US" sz="2400" dirty="0">
                <a:latin typeface="Inter"/>
              </a:rPr>
              <a:t>Used to assign rank numbers, find the top values etc.</a:t>
            </a:r>
            <a:endParaRPr lang="en-US" sz="2400" b="0" i="0" dirty="0">
              <a:effectLst/>
              <a:latin typeface="Inter"/>
            </a:endParaRPr>
          </a:p>
          <a:p>
            <a:pPr marL="0" indent="0" algn="l">
              <a:spcBef>
                <a:spcPts val="1800"/>
              </a:spcBef>
              <a:buNone/>
            </a:pPr>
            <a:r>
              <a:rPr lang="en-US" b="1" i="0" u="sng" dirty="0">
                <a:effectLst/>
                <a:latin typeface="Inter"/>
              </a:rPr>
              <a:t>Syntax:</a:t>
            </a:r>
          </a:p>
          <a:p>
            <a:pPr marL="0" indent="0" algn="l">
              <a:spcBef>
                <a:spcPts val="1200"/>
              </a:spcBef>
              <a:spcAft>
                <a:spcPts val="600"/>
              </a:spcAft>
              <a:buNone/>
            </a:pPr>
            <a:r>
              <a:rPr lang="en-US" dirty="0">
                <a:latin typeface="Inter"/>
              </a:rPr>
              <a:t>RANK() OVER ([partition by col/expr] order by col/expr [</a:t>
            </a:r>
            <a:r>
              <a:rPr lang="en-US" dirty="0" err="1">
                <a:latin typeface="Inter"/>
              </a:rPr>
              <a:t>asc</a:t>
            </a:r>
            <a:r>
              <a:rPr lang="en-US" dirty="0">
                <a:latin typeface="Inter"/>
              </a:rPr>
              <a:t>/desc])</a:t>
            </a:r>
            <a:endParaRPr lang="en-US" i="0" dirty="0">
              <a:effectLst/>
              <a:latin typeface="Inter"/>
            </a:endParaRPr>
          </a:p>
          <a:p>
            <a:pPr algn="l"/>
            <a:endParaRPr lang="en-US" b="0" i="0" dirty="0">
              <a:effectLst/>
              <a:latin typeface="Inter"/>
            </a:endParaRPr>
          </a:p>
        </p:txBody>
      </p:sp>
    </p:spTree>
    <p:extLst>
      <p:ext uri="{BB962C8B-B14F-4D97-AF65-F5344CB8AC3E}">
        <p14:creationId xmlns:p14="http://schemas.microsoft.com/office/powerpoint/2010/main" val="1937329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838200" y="535174"/>
            <a:ext cx="10515600" cy="898899"/>
          </a:xfrm>
        </p:spPr>
        <p:txBody>
          <a:bodyPr>
            <a:noAutofit/>
          </a:bodyPr>
          <a:lstStyle/>
          <a:p>
            <a:r>
              <a:rPr lang="en-IN" dirty="0"/>
              <a:t>Derive the Rank based on Salary</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838200" y="4258235"/>
            <a:ext cx="4836459" cy="2369111"/>
          </a:xfrm>
        </p:spPr>
        <p:txBody>
          <a:bodyPr>
            <a:normAutofit/>
          </a:bodyPr>
          <a:lstStyle/>
          <a:p>
            <a:pPr marL="0" indent="0" algn="l">
              <a:buNone/>
            </a:pPr>
            <a:r>
              <a:rPr lang="en-US" sz="1800" b="0" i="0" dirty="0">
                <a:solidFill>
                  <a:srgbClr val="002060"/>
                </a:solidFill>
                <a:effectLst/>
                <a:latin typeface="Inter"/>
              </a:rPr>
              <a:t>SELECT EMPID, FIRST_NAME, LAST_NAME, AGE, SALARY, </a:t>
            </a:r>
          </a:p>
          <a:p>
            <a:pPr marL="0" indent="0" algn="l">
              <a:buNone/>
            </a:pPr>
            <a:r>
              <a:rPr lang="en-US" sz="1800" b="0" i="0" dirty="0">
                <a:solidFill>
                  <a:srgbClr val="002060"/>
                </a:solidFill>
                <a:effectLst/>
                <a:latin typeface="Inter"/>
              </a:rPr>
              <a:t>RANK() OVER(ORDER BY SALARY DESC) as Rank </a:t>
            </a:r>
          </a:p>
          <a:p>
            <a:pPr marL="0" indent="0" algn="l">
              <a:buNone/>
            </a:pPr>
            <a:r>
              <a:rPr lang="en-US" sz="1800" b="0" i="0" dirty="0">
                <a:solidFill>
                  <a:srgbClr val="002060"/>
                </a:solidFill>
                <a:effectLst/>
                <a:latin typeface="Inter"/>
              </a:rPr>
              <a:t>FROM EMPLOYEES;</a:t>
            </a:r>
          </a:p>
        </p:txBody>
      </p:sp>
      <p:graphicFrame>
        <p:nvGraphicFramePr>
          <p:cNvPr id="4" name="Table 3">
            <a:extLst>
              <a:ext uri="{FF2B5EF4-FFF2-40B4-BE49-F238E27FC236}">
                <a16:creationId xmlns:a16="http://schemas.microsoft.com/office/drawing/2014/main" id="{72A7038C-2045-0B37-28D3-3A369D2CDCA4}"/>
              </a:ext>
            </a:extLst>
          </p:cNvPr>
          <p:cNvGraphicFramePr>
            <a:graphicFrameLocks noGrp="1"/>
          </p:cNvGraphicFramePr>
          <p:nvPr/>
        </p:nvGraphicFramePr>
        <p:xfrm>
          <a:off x="909918" y="1481325"/>
          <a:ext cx="4836459" cy="2743200"/>
        </p:xfrm>
        <a:graphic>
          <a:graphicData uri="http://schemas.openxmlformats.org/drawingml/2006/table">
            <a:tbl>
              <a:tblPr>
                <a:tableStyleId>{5C22544A-7EE6-4342-B048-85BDC9FD1C3A}</a:tableStyleId>
              </a:tblPr>
              <a:tblGrid>
                <a:gridCol w="823227">
                  <a:extLst>
                    <a:ext uri="{9D8B030D-6E8A-4147-A177-3AD203B41FA5}">
                      <a16:colId xmlns:a16="http://schemas.microsoft.com/office/drawing/2014/main" val="1937165744"/>
                    </a:ext>
                  </a:extLst>
                </a:gridCol>
                <a:gridCol w="1317735">
                  <a:extLst>
                    <a:ext uri="{9D8B030D-6E8A-4147-A177-3AD203B41FA5}">
                      <a16:colId xmlns:a16="http://schemas.microsoft.com/office/drawing/2014/main" val="2468694143"/>
                    </a:ext>
                  </a:extLst>
                </a:gridCol>
                <a:gridCol w="1220549">
                  <a:extLst>
                    <a:ext uri="{9D8B030D-6E8A-4147-A177-3AD203B41FA5}">
                      <a16:colId xmlns:a16="http://schemas.microsoft.com/office/drawing/2014/main" val="992939356"/>
                    </a:ext>
                  </a:extLst>
                </a:gridCol>
                <a:gridCol w="550248">
                  <a:extLst>
                    <a:ext uri="{9D8B030D-6E8A-4147-A177-3AD203B41FA5}">
                      <a16:colId xmlns:a16="http://schemas.microsoft.com/office/drawing/2014/main" val="4014886251"/>
                    </a:ext>
                  </a:extLst>
                </a:gridCol>
                <a:gridCol w="924700">
                  <a:extLst>
                    <a:ext uri="{9D8B030D-6E8A-4147-A177-3AD203B41FA5}">
                      <a16:colId xmlns:a16="http://schemas.microsoft.com/office/drawing/2014/main" val="117870332"/>
                    </a:ext>
                  </a:extLst>
                </a:gridCol>
              </a:tblGrid>
              <a:tr h="274112">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8573055"/>
                  </a:ext>
                </a:extLst>
              </a:tr>
              <a:tr h="279422">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9357313"/>
                  </a:ext>
                </a:extLst>
              </a:tr>
              <a:tr h="279422">
                <a:tc>
                  <a:txBody>
                    <a:bodyPr/>
                    <a:lstStyle/>
                    <a:p>
                      <a:pPr algn="l"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1432060"/>
                  </a:ext>
                </a:extLst>
              </a:tr>
              <a:tr h="279422">
                <a:tc>
                  <a:txBody>
                    <a:bodyPr/>
                    <a:lstStyle/>
                    <a:p>
                      <a:pPr algn="l"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9880082"/>
                  </a:ext>
                </a:extLst>
              </a:tr>
              <a:tr h="279422">
                <a:tc>
                  <a:txBody>
                    <a:bodyPr/>
                    <a:lstStyle/>
                    <a:p>
                      <a:pPr algn="l"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Rama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Devi</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5976378"/>
                  </a:ext>
                </a:extLst>
              </a:tr>
              <a:tr h="279422">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3462519"/>
                  </a:ext>
                </a:extLst>
              </a:tr>
              <a:tr h="279422">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420862"/>
                  </a:ext>
                </a:extLst>
              </a:tr>
              <a:tr h="279422">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613925"/>
                  </a:ext>
                </a:extLst>
              </a:tr>
            </a:tbl>
          </a:graphicData>
        </a:graphic>
      </p:graphicFrame>
      <p:graphicFrame>
        <p:nvGraphicFramePr>
          <p:cNvPr id="5" name="Table 4">
            <a:extLst>
              <a:ext uri="{FF2B5EF4-FFF2-40B4-BE49-F238E27FC236}">
                <a16:creationId xmlns:a16="http://schemas.microsoft.com/office/drawing/2014/main" id="{A17C6BB7-F276-E3DD-85F1-CCF933AC42A5}"/>
              </a:ext>
            </a:extLst>
          </p:cNvPr>
          <p:cNvGraphicFramePr>
            <a:graphicFrameLocks noGrp="1"/>
          </p:cNvGraphicFramePr>
          <p:nvPr/>
        </p:nvGraphicFramePr>
        <p:xfrm>
          <a:off x="6033246" y="3142899"/>
          <a:ext cx="5248836" cy="2743200"/>
        </p:xfrm>
        <a:graphic>
          <a:graphicData uri="http://schemas.openxmlformats.org/drawingml/2006/table">
            <a:tbl>
              <a:tblPr>
                <a:tableStyleId>{5C22544A-7EE6-4342-B048-85BDC9FD1C3A}</a:tableStyleId>
              </a:tblPr>
              <a:tblGrid>
                <a:gridCol w="761999">
                  <a:extLst>
                    <a:ext uri="{9D8B030D-6E8A-4147-A177-3AD203B41FA5}">
                      <a16:colId xmlns:a16="http://schemas.microsoft.com/office/drawing/2014/main" val="1937165744"/>
                    </a:ext>
                  </a:extLst>
                </a:gridCol>
                <a:gridCol w="1299883">
                  <a:extLst>
                    <a:ext uri="{9D8B030D-6E8A-4147-A177-3AD203B41FA5}">
                      <a16:colId xmlns:a16="http://schemas.microsoft.com/office/drawing/2014/main" val="2468694143"/>
                    </a:ext>
                  </a:extLst>
                </a:gridCol>
                <a:gridCol w="1210235">
                  <a:extLst>
                    <a:ext uri="{9D8B030D-6E8A-4147-A177-3AD203B41FA5}">
                      <a16:colId xmlns:a16="http://schemas.microsoft.com/office/drawing/2014/main" val="992939356"/>
                    </a:ext>
                  </a:extLst>
                </a:gridCol>
                <a:gridCol w="573741">
                  <a:extLst>
                    <a:ext uri="{9D8B030D-6E8A-4147-A177-3AD203B41FA5}">
                      <a16:colId xmlns:a16="http://schemas.microsoft.com/office/drawing/2014/main" val="4014886251"/>
                    </a:ext>
                  </a:extLst>
                </a:gridCol>
                <a:gridCol w="806824">
                  <a:extLst>
                    <a:ext uri="{9D8B030D-6E8A-4147-A177-3AD203B41FA5}">
                      <a16:colId xmlns:a16="http://schemas.microsoft.com/office/drawing/2014/main" val="117870332"/>
                    </a:ext>
                  </a:extLst>
                </a:gridCol>
                <a:gridCol w="596154">
                  <a:extLst>
                    <a:ext uri="{9D8B030D-6E8A-4147-A177-3AD203B41FA5}">
                      <a16:colId xmlns:a16="http://schemas.microsoft.com/office/drawing/2014/main" val="2266010041"/>
                    </a:ext>
                  </a:extLst>
                </a:gridCol>
              </a:tblGrid>
              <a:tr h="306483">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i="0" u="none" strike="noStrike" dirty="0">
                          <a:solidFill>
                            <a:srgbClr val="000000"/>
                          </a:solidFill>
                          <a:effectLst/>
                          <a:latin typeface="Calibri" panose="020F0502020204030204" pitchFamily="34" charset="0"/>
                        </a:rPr>
                        <a:t>Rank</a:t>
                      </a:r>
                    </a:p>
                  </a:txBody>
                  <a:tcPr marL="7620" marR="7620" marT="7620" marB="0" anchor="b"/>
                </a:tc>
                <a:extLst>
                  <a:ext uri="{0D108BD9-81ED-4DB2-BD59-A6C34878D82A}">
                    <a16:rowId xmlns:a16="http://schemas.microsoft.com/office/drawing/2014/main" val="3898573055"/>
                  </a:ext>
                </a:extLst>
              </a:tr>
              <a:tr h="306483">
                <a:tc>
                  <a:txBody>
                    <a:bodyPr/>
                    <a:lstStyle/>
                    <a:p>
                      <a:pPr algn="l"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399357313"/>
                  </a:ext>
                </a:extLst>
              </a:tr>
              <a:tr h="306483">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151432060"/>
                  </a:ext>
                </a:extLst>
              </a:tr>
              <a:tr h="306483">
                <a:tc>
                  <a:txBody>
                    <a:bodyPr/>
                    <a:lstStyle/>
                    <a:p>
                      <a:pPr algn="l" fontAlgn="b"/>
                      <a:r>
                        <a:rPr lang="en-IN" sz="2000" u="none" strike="noStrike" dirty="0">
                          <a:effectLst/>
                        </a:rPr>
                        <a:t>4</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Rama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Devi</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719880082"/>
                  </a:ext>
                </a:extLst>
              </a:tr>
              <a:tr h="306483">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005976378"/>
                  </a:ext>
                </a:extLst>
              </a:tr>
              <a:tr h="306483">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1463462519"/>
                  </a:ext>
                </a:extLst>
              </a:tr>
              <a:tr h="306483">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201420862"/>
                  </a:ext>
                </a:extLst>
              </a:tr>
              <a:tr h="306483">
                <a:tc>
                  <a:txBody>
                    <a:bodyPr/>
                    <a:lstStyle/>
                    <a:p>
                      <a:pPr algn="l"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83961392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8EDB79C-70D9-B2F6-D978-75A6D8D52154}"/>
                  </a:ext>
                </a:extLst>
              </p14:cNvPr>
              <p14:cNvContentPartPr/>
              <p14:nvPr/>
            </p14:nvContentPartPr>
            <p14:xfrm>
              <a:off x="11243015" y="4767311"/>
              <a:ext cx="386640" cy="335160"/>
            </p14:xfrm>
          </p:contentPart>
        </mc:Choice>
        <mc:Fallback xmlns="">
          <p:pic>
            <p:nvPicPr>
              <p:cNvPr id="8" name="Ink 7">
                <a:extLst>
                  <a:ext uri="{FF2B5EF4-FFF2-40B4-BE49-F238E27FC236}">
                    <a16:creationId xmlns:a16="http://schemas.microsoft.com/office/drawing/2014/main" id="{38EDB79C-70D9-B2F6-D978-75A6D8D52154}"/>
                  </a:ext>
                </a:extLst>
              </p:cNvPr>
              <p:cNvPicPr/>
              <p:nvPr/>
            </p:nvPicPr>
            <p:blipFill>
              <a:blip r:embed="rId3"/>
              <a:stretch>
                <a:fillRect/>
              </a:stretch>
            </p:blipFill>
            <p:spPr>
              <a:xfrm>
                <a:off x="11234015" y="4758311"/>
                <a:ext cx="40428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D9AE001-BAB9-A509-0549-CC5F1972E771}"/>
                  </a:ext>
                </a:extLst>
              </p14:cNvPr>
              <p14:cNvContentPartPr/>
              <p14:nvPr/>
            </p14:nvContentPartPr>
            <p14:xfrm>
              <a:off x="11037275" y="5432499"/>
              <a:ext cx="61200" cy="360"/>
            </p14:xfrm>
          </p:contentPart>
        </mc:Choice>
        <mc:Fallback xmlns="">
          <p:pic>
            <p:nvPicPr>
              <p:cNvPr id="9" name="Ink 8">
                <a:extLst>
                  <a:ext uri="{FF2B5EF4-FFF2-40B4-BE49-F238E27FC236}">
                    <a16:creationId xmlns:a16="http://schemas.microsoft.com/office/drawing/2014/main" id="{7D9AE001-BAB9-A509-0549-CC5F1972E771}"/>
                  </a:ext>
                </a:extLst>
              </p:cNvPr>
              <p:cNvPicPr/>
              <p:nvPr/>
            </p:nvPicPr>
            <p:blipFill>
              <a:blip r:embed="rId6"/>
              <a:stretch>
                <a:fillRect/>
              </a:stretch>
            </p:blipFill>
            <p:spPr>
              <a:xfrm>
                <a:off x="11028275" y="5423859"/>
                <a:ext cx="78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DBF8004D-8A68-DAAB-4149-91193126901A}"/>
                  </a:ext>
                </a:extLst>
              </p14:cNvPr>
              <p14:cNvContentPartPr/>
              <p14:nvPr/>
            </p14:nvContentPartPr>
            <p14:xfrm>
              <a:off x="11182980" y="5442790"/>
              <a:ext cx="341640" cy="296280"/>
            </p14:xfrm>
          </p:contentPart>
        </mc:Choice>
        <mc:Fallback xmlns="">
          <p:pic>
            <p:nvPicPr>
              <p:cNvPr id="10" name="Ink 9">
                <a:extLst>
                  <a:ext uri="{FF2B5EF4-FFF2-40B4-BE49-F238E27FC236}">
                    <a16:creationId xmlns:a16="http://schemas.microsoft.com/office/drawing/2014/main" id="{DBF8004D-8A68-DAAB-4149-91193126901A}"/>
                  </a:ext>
                </a:extLst>
              </p:cNvPr>
              <p:cNvPicPr/>
              <p:nvPr/>
            </p:nvPicPr>
            <p:blipFill>
              <a:blip r:embed="rId8"/>
              <a:stretch>
                <a:fillRect/>
              </a:stretch>
            </p:blipFill>
            <p:spPr>
              <a:xfrm>
                <a:off x="11173980" y="5433779"/>
                <a:ext cx="359280" cy="313941"/>
              </a:xfrm>
              <a:prstGeom prst="rect">
                <a:avLst/>
              </a:prstGeom>
            </p:spPr>
          </p:pic>
        </mc:Fallback>
      </mc:AlternateContent>
    </p:spTree>
    <p:extLst>
      <p:ext uri="{BB962C8B-B14F-4D97-AF65-F5344CB8AC3E}">
        <p14:creationId xmlns:p14="http://schemas.microsoft.com/office/powerpoint/2010/main" val="628998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304364" y="1039906"/>
            <a:ext cx="10515600" cy="681318"/>
          </a:xfrm>
        </p:spPr>
        <p:txBody>
          <a:bodyPr>
            <a:noAutofit/>
          </a:bodyPr>
          <a:lstStyle/>
          <a:p>
            <a:r>
              <a:rPr lang="en-IN" dirty="0" err="1"/>
              <a:t>Dense_Rank</a:t>
            </a:r>
            <a:endParaRPr lang="en-IN" dirty="0"/>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304364" y="1983348"/>
            <a:ext cx="10627659" cy="3942323"/>
          </a:xfrm>
        </p:spPr>
        <p:txBody>
          <a:bodyPr>
            <a:normAutofit lnSpcReduction="10000"/>
          </a:bodyPr>
          <a:lstStyle/>
          <a:p>
            <a:pPr marL="0" indent="0" algn="l">
              <a:buNone/>
            </a:pPr>
            <a:r>
              <a:rPr lang="en-US" b="1" i="0" u="sng" dirty="0" err="1">
                <a:effectLst/>
                <a:latin typeface="Inter"/>
              </a:rPr>
              <a:t>Desne_Rank</a:t>
            </a:r>
            <a:r>
              <a:rPr lang="en-US" b="1" i="0" u="sng" dirty="0">
                <a:effectLst/>
                <a:latin typeface="Inter"/>
              </a:rPr>
              <a:t>:</a:t>
            </a:r>
          </a:p>
          <a:p>
            <a:pPr>
              <a:lnSpc>
                <a:spcPct val="110000"/>
              </a:lnSpc>
              <a:spcBef>
                <a:spcPts val="600"/>
              </a:spcBef>
            </a:pPr>
            <a:r>
              <a:rPr lang="en-US" sz="2400" dirty="0">
                <a:latin typeface="Inter"/>
              </a:rPr>
              <a:t>Returns the rank of a value within a group of values, without gaps in the ranks.</a:t>
            </a:r>
          </a:p>
          <a:p>
            <a:pPr>
              <a:lnSpc>
                <a:spcPct val="110000"/>
              </a:lnSpc>
              <a:spcBef>
                <a:spcPts val="600"/>
              </a:spcBef>
            </a:pPr>
            <a:r>
              <a:rPr lang="en-US" sz="2400" dirty="0">
                <a:latin typeface="Inter"/>
              </a:rPr>
              <a:t>The rank value starts at 1 and continues up sequentially.</a:t>
            </a:r>
          </a:p>
          <a:p>
            <a:pPr>
              <a:lnSpc>
                <a:spcPct val="110000"/>
              </a:lnSpc>
              <a:spcBef>
                <a:spcPts val="600"/>
              </a:spcBef>
            </a:pPr>
            <a:r>
              <a:rPr lang="en-US" sz="2400" dirty="0">
                <a:latin typeface="Inter"/>
              </a:rPr>
              <a:t>If two values are the same, they have the same rank, but doesn’t skips the next sequence number.</a:t>
            </a:r>
          </a:p>
          <a:p>
            <a:pPr>
              <a:lnSpc>
                <a:spcPct val="110000"/>
              </a:lnSpc>
              <a:spcBef>
                <a:spcPts val="600"/>
              </a:spcBef>
            </a:pPr>
            <a:r>
              <a:rPr lang="en-US" sz="2400" dirty="0">
                <a:latin typeface="Inter"/>
              </a:rPr>
              <a:t>Used to assign rank numbers, find the top values etc.</a:t>
            </a:r>
          </a:p>
          <a:p>
            <a:pPr marL="0" indent="0" algn="l">
              <a:spcBef>
                <a:spcPts val="1800"/>
              </a:spcBef>
              <a:buNone/>
            </a:pPr>
            <a:r>
              <a:rPr lang="en-US" b="1" i="0" u="sng" dirty="0">
                <a:effectLst/>
                <a:latin typeface="Inter"/>
              </a:rPr>
              <a:t>Syntax:</a:t>
            </a:r>
          </a:p>
          <a:p>
            <a:pPr marL="0" indent="0" algn="l">
              <a:spcBef>
                <a:spcPts val="1200"/>
              </a:spcBef>
              <a:spcAft>
                <a:spcPts val="600"/>
              </a:spcAft>
              <a:buNone/>
            </a:pPr>
            <a:r>
              <a:rPr lang="en-US" sz="2600" dirty="0">
                <a:latin typeface="Inter"/>
              </a:rPr>
              <a:t>DENSE_RANK() OVER ([partition by col/expr] order by col/expr [</a:t>
            </a:r>
            <a:r>
              <a:rPr lang="en-US" sz="2600" dirty="0" err="1">
                <a:latin typeface="Inter"/>
              </a:rPr>
              <a:t>asc</a:t>
            </a:r>
            <a:r>
              <a:rPr lang="en-US" sz="2600" dirty="0">
                <a:latin typeface="Inter"/>
              </a:rPr>
              <a:t>/desc])</a:t>
            </a:r>
            <a:endParaRPr lang="en-US" sz="2600" i="0" dirty="0">
              <a:effectLst/>
              <a:latin typeface="Inter"/>
            </a:endParaRPr>
          </a:p>
          <a:p>
            <a:pPr algn="l"/>
            <a:endParaRPr lang="en-US" b="0" i="0" dirty="0">
              <a:effectLst/>
              <a:latin typeface="Inter"/>
            </a:endParaRPr>
          </a:p>
        </p:txBody>
      </p:sp>
    </p:spTree>
    <p:extLst>
      <p:ext uri="{BB962C8B-B14F-4D97-AF65-F5344CB8AC3E}">
        <p14:creationId xmlns:p14="http://schemas.microsoft.com/office/powerpoint/2010/main" val="23021726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838200" y="535174"/>
            <a:ext cx="10515600" cy="898899"/>
          </a:xfrm>
        </p:spPr>
        <p:txBody>
          <a:bodyPr>
            <a:noAutofit/>
          </a:bodyPr>
          <a:lstStyle/>
          <a:p>
            <a:r>
              <a:rPr lang="en-IN" dirty="0"/>
              <a:t>Derive Dense Rank based on Salary</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838200" y="4210864"/>
            <a:ext cx="4836459" cy="1903066"/>
          </a:xfrm>
        </p:spPr>
        <p:txBody>
          <a:bodyPr>
            <a:normAutofit lnSpcReduction="10000"/>
          </a:bodyPr>
          <a:lstStyle/>
          <a:p>
            <a:pPr marL="0" indent="0" algn="l">
              <a:buNone/>
            </a:pPr>
            <a:r>
              <a:rPr lang="en-US" sz="1800" b="0" i="0" dirty="0">
                <a:solidFill>
                  <a:srgbClr val="002060"/>
                </a:solidFill>
                <a:effectLst/>
                <a:latin typeface="Inter"/>
              </a:rPr>
              <a:t>SELECT EMPID, FIRST_NAME, LAST_NAME, AGE, SALARY, </a:t>
            </a:r>
          </a:p>
          <a:p>
            <a:pPr marL="0" indent="0" algn="l">
              <a:buNone/>
            </a:pPr>
            <a:r>
              <a:rPr lang="en-US" sz="1800" b="0" i="0" dirty="0">
                <a:solidFill>
                  <a:srgbClr val="002060"/>
                </a:solidFill>
                <a:effectLst/>
                <a:latin typeface="Inter"/>
              </a:rPr>
              <a:t>DENSE_RANK() OVER(ORDER BY SALARY DESC) as Rank </a:t>
            </a:r>
          </a:p>
          <a:p>
            <a:pPr marL="0" indent="0" algn="l">
              <a:buNone/>
            </a:pPr>
            <a:r>
              <a:rPr lang="en-US" sz="1800" b="0" i="0" dirty="0">
                <a:solidFill>
                  <a:srgbClr val="002060"/>
                </a:solidFill>
                <a:effectLst/>
                <a:latin typeface="Inter"/>
              </a:rPr>
              <a:t>FROM EMPLOYEES;</a:t>
            </a:r>
          </a:p>
        </p:txBody>
      </p:sp>
      <p:graphicFrame>
        <p:nvGraphicFramePr>
          <p:cNvPr id="4" name="Table 3">
            <a:extLst>
              <a:ext uri="{FF2B5EF4-FFF2-40B4-BE49-F238E27FC236}">
                <a16:creationId xmlns:a16="http://schemas.microsoft.com/office/drawing/2014/main" id="{72A7038C-2045-0B37-28D3-3A369D2CDCA4}"/>
              </a:ext>
            </a:extLst>
          </p:cNvPr>
          <p:cNvGraphicFramePr>
            <a:graphicFrameLocks noGrp="1"/>
          </p:cNvGraphicFramePr>
          <p:nvPr/>
        </p:nvGraphicFramePr>
        <p:xfrm>
          <a:off x="900822" y="1388970"/>
          <a:ext cx="4836459" cy="2743200"/>
        </p:xfrm>
        <a:graphic>
          <a:graphicData uri="http://schemas.openxmlformats.org/drawingml/2006/table">
            <a:tbl>
              <a:tblPr>
                <a:tableStyleId>{5C22544A-7EE6-4342-B048-85BDC9FD1C3A}</a:tableStyleId>
              </a:tblPr>
              <a:tblGrid>
                <a:gridCol w="823227">
                  <a:extLst>
                    <a:ext uri="{9D8B030D-6E8A-4147-A177-3AD203B41FA5}">
                      <a16:colId xmlns:a16="http://schemas.microsoft.com/office/drawing/2014/main" val="1937165744"/>
                    </a:ext>
                  </a:extLst>
                </a:gridCol>
                <a:gridCol w="1317735">
                  <a:extLst>
                    <a:ext uri="{9D8B030D-6E8A-4147-A177-3AD203B41FA5}">
                      <a16:colId xmlns:a16="http://schemas.microsoft.com/office/drawing/2014/main" val="2468694143"/>
                    </a:ext>
                  </a:extLst>
                </a:gridCol>
                <a:gridCol w="1220549">
                  <a:extLst>
                    <a:ext uri="{9D8B030D-6E8A-4147-A177-3AD203B41FA5}">
                      <a16:colId xmlns:a16="http://schemas.microsoft.com/office/drawing/2014/main" val="992939356"/>
                    </a:ext>
                  </a:extLst>
                </a:gridCol>
                <a:gridCol w="550248">
                  <a:extLst>
                    <a:ext uri="{9D8B030D-6E8A-4147-A177-3AD203B41FA5}">
                      <a16:colId xmlns:a16="http://schemas.microsoft.com/office/drawing/2014/main" val="4014886251"/>
                    </a:ext>
                  </a:extLst>
                </a:gridCol>
                <a:gridCol w="924700">
                  <a:extLst>
                    <a:ext uri="{9D8B030D-6E8A-4147-A177-3AD203B41FA5}">
                      <a16:colId xmlns:a16="http://schemas.microsoft.com/office/drawing/2014/main" val="117870332"/>
                    </a:ext>
                  </a:extLst>
                </a:gridCol>
              </a:tblGrid>
              <a:tr h="274112">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8573055"/>
                  </a:ext>
                </a:extLst>
              </a:tr>
              <a:tr h="279422">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9357313"/>
                  </a:ext>
                </a:extLst>
              </a:tr>
              <a:tr h="279422">
                <a:tc>
                  <a:txBody>
                    <a:bodyPr/>
                    <a:lstStyle/>
                    <a:p>
                      <a:pPr algn="l"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1432060"/>
                  </a:ext>
                </a:extLst>
              </a:tr>
              <a:tr h="200177">
                <a:tc>
                  <a:txBody>
                    <a:bodyPr/>
                    <a:lstStyle/>
                    <a:p>
                      <a:pPr algn="l"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9880082"/>
                  </a:ext>
                </a:extLst>
              </a:tr>
              <a:tr h="279422">
                <a:tc>
                  <a:txBody>
                    <a:bodyPr/>
                    <a:lstStyle/>
                    <a:p>
                      <a:pPr algn="l"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Rama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Devi</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5976378"/>
                  </a:ext>
                </a:extLst>
              </a:tr>
              <a:tr h="279422">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3462519"/>
                  </a:ext>
                </a:extLst>
              </a:tr>
              <a:tr h="279422">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420862"/>
                  </a:ext>
                </a:extLst>
              </a:tr>
              <a:tr h="279422">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613925"/>
                  </a:ext>
                </a:extLst>
              </a:tr>
            </a:tbl>
          </a:graphicData>
        </a:graphic>
      </p:graphicFrame>
      <p:graphicFrame>
        <p:nvGraphicFramePr>
          <p:cNvPr id="5" name="Table 4">
            <a:extLst>
              <a:ext uri="{FF2B5EF4-FFF2-40B4-BE49-F238E27FC236}">
                <a16:creationId xmlns:a16="http://schemas.microsoft.com/office/drawing/2014/main" id="{A17C6BB7-F276-E3DD-85F1-CCF933AC42A5}"/>
              </a:ext>
            </a:extLst>
          </p:cNvPr>
          <p:cNvGraphicFramePr>
            <a:graphicFrameLocks noGrp="1"/>
          </p:cNvGraphicFramePr>
          <p:nvPr/>
        </p:nvGraphicFramePr>
        <p:xfrm>
          <a:off x="5869445" y="3181137"/>
          <a:ext cx="5352190" cy="2743200"/>
        </p:xfrm>
        <a:graphic>
          <a:graphicData uri="http://schemas.openxmlformats.org/drawingml/2006/table">
            <a:tbl>
              <a:tblPr>
                <a:tableStyleId>{5C22544A-7EE6-4342-B048-85BDC9FD1C3A}</a:tableStyleId>
              </a:tblPr>
              <a:tblGrid>
                <a:gridCol w="761999">
                  <a:extLst>
                    <a:ext uri="{9D8B030D-6E8A-4147-A177-3AD203B41FA5}">
                      <a16:colId xmlns:a16="http://schemas.microsoft.com/office/drawing/2014/main" val="1937165744"/>
                    </a:ext>
                  </a:extLst>
                </a:gridCol>
                <a:gridCol w="1299883">
                  <a:extLst>
                    <a:ext uri="{9D8B030D-6E8A-4147-A177-3AD203B41FA5}">
                      <a16:colId xmlns:a16="http://schemas.microsoft.com/office/drawing/2014/main" val="2468694143"/>
                    </a:ext>
                  </a:extLst>
                </a:gridCol>
                <a:gridCol w="1210235">
                  <a:extLst>
                    <a:ext uri="{9D8B030D-6E8A-4147-A177-3AD203B41FA5}">
                      <a16:colId xmlns:a16="http://schemas.microsoft.com/office/drawing/2014/main" val="992939356"/>
                    </a:ext>
                  </a:extLst>
                </a:gridCol>
                <a:gridCol w="573741">
                  <a:extLst>
                    <a:ext uri="{9D8B030D-6E8A-4147-A177-3AD203B41FA5}">
                      <a16:colId xmlns:a16="http://schemas.microsoft.com/office/drawing/2014/main" val="4014886251"/>
                    </a:ext>
                  </a:extLst>
                </a:gridCol>
                <a:gridCol w="806824">
                  <a:extLst>
                    <a:ext uri="{9D8B030D-6E8A-4147-A177-3AD203B41FA5}">
                      <a16:colId xmlns:a16="http://schemas.microsoft.com/office/drawing/2014/main" val="117870332"/>
                    </a:ext>
                  </a:extLst>
                </a:gridCol>
                <a:gridCol w="699508">
                  <a:extLst>
                    <a:ext uri="{9D8B030D-6E8A-4147-A177-3AD203B41FA5}">
                      <a16:colId xmlns:a16="http://schemas.microsoft.com/office/drawing/2014/main" val="2266010041"/>
                    </a:ext>
                  </a:extLst>
                </a:gridCol>
              </a:tblGrid>
              <a:tr h="306483">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i="0" u="none" strike="noStrike" dirty="0" err="1">
                          <a:solidFill>
                            <a:srgbClr val="000000"/>
                          </a:solidFill>
                          <a:effectLst/>
                          <a:latin typeface="Calibri" panose="020F0502020204030204" pitchFamily="34" charset="0"/>
                        </a:rPr>
                        <a:t>DRank</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8573055"/>
                  </a:ext>
                </a:extLst>
              </a:tr>
              <a:tr h="306483">
                <a:tc>
                  <a:txBody>
                    <a:bodyPr/>
                    <a:lstStyle/>
                    <a:p>
                      <a:pPr algn="l"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399357313"/>
                  </a:ext>
                </a:extLst>
              </a:tr>
              <a:tr h="306483">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151432060"/>
                  </a:ext>
                </a:extLst>
              </a:tr>
              <a:tr h="306483">
                <a:tc>
                  <a:txBody>
                    <a:bodyPr/>
                    <a:lstStyle/>
                    <a:p>
                      <a:pPr algn="l" fontAlgn="b"/>
                      <a:r>
                        <a:rPr lang="en-IN" sz="2000" u="none" strike="noStrike" dirty="0">
                          <a:effectLst/>
                        </a:rPr>
                        <a:t>4</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Devi</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719880082"/>
                  </a:ext>
                </a:extLst>
              </a:tr>
              <a:tr h="306483">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005976378"/>
                  </a:ext>
                </a:extLst>
              </a:tr>
              <a:tr h="306483">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1463462519"/>
                  </a:ext>
                </a:extLst>
              </a:tr>
              <a:tr h="306483">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201420862"/>
                  </a:ext>
                </a:extLst>
              </a:tr>
              <a:tr h="306483">
                <a:tc>
                  <a:txBody>
                    <a:bodyPr/>
                    <a:lstStyle/>
                    <a:p>
                      <a:pPr algn="l"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4</a:t>
                      </a:r>
                    </a:p>
                  </a:txBody>
                  <a:tcPr marL="7620" marR="7620" marT="7620" marB="0" anchor="b"/>
                </a:tc>
                <a:extLst>
                  <a:ext uri="{0D108BD9-81ED-4DB2-BD59-A6C34878D82A}">
                    <a16:rowId xmlns:a16="http://schemas.microsoft.com/office/drawing/2014/main" val="383961392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3EFFBCB-6DBC-29CB-C750-8A92A9C12470}"/>
                  </a:ext>
                </a:extLst>
              </p14:cNvPr>
              <p14:cNvContentPartPr/>
              <p14:nvPr/>
            </p14:nvContentPartPr>
            <p14:xfrm>
              <a:off x="11190259" y="4785819"/>
              <a:ext cx="439920" cy="289080"/>
            </p14:xfrm>
          </p:contentPart>
        </mc:Choice>
        <mc:Fallback xmlns="">
          <p:pic>
            <p:nvPicPr>
              <p:cNvPr id="7" name="Ink 6">
                <a:extLst>
                  <a:ext uri="{FF2B5EF4-FFF2-40B4-BE49-F238E27FC236}">
                    <a16:creationId xmlns:a16="http://schemas.microsoft.com/office/drawing/2014/main" id="{33EFFBCB-6DBC-29CB-C750-8A92A9C12470}"/>
                  </a:ext>
                </a:extLst>
              </p:cNvPr>
              <p:cNvPicPr/>
              <p:nvPr/>
            </p:nvPicPr>
            <p:blipFill>
              <a:blip r:embed="rId3"/>
              <a:stretch>
                <a:fillRect/>
              </a:stretch>
            </p:blipFill>
            <p:spPr>
              <a:xfrm>
                <a:off x="11181259" y="4776819"/>
                <a:ext cx="4575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91288667-5321-8C1A-8C79-95DCD3AD719D}"/>
                  </a:ext>
                </a:extLst>
              </p14:cNvPr>
              <p14:cNvContentPartPr/>
              <p14:nvPr/>
            </p14:nvContentPartPr>
            <p14:xfrm>
              <a:off x="11116019" y="5395418"/>
              <a:ext cx="475560" cy="349920"/>
            </p14:xfrm>
          </p:contentPart>
        </mc:Choice>
        <mc:Fallback xmlns="">
          <p:pic>
            <p:nvPicPr>
              <p:cNvPr id="8" name="Ink 7">
                <a:extLst>
                  <a:ext uri="{FF2B5EF4-FFF2-40B4-BE49-F238E27FC236}">
                    <a16:creationId xmlns:a16="http://schemas.microsoft.com/office/drawing/2014/main" id="{91288667-5321-8C1A-8C79-95DCD3AD719D}"/>
                  </a:ext>
                </a:extLst>
              </p:cNvPr>
              <p:cNvPicPr/>
              <p:nvPr/>
            </p:nvPicPr>
            <p:blipFill>
              <a:blip r:embed="rId5"/>
              <a:stretch>
                <a:fillRect/>
              </a:stretch>
            </p:blipFill>
            <p:spPr>
              <a:xfrm>
                <a:off x="11107019" y="5386418"/>
                <a:ext cx="4932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1DB3ECD-FBAD-49BE-6862-B72E539EA0C0}"/>
                  </a:ext>
                </a:extLst>
              </p14:cNvPr>
              <p14:cNvContentPartPr/>
              <p14:nvPr/>
            </p14:nvContentPartPr>
            <p14:xfrm>
              <a:off x="13249475" y="1120419"/>
              <a:ext cx="360" cy="360"/>
            </p14:xfrm>
          </p:contentPart>
        </mc:Choice>
        <mc:Fallback xmlns="">
          <p:pic>
            <p:nvPicPr>
              <p:cNvPr id="9" name="Ink 8">
                <a:extLst>
                  <a:ext uri="{FF2B5EF4-FFF2-40B4-BE49-F238E27FC236}">
                    <a16:creationId xmlns:a16="http://schemas.microsoft.com/office/drawing/2014/main" id="{61DB3ECD-FBAD-49BE-6862-B72E539EA0C0}"/>
                  </a:ext>
                </a:extLst>
              </p:cNvPr>
              <p:cNvPicPr/>
              <p:nvPr/>
            </p:nvPicPr>
            <p:blipFill>
              <a:blip r:embed="rId8"/>
              <a:stretch>
                <a:fillRect/>
              </a:stretch>
            </p:blipFill>
            <p:spPr>
              <a:xfrm>
                <a:off x="13240835" y="1111779"/>
                <a:ext cx="18000" cy="18000"/>
              </a:xfrm>
              <a:prstGeom prst="rect">
                <a:avLst/>
              </a:prstGeom>
            </p:spPr>
          </p:pic>
        </mc:Fallback>
      </mc:AlternateContent>
    </p:spTree>
    <p:extLst>
      <p:ext uri="{BB962C8B-B14F-4D97-AF65-F5344CB8AC3E}">
        <p14:creationId xmlns:p14="http://schemas.microsoft.com/office/powerpoint/2010/main" val="2089791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241612" y="1084729"/>
            <a:ext cx="10515600" cy="603344"/>
          </a:xfrm>
        </p:spPr>
        <p:txBody>
          <a:bodyPr>
            <a:noAutofit/>
          </a:bodyPr>
          <a:lstStyle/>
          <a:p>
            <a:r>
              <a:rPr lang="en-IN" dirty="0"/>
              <a:t>Row_Number</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241612" y="2052918"/>
            <a:ext cx="9919447" cy="3720353"/>
          </a:xfrm>
        </p:spPr>
        <p:txBody>
          <a:bodyPr>
            <a:normAutofit/>
          </a:bodyPr>
          <a:lstStyle/>
          <a:p>
            <a:pPr marL="0" indent="0" algn="l">
              <a:buNone/>
            </a:pPr>
            <a:r>
              <a:rPr lang="en-US" b="1" i="0" u="sng" dirty="0" err="1">
                <a:effectLst/>
                <a:latin typeface="Inter"/>
              </a:rPr>
              <a:t>Row_Number</a:t>
            </a:r>
            <a:r>
              <a:rPr lang="en-US" b="1" i="0" u="sng" dirty="0">
                <a:effectLst/>
                <a:latin typeface="Inter"/>
              </a:rPr>
              <a:t>:</a:t>
            </a:r>
          </a:p>
          <a:p>
            <a:pPr>
              <a:lnSpc>
                <a:spcPct val="110000"/>
              </a:lnSpc>
              <a:spcBef>
                <a:spcPts val="600"/>
              </a:spcBef>
            </a:pPr>
            <a:r>
              <a:rPr lang="en-US" sz="2400" dirty="0">
                <a:latin typeface="Inter"/>
              </a:rPr>
              <a:t>Returns a unique row number for each row within a window partition.</a:t>
            </a:r>
          </a:p>
          <a:p>
            <a:pPr>
              <a:lnSpc>
                <a:spcPct val="110000"/>
              </a:lnSpc>
              <a:spcBef>
                <a:spcPts val="600"/>
              </a:spcBef>
            </a:pPr>
            <a:r>
              <a:rPr lang="en-US" sz="2400" dirty="0">
                <a:latin typeface="Inter"/>
              </a:rPr>
              <a:t>The row number starts at 1 and continues up sequentially.</a:t>
            </a:r>
          </a:p>
          <a:p>
            <a:pPr>
              <a:lnSpc>
                <a:spcPct val="110000"/>
              </a:lnSpc>
              <a:spcBef>
                <a:spcPts val="600"/>
              </a:spcBef>
            </a:pPr>
            <a:r>
              <a:rPr lang="en-US" sz="2400" dirty="0">
                <a:latin typeface="Inter"/>
              </a:rPr>
              <a:t>If two values are the same, assigns row number randomly.</a:t>
            </a:r>
          </a:p>
          <a:p>
            <a:pPr>
              <a:lnSpc>
                <a:spcPct val="110000"/>
              </a:lnSpc>
              <a:spcBef>
                <a:spcPts val="600"/>
              </a:spcBef>
            </a:pPr>
            <a:r>
              <a:rPr lang="en-US" sz="2400" dirty="0">
                <a:latin typeface="Inter"/>
              </a:rPr>
              <a:t>Used to assign a sequence number irrespective of duplicates.</a:t>
            </a:r>
          </a:p>
          <a:p>
            <a:pPr marL="0" indent="0" algn="l">
              <a:spcBef>
                <a:spcPts val="1800"/>
              </a:spcBef>
              <a:buNone/>
            </a:pPr>
            <a:r>
              <a:rPr lang="en-US" b="1" i="0" u="sng" dirty="0">
                <a:effectLst/>
                <a:latin typeface="Inter"/>
              </a:rPr>
              <a:t>Syntax:</a:t>
            </a:r>
          </a:p>
          <a:p>
            <a:pPr marL="0" indent="0" algn="l">
              <a:spcBef>
                <a:spcPts val="1200"/>
              </a:spcBef>
              <a:spcAft>
                <a:spcPts val="600"/>
              </a:spcAft>
              <a:buNone/>
            </a:pPr>
            <a:r>
              <a:rPr lang="en-US" sz="2400" dirty="0">
                <a:latin typeface="Inter"/>
              </a:rPr>
              <a:t>ROW_NUMBER() OVER ([partition by col/expr] order by col/expr [</a:t>
            </a:r>
            <a:r>
              <a:rPr lang="en-US" sz="2400" dirty="0" err="1">
                <a:latin typeface="Inter"/>
              </a:rPr>
              <a:t>asc</a:t>
            </a:r>
            <a:r>
              <a:rPr lang="en-US" sz="2400" dirty="0">
                <a:latin typeface="Inter"/>
              </a:rPr>
              <a:t>/desc])</a:t>
            </a:r>
            <a:endParaRPr lang="en-US" sz="2400" i="0" dirty="0">
              <a:effectLst/>
              <a:latin typeface="Inter"/>
            </a:endParaRPr>
          </a:p>
          <a:p>
            <a:pPr algn="l"/>
            <a:endParaRPr lang="en-US" b="0" i="0" dirty="0">
              <a:effectLst/>
              <a:latin typeface="Inter"/>
            </a:endParaRPr>
          </a:p>
        </p:txBody>
      </p:sp>
    </p:spTree>
    <p:extLst>
      <p:ext uri="{BB962C8B-B14F-4D97-AF65-F5344CB8AC3E}">
        <p14:creationId xmlns:p14="http://schemas.microsoft.com/office/powerpoint/2010/main" val="3519292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838200" y="535174"/>
            <a:ext cx="10515600" cy="898899"/>
          </a:xfrm>
        </p:spPr>
        <p:txBody>
          <a:bodyPr>
            <a:noAutofit/>
          </a:bodyPr>
          <a:lstStyle/>
          <a:p>
            <a:r>
              <a:rPr lang="en-IN" dirty="0"/>
              <a:t>Derive Row Number based on Salary</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838200" y="4195461"/>
            <a:ext cx="4764741" cy="1900539"/>
          </a:xfrm>
        </p:spPr>
        <p:txBody>
          <a:bodyPr>
            <a:normAutofit lnSpcReduction="10000"/>
          </a:bodyPr>
          <a:lstStyle/>
          <a:p>
            <a:pPr marL="0" indent="0" algn="l">
              <a:buNone/>
            </a:pPr>
            <a:r>
              <a:rPr lang="en-US" sz="1800" b="0" i="0" dirty="0">
                <a:solidFill>
                  <a:srgbClr val="002060"/>
                </a:solidFill>
                <a:effectLst/>
                <a:latin typeface="Inter"/>
              </a:rPr>
              <a:t>SELECT EMPID, FIRST_NAME, LAST_NAME, AGE, SALARY, </a:t>
            </a:r>
          </a:p>
          <a:p>
            <a:pPr marL="0" indent="0" algn="l">
              <a:buNone/>
            </a:pPr>
            <a:r>
              <a:rPr lang="en-US" sz="1800" b="0" i="0" dirty="0">
                <a:solidFill>
                  <a:srgbClr val="002060"/>
                </a:solidFill>
                <a:effectLst/>
                <a:latin typeface="Inter"/>
              </a:rPr>
              <a:t>ROW_NUMBER() OVER(ORDER BY SALARY DESC) as Rank </a:t>
            </a:r>
          </a:p>
          <a:p>
            <a:pPr marL="0" indent="0" algn="l">
              <a:buNone/>
            </a:pPr>
            <a:r>
              <a:rPr lang="en-US" sz="1800" b="0" i="0" dirty="0">
                <a:solidFill>
                  <a:srgbClr val="002060"/>
                </a:solidFill>
                <a:effectLst/>
                <a:latin typeface="Inter"/>
              </a:rPr>
              <a:t>FROM EMPLOYEES;</a:t>
            </a:r>
          </a:p>
        </p:txBody>
      </p:sp>
      <p:graphicFrame>
        <p:nvGraphicFramePr>
          <p:cNvPr id="4" name="Table 3">
            <a:extLst>
              <a:ext uri="{FF2B5EF4-FFF2-40B4-BE49-F238E27FC236}">
                <a16:creationId xmlns:a16="http://schemas.microsoft.com/office/drawing/2014/main" id="{72A7038C-2045-0B37-28D3-3A369D2CDCA4}"/>
              </a:ext>
            </a:extLst>
          </p:cNvPr>
          <p:cNvGraphicFramePr>
            <a:graphicFrameLocks noGrp="1"/>
          </p:cNvGraphicFramePr>
          <p:nvPr/>
        </p:nvGraphicFramePr>
        <p:xfrm>
          <a:off x="838200" y="1349645"/>
          <a:ext cx="4836459" cy="2743200"/>
        </p:xfrm>
        <a:graphic>
          <a:graphicData uri="http://schemas.openxmlformats.org/drawingml/2006/table">
            <a:tbl>
              <a:tblPr>
                <a:tableStyleId>{5C22544A-7EE6-4342-B048-85BDC9FD1C3A}</a:tableStyleId>
              </a:tblPr>
              <a:tblGrid>
                <a:gridCol w="823227">
                  <a:extLst>
                    <a:ext uri="{9D8B030D-6E8A-4147-A177-3AD203B41FA5}">
                      <a16:colId xmlns:a16="http://schemas.microsoft.com/office/drawing/2014/main" val="1937165744"/>
                    </a:ext>
                  </a:extLst>
                </a:gridCol>
                <a:gridCol w="1317735">
                  <a:extLst>
                    <a:ext uri="{9D8B030D-6E8A-4147-A177-3AD203B41FA5}">
                      <a16:colId xmlns:a16="http://schemas.microsoft.com/office/drawing/2014/main" val="2468694143"/>
                    </a:ext>
                  </a:extLst>
                </a:gridCol>
                <a:gridCol w="1220549">
                  <a:extLst>
                    <a:ext uri="{9D8B030D-6E8A-4147-A177-3AD203B41FA5}">
                      <a16:colId xmlns:a16="http://schemas.microsoft.com/office/drawing/2014/main" val="992939356"/>
                    </a:ext>
                  </a:extLst>
                </a:gridCol>
                <a:gridCol w="550248">
                  <a:extLst>
                    <a:ext uri="{9D8B030D-6E8A-4147-A177-3AD203B41FA5}">
                      <a16:colId xmlns:a16="http://schemas.microsoft.com/office/drawing/2014/main" val="4014886251"/>
                    </a:ext>
                  </a:extLst>
                </a:gridCol>
                <a:gridCol w="924700">
                  <a:extLst>
                    <a:ext uri="{9D8B030D-6E8A-4147-A177-3AD203B41FA5}">
                      <a16:colId xmlns:a16="http://schemas.microsoft.com/office/drawing/2014/main" val="117870332"/>
                    </a:ext>
                  </a:extLst>
                </a:gridCol>
              </a:tblGrid>
              <a:tr h="274112">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8573055"/>
                  </a:ext>
                </a:extLst>
              </a:tr>
              <a:tr h="279422">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9357313"/>
                  </a:ext>
                </a:extLst>
              </a:tr>
              <a:tr h="279422">
                <a:tc>
                  <a:txBody>
                    <a:bodyPr/>
                    <a:lstStyle/>
                    <a:p>
                      <a:pPr algn="l"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1432060"/>
                  </a:ext>
                </a:extLst>
              </a:tr>
              <a:tr h="279422">
                <a:tc>
                  <a:txBody>
                    <a:bodyPr/>
                    <a:lstStyle/>
                    <a:p>
                      <a:pPr algn="l"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9880082"/>
                  </a:ext>
                </a:extLst>
              </a:tr>
              <a:tr h="279422">
                <a:tc>
                  <a:txBody>
                    <a:bodyPr/>
                    <a:lstStyle/>
                    <a:p>
                      <a:pPr algn="l"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Rama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Devi</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5976378"/>
                  </a:ext>
                </a:extLst>
              </a:tr>
              <a:tr h="279422">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3462519"/>
                  </a:ext>
                </a:extLst>
              </a:tr>
              <a:tr h="279422">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420862"/>
                  </a:ext>
                </a:extLst>
              </a:tr>
              <a:tr h="279422">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613925"/>
                  </a:ext>
                </a:extLst>
              </a:tr>
            </a:tbl>
          </a:graphicData>
        </a:graphic>
      </p:graphicFrame>
      <p:graphicFrame>
        <p:nvGraphicFramePr>
          <p:cNvPr id="5" name="Table 4">
            <a:extLst>
              <a:ext uri="{FF2B5EF4-FFF2-40B4-BE49-F238E27FC236}">
                <a16:creationId xmlns:a16="http://schemas.microsoft.com/office/drawing/2014/main" id="{A17C6BB7-F276-E3DD-85F1-CCF933AC42A5}"/>
              </a:ext>
            </a:extLst>
          </p:cNvPr>
          <p:cNvGraphicFramePr>
            <a:graphicFrameLocks noGrp="1"/>
          </p:cNvGraphicFramePr>
          <p:nvPr/>
        </p:nvGraphicFramePr>
        <p:xfrm>
          <a:off x="5902997" y="2941299"/>
          <a:ext cx="5248836" cy="2743200"/>
        </p:xfrm>
        <a:graphic>
          <a:graphicData uri="http://schemas.openxmlformats.org/drawingml/2006/table">
            <a:tbl>
              <a:tblPr>
                <a:tableStyleId>{5C22544A-7EE6-4342-B048-85BDC9FD1C3A}</a:tableStyleId>
              </a:tblPr>
              <a:tblGrid>
                <a:gridCol w="761999">
                  <a:extLst>
                    <a:ext uri="{9D8B030D-6E8A-4147-A177-3AD203B41FA5}">
                      <a16:colId xmlns:a16="http://schemas.microsoft.com/office/drawing/2014/main" val="1937165744"/>
                    </a:ext>
                  </a:extLst>
                </a:gridCol>
                <a:gridCol w="1299883">
                  <a:extLst>
                    <a:ext uri="{9D8B030D-6E8A-4147-A177-3AD203B41FA5}">
                      <a16:colId xmlns:a16="http://schemas.microsoft.com/office/drawing/2014/main" val="2468694143"/>
                    </a:ext>
                  </a:extLst>
                </a:gridCol>
                <a:gridCol w="1210235">
                  <a:extLst>
                    <a:ext uri="{9D8B030D-6E8A-4147-A177-3AD203B41FA5}">
                      <a16:colId xmlns:a16="http://schemas.microsoft.com/office/drawing/2014/main" val="992939356"/>
                    </a:ext>
                  </a:extLst>
                </a:gridCol>
                <a:gridCol w="573741">
                  <a:extLst>
                    <a:ext uri="{9D8B030D-6E8A-4147-A177-3AD203B41FA5}">
                      <a16:colId xmlns:a16="http://schemas.microsoft.com/office/drawing/2014/main" val="4014886251"/>
                    </a:ext>
                  </a:extLst>
                </a:gridCol>
                <a:gridCol w="806824">
                  <a:extLst>
                    <a:ext uri="{9D8B030D-6E8A-4147-A177-3AD203B41FA5}">
                      <a16:colId xmlns:a16="http://schemas.microsoft.com/office/drawing/2014/main" val="117870332"/>
                    </a:ext>
                  </a:extLst>
                </a:gridCol>
                <a:gridCol w="596154">
                  <a:extLst>
                    <a:ext uri="{9D8B030D-6E8A-4147-A177-3AD203B41FA5}">
                      <a16:colId xmlns:a16="http://schemas.microsoft.com/office/drawing/2014/main" val="2266010041"/>
                    </a:ext>
                  </a:extLst>
                </a:gridCol>
              </a:tblGrid>
              <a:tr h="306483">
                <a:tc>
                  <a:txBody>
                    <a:bodyPr/>
                    <a:lstStyle/>
                    <a:p>
                      <a:pPr algn="l" fontAlgn="b"/>
                      <a:r>
                        <a:rPr lang="en-IN" sz="1800" b="1" u="none" strike="noStrike" dirty="0">
                          <a:effectLst/>
                        </a:rPr>
                        <a:t>EMPID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FIRST_NAME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LAST_NAME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AGE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SALARY</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i="0" u="none" strike="noStrike" dirty="0">
                          <a:solidFill>
                            <a:srgbClr val="000000"/>
                          </a:solidFill>
                          <a:effectLst/>
                          <a:latin typeface="Calibri" panose="020F0502020204030204" pitchFamily="34" charset="0"/>
                        </a:rPr>
                        <a:t>Rank</a:t>
                      </a:r>
                    </a:p>
                  </a:txBody>
                  <a:tcPr marL="7620" marR="7620" marT="7620" marB="0" anchor="b"/>
                </a:tc>
                <a:extLst>
                  <a:ext uri="{0D108BD9-81ED-4DB2-BD59-A6C34878D82A}">
                    <a16:rowId xmlns:a16="http://schemas.microsoft.com/office/drawing/2014/main" val="3898573055"/>
                  </a:ext>
                </a:extLst>
              </a:tr>
              <a:tr h="306483">
                <a:tc>
                  <a:txBody>
                    <a:bodyPr/>
                    <a:lstStyle/>
                    <a:p>
                      <a:pPr algn="l"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Vinay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Kumar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70000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399357313"/>
                  </a:ext>
                </a:extLst>
              </a:tr>
              <a:tr h="306483">
                <a:tc>
                  <a:txBody>
                    <a:bodyPr/>
                    <a:lstStyle/>
                    <a:p>
                      <a:pPr algn="l" fontAlgn="b"/>
                      <a:r>
                        <a:rPr lang="en-IN" sz="20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Tilak</a:t>
                      </a:r>
                    </a:p>
                  </a:txBody>
                  <a:tcPr marL="7620" marR="7620" marT="7620" marB="0" anchor="b"/>
                </a:tc>
                <a:tc>
                  <a:txBody>
                    <a:bodyPr/>
                    <a:lstStyle/>
                    <a:p>
                      <a:pPr algn="l" fontAlgn="b"/>
                      <a:r>
                        <a:rPr lang="en-IN" sz="2000" u="none" strike="noStrike" dirty="0">
                          <a:effectLst/>
                        </a:rPr>
                        <a:t>Varma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29</a:t>
                      </a: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151432060"/>
                  </a:ext>
                </a:extLst>
              </a:tr>
              <a:tr h="306483">
                <a:tc>
                  <a:txBody>
                    <a:bodyPr/>
                    <a:lstStyle/>
                    <a:p>
                      <a:pPr algn="l" fontAlgn="b"/>
                      <a:r>
                        <a:rPr lang="en-IN" sz="2000" u="none" strike="noStrike" dirty="0">
                          <a:effectLst/>
                        </a:rPr>
                        <a:t>4</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Rama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Devi</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2719880082"/>
                  </a:ext>
                </a:extLst>
              </a:tr>
              <a:tr h="306483">
                <a:tc>
                  <a:txBody>
                    <a:bodyPr/>
                    <a:lstStyle/>
                    <a:p>
                      <a:pPr algn="l"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Anitha</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Rao</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60000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4</a:t>
                      </a:r>
                    </a:p>
                  </a:txBody>
                  <a:tcPr marL="7620" marR="7620" marT="7620" marB="0" anchor="b"/>
                </a:tc>
                <a:extLst>
                  <a:ext uri="{0D108BD9-81ED-4DB2-BD59-A6C34878D82A}">
                    <a16:rowId xmlns:a16="http://schemas.microsoft.com/office/drawing/2014/main" val="2005976378"/>
                  </a:ext>
                </a:extLst>
              </a:tr>
              <a:tr h="306483">
                <a:tc>
                  <a:txBody>
                    <a:bodyPr/>
                    <a:lstStyle/>
                    <a:p>
                      <a:pPr algn="l"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Naresh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Raju</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30</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1463462519"/>
                  </a:ext>
                </a:extLst>
              </a:tr>
              <a:tr h="306483">
                <a:tc>
                  <a:txBody>
                    <a:bodyPr/>
                    <a:lstStyle/>
                    <a:p>
                      <a:pPr algn="l"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Uma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Shankar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l" fontAlgn="b"/>
                      <a:r>
                        <a:rPr lang="en-IN" sz="2000" u="none" strike="noStrike" dirty="0">
                          <a:effectLst/>
                        </a:rPr>
                        <a:t>55000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01420862"/>
                  </a:ext>
                </a:extLst>
              </a:tr>
              <a:tr h="306483">
                <a:tc>
                  <a:txBody>
                    <a:bodyPr/>
                    <a:lstStyle/>
                    <a:p>
                      <a:pPr algn="l"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Divya</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Reddy</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50000</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83961392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1DB3ECD-FBAD-49BE-6862-B72E539EA0C0}"/>
                  </a:ext>
                </a:extLst>
              </p14:cNvPr>
              <p14:cNvContentPartPr/>
              <p14:nvPr/>
            </p14:nvContentPartPr>
            <p14:xfrm>
              <a:off x="13249475" y="1120419"/>
              <a:ext cx="360" cy="360"/>
            </p14:xfrm>
          </p:contentPart>
        </mc:Choice>
        <mc:Fallback xmlns="">
          <p:pic>
            <p:nvPicPr>
              <p:cNvPr id="9" name="Ink 8">
                <a:extLst>
                  <a:ext uri="{FF2B5EF4-FFF2-40B4-BE49-F238E27FC236}">
                    <a16:creationId xmlns:a16="http://schemas.microsoft.com/office/drawing/2014/main" id="{61DB3ECD-FBAD-49BE-6862-B72E539EA0C0}"/>
                  </a:ext>
                </a:extLst>
              </p:cNvPr>
              <p:cNvPicPr/>
              <p:nvPr/>
            </p:nvPicPr>
            <p:blipFill>
              <a:blip r:embed="rId8"/>
              <a:stretch>
                <a:fillRect/>
              </a:stretch>
            </p:blipFill>
            <p:spPr>
              <a:xfrm>
                <a:off x="13240835" y="1111779"/>
                <a:ext cx="18000" cy="18000"/>
              </a:xfrm>
              <a:prstGeom prst="rect">
                <a:avLst/>
              </a:prstGeom>
            </p:spPr>
          </p:pic>
        </mc:Fallback>
      </mc:AlternateContent>
    </p:spTree>
    <p:extLst>
      <p:ext uri="{BB962C8B-B14F-4D97-AF65-F5344CB8AC3E}">
        <p14:creationId xmlns:p14="http://schemas.microsoft.com/office/powerpoint/2010/main" val="2228589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147483" y="1138239"/>
            <a:ext cx="10515600" cy="582986"/>
          </a:xfrm>
        </p:spPr>
        <p:txBody>
          <a:bodyPr>
            <a:noAutofit/>
          </a:bodyPr>
          <a:lstStyle/>
          <a:p>
            <a:r>
              <a:rPr lang="en-IN" dirty="0"/>
              <a:t>Which one to choose?</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147483" y="2037137"/>
            <a:ext cx="10206317" cy="3628556"/>
          </a:xfrm>
        </p:spPr>
        <p:txBody>
          <a:bodyPr>
            <a:normAutofit/>
          </a:bodyPr>
          <a:lstStyle/>
          <a:p>
            <a:pPr marL="0" indent="0" algn="l">
              <a:buNone/>
            </a:pPr>
            <a:r>
              <a:rPr lang="en-US" dirty="0">
                <a:solidFill>
                  <a:srgbClr val="171717"/>
                </a:solidFill>
                <a:latin typeface="Merriweather Web"/>
              </a:rPr>
              <a:t>It’s completely depends on our requirements.</a:t>
            </a:r>
          </a:p>
          <a:p>
            <a:pPr marL="514350" indent="-514350" algn="l">
              <a:buAutoNum type="arabicPeriod"/>
            </a:pPr>
            <a:r>
              <a:rPr lang="en-US" dirty="0">
                <a:latin typeface="Inter"/>
              </a:rPr>
              <a:t>Suppose if I want to find winners/toppers based on their score/marks then I have to choose </a:t>
            </a:r>
            <a:r>
              <a:rPr lang="en-US" dirty="0" err="1">
                <a:latin typeface="Inter"/>
              </a:rPr>
              <a:t>Dense_Rank</a:t>
            </a:r>
            <a:r>
              <a:rPr lang="en-US" dirty="0">
                <a:latin typeface="Inter"/>
              </a:rPr>
              <a:t> for sure.</a:t>
            </a:r>
          </a:p>
          <a:p>
            <a:pPr marL="514350" indent="-514350" algn="l">
              <a:buAutoNum type="arabicPeriod"/>
            </a:pPr>
            <a:r>
              <a:rPr lang="en-US" i="0" dirty="0">
                <a:effectLst/>
                <a:latin typeface="Inter"/>
              </a:rPr>
              <a:t>If I want to choose particular number of winners, I will go with Rank.</a:t>
            </a:r>
          </a:p>
          <a:p>
            <a:pPr marL="514350" indent="-514350" algn="l">
              <a:buAutoNum type="arabicPeriod"/>
            </a:pPr>
            <a:r>
              <a:rPr lang="en-US" dirty="0">
                <a:latin typeface="Inter"/>
              </a:rPr>
              <a:t>If I want to just generate a sequence number to rows based on some column/s, I will go with Row Number.</a:t>
            </a:r>
          </a:p>
          <a:p>
            <a:pPr marL="514350" indent="-514350" algn="l">
              <a:buAutoNum type="arabicPeriod"/>
            </a:pPr>
            <a:r>
              <a:rPr lang="en-US" i="0" dirty="0">
                <a:effectLst/>
                <a:latin typeface="Inter"/>
              </a:rPr>
              <a:t>If we are sure there are no duplicate values, we can choose any one but use Row Number to avoid confusions.</a:t>
            </a:r>
          </a:p>
          <a:p>
            <a:pPr marL="514350" indent="-514350" algn="l">
              <a:buAutoNum type="arabicPeriod"/>
            </a:pPr>
            <a:endParaRPr lang="en-US" i="0" dirty="0">
              <a:effectLst/>
              <a:latin typeface="Inter"/>
            </a:endParaRPr>
          </a:p>
        </p:txBody>
      </p:sp>
    </p:spTree>
    <p:extLst>
      <p:ext uri="{BB962C8B-B14F-4D97-AF65-F5344CB8AC3E}">
        <p14:creationId xmlns:p14="http://schemas.microsoft.com/office/powerpoint/2010/main" val="1998247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317812" y="1192307"/>
            <a:ext cx="9403976" cy="582986"/>
          </a:xfrm>
        </p:spPr>
        <p:txBody>
          <a:bodyPr>
            <a:noAutofit/>
          </a:bodyPr>
          <a:lstStyle/>
          <a:p>
            <a:r>
              <a:rPr lang="en-IN" dirty="0"/>
              <a:t>LAG and LEAD</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317812" y="2037137"/>
            <a:ext cx="10206317" cy="3628556"/>
          </a:xfrm>
        </p:spPr>
        <p:txBody>
          <a:bodyPr>
            <a:normAutofit/>
          </a:bodyPr>
          <a:lstStyle/>
          <a:p>
            <a:pPr marL="0" indent="0" algn="l">
              <a:lnSpc>
                <a:spcPct val="100000"/>
              </a:lnSpc>
              <a:spcBef>
                <a:spcPts val="0"/>
              </a:spcBef>
              <a:buNone/>
            </a:pPr>
            <a:r>
              <a:rPr lang="en-US" b="1" dirty="0">
                <a:solidFill>
                  <a:srgbClr val="171717"/>
                </a:solidFill>
                <a:latin typeface="Merriweather Web"/>
              </a:rPr>
              <a:t>LAG: </a:t>
            </a:r>
            <a:r>
              <a:rPr lang="en-US" dirty="0">
                <a:solidFill>
                  <a:srgbClr val="171717"/>
                </a:solidFill>
                <a:latin typeface="Merriweather Web"/>
              </a:rPr>
              <a:t>Can fetch the value for a particular column from previous row in the same table/group after sorting in some order, without using a self join.</a:t>
            </a:r>
          </a:p>
          <a:p>
            <a:pPr marL="0" indent="0" algn="l">
              <a:lnSpc>
                <a:spcPct val="100000"/>
              </a:lnSpc>
              <a:spcBef>
                <a:spcPts val="0"/>
              </a:spcBef>
              <a:buNone/>
            </a:pPr>
            <a:r>
              <a:rPr lang="en-US" b="1" dirty="0">
                <a:solidFill>
                  <a:srgbClr val="171717"/>
                </a:solidFill>
                <a:latin typeface="Merriweather Web"/>
              </a:rPr>
              <a:t>Syntax: </a:t>
            </a:r>
            <a:r>
              <a:rPr lang="en-US" dirty="0">
                <a:solidFill>
                  <a:srgbClr val="171717"/>
                </a:solidFill>
                <a:latin typeface="Merriweather Web"/>
              </a:rPr>
              <a:t>LAG ( col/expr,  [ , &lt;offset&gt; , &lt;default&gt; ] )</a:t>
            </a:r>
          </a:p>
          <a:p>
            <a:pPr marL="0" indent="0" algn="l">
              <a:lnSpc>
                <a:spcPct val="100000"/>
              </a:lnSpc>
              <a:spcBef>
                <a:spcPts val="0"/>
              </a:spcBef>
              <a:buNone/>
            </a:pPr>
            <a:r>
              <a:rPr lang="en-US" dirty="0">
                <a:solidFill>
                  <a:srgbClr val="171717"/>
                </a:solidFill>
                <a:latin typeface="Merriweather Web"/>
              </a:rPr>
              <a:t>     	 OVER ( [ PARTITION BY &lt;col/expr&gt; ] ORDER BY &lt;col/expr&gt; [ { ASC | DESC } ] )</a:t>
            </a:r>
          </a:p>
          <a:p>
            <a:pPr marL="0" indent="0" algn="l">
              <a:lnSpc>
                <a:spcPct val="100000"/>
              </a:lnSpc>
              <a:spcBef>
                <a:spcPts val="0"/>
              </a:spcBef>
              <a:buNone/>
            </a:pPr>
            <a:endParaRPr lang="en-US" dirty="0">
              <a:solidFill>
                <a:srgbClr val="171717"/>
              </a:solidFill>
              <a:latin typeface="Merriweather Web"/>
            </a:endParaRPr>
          </a:p>
          <a:p>
            <a:pPr marL="0" indent="0">
              <a:lnSpc>
                <a:spcPct val="100000"/>
              </a:lnSpc>
              <a:spcBef>
                <a:spcPts val="0"/>
              </a:spcBef>
              <a:buNone/>
            </a:pPr>
            <a:r>
              <a:rPr lang="en-US" b="1" dirty="0">
                <a:solidFill>
                  <a:srgbClr val="171717"/>
                </a:solidFill>
                <a:latin typeface="Merriweather Web"/>
              </a:rPr>
              <a:t>LEAD: </a:t>
            </a:r>
            <a:r>
              <a:rPr lang="en-US" dirty="0">
                <a:solidFill>
                  <a:srgbClr val="171717"/>
                </a:solidFill>
                <a:latin typeface="Merriweather Web"/>
              </a:rPr>
              <a:t>Can fetch the value for a particular column from subsequent(next) row in the same table/group after sorting in some order, without using a self join.</a:t>
            </a:r>
          </a:p>
          <a:p>
            <a:pPr marL="0" indent="0" algn="l">
              <a:lnSpc>
                <a:spcPct val="100000"/>
              </a:lnSpc>
              <a:spcBef>
                <a:spcPts val="0"/>
              </a:spcBef>
              <a:buNone/>
            </a:pPr>
            <a:r>
              <a:rPr lang="en-US" b="1" dirty="0">
                <a:solidFill>
                  <a:srgbClr val="171717"/>
                </a:solidFill>
                <a:latin typeface="Merriweather Web"/>
              </a:rPr>
              <a:t>Syntax: </a:t>
            </a:r>
            <a:r>
              <a:rPr lang="en-US" dirty="0">
                <a:solidFill>
                  <a:srgbClr val="171717"/>
                </a:solidFill>
                <a:latin typeface="Merriweather Web"/>
              </a:rPr>
              <a:t>LEAD ( col/expr,  [ , &lt;offset&gt; , &lt;default&gt; ] )</a:t>
            </a:r>
          </a:p>
          <a:p>
            <a:pPr marL="0" indent="0" algn="l">
              <a:lnSpc>
                <a:spcPct val="100000"/>
              </a:lnSpc>
              <a:spcBef>
                <a:spcPts val="0"/>
              </a:spcBef>
              <a:buNone/>
            </a:pPr>
            <a:r>
              <a:rPr lang="en-US" dirty="0">
                <a:solidFill>
                  <a:srgbClr val="171717"/>
                </a:solidFill>
                <a:latin typeface="Merriweather Web"/>
              </a:rPr>
              <a:t>    	OVER ( [ PARTITION BY &lt;col/expr&gt; ] ORDER BY &lt;col/expr&gt; [ { ASC | DESC } ] )</a:t>
            </a:r>
          </a:p>
        </p:txBody>
      </p:sp>
    </p:spTree>
    <p:extLst>
      <p:ext uri="{BB962C8B-B14F-4D97-AF65-F5344CB8AC3E}">
        <p14:creationId xmlns:p14="http://schemas.microsoft.com/office/powerpoint/2010/main" val="184141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sz="4000" dirty="0"/>
              <a:t>What is RDBMS?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marL="0" indent="0" algn="l">
              <a:lnSpc>
                <a:spcPct val="100000"/>
              </a:lnSpc>
              <a:spcBef>
                <a:spcPts val="300"/>
              </a:spcBef>
              <a:buNone/>
            </a:pPr>
            <a:r>
              <a:rPr lang="en-IN" b="1" dirty="0">
                <a:solidFill>
                  <a:srgbClr val="171717"/>
                </a:solidFill>
                <a:latin typeface="Merriweather Web"/>
              </a:rPr>
              <a:t>RDBMS</a:t>
            </a:r>
            <a:r>
              <a:rPr lang="en-IN" dirty="0">
                <a:solidFill>
                  <a:srgbClr val="171717"/>
                </a:solidFill>
                <a:latin typeface="Merriweather Web"/>
              </a:rPr>
              <a:t> – Relational Data Base Management Systems.</a:t>
            </a:r>
          </a:p>
          <a:p>
            <a:pPr marL="0" indent="0" algn="l">
              <a:lnSpc>
                <a:spcPct val="100000"/>
              </a:lnSpc>
              <a:spcBef>
                <a:spcPts val="300"/>
              </a:spcBef>
              <a:buNone/>
            </a:pPr>
            <a:endParaRPr lang="en-IN" dirty="0">
              <a:solidFill>
                <a:srgbClr val="171717"/>
              </a:solidFill>
              <a:latin typeface="Merriweather Web"/>
            </a:endParaRPr>
          </a:p>
          <a:p>
            <a:pPr>
              <a:lnSpc>
                <a:spcPct val="100000"/>
              </a:lnSpc>
              <a:spcBef>
                <a:spcPts val="300"/>
              </a:spcBef>
            </a:pPr>
            <a:r>
              <a:rPr lang="en-IN" dirty="0">
                <a:solidFill>
                  <a:srgbClr val="171717"/>
                </a:solidFill>
                <a:latin typeface="Merriweather Web"/>
              </a:rPr>
              <a:t>A relational Database is </a:t>
            </a:r>
            <a:r>
              <a:rPr lang="en-US" b="0" i="0" dirty="0">
                <a:solidFill>
                  <a:srgbClr val="111111"/>
                </a:solidFill>
                <a:effectLst/>
                <a:latin typeface="-apple-system"/>
              </a:rPr>
              <a:t>database that stores data in a table form, containing columns and rows.</a:t>
            </a:r>
            <a:endParaRPr lang="en-IN" dirty="0">
              <a:solidFill>
                <a:srgbClr val="171717"/>
              </a:solidFill>
              <a:latin typeface="Merriweather Web"/>
            </a:endParaRPr>
          </a:p>
          <a:p>
            <a:pPr>
              <a:lnSpc>
                <a:spcPct val="100000"/>
              </a:lnSpc>
              <a:spcBef>
                <a:spcPts val="300"/>
              </a:spcBef>
            </a:pPr>
            <a:r>
              <a:rPr lang="en-IN" dirty="0">
                <a:solidFill>
                  <a:srgbClr val="171717"/>
                </a:solidFill>
                <a:latin typeface="Merriweather Web"/>
              </a:rPr>
              <a:t>RDBMS is a system</a:t>
            </a:r>
            <a:r>
              <a:rPr lang="en-US" dirty="0">
                <a:solidFill>
                  <a:srgbClr val="171717"/>
                </a:solidFill>
                <a:latin typeface="Merriweather Web"/>
              </a:rPr>
              <a:t> used to store, manage, query, and retrieve data stored in a relational databases.</a:t>
            </a:r>
          </a:p>
          <a:p>
            <a:pPr>
              <a:lnSpc>
                <a:spcPct val="100000"/>
              </a:lnSpc>
              <a:spcBef>
                <a:spcPts val="300"/>
              </a:spcBef>
            </a:pPr>
            <a:r>
              <a:rPr lang="en-US" dirty="0">
                <a:solidFill>
                  <a:srgbClr val="171717"/>
                </a:solidFill>
                <a:latin typeface="Merriweather Web"/>
              </a:rPr>
              <a:t>The RDBMS provides an interface between users and applications and the database.</a:t>
            </a:r>
            <a:endParaRPr lang="en-IN" dirty="0">
              <a:solidFill>
                <a:srgbClr val="171717"/>
              </a:solidFill>
              <a:latin typeface="Merriweather Web"/>
            </a:endParaRPr>
          </a:p>
        </p:txBody>
      </p:sp>
    </p:spTree>
    <p:extLst>
      <p:ext uri="{BB962C8B-B14F-4D97-AF65-F5344CB8AC3E}">
        <p14:creationId xmlns:p14="http://schemas.microsoft.com/office/powerpoint/2010/main" val="332897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798C-535E-52F7-0D0C-84C32704A61F}"/>
              </a:ext>
            </a:extLst>
          </p:cNvPr>
          <p:cNvSpPr>
            <a:spLocks noGrp="1"/>
          </p:cNvSpPr>
          <p:nvPr>
            <p:ph type="title"/>
          </p:nvPr>
        </p:nvSpPr>
        <p:spPr>
          <a:xfrm>
            <a:off x="1317812" y="1192307"/>
            <a:ext cx="9403976" cy="582986"/>
          </a:xfrm>
        </p:spPr>
        <p:txBody>
          <a:bodyPr>
            <a:noAutofit/>
          </a:bodyPr>
          <a:lstStyle/>
          <a:p>
            <a:r>
              <a:rPr lang="en-IN" dirty="0"/>
              <a:t>FIRST_VALUE, LAST_VALUE and NTH_VALUE</a:t>
            </a:r>
          </a:p>
        </p:txBody>
      </p:sp>
      <p:sp>
        <p:nvSpPr>
          <p:cNvPr id="3" name="Content Placeholder 2">
            <a:extLst>
              <a:ext uri="{FF2B5EF4-FFF2-40B4-BE49-F238E27FC236}">
                <a16:creationId xmlns:a16="http://schemas.microsoft.com/office/drawing/2014/main" id="{75A98363-22D8-BCDD-F022-73CFC332C2E9}"/>
              </a:ext>
            </a:extLst>
          </p:cNvPr>
          <p:cNvSpPr>
            <a:spLocks noGrp="1"/>
          </p:cNvSpPr>
          <p:nvPr>
            <p:ph idx="1"/>
          </p:nvPr>
        </p:nvSpPr>
        <p:spPr>
          <a:xfrm>
            <a:off x="1317812" y="2037137"/>
            <a:ext cx="10206317" cy="3628556"/>
          </a:xfrm>
        </p:spPr>
        <p:txBody>
          <a:bodyPr>
            <a:normAutofit/>
          </a:bodyPr>
          <a:lstStyle/>
          <a:p>
            <a:pPr marL="0" indent="0" algn="l">
              <a:lnSpc>
                <a:spcPct val="100000"/>
              </a:lnSpc>
              <a:spcBef>
                <a:spcPts val="0"/>
              </a:spcBef>
              <a:buNone/>
            </a:pPr>
            <a:r>
              <a:rPr lang="en-US" b="1" dirty="0">
                <a:solidFill>
                  <a:srgbClr val="171717"/>
                </a:solidFill>
                <a:latin typeface="Merriweather Web"/>
              </a:rPr>
              <a:t>FIRST_VALUE: </a:t>
            </a:r>
            <a:r>
              <a:rPr lang="en-US" dirty="0">
                <a:solidFill>
                  <a:srgbClr val="171717"/>
                </a:solidFill>
                <a:latin typeface="Merriweather Web"/>
              </a:rPr>
              <a:t>Returns the first value within an ordered group of values.</a:t>
            </a:r>
          </a:p>
          <a:p>
            <a:pPr marL="0" indent="0" algn="l">
              <a:lnSpc>
                <a:spcPct val="100000"/>
              </a:lnSpc>
              <a:spcBef>
                <a:spcPts val="0"/>
              </a:spcBef>
              <a:buNone/>
            </a:pPr>
            <a:r>
              <a:rPr lang="en-US" b="1" dirty="0">
                <a:solidFill>
                  <a:srgbClr val="171717"/>
                </a:solidFill>
                <a:latin typeface="Merriweather Web"/>
              </a:rPr>
              <a:t>Syntax: </a:t>
            </a:r>
            <a:r>
              <a:rPr lang="en-US" dirty="0">
                <a:solidFill>
                  <a:srgbClr val="171717"/>
                </a:solidFill>
                <a:latin typeface="Merriweather Web"/>
              </a:rPr>
              <a:t>FIRST_VALUE( &lt;col/expr&gt; ) </a:t>
            </a:r>
          </a:p>
          <a:p>
            <a:pPr marL="0" indent="0" algn="l">
              <a:lnSpc>
                <a:spcPct val="100000"/>
              </a:lnSpc>
              <a:spcBef>
                <a:spcPts val="0"/>
              </a:spcBef>
              <a:buNone/>
            </a:pPr>
            <a:r>
              <a:rPr lang="en-US" dirty="0">
                <a:solidFill>
                  <a:srgbClr val="171717"/>
                </a:solidFill>
                <a:latin typeface="Merriweather Web"/>
              </a:rPr>
              <a:t>OVER ( [ PARTITION BY &lt;col/expr&gt; ] ORDER BY &lt;col/expr&gt;  [ { ASC | DESC } ] </a:t>
            </a:r>
          </a:p>
          <a:p>
            <a:pPr marL="0" indent="0" algn="l">
              <a:lnSpc>
                <a:spcPct val="100000"/>
              </a:lnSpc>
              <a:spcBef>
                <a:spcPts val="0"/>
              </a:spcBef>
              <a:buNone/>
            </a:pPr>
            <a:endParaRPr lang="en-US" dirty="0">
              <a:solidFill>
                <a:srgbClr val="171717"/>
              </a:solidFill>
              <a:latin typeface="Merriweather Web"/>
            </a:endParaRPr>
          </a:p>
          <a:p>
            <a:pPr marL="0" indent="0" algn="l">
              <a:lnSpc>
                <a:spcPct val="100000"/>
              </a:lnSpc>
              <a:spcBef>
                <a:spcPts val="0"/>
              </a:spcBef>
              <a:buNone/>
            </a:pPr>
            <a:r>
              <a:rPr lang="en-US" b="1" dirty="0">
                <a:solidFill>
                  <a:srgbClr val="171717"/>
                </a:solidFill>
                <a:latin typeface="Merriweather Web"/>
              </a:rPr>
              <a:t>LAST_VALUE: </a:t>
            </a:r>
            <a:r>
              <a:rPr lang="en-US" dirty="0">
                <a:solidFill>
                  <a:srgbClr val="171717"/>
                </a:solidFill>
                <a:latin typeface="Merriweather Web"/>
              </a:rPr>
              <a:t>Returns the last value within an ordered group of values.</a:t>
            </a:r>
          </a:p>
          <a:p>
            <a:pPr marL="0" indent="0" algn="l">
              <a:lnSpc>
                <a:spcPct val="100000"/>
              </a:lnSpc>
              <a:spcBef>
                <a:spcPts val="0"/>
              </a:spcBef>
              <a:buNone/>
            </a:pPr>
            <a:r>
              <a:rPr lang="en-US" b="1" dirty="0">
                <a:solidFill>
                  <a:srgbClr val="171717"/>
                </a:solidFill>
                <a:latin typeface="Merriweather Web"/>
              </a:rPr>
              <a:t>Syntax: </a:t>
            </a:r>
            <a:r>
              <a:rPr lang="en-US" dirty="0">
                <a:solidFill>
                  <a:srgbClr val="171717"/>
                </a:solidFill>
                <a:latin typeface="Merriweather Web"/>
              </a:rPr>
              <a:t>LAST_VALUE( &lt;col/expr&gt; ) </a:t>
            </a:r>
          </a:p>
          <a:p>
            <a:pPr marL="0" indent="0" algn="l">
              <a:lnSpc>
                <a:spcPct val="100000"/>
              </a:lnSpc>
              <a:spcBef>
                <a:spcPts val="0"/>
              </a:spcBef>
              <a:buNone/>
            </a:pPr>
            <a:r>
              <a:rPr lang="en-US" dirty="0">
                <a:solidFill>
                  <a:srgbClr val="171717"/>
                </a:solidFill>
                <a:latin typeface="Merriweather Web"/>
              </a:rPr>
              <a:t>OVER ( [ PARTITION BY &lt;col/expr&gt; ] ORDER BY &lt;col/expr&gt;  [ { ASC | DESC } ] </a:t>
            </a:r>
          </a:p>
          <a:p>
            <a:pPr marL="0" indent="0" algn="l">
              <a:lnSpc>
                <a:spcPct val="100000"/>
              </a:lnSpc>
              <a:spcBef>
                <a:spcPts val="0"/>
              </a:spcBef>
              <a:buNone/>
            </a:pPr>
            <a:endParaRPr lang="en-US" dirty="0">
              <a:solidFill>
                <a:srgbClr val="171717"/>
              </a:solidFill>
              <a:latin typeface="Merriweather Web"/>
            </a:endParaRPr>
          </a:p>
          <a:p>
            <a:pPr marL="0" indent="0" algn="l">
              <a:lnSpc>
                <a:spcPct val="100000"/>
              </a:lnSpc>
              <a:spcBef>
                <a:spcPts val="0"/>
              </a:spcBef>
              <a:buNone/>
            </a:pPr>
            <a:r>
              <a:rPr lang="en-US" b="1" dirty="0">
                <a:solidFill>
                  <a:srgbClr val="171717"/>
                </a:solidFill>
                <a:latin typeface="Merriweather Web"/>
              </a:rPr>
              <a:t>NTH_VALUE: </a:t>
            </a:r>
            <a:r>
              <a:rPr lang="en-US" dirty="0">
                <a:solidFill>
                  <a:srgbClr val="171717"/>
                </a:solidFill>
                <a:latin typeface="Merriweather Web"/>
              </a:rPr>
              <a:t>Returns the nth value within an ordered group of values.</a:t>
            </a:r>
          </a:p>
          <a:p>
            <a:pPr marL="0" indent="0" algn="l">
              <a:lnSpc>
                <a:spcPct val="100000"/>
              </a:lnSpc>
              <a:spcBef>
                <a:spcPts val="0"/>
              </a:spcBef>
              <a:buNone/>
            </a:pPr>
            <a:r>
              <a:rPr lang="en-US" b="1" dirty="0">
                <a:solidFill>
                  <a:srgbClr val="171717"/>
                </a:solidFill>
                <a:latin typeface="Merriweather Web"/>
              </a:rPr>
              <a:t>Syntax: </a:t>
            </a:r>
            <a:r>
              <a:rPr lang="en-US" dirty="0">
                <a:solidFill>
                  <a:srgbClr val="171717"/>
                </a:solidFill>
                <a:latin typeface="Merriweather Web"/>
              </a:rPr>
              <a:t>NTH_VALUE( &lt;col/expr&gt; , n) </a:t>
            </a:r>
          </a:p>
          <a:p>
            <a:pPr marL="0" indent="0" algn="l">
              <a:lnSpc>
                <a:spcPct val="100000"/>
              </a:lnSpc>
              <a:spcBef>
                <a:spcPts val="0"/>
              </a:spcBef>
              <a:buNone/>
            </a:pPr>
            <a:r>
              <a:rPr lang="en-US" dirty="0">
                <a:solidFill>
                  <a:srgbClr val="171717"/>
                </a:solidFill>
                <a:latin typeface="Merriweather Web"/>
              </a:rPr>
              <a:t>OVER ( [ PARTITION BY &lt;col/expr&gt; ] ORDER BY &lt;col/expr&gt;  [ { ASC | DESC } ] </a:t>
            </a:r>
          </a:p>
          <a:p>
            <a:pPr marL="0" indent="0" algn="l">
              <a:lnSpc>
                <a:spcPct val="100000"/>
              </a:lnSpc>
              <a:spcBef>
                <a:spcPts val="0"/>
              </a:spcBef>
              <a:buNone/>
            </a:pPr>
            <a:endParaRPr lang="en-US" dirty="0">
              <a:solidFill>
                <a:srgbClr val="171717"/>
              </a:solidFill>
              <a:latin typeface="Merriweather Web"/>
            </a:endParaRPr>
          </a:p>
          <a:p>
            <a:pPr marL="0" indent="0" algn="l">
              <a:lnSpc>
                <a:spcPct val="100000"/>
              </a:lnSpc>
              <a:spcBef>
                <a:spcPts val="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2089715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Subqueries</a:t>
            </a:r>
          </a:p>
        </p:txBody>
      </p:sp>
    </p:spTree>
    <p:extLst>
      <p:ext uri="{BB962C8B-B14F-4D97-AF65-F5344CB8AC3E}">
        <p14:creationId xmlns:p14="http://schemas.microsoft.com/office/powerpoint/2010/main" val="1749570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17088" y="1138518"/>
            <a:ext cx="9603275" cy="701551"/>
          </a:xfrm>
        </p:spPr>
        <p:txBody>
          <a:bodyPr>
            <a:normAutofit fontScale="90000"/>
          </a:bodyPr>
          <a:lstStyle/>
          <a:p>
            <a:r>
              <a:rPr lang="en-IN" sz="3600" dirty="0"/>
              <a:t>Subquery</a:t>
            </a:r>
            <a:br>
              <a:rPr lang="en-IN" dirty="0">
                <a:solidFill>
                  <a:srgbClr val="171717"/>
                </a:solidFill>
                <a:latin typeface="Merriweather Web"/>
              </a:rPr>
            </a:b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27441" y="1840069"/>
            <a:ext cx="10174277" cy="4134056"/>
          </a:xfrm>
        </p:spPr>
        <p:txBody>
          <a:bodyPr>
            <a:noAutofit/>
          </a:bodyPr>
          <a:lstStyle/>
          <a:p>
            <a:pPr>
              <a:lnSpc>
                <a:spcPct val="100000"/>
              </a:lnSpc>
              <a:spcBef>
                <a:spcPts val="300"/>
              </a:spcBef>
            </a:pPr>
            <a:r>
              <a:rPr lang="en-US" dirty="0">
                <a:solidFill>
                  <a:srgbClr val="171717"/>
                </a:solidFill>
                <a:latin typeface="Merriweather Web"/>
              </a:rPr>
              <a:t>A Subquery is a query within another SQL query, also called as nested query or inner query.</a:t>
            </a:r>
          </a:p>
          <a:p>
            <a:pPr>
              <a:lnSpc>
                <a:spcPct val="100000"/>
              </a:lnSpc>
              <a:spcBef>
                <a:spcPts val="300"/>
              </a:spcBef>
            </a:pPr>
            <a:r>
              <a:rPr lang="en-US" dirty="0">
                <a:solidFill>
                  <a:srgbClr val="171717"/>
                </a:solidFill>
                <a:latin typeface="Merriweather Web"/>
              </a:rPr>
              <a:t>Can be used with the SELECT, INSERT, UPDATE, and DELETE statements.</a:t>
            </a:r>
          </a:p>
          <a:p>
            <a:pPr>
              <a:lnSpc>
                <a:spcPct val="100000"/>
              </a:lnSpc>
              <a:spcBef>
                <a:spcPts val="300"/>
              </a:spcBef>
            </a:pPr>
            <a:r>
              <a:rPr lang="en-US" dirty="0">
                <a:solidFill>
                  <a:srgbClr val="171717"/>
                </a:solidFill>
                <a:latin typeface="Merriweather Web"/>
              </a:rPr>
              <a:t>Can be used in Where clause, From clause and in Joins.</a:t>
            </a:r>
          </a:p>
          <a:p>
            <a:pPr>
              <a:lnSpc>
                <a:spcPct val="100000"/>
              </a:lnSpc>
              <a:spcBef>
                <a:spcPts val="300"/>
              </a:spcBef>
            </a:pPr>
            <a:r>
              <a:rPr lang="en-US" dirty="0">
                <a:solidFill>
                  <a:srgbClr val="171717"/>
                </a:solidFill>
                <a:latin typeface="Merriweather Web"/>
              </a:rPr>
              <a:t>Subquery must be enclosed in parentheses.</a:t>
            </a:r>
          </a:p>
          <a:p>
            <a:pPr>
              <a:lnSpc>
                <a:spcPct val="100000"/>
              </a:lnSpc>
              <a:spcBef>
                <a:spcPts val="300"/>
              </a:spcBef>
            </a:pPr>
            <a:r>
              <a:rPr lang="en-US" dirty="0">
                <a:solidFill>
                  <a:srgbClr val="171717"/>
                </a:solidFill>
                <a:latin typeface="Merriweather Web"/>
              </a:rPr>
              <a:t>The subquery generally executes first if it has no co-relation with the main query, so the result of a outer query is dependent on subquery or inner query.</a:t>
            </a:r>
          </a:p>
          <a:p>
            <a:pPr marL="0" indent="0">
              <a:lnSpc>
                <a:spcPct val="100000"/>
              </a:lnSpc>
              <a:spcBef>
                <a:spcPts val="300"/>
              </a:spcBef>
              <a:buNone/>
            </a:pPr>
            <a:endParaRPr lang="en-US" dirty="0">
              <a:solidFill>
                <a:srgbClr val="171717"/>
              </a:solidFill>
              <a:latin typeface="Merriweather Web"/>
            </a:endParaRPr>
          </a:p>
          <a:p>
            <a:pPr marL="0" indent="0">
              <a:lnSpc>
                <a:spcPct val="100000"/>
              </a:lnSpc>
              <a:spcBef>
                <a:spcPts val="300"/>
              </a:spcBef>
              <a:buNone/>
            </a:pPr>
            <a:r>
              <a:rPr lang="en-US" b="1" dirty="0">
                <a:solidFill>
                  <a:srgbClr val="171717"/>
                </a:solidFill>
                <a:latin typeface="Merriweather Web"/>
              </a:rPr>
              <a:t>Co-related subquery:</a:t>
            </a:r>
          </a:p>
          <a:p>
            <a:pPr>
              <a:lnSpc>
                <a:spcPct val="100000"/>
              </a:lnSpc>
              <a:spcBef>
                <a:spcPts val="300"/>
              </a:spcBef>
            </a:pPr>
            <a:r>
              <a:rPr lang="en-US" dirty="0">
                <a:solidFill>
                  <a:srgbClr val="171717"/>
                </a:solidFill>
                <a:latin typeface="Merriweather Web"/>
              </a:rPr>
              <a:t>The Subquery that uses the values from outer query or dependent on the outer query is called Co-related subquery.</a:t>
            </a:r>
          </a:p>
          <a:p>
            <a:pPr>
              <a:lnSpc>
                <a:spcPct val="100000"/>
              </a:lnSpc>
              <a:spcBef>
                <a:spcPts val="300"/>
              </a:spcBef>
            </a:pPr>
            <a:r>
              <a:rPr lang="en-US" dirty="0">
                <a:solidFill>
                  <a:srgbClr val="171717"/>
                </a:solidFill>
                <a:latin typeface="Merriweather Web"/>
              </a:rPr>
              <a:t>In co-related subquery, the result of the outer query is dependent on inner query and result of the inner query is dependent on outer query, hence called co-related.</a:t>
            </a:r>
          </a:p>
          <a:p>
            <a:pPr marL="0" indent="0" algn="l">
              <a:lnSpc>
                <a:spcPct val="100000"/>
              </a:lnSpc>
              <a:spcBef>
                <a:spcPts val="300"/>
              </a:spcBef>
              <a:buNone/>
            </a:pPr>
            <a:endParaRPr lang="en-US" b="1" dirty="0">
              <a:solidFill>
                <a:srgbClr val="273239"/>
              </a:solidFill>
              <a:latin typeface="Nunito" pitchFamily="2" charset="0"/>
            </a:endParaRP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endParaRPr lang="en-US" dirty="0">
              <a:solidFill>
                <a:srgbClr val="171717"/>
              </a:solidFill>
              <a:latin typeface="Merriweather Web"/>
            </a:endParaRPr>
          </a:p>
        </p:txBody>
      </p:sp>
    </p:spTree>
    <p:extLst>
      <p:ext uri="{BB962C8B-B14F-4D97-AF65-F5344CB8AC3E}">
        <p14:creationId xmlns:p14="http://schemas.microsoft.com/office/powerpoint/2010/main" val="4088306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74376"/>
            <a:ext cx="9603275" cy="674658"/>
          </a:xfrm>
        </p:spPr>
        <p:txBody>
          <a:bodyPr>
            <a:normAutofit/>
          </a:bodyPr>
          <a:lstStyle/>
          <a:p>
            <a:r>
              <a:rPr lang="en-IN" dirty="0"/>
              <a:t>In, exists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1849034"/>
            <a:ext cx="9915669" cy="4175248"/>
          </a:xfrm>
        </p:spPr>
        <p:txBody>
          <a:bodyPr>
            <a:noAutofit/>
          </a:bodyPr>
          <a:lstStyle/>
          <a:p>
            <a:pPr marL="0" indent="0" algn="l">
              <a:lnSpc>
                <a:spcPct val="100000"/>
              </a:lnSpc>
              <a:spcBef>
                <a:spcPts val="300"/>
              </a:spcBef>
              <a:buNone/>
            </a:pPr>
            <a:r>
              <a:rPr lang="en-IN" b="1" dirty="0">
                <a:solidFill>
                  <a:srgbClr val="171717"/>
                </a:solidFill>
                <a:latin typeface="Merriweather Web"/>
              </a:rPr>
              <a:t>IN</a:t>
            </a:r>
            <a:r>
              <a:rPr lang="en-IN" dirty="0">
                <a:solidFill>
                  <a:srgbClr val="171717"/>
                </a:solidFill>
                <a:latin typeface="Merriweather Web"/>
              </a:rPr>
              <a:t>: To match a column or expression against a list of values, the values can be direct or from result of a subquery.</a:t>
            </a:r>
          </a:p>
          <a:p>
            <a:pPr marL="0" indent="0" algn="l">
              <a:lnSpc>
                <a:spcPct val="100000"/>
              </a:lnSpc>
              <a:spcBef>
                <a:spcPts val="300"/>
              </a:spcBef>
              <a:buNone/>
            </a:pPr>
            <a:r>
              <a:rPr lang="en-IN" b="1" dirty="0">
                <a:solidFill>
                  <a:srgbClr val="171717"/>
                </a:solidFill>
                <a:latin typeface="Merriweather Web"/>
              </a:rPr>
              <a:t>Syntax</a:t>
            </a:r>
            <a:r>
              <a:rPr lang="en-IN" dirty="0">
                <a:solidFill>
                  <a:srgbClr val="171717"/>
                </a:solidFill>
                <a:latin typeface="Merriweather Web"/>
              </a:rPr>
              <a:t>: </a:t>
            </a:r>
          </a:p>
          <a:p>
            <a:pPr marL="0" indent="0" algn="l">
              <a:lnSpc>
                <a:spcPct val="100000"/>
              </a:lnSpc>
              <a:spcBef>
                <a:spcPts val="300"/>
              </a:spcBef>
              <a:buNone/>
            </a:pPr>
            <a:r>
              <a:rPr lang="en-IN"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 </a:t>
            </a:r>
            <a:r>
              <a:rPr lang="en-US" dirty="0">
                <a:solidFill>
                  <a:srgbClr val="171717"/>
                </a:solidFill>
                <a:latin typeface="Merriweather Web"/>
              </a:rPr>
              <a:t> WHERE </a:t>
            </a:r>
            <a:r>
              <a:rPr lang="en-US" i="1" dirty="0">
                <a:solidFill>
                  <a:srgbClr val="171717"/>
                </a:solidFill>
                <a:latin typeface="Merriweather Web"/>
              </a:rPr>
              <a:t>col1</a:t>
            </a:r>
            <a:r>
              <a:rPr lang="en-US" dirty="0">
                <a:solidFill>
                  <a:srgbClr val="171717"/>
                </a:solidFill>
                <a:latin typeface="Merriweather Web"/>
              </a:rPr>
              <a:t> IN (values..);</a:t>
            </a:r>
          </a:p>
          <a:p>
            <a:pPr marL="0" indent="0">
              <a:lnSpc>
                <a:spcPct val="100000"/>
              </a:lnSpc>
              <a:spcBef>
                <a:spcPts val="300"/>
              </a:spcBef>
              <a:buNone/>
            </a:pPr>
            <a:r>
              <a:rPr lang="en-IN"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 </a:t>
            </a:r>
            <a:r>
              <a:rPr lang="en-US" dirty="0">
                <a:solidFill>
                  <a:srgbClr val="171717"/>
                </a:solidFill>
                <a:latin typeface="Merriweather Web"/>
              </a:rPr>
              <a:t> WHERE </a:t>
            </a:r>
            <a:r>
              <a:rPr lang="en-US" i="1" dirty="0">
                <a:solidFill>
                  <a:srgbClr val="171717"/>
                </a:solidFill>
                <a:latin typeface="Merriweather Web"/>
              </a:rPr>
              <a:t>col1</a:t>
            </a:r>
            <a:r>
              <a:rPr lang="en-US" dirty="0">
                <a:solidFill>
                  <a:srgbClr val="171717"/>
                </a:solidFill>
                <a:latin typeface="Merriweather Web"/>
              </a:rPr>
              <a:t> IN (subquery);</a:t>
            </a:r>
          </a:p>
          <a:p>
            <a:pPr marL="0" indent="0">
              <a:lnSpc>
                <a:spcPct val="100000"/>
              </a:lnSpc>
              <a:spcBef>
                <a:spcPts val="300"/>
              </a:spcBef>
              <a:buNone/>
            </a:pPr>
            <a:endParaRPr lang="en-US" i="1" dirty="0">
              <a:solidFill>
                <a:srgbClr val="171717"/>
              </a:solidFill>
              <a:latin typeface="Merriweather Web"/>
            </a:endParaRPr>
          </a:p>
          <a:p>
            <a:pPr marL="0" indent="0">
              <a:lnSpc>
                <a:spcPct val="100000"/>
              </a:lnSpc>
              <a:spcBef>
                <a:spcPts val="300"/>
              </a:spcBef>
              <a:buNone/>
            </a:pPr>
            <a:r>
              <a:rPr lang="en-US" b="1" dirty="0">
                <a:solidFill>
                  <a:srgbClr val="171717"/>
                </a:solidFill>
                <a:latin typeface="Merriweather Web"/>
              </a:rPr>
              <a:t>EXISTS</a:t>
            </a:r>
            <a:r>
              <a:rPr lang="en-US" dirty="0">
                <a:solidFill>
                  <a:srgbClr val="171717"/>
                </a:solidFill>
                <a:latin typeface="Merriweather Web"/>
              </a:rPr>
              <a:t>: Returns True or False based on the subquery result that has condition to evaluate.</a:t>
            </a:r>
          </a:p>
          <a:p>
            <a:pPr marL="0" indent="0">
              <a:lnSpc>
                <a:spcPct val="100000"/>
              </a:lnSpc>
              <a:spcBef>
                <a:spcPts val="300"/>
              </a:spcBef>
              <a:buNone/>
            </a:pPr>
            <a:r>
              <a:rPr lang="en-US" b="1" dirty="0">
                <a:solidFill>
                  <a:srgbClr val="171717"/>
                </a:solidFill>
                <a:latin typeface="Merriweather Web"/>
              </a:rPr>
              <a:t>Syntax</a:t>
            </a:r>
            <a:r>
              <a:rPr lang="en-US" dirty="0">
                <a:solidFill>
                  <a:srgbClr val="171717"/>
                </a:solidFill>
                <a:latin typeface="Merriweather Web"/>
              </a:rPr>
              <a:t>:</a:t>
            </a:r>
          </a:p>
          <a:p>
            <a:pPr marL="0" indent="0" algn="l">
              <a:lnSpc>
                <a:spcPct val="100000"/>
              </a:lnSpc>
              <a:spcBef>
                <a:spcPts val="300"/>
              </a:spcBef>
              <a:buNone/>
            </a:pPr>
            <a:r>
              <a:rPr lang="en-IN" dirty="0">
                <a:solidFill>
                  <a:srgbClr val="171717"/>
                </a:solidFill>
                <a:latin typeface="Merriweather Web"/>
              </a:rPr>
              <a:t>SELECT </a:t>
            </a:r>
            <a:r>
              <a:rPr lang="en-US" i="1" dirty="0">
                <a:solidFill>
                  <a:srgbClr val="171717"/>
                </a:solidFill>
                <a:latin typeface="Merriweather Web"/>
              </a:rPr>
              <a:t>*/</a:t>
            </a:r>
            <a:r>
              <a:rPr lang="en-US" i="1" dirty="0" err="1">
                <a:solidFill>
                  <a:srgbClr val="171717"/>
                </a:solidFill>
                <a:latin typeface="Merriweather Web"/>
              </a:rPr>
              <a:t>column_list</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a:t>
            </a:r>
            <a:r>
              <a:rPr lang="en-US" dirty="0">
                <a:solidFill>
                  <a:srgbClr val="171717"/>
                </a:solidFill>
                <a:latin typeface="Merriweather Web"/>
              </a:rPr>
              <a:t>  WHERE EXISTS (SELECT </a:t>
            </a:r>
            <a:r>
              <a:rPr lang="en-US" i="1" dirty="0">
                <a:solidFill>
                  <a:srgbClr val="171717"/>
                </a:solidFill>
                <a:latin typeface="Merriweather Web"/>
              </a:rPr>
              <a:t>*  </a:t>
            </a:r>
            <a:r>
              <a:rPr lang="en-US" dirty="0">
                <a:solidFill>
                  <a:srgbClr val="171717"/>
                </a:solidFill>
                <a:latin typeface="Merriweather Web"/>
              </a:rPr>
              <a:t>FROM </a:t>
            </a:r>
            <a:r>
              <a:rPr lang="en-US" i="1" dirty="0">
                <a:solidFill>
                  <a:srgbClr val="171717"/>
                </a:solidFill>
                <a:latin typeface="Merriweather Web"/>
              </a:rPr>
              <a:t>table </a:t>
            </a:r>
            <a:r>
              <a:rPr lang="en-US" dirty="0">
                <a:solidFill>
                  <a:srgbClr val="171717"/>
                </a:solidFill>
                <a:latin typeface="Merriweather Web"/>
              </a:rPr>
              <a:t>WHERE</a:t>
            </a:r>
            <a:r>
              <a:rPr lang="en-US" i="1" dirty="0">
                <a:solidFill>
                  <a:srgbClr val="171717"/>
                </a:solidFill>
                <a:latin typeface="Merriweather Web"/>
              </a:rPr>
              <a:t> condition);</a:t>
            </a:r>
          </a:p>
          <a:p>
            <a:pPr marL="0" indent="0">
              <a:lnSpc>
                <a:spcPct val="100000"/>
              </a:lnSpc>
              <a:spcBef>
                <a:spcPts val="300"/>
              </a:spcBef>
              <a:buNone/>
            </a:pPr>
            <a:endParaRPr lang="en-US" i="1" dirty="0">
              <a:solidFill>
                <a:srgbClr val="171717"/>
              </a:solidFill>
              <a:latin typeface="Merriweather Web"/>
            </a:endParaRPr>
          </a:p>
          <a:p>
            <a:pPr marL="0" indent="0">
              <a:lnSpc>
                <a:spcPct val="100000"/>
              </a:lnSpc>
              <a:spcBef>
                <a:spcPts val="300"/>
              </a:spcBef>
              <a:buNone/>
            </a:pPr>
            <a:r>
              <a:rPr lang="en-US" b="1" i="1" dirty="0">
                <a:solidFill>
                  <a:srgbClr val="171717"/>
                </a:solidFill>
                <a:latin typeface="Merriweather Web"/>
              </a:rPr>
              <a:t>Note</a:t>
            </a:r>
            <a:r>
              <a:rPr lang="en-US" i="1" dirty="0">
                <a:solidFill>
                  <a:srgbClr val="171717"/>
                </a:solidFill>
                <a:latin typeface="Merriweather Web"/>
              </a:rPr>
              <a:t>: </a:t>
            </a:r>
            <a:r>
              <a:rPr lang="en-US" dirty="0">
                <a:solidFill>
                  <a:srgbClr val="171717"/>
                </a:solidFill>
                <a:latin typeface="Merriweather Web"/>
              </a:rPr>
              <a:t>NOT IN </a:t>
            </a:r>
            <a:r>
              <a:rPr lang="en-US" i="1" dirty="0">
                <a:solidFill>
                  <a:srgbClr val="171717"/>
                </a:solidFill>
                <a:latin typeface="Merriweather Web"/>
              </a:rPr>
              <a:t>is just opposite to </a:t>
            </a:r>
            <a:r>
              <a:rPr lang="en-US" dirty="0">
                <a:solidFill>
                  <a:srgbClr val="171717"/>
                </a:solidFill>
                <a:latin typeface="Merriweather Web"/>
              </a:rPr>
              <a:t>IN</a:t>
            </a:r>
            <a:r>
              <a:rPr lang="en-US" i="1" dirty="0">
                <a:solidFill>
                  <a:srgbClr val="171717"/>
                </a:solidFill>
                <a:latin typeface="Merriweather Web"/>
              </a:rPr>
              <a:t>  AND  </a:t>
            </a:r>
            <a:r>
              <a:rPr lang="en-US" dirty="0">
                <a:solidFill>
                  <a:srgbClr val="171717"/>
                </a:solidFill>
                <a:latin typeface="Merriweather Web"/>
              </a:rPr>
              <a:t>NOT EXISTS </a:t>
            </a:r>
            <a:r>
              <a:rPr lang="en-US" i="1" dirty="0">
                <a:solidFill>
                  <a:srgbClr val="171717"/>
                </a:solidFill>
                <a:latin typeface="Merriweather Web"/>
              </a:rPr>
              <a:t>is just opposite to </a:t>
            </a:r>
            <a:r>
              <a:rPr lang="en-US" dirty="0">
                <a:solidFill>
                  <a:srgbClr val="171717"/>
                </a:solidFill>
                <a:latin typeface="Merriweather Web"/>
              </a:rPr>
              <a:t>EXISTS</a:t>
            </a:r>
            <a:r>
              <a:rPr lang="en-US" i="1" dirty="0">
                <a:solidFill>
                  <a:srgbClr val="171717"/>
                </a:solidFill>
                <a:latin typeface="Merriweather Web"/>
              </a:rPr>
              <a:t>.</a:t>
            </a:r>
            <a:endParaRPr lang="en-IN" dirty="0">
              <a:solidFill>
                <a:srgbClr val="171717"/>
              </a:solidFill>
              <a:latin typeface="Merriweather Web"/>
            </a:endParaRPr>
          </a:p>
          <a:p>
            <a:pPr marL="0" indent="0" algn="l">
              <a:lnSpc>
                <a:spcPct val="100000"/>
              </a:lnSpc>
              <a:spcBef>
                <a:spcPts val="300"/>
              </a:spcBef>
              <a:buNone/>
            </a:pPr>
            <a:endParaRPr lang="en-US" i="1" dirty="0">
              <a:solidFill>
                <a:srgbClr val="171717"/>
              </a:solidFill>
              <a:latin typeface="Merriweather Web"/>
            </a:endParaRPr>
          </a:p>
        </p:txBody>
      </p:sp>
    </p:spTree>
    <p:extLst>
      <p:ext uri="{BB962C8B-B14F-4D97-AF65-F5344CB8AC3E}">
        <p14:creationId xmlns:p14="http://schemas.microsoft.com/office/powerpoint/2010/main" val="749232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Case and decode</a:t>
            </a:r>
          </a:p>
        </p:txBody>
      </p:sp>
    </p:spTree>
    <p:extLst>
      <p:ext uri="{BB962C8B-B14F-4D97-AF65-F5344CB8AC3E}">
        <p14:creationId xmlns:p14="http://schemas.microsoft.com/office/powerpoint/2010/main" val="3018530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Case statement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1849034"/>
            <a:ext cx="9915669" cy="4175248"/>
          </a:xfrm>
        </p:spPr>
        <p:txBody>
          <a:bodyPr>
            <a:noAutofit/>
          </a:bodyPr>
          <a:lstStyle/>
          <a:p>
            <a:pPr>
              <a:lnSpc>
                <a:spcPct val="100000"/>
              </a:lnSpc>
              <a:spcBef>
                <a:spcPts val="300"/>
              </a:spcBef>
            </a:pPr>
            <a:r>
              <a:rPr lang="en-US" dirty="0">
                <a:solidFill>
                  <a:srgbClr val="171717"/>
                </a:solidFill>
                <a:latin typeface="Merriweather Web"/>
              </a:rPr>
              <a:t>The CASE statement go through the conditions specified and returns the value where the condition is true and stops going through the next conditions, if none of the conditions are true then returns the value specified in ELSE clause.</a:t>
            </a:r>
          </a:p>
          <a:p>
            <a:pPr>
              <a:lnSpc>
                <a:spcPct val="100000"/>
              </a:lnSpc>
              <a:spcBef>
                <a:spcPts val="300"/>
              </a:spcBef>
            </a:pPr>
            <a:r>
              <a:rPr lang="en-US" dirty="0">
                <a:solidFill>
                  <a:srgbClr val="171717"/>
                </a:solidFill>
                <a:latin typeface="Merriweather Web"/>
              </a:rPr>
              <a:t>CASE statement works like IF-ELSE (We can’t use IF-ELSE in SQL but we can use in Pl-SQL).</a:t>
            </a:r>
          </a:p>
          <a:p>
            <a:pPr marL="0" indent="0" algn="l">
              <a:lnSpc>
                <a:spcPct val="100000"/>
              </a:lnSpc>
              <a:spcBef>
                <a:spcPts val="300"/>
              </a:spcBef>
              <a:buNone/>
            </a:pPr>
            <a:endParaRPr lang="en-US" dirty="0">
              <a:solidFill>
                <a:srgbClr val="171717"/>
              </a:solidFill>
              <a:latin typeface="Merriweather Web"/>
            </a:endParaRPr>
          </a:p>
          <a:p>
            <a:pPr marL="0" indent="0" algn="l">
              <a:lnSpc>
                <a:spcPct val="100000"/>
              </a:lnSpc>
              <a:spcBef>
                <a:spcPts val="300"/>
              </a:spcBef>
              <a:buNone/>
            </a:pPr>
            <a:r>
              <a:rPr lang="en-US" sz="1800" b="1" dirty="0">
                <a:solidFill>
                  <a:srgbClr val="171717"/>
                </a:solidFill>
                <a:latin typeface="Merriweather Web"/>
              </a:rPr>
              <a:t>Syntax</a:t>
            </a:r>
            <a:r>
              <a:rPr lang="en-US" sz="1800" dirty="0">
                <a:solidFill>
                  <a:srgbClr val="171717"/>
                </a:solidFill>
                <a:latin typeface="Merriweather Web"/>
              </a:rPr>
              <a:t>:</a:t>
            </a:r>
          </a:p>
          <a:p>
            <a:pPr marL="0" indent="0" algn="l">
              <a:lnSpc>
                <a:spcPct val="100000"/>
              </a:lnSpc>
              <a:spcBef>
                <a:spcPts val="300"/>
              </a:spcBef>
              <a:buNone/>
            </a:pPr>
            <a:r>
              <a:rPr lang="en-US" sz="1800" dirty="0">
                <a:solidFill>
                  <a:srgbClr val="171717"/>
                </a:solidFill>
                <a:latin typeface="Merriweather Web"/>
              </a:rPr>
              <a:t>SELECT  </a:t>
            </a:r>
          </a:p>
          <a:p>
            <a:pPr marL="0" indent="0" algn="l">
              <a:lnSpc>
                <a:spcPct val="100000"/>
              </a:lnSpc>
              <a:spcBef>
                <a:spcPts val="300"/>
              </a:spcBef>
              <a:buNone/>
            </a:pPr>
            <a:r>
              <a:rPr lang="en-US" sz="1800" dirty="0">
                <a:solidFill>
                  <a:srgbClr val="171717"/>
                </a:solidFill>
                <a:latin typeface="Merriweather Web"/>
              </a:rPr>
              <a:t>CASE</a:t>
            </a:r>
            <a:r>
              <a:rPr lang="en-US" sz="1800" b="0" i="0" dirty="0">
                <a:effectLst/>
                <a:latin typeface="Consolas" panose="020B0609020204030204" pitchFamily="49" charset="0"/>
              </a:rPr>
              <a:t> </a:t>
            </a:r>
            <a:r>
              <a:rPr lang="en-US" sz="1800" dirty="0">
                <a:solidFill>
                  <a:srgbClr val="171717"/>
                </a:solidFill>
                <a:latin typeface="Merriweather Web"/>
              </a:rPr>
              <a:t>WHEN</a:t>
            </a:r>
            <a:r>
              <a:rPr lang="en-US" sz="1800" b="0" i="0" dirty="0">
                <a:effectLst/>
                <a:latin typeface="Consolas" panose="020B0609020204030204" pitchFamily="49" charset="0"/>
              </a:rPr>
              <a:t> </a:t>
            </a:r>
            <a:r>
              <a:rPr lang="en-US" sz="1800" b="0" i="1" dirty="0">
                <a:effectLst/>
                <a:latin typeface="Consolas" panose="020B0609020204030204" pitchFamily="49" charset="0"/>
              </a:rPr>
              <a:t>condition1</a:t>
            </a:r>
            <a:r>
              <a:rPr lang="en-US" sz="1800" b="0" i="0" dirty="0">
                <a:effectLst/>
                <a:latin typeface="Consolas" panose="020B0609020204030204" pitchFamily="49" charset="0"/>
              </a:rPr>
              <a:t> </a:t>
            </a:r>
            <a:r>
              <a:rPr lang="en-US" sz="1800" dirty="0">
                <a:solidFill>
                  <a:srgbClr val="171717"/>
                </a:solidFill>
                <a:latin typeface="Merriweather Web"/>
              </a:rPr>
              <a:t>THEN</a:t>
            </a:r>
            <a:r>
              <a:rPr lang="en-US" sz="1800" b="0" i="0" dirty="0">
                <a:effectLst/>
                <a:latin typeface="Consolas" panose="020B0609020204030204" pitchFamily="49" charset="0"/>
              </a:rPr>
              <a:t> </a:t>
            </a:r>
            <a:r>
              <a:rPr lang="en-US" sz="1800" b="0" i="1" dirty="0">
                <a:effectLst/>
                <a:latin typeface="Consolas" panose="020B0609020204030204" pitchFamily="49" charset="0"/>
              </a:rPr>
              <a:t>result1</a:t>
            </a:r>
            <a:br>
              <a:rPr lang="en-US" sz="1800" dirty="0"/>
            </a:br>
            <a:r>
              <a:rPr lang="en-US" sz="1800" b="0" i="0" dirty="0">
                <a:effectLst/>
                <a:latin typeface="Consolas" panose="020B0609020204030204" pitchFamily="49" charset="0"/>
              </a:rPr>
              <a:t>     </a:t>
            </a:r>
            <a:r>
              <a:rPr lang="en-US" sz="1800" dirty="0">
                <a:solidFill>
                  <a:srgbClr val="171717"/>
                </a:solidFill>
                <a:latin typeface="Merriweather Web"/>
              </a:rPr>
              <a:t>WHEN </a:t>
            </a:r>
            <a:r>
              <a:rPr lang="en-US" sz="1800" b="0" i="0" dirty="0">
                <a:effectLst/>
                <a:latin typeface="Consolas" panose="020B0609020204030204" pitchFamily="49" charset="0"/>
              </a:rPr>
              <a:t> </a:t>
            </a:r>
            <a:r>
              <a:rPr lang="en-US" sz="1800" b="0" i="1" dirty="0">
                <a:effectLst/>
                <a:latin typeface="Consolas" panose="020B0609020204030204" pitchFamily="49" charset="0"/>
              </a:rPr>
              <a:t>condition2</a:t>
            </a:r>
            <a:r>
              <a:rPr lang="en-US" sz="1800" b="0" i="0" dirty="0">
                <a:effectLst/>
                <a:latin typeface="Consolas" panose="020B0609020204030204" pitchFamily="49" charset="0"/>
              </a:rPr>
              <a:t> </a:t>
            </a:r>
            <a:r>
              <a:rPr lang="en-US" sz="1800" dirty="0">
                <a:solidFill>
                  <a:srgbClr val="171717"/>
                </a:solidFill>
                <a:latin typeface="Merriweather Web"/>
              </a:rPr>
              <a:t>THEN</a:t>
            </a:r>
            <a:r>
              <a:rPr lang="en-US" sz="1800" b="0" i="0" dirty="0">
                <a:effectLst/>
                <a:latin typeface="Consolas" panose="020B0609020204030204" pitchFamily="49" charset="0"/>
              </a:rPr>
              <a:t> </a:t>
            </a:r>
            <a:r>
              <a:rPr lang="en-US" sz="1800" b="0" i="1" dirty="0">
                <a:effectLst/>
                <a:latin typeface="Consolas" panose="020B0609020204030204" pitchFamily="49" charset="0"/>
              </a:rPr>
              <a:t>result2</a:t>
            </a:r>
          </a:p>
          <a:p>
            <a:pPr marL="0" indent="0" algn="l">
              <a:lnSpc>
                <a:spcPct val="100000"/>
              </a:lnSpc>
              <a:spcBef>
                <a:spcPts val="300"/>
              </a:spcBef>
              <a:buNone/>
            </a:pPr>
            <a:r>
              <a:rPr lang="en-US" sz="1800" b="0" i="0" dirty="0">
                <a:effectLst/>
                <a:latin typeface="Consolas" panose="020B0609020204030204" pitchFamily="49" charset="0"/>
              </a:rPr>
              <a:t>     </a:t>
            </a:r>
            <a:r>
              <a:rPr lang="en-US" sz="1800" dirty="0">
                <a:solidFill>
                  <a:srgbClr val="171717"/>
                </a:solidFill>
                <a:latin typeface="Merriweather Web"/>
              </a:rPr>
              <a:t>WHEN </a:t>
            </a:r>
            <a:r>
              <a:rPr lang="en-US" sz="1800" b="0" i="0" dirty="0">
                <a:effectLst/>
                <a:latin typeface="Consolas" panose="020B0609020204030204" pitchFamily="49" charset="0"/>
              </a:rPr>
              <a:t> </a:t>
            </a:r>
            <a:r>
              <a:rPr lang="en-US" sz="1800" b="0" i="1" dirty="0" err="1">
                <a:effectLst/>
                <a:latin typeface="Consolas" panose="020B0609020204030204" pitchFamily="49" charset="0"/>
              </a:rPr>
              <a:t>conditionN</a:t>
            </a:r>
            <a:r>
              <a:rPr lang="en-US" sz="1800" b="0" i="0" dirty="0">
                <a:effectLst/>
                <a:latin typeface="Consolas" panose="020B0609020204030204" pitchFamily="49" charset="0"/>
              </a:rPr>
              <a:t> </a:t>
            </a:r>
            <a:r>
              <a:rPr lang="en-US" sz="1800" dirty="0">
                <a:solidFill>
                  <a:srgbClr val="171717"/>
                </a:solidFill>
                <a:latin typeface="Merriweather Web"/>
              </a:rPr>
              <a:t>THEN</a:t>
            </a:r>
            <a:r>
              <a:rPr lang="en-US" sz="1800" b="0" i="0" dirty="0">
                <a:effectLst/>
                <a:latin typeface="Consolas" panose="020B0609020204030204" pitchFamily="49" charset="0"/>
              </a:rPr>
              <a:t> </a:t>
            </a:r>
            <a:r>
              <a:rPr lang="en-US" sz="1800" b="0" i="1" dirty="0" err="1">
                <a:effectLst/>
                <a:latin typeface="Consolas" panose="020B0609020204030204" pitchFamily="49" charset="0"/>
              </a:rPr>
              <a:t>resultN</a:t>
            </a:r>
            <a:br>
              <a:rPr lang="en-US" sz="1800" dirty="0"/>
            </a:br>
            <a:r>
              <a:rPr lang="en-US" sz="1800" b="0" i="0" dirty="0">
                <a:effectLst/>
                <a:latin typeface="Consolas" panose="020B0609020204030204" pitchFamily="49" charset="0"/>
              </a:rPr>
              <a:t>     </a:t>
            </a:r>
            <a:r>
              <a:rPr lang="en-US" sz="1800" dirty="0">
                <a:solidFill>
                  <a:srgbClr val="171717"/>
                </a:solidFill>
                <a:latin typeface="Merriweather Web"/>
              </a:rPr>
              <a:t>ELSE</a:t>
            </a:r>
            <a:r>
              <a:rPr lang="en-US" sz="1800" b="0" i="0" dirty="0">
                <a:effectLst/>
                <a:latin typeface="Consolas" panose="020B0609020204030204" pitchFamily="49" charset="0"/>
              </a:rPr>
              <a:t> </a:t>
            </a:r>
            <a:r>
              <a:rPr lang="en-US" sz="1800" b="0" i="1" dirty="0">
                <a:effectLst/>
                <a:latin typeface="Consolas" panose="020B0609020204030204" pitchFamily="49" charset="0"/>
              </a:rPr>
              <a:t>result</a:t>
            </a:r>
            <a:br>
              <a:rPr lang="en-US" sz="1800" dirty="0"/>
            </a:br>
            <a:r>
              <a:rPr lang="en-US" sz="1800" dirty="0">
                <a:solidFill>
                  <a:srgbClr val="171717"/>
                </a:solidFill>
                <a:latin typeface="Merriweather Web"/>
              </a:rPr>
              <a:t>END</a:t>
            </a:r>
            <a:r>
              <a:rPr lang="en-US" sz="1800" dirty="0">
                <a:latin typeface="Consolas" panose="020B0609020204030204" pitchFamily="49" charset="0"/>
              </a:rPr>
              <a:t> as </a:t>
            </a:r>
            <a:r>
              <a:rPr lang="en-US" sz="1800" i="1" dirty="0" err="1">
                <a:latin typeface="Consolas" panose="020B0609020204030204" pitchFamily="49" charset="0"/>
              </a:rPr>
              <a:t>col_name</a:t>
            </a:r>
            <a:endParaRPr lang="en-US" sz="1800" i="1" dirty="0">
              <a:latin typeface="Consolas" panose="020B0609020204030204" pitchFamily="49" charset="0"/>
            </a:endParaRPr>
          </a:p>
          <a:p>
            <a:pPr marL="0" indent="0" algn="l">
              <a:lnSpc>
                <a:spcPct val="100000"/>
              </a:lnSpc>
              <a:spcBef>
                <a:spcPts val="300"/>
              </a:spcBef>
              <a:buNone/>
            </a:pPr>
            <a:r>
              <a:rPr lang="en-US" sz="1800" dirty="0">
                <a:solidFill>
                  <a:srgbClr val="171717"/>
                </a:solidFill>
                <a:latin typeface="Merriweather Web"/>
              </a:rPr>
              <a:t>FROM</a:t>
            </a:r>
            <a:r>
              <a:rPr lang="en-US" sz="1800" dirty="0">
                <a:latin typeface="Consolas" panose="020B0609020204030204" pitchFamily="49" charset="0"/>
              </a:rPr>
              <a:t> </a:t>
            </a:r>
            <a:r>
              <a:rPr lang="en-US" sz="1800" i="1" dirty="0" err="1">
                <a:latin typeface="Consolas" panose="020B0609020204030204" pitchFamily="49" charset="0"/>
              </a:rPr>
              <a:t>table_name</a:t>
            </a:r>
            <a:r>
              <a:rPr lang="en-US" sz="1800" dirty="0">
                <a:latin typeface="Consolas" panose="020B0609020204030204" pitchFamily="49" charset="0"/>
              </a:rPr>
              <a:t>;</a:t>
            </a:r>
            <a:endParaRPr lang="en-US" sz="1800" dirty="0">
              <a:latin typeface="Merriweather Web"/>
            </a:endParaRPr>
          </a:p>
        </p:txBody>
      </p:sp>
    </p:spTree>
    <p:extLst>
      <p:ext uri="{BB962C8B-B14F-4D97-AF65-F5344CB8AC3E}">
        <p14:creationId xmlns:p14="http://schemas.microsoft.com/office/powerpoint/2010/main" val="5763244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DECODE statement</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1849034"/>
            <a:ext cx="9933598" cy="4175248"/>
          </a:xfrm>
        </p:spPr>
        <p:txBody>
          <a:bodyPr>
            <a:noAutofit/>
          </a:bodyPr>
          <a:lstStyle/>
          <a:p>
            <a:pPr>
              <a:lnSpc>
                <a:spcPct val="100000"/>
              </a:lnSpc>
              <a:spcBef>
                <a:spcPts val="300"/>
              </a:spcBef>
            </a:pPr>
            <a:r>
              <a:rPr lang="en-US" dirty="0">
                <a:latin typeface="Merriweather Web"/>
              </a:rPr>
              <a:t>Decode compares the column/expression with search value and returns the result value where it matches and if none of the search values are matching with expression it returns the default value specified in the statement. </a:t>
            </a:r>
          </a:p>
          <a:p>
            <a:pPr>
              <a:lnSpc>
                <a:spcPct val="100000"/>
              </a:lnSpc>
              <a:spcBef>
                <a:spcPts val="300"/>
              </a:spcBef>
            </a:pPr>
            <a:r>
              <a:rPr lang="en-US" dirty="0">
                <a:latin typeface="Merriweather Web"/>
              </a:rPr>
              <a:t>It works similar to IF-ELSE and CASE but the difference in CASE and IF-ELSE we can write any conditions, but in DECODE the conditions are based on the column/expression specified.</a:t>
            </a:r>
          </a:p>
          <a:p>
            <a:pPr>
              <a:lnSpc>
                <a:spcPct val="100000"/>
              </a:lnSpc>
              <a:spcBef>
                <a:spcPts val="300"/>
              </a:spcBef>
            </a:pPr>
            <a:r>
              <a:rPr lang="en-US" dirty="0">
                <a:latin typeface="Merriweather Web"/>
              </a:rPr>
              <a:t>This is useful when we need to compare same col/expr with multiple values.</a:t>
            </a:r>
          </a:p>
          <a:p>
            <a:pPr>
              <a:lnSpc>
                <a:spcPct val="100000"/>
              </a:lnSpc>
              <a:spcBef>
                <a:spcPts val="300"/>
              </a:spcBef>
            </a:pPr>
            <a:endParaRPr lang="en-US" dirty="0">
              <a:latin typeface="Merriweather Web"/>
            </a:endParaRPr>
          </a:p>
          <a:p>
            <a:pPr marL="0" indent="0">
              <a:lnSpc>
                <a:spcPct val="100000"/>
              </a:lnSpc>
              <a:spcBef>
                <a:spcPts val="300"/>
              </a:spcBef>
              <a:buNone/>
            </a:pPr>
            <a:r>
              <a:rPr lang="en-US" b="1" dirty="0">
                <a:latin typeface="Merriweather Web"/>
              </a:rPr>
              <a:t>Syntax:</a:t>
            </a:r>
          </a:p>
          <a:p>
            <a:pPr marL="0" indent="0">
              <a:lnSpc>
                <a:spcPct val="100000"/>
              </a:lnSpc>
              <a:spcBef>
                <a:spcPts val="300"/>
              </a:spcBef>
              <a:buNone/>
            </a:pPr>
            <a:r>
              <a:rPr lang="en-US" dirty="0">
                <a:latin typeface="Merriweather Web"/>
              </a:rPr>
              <a:t>SELECT</a:t>
            </a:r>
          </a:p>
          <a:p>
            <a:pPr marL="0" indent="0">
              <a:lnSpc>
                <a:spcPct val="100000"/>
              </a:lnSpc>
              <a:spcBef>
                <a:spcPts val="300"/>
              </a:spcBef>
              <a:buNone/>
            </a:pPr>
            <a:r>
              <a:rPr lang="en-US" dirty="0">
                <a:latin typeface="Merriweather Web"/>
              </a:rPr>
              <a:t>DECODE (</a:t>
            </a:r>
            <a:r>
              <a:rPr lang="en-US" i="1" dirty="0">
                <a:latin typeface="Merriweather Web"/>
              </a:rPr>
              <a:t>col/expr, search_1, result_1 [, search_2, result_2].....[,</a:t>
            </a:r>
            <a:r>
              <a:rPr lang="en-US" i="1" dirty="0" err="1">
                <a:latin typeface="Merriweather Web"/>
              </a:rPr>
              <a:t>search_n,result_n</a:t>
            </a:r>
            <a:r>
              <a:rPr lang="en-US" i="1" dirty="0">
                <a:latin typeface="Merriweather Web"/>
              </a:rPr>
              <a:t>] [, default</a:t>
            </a:r>
            <a:r>
              <a:rPr lang="en-US" dirty="0">
                <a:latin typeface="Merriweather Web"/>
              </a:rPr>
              <a:t>])</a:t>
            </a:r>
          </a:p>
          <a:p>
            <a:pPr marL="0" indent="0">
              <a:lnSpc>
                <a:spcPct val="100000"/>
              </a:lnSpc>
              <a:spcBef>
                <a:spcPts val="300"/>
              </a:spcBef>
              <a:buNone/>
            </a:pPr>
            <a:r>
              <a:rPr lang="en-US" dirty="0">
                <a:latin typeface="Merriweather Web"/>
              </a:rPr>
              <a:t>FROM </a:t>
            </a:r>
            <a:r>
              <a:rPr lang="en-US" i="1" dirty="0" err="1">
                <a:latin typeface="Merriweather Web"/>
              </a:rPr>
              <a:t>table_name</a:t>
            </a:r>
            <a:r>
              <a:rPr lang="en-US" i="1" dirty="0">
                <a:latin typeface="Merriweather Web"/>
              </a:rPr>
              <a:t>;</a:t>
            </a:r>
          </a:p>
        </p:txBody>
      </p:sp>
    </p:spTree>
    <p:extLst>
      <p:ext uri="{BB962C8B-B14F-4D97-AF65-F5344CB8AC3E}">
        <p14:creationId xmlns:p14="http://schemas.microsoft.com/office/powerpoint/2010/main" val="1884215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Diff between CASE and DECODE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1849034"/>
            <a:ext cx="9933598" cy="4175248"/>
          </a:xfrm>
        </p:spPr>
        <p:txBody>
          <a:bodyPr>
            <a:noAutofit/>
          </a:bodyPr>
          <a:lstStyle/>
          <a:p>
            <a:pPr marL="0" indent="0">
              <a:lnSpc>
                <a:spcPct val="100000"/>
              </a:lnSpc>
              <a:spcBef>
                <a:spcPts val="300"/>
              </a:spcBef>
              <a:buNone/>
            </a:pPr>
            <a:r>
              <a:rPr lang="en-US" b="1" dirty="0">
                <a:latin typeface="Merriweather Web"/>
              </a:rPr>
              <a:t>Important interview question:</a:t>
            </a:r>
          </a:p>
          <a:p>
            <a:pPr marL="0" indent="0">
              <a:lnSpc>
                <a:spcPct val="100000"/>
              </a:lnSpc>
              <a:spcBef>
                <a:spcPts val="300"/>
              </a:spcBef>
              <a:buNone/>
            </a:pPr>
            <a:r>
              <a:rPr lang="en-US" dirty="0">
                <a:latin typeface="Merriweather Web"/>
              </a:rPr>
              <a:t>What is the difference between CASE and DECODE?</a:t>
            </a:r>
          </a:p>
          <a:p>
            <a:pPr marL="0" indent="0">
              <a:lnSpc>
                <a:spcPct val="100000"/>
              </a:lnSpc>
              <a:spcBef>
                <a:spcPts val="300"/>
              </a:spcBef>
              <a:buNone/>
            </a:pPr>
            <a:endParaRPr lang="en-US" dirty="0">
              <a:latin typeface="Merriweather Web"/>
            </a:endParaRPr>
          </a:p>
        </p:txBody>
      </p:sp>
      <p:graphicFrame>
        <p:nvGraphicFramePr>
          <p:cNvPr id="5" name="Table 4">
            <a:extLst>
              <a:ext uri="{FF2B5EF4-FFF2-40B4-BE49-F238E27FC236}">
                <a16:creationId xmlns:a16="http://schemas.microsoft.com/office/drawing/2014/main" id="{C0FAF775-C3BC-A22F-87C4-9AAEE162FCA5}"/>
              </a:ext>
            </a:extLst>
          </p:cNvPr>
          <p:cNvGraphicFramePr>
            <a:graphicFrameLocks noGrp="1"/>
          </p:cNvGraphicFramePr>
          <p:nvPr>
            <p:extLst>
              <p:ext uri="{D42A27DB-BD31-4B8C-83A1-F6EECF244321}">
                <p14:modId xmlns:p14="http://schemas.microsoft.com/office/powerpoint/2010/main" val="679968102"/>
              </p:ext>
            </p:extLst>
          </p:nvPr>
        </p:nvGraphicFramePr>
        <p:xfrm>
          <a:off x="1778466" y="2660028"/>
          <a:ext cx="7777910" cy="3052439"/>
        </p:xfrm>
        <a:graphic>
          <a:graphicData uri="http://schemas.openxmlformats.org/drawingml/2006/table">
            <a:tbl>
              <a:tblPr>
                <a:tableStyleId>{5C22544A-7EE6-4342-B048-85BDC9FD1C3A}</a:tableStyleId>
              </a:tblPr>
              <a:tblGrid>
                <a:gridCol w="3905158">
                  <a:extLst>
                    <a:ext uri="{9D8B030D-6E8A-4147-A177-3AD203B41FA5}">
                      <a16:colId xmlns:a16="http://schemas.microsoft.com/office/drawing/2014/main" val="583129788"/>
                    </a:ext>
                  </a:extLst>
                </a:gridCol>
                <a:gridCol w="3872752">
                  <a:extLst>
                    <a:ext uri="{9D8B030D-6E8A-4147-A177-3AD203B41FA5}">
                      <a16:colId xmlns:a16="http://schemas.microsoft.com/office/drawing/2014/main" val="1904778577"/>
                    </a:ext>
                  </a:extLst>
                </a:gridCol>
              </a:tblGrid>
              <a:tr h="202223">
                <a:tc>
                  <a:txBody>
                    <a:bodyPr/>
                    <a:lstStyle/>
                    <a:p>
                      <a:pPr algn="ctr" fontAlgn="ctr"/>
                      <a:r>
                        <a:rPr lang="en-US" sz="1600" b="1" u="none" strike="noStrike" dirty="0">
                          <a:effectLst/>
                        </a:rPr>
                        <a:t>CASE</a:t>
                      </a:r>
                      <a:endParaRPr lang="en-IN" sz="1600" b="1" i="0" u="none" strike="noStrike" dirty="0">
                        <a:solidFill>
                          <a:srgbClr val="000000"/>
                        </a:solidFill>
                        <a:effectLst/>
                        <a:latin typeface="Calibri" panose="020F0502020204030204" pitchFamily="34" charset="0"/>
                      </a:endParaRPr>
                    </a:p>
                  </a:txBody>
                  <a:tcPr marL="3567" marR="3567" marT="23782" marB="23782" anchor="ctr"/>
                </a:tc>
                <a:tc>
                  <a:txBody>
                    <a:bodyPr/>
                    <a:lstStyle/>
                    <a:p>
                      <a:pPr algn="ctr" fontAlgn="ctr"/>
                      <a:r>
                        <a:rPr lang="en-US" sz="1600" b="1" u="none" strike="noStrike" dirty="0">
                          <a:effectLst/>
                        </a:rPr>
                        <a:t>DECODE</a:t>
                      </a:r>
                      <a:endParaRPr lang="en-IN" sz="1600" b="1" i="0" u="none" strike="noStrike" dirty="0">
                        <a:solidFill>
                          <a:srgbClr val="000000"/>
                        </a:solidFill>
                        <a:effectLst/>
                        <a:latin typeface="Calibri" panose="020F0502020204030204" pitchFamily="34" charset="0"/>
                      </a:endParaRPr>
                    </a:p>
                  </a:txBody>
                  <a:tcPr marL="3567" marR="3567" marT="3567" marB="0" anchor="ctr"/>
                </a:tc>
                <a:extLst>
                  <a:ext uri="{0D108BD9-81ED-4DB2-BD59-A6C34878D82A}">
                    <a16:rowId xmlns:a16="http://schemas.microsoft.com/office/drawing/2014/main" val="3549740512"/>
                  </a:ext>
                </a:extLst>
              </a:tr>
              <a:tr h="202223">
                <a:tc>
                  <a:txBody>
                    <a:bodyPr/>
                    <a:lstStyle/>
                    <a:p>
                      <a:pPr algn="l" fontAlgn="ctr"/>
                      <a:r>
                        <a:rPr lang="en-US" sz="1800" kern="1200" dirty="0">
                          <a:solidFill>
                            <a:schemeClr val="tx1"/>
                          </a:solidFill>
                          <a:effectLst/>
                          <a:latin typeface="Merriweather Web"/>
                          <a:ea typeface="+mn-ea"/>
                          <a:cs typeface="+mn-cs"/>
                        </a:rPr>
                        <a:t>Case is a statement</a:t>
                      </a:r>
                      <a:endParaRPr lang="en-IN" sz="1800" kern="1200" dirty="0">
                        <a:solidFill>
                          <a:schemeClr val="tx1"/>
                        </a:solidFill>
                        <a:effectLst/>
                        <a:latin typeface="Merriweather Web"/>
                        <a:ea typeface="+mn-ea"/>
                        <a:cs typeface="+mn-cs"/>
                      </a:endParaRPr>
                    </a:p>
                  </a:txBody>
                  <a:tcPr marL="3567" marR="3567" marT="3567" marB="0" anchor="ctr"/>
                </a:tc>
                <a:tc>
                  <a:txBody>
                    <a:bodyPr/>
                    <a:lstStyle/>
                    <a:p>
                      <a:pPr algn="l" fontAlgn="ctr"/>
                      <a:r>
                        <a:rPr lang="en-US" sz="1800" kern="1200" dirty="0">
                          <a:solidFill>
                            <a:schemeClr val="tx1"/>
                          </a:solidFill>
                          <a:effectLst/>
                          <a:latin typeface="Merriweather Web"/>
                          <a:ea typeface="+mn-ea"/>
                          <a:cs typeface="+mn-cs"/>
                        </a:rPr>
                        <a:t>Decode is system function</a:t>
                      </a:r>
                      <a:endParaRPr lang="en-IN" sz="1800" kern="1200" dirty="0">
                        <a:solidFill>
                          <a:schemeClr val="tx1"/>
                        </a:solidFill>
                        <a:effectLst/>
                        <a:latin typeface="Merriweather Web"/>
                        <a:ea typeface="+mn-ea"/>
                        <a:cs typeface="+mn-cs"/>
                      </a:endParaRPr>
                    </a:p>
                  </a:txBody>
                  <a:tcPr marL="3567" marR="3567" marT="3567" marB="0" anchor="ctr"/>
                </a:tc>
                <a:extLst>
                  <a:ext uri="{0D108BD9-81ED-4DB2-BD59-A6C34878D82A}">
                    <a16:rowId xmlns:a16="http://schemas.microsoft.com/office/drawing/2014/main" val="2991489398"/>
                  </a:ext>
                </a:extLst>
              </a:tr>
              <a:tr h="534645">
                <a:tc>
                  <a:txBody>
                    <a:bodyPr/>
                    <a:lstStyle/>
                    <a:p>
                      <a:pPr algn="l" fontAlgn="ctr"/>
                      <a:r>
                        <a:rPr lang="en-US" sz="1800" kern="1200" dirty="0">
                          <a:solidFill>
                            <a:schemeClr val="tx1"/>
                          </a:solidFill>
                          <a:effectLst/>
                          <a:latin typeface="Merriweather Web"/>
                          <a:ea typeface="+mn-ea"/>
                          <a:cs typeface="+mn-cs"/>
                        </a:rPr>
                        <a:t>CASE works with other relational operators like (&gt;, &lt;,&gt;=, &lt;=) along with equal to (=)</a:t>
                      </a:r>
                      <a:endParaRPr lang="en-IN" sz="1800" kern="1200" dirty="0">
                        <a:solidFill>
                          <a:schemeClr val="tx1"/>
                        </a:solidFill>
                        <a:effectLst/>
                        <a:latin typeface="Merriweather Web"/>
                        <a:ea typeface="+mn-ea"/>
                        <a:cs typeface="+mn-cs"/>
                      </a:endParaRPr>
                    </a:p>
                  </a:txBody>
                  <a:tcPr marL="3567" marR="3567" marT="3567" marB="0" anchor="ctr"/>
                </a:tc>
                <a:tc>
                  <a:txBody>
                    <a:bodyPr/>
                    <a:lstStyle/>
                    <a:p>
                      <a:pPr algn="l" fontAlgn="ctr"/>
                      <a:r>
                        <a:rPr lang="en-US" sz="1800" kern="1200" dirty="0">
                          <a:solidFill>
                            <a:schemeClr val="tx1"/>
                          </a:solidFill>
                          <a:effectLst/>
                          <a:latin typeface="Merriweather Web"/>
                          <a:ea typeface="+mn-ea"/>
                          <a:cs typeface="+mn-cs"/>
                        </a:rPr>
                        <a:t>Decode only works with equality(=) checks</a:t>
                      </a:r>
                      <a:endParaRPr lang="en-IN" sz="1800" kern="1200" dirty="0">
                        <a:solidFill>
                          <a:schemeClr val="tx1"/>
                        </a:solidFill>
                        <a:effectLst/>
                        <a:latin typeface="Merriweather Web"/>
                        <a:ea typeface="+mn-ea"/>
                        <a:cs typeface="+mn-cs"/>
                      </a:endParaRPr>
                    </a:p>
                  </a:txBody>
                  <a:tcPr marL="3567" marR="3567" marT="3567" marB="0" anchor="ctr"/>
                </a:tc>
                <a:extLst>
                  <a:ext uri="{0D108BD9-81ED-4DB2-BD59-A6C34878D82A}">
                    <a16:rowId xmlns:a16="http://schemas.microsoft.com/office/drawing/2014/main" val="1449417713"/>
                  </a:ext>
                </a:extLst>
              </a:tr>
              <a:tr h="468161">
                <a:tc>
                  <a:txBody>
                    <a:bodyPr/>
                    <a:lstStyle/>
                    <a:p>
                      <a:pPr algn="l" fontAlgn="ctr"/>
                      <a:r>
                        <a:rPr lang="en-IN" sz="1800" kern="1200" dirty="0">
                          <a:solidFill>
                            <a:schemeClr val="tx1"/>
                          </a:solidFill>
                          <a:effectLst/>
                          <a:latin typeface="Merriweather Web"/>
                          <a:ea typeface="+mn-ea"/>
                          <a:cs typeface="+mn-cs"/>
                        </a:rPr>
                        <a:t>Case can be used as parameter in Procedure calls</a:t>
                      </a:r>
                    </a:p>
                  </a:txBody>
                  <a:tcPr marL="3567" marR="3567" marT="3567" marB="0" anchor="ctr"/>
                </a:tc>
                <a:tc>
                  <a:txBody>
                    <a:bodyPr/>
                    <a:lstStyle/>
                    <a:p>
                      <a:pPr algn="l" fontAlgn="ctr"/>
                      <a:r>
                        <a:rPr lang="en-US" sz="1800" kern="1200" dirty="0">
                          <a:solidFill>
                            <a:schemeClr val="tx1"/>
                          </a:solidFill>
                          <a:effectLst/>
                          <a:latin typeface="Merriweather Web"/>
                          <a:ea typeface="+mn-ea"/>
                          <a:cs typeface="+mn-cs"/>
                        </a:rPr>
                        <a:t>Decode doesn’t work in procedure calls</a:t>
                      </a:r>
                      <a:endParaRPr lang="en-IN" sz="1800" kern="1200" dirty="0">
                        <a:solidFill>
                          <a:schemeClr val="tx1"/>
                        </a:solidFill>
                        <a:effectLst/>
                        <a:latin typeface="Merriweather Web"/>
                        <a:ea typeface="+mn-ea"/>
                        <a:cs typeface="+mn-cs"/>
                      </a:endParaRPr>
                    </a:p>
                  </a:txBody>
                  <a:tcPr marL="3567" marR="3567" marT="3567" marB="0" anchor="ctr"/>
                </a:tc>
                <a:extLst>
                  <a:ext uri="{0D108BD9-81ED-4DB2-BD59-A6C34878D82A}">
                    <a16:rowId xmlns:a16="http://schemas.microsoft.com/office/drawing/2014/main" val="1168348256"/>
                  </a:ext>
                </a:extLst>
              </a:tr>
              <a:tr h="468161">
                <a:tc>
                  <a:txBody>
                    <a:bodyPr/>
                    <a:lstStyle/>
                    <a:p>
                      <a:pPr algn="l" fontAlgn="ctr"/>
                      <a:r>
                        <a:rPr lang="en-US" sz="1800" kern="1200" dirty="0">
                          <a:solidFill>
                            <a:schemeClr val="tx1"/>
                          </a:solidFill>
                          <a:effectLst/>
                          <a:latin typeface="Merriweather Web"/>
                          <a:ea typeface="+mn-ea"/>
                          <a:cs typeface="+mn-cs"/>
                        </a:rPr>
                        <a:t>Case statement can be used in PL SQL blocks</a:t>
                      </a:r>
                      <a:endParaRPr lang="en-IN" sz="1800" kern="1200" dirty="0">
                        <a:solidFill>
                          <a:schemeClr val="tx1"/>
                        </a:solidFill>
                        <a:effectLst/>
                        <a:latin typeface="Merriweather Web"/>
                        <a:ea typeface="+mn-ea"/>
                        <a:cs typeface="+mn-cs"/>
                      </a:endParaRPr>
                    </a:p>
                  </a:txBody>
                  <a:tcPr marL="3567" marR="3567" marT="3567" marB="0" anchor="ctr"/>
                </a:tc>
                <a:tc>
                  <a:txBody>
                    <a:bodyPr/>
                    <a:lstStyle/>
                    <a:p>
                      <a:pPr algn="l" fontAlgn="ctr"/>
                      <a:r>
                        <a:rPr lang="en-US" sz="1800" kern="1200" dirty="0">
                          <a:solidFill>
                            <a:schemeClr val="tx1"/>
                          </a:solidFill>
                          <a:effectLst/>
                          <a:latin typeface="Merriweather Web"/>
                          <a:ea typeface="+mn-ea"/>
                          <a:cs typeface="+mn-cs"/>
                        </a:rPr>
                        <a:t>Decode works in PL SQL programs but only in select statements</a:t>
                      </a:r>
                      <a:endParaRPr lang="en-IN" sz="1800" kern="1200" dirty="0">
                        <a:solidFill>
                          <a:schemeClr val="tx1"/>
                        </a:solidFill>
                        <a:effectLst/>
                        <a:latin typeface="Merriweather Web"/>
                        <a:ea typeface="+mn-ea"/>
                        <a:cs typeface="+mn-cs"/>
                      </a:endParaRPr>
                    </a:p>
                  </a:txBody>
                  <a:tcPr marL="3567" marR="3567" marT="3567" marB="0" anchor="ctr"/>
                </a:tc>
                <a:extLst>
                  <a:ext uri="{0D108BD9-81ED-4DB2-BD59-A6C34878D82A}">
                    <a16:rowId xmlns:a16="http://schemas.microsoft.com/office/drawing/2014/main" val="585853976"/>
                  </a:ext>
                </a:extLst>
              </a:tr>
              <a:tr h="335192">
                <a:tc>
                  <a:txBody>
                    <a:bodyPr/>
                    <a:lstStyle/>
                    <a:p>
                      <a:pPr algn="l" fontAlgn="ctr"/>
                      <a:r>
                        <a:rPr lang="en-US" sz="1800" kern="1200" dirty="0">
                          <a:solidFill>
                            <a:schemeClr val="tx1"/>
                          </a:solidFill>
                          <a:effectLst/>
                          <a:latin typeface="Merriweather Web"/>
                          <a:ea typeface="+mn-ea"/>
                          <a:cs typeface="+mn-cs"/>
                        </a:rPr>
                        <a:t>Case expects data type consistency of returning values</a:t>
                      </a:r>
                      <a:endParaRPr lang="en-IN" sz="1800" kern="1200" dirty="0">
                        <a:solidFill>
                          <a:schemeClr val="tx1"/>
                        </a:solidFill>
                        <a:effectLst/>
                        <a:latin typeface="Merriweather Web"/>
                        <a:ea typeface="+mn-ea"/>
                        <a:cs typeface="+mn-cs"/>
                      </a:endParaRPr>
                    </a:p>
                  </a:txBody>
                  <a:tcPr marL="3567" marR="3567" marT="3567" marB="0" anchor="ctr"/>
                </a:tc>
                <a:tc>
                  <a:txBody>
                    <a:bodyPr/>
                    <a:lstStyle/>
                    <a:p>
                      <a:pPr algn="l" fontAlgn="ctr"/>
                      <a:r>
                        <a:rPr lang="en-US" sz="1800" kern="1200" dirty="0">
                          <a:solidFill>
                            <a:schemeClr val="tx1"/>
                          </a:solidFill>
                          <a:effectLst/>
                          <a:latin typeface="Merriweather Web"/>
                          <a:ea typeface="+mn-ea"/>
                          <a:cs typeface="+mn-cs"/>
                        </a:rPr>
                        <a:t>Decode does not expects</a:t>
                      </a:r>
                      <a:endParaRPr lang="en-IN" sz="1800" kern="1200" dirty="0">
                        <a:solidFill>
                          <a:schemeClr val="tx1"/>
                        </a:solidFill>
                        <a:effectLst/>
                        <a:latin typeface="Merriweather Web"/>
                        <a:ea typeface="+mn-ea"/>
                        <a:cs typeface="+mn-cs"/>
                      </a:endParaRPr>
                    </a:p>
                  </a:txBody>
                  <a:tcPr marL="3567" marR="3567" marT="3567" marB="0" anchor="ctr"/>
                </a:tc>
                <a:extLst>
                  <a:ext uri="{0D108BD9-81ED-4DB2-BD59-A6C34878D82A}">
                    <a16:rowId xmlns:a16="http://schemas.microsoft.com/office/drawing/2014/main" val="801695122"/>
                  </a:ext>
                </a:extLst>
              </a:tr>
            </a:tbl>
          </a:graphicData>
        </a:graphic>
      </p:graphicFrame>
    </p:spTree>
    <p:extLst>
      <p:ext uri="{BB962C8B-B14F-4D97-AF65-F5344CB8AC3E}">
        <p14:creationId xmlns:p14="http://schemas.microsoft.com/office/powerpoint/2010/main" val="1722825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constraints</a:t>
            </a:r>
          </a:p>
        </p:txBody>
      </p:sp>
    </p:spTree>
    <p:extLst>
      <p:ext uri="{BB962C8B-B14F-4D97-AF65-F5344CB8AC3E}">
        <p14:creationId xmlns:p14="http://schemas.microsoft.com/office/powerpoint/2010/main" val="9949034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Constraints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88825" y="1849034"/>
            <a:ext cx="9933598" cy="4175248"/>
          </a:xfrm>
        </p:spPr>
        <p:txBody>
          <a:bodyPr>
            <a:noAutofit/>
          </a:bodyPr>
          <a:lstStyle/>
          <a:p>
            <a:pPr marL="0" indent="0">
              <a:lnSpc>
                <a:spcPct val="100000"/>
              </a:lnSpc>
              <a:spcBef>
                <a:spcPts val="300"/>
              </a:spcBef>
              <a:spcAft>
                <a:spcPts val="600"/>
              </a:spcAft>
              <a:buNone/>
            </a:pPr>
            <a:r>
              <a:rPr lang="en-US" b="1" dirty="0">
                <a:latin typeface="Merriweather Web"/>
              </a:rPr>
              <a:t>Constraints: </a:t>
            </a:r>
            <a:r>
              <a:rPr lang="en-US" dirty="0">
                <a:latin typeface="Merriweather Web"/>
              </a:rPr>
              <a:t>Constraints are used to specify conditions or rules or restrictions for data in a table. In case of any violation to these constraints, the SQL statements will fail.</a:t>
            </a:r>
          </a:p>
          <a:p>
            <a:pPr marL="0" indent="0">
              <a:lnSpc>
                <a:spcPct val="100000"/>
              </a:lnSpc>
              <a:spcBef>
                <a:spcPts val="300"/>
              </a:spcBef>
              <a:spcAft>
                <a:spcPts val="600"/>
              </a:spcAft>
              <a:buNone/>
            </a:pPr>
            <a:r>
              <a:rPr lang="en-US" dirty="0">
                <a:latin typeface="Merriweather Web"/>
              </a:rPr>
              <a:t>Below are the constraints in SQL.</a:t>
            </a:r>
          </a:p>
          <a:p>
            <a:pPr>
              <a:lnSpc>
                <a:spcPct val="100000"/>
              </a:lnSpc>
              <a:spcBef>
                <a:spcPts val="300"/>
              </a:spcBef>
              <a:spcAft>
                <a:spcPts val="600"/>
              </a:spcAft>
            </a:pPr>
            <a:r>
              <a:rPr lang="en-US" dirty="0">
                <a:latin typeface="Merriweather Web"/>
              </a:rPr>
              <a:t>UNIQUE</a:t>
            </a:r>
          </a:p>
          <a:p>
            <a:pPr>
              <a:lnSpc>
                <a:spcPct val="100000"/>
              </a:lnSpc>
              <a:spcBef>
                <a:spcPts val="300"/>
              </a:spcBef>
              <a:spcAft>
                <a:spcPts val="600"/>
              </a:spcAft>
            </a:pPr>
            <a:r>
              <a:rPr lang="en-US" dirty="0">
                <a:latin typeface="Merriweather Web"/>
              </a:rPr>
              <a:t>NOT NULL</a:t>
            </a:r>
          </a:p>
          <a:p>
            <a:pPr>
              <a:lnSpc>
                <a:spcPct val="100000"/>
              </a:lnSpc>
              <a:spcBef>
                <a:spcPts val="300"/>
              </a:spcBef>
              <a:spcAft>
                <a:spcPts val="600"/>
              </a:spcAft>
            </a:pPr>
            <a:r>
              <a:rPr lang="en-US" dirty="0">
                <a:latin typeface="Merriweather Web"/>
              </a:rPr>
              <a:t>DEFAULT</a:t>
            </a:r>
          </a:p>
          <a:p>
            <a:pPr>
              <a:lnSpc>
                <a:spcPct val="100000"/>
              </a:lnSpc>
              <a:spcBef>
                <a:spcPts val="300"/>
              </a:spcBef>
              <a:spcAft>
                <a:spcPts val="600"/>
              </a:spcAft>
            </a:pPr>
            <a:r>
              <a:rPr lang="en-US" dirty="0">
                <a:latin typeface="Merriweather Web"/>
              </a:rPr>
              <a:t>CHECK</a:t>
            </a:r>
          </a:p>
          <a:p>
            <a:pPr>
              <a:lnSpc>
                <a:spcPct val="100000"/>
              </a:lnSpc>
              <a:spcBef>
                <a:spcPts val="300"/>
              </a:spcBef>
              <a:spcAft>
                <a:spcPts val="600"/>
              </a:spcAft>
            </a:pPr>
            <a:r>
              <a:rPr lang="en-US" dirty="0">
                <a:latin typeface="Merriweather Web"/>
              </a:rPr>
              <a:t>PRIMARY KEY</a:t>
            </a:r>
          </a:p>
          <a:p>
            <a:pPr>
              <a:lnSpc>
                <a:spcPct val="100000"/>
              </a:lnSpc>
              <a:spcBef>
                <a:spcPts val="300"/>
              </a:spcBef>
              <a:spcAft>
                <a:spcPts val="600"/>
              </a:spcAft>
            </a:pPr>
            <a:r>
              <a:rPr lang="en-US" dirty="0">
                <a:latin typeface="Merriweather Web"/>
              </a:rPr>
              <a:t>FOREIGN KEY</a:t>
            </a:r>
          </a:p>
          <a:p>
            <a:pPr marL="0" indent="0">
              <a:lnSpc>
                <a:spcPct val="100000"/>
              </a:lnSpc>
              <a:spcBef>
                <a:spcPts val="300"/>
              </a:spcBef>
              <a:spcAft>
                <a:spcPts val="600"/>
              </a:spcAft>
              <a:buNone/>
            </a:pPr>
            <a:endParaRPr lang="en-US" dirty="0">
              <a:latin typeface="Merriweather Web"/>
            </a:endParaRPr>
          </a:p>
          <a:p>
            <a:pPr marL="0" indent="0">
              <a:lnSpc>
                <a:spcPct val="100000"/>
              </a:lnSpc>
              <a:spcBef>
                <a:spcPts val="300"/>
              </a:spcBef>
              <a:spcAft>
                <a:spcPts val="600"/>
              </a:spcAft>
              <a:buNone/>
            </a:pPr>
            <a:endParaRPr lang="en-US" dirty="0">
              <a:latin typeface="Merriweather Web"/>
            </a:endParaRPr>
          </a:p>
        </p:txBody>
      </p:sp>
    </p:spTree>
    <p:extLst>
      <p:ext uri="{BB962C8B-B14F-4D97-AF65-F5344CB8AC3E}">
        <p14:creationId xmlns:p14="http://schemas.microsoft.com/office/powerpoint/2010/main" val="64690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7" y="1013012"/>
            <a:ext cx="9603275" cy="827057"/>
          </a:xfrm>
        </p:spPr>
        <p:txBody>
          <a:bodyPr>
            <a:normAutofit/>
          </a:bodyPr>
          <a:lstStyle/>
          <a:p>
            <a:r>
              <a:rPr lang="en-IN" sz="4000" dirty="0"/>
              <a:t>List of RDBMS systems</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algn="l">
              <a:lnSpc>
                <a:spcPct val="100000"/>
              </a:lnSpc>
              <a:spcBef>
                <a:spcPts val="300"/>
              </a:spcBef>
              <a:buFont typeface="Arial" panose="020B0604020202020204" pitchFamily="34" charset="0"/>
              <a:buChar char="•"/>
            </a:pPr>
            <a:r>
              <a:rPr lang="en-US" sz="2000" b="0" i="0" dirty="0">
                <a:solidFill>
                  <a:srgbClr val="171717"/>
                </a:solidFill>
                <a:effectLst/>
                <a:latin typeface="Merriweather Web"/>
              </a:rPr>
              <a:t>Oracle</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MySQL</a:t>
            </a:r>
          </a:p>
          <a:p>
            <a:pPr algn="l">
              <a:lnSpc>
                <a:spcPct val="100000"/>
              </a:lnSpc>
              <a:spcBef>
                <a:spcPts val="300"/>
              </a:spcBef>
              <a:buFont typeface="Arial" panose="020B0604020202020204" pitchFamily="34" charset="0"/>
              <a:buChar char="•"/>
            </a:pPr>
            <a:r>
              <a:rPr lang="en-US" sz="2000" b="0" i="0" dirty="0">
                <a:solidFill>
                  <a:srgbClr val="171717"/>
                </a:solidFill>
                <a:effectLst/>
                <a:latin typeface="Merriweather Web"/>
              </a:rPr>
              <a:t>Teradata</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SQL Server</a:t>
            </a:r>
          </a:p>
          <a:p>
            <a:pPr algn="l">
              <a:lnSpc>
                <a:spcPct val="100000"/>
              </a:lnSpc>
              <a:spcBef>
                <a:spcPts val="300"/>
              </a:spcBef>
              <a:buFont typeface="Arial" panose="020B0604020202020204" pitchFamily="34" charset="0"/>
              <a:buChar char="•"/>
            </a:pPr>
            <a:r>
              <a:rPr lang="en-US" sz="2000" b="0" i="0" dirty="0" err="1">
                <a:solidFill>
                  <a:srgbClr val="171717"/>
                </a:solidFill>
                <a:effectLst/>
                <a:latin typeface="Merriweather Web"/>
              </a:rPr>
              <a:t>PsotgreSQL</a:t>
            </a:r>
            <a:endParaRPr lang="en-US" sz="2000" b="0" i="0" dirty="0">
              <a:solidFill>
                <a:srgbClr val="171717"/>
              </a:solidFill>
              <a:effectLst/>
              <a:latin typeface="Merriweather Web"/>
            </a:endParaRPr>
          </a:p>
          <a:p>
            <a:pPr algn="l">
              <a:lnSpc>
                <a:spcPct val="100000"/>
              </a:lnSpc>
              <a:spcBef>
                <a:spcPts val="300"/>
              </a:spcBef>
              <a:buFont typeface="Arial" panose="020B0604020202020204" pitchFamily="34" charset="0"/>
              <a:buChar char="•"/>
            </a:pPr>
            <a:r>
              <a:rPr lang="en-US" dirty="0">
                <a:solidFill>
                  <a:srgbClr val="171717"/>
                </a:solidFill>
                <a:latin typeface="Merriweather Web"/>
              </a:rPr>
              <a:t>Vertica</a:t>
            </a:r>
          </a:p>
          <a:p>
            <a:pPr algn="l">
              <a:lnSpc>
                <a:spcPct val="100000"/>
              </a:lnSpc>
              <a:spcBef>
                <a:spcPts val="300"/>
              </a:spcBef>
              <a:buFont typeface="Arial" panose="020B0604020202020204" pitchFamily="34" charset="0"/>
              <a:buChar char="•"/>
            </a:pPr>
            <a:r>
              <a:rPr lang="en-US" sz="2000" b="0" i="0" dirty="0">
                <a:solidFill>
                  <a:srgbClr val="171717"/>
                </a:solidFill>
                <a:effectLst/>
                <a:latin typeface="Merriweather Web"/>
              </a:rPr>
              <a:t>IBM DB2</a:t>
            </a:r>
          </a:p>
          <a:p>
            <a:pPr algn="l">
              <a:lnSpc>
                <a:spcPct val="100000"/>
              </a:lnSpc>
              <a:spcBef>
                <a:spcPts val="300"/>
              </a:spcBef>
              <a:buFont typeface="Arial" panose="020B0604020202020204" pitchFamily="34" charset="0"/>
              <a:buChar char="•"/>
            </a:pPr>
            <a:r>
              <a:rPr lang="en-US" dirty="0">
                <a:solidFill>
                  <a:srgbClr val="171717"/>
                </a:solidFill>
                <a:latin typeface="Merriweather Web"/>
              </a:rPr>
              <a:t>Snowflake (Cloud Database)</a:t>
            </a:r>
          </a:p>
        </p:txBody>
      </p:sp>
    </p:spTree>
    <p:extLst>
      <p:ext uri="{BB962C8B-B14F-4D97-AF65-F5344CB8AC3E}">
        <p14:creationId xmlns:p14="http://schemas.microsoft.com/office/powerpoint/2010/main" val="38098543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Constraints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88825" y="1849034"/>
            <a:ext cx="9933598" cy="4175248"/>
          </a:xfrm>
        </p:spPr>
        <p:txBody>
          <a:bodyPr>
            <a:noAutofit/>
          </a:bodyPr>
          <a:lstStyle/>
          <a:p>
            <a:pPr marL="0" indent="0">
              <a:lnSpc>
                <a:spcPct val="100000"/>
              </a:lnSpc>
              <a:spcBef>
                <a:spcPts val="300"/>
              </a:spcBef>
              <a:spcAft>
                <a:spcPts val="600"/>
              </a:spcAft>
              <a:buNone/>
            </a:pPr>
            <a:r>
              <a:rPr lang="en-US" b="1" dirty="0">
                <a:latin typeface="Merriweather Web"/>
              </a:rPr>
              <a:t>UNIQUE:</a:t>
            </a:r>
            <a:r>
              <a:rPr lang="en-US" dirty="0">
                <a:latin typeface="Merriweather Web"/>
              </a:rPr>
              <a:t> Unique constraint can be applied at column level, this constraint ensures that all values in that column are different and it won’t allow duplicates. It allows null values.</a:t>
            </a:r>
          </a:p>
          <a:p>
            <a:pPr marL="0" indent="0">
              <a:lnSpc>
                <a:spcPct val="100000"/>
              </a:lnSpc>
              <a:spcBef>
                <a:spcPts val="300"/>
              </a:spcBef>
              <a:spcAft>
                <a:spcPts val="600"/>
              </a:spcAft>
              <a:buNone/>
            </a:pPr>
            <a:r>
              <a:rPr lang="en-US" b="1" dirty="0">
                <a:latin typeface="Merriweather Web"/>
              </a:rPr>
              <a:t>NOT NULL: </a:t>
            </a:r>
            <a:r>
              <a:rPr lang="en-US" dirty="0">
                <a:latin typeface="Merriweather Web"/>
              </a:rPr>
              <a:t>Not Null can be applied at column level, this constraint won’t allow nulls into the column, if you try to load null value then SQL statement gives error. </a:t>
            </a:r>
          </a:p>
          <a:p>
            <a:pPr marL="0" indent="0">
              <a:lnSpc>
                <a:spcPct val="100000"/>
              </a:lnSpc>
              <a:spcBef>
                <a:spcPts val="300"/>
              </a:spcBef>
              <a:spcAft>
                <a:spcPts val="600"/>
              </a:spcAft>
              <a:buNone/>
            </a:pPr>
            <a:r>
              <a:rPr lang="en-US" b="1" dirty="0">
                <a:latin typeface="Merriweather Web"/>
              </a:rPr>
              <a:t>DEFAULT: </a:t>
            </a:r>
            <a:r>
              <a:rPr lang="en-US" dirty="0">
                <a:latin typeface="Merriweather Web"/>
              </a:rPr>
              <a:t>Default can be applied at column level, where we have to specify a default value for that column, for any record if we do not insert/load a value to that column then the default value will be stored in that column.</a:t>
            </a:r>
          </a:p>
          <a:p>
            <a:pPr marL="0" indent="0">
              <a:lnSpc>
                <a:spcPct val="100000"/>
              </a:lnSpc>
              <a:spcBef>
                <a:spcPts val="300"/>
              </a:spcBef>
              <a:spcAft>
                <a:spcPts val="600"/>
              </a:spcAft>
              <a:buNone/>
            </a:pPr>
            <a:r>
              <a:rPr lang="en-US" b="1" dirty="0">
                <a:latin typeface="Merriweather Web"/>
              </a:rPr>
              <a:t>CHECK: </a:t>
            </a:r>
            <a:r>
              <a:rPr lang="en-US" dirty="0">
                <a:latin typeface="Merriweather Web"/>
              </a:rPr>
              <a:t>Check constraint can be applied at column level, where we have to specify a condition. This allows only the values that are satisfying the condition. If the condition is false then the SQL statement gives error.</a:t>
            </a:r>
          </a:p>
          <a:p>
            <a:pPr marL="0" indent="0">
              <a:lnSpc>
                <a:spcPct val="100000"/>
              </a:lnSpc>
              <a:spcBef>
                <a:spcPts val="300"/>
              </a:spcBef>
              <a:buNone/>
            </a:pPr>
            <a:r>
              <a:rPr lang="en-US" b="1" i="1" dirty="0">
                <a:latin typeface="Merriweather Web"/>
              </a:rPr>
              <a:t>Note</a:t>
            </a:r>
            <a:r>
              <a:rPr lang="en-US" b="1" dirty="0">
                <a:latin typeface="Merriweather Web"/>
              </a:rPr>
              <a:t>: </a:t>
            </a:r>
            <a:r>
              <a:rPr lang="en-US" dirty="0">
                <a:latin typeface="Merriweather Web"/>
              </a:rPr>
              <a:t>We can specify all above constraints at the time of table creation or can add constraints later by using ALTER TABLE statement.</a:t>
            </a:r>
          </a:p>
        </p:txBody>
      </p:sp>
    </p:spTree>
    <p:extLst>
      <p:ext uri="{BB962C8B-B14F-4D97-AF65-F5344CB8AC3E}">
        <p14:creationId xmlns:p14="http://schemas.microsoft.com/office/powerpoint/2010/main" val="1283697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Constraints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860302"/>
            <a:ext cx="9933598" cy="4235697"/>
          </a:xfrm>
        </p:spPr>
        <p:txBody>
          <a:bodyPr>
            <a:noAutofit/>
          </a:bodyPr>
          <a:lstStyle/>
          <a:p>
            <a:pPr marL="0" indent="0">
              <a:lnSpc>
                <a:spcPct val="100000"/>
              </a:lnSpc>
              <a:spcBef>
                <a:spcPts val="300"/>
              </a:spcBef>
              <a:spcAft>
                <a:spcPts val="300"/>
              </a:spcAft>
              <a:buNone/>
            </a:pPr>
            <a:r>
              <a:rPr lang="en-US" b="1" dirty="0">
                <a:latin typeface="Merriweather Web"/>
              </a:rPr>
              <a:t>PRIMARY KEY: </a:t>
            </a:r>
          </a:p>
          <a:p>
            <a:pPr>
              <a:lnSpc>
                <a:spcPct val="100000"/>
              </a:lnSpc>
              <a:spcBef>
                <a:spcPts val="0"/>
              </a:spcBef>
            </a:pPr>
            <a:r>
              <a:rPr lang="en-US" dirty="0">
                <a:latin typeface="Merriweather Web"/>
              </a:rPr>
              <a:t>Primary Key helps us to identify each row uniquely in a table. </a:t>
            </a:r>
          </a:p>
          <a:p>
            <a:pPr>
              <a:lnSpc>
                <a:spcPct val="100000"/>
              </a:lnSpc>
              <a:spcBef>
                <a:spcPts val="0"/>
              </a:spcBef>
            </a:pPr>
            <a:r>
              <a:rPr lang="en-US" dirty="0">
                <a:latin typeface="Merriweather Web"/>
              </a:rPr>
              <a:t>It is combination of UNIQUE and NOT NULL constraints. </a:t>
            </a:r>
          </a:p>
          <a:p>
            <a:pPr>
              <a:lnSpc>
                <a:spcPct val="100000"/>
              </a:lnSpc>
              <a:spcBef>
                <a:spcPts val="0"/>
              </a:spcBef>
            </a:pPr>
            <a:r>
              <a:rPr lang="en-US" dirty="0">
                <a:latin typeface="Merriweather Web"/>
              </a:rPr>
              <a:t>Primary Key can be applied on a single column or combination of multiple columns. </a:t>
            </a:r>
          </a:p>
          <a:p>
            <a:pPr>
              <a:lnSpc>
                <a:spcPct val="100000"/>
              </a:lnSpc>
              <a:spcBef>
                <a:spcPts val="0"/>
              </a:spcBef>
              <a:spcAft>
                <a:spcPts val="600"/>
              </a:spcAft>
            </a:pPr>
            <a:r>
              <a:rPr lang="en-US" dirty="0">
                <a:latin typeface="Merriweather Web"/>
              </a:rPr>
              <a:t>This is a table level constraint and can be added at the time of table creation or later by using ALTER TABLE statement.</a:t>
            </a:r>
          </a:p>
          <a:p>
            <a:pPr marL="0" indent="0">
              <a:lnSpc>
                <a:spcPct val="100000"/>
              </a:lnSpc>
              <a:spcBef>
                <a:spcPts val="300"/>
              </a:spcBef>
              <a:spcAft>
                <a:spcPts val="300"/>
              </a:spcAft>
              <a:buNone/>
            </a:pPr>
            <a:r>
              <a:rPr lang="en-US" b="1" dirty="0">
                <a:latin typeface="Merriweather Web"/>
              </a:rPr>
              <a:t>FOREIGN KEY: </a:t>
            </a:r>
          </a:p>
          <a:p>
            <a:pPr>
              <a:lnSpc>
                <a:spcPct val="100000"/>
              </a:lnSpc>
              <a:spcBef>
                <a:spcPts val="0"/>
              </a:spcBef>
            </a:pPr>
            <a:r>
              <a:rPr lang="en-US" dirty="0">
                <a:latin typeface="Merriweather Web"/>
              </a:rPr>
              <a:t>Foreign Key is used to specify referential integrity between tables.</a:t>
            </a:r>
          </a:p>
          <a:p>
            <a:pPr>
              <a:lnSpc>
                <a:spcPct val="100000"/>
              </a:lnSpc>
              <a:spcBef>
                <a:spcPts val="0"/>
              </a:spcBef>
            </a:pPr>
            <a:r>
              <a:rPr lang="en-US" dirty="0">
                <a:latin typeface="Merriweather Web"/>
              </a:rPr>
              <a:t>That means  same column present in two tables, in the first table that column is a Primary Key and in the other table it can be used as foreign key to refer the record from that other table. </a:t>
            </a:r>
          </a:p>
          <a:p>
            <a:pPr>
              <a:lnSpc>
                <a:spcPct val="100000"/>
              </a:lnSpc>
              <a:spcBef>
                <a:spcPts val="0"/>
              </a:spcBef>
            </a:pPr>
            <a:r>
              <a:rPr lang="en-US" dirty="0">
                <a:latin typeface="Merriweather Web"/>
              </a:rPr>
              <a:t>Foreign Key is basically used to provide the links between database tables.</a:t>
            </a:r>
          </a:p>
          <a:p>
            <a:pPr>
              <a:lnSpc>
                <a:spcPct val="100000"/>
              </a:lnSpc>
              <a:spcBef>
                <a:spcPts val="0"/>
              </a:spcBef>
            </a:pPr>
            <a:r>
              <a:rPr lang="en-US" dirty="0">
                <a:latin typeface="Merriweather Web"/>
              </a:rPr>
              <a:t>We use REFERENCES key word to specify foreign key relationships.</a:t>
            </a:r>
          </a:p>
        </p:txBody>
      </p:sp>
    </p:spTree>
    <p:extLst>
      <p:ext uri="{BB962C8B-B14F-4D97-AF65-F5344CB8AC3E}">
        <p14:creationId xmlns:p14="http://schemas.microsoft.com/office/powerpoint/2010/main" val="30816855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Constraints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58915"/>
            <a:ext cx="4504784" cy="4175248"/>
          </a:xfrm>
        </p:spPr>
        <p:txBody>
          <a:bodyPr>
            <a:noAutofit/>
          </a:bodyPr>
          <a:lstStyle/>
          <a:p>
            <a:pPr marL="0" indent="0">
              <a:lnSpc>
                <a:spcPct val="100000"/>
              </a:lnSpc>
              <a:spcBef>
                <a:spcPts val="300"/>
              </a:spcBef>
              <a:spcAft>
                <a:spcPts val="300"/>
              </a:spcAft>
              <a:buNone/>
            </a:pPr>
            <a:r>
              <a:rPr lang="en-US" dirty="0">
                <a:latin typeface="Merriweather Web"/>
              </a:rPr>
              <a:t>CREATE TABLE employee (</a:t>
            </a:r>
          </a:p>
          <a:p>
            <a:pPr marL="0" indent="0">
              <a:lnSpc>
                <a:spcPct val="100000"/>
              </a:lnSpc>
              <a:spcBef>
                <a:spcPts val="300"/>
              </a:spcBef>
              <a:spcAft>
                <a:spcPts val="300"/>
              </a:spcAft>
              <a:buNone/>
            </a:pPr>
            <a:r>
              <a:rPr lang="en-US" dirty="0" err="1">
                <a:latin typeface="Merriweather Web"/>
              </a:rPr>
              <a:t>emp_id</a:t>
            </a:r>
            <a:r>
              <a:rPr lang="en-US" dirty="0">
                <a:latin typeface="Merriweather Web"/>
              </a:rPr>
              <a:t> INT </a:t>
            </a:r>
            <a:r>
              <a:rPr lang="en-US" b="1" dirty="0">
                <a:latin typeface="Merriweather Web"/>
              </a:rPr>
              <a:t>UNIQUE</a:t>
            </a:r>
            <a:r>
              <a:rPr lang="en-US" dirty="0">
                <a:latin typeface="Merriweather Web"/>
              </a:rPr>
              <a:t>,</a:t>
            </a:r>
          </a:p>
          <a:p>
            <a:pPr marL="0" indent="0">
              <a:lnSpc>
                <a:spcPct val="100000"/>
              </a:lnSpc>
              <a:spcBef>
                <a:spcPts val="300"/>
              </a:spcBef>
              <a:spcAft>
                <a:spcPts val="300"/>
              </a:spcAft>
              <a:buNone/>
            </a:pPr>
            <a:r>
              <a:rPr lang="en-US" dirty="0" err="1">
                <a:latin typeface="Merriweather Web"/>
              </a:rPr>
              <a:t>first_name</a:t>
            </a:r>
            <a:r>
              <a:rPr lang="en-US" dirty="0">
                <a:latin typeface="Merriweather Web"/>
              </a:rPr>
              <a:t> VARCHAR(30) </a:t>
            </a:r>
            <a:r>
              <a:rPr lang="en-US" b="1" dirty="0">
                <a:latin typeface="Merriweather Web"/>
              </a:rPr>
              <a:t>NOT NULL</a:t>
            </a:r>
            <a:r>
              <a:rPr lang="en-US" dirty="0">
                <a:latin typeface="Merriweather Web"/>
              </a:rPr>
              <a:t>,</a:t>
            </a:r>
          </a:p>
          <a:p>
            <a:pPr marL="0" indent="0">
              <a:lnSpc>
                <a:spcPct val="100000"/>
              </a:lnSpc>
              <a:spcBef>
                <a:spcPts val="300"/>
              </a:spcBef>
              <a:spcAft>
                <a:spcPts val="300"/>
              </a:spcAft>
              <a:buNone/>
            </a:pPr>
            <a:r>
              <a:rPr lang="en-US" dirty="0" err="1">
                <a:latin typeface="Merriweather Web"/>
              </a:rPr>
              <a:t>last_name</a:t>
            </a:r>
            <a:r>
              <a:rPr lang="en-US" dirty="0">
                <a:latin typeface="Merriweather Web"/>
              </a:rPr>
              <a:t> VARCHAR(30),</a:t>
            </a:r>
          </a:p>
          <a:p>
            <a:pPr marL="0" indent="0">
              <a:lnSpc>
                <a:spcPct val="100000"/>
              </a:lnSpc>
              <a:spcBef>
                <a:spcPts val="300"/>
              </a:spcBef>
              <a:spcAft>
                <a:spcPts val="300"/>
              </a:spcAft>
              <a:buNone/>
            </a:pPr>
            <a:r>
              <a:rPr lang="en-US" dirty="0">
                <a:latin typeface="Merriweather Web"/>
              </a:rPr>
              <a:t>salary FLOAT </a:t>
            </a:r>
            <a:r>
              <a:rPr lang="en-US" b="1" dirty="0">
                <a:latin typeface="Merriweather Web"/>
              </a:rPr>
              <a:t>DEFAULT</a:t>
            </a:r>
            <a:r>
              <a:rPr lang="en-US" dirty="0">
                <a:latin typeface="Merriweather Web"/>
              </a:rPr>
              <a:t> 0,</a:t>
            </a:r>
          </a:p>
          <a:p>
            <a:pPr marL="0" indent="0">
              <a:lnSpc>
                <a:spcPct val="100000"/>
              </a:lnSpc>
              <a:spcBef>
                <a:spcPts val="300"/>
              </a:spcBef>
              <a:spcAft>
                <a:spcPts val="300"/>
              </a:spcAft>
              <a:buNone/>
            </a:pPr>
            <a:r>
              <a:rPr lang="en-US" dirty="0">
                <a:latin typeface="Merriweather Web"/>
              </a:rPr>
              <a:t>age INT </a:t>
            </a:r>
            <a:r>
              <a:rPr lang="en-US" b="1" dirty="0">
                <a:latin typeface="Merriweather Web"/>
              </a:rPr>
              <a:t>CHECK</a:t>
            </a:r>
            <a:r>
              <a:rPr lang="en-US" dirty="0">
                <a:latin typeface="Merriweather Web"/>
              </a:rPr>
              <a:t> (age &gt; 18 and age &lt; 60),</a:t>
            </a:r>
          </a:p>
          <a:p>
            <a:pPr marL="0" indent="0">
              <a:lnSpc>
                <a:spcPct val="100000"/>
              </a:lnSpc>
              <a:spcBef>
                <a:spcPts val="300"/>
              </a:spcBef>
              <a:spcAft>
                <a:spcPts val="300"/>
              </a:spcAft>
              <a:buNone/>
            </a:pPr>
            <a:r>
              <a:rPr lang="en-US" dirty="0">
                <a:latin typeface="Merriweather Web"/>
              </a:rPr>
              <a:t>location VARCHAR(20),</a:t>
            </a:r>
          </a:p>
          <a:p>
            <a:pPr marL="0" indent="0">
              <a:lnSpc>
                <a:spcPct val="100000"/>
              </a:lnSpc>
              <a:spcBef>
                <a:spcPts val="300"/>
              </a:spcBef>
              <a:spcAft>
                <a:spcPts val="300"/>
              </a:spcAft>
              <a:buNone/>
            </a:pPr>
            <a:r>
              <a:rPr lang="en-US" dirty="0" err="1">
                <a:latin typeface="Merriweather Web"/>
              </a:rPr>
              <a:t>dept_id</a:t>
            </a:r>
            <a:r>
              <a:rPr lang="en-US" dirty="0">
                <a:latin typeface="Merriweather Web"/>
              </a:rPr>
              <a:t> INT </a:t>
            </a:r>
            <a:r>
              <a:rPr lang="en-US" b="1" dirty="0">
                <a:latin typeface="Merriweather Web"/>
              </a:rPr>
              <a:t>REFERENCES</a:t>
            </a:r>
            <a:r>
              <a:rPr lang="en-US" dirty="0">
                <a:latin typeface="Merriweather Web"/>
              </a:rPr>
              <a:t> dept(</a:t>
            </a:r>
            <a:r>
              <a:rPr lang="en-US" dirty="0" err="1">
                <a:latin typeface="Merriweather Web"/>
              </a:rPr>
              <a:t>dept_id</a:t>
            </a:r>
            <a:r>
              <a:rPr lang="en-US" dirty="0">
                <a:latin typeface="Merriweather Web"/>
              </a:rPr>
              <a:t>),</a:t>
            </a:r>
          </a:p>
          <a:p>
            <a:pPr marL="0" indent="0">
              <a:lnSpc>
                <a:spcPct val="100000"/>
              </a:lnSpc>
              <a:spcBef>
                <a:spcPts val="300"/>
              </a:spcBef>
              <a:spcAft>
                <a:spcPts val="300"/>
              </a:spcAft>
              <a:buNone/>
            </a:pPr>
            <a:r>
              <a:rPr lang="en-US" b="1" dirty="0">
                <a:latin typeface="Merriweather Web"/>
              </a:rPr>
              <a:t>PRIMARY KEY </a:t>
            </a:r>
            <a:r>
              <a:rPr lang="en-US" dirty="0">
                <a:latin typeface="Merriweather Web"/>
              </a:rPr>
              <a:t>(</a:t>
            </a:r>
            <a:r>
              <a:rPr lang="en-US" dirty="0" err="1">
                <a:latin typeface="Merriweather Web"/>
              </a:rPr>
              <a:t>emp_id</a:t>
            </a:r>
            <a:r>
              <a:rPr lang="en-US" dirty="0">
                <a:latin typeface="Merriweather Web"/>
              </a:rPr>
              <a:t>)</a:t>
            </a:r>
          </a:p>
          <a:p>
            <a:pPr marL="0" indent="0">
              <a:lnSpc>
                <a:spcPct val="100000"/>
              </a:lnSpc>
              <a:spcBef>
                <a:spcPts val="300"/>
              </a:spcBef>
              <a:spcAft>
                <a:spcPts val="300"/>
              </a:spcAft>
              <a:buNone/>
            </a:pPr>
            <a:r>
              <a:rPr lang="en-US" dirty="0">
                <a:latin typeface="Merriweather Web"/>
              </a:rPr>
              <a:t>);</a:t>
            </a:r>
          </a:p>
        </p:txBody>
      </p:sp>
      <p:sp>
        <p:nvSpPr>
          <p:cNvPr id="4" name="Content Placeholder 2">
            <a:extLst>
              <a:ext uri="{FF2B5EF4-FFF2-40B4-BE49-F238E27FC236}">
                <a16:creationId xmlns:a16="http://schemas.microsoft.com/office/drawing/2014/main" id="{C96FB9B3-1DD7-C9A6-39C9-BBE72B927A39}"/>
              </a:ext>
            </a:extLst>
          </p:cNvPr>
          <p:cNvSpPr txBox="1">
            <a:spLocks/>
          </p:cNvSpPr>
          <p:nvPr/>
        </p:nvSpPr>
        <p:spPr>
          <a:xfrm>
            <a:off x="6096000" y="1958915"/>
            <a:ext cx="4504784" cy="417524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300"/>
              </a:spcBef>
              <a:spcAft>
                <a:spcPts val="300"/>
              </a:spcAft>
              <a:buFont typeface="Arial" panose="020B0604020202020204" pitchFamily="34" charset="0"/>
              <a:buNone/>
            </a:pPr>
            <a:r>
              <a:rPr lang="en-US" dirty="0">
                <a:latin typeface="Merriweather Web"/>
              </a:rPr>
              <a:t>CREATE TABLE dept (</a:t>
            </a:r>
          </a:p>
          <a:p>
            <a:pPr marL="0" indent="0">
              <a:lnSpc>
                <a:spcPct val="100000"/>
              </a:lnSpc>
              <a:spcBef>
                <a:spcPts val="300"/>
              </a:spcBef>
              <a:spcAft>
                <a:spcPts val="300"/>
              </a:spcAft>
              <a:buFont typeface="Arial" panose="020B0604020202020204" pitchFamily="34" charset="0"/>
              <a:buNone/>
            </a:pPr>
            <a:r>
              <a:rPr lang="en-US" dirty="0" err="1">
                <a:latin typeface="Merriweather Web"/>
              </a:rPr>
              <a:t>dept_id</a:t>
            </a:r>
            <a:r>
              <a:rPr lang="en-US" dirty="0">
                <a:latin typeface="Merriweather Web"/>
              </a:rPr>
              <a:t> INT </a:t>
            </a:r>
            <a:r>
              <a:rPr lang="en-US" b="1" dirty="0">
                <a:latin typeface="Merriweather Web"/>
              </a:rPr>
              <a:t>UNIQUE</a:t>
            </a:r>
            <a:r>
              <a:rPr lang="en-US" dirty="0">
                <a:latin typeface="Merriweather Web"/>
              </a:rPr>
              <a:t>,</a:t>
            </a:r>
          </a:p>
          <a:p>
            <a:pPr marL="0" indent="0">
              <a:lnSpc>
                <a:spcPct val="100000"/>
              </a:lnSpc>
              <a:spcBef>
                <a:spcPts val="300"/>
              </a:spcBef>
              <a:spcAft>
                <a:spcPts val="300"/>
              </a:spcAft>
              <a:buFont typeface="Arial" panose="020B0604020202020204" pitchFamily="34" charset="0"/>
              <a:buNone/>
            </a:pPr>
            <a:r>
              <a:rPr lang="en-US" dirty="0" err="1">
                <a:latin typeface="Merriweather Web"/>
              </a:rPr>
              <a:t>dept_name</a:t>
            </a:r>
            <a:r>
              <a:rPr lang="en-US" dirty="0">
                <a:latin typeface="Merriweather Web"/>
              </a:rPr>
              <a:t> VARCHAR(30) </a:t>
            </a:r>
            <a:r>
              <a:rPr lang="en-US" b="1" dirty="0">
                <a:latin typeface="Merriweather Web"/>
              </a:rPr>
              <a:t>NOT NULL</a:t>
            </a:r>
            <a:r>
              <a:rPr lang="en-US" dirty="0">
                <a:latin typeface="Merriweather Web"/>
              </a:rPr>
              <a:t>,</a:t>
            </a:r>
          </a:p>
          <a:p>
            <a:pPr marL="0" indent="0">
              <a:lnSpc>
                <a:spcPct val="100000"/>
              </a:lnSpc>
              <a:spcBef>
                <a:spcPts val="300"/>
              </a:spcBef>
              <a:spcAft>
                <a:spcPts val="300"/>
              </a:spcAft>
              <a:buFont typeface="Arial" panose="020B0604020202020204" pitchFamily="34" charset="0"/>
              <a:buNone/>
            </a:pPr>
            <a:r>
              <a:rPr lang="en-US" dirty="0" err="1">
                <a:latin typeface="Merriweather Web"/>
              </a:rPr>
              <a:t>manager_id</a:t>
            </a:r>
            <a:r>
              <a:rPr lang="en-US" dirty="0">
                <a:latin typeface="Merriweather Web"/>
              </a:rPr>
              <a:t> INT,</a:t>
            </a:r>
          </a:p>
          <a:p>
            <a:pPr marL="0" indent="0">
              <a:lnSpc>
                <a:spcPct val="100000"/>
              </a:lnSpc>
              <a:spcBef>
                <a:spcPts val="300"/>
              </a:spcBef>
              <a:spcAft>
                <a:spcPts val="300"/>
              </a:spcAft>
              <a:buFont typeface="Arial" panose="020B0604020202020204" pitchFamily="34" charset="0"/>
              <a:buNone/>
            </a:pPr>
            <a:r>
              <a:rPr lang="en-US" dirty="0" err="1">
                <a:latin typeface="Merriweather Web"/>
              </a:rPr>
              <a:t>loc_id</a:t>
            </a:r>
            <a:r>
              <a:rPr lang="en-US" dirty="0">
                <a:latin typeface="Merriweather Web"/>
              </a:rPr>
              <a:t> INT </a:t>
            </a:r>
            <a:r>
              <a:rPr lang="en-US" b="1" dirty="0">
                <a:latin typeface="Merriweather Web"/>
              </a:rPr>
              <a:t>REFERENCES</a:t>
            </a:r>
            <a:r>
              <a:rPr lang="en-US" dirty="0">
                <a:latin typeface="Merriweather Web"/>
              </a:rPr>
              <a:t> location(</a:t>
            </a:r>
            <a:r>
              <a:rPr lang="en-US" dirty="0" err="1">
                <a:latin typeface="Merriweather Web"/>
              </a:rPr>
              <a:t>loc_id</a:t>
            </a:r>
            <a:r>
              <a:rPr lang="en-US" dirty="0">
                <a:latin typeface="Merriweather Web"/>
              </a:rPr>
              <a:t>),</a:t>
            </a:r>
          </a:p>
          <a:p>
            <a:pPr marL="0" indent="0">
              <a:lnSpc>
                <a:spcPct val="100000"/>
              </a:lnSpc>
              <a:spcBef>
                <a:spcPts val="300"/>
              </a:spcBef>
              <a:spcAft>
                <a:spcPts val="300"/>
              </a:spcAft>
              <a:buFont typeface="Arial" panose="020B0604020202020204" pitchFamily="34" charset="0"/>
              <a:buNone/>
            </a:pPr>
            <a:r>
              <a:rPr lang="en-US" b="1" dirty="0">
                <a:latin typeface="Merriweather Web"/>
              </a:rPr>
              <a:t>PRIMARY KEY </a:t>
            </a:r>
            <a:r>
              <a:rPr lang="en-US" dirty="0">
                <a:latin typeface="Merriweather Web"/>
              </a:rPr>
              <a:t>(</a:t>
            </a:r>
            <a:r>
              <a:rPr lang="en-US" dirty="0" err="1">
                <a:latin typeface="Merriweather Web"/>
              </a:rPr>
              <a:t>dept_id</a:t>
            </a:r>
            <a:r>
              <a:rPr lang="en-US" dirty="0">
                <a:latin typeface="Merriweather Web"/>
              </a:rPr>
              <a:t>)</a:t>
            </a:r>
          </a:p>
          <a:p>
            <a:pPr marL="0" indent="0">
              <a:lnSpc>
                <a:spcPct val="100000"/>
              </a:lnSpc>
              <a:spcBef>
                <a:spcPts val="300"/>
              </a:spcBef>
              <a:spcAft>
                <a:spcPts val="300"/>
              </a:spcAft>
              <a:buFont typeface="Arial" panose="020B0604020202020204" pitchFamily="34" charset="0"/>
              <a:buNone/>
            </a:pPr>
            <a:r>
              <a:rPr lang="en-US" dirty="0">
                <a:latin typeface="Merriweather Web"/>
              </a:rPr>
              <a:t>);</a:t>
            </a:r>
          </a:p>
        </p:txBody>
      </p:sp>
      <p:grpSp>
        <p:nvGrpSpPr>
          <p:cNvPr id="12" name="Group 11">
            <a:extLst>
              <a:ext uri="{FF2B5EF4-FFF2-40B4-BE49-F238E27FC236}">
                <a16:creationId xmlns:a16="http://schemas.microsoft.com/office/drawing/2014/main" id="{EC62CA07-8714-CDC2-F3A5-0293A2FE9869}"/>
              </a:ext>
            </a:extLst>
          </p:cNvPr>
          <p:cNvGrpSpPr/>
          <p:nvPr/>
        </p:nvGrpSpPr>
        <p:grpSpPr>
          <a:xfrm>
            <a:off x="5531061" y="2528019"/>
            <a:ext cx="584640" cy="2268360"/>
            <a:chOff x="5531061" y="2528019"/>
            <a:chExt cx="584640" cy="226836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F677E00E-D68C-70D8-E9BB-25FB11E78FC4}"/>
                    </a:ext>
                  </a:extLst>
                </p14:cNvPr>
                <p14:cNvContentPartPr/>
                <p14:nvPr/>
              </p14:nvContentPartPr>
              <p14:xfrm>
                <a:off x="5531061" y="2596419"/>
                <a:ext cx="542880" cy="2199960"/>
              </p14:xfrm>
            </p:contentPart>
          </mc:Choice>
          <mc:Fallback xmlns="">
            <p:pic>
              <p:nvPicPr>
                <p:cNvPr id="10" name="Ink 9">
                  <a:extLst>
                    <a:ext uri="{FF2B5EF4-FFF2-40B4-BE49-F238E27FC236}">
                      <a16:creationId xmlns:a16="http://schemas.microsoft.com/office/drawing/2014/main" id="{F677E00E-D68C-70D8-E9BB-25FB11E78FC4}"/>
                    </a:ext>
                  </a:extLst>
                </p:cNvPr>
                <p:cNvPicPr/>
                <p:nvPr/>
              </p:nvPicPr>
              <p:blipFill>
                <a:blip r:embed="rId3"/>
                <a:stretch>
                  <a:fillRect/>
                </a:stretch>
              </p:blipFill>
              <p:spPr>
                <a:xfrm>
                  <a:off x="5522061" y="2587419"/>
                  <a:ext cx="560520" cy="221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E53BA7F-1EE5-723D-EB67-280D67CEBCA7}"/>
                    </a:ext>
                  </a:extLst>
                </p14:cNvPr>
                <p14:cNvContentPartPr/>
                <p14:nvPr/>
              </p14:nvContentPartPr>
              <p14:xfrm>
                <a:off x="5934621" y="2528019"/>
                <a:ext cx="181080" cy="232200"/>
              </p14:xfrm>
            </p:contentPart>
          </mc:Choice>
          <mc:Fallback xmlns="">
            <p:pic>
              <p:nvPicPr>
                <p:cNvPr id="11" name="Ink 10">
                  <a:extLst>
                    <a:ext uri="{FF2B5EF4-FFF2-40B4-BE49-F238E27FC236}">
                      <a16:creationId xmlns:a16="http://schemas.microsoft.com/office/drawing/2014/main" id="{6E53BA7F-1EE5-723D-EB67-280D67CEBCA7}"/>
                    </a:ext>
                  </a:extLst>
                </p:cNvPr>
                <p:cNvPicPr/>
                <p:nvPr/>
              </p:nvPicPr>
              <p:blipFill>
                <a:blip r:embed="rId5"/>
                <a:stretch>
                  <a:fillRect/>
                </a:stretch>
              </p:blipFill>
              <p:spPr>
                <a:xfrm>
                  <a:off x="5925621" y="2519019"/>
                  <a:ext cx="198720" cy="24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E76EA026-51AF-50C7-C1BF-51A1B142A4DB}"/>
                  </a:ext>
                </a:extLst>
              </p14:cNvPr>
              <p14:cNvContentPartPr/>
              <p14:nvPr/>
            </p14:nvContentPartPr>
            <p14:xfrm>
              <a:off x="12675981" y="2769939"/>
              <a:ext cx="360" cy="360"/>
            </p14:xfrm>
          </p:contentPart>
        </mc:Choice>
        <mc:Fallback xmlns="">
          <p:pic>
            <p:nvPicPr>
              <p:cNvPr id="13" name="Ink 12">
                <a:extLst>
                  <a:ext uri="{FF2B5EF4-FFF2-40B4-BE49-F238E27FC236}">
                    <a16:creationId xmlns:a16="http://schemas.microsoft.com/office/drawing/2014/main" id="{E76EA026-51AF-50C7-C1BF-51A1B142A4DB}"/>
                  </a:ext>
                </a:extLst>
              </p:cNvPr>
              <p:cNvPicPr/>
              <p:nvPr/>
            </p:nvPicPr>
            <p:blipFill>
              <a:blip r:embed="rId7"/>
              <a:stretch>
                <a:fillRect/>
              </a:stretch>
            </p:blipFill>
            <p:spPr>
              <a:xfrm>
                <a:off x="12666981" y="2760939"/>
                <a:ext cx="18000" cy="18000"/>
              </a:xfrm>
              <a:prstGeom prst="rect">
                <a:avLst/>
              </a:prstGeom>
            </p:spPr>
          </p:pic>
        </mc:Fallback>
      </mc:AlternateContent>
    </p:spTree>
    <p:extLst>
      <p:ext uri="{BB962C8B-B14F-4D97-AF65-F5344CB8AC3E}">
        <p14:creationId xmlns:p14="http://schemas.microsoft.com/office/powerpoint/2010/main" val="9184900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294363" y="1149788"/>
            <a:ext cx="8943332" cy="562471"/>
          </a:xfrm>
        </p:spPr>
        <p:txBody>
          <a:bodyPr>
            <a:normAutofit/>
          </a:bodyPr>
          <a:lstStyle/>
          <a:p>
            <a:r>
              <a:rPr lang="en-IN" dirty="0"/>
              <a:t>Constraints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58915"/>
            <a:ext cx="9933598" cy="3124073"/>
          </a:xfrm>
        </p:spPr>
        <p:txBody>
          <a:bodyPr>
            <a:noAutofit/>
          </a:bodyPr>
          <a:lstStyle/>
          <a:p>
            <a:pPr marL="0" indent="0">
              <a:lnSpc>
                <a:spcPct val="100000"/>
              </a:lnSpc>
              <a:spcBef>
                <a:spcPts val="300"/>
              </a:spcBef>
              <a:spcAft>
                <a:spcPts val="300"/>
              </a:spcAft>
              <a:buNone/>
            </a:pPr>
            <a:r>
              <a:rPr lang="en-US" b="1" dirty="0">
                <a:latin typeface="Merriweather Web"/>
              </a:rPr>
              <a:t>Important Interview Question:</a:t>
            </a:r>
          </a:p>
          <a:p>
            <a:pPr marL="0" indent="0">
              <a:lnSpc>
                <a:spcPct val="100000"/>
              </a:lnSpc>
              <a:spcBef>
                <a:spcPts val="300"/>
              </a:spcBef>
              <a:spcAft>
                <a:spcPts val="300"/>
              </a:spcAft>
              <a:buNone/>
            </a:pPr>
            <a:r>
              <a:rPr lang="en-US" dirty="0">
                <a:latin typeface="Merriweather Web"/>
              </a:rPr>
              <a:t>How many unique constraints and primary key constraints a table can have ?</a:t>
            </a:r>
          </a:p>
          <a:p>
            <a:pPr marL="0" indent="0">
              <a:lnSpc>
                <a:spcPct val="100000"/>
              </a:lnSpc>
              <a:spcBef>
                <a:spcPts val="300"/>
              </a:spcBef>
              <a:spcAft>
                <a:spcPts val="300"/>
              </a:spcAft>
              <a:buNone/>
            </a:pPr>
            <a:r>
              <a:rPr lang="en-US" b="1" dirty="0">
                <a:latin typeface="Merriweather Web"/>
              </a:rPr>
              <a:t>Ans: </a:t>
            </a:r>
            <a:r>
              <a:rPr lang="en-US" dirty="0">
                <a:latin typeface="Merriweather Web"/>
              </a:rPr>
              <a:t>A table can have any number of unique keys but only one primary key. That means we can define multiple unique keys on different columns, but can define single primary key at table level.</a:t>
            </a:r>
          </a:p>
        </p:txBody>
      </p:sp>
    </p:spTree>
    <p:extLst>
      <p:ext uri="{BB962C8B-B14F-4D97-AF65-F5344CB8AC3E}">
        <p14:creationId xmlns:p14="http://schemas.microsoft.com/office/powerpoint/2010/main" val="37373057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JOINS</a:t>
            </a:r>
          </a:p>
        </p:txBody>
      </p:sp>
    </p:spTree>
    <p:extLst>
      <p:ext uri="{BB962C8B-B14F-4D97-AF65-F5344CB8AC3E}">
        <p14:creationId xmlns:p14="http://schemas.microsoft.com/office/powerpoint/2010/main" val="13940647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JOINs in </a:t>
            </a:r>
            <a:r>
              <a:rPr lang="en-IN" dirty="0" err="1"/>
              <a:t>sql</a:t>
            </a: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860303"/>
            <a:ext cx="9933598" cy="4175248"/>
          </a:xfrm>
        </p:spPr>
        <p:txBody>
          <a:bodyPr>
            <a:noAutofit/>
          </a:bodyPr>
          <a:lstStyle/>
          <a:p>
            <a:pPr marL="0" indent="0">
              <a:lnSpc>
                <a:spcPct val="100000"/>
              </a:lnSpc>
              <a:spcBef>
                <a:spcPts val="300"/>
              </a:spcBef>
              <a:spcAft>
                <a:spcPts val="300"/>
              </a:spcAft>
              <a:buNone/>
            </a:pPr>
            <a:r>
              <a:rPr lang="en-US" b="1" dirty="0">
                <a:latin typeface="Merriweather Web"/>
              </a:rPr>
              <a:t>JOIN: </a:t>
            </a:r>
            <a:r>
              <a:rPr lang="en-US" dirty="0">
                <a:latin typeface="Merriweather Web"/>
              </a:rPr>
              <a:t>Join clause is used to combine rows from two or more tables by joining them based on a common filed(s) between the tables. We call them as Join Keys. Join Key can be a single column or set of columns.</a:t>
            </a:r>
          </a:p>
          <a:p>
            <a:pPr marL="0" indent="0">
              <a:lnSpc>
                <a:spcPct val="100000"/>
              </a:lnSpc>
              <a:spcBef>
                <a:spcPts val="300"/>
              </a:spcBef>
              <a:spcAft>
                <a:spcPts val="300"/>
              </a:spcAft>
              <a:buNone/>
            </a:pPr>
            <a:endParaRPr lang="en-US" dirty="0">
              <a:latin typeface="Merriweather Web"/>
            </a:endParaRPr>
          </a:p>
        </p:txBody>
      </p:sp>
      <p:graphicFrame>
        <p:nvGraphicFramePr>
          <p:cNvPr id="5" name="Table 4">
            <a:extLst>
              <a:ext uri="{FF2B5EF4-FFF2-40B4-BE49-F238E27FC236}">
                <a16:creationId xmlns:a16="http://schemas.microsoft.com/office/drawing/2014/main" id="{9BEFC9CA-8943-F2E9-FB74-E7D779098D51}"/>
              </a:ext>
            </a:extLst>
          </p:cNvPr>
          <p:cNvGraphicFramePr>
            <a:graphicFrameLocks noGrp="1"/>
          </p:cNvGraphicFramePr>
          <p:nvPr>
            <p:extLst>
              <p:ext uri="{D42A27DB-BD31-4B8C-83A1-F6EECF244321}">
                <p14:modId xmlns:p14="http://schemas.microsoft.com/office/powerpoint/2010/main" val="2486347480"/>
              </p:ext>
            </p:extLst>
          </p:nvPr>
        </p:nvGraphicFramePr>
        <p:xfrm>
          <a:off x="1451578" y="2910835"/>
          <a:ext cx="2717010" cy="1177064"/>
        </p:xfrm>
        <a:graphic>
          <a:graphicData uri="http://schemas.openxmlformats.org/drawingml/2006/table">
            <a:tbl>
              <a:tblPr>
                <a:tableStyleId>{5C22544A-7EE6-4342-B048-85BDC9FD1C3A}</a:tableStyleId>
              </a:tblPr>
              <a:tblGrid>
                <a:gridCol w="619269">
                  <a:extLst>
                    <a:ext uri="{9D8B030D-6E8A-4147-A177-3AD203B41FA5}">
                      <a16:colId xmlns:a16="http://schemas.microsoft.com/office/drawing/2014/main" val="1072254815"/>
                    </a:ext>
                  </a:extLst>
                </a:gridCol>
                <a:gridCol w="878541">
                  <a:extLst>
                    <a:ext uri="{9D8B030D-6E8A-4147-A177-3AD203B41FA5}">
                      <a16:colId xmlns:a16="http://schemas.microsoft.com/office/drawing/2014/main" val="3557754919"/>
                    </a:ext>
                  </a:extLst>
                </a:gridCol>
                <a:gridCol w="591671">
                  <a:extLst>
                    <a:ext uri="{9D8B030D-6E8A-4147-A177-3AD203B41FA5}">
                      <a16:colId xmlns:a16="http://schemas.microsoft.com/office/drawing/2014/main" val="3442396400"/>
                    </a:ext>
                  </a:extLst>
                </a:gridCol>
                <a:gridCol w="627529">
                  <a:extLst>
                    <a:ext uri="{9D8B030D-6E8A-4147-A177-3AD203B41FA5}">
                      <a16:colId xmlns:a16="http://schemas.microsoft.com/office/drawing/2014/main" val="3781262286"/>
                    </a:ext>
                  </a:extLst>
                </a:gridCol>
              </a:tblGrid>
              <a:tr h="294266">
                <a:tc>
                  <a:txBody>
                    <a:bodyPr/>
                    <a:lstStyle/>
                    <a:p>
                      <a:pPr algn="l" fontAlgn="b"/>
                      <a:r>
                        <a:rPr lang="en-IN" sz="1400" b="1" u="none" strike="noStrike">
                          <a:effectLst/>
                        </a:rPr>
                        <a:t>empid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3496357"/>
                  </a:ext>
                </a:extLst>
              </a:tr>
              <a:tr h="294266">
                <a:tc>
                  <a:txBody>
                    <a:bodyPr/>
                    <a:lstStyle/>
                    <a:p>
                      <a:pPr algn="l"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John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48000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2606817"/>
                  </a:ext>
                </a:extLst>
              </a:tr>
              <a:tr h="294266">
                <a:tc>
                  <a:txBody>
                    <a:bodyPr/>
                    <a:lstStyle/>
                    <a:p>
                      <a:pPr algn="l"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Charles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33937"/>
                  </a:ext>
                </a:extLst>
              </a:tr>
              <a:tr h="294266">
                <a:tc>
                  <a:txBody>
                    <a:bodyPr/>
                    <a:lstStyle/>
                    <a:p>
                      <a:pPr algn="l"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Tina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62000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1725856"/>
                  </a:ext>
                </a:extLst>
              </a:tr>
            </a:tbl>
          </a:graphicData>
        </a:graphic>
      </p:graphicFrame>
      <p:graphicFrame>
        <p:nvGraphicFramePr>
          <p:cNvPr id="6" name="Table 5">
            <a:extLst>
              <a:ext uri="{FF2B5EF4-FFF2-40B4-BE49-F238E27FC236}">
                <a16:creationId xmlns:a16="http://schemas.microsoft.com/office/drawing/2014/main" id="{2B2C78F8-308F-15B9-1878-F633A4C06206}"/>
              </a:ext>
            </a:extLst>
          </p:cNvPr>
          <p:cNvGraphicFramePr>
            <a:graphicFrameLocks noGrp="1"/>
          </p:cNvGraphicFramePr>
          <p:nvPr>
            <p:extLst>
              <p:ext uri="{D42A27DB-BD31-4B8C-83A1-F6EECF244321}">
                <p14:modId xmlns:p14="http://schemas.microsoft.com/office/powerpoint/2010/main" val="3368589983"/>
              </p:ext>
            </p:extLst>
          </p:nvPr>
        </p:nvGraphicFramePr>
        <p:xfrm>
          <a:off x="4607936" y="2910835"/>
          <a:ext cx="2331529" cy="1177064"/>
        </p:xfrm>
        <a:graphic>
          <a:graphicData uri="http://schemas.openxmlformats.org/drawingml/2006/table">
            <a:tbl>
              <a:tblPr>
                <a:tableStyleId>{5C22544A-7EE6-4342-B048-85BDC9FD1C3A}</a:tableStyleId>
              </a:tblPr>
              <a:tblGrid>
                <a:gridCol w="678329">
                  <a:extLst>
                    <a:ext uri="{9D8B030D-6E8A-4147-A177-3AD203B41FA5}">
                      <a16:colId xmlns:a16="http://schemas.microsoft.com/office/drawing/2014/main" val="2961951096"/>
                    </a:ext>
                  </a:extLst>
                </a:gridCol>
                <a:gridCol w="953953">
                  <a:extLst>
                    <a:ext uri="{9D8B030D-6E8A-4147-A177-3AD203B41FA5}">
                      <a16:colId xmlns:a16="http://schemas.microsoft.com/office/drawing/2014/main" val="3763827221"/>
                    </a:ext>
                  </a:extLst>
                </a:gridCol>
                <a:gridCol w="699247">
                  <a:extLst>
                    <a:ext uri="{9D8B030D-6E8A-4147-A177-3AD203B41FA5}">
                      <a16:colId xmlns:a16="http://schemas.microsoft.com/office/drawing/2014/main" val="1655447185"/>
                    </a:ext>
                  </a:extLst>
                </a:gridCol>
              </a:tblGrid>
              <a:tr h="294266">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deptname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loc_cd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2053413"/>
                  </a:ext>
                </a:extLst>
              </a:tr>
              <a:tr h="294266">
                <a:tc>
                  <a:txBody>
                    <a:bodyPr/>
                    <a:lstStyle/>
                    <a:p>
                      <a:pPr algn="l" fontAlgn="b"/>
                      <a:r>
                        <a:rPr lang="en-IN" sz="1400" u="none" strike="noStrike">
                          <a:effectLst/>
                        </a:rPr>
                        <a:t>101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Sales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BNG</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4799750"/>
                  </a:ext>
                </a:extLst>
              </a:tr>
              <a:tr h="294266">
                <a:tc>
                  <a:txBody>
                    <a:bodyPr/>
                    <a:lstStyle/>
                    <a:p>
                      <a:pPr algn="l"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HYD</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7725624"/>
                  </a:ext>
                </a:extLst>
              </a:tr>
              <a:tr h="294266">
                <a:tc>
                  <a:txBody>
                    <a:bodyPr/>
                    <a:lstStyle/>
                    <a:p>
                      <a:pPr algn="l" fontAlgn="b"/>
                      <a:r>
                        <a:rPr lang="en-IN" sz="1400" u="none" strike="noStrike">
                          <a:effectLst/>
                        </a:rPr>
                        <a:t>103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Finance</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CHN</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746575"/>
                  </a:ext>
                </a:extLst>
              </a:tr>
            </a:tbl>
          </a:graphicData>
        </a:graphic>
      </p:graphicFrame>
      <p:graphicFrame>
        <p:nvGraphicFramePr>
          <p:cNvPr id="7" name="Table 6">
            <a:extLst>
              <a:ext uri="{FF2B5EF4-FFF2-40B4-BE49-F238E27FC236}">
                <a16:creationId xmlns:a16="http://schemas.microsoft.com/office/drawing/2014/main" id="{60E51B80-3AFD-93DC-BB35-F8185EE1D598}"/>
              </a:ext>
            </a:extLst>
          </p:cNvPr>
          <p:cNvGraphicFramePr>
            <a:graphicFrameLocks noGrp="1"/>
          </p:cNvGraphicFramePr>
          <p:nvPr>
            <p:extLst>
              <p:ext uri="{D42A27DB-BD31-4B8C-83A1-F6EECF244321}">
                <p14:modId xmlns:p14="http://schemas.microsoft.com/office/powerpoint/2010/main" val="1146340638"/>
              </p:ext>
            </p:extLst>
          </p:nvPr>
        </p:nvGraphicFramePr>
        <p:xfrm>
          <a:off x="7552392" y="2881069"/>
          <a:ext cx="1627466" cy="1177065"/>
        </p:xfrm>
        <a:graphic>
          <a:graphicData uri="http://schemas.openxmlformats.org/drawingml/2006/table">
            <a:tbl>
              <a:tblPr>
                <a:tableStyleId>{5C22544A-7EE6-4342-B048-85BDC9FD1C3A}</a:tableStyleId>
              </a:tblPr>
              <a:tblGrid>
                <a:gridCol w="773449">
                  <a:extLst>
                    <a:ext uri="{9D8B030D-6E8A-4147-A177-3AD203B41FA5}">
                      <a16:colId xmlns:a16="http://schemas.microsoft.com/office/drawing/2014/main" val="1596670969"/>
                    </a:ext>
                  </a:extLst>
                </a:gridCol>
                <a:gridCol w="854017">
                  <a:extLst>
                    <a:ext uri="{9D8B030D-6E8A-4147-A177-3AD203B41FA5}">
                      <a16:colId xmlns:a16="http://schemas.microsoft.com/office/drawing/2014/main" val="2313412690"/>
                    </a:ext>
                  </a:extLst>
                </a:gridCol>
              </a:tblGrid>
              <a:tr h="235413">
                <a:tc>
                  <a:txBody>
                    <a:bodyPr/>
                    <a:lstStyle/>
                    <a:p>
                      <a:pPr algn="l" fontAlgn="b"/>
                      <a:r>
                        <a:rPr lang="en-IN" sz="1400" b="1" u="none" strike="noStrike">
                          <a:effectLst/>
                        </a:rPr>
                        <a:t>loc_cd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location</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597924"/>
                  </a:ext>
                </a:extLst>
              </a:tr>
              <a:tr h="235413">
                <a:tc>
                  <a:txBody>
                    <a:bodyPr/>
                    <a:lstStyle/>
                    <a:p>
                      <a:pPr algn="l" fontAlgn="b"/>
                      <a:r>
                        <a:rPr lang="en-IN" sz="1400" u="none" strike="noStrike" dirty="0">
                          <a:effectLst/>
                        </a:rPr>
                        <a:t>BNG</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Bangalore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1698972"/>
                  </a:ext>
                </a:extLst>
              </a:tr>
              <a:tr h="235413">
                <a:tc>
                  <a:txBody>
                    <a:bodyPr/>
                    <a:lstStyle/>
                    <a:p>
                      <a:pPr algn="l" fontAlgn="b"/>
                      <a:r>
                        <a:rPr lang="en-IN" sz="1400" u="none" strike="noStrike">
                          <a:effectLst/>
                        </a:rPr>
                        <a:t>HYD</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Hyderabad</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3080896"/>
                  </a:ext>
                </a:extLst>
              </a:tr>
              <a:tr h="235413">
                <a:tc>
                  <a:txBody>
                    <a:bodyPr/>
                    <a:lstStyle/>
                    <a:p>
                      <a:pPr algn="l" fontAlgn="b"/>
                      <a:r>
                        <a:rPr lang="en-IN" sz="1400" u="none" strike="noStrike">
                          <a:effectLst/>
                        </a:rPr>
                        <a:t>CHN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Chennai</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6032927"/>
                  </a:ext>
                </a:extLst>
              </a:tr>
              <a:tr h="235413">
                <a:tc>
                  <a:txBody>
                    <a:bodyPr/>
                    <a:lstStyle/>
                    <a:p>
                      <a:pPr algn="l" fontAlgn="b"/>
                      <a:r>
                        <a:rPr lang="en-IN" sz="1400" u="none" strike="noStrike">
                          <a:effectLst/>
                        </a:rPr>
                        <a:t>MUM</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Mumbai</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2031379"/>
                  </a:ext>
                </a:extLst>
              </a:tr>
            </a:tbl>
          </a:graphicData>
        </a:graphic>
      </p:graphicFrame>
      <p:graphicFrame>
        <p:nvGraphicFramePr>
          <p:cNvPr id="8" name="Table 7">
            <a:extLst>
              <a:ext uri="{FF2B5EF4-FFF2-40B4-BE49-F238E27FC236}">
                <a16:creationId xmlns:a16="http://schemas.microsoft.com/office/drawing/2014/main" id="{75A00798-6892-350B-9350-E583153CEA7A}"/>
              </a:ext>
            </a:extLst>
          </p:cNvPr>
          <p:cNvGraphicFramePr>
            <a:graphicFrameLocks noGrp="1"/>
          </p:cNvGraphicFramePr>
          <p:nvPr>
            <p:extLst>
              <p:ext uri="{D42A27DB-BD31-4B8C-83A1-F6EECF244321}">
                <p14:modId xmlns:p14="http://schemas.microsoft.com/office/powerpoint/2010/main" val="44113709"/>
              </p:ext>
            </p:extLst>
          </p:nvPr>
        </p:nvGraphicFramePr>
        <p:xfrm>
          <a:off x="2498601" y="4253309"/>
          <a:ext cx="4968997" cy="1590980"/>
        </p:xfrm>
        <a:graphic>
          <a:graphicData uri="http://schemas.openxmlformats.org/drawingml/2006/table">
            <a:tbl>
              <a:tblPr>
                <a:tableStyleId>{5C22544A-7EE6-4342-B048-85BDC9FD1C3A}</a:tableStyleId>
              </a:tblPr>
              <a:tblGrid>
                <a:gridCol w="800375">
                  <a:extLst>
                    <a:ext uri="{9D8B030D-6E8A-4147-A177-3AD203B41FA5}">
                      <a16:colId xmlns:a16="http://schemas.microsoft.com/office/drawing/2014/main" val="1611947313"/>
                    </a:ext>
                  </a:extLst>
                </a:gridCol>
                <a:gridCol w="1033818">
                  <a:extLst>
                    <a:ext uri="{9D8B030D-6E8A-4147-A177-3AD203B41FA5}">
                      <a16:colId xmlns:a16="http://schemas.microsoft.com/office/drawing/2014/main" val="922195137"/>
                    </a:ext>
                  </a:extLst>
                </a:gridCol>
                <a:gridCol w="883748">
                  <a:extLst>
                    <a:ext uri="{9D8B030D-6E8A-4147-A177-3AD203B41FA5}">
                      <a16:colId xmlns:a16="http://schemas.microsoft.com/office/drawing/2014/main" val="2854028028"/>
                    </a:ext>
                  </a:extLst>
                </a:gridCol>
                <a:gridCol w="1167214">
                  <a:extLst>
                    <a:ext uri="{9D8B030D-6E8A-4147-A177-3AD203B41FA5}">
                      <a16:colId xmlns:a16="http://schemas.microsoft.com/office/drawing/2014/main" val="3268272254"/>
                    </a:ext>
                  </a:extLst>
                </a:gridCol>
                <a:gridCol w="1083842">
                  <a:extLst>
                    <a:ext uri="{9D8B030D-6E8A-4147-A177-3AD203B41FA5}">
                      <a16:colId xmlns:a16="http://schemas.microsoft.com/office/drawing/2014/main" val="879272563"/>
                    </a:ext>
                  </a:extLst>
                </a:gridCol>
              </a:tblGrid>
              <a:tr h="397745">
                <a:tc>
                  <a:txBody>
                    <a:bodyPr/>
                    <a:lstStyle/>
                    <a:p>
                      <a:pPr algn="l" fontAlgn="b"/>
                      <a:r>
                        <a:rPr lang="en-IN" sz="1600" b="1" u="none" strike="noStrike">
                          <a:effectLst/>
                        </a:rPr>
                        <a:t>empid</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empname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deptname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location</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2015934"/>
                  </a:ext>
                </a:extLst>
              </a:tr>
              <a:tr h="397745">
                <a:tc>
                  <a:txBody>
                    <a:bodyPr/>
                    <a:lstStyle/>
                    <a:p>
                      <a:pPr algn="l"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John</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48000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Bangalore</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009343"/>
                  </a:ext>
                </a:extLst>
              </a:tr>
              <a:tr h="397745">
                <a:tc>
                  <a:txBody>
                    <a:bodyPr/>
                    <a:lstStyle/>
                    <a:p>
                      <a:pPr algn="l"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55000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Marketing</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Hyderabad</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515367"/>
                  </a:ext>
                </a:extLst>
              </a:tr>
              <a:tr h="397745">
                <a:tc>
                  <a:txBody>
                    <a:bodyPr/>
                    <a:lstStyle/>
                    <a:p>
                      <a:pPr algn="l"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Tina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62000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Sales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Bangalore</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4330036"/>
                  </a:ext>
                </a:extLst>
              </a:tr>
            </a:tbl>
          </a:graphicData>
        </a:graphic>
      </p:graphicFrame>
      <p:grpSp>
        <p:nvGrpSpPr>
          <p:cNvPr id="11" name="Group 10">
            <a:extLst>
              <a:ext uri="{FF2B5EF4-FFF2-40B4-BE49-F238E27FC236}">
                <a16:creationId xmlns:a16="http://schemas.microsoft.com/office/drawing/2014/main" id="{A8224D3C-192F-D7BD-DA92-4CE1DE3436D2}"/>
              </a:ext>
            </a:extLst>
          </p:cNvPr>
          <p:cNvGrpSpPr/>
          <p:nvPr/>
        </p:nvGrpSpPr>
        <p:grpSpPr>
          <a:xfrm>
            <a:off x="5692341" y="4042899"/>
            <a:ext cx="141480" cy="243000"/>
            <a:chOff x="5692341" y="4042899"/>
            <a:chExt cx="141480" cy="24300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C56B3FA3-707F-22BE-2004-5B3F66C8CFCA}"/>
                    </a:ext>
                  </a:extLst>
                </p14:cNvPr>
                <p14:cNvContentPartPr/>
                <p14:nvPr/>
              </p14:nvContentPartPr>
              <p14:xfrm>
                <a:off x="5736261" y="4042899"/>
                <a:ext cx="37440" cy="214560"/>
              </p14:xfrm>
            </p:contentPart>
          </mc:Choice>
          <mc:Fallback xmlns="">
            <p:pic>
              <p:nvPicPr>
                <p:cNvPr id="9" name="Ink 8">
                  <a:extLst>
                    <a:ext uri="{FF2B5EF4-FFF2-40B4-BE49-F238E27FC236}">
                      <a16:creationId xmlns:a16="http://schemas.microsoft.com/office/drawing/2014/main" id="{C56B3FA3-707F-22BE-2004-5B3F66C8CFCA}"/>
                    </a:ext>
                  </a:extLst>
                </p:cNvPr>
                <p:cNvPicPr/>
                <p:nvPr/>
              </p:nvPicPr>
              <p:blipFill>
                <a:blip r:embed="rId3"/>
                <a:stretch>
                  <a:fillRect/>
                </a:stretch>
              </p:blipFill>
              <p:spPr>
                <a:xfrm>
                  <a:off x="5727621" y="4034259"/>
                  <a:ext cx="55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3E83B74-DBA2-B661-6181-33F714ABFEC2}"/>
                    </a:ext>
                  </a:extLst>
                </p14:cNvPr>
                <p14:cNvContentPartPr/>
                <p14:nvPr/>
              </p14:nvContentPartPr>
              <p14:xfrm>
                <a:off x="5692341" y="4186539"/>
                <a:ext cx="141480" cy="99360"/>
              </p14:xfrm>
            </p:contentPart>
          </mc:Choice>
          <mc:Fallback xmlns="">
            <p:pic>
              <p:nvPicPr>
                <p:cNvPr id="10" name="Ink 9">
                  <a:extLst>
                    <a:ext uri="{FF2B5EF4-FFF2-40B4-BE49-F238E27FC236}">
                      <a16:creationId xmlns:a16="http://schemas.microsoft.com/office/drawing/2014/main" id="{73E83B74-DBA2-B661-6181-33F714ABFEC2}"/>
                    </a:ext>
                  </a:extLst>
                </p:cNvPr>
                <p:cNvPicPr/>
                <p:nvPr/>
              </p:nvPicPr>
              <p:blipFill>
                <a:blip r:embed="rId5"/>
                <a:stretch>
                  <a:fillRect/>
                </a:stretch>
              </p:blipFill>
              <p:spPr>
                <a:xfrm>
                  <a:off x="5683341" y="4177539"/>
                  <a:ext cx="159120" cy="117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7C670A3-AEF3-26BA-50FC-2DC7ED885386}"/>
                  </a:ext>
                </a:extLst>
              </p14:cNvPr>
              <p14:cNvContentPartPr/>
              <p14:nvPr/>
            </p14:nvContentPartPr>
            <p14:xfrm>
              <a:off x="7019301" y="4087899"/>
              <a:ext cx="1542240" cy="162360"/>
            </p14:xfrm>
          </p:contentPart>
        </mc:Choice>
        <mc:Fallback xmlns="">
          <p:pic>
            <p:nvPicPr>
              <p:cNvPr id="12" name="Ink 11">
                <a:extLst>
                  <a:ext uri="{FF2B5EF4-FFF2-40B4-BE49-F238E27FC236}">
                    <a16:creationId xmlns:a16="http://schemas.microsoft.com/office/drawing/2014/main" id="{B7C670A3-AEF3-26BA-50FC-2DC7ED885386}"/>
                  </a:ext>
                </a:extLst>
              </p:cNvPr>
              <p:cNvPicPr/>
              <p:nvPr/>
            </p:nvPicPr>
            <p:blipFill>
              <a:blip r:embed="rId7"/>
              <a:stretch>
                <a:fillRect/>
              </a:stretch>
            </p:blipFill>
            <p:spPr>
              <a:xfrm>
                <a:off x="7010301" y="4078899"/>
                <a:ext cx="15598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A092A39B-C01F-F8D8-5070-402AB3E8E85E}"/>
                  </a:ext>
                </a:extLst>
              </p14:cNvPr>
              <p14:cNvContentPartPr/>
              <p14:nvPr/>
            </p14:nvContentPartPr>
            <p14:xfrm>
              <a:off x="6982221" y="4150539"/>
              <a:ext cx="99000" cy="180360"/>
            </p14:xfrm>
          </p:contentPart>
        </mc:Choice>
        <mc:Fallback xmlns="">
          <p:pic>
            <p:nvPicPr>
              <p:cNvPr id="13" name="Ink 12">
                <a:extLst>
                  <a:ext uri="{FF2B5EF4-FFF2-40B4-BE49-F238E27FC236}">
                    <a16:creationId xmlns:a16="http://schemas.microsoft.com/office/drawing/2014/main" id="{A092A39B-C01F-F8D8-5070-402AB3E8E85E}"/>
                  </a:ext>
                </a:extLst>
              </p:cNvPr>
              <p:cNvPicPr/>
              <p:nvPr/>
            </p:nvPicPr>
            <p:blipFill>
              <a:blip r:embed="rId9"/>
              <a:stretch>
                <a:fillRect/>
              </a:stretch>
            </p:blipFill>
            <p:spPr>
              <a:xfrm>
                <a:off x="6973221" y="4141539"/>
                <a:ext cx="116640" cy="198000"/>
              </a:xfrm>
              <a:prstGeom prst="rect">
                <a:avLst/>
              </a:prstGeom>
            </p:spPr>
          </p:pic>
        </mc:Fallback>
      </mc:AlternateContent>
    </p:spTree>
    <p:extLst>
      <p:ext uri="{BB962C8B-B14F-4D97-AF65-F5344CB8AC3E}">
        <p14:creationId xmlns:p14="http://schemas.microsoft.com/office/powerpoint/2010/main" val="28145636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JOINs in </a:t>
            </a:r>
            <a:r>
              <a:rPr lang="en-IN" dirty="0" err="1"/>
              <a:t>sql</a:t>
            </a: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860303"/>
            <a:ext cx="9933598" cy="4175248"/>
          </a:xfrm>
        </p:spPr>
        <p:txBody>
          <a:bodyPr>
            <a:noAutofit/>
          </a:bodyPr>
          <a:lstStyle/>
          <a:p>
            <a:pPr marL="0" indent="0">
              <a:lnSpc>
                <a:spcPct val="100000"/>
              </a:lnSpc>
              <a:spcBef>
                <a:spcPts val="300"/>
              </a:spcBef>
              <a:spcAft>
                <a:spcPts val="300"/>
              </a:spcAft>
              <a:buNone/>
            </a:pPr>
            <a:r>
              <a:rPr lang="en-US" dirty="0">
                <a:latin typeface="Merriweather Web"/>
              </a:rPr>
              <a:t>Below are the four types of joins in SQL</a:t>
            </a:r>
          </a:p>
          <a:p>
            <a:pPr marL="457200" indent="-457200">
              <a:lnSpc>
                <a:spcPct val="100000"/>
              </a:lnSpc>
              <a:spcBef>
                <a:spcPts val="300"/>
              </a:spcBef>
              <a:spcAft>
                <a:spcPts val="300"/>
              </a:spcAft>
              <a:buAutoNum type="arabicPeriod"/>
            </a:pPr>
            <a:r>
              <a:rPr lang="en-US" dirty="0">
                <a:latin typeface="Merriweather Web"/>
              </a:rPr>
              <a:t>INNER JOIN</a:t>
            </a:r>
          </a:p>
          <a:p>
            <a:pPr marL="457200" indent="-457200">
              <a:lnSpc>
                <a:spcPct val="100000"/>
              </a:lnSpc>
              <a:spcBef>
                <a:spcPts val="300"/>
              </a:spcBef>
              <a:spcAft>
                <a:spcPts val="300"/>
              </a:spcAft>
              <a:buAutoNum type="arabicPeriod"/>
            </a:pPr>
            <a:r>
              <a:rPr lang="en-US" dirty="0">
                <a:latin typeface="Merriweather Web"/>
              </a:rPr>
              <a:t>LEFT OUTER JOIN</a:t>
            </a:r>
          </a:p>
          <a:p>
            <a:pPr marL="457200" indent="-457200">
              <a:lnSpc>
                <a:spcPct val="100000"/>
              </a:lnSpc>
              <a:spcBef>
                <a:spcPts val="300"/>
              </a:spcBef>
              <a:spcAft>
                <a:spcPts val="300"/>
              </a:spcAft>
              <a:buAutoNum type="arabicPeriod"/>
            </a:pPr>
            <a:r>
              <a:rPr lang="en-US" dirty="0">
                <a:latin typeface="Merriweather Web"/>
              </a:rPr>
              <a:t>RIGHT OUTER JOIN</a:t>
            </a:r>
          </a:p>
          <a:p>
            <a:pPr marL="457200" indent="-457200">
              <a:lnSpc>
                <a:spcPct val="100000"/>
              </a:lnSpc>
              <a:spcBef>
                <a:spcPts val="300"/>
              </a:spcBef>
              <a:spcAft>
                <a:spcPts val="300"/>
              </a:spcAft>
              <a:buAutoNum type="arabicPeriod"/>
            </a:pPr>
            <a:r>
              <a:rPr lang="en-US" dirty="0">
                <a:latin typeface="Merriweather Web"/>
              </a:rPr>
              <a:t>FULL OUTER JOIN</a:t>
            </a:r>
          </a:p>
          <a:p>
            <a:pPr marL="457200" indent="-457200">
              <a:lnSpc>
                <a:spcPct val="100000"/>
              </a:lnSpc>
              <a:spcBef>
                <a:spcPts val="300"/>
              </a:spcBef>
              <a:spcAft>
                <a:spcPts val="300"/>
              </a:spcAft>
              <a:buAutoNum type="arabicPeriod"/>
            </a:pPr>
            <a:endParaRPr lang="en-US" dirty="0">
              <a:latin typeface="Merriweather Web"/>
            </a:endParaRPr>
          </a:p>
          <a:p>
            <a:pPr marL="0" indent="0">
              <a:lnSpc>
                <a:spcPct val="100000"/>
              </a:lnSpc>
              <a:spcBef>
                <a:spcPts val="300"/>
              </a:spcBef>
              <a:spcAft>
                <a:spcPts val="300"/>
              </a:spcAft>
              <a:buNone/>
            </a:pPr>
            <a:r>
              <a:rPr lang="en-US" dirty="0">
                <a:latin typeface="Merriweather Web"/>
              </a:rPr>
              <a:t>Other than these 4 we have</a:t>
            </a:r>
          </a:p>
          <a:p>
            <a:pPr>
              <a:lnSpc>
                <a:spcPct val="100000"/>
              </a:lnSpc>
              <a:spcBef>
                <a:spcPts val="300"/>
              </a:spcBef>
              <a:spcAft>
                <a:spcPts val="300"/>
              </a:spcAft>
            </a:pPr>
            <a:r>
              <a:rPr lang="en-US" dirty="0">
                <a:latin typeface="Merriweather Web"/>
              </a:rPr>
              <a:t>SELF JOIN</a:t>
            </a:r>
          </a:p>
          <a:p>
            <a:pPr>
              <a:lnSpc>
                <a:spcPct val="100000"/>
              </a:lnSpc>
              <a:spcBef>
                <a:spcPts val="300"/>
              </a:spcBef>
              <a:spcAft>
                <a:spcPts val="300"/>
              </a:spcAft>
            </a:pPr>
            <a:r>
              <a:rPr lang="en-US" dirty="0">
                <a:latin typeface="Merriweather Web"/>
              </a:rPr>
              <a:t>CARTESIAN JOIN (or) CROSS JOIN </a:t>
            </a:r>
          </a:p>
          <a:p>
            <a:pPr marL="0" indent="0">
              <a:lnSpc>
                <a:spcPct val="100000"/>
              </a:lnSpc>
              <a:spcBef>
                <a:spcPts val="300"/>
              </a:spcBef>
              <a:spcAft>
                <a:spcPts val="300"/>
              </a:spcAft>
              <a:buNone/>
            </a:pPr>
            <a:endParaRPr lang="en-US" dirty="0">
              <a:latin typeface="Merriweather Web"/>
            </a:endParaRPr>
          </a:p>
        </p:txBody>
      </p:sp>
    </p:spTree>
    <p:extLst>
      <p:ext uri="{BB962C8B-B14F-4D97-AF65-F5344CB8AC3E}">
        <p14:creationId xmlns:p14="http://schemas.microsoft.com/office/powerpoint/2010/main" val="10014036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INNER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860303"/>
            <a:ext cx="9933598" cy="4175248"/>
          </a:xfrm>
        </p:spPr>
        <p:txBody>
          <a:bodyPr>
            <a:noAutofit/>
          </a:bodyPr>
          <a:lstStyle/>
          <a:p>
            <a:pPr marL="0" indent="0">
              <a:lnSpc>
                <a:spcPct val="100000"/>
              </a:lnSpc>
              <a:spcBef>
                <a:spcPts val="300"/>
              </a:spcBef>
              <a:spcAft>
                <a:spcPts val="300"/>
              </a:spcAft>
              <a:buNone/>
            </a:pPr>
            <a:r>
              <a:rPr lang="en-US" b="1" dirty="0">
                <a:latin typeface="Merriweather Web"/>
              </a:rPr>
              <a:t>INNER JOIN:</a:t>
            </a:r>
            <a:r>
              <a:rPr lang="en-US" dirty="0">
                <a:latin typeface="Merriweather Web"/>
              </a:rPr>
              <a:t> Returns all matching rows between both the tables based on the Join Key.</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A  </a:t>
            </a:r>
            <a:r>
              <a:rPr lang="en-US" dirty="0">
                <a:latin typeface="Merriweather Web"/>
              </a:rPr>
              <a:t>INNER JOIN </a:t>
            </a:r>
            <a:r>
              <a:rPr lang="en-US" i="1" dirty="0">
                <a:latin typeface="Merriweather Web"/>
              </a:rPr>
              <a:t>TABLE_B  B</a:t>
            </a:r>
          </a:p>
          <a:p>
            <a:pPr marL="0" indent="0">
              <a:lnSpc>
                <a:spcPct val="100000"/>
              </a:lnSpc>
              <a:spcBef>
                <a:spcPts val="300"/>
              </a:spcBef>
              <a:spcAft>
                <a:spcPts val="300"/>
              </a:spcAft>
              <a:buNone/>
            </a:pPr>
            <a:r>
              <a:rPr lang="en-US" dirty="0">
                <a:latin typeface="Merriweather Web"/>
              </a:rPr>
              <a:t>ON  </a:t>
            </a:r>
            <a:r>
              <a:rPr lang="en-US" i="1" dirty="0" err="1">
                <a:latin typeface="Merriweather Web"/>
              </a:rPr>
              <a:t>A.Key</a:t>
            </a:r>
            <a:r>
              <a:rPr lang="en-US" i="1" dirty="0">
                <a:latin typeface="Merriweather Web"/>
              </a:rPr>
              <a:t> = </a:t>
            </a:r>
            <a:r>
              <a:rPr lang="en-US" i="1" dirty="0" err="1">
                <a:latin typeface="Merriweather Web"/>
              </a:rPr>
              <a:t>B.Key</a:t>
            </a:r>
            <a:r>
              <a:rPr lang="en-US" i="1" dirty="0">
                <a:latin typeface="Merriweather Web"/>
              </a:rPr>
              <a:t>;</a:t>
            </a: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extLst>
              <p:ext uri="{D42A27DB-BD31-4B8C-83A1-F6EECF244321}">
                <p14:modId xmlns:p14="http://schemas.microsoft.com/office/powerpoint/2010/main" val="92100969"/>
              </p:ext>
            </p:extLst>
          </p:nvPr>
        </p:nvGraphicFramePr>
        <p:xfrm>
          <a:off x="6253215" y="2522414"/>
          <a:ext cx="2693561" cy="1232645"/>
        </p:xfrm>
        <a:graphic>
          <a:graphicData uri="http://schemas.openxmlformats.org/drawingml/2006/table">
            <a:tbl>
              <a:tblPr>
                <a:tableStyleId>{5C22544A-7EE6-4342-B048-85BDC9FD1C3A}</a:tableStyleId>
              </a:tblPr>
              <a:tblGrid>
                <a:gridCol w="586856">
                  <a:extLst>
                    <a:ext uri="{9D8B030D-6E8A-4147-A177-3AD203B41FA5}">
                      <a16:colId xmlns:a16="http://schemas.microsoft.com/office/drawing/2014/main" val="2810019012"/>
                    </a:ext>
                  </a:extLst>
                </a:gridCol>
                <a:gridCol w="914400">
                  <a:extLst>
                    <a:ext uri="{9D8B030D-6E8A-4147-A177-3AD203B41FA5}">
                      <a16:colId xmlns:a16="http://schemas.microsoft.com/office/drawing/2014/main" val="189232313"/>
                    </a:ext>
                  </a:extLst>
                </a:gridCol>
                <a:gridCol w="618564">
                  <a:extLst>
                    <a:ext uri="{9D8B030D-6E8A-4147-A177-3AD203B41FA5}">
                      <a16:colId xmlns:a16="http://schemas.microsoft.com/office/drawing/2014/main" val="2727158753"/>
                    </a:ext>
                  </a:extLst>
                </a:gridCol>
                <a:gridCol w="573741">
                  <a:extLst>
                    <a:ext uri="{9D8B030D-6E8A-4147-A177-3AD203B41FA5}">
                      <a16:colId xmlns:a16="http://schemas.microsoft.com/office/drawing/2014/main" val="2300842270"/>
                    </a:ext>
                  </a:extLst>
                </a:gridCol>
              </a:tblGrid>
              <a:tr h="246529">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246529">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246529">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John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48000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101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246529">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Charles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151395"/>
                  </a:ext>
                </a:extLst>
              </a:tr>
              <a:tr h="246529">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Tina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62000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0727669"/>
                  </a:ext>
                </a:extLst>
              </a:tr>
            </a:tbl>
          </a:graphicData>
        </a:graphic>
      </p:graphicFrame>
      <p:graphicFrame>
        <p:nvGraphicFramePr>
          <p:cNvPr id="5" name="Table 4">
            <a:extLst>
              <a:ext uri="{FF2B5EF4-FFF2-40B4-BE49-F238E27FC236}">
                <a16:creationId xmlns:a16="http://schemas.microsoft.com/office/drawing/2014/main" id="{59E231AB-52E5-0FD7-C571-02D143F98CD0}"/>
              </a:ext>
            </a:extLst>
          </p:cNvPr>
          <p:cNvGraphicFramePr>
            <a:graphicFrameLocks noGrp="1"/>
          </p:cNvGraphicFramePr>
          <p:nvPr>
            <p:extLst>
              <p:ext uri="{D42A27DB-BD31-4B8C-83A1-F6EECF244321}">
                <p14:modId xmlns:p14="http://schemas.microsoft.com/office/powerpoint/2010/main" val="2742333258"/>
              </p:ext>
            </p:extLst>
          </p:nvPr>
        </p:nvGraphicFramePr>
        <p:xfrm>
          <a:off x="9261911" y="2522414"/>
          <a:ext cx="1630207" cy="1188270"/>
        </p:xfrm>
        <a:graphic>
          <a:graphicData uri="http://schemas.openxmlformats.org/drawingml/2006/table">
            <a:tbl>
              <a:tblPr>
                <a:tableStyleId>{5C22544A-7EE6-4342-B048-85BDC9FD1C3A}</a:tableStyleId>
              </a:tblPr>
              <a:tblGrid>
                <a:gridCol w="706842">
                  <a:extLst>
                    <a:ext uri="{9D8B030D-6E8A-4147-A177-3AD203B41FA5}">
                      <a16:colId xmlns:a16="http://schemas.microsoft.com/office/drawing/2014/main" val="2095163008"/>
                    </a:ext>
                  </a:extLst>
                </a:gridCol>
                <a:gridCol w="923365">
                  <a:extLst>
                    <a:ext uri="{9D8B030D-6E8A-4147-A177-3AD203B41FA5}">
                      <a16:colId xmlns:a16="http://schemas.microsoft.com/office/drawing/2014/main" val="14740854"/>
                    </a:ext>
                  </a:extLst>
                </a:gridCol>
              </a:tblGrid>
              <a:tr h="0">
                <a:tc gridSpan="2">
                  <a:txBody>
                    <a:bodyPr/>
                    <a:lstStyle/>
                    <a:p>
                      <a:pPr algn="ctr" fontAlgn="b"/>
                      <a:r>
                        <a:rPr lang="en-IN" sz="1400" b="1" i="0" u="none" strike="noStrike" dirty="0">
                          <a:solidFill>
                            <a:srgbClr val="000000"/>
                          </a:solidFill>
                          <a:effectLst/>
                          <a:latin typeface="Calibri" panose="020F0502020204030204" pitchFamily="34" charset="0"/>
                        </a:rPr>
                        <a:t>Dept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399561"/>
                  </a:ext>
                </a:extLst>
              </a:tr>
              <a:tr h="0">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15501"/>
                  </a:ext>
                </a:extLst>
              </a:tr>
              <a:tr h="248770">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Sales</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4852224"/>
                  </a:ext>
                </a:extLst>
              </a:tr>
              <a:tr h="248770">
                <a:tc>
                  <a:txBody>
                    <a:bodyPr/>
                    <a:lstStyle/>
                    <a:p>
                      <a:pPr algn="l"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19348"/>
                  </a:ext>
                </a:extLst>
              </a:tr>
              <a:tr h="248770">
                <a:tc>
                  <a:txBody>
                    <a:bodyPr/>
                    <a:lstStyle/>
                    <a:p>
                      <a:pPr algn="l" fontAlgn="b"/>
                      <a:r>
                        <a:rPr lang="en-IN" sz="1400" u="none" strike="noStrike" dirty="0">
                          <a:effectLst/>
                        </a:rPr>
                        <a:t>104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Finance</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7224873"/>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extLst>
              <p:ext uri="{D42A27DB-BD31-4B8C-83A1-F6EECF244321}">
                <p14:modId xmlns:p14="http://schemas.microsoft.com/office/powerpoint/2010/main" val="1324979748"/>
              </p:ext>
            </p:extLst>
          </p:nvPr>
        </p:nvGraphicFramePr>
        <p:xfrm>
          <a:off x="6191167" y="4064344"/>
          <a:ext cx="5028847" cy="1549033"/>
        </p:xfrm>
        <a:graphic>
          <a:graphicData uri="http://schemas.openxmlformats.org/drawingml/2006/table">
            <a:tbl>
              <a:tblPr>
                <a:tableStyleId>{5C22544A-7EE6-4342-B048-85BDC9FD1C3A}</a:tableStyleId>
              </a:tblPr>
              <a:tblGrid>
                <a:gridCol w="656136">
                  <a:extLst>
                    <a:ext uri="{9D8B030D-6E8A-4147-A177-3AD203B41FA5}">
                      <a16:colId xmlns:a16="http://schemas.microsoft.com/office/drawing/2014/main" val="519273271"/>
                    </a:ext>
                  </a:extLst>
                </a:gridCol>
                <a:gridCol w="1109559">
                  <a:extLst>
                    <a:ext uri="{9D8B030D-6E8A-4147-A177-3AD203B41FA5}">
                      <a16:colId xmlns:a16="http://schemas.microsoft.com/office/drawing/2014/main" val="2533868599"/>
                    </a:ext>
                  </a:extLst>
                </a:gridCol>
                <a:gridCol w="699247">
                  <a:extLst>
                    <a:ext uri="{9D8B030D-6E8A-4147-A177-3AD203B41FA5}">
                      <a16:colId xmlns:a16="http://schemas.microsoft.com/office/drawing/2014/main" val="1943730257"/>
                    </a:ext>
                  </a:extLst>
                </a:gridCol>
                <a:gridCol w="779929">
                  <a:extLst>
                    <a:ext uri="{9D8B030D-6E8A-4147-A177-3AD203B41FA5}">
                      <a16:colId xmlns:a16="http://schemas.microsoft.com/office/drawing/2014/main" val="973478554"/>
                    </a:ext>
                  </a:extLst>
                </a:gridCol>
                <a:gridCol w="770965">
                  <a:extLst>
                    <a:ext uri="{9D8B030D-6E8A-4147-A177-3AD203B41FA5}">
                      <a16:colId xmlns:a16="http://schemas.microsoft.com/office/drawing/2014/main" val="3803353078"/>
                    </a:ext>
                  </a:extLst>
                </a:gridCol>
                <a:gridCol w="1013011">
                  <a:extLst>
                    <a:ext uri="{9D8B030D-6E8A-4147-A177-3AD203B41FA5}">
                      <a16:colId xmlns:a16="http://schemas.microsoft.com/office/drawing/2014/main" val="1613128075"/>
                    </a:ext>
                  </a:extLst>
                </a:gridCol>
              </a:tblGrid>
              <a:tr h="317092">
                <a:tc gridSpan="6">
                  <a:txBody>
                    <a:bodyPr/>
                    <a:lstStyle/>
                    <a:p>
                      <a:pPr algn="ctr" fontAlgn="b"/>
                      <a:r>
                        <a:rPr lang="en-IN" sz="1600" b="1" i="0" u="none" strike="noStrike" dirty="0">
                          <a:solidFill>
                            <a:srgbClr val="000000"/>
                          </a:solidFill>
                          <a:effectLst/>
                          <a:latin typeface="Calibri" panose="020F0502020204030204" pitchFamily="34" charset="0"/>
                        </a:rPr>
                        <a:t>Employee INNER JOIN Dept On </a:t>
                      </a:r>
                      <a:r>
                        <a:rPr lang="en-IN" sz="1600" b="1" i="0" u="none" strike="noStrike" dirty="0" err="1">
                          <a:solidFill>
                            <a:srgbClr val="000000"/>
                          </a:solidFill>
                          <a:effectLst/>
                          <a:latin typeface="Calibri" panose="020F0502020204030204" pitchFamily="34" charset="0"/>
                        </a:rPr>
                        <a:t>deptid</a:t>
                      </a:r>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179108"/>
                  </a:ext>
                </a:extLst>
              </a:tr>
              <a:tr h="404971">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E.deptid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D.deptid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deptname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413485">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John</a:t>
                      </a:r>
                    </a:p>
                  </a:txBody>
                  <a:tcPr marL="7620" marR="7620" marT="7620" marB="0" anchor="b"/>
                </a:tc>
                <a:tc>
                  <a:txBody>
                    <a:bodyPr/>
                    <a:lstStyle/>
                    <a:p>
                      <a:pPr algn="l" fontAlgn="b"/>
                      <a:r>
                        <a:rPr lang="en-IN" sz="1600" u="none" strike="noStrike" dirty="0">
                          <a:effectLst/>
                        </a:rPr>
                        <a:t>48000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101</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101</a:t>
                      </a:r>
                    </a:p>
                  </a:txBody>
                  <a:tcPr marL="7620" marR="7620" marT="7620" marB="0" anchor="b"/>
                </a:tc>
                <a:tc>
                  <a:txBody>
                    <a:bodyPr/>
                    <a:lstStyle/>
                    <a:p>
                      <a:pPr algn="l" fontAlgn="b"/>
                      <a:r>
                        <a:rPr lang="en-IN" sz="1600" u="none" strike="noStrike" dirty="0">
                          <a:effectLst/>
                        </a:rPr>
                        <a:t>Sales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1592819"/>
                  </a:ext>
                </a:extLst>
              </a:tr>
              <a:tr h="413485">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55000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102</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102</a:t>
                      </a:r>
                    </a:p>
                  </a:txBody>
                  <a:tcPr marL="7620" marR="7620" marT="7620" marB="0" anchor="b"/>
                </a:tc>
                <a:tc>
                  <a:txBody>
                    <a:bodyPr/>
                    <a:lstStyle/>
                    <a:p>
                      <a:pPr algn="l" fontAlgn="b"/>
                      <a:r>
                        <a:rPr lang="en-IN" sz="1600" u="none" strike="noStrike" dirty="0">
                          <a:effectLst/>
                        </a:rPr>
                        <a:t>Marketing</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9848338"/>
                  </a:ext>
                </a:extLst>
              </a:tr>
            </a:tbl>
          </a:graphicData>
        </a:graphic>
      </p:graphicFrame>
      <p:pic>
        <p:nvPicPr>
          <p:cNvPr id="8" name="Picture 7">
            <a:extLst>
              <a:ext uri="{FF2B5EF4-FFF2-40B4-BE49-F238E27FC236}">
                <a16:creationId xmlns:a16="http://schemas.microsoft.com/office/drawing/2014/main" id="{3C7FB6CF-922D-A504-F73D-0F49AC095FA9}"/>
              </a:ext>
            </a:extLst>
          </p:cNvPr>
          <p:cNvPicPr>
            <a:picLocks noChangeAspect="1"/>
          </p:cNvPicPr>
          <p:nvPr/>
        </p:nvPicPr>
        <p:blipFill>
          <a:blip r:embed="rId2"/>
          <a:stretch>
            <a:fillRect/>
          </a:stretch>
        </p:blipFill>
        <p:spPr>
          <a:xfrm>
            <a:off x="1702612" y="4064344"/>
            <a:ext cx="2815226" cy="1634904"/>
          </a:xfrm>
          <a:prstGeom prst="rect">
            <a:avLst/>
          </a:prstGeom>
        </p:spPr>
      </p:pic>
    </p:spTree>
    <p:extLst>
      <p:ext uri="{BB962C8B-B14F-4D97-AF65-F5344CB8AC3E}">
        <p14:creationId xmlns:p14="http://schemas.microsoft.com/office/powerpoint/2010/main" val="2300197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LEFT OUTER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5" y="1860303"/>
            <a:ext cx="10107725" cy="4175248"/>
          </a:xfrm>
        </p:spPr>
        <p:txBody>
          <a:bodyPr>
            <a:noAutofit/>
          </a:bodyPr>
          <a:lstStyle/>
          <a:p>
            <a:pPr marL="0" indent="0">
              <a:lnSpc>
                <a:spcPct val="100000"/>
              </a:lnSpc>
              <a:spcBef>
                <a:spcPts val="300"/>
              </a:spcBef>
              <a:spcAft>
                <a:spcPts val="300"/>
              </a:spcAft>
              <a:buNone/>
            </a:pPr>
            <a:r>
              <a:rPr lang="en-US" b="1" dirty="0">
                <a:latin typeface="Merriweather Web"/>
              </a:rPr>
              <a:t>LEFT OUTER JOIN:</a:t>
            </a:r>
            <a:r>
              <a:rPr lang="en-US" dirty="0">
                <a:latin typeface="Merriweather Web"/>
              </a:rPr>
              <a:t> Returns all rows from Left table and matching rows from Right table. For all non-matching rows from Right table, it will return nulls.</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A  </a:t>
            </a:r>
            <a:r>
              <a:rPr lang="en-US" dirty="0">
                <a:latin typeface="Merriweather Web"/>
              </a:rPr>
              <a:t>LEFT OUTER JOIN </a:t>
            </a:r>
            <a:r>
              <a:rPr lang="en-US" i="1" dirty="0">
                <a:latin typeface="Merriweather Web"/>
              </a:rPr>
              <a:t>TABLE_B  B</a:t>
            </a:r>
          </a:p>
          <a:p>
            <a:pPr marL="0" indent="0">
              <a:lnSpc>
                <a:spcPct val="100000"/>
              </a:lnSpc>
              <a:spcBef>
                <a:spcPts val="300"/>
              </a:spcBef>
              <a:spcAft>
                <a:spcPts val="300"/>
              </a:spcAft>
              <a:buNone/>
            </a:pPr>
            <a:r>
              <a:rPr lang="en-US" dirty="0">
                <a:latin typeface="Merriweather Web"/>
              </a:rPr>
              <a:t>ON  </a:t>
            </a:r>
            <a:r>
              <a:rPr lang="en-US" i="1" dirty="0" err="1">
                <a:latin typeface="Merriweather Web"/>
              </a:rPr>
              <a:t>A.Key</a:t>
            </a:r>
            <a:r>
              <a:rPr lang="en-US" i="1" dirty="0">
                <a:latin typeface="Merriweather Web"/>
              </a:rPr>
              <a:t> = </a:t>
            </a:r>
            <a:r>
              <a:rPr lang="en-US" i="1" dirty="0" err="1">
                <a:latin typeface="Merriweather Web"/>
              </a:rPr>
              <a:t>B.Key</a:t>
            </a:r>
            <a:r>
              <a:rPr lang="en-US" i="1" dirty="0">
                <a:latin typeface="Merriweather Web"/>
              </a:rPr>
              <a:t>;</a:t>
            </a: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extLst>
              <p:ext uri="{D42A27DB-BD31-4B8C-83A1-F6EECF244321}">
                <p14:modId xmlns:p14="http://schemas.microsoft.com/office/powerpoint/2010/main" val="1960277312"/>
              </p:ext>
            </p:extLst>
          </p:nvPr>
        </p:nvGraphicFramePr>
        <p:xfrm>
          <a:off x="6593874" y="2648133"/>
          <a:ext cx="2693561" cy="1232645"/>
        </p:xfrm>
        <a:graphic>
          <a:graphicData uri="http://schemas.openxmlformats.org/drawingml/2006/table">
            <a:tbl>
              <a:tblPr>
                <a:tableStyleId>{5C22544A-7EE6-4342-B048-85BDC9FD1C3A}</a:tableStyleId>
              </a:tblPr>
              <a:tblGrid>
                <a:gridCol w="586856">
                  <a:extLst>
                    <a:ext uri="{9D8B030D-6E8A-4147-A177-3AD203B41FA5}">
                      <a16:colId xmlns:a16="http://schemas.microsoft.com/office/drawing/2014/main" val="2810019012"/>
                    </a:ext>
                  </a:extLst>
                </a:gridCol>
                <a:gridCol w="914400">
                  <a:extLst>
                    <a:ext uri="{9D8B030D-6E8A-4147-A177-3AD203B41FA5}">
                      <a16:colId xmlns:a16="http://schemas.microsoft.com/office/drawing/2014/main" val="189232313"/>
                    </a:ext>
                  </a:extLst>
                </a:gridCol>
                <a:gridCol w="618564">
                  <a:extLst>
                    <a:ext uri="{9D8B030D-6E8A-4147-A177-3AD203B41FA5}">
                      <a16:colId xmlns:a16="http://schemas.microsoft.com/office/drawing/2014/main" val="2727158753"/>
                    </a:ext>
                  </a:extLst>
                </a:gridCol>
                <a:gridCol w="573741">
                  <a:extLst>
                    <a:ext uri="{9D8B030D-6E8A-4147-A177-3AD203B41FA5}">
                      <a16:colId xmlns:a16="http://schemas.microsoft.com/office/drawing/2014/main" val="2300842270"/>
                    </a:ext>
                  </a:extLst>
                </a:gridCol>
              </a:tblGrid>
              <a:tr h="246529">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246529">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246529">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John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48000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101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246529">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Charles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151395"/>
                  </a:ext>
                </a:extLst>
              </a:tr>
              <a:tr h="246529">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Tina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62000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0727669"/>
                  </a:ext>
                </a:extLst>
              </a:tr>
            </a:tbl>
          </a:graphicData>
        </a:graphic>
      </p:graphicFrame>
      <p:graphicFrame>
        <p:nvGraphicFramePr>
          <p:cNvPr id="5" name="Table 4">
            <a:extLst>
              <a:ext uri="{FF2B5EF4-FFF2-40B4-BE49-F238E27FC236}">
                <a16:creationId xmlns:a16="http://schemas.microsoft.com/office/drawing/2014/main" id="{59E231AB-52E5-0FD7-C571-02D143F98CD0}"/>
              </a:ext>
            </a:extLst>
          </p:cNvPr>
          <p:cNvGraphicFramePr>
            <a:graphicFrameLocks noGrp="1"/>
          </p:cNvGraphicFramePr>
          <p:nvPr>
            <p:extLst>
              <p:ext uri="{D42A27DB-BD31-4B8C-83A1-F6EECF244321}">
                <p14:modId xmlns:p14="http://schemas.microsoft.com/office/powerpoint/2010/main" val="3618973362"/>
              </p:ext>
            </p:extLst>
          </p:nvPr>
        </p:nvGraphicFramePr>
        <p:xfrm>
          <a:off x="9556376" y="2670320"/>
          <a:ext cx="1568824" cy="1188270"/>
        </p:xfrm>
        <a:graphic>
          <a:graphicData uri="http://schemas.openxmlformats.org/drawingml/2006/table">
            <a:tbl>
              <a:tblPr>
                <a:tableStyleId>{5C22544A-7EE6-4342-B048-85BDC9FD1C3A}</a:tableStyleId>
              </a:tblPr>
              <a:tblGrid>
                <a:gridCol w="636496">
                  <a:extLst>
                    <a:ext uri="{9D8B030D-6E8A-4147-A177-3AD203B41FA5}">
                      <a16:colId xmlns:a16="http://schemas.microsoft.com/office/drawing/2014/main" val="2095163008"/>
                    </a:ext>
                  </a:extLst>
                </a:gridCol>
                <a:gridCol w="932328">
                  <a:extLst>
                    <a:ext uri="{9D8B030D-6E8A-4147-A177-3AD203B41FA5}">
                      <a16:colId xmlns:a16="http://schemas.microsoft.com/office/drawing/2014/main" val="14740854"/>
                    </a:ext>
                  </a:extLst>
                </a:gridCol>
              </a:tblGrid>
              <a:tr h="0">
                <a:tc gridSpan="2">
                  <a:txBody>
                    <a:bodyPr/>
                    <a:lstStyle/>
                    <a:p>
                      <a:pPr algn="ctr" fontAlgn="b"/>
                      <a:r>
                        <a:rPr lang="en-IN" sz="1400" b="1" i="0" u="none" strike="noStrike" dirty="0">
                          <a:solidFill>
                            <a:srgbClr val="000000"/>
                          </a:solidFill>
                          <a:effectLst/>
                          <a:latin typeface="Calibri" panose="020F0502020204030204" pitchFamily="34" charset="0"/>
                        </a:rPr>
                        <a:t>Dept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399561"/>
                  </a:ext>
                </a:extLst>
              </a:tr>
              <a:tr h="0">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15501"/>
                  </a:ext>
                </a:extLst>
              </a:tr>
              <a:tr h="248770">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Sales</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4852224"/>
                  </a:ext>
                </a:extLst>
              </a:tr>
              <a:tr h="248770">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19348"/>
                  </a:ext>
                </a:extLst>
              </a:tr>
              <a:tr h="248770">
                <a:tc>
                  <a:txBody>
                    <a:bodyPr/>
                    <a:lstStyle/>
                    <a:p>
                      <a:pPr algn="l" fontAlgn="b"/>
                      <a:r>
                        <a:rPr lang="en-IN" sz="1400" u="none" strike="noStrike" dirty="0">
                          <a:effectLst/>
                        </a:rPr>
                        <a:t>104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Finance</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7224873"/>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extLst>
              <p:ext uri="{D42A27DB-BD31-4B8C-83A1-F6EECF244321}">
                <p14:modId xmlns:p14="http://schemas.microsoft.com/office/powerpoint/2010/main" val="4097157465"/>
              </p:ext>
            </p:extLst>
          </p:nvPr>
        </p:nvGraphicFramePr>
        <p:xfrm>
          <a:off x="6340277" y="4120919"/>
          <a:ext cx="5098688" cy="1735076"/>
        </p:xfrm>
        <a:graphic>
          <a:graphicData uri="http://schemas.openxmlformats.org/drawingml/2006/table">
            <a:tbl>
              <a:tblPr>
                <a:tableStyleId>{5C22544A-7EE6-4342-B048-85BDC9FD1C3A}</a:tableStyleId>
              </a:tblPr>
              <a:tblGrid>
                <a:gridCol w="646750">
                  <a:extLst>
                    <a:ext uri="{9D8B030D-6E8A-4147-A177-3AD203B41FA5}">
                      <a16:colId xmlns:a16="http://schemas.microsoft.com/office/drawing/2014/main" val="519273271"/>
                    </a:ext>
                  </a:extLst>
                </a:gridCol>
                <a:gridCol w="1015870">
                  <a:extLst>
                    <a:ext uri="{9D8B030D-6E8A-4147-A177-3AD203B41FA5}">
                      <a16:colId xmlns:a16="http://schemas.microsoft.com/office/drawing/2014/main" val="2533868599"/>
                    </a:ext>
                  </a:extLst>
                </a:gridCol>
                <a:gridCol w="744071">
                  <a:extLst>
                    <a:ext uri="{9D8B030D-6E8A-4147-A177-3AD203B41FA5}">
                      <a16:colId xmlns:a16="http://schemas.microsoft.com/office/drawing/2014/main" val="1943730257"/>
                    </a:ext>
                  </a:extLst>
                </a:gridCol>
                <a:gridCol w="764585">
                  <a:extLst>
                    <a:ext uri="{9D8B030D-6E8A-4147-A177-3AD203B41FA5}">
                      <a16:colId xmlns:a16="http://schemas.microsoft.com/office/drawing/2014/main" val="71379352"/>
                    </a:ext>
                  </a:extLst>
                </a:gridCol>
                <a:gridCol w="824753">
                  <a:extLst>
                    <a:ext uri="{9D8B030D-6E8A-4147-A177-3AD203B41FA5}">
                      <a16:colId xmlns:a16="http://schemas.microsoft.com/office/drawing/2014/main" val="3980814861"/>
                    </a:ext>
                  </a:extLst>
                </a:gridCol>
                <a:gridCol w="1102659">
                  <a:extLst>
                    <a:ext uri="{9D8B030D-6E8A-4147-A177-3AD203B41FA5}">
                      <a16:colId xmlns:a16="http://schemas.microsoft.com/office/drawing/2014/main" val="1613128075"/>
                    </a:ext>
                  </a:extLst>
                </a:gridCol>
              </a:tblGrid>
              <a:tr h="280343">
                <a:tc gridSpan="6">
                  <a:txBody>
                    <a:bodyPr/>
                    <a:lstStyle/>
                    <a:p>
                      <a:pPr algn="ctr" fontAlgn="b"/>
                      <a:r>
                        <a:rPr lang="en-IN" sz="1600" b="1" i="0" u="none" strike="noStrike" dirty="0">
                          <a:solidFill>
                            <a:srgbClr val="000000"/>
                          </a:solidFill>
                          <a:effectLst/>
                          <a:latin typeface="Calibri" panose="020F0502020204030204" pitchFamily="34" charset="0"/>
                        </a:rPr>
                        <a:t>Employee LEFT OUTER JOIN Dept On </a:t>
                      </a:r>
                      <a:r>
                        <a:rPr lang="en-IN" sz="1600" b="1" i="0" u="none" strike="noStrike" dirty="0" err="1">
                          <a:solidFill>
                            <a:srgbClr val="000000"/>
                          </a:solidFill>
                          <a:effectLst/>
                          <a:latin typeface="Calibri" panose="020F0502020204030204" pitchFamily="34" charset="0"/>
                        </a:rPr>
                        <a:t>deptid</a:t>
                      </a:r>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179108"/>
                  </a:ext>
                </a:extLst>
              </a:tr>
              <a:tr h="358038">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E.deptid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D.deptid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deptname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365565">
                <a:tc>
                  <a:txBody>
                    <a:bodyPr/>
                    <a:lstStyle/>
                    <a:p>
                      <a:pPr algn="ctr" fontAlgn="b"/>
                      <a:r>
                        <a:rPr lang="en-IN" sz="1600" u="none" strike="noStrike" kern="1200" dirty="0">
                          <a:solidFill>
                            <a:schemeClr val="dk1"/>
                          </a:solidFill>
                          <a:effectLst/>
                          <a:latin typeface="+mn-lt"/>
                          <a:ea typeface="+mn-ea"/>
                          <a:cs typeface="+mn-cs"/>
                        </a:rPr>
                        <a:t>1</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John</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48000</a:t>
                      </a: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Sales</a:t>
                      </a:r>
                    </a:p>
                  </a:txBody>
                  <a:tcPr marL="7620" marR="7620" marT="7620" marB="0" anchor="b"/>
                </a:tc>
                <a:extLst>
                  <a:ext uri="{0D108BD9-81ED-4DB2-BD59-A6C34878D82A}">
                    <a16:rowId xmlns:a16="http://schemas.microsoft.com/office/drawing/2014/main" val="1341592819"/>
                  </a:ext>
                </a:extLst>
              </a:tr>
              <a:tr h="365565">
                <a:tc>
                  <a:txBody>
                    <a:bodyPr/>
                    <a:lstStyle/>
                    <a:p>
                      <a:pPr algn="ctr" fontAlgn="b"/>
                      <a:r>
                        <a:rPr lang="en-IN" sz="1600" u="none" strike="noStrike" kern="1200">
                          <a:solidFill>
                            <a:schemeClr val="dk1"/>
                          </a:solidFill>
                          <a:effectLst/>
                          <a:latin typeface="+mn-lt"/>
                          <a:ea typeface="+mn-ea"/>
                          <a:cs typeface="+mn-cs"/>
                        </a:rPr>
                        <a:t>2</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Charles</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55000</a:t>
                      </a: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Marketing</a:t>
                      </a:r>
                    </a:p>
                  </a:txBody>
                  <a:tcPr marL="7620" marR="7620" marT="7620" marB="0" anchor="b"/>
                </a:tc>
                <a:extLst>
                  <a:ext uri="{0D108BD9-81ED-4DB2-BD59-A6C34878D82A}">
                    <a16:rowId xmlns:a16="http://schemas.microsoft.com/office/drawing/2014/main" val="1603198604"/>
                  </a:ext>
                </a:extLst>
              </a:tr>
              <a:tr h="365565">
                <a:tc>
                  <a:txBody>
                    <a:bodyPr/>
                    <a:lstStyle/>
                    <a:p>
                      <a:pPr algn="ctr" fontAlgn="b"/>
                      <a:r>
                        <a:rPr lang="en-IN" sz="1600" u="none" strike="noStrike" kern="1200" dirty="0">
                          <a:solidFill>
                            <a:schemeClr val="dk1"/>
                          </a:solidFill>
                          <a:effectLst/>
                          <a:latin typeface="+mn-lt"/>
                          <a:ea typeface="+mn-ea"/>
                          <a:cs typeface="+mn-cs"/>
                        </a:rPr>
                        <a:t>3</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Tina</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62000</a:t>
                      </a:r>
                    </a:p>
                  </a:txBody>
                  <a:tcPr marL="7620" marR="7620" marT="7620" marB="0" anchor="b"/>
                </a:tc>
                <a:tc>
                  <a:txBody>
                    <a:bodyPr/>
                    <a:lstStyle/>
                    <a:p>
                      <a:pPr algn="l" fontAlgn="b"/>
                      <a:r>
                        <a:rPr lang="en-IN" sz="1600" u="none" strike="noStrike" dirty="0">
                          <a:effectLst/>
                        </a:rPr>
                        <a:t>103</a:t>
                      </a:r>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 </a:t>
                      </a:r>
                    </a:p>
                  </a:txBody>
                  <a:tcPr marL="7620" marR="7620" marT="7620" marB="0" anchor="b"/>
                </a:tc>
                <a:extLst>
                  <a:ext uri="{0D108BD9-81ED-4DB2-BD59-A6C34878D82A}">
                    <a16:rowId xmlns:a16="http://schemas.microsoft.com/office/drawing/2014/main" val="2109848338"/>
                  </a:ext>
                </a:extLst>
              </a:tr>
            </a:tbl>
          </a:graphicData>
        </a:graphic>
      </p:graphicFrame>
      <p:pic>
        <p:nvPicPr>
          <p:cNvPr id="8" name="Picture 7">
            <a:extLst>
              <a:ext uri="{FF2B5EF4-FFF2-40B4-BE49-F238E27FC236}">
                <a16:creationId xmlns:a16="http://schemas.microsoft.com/office/drawing/2014/main" id="{A95DE088-6F45-5DD6-AE1F-0EDAE46D995B}"/>
              </a:ext>
            </a:extLst>
          </p:cNvPr>
          <p:cNvPicPr>
            <a:picLocks noChangeAspect="1"/>
          </p:cNvPicPr>
          <p:nvPr/>
        </p:nvPicPr>
        <p:blipFill>
          <a:blip r:embed="rId2"/>
          <a:stretch>
            <a:fillRect/>
          </a:stretch>
        </p:blipFill>
        <p:spPr>
          <a:xfrm>
            <a:off x="1755971" y="4246424"/>
            <a:ext cx="2511230" cy="1559889"/>
          </a:xfrm>
          <a:prstGeom prst="rect">
            <a:avLst/>
          </a:prstGeom>
        </p:spPr>
      </p:pic>
    </p:spTree>
    <p:extLst>
      <p:ext uri="{BB962C8B-B14F-4D97-AF65-F5344CB8AC3E}">
        <p14:creationId xmlns:p14="http://schemas.microsoft.com/office/powerpoint/2010/main" val="38336055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RIGHT OUTER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5" y="1860303"/>
            <a:ext cx="10107725" cy="4175248"/>
          </a:xfrm>
        </p:spPr>
        <p:txBody>
          <a:bodyPr>
            <a:noAutofit/>
          </a:bodyPr>
          <a:lstStyle/>
          <a:p>
            <a:pPr marL="0" indent="0">
              <a:lnSpc>
                <a:spcPct val="100000"/>
              </a:lnSpc>
              <a:spcBef>
                <a:spcPts val="300"/>
              </a:spcBef>
              <a:spcAft>
                <a:spcPts val="300"/>
              </a:spcAft>
              <a:buNone/>
            </a:pPr>
            <a:r>
              <a:rPr lang="en-US" b="1" dirty="0">
                <a:latin typeface="Merriweather Web"/>
              </a:rPr>
              <a:t>RIGHT OUTER JOIN:</a:t>
            </a:r>
            <a:r>
              <a:rPr lang="en-US" dirty="0">
                <a:latin typeface="Merriweather Web"/>
              </a:rPr>
              <a:t> Returns all rows from Right table and matching rows from Left table. For all non-matching rows from Left table, it will return nulls.</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A  </a:t>
            </a:r>
            <a:r>
              <a:rPr lang="en-US" dirty="0">
                <a:latin typeface="Merriweather Web"/>
              </a:rPr>
              <a:t>RIGHT OUTER JOIN </a:t>
            </a:r>
            <a:r>
              <a:rPr lang="en-US" i="1" dirty="0">
                <a:latin typeface="Merriweather Web"/>
              </a:rPr>
              <a:t>TABLE_B  B</a:t>
            </a:r>
          </a:p>
          <a:p>
            <a:pPr marL="0" indent="0">
              <a:lnSpc>
                <a:spcPct val="100000"/>
              </a:lnSpc>
              <a:spcBef>
                <a:spcPts val="300"/>
              </a:spcBef>
              <a:spcAft>
                <a:spcPts val="300"/>
              </a:spcAft>
              <a:buNone/>
            </a:pPr>
            <a:r>
              <a:rPr lang="en-US" dirty="0">
                <a:latin typeface="Merriweather Web"/>
              </a:rPr>
              <a:t>ON  </a:t>
            </a:r>
            <a:r>
              <a:rPr lang="en-US" i="1" dirty="0" err="1">
                <a:latin typeface="Merriweather Web"/>
              </a:rPr>
              <a:t>A.Key</a:t>
            </a:r>
            <a:r>
              <a:rPr lang="en-US" i="1" dirty="0">
                <a:latin typeface="Merriweather Web"/>
              </a:rPr>
              <a:t> = </a:t>
            </a:r>
            <a:r>
              <a:rPr lang="en-US" i="1" dirty="0" err="1">
                <a:latin typeface="Merriweather Web"/>
              </a:rPr>
              <a:t>B.Key</a:t>
            </a:r>
            <a:r>
              <a:rPr lang="en-US" i="1" dirty="0">
                <a:latin typeface="Merriweather Web"/>
              </a:rPr>
              <a:t>;</a:t>
            </a: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extLst>
              <p:ext uri="{D42A27DB-BD31-4B8C-83A1-F6EECF244321}">
                <p14:modId xmlns:p14="http://schemas.microsoft.com/office/powerpoint/2010/main" val="786747152"/>
              </p:ext>
            </p:extLst>
          </p:nvPr>
        </p:nvGraphicFramePr>
        <p:xfrm>
          <a:off x="6665592" y="2612021"/>
          <a:ext cx="2693561" cy="1232645"/>
        </p:xfrm>
        <a:graphic>
          <a:graphicData uri="http://schemas.openxmlformats.org/drawingml/2006/table">
            <a:tbl>
              <a:tblPr>
                <a:tableStyleId>{5C22544A-7EE6-4342-B048-85BDC9FD1C3A}</a:tableStyleId>
              </a:tblPr>
              <a:tblGrid>
                <a:gridCol w="586856">
                  <a:extLst>
                    <a:ext uri="{9D8B030D-6E8A-4147-A177-3AD203B41FA5}">
                      <a16:colId xmlns:a16="http://schemas.microsoft.com/office/drawing/2014/main" val="2810019012"/>
                    </a:ext>
                  </a:extLst>
                </a:gridCol>
                <a:gridCol w="914400">
                  <a:extLst>
                    <a:ext uri="{9D8B030D-6E8A-4147-A177-3AD203B41FA5}">
                      <a16:colId xmlns:a16="http://schemas.microsoft.com/office/drawing/2014/main" val="189232313"/>
                    </a:ext>
                  </a:extLst>
                </a:gridCol>
                <a:gridCol w="618564">
                  <a:extLst>
                    <a:ext uri="{9D8B030D-6E8A-4147-A177-3AD203B41FA5}">
                      <a16:colId xmlns:a16="http://schemas.microsoft.com/office/drawing/2014/main" val="2727158753"/>
                    </a:ext>
                  </a:extLst>
                </a:gridCol>
                <a:gridCol w="573741">
                  <a:extLst>
                    <a:ext uri="{9D8B030D-6E8A-4147-A177-3AD203B41FA5}">
                      <a16:colId xmlns:a16="http://schemas.microsoft.com/office/drawing/2014/main" val="2300842270"/>
                    </a:ext>
                  </a:extLst>
                </a:gridCol>
              </a:tblGrid>
              <a:tr h="246529">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246529">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246529">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John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48000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101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246529">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Charles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151395"/>
                  </a:ext>
                </a:extLst>
              </a:tr>
              <a:tr h="246529">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Tina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62000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0727669"/>
                  </a:ext>
                </a:extLst>
              </a:tr>
            </a:tbl>
          </a:graphicData>
        </a:graphic>
      </p:graphicFrame>
      <p:graphicFrame>
        <p:nvGraphicFramePr>
          <p:cNvPr id="5" name="Table 4">
            <a:extLst>
              <a:ext uri="{FF2B5EF4-FFF2-40B4-BE49-F238E27FC236}">
                <a16:creationId xmlns:a16="http://schemas.microsoft.com/office/drawing/2014/main" id="{59E231AB-52E5-0FD7-C571-02D143F98CD0}"/>
              </a:ext>
            </a:extLst>
          </p:cNvPr>
          <p:cNvGraphicFramePr>
            <a:graphicFrameLocks noGrp="1"/>
          </p:cNvGraphicFramePr>
          <p:nvPr>
            <p:extLst>
              <p:ext uri="{D42A27DB-BD31-4B8C-83A1-F6EECF244321}">
                <p14:modId xmlns:p14="http://schemas.microsoft.com/office/powerpoint/2010/main" val="53591545"/>
              </p:ext>
            </p:extLst>
          </p:nvPr>
        </p:nvGraphicFramePr>
        <p:xfrm>
          <a:off x="9511551" y="2656396"/>
          <a:ext cx="1541931" cy="1188270"/>
        </p:xfrm>
        <a:graphic>
          <a:graphicData uri="http://schemas.openxmlformats.org/drawingml/2006/table">
            <a:tbl>
              <a:tblPr>
                <a:tableStyleId>{5C22544A-7EE6-4342-B048-85BDC9FD1C3A}</a:tableStyleId>
              </a:tblPr>
              <a:tblGrid>
                <a:gridCol w="636496">
                  <a:extLst>
                    <a:ext uri="{9D8B030D-6E8A-4147-A177-3AD203B41FA5}">
                      <a16:colId xmlns:a16="http://schemas.microsoft.com/office/drawing/2014/main" val="2095163008"/>
                    </a:ext>
                  </a:extLst>
                </a:gridCol>
                <a:gridCol w="905435">
                  <a:extLst>
                    <a:ext uri="{9D8B030D-6E8A-4147-A177-3AD203B41FA5}">
                      <a16:colId xmlns:a16="http://schemas.microsoft.com/office/drawing/2014/main" val="14740854"/>
                    </a:ext>
                  </a:extLst>
                </a:gridCol>
              </a:tblGrid>
              <a:tr h="0">
                <a:tc gridSpan="2">
                  <a:txBody>
                    <a:bodyPr/>
                    <a:lstStyle/>
                    <a:p>
                      <a:pPr algn="ctr" fontAlgn="b"/>
                      <a:r>
                        <a:rPr lang="en-IN" sz="1400" b="1" i="0" u="none" strike="noStrike" dirty="0">
                          <a:solidFill>
                            <a:srgbClr val="000000"/>
                          </a:solidFill>
                          <a:effectLst/>
                          <a:latin typeface="Calibri" panose="020F0502020204030204" pitchFamily="34" charset="0"/>
                        </a:rPr>
                        <a:t>Dept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399561"/>
                  </a:ext>
                </a:extLst>
              </a:tr>
              <a:tr h="0">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15501"/>
                  </a:ext>
                </a:extLst>
              </a:tr>
              <a:tr h="248770">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Sales</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4852224"/>
                  </a:ext>
                </a:extLst>
              </a:tr>
              <a:tr h="248770">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19348"/>
                  </a:ext>
                </a:extLst>
              </a:tr>
              <a:tr h="248770">
                <a:tc>
                  <a:txBody>
                    <a:bodyPr/>
                    <a:lstStyle/>
                    <a:p>
                      <a:pPr algn="l" fontAlgn="b"/>
                      <a:r>
                        <a:rPr lang="en-IN" sz="1400" u="none" strike="noStrike" dirty="0">
                          <a:effectLst/>
                        </a:rPr>
                        <a:t>104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Finance</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7224873"/>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extLst>
              <p:ext uri="{D42A27DB-BD31-4B8C-83A1-F6EECF244321}">
                <p14:modId xmlns:p14="http://schemas.microsoft.com/office/powerpoint/2010/main" val="4241125621"/>
              </p:ext>
            </p:extLst>
          </p:nvPr>
        </p:nvGraphicFramePr>
        <p:xfrm>
          <a:off x="6340277" y="4194780"/>
          <a:ext cx="5098688" cy="1735076"/>
        </p:xfrm>
        <a:graphic>
          <a:graphicData uri="http://schemas.openxmlformats.org/drawingml/2006/table">
            <a:tbl>
              <a:tblPr>
                <a:tableStyleId>{5C22544A-7EE6-4342-B048-85BDC9FD1C3A}</a:tableStyleId>
              </a:tblPr>
              <a:tblGrid>
                <a:gridCol w="701474">
                  <a:extLst>
                    <a:ext uri="{9D8B030D-6E8A-4147-A177-3AD203B41FA5}">
                      <a16:colId xmlns:a16="http://schemas.microsoft.com/office/drawing/2014/main" val="519273271"/>
                    </a:ext>
                  </a:extLst>
                </a:gridCol>
                <a:gridCol w="1143025">
                  <a:extLst>
                    <a:ext uri="{9D8B030D-6E8A-4147-A177-3AD203B41FA5}">
                      <a16:colId xmlns:a16="http://schemas.microsoft.com/office/drawing/2014/main" val="2533868599"/>
                    </a:ext>
                  </a:extLst>
                </a:gridCol>
                <a:gridCol w="636495">
                  <a:extLst>
                    <a:ext uri="{9D8B030D-6E8A-4147-A177-3AD203B41FA5}">
                      <a16:colId xmlns:a16="http://schemas.microsoft.com/office/drawing/2014/main" val="1943730257"/>
                    </a:ext>
                  </a:extLst>
                </a:gridCol>
                <a:gridCol w="744070">
                  <a:extLst>
                    <a:ext uri="{9D8B030D-6E8A-4147-A177-3AD203B41FA5}">
                      <a16:colId xmlns:a16="http://schemas.microsoft.com/office/drawing/2014/main" val="3392042036"/>
                    </a:ext>
                  </a:extLst>
                </a:gridCol>
                <a:gridCol w="788894">
                  <a:extLst>
                    <a:ext uri="{9D8B030D-6E8A-4147-A177-3AD203B41FA5}">
                      <a16:colId xmlns:a16="http://schemas.microsoft.com/office/drawing/2014/main" val="71379352"/>
                    </a:ext>
                  </a:extLst>
                </a:gridCol>
                <a:gridCol w="1084730">
                  <a:extLst>
                    <a:ext uri="{9D8B030D-6E8A-4147-A177-3AD203B41FA5}">
                      <a16:colId xmlns:a16="http://schemas.microsoft.com/office/drawing/2014/main" val="1613128075"/>
                    </a:ext>
                  </a:extLst>
                </a:gridCol>
              </a:tblGrid>
              <a:tr h="280343">
                <a:tc gridSpan="6">
                  <a:txBody>
                    <a:bodyPr/>
                    <a:lstStyle/>
                    <a:p>
                      <a:pPr algn="ctr" fontAlgn="b"/>
                      <a:r>
                        <a:rPr lang="en-IN" sz="1600" b="1" i="0" u="none" strike="noStrike" dirty="0">
                          <a:solidFill>
                            <a:srgbClr val="000000"/>
                          </a:solidFill>
                          <a:effectLst/>
                          <a:latin typeface="Calibri" panose="020F0502020204030204" pitchFamily="34" charset="0"/>
                        </a:rPr>
                        <a:t>Employee RIGHT OUTER JOIN Dept On </a:t>
                      </a:r>
                      <a:r>
                        <a:rPr lang="en-IN" sz="1600" b="1" i="0" u="none" strike="noStrike" dirty="0" err="1">
                          <a:solidFill>
                            <a:srgbClr val="000000"/>
                          </a:solidFill>
                          <a:effectLst/>
                          <a:latin typeface="Calibri" panose="020F0502020204030204" pitchFamily="34" charset="0"/>
                        </a:rPr>
                        <a:t>deptid</a:t>
                      </a:r>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179108"/>
                  </a:ext>
                </a:extLst>
              </a:tr>
              <a:tr h="358038">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E.deptid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D.deptid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deptname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365565">
                <a:tc>
                  <a:txBody>
                    <a:bodyPr/>
                    <a:lstStyle/>
                    <a:p>
                      <a:pPr algn="ctr" fontAlgn="b"/>
                      <a:r>
                        <a:rPr lang="en-IN" sz="1600" u="none" strike="noStrike" kern="1200" dirty="0">
                          <a:solidFill>
                            <a:schemeClr val="dk1"/>
                          </a:solidFill>
                          <a:effectLst/>
                          <a:latin typeface="+mn-lt"/>
                          <a:ea typeface="+mn-ea"/>
                          <a:cs typeface="+mn-cs"/>
                        </a:rPr>
                        <a:t>1</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John</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48000</a:t>
                      </a: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Sales</a:t>
                      </a:r>
                    </a:p>
                  </a:txBody>
                  <a:tcPr marL="7620" marR="7620" marT="7620" marB="0" anchor="b"/>
                </a:tc>
                <a:extLst>
                  <a:ext uri="{0D108BD9-81ED-4DB2-BD59-A6C34878D82A}">
                    <a16:rowId xmlns:a16="http://schemas.microsoft.com/office/drawing/2014/main" val="1341592819"/>
                  </a:ext>
                </a:extLst>
              </a:tr>
              <a:tr h="365565">
                <a:tc>
                  <a:txBody>
                    <a:bodyPr/>
                    <a:lstStyle/>
                    <a:p>
                      <a:pPr algn="ctr" fontAlgn="b"/>
                      <a:r>
                        <a:rPr lang="en-IN" sz="1600" u="none" strike="noStrike" kern="1200">
                          <a:solidFill>
                            <a:schemeClr val="dk1"/>
                          </a:solidFill>
                          <a:effectLst/>
                          <a:latin typeface="+mn-lt"/>
                          <a:ea typeface="+mn-ea"/>
                          <a:cs typeface="+mn-cs"/>
                        </a:rPr>
                        <a:t>2</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Charles</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55000</a:t>
                      </a: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Marketing</a:t>
                      </a:r>
                    </a:p>
                  </a:txBody>
                  <a:tcPr marL="7620" marR="7620" marT="7620" marB="0" anchor="b"/>
                </a:tc>
                <a:extLst>
                  <a:ext uri="{0D108BD9-81ED-4DB2-BD59-A6C34878D82A}">
                    <a16:rowId xmlns:a16="http://schemas.microsoft.com/office/drawing/2014/main" val="1603198604"/>
                  </a:ext>
                </a:extLst>
              </a:tr>
              <a:tr h="365565">
                <a:tc>
                  <a:txBody>
                    <a:bodyPr/>
                    <a:lstStyle/>
                    <a:p>
                      <a:pPr algn="ctr"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r>
                        <a:rPr lang="en-IN" sz="1600" u="none" strike="noStrike" dirty="0">
                          <a:effectLst/>
                        </a:rPr>
                        <a:t>104</a:t>
                      </a:r>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Finance </a:t>
                      </a:r>
                    </a:p>
                  </a:txBody>
                  <a:tcPr marL="7620" marR="7620" marT="7620" marB="0" anchor="b"/>
                </a:tc>
                <a:extLst>
                  <a:ext uri="{0D108BD9-81ED-4DB2-BD59-A6C34878D82A}">
                    <a16:rowId xmlns:a16="http://schemas.microsoft.com/office/drawing/2014/main" val="2109848338"/>
                  </a:ext>
                </a:extLst>
              </a:tr>
            </a:tbl>
          </a:graphicData>
        </a:graphic>
      </p:graphicFrame>
      <p:pic>
        <p:nvPicPr>
          <p:cNvPr id="5122" name="Picture 2">
            <a:extLst>
              <a:ext uri="{FF2B5EF4-FFF2-40B4-BE49-F238E27FC236}">
                <a16:creationId xmlns:a16="http://schemas.microsoft.com/office/drawing/2014/main" id="{F16F658D-287F-B6A3-44A1-3DC7E83A6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78" y="4231013"/>
            <a:ext cx="2626099" cy="1662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1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013012"/>
            <a:ext cx="9603275" cy="827057"/>
          </a:xfrm>
        </p:spPr>
        <p:txBody>
          <a:bodyPr>
            <a:normAutofit/>
          </a:bodyPr>
          <a:lstStyle/>
          <a:p>
            <a:r>
              <a:rPr lang="en-IN" sz="4000" dirty="0"/>
              <a:t>What is Table?</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451578" y="2015732"/>
            <a:ext cx="9603275" cy="3829256"/>
          </a:xfrm>
        </p:spPr>
        <p:txBody>
          <a:bodyPr>
            <a:noAutofit/>
          </a:bodyPr>
          <a:lstStyle/>
          <a:p>
            <a:pPr algn="l">
              <a:lnSpc>
                <a:spcPct val="100000"/>
              </a:lnSpc>
              <a:buFont typeface="Arial" panose="020B0604020202020204" pitchFamily="34" charset="0"/>
              <a:buChar char="•"/>
            </a:pPr>
            <a:r>
              <a:rPr lang="en-US" sz="2000" b="1" i="0" dirty="0">
                <a:solidFill>
                  <a:srgbClr val="171717"/>
                </a:solidFill>
                <a:effectLst/>
                <a:latin typeface="Merriweather Web"/>
              </a:rPr>
              <a:t>Table </a:t>
            </a:r>
            <a:r>
              <a:rPr lang="en-US" sz="2000" i="0" dirty="0">
                <a:solidFill>
                  <a:srgbClr val="171717"/>
                </a:solidFill>
                <a:effectLst/>
                <a:latin typeface="Merriweather Web"/>
              </a:rPr>
              <a:t>is a database object that </a:t>
            </a:r>
            <a:r>
              <a:rPr lang="en-US" dirty="0">
                <a:solidFill>
                  <a:srgbClr val="171717"/>
                </a:solidFill>
                <a:latin typeface="Merriweather Web"/>
              </a:rPr>
              <a:t>is a collection of related data entries, </a:t>
            </a:r>
            <a:r>
              <a:rPr lang="en-US" sz="2000" i="0" dirty="0">
                <a:solidFill>
                  <a:srgbClr val="171717"/>
                </a:solidFill>
                <a:effectLst/>
                <a:latin typeface="Merriweather Web"/>
              </a:rPr>
              <a:t>where data is organized in rows and columns.</a:t>
            </a:r>
          </a:p>
          <a:p>
            <a:pPr algn="l">
              <a:lnSpc>
                <a:spcPct val="100000"/>
              </a:lnSpc>
              <a:buFont typeface="Arial" panose="020B0604020202020204" pitchFamily="34" charset="0"/>
              <a:buChar char="•"/>
            </a:pPr>
            <a:r>
              <a:rPr lang="en-US" dirty="0">
                <a:solidFill>
                  <a:srgbClr val="171717"/>
                </a:solidFill>
                <a:latin typeface="Merriweather Web"/>
              </a:rPr>
              <a:t>Rows are also know as records</a:t>
            </a:r>
          </a:p>
          <a:p>
            <a:pPr algn="l">
              <a:lnSpc>
                <a:spcPct val="100000"/>
              </a:lnSpc>
              <a:buFont typeface="Arial" panose="020B0604020202020204" pitchFamily="34" charset="0"/>
              <a:buChar char="•"/>
            </a:pPr>
            <a:r>
              <a:rPr lang="en-US" sz="2000" i="0" dirty="0">
                <a:solidFill>
                  <a:srgbClr val="171717"/>
                </a:solidFill>
                <a:effectLst/>
                <a:latin typeface="Merriweather Web"/>
              </a:rPr>
              <a:t>Columns are also known as fields</a:t>
            </a:r>
          </a:p>
          <a:p>
            <a:pPr marL="0" indent="0" algn="l">
              <a:buNone/>
            </a:pPr>
            <a:r>
              <a:rPr lang="en-US" sz="2000" b="0" i="0" dirty="0">
                <a:solidFill>
                  <a:srgbClr val="171717"/>
                </a:solidFill>
                <a:effectLst/>
                <a:latin typeface="Merriweather Web"/>
              </a:rPr>
              <a:t>    Example: Customer table</a:t>
            </a:r>
          </a:p>
          <a:p>
            <a:pPr marL="0" indent="0" algn="l">
              <a:buNone/>
            </a:pPr>
            <a:endParaRPr lang="en-US" sz="2000" b="0" i="0" dirty="0">
              <a:solidFill>
                <a:srgbClr val="171717"/>
              </a:solidFill>
              <a:effectLst/>
              <a:latin typeface="Merriweather Web"/>
            </a:endParaRPr>
          </a:p>
          <a:p>
            <a:pPr marL="0" indent="0" algn="l">
              <a:buNone/>
            </a:pPr>
            <a:endParaRPr lang="en-US" sz="2000" b="0" i="0" dirty="0">
              <a:solidFill>
                <a:srgbClr val="171717"/>
              </a:solidFill>
              <a:effectLst/>
              <a:latin typeface="Merriweather Web"/>
            </a:endParaRPr>
          </a:p>
          <a:p>
            <a:pPr marL="0" indent="0" algn="l">
              <a:buNone/>
            </a:pPr>
            <a:endParaRPr lang="en-US" sz="200" b="1" dirty="0">
              <a:solidFill>
                <a:srgbClr val="171717"/>
              </a:solidFill>
              <a:latin typeface="Merriweather Web"/>
            </a:endParaRPr>
          </a:p>
          <a:p>
            <a:pPr marL="0" indent="0" algn="l">
              <a:buNone/>
            </a:pPr>
            <a:r>
              <a:rPr lang="en-US" b="1" dirty="0">
                <a:solidFill>
                  <a:srgbClr val="171717"/>
                </a:solidFill>
                <a:latin typeface="Merriweather Web"/>
              </a:rPr>
              <a:t>Metadata</a:t>
            </a:r>
            <a:r>
              <a:rPr lang="en-US" dirty="0">
                <a:solidFill>
                  <a:srgbClr val="171717"/>
                </a:solidFill>
                <a:latin typeface="Merriweather Web"/>
              </a:rPr>
              <a:t>: Data about data, it gives the info that what data is stored in a table.</a:t>
            </a:r>
            <a:endParaRPr lang="en-US" sz="2000" b="0" i="0" dirty="0">
              <a:solidFill>
                <a:srgbClr val="171717"/>
              </a:solidFill>
              <a:effectLst/>
              <a:latin typeface="Merriweather Web"/>
            </a:endParaRPr>
          </a:p>
          <a:p>
            <a:pPr marL="0" indent="0" algn="l">
              <a:buNone/>
            </a:pPr>
            <a:endParaRPr lang="en-US" dirty="0">
              <a:solidFill>
                <a:srgbClr val="171717"/>
              </a:solidFill>
              <a:latin typeface="Merriweather Web"/>
            </a:endParaRPr>
          </a:p>
        </p:txBody>
      </p:sp>
      <p:pic>
        <p:nvPicPr>
          <p:cNvPr id="6" name="Picture 5">
            <a:extLst>
              <a:ext uri="{FF2B5EF4-FFF2-40B4-BE49-F238E27FC236}">
                <a16:creationId xmlns:a16="http://schemas.microsoft.com/office/drawing/2014/main" id="{9F706602-D60E-4FF3-3B2E-AB8B73D8CB73}"/>
              </a:ext>
            </a:extLst>
          </p:cNvPr>
          <p:cNvPicPr>
            <a:picLocks noChangeAspect="1"/>
          </p:cNvPicPr>
          <p:nvPr/>
        </p:nvPicPr>
        <p:blipFill>
          <a:blip r:embed="rId2"/>
          <a:stretch>
            <a:fillRect/>
          </a:stretch>
        </p:blipFill>
        <p:spPr>
          <a:xfrm>
            <a:off x="1917762" y="4082759"/>
            <a:ext cx="4335453" cy="953019"/>
          </a:xfrm>
          <a:prstGeom prst="rect">
            <a:avLst/>
          </a:prstGeom>
        </p:spPr>
      </p:pic>
    </p:spTree>
    <p:extLst>
      <p:ext uri="{BB962C8B-B14F-4D97-AF65-F5344CB8AC3E}">
        <p14:creationId xmlns:p14="http://schemas.microsoft.com/office/powerpoint/2010/main" val="26067174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FULL OUTER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5" y="1860303"/>
            <a:ext cx="10107725" cy="4175248"/>
          </a:xfrm>
        </p:spPr>
        <p:txBody>
          <a:bodyPr>
            <a:noAutofit/>
          </a:bodyPr>
          <a:lstStyle/>
          <a:p>
            <a:pPr marL="0" indent="0">
              <a:lnSpc>
                <a:spcPct val="100000"/>
              </a:lnSpc>
              <a:spcBef>
                <a:spcPts val="300"/>
              </a:spcBef>
              <a:spcAft>
                <a:spcPts val="300"/>
              </a:spcAft>
              <a:buNone/>
            </a:pPr>
            <a:r>
              <a:rPr lang="en-US" b="1" dirty="0">
                <a:latin typeface="Merriweather Web"/>
              </a:rPr>
              <a:t>LEFT OUTER JOIN:</a:t>
            </a:r>
            <a:r>
              <a:rPr lang="en-US" dirty="0">
                <a:latin typeface="Merriweather Web"/>
              </a:rPr>
              <a:t> Returns all rows from both Left and Right tables. For all non-matching rows from both tables, it will return nulls.</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A  </a:t>
            </a:r>
            <a:r>
              <a:rPr lang="en-US" dirty="0">
                <a:latin typeface="Merriweather Web"/>
              </a:rPr>
              <a:t>FULL OUTER JOIN </a:t>
            </a:r>
            <a:r>
              <a:rPr lang="en-US" i="1" dirty="0">
                <a:latin typeface="Merriweather Web"/>
              </a:rPr>
              <a:t>TABLE_B  B</a:t>
            </a:r>
          </a:p>
          <a:p>
            <a:pPr marL="0" indent="0">
              <a:lnSpc>
                <a:spcPct val="100000"/>
              </a:lnSpc>
              <a:spcBef>
                <a:spcPts val="300"/>
              </a:spcBef>
              <a:spcAft>
                <a:spcPts val="300"/>
              </a:spcAft>
              <a:buNone/>
            </a:pPr>
            <a:r>
              <a:rPr lang="en-US" dirty="0">
                <a:latin typeface="Merriweather Web"/>
              </a:rPr>
              <a:t>ON  </a:t>
            </a:r>
            <a:r>
              <a:rPr lang="en-US" i="1" dirty="0" err="1">
                <a:latin typeface="Merriweather Web"/>
              </a:rPr>
              <a:t>A.Key</a:t>
            </a:r>
            <a:r>
              <a:rPr lang="en-US" i="1" dirty="0">
                <a:latin typeface="Merriweather Web"/>
              </a:rPr>
              <a:t> = </a:t>
            </a:r>
            <a:r>
              <a:rPr lang="en-US" i="1" dirty="0" err="1">
                <a:latin typeface="Merriweather Web"/>
              </a:rPr>
              <a:t>B.Key</a:t>
            </a:r>
            <a:r>
              <a:rPr lang="en-US" i="1" dirty="0">
                <a:latin typeface="Merriweather Web"/>
              </a:rPr>
              <a:t>;</a:t>
            </a: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nvGraphicFramePr>
        <p:xfrm>
          <a:off x="6593874" y="2648133"/>
          <a:ext cx="2693561" cy="1232645"/>
        </p:xfrm>
        <a:graphic>
          <a:graphicData uri="http://schemas.openxmlformats.org/drawingml/2006/table">
            <a:tbl>
              <a:tblPr>
                <a:tableStyleId>{5C22544A-7EE6-4342-B048-85BDC9FD1C3A}</a:tableStyleId>
              </a:tblPr>
              <a:tblGrid>
                <a:gridCol w="586856">
                  <a:extLst>
                    <a:ext uri="{9D8B030D-6E8A-4147-A177-3AD203B41FA5}">
                      <a16:colId xmlns:a16="http://schemas.microsoft.com/office/drawing/2014/main" val="2810019012"/>
                    </a:ext>
                  </a:extLst>
                </a:gridCol>
                <a:gridCol w="914400">
                  <a:extLst>
                    <a:ext uri="{9D8B030D-6E8A-4147-A177-3AD203B41FA5}">
                      <a16:colId xmlns:a16="http://schemas.microsoft.com/office/drawing/2014/main" val="189232313"/>
                    </a:ext>
                  </a:extLst>
                </a:gridCol>
                <a:gridCol w="618564">
                  <a:extLst>
                    <a:ext uri="{9D8B030D-6E8A-4147-A177-3AD203B41FA5}">
                      <a16:colId xmlns:a16="http://schemas.microsoft.com/office/drawing/2014/main" val="2727158753"/>
                    </a:ext>
                  </a:extLst>
                </a:gridCol>
                <a:gridCol w="573741">
                  <a:extLst>
                    <a:ext uri="{9D8B030D-6E8A-4147-A177-3AD203B41FA5}">
                      <a16:colId xmlns:a16="http://schemas.microsoft.com/office/drawing/2014/main" val="2300842270"/>
                    </a:ext>
                  </a:extLst>
                </a:gridCol>
              </a:tblGrid>
              <a:tr h="246529">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246529">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246529">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John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48000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101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246529">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Charles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151395"/>
                  </a:ext>
                </a:extLst>
              </a:tr>
              <a:tr h="246529">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Tina</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62000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0727669"/>
                  </a:ext>
                </a:extLst>
              </a:tr>
            </a:tbl>
          </a:graphicData>
        </a:graphic>
      </p:graphicFrame>
      <p:graphicFrame>
        <p:nvGraphicFramePr>
          <p:cNvPr id="5" name="Table 4">
            <a:extLst>
              <a:ext uri="{FF2B5EF4-FFF2-40B4-BE49-F238E27FC236}">
                <a16:creationId xmlns:a16="http://schemas.microsoft.com/office/drawing/2014/main" id="{59E231AB-52E5-0FD7-C571-02D143F98CD0}"/>
              </a:ext>
            </a:extLst>
          </p:cNvPr>
          <p:cNvGraphicFramePr>
            <a:graphicFrameLocks noGrp="1"/>
          </p:cNvGraphicFramePr>
          <p:nvPr>
            <p:extLst>
              <p:ext uri="{D42A27DB-BD31-4B8C-83A1-F6EECF244321}">
                <p14:modId xmlns:p14="http://schemas.microsoft.com/office/powerpoint/2010/main" val="3689236622"/>
              </p:ext>
            </p:extLst>
          </p:nvPr>
        </p:nvGraphicFramePr>
        <p:xfrm>
          <a:off x="9511551" y="2656396"/>
          <a:ext cx="1649508" cy="1188270"/>
        </p:xfrm>
        <a:graphic>
          <a:graphicData uri="http://schemas.openxmlformats.org/drawingml/2006/table">
            <a:tbl>
              <a:tblPr>
                <a:tableStyleId>{5C22544A-7EE6-4342-B048-85BDC9FD1C3A}</a:tableStyleId>
              </a:tblPr>
              <a:tblGrid>
                <a:gridCol w="735108">
                  <a:extLst>
                    <a:ext uri="{9D8B030D-6E8A-4147-A177-3AD203B41FA5}">
                      <a16:colId xmlns:a16="http://schemas.microsoft.com/office/drawing/2014/main" val="2095163008"/>
                    </a:ext>
                  </a:extLst>
                </a:gridCol>
                <a:gridCol w="914400">
                  <a:extLst>
                    <a:ext uri="{9D8B030D-6E8A-4147-A177-3AD203B41FA5}">
                      <a16:colId xmlns:a16="http://schemas.microsoft.com/office/drawing/2014/main" val="14740854"/>
                    </a:ext>
                  </a:extLst>
                </a:gridCol>
              </a:tblGrid>
              <a:tr h="0">
                <a:tc gridSpan="2">
                  <a:txBody>
                    <a:bodyPr/>
                    <a:lstStyle/>
                    <a:p>
                      <a:pPr algn="ctr" fontAlgn="b"/>
                      <a:r>
                        <a:rPr lang="en-IN" sz="1400" b="1" i="0" u="none" strike="noStrike" dirty="0">
                          <a:solidFill>
                            <a:srgbClr val="000000"/>
                          </a:solidFill>
                          <a:effectLst/>
                          <a:latin typeface="Calibri" panose="020F0502020204030204" pitchFamily="34" charset="0"/>
                        </a:rPr>
                        <a:t>Dept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399561"/>
                  </a:ext>
                </a:extLst>
              </a:tr>
              <a:tr h="0">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15501"/>
                  </a:ext>
                </a:extLst>
              </a:tr>
              <a:tr h="248770">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Sales</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4852224"/>
                  </a:ext>
                </a:extLst>
              </a:tr>
              <a:tr h="248770">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Marketing</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19348"/>
                  </a:ext>
                </a:extLst>
              </a:tr>
              <a:tr h="248770">
                <a:tc>
                  <a:txBody>
                    <a:bodyPr/>
                    <a:lstStyle/>
                    <a:p>
                      <a:pPr algn="l" fontAlgn="b"/>
                      <a:r>
                        <a:rPr lang="en-IN" sz="1400" u="none" strike="noStrike" dirty="0">
                          <a:effectLst/>
                        </a:rPr>
                        <a:t>104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Finance</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7224873"/>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extLst>
              <p:ext uri="{D42A27DB-BD31-4B8C-83A1-F6EECF244321}">
                <p14:modId xmlns:p14="http://schemas.microsoft.com/office/powerpoint/2010/main" val="1207255856"/>
              </p:ext>
            </p:extLst>
          </p:nvPr>
        </p:nvGraphicFramePr>
        <p:xfrm>
          <a:off x="6127705" y="4154838"/>
          <a:ext cx="5266435" cy="1782425"/>
        </p:xfrm>
        <a:graphic>
          <a:graphicData uri="http://schemas.openxmlformats.org/drawingml/2006/table">
            <a:tbl>
              <a:tblPr>
                <a:tableStyleId>{5C22544A-7EE6-4342-B048-85BDC9FD1C3A}</a:tableStyleId>
              </a:tblPr>
              <a:tblGrid>
                <a:gridCol w="701474">
                  <a:extLst>
                    <a:ext uri="{9D8B030D-6E8A-4147-A177-3AD203B41FA5}">
                      <a16:colId xmlns:a16="http://schemas.microsoft.com/office/drawing/2014/main" val="519273271"/>
                    </a:ext>
                  </a:extLst>
                </a:gridCol>
                <a:gridCol w="1068725">
                  <a:extLst>
                    <a:ext uri="{9D8B030D-6E8A-4147-A177-3AD203B41FA5}">
                      <a16:colId xmlns:a16="http://schemas.microsoft.com/office/drawing/2014/main" val="2533868599"/>
                    </a:ext>
                  </a:extLst>
                </a:gridCol>
                <a:gridCol w="717177">
                  <a:extLst>
                    <a:ext uri="{9D8B030D-6E8A-4147-A177-3AD203B41FA5}">
                      <a16:colId xmlns:a16="http://schemas.microsoft.com/office/drawing/2014/main" val="1943730257"/>
                    </a:ext>
                  </a:extLst>
                </a:gridCol>
                <a:gridCol w="779929">
                  <a:extLst>
                    <a:ext uri="{9D8B030D-6E8A-4147-A177-3AD203B41FA5}">
                      <a16:colId xmlns:a16="http://schemas.microsoft.com/office/drawing/2014/main" val="480294595"/>
                    </a:ext>
                  </a:extLst>
                </a:gridCol>
                <a:gridCol w="869577">
                  <a:extLst>
                    <a:ext uri="{9D8B030D-6E8A-4147-A177-3AD203B41FA5}">
                      <a16:colId xmlns:a16="http://schemas.microsoft.com/office/drawing/2014/main" val="71379352"/>
                    </a:ext>
                  </a:extLst>
                </a:gridCol>
                <a:gridCol w="1129553">
                  <a:extLst>
                    <a:ext uri="{9D8B030D-6E8A-4147-A177-3AD203B41FA5}">
                      <a16:colId xmlns:a16="http://schemas.microsoft.com/office/drawing/2014/main" val="1613128075"/>
                    </a:ext>
                  </a:extLst>
                </a:gridCol>
              </a:tblGrid>
              <a:tr h="235783">
                <a:tc gridSpan="6">
                  <a:txBody>
                    <a:bodyPr/>
                    <a:lstStyle/>
                    <a:p>
                      <a:pPr algn="ctr" fontAlgn="b"/>
                      <a:r>
                        <a:rPr lang="en-IN" sz="1600" b="1" i="0" u="none" strike="noStrike" dirty="0">
                          <a:solidFill>
                            <a:srgbClr val="000000"/>
                          </a:solidFill>
                          <a:effectLst/>
                          <a:latin typeface="Calibri" panose="020F0502020204030204" pitchFamily="34" charset="0"/>
                        </a:rPr>
                        <a:t>Employee FULL OUTER JOIN Dept On </a:t>
                      </a:r>
                      <a:r>
                        <a:rPr lang="en-IN" sz="1600" b="1" i="0" u="none" strike="noStrike" dirty="0" err="1">
                          <a:solidFill>
                            <a:srgbClr val="000000"/>
                          </a:solidFill>
                          <a:effectLst/>
                          <a:latin typeface="Calibri" panose="020F0502020204030204" pitchFamily="34" charset="0"/>
                        </a:rPr>
                        <a:t>deptid</a:t>
                      </a:r>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179108"/>
                  </a:ext>
                </a:extLst>
              </a:tr>
              <a:tr h="301129">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E.deptid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D.deptid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deptname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307459">
                <a:tc>
                  <a:txBody>
                    <a:bodyPr/>
                    <a:lstStyle/>
                    <a:p>
                      <a:pPr algn="ctr" fontAlgn="b"/>
                      <a:r>
                        <a:rPr lang="en-IN" sz="1600" u="none" strike="noStrike" kern="1200" dirty="0">
                          <a:solidFill>
                            <a:schemeClr val="dk1"/>
                          </a:solidFill>
                          <a:effectLst/>
                          <a:latin typeface="+mn-lt"/>
                          <a:ea typeface="+mn-ea"/>
                          <a:cs typeface="+mn-cs"/>
                        </a:rPr>
                        <a:t>1</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John</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48000</a:t>
                      </a: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Sales</a:t>
                      </a:r>
                    </a:p>
                  </a:txBody>
                  <a:tcPr marL="7620" marR="7620" marT="7620" marB="0" anchor="b"/>
                </a:tc>
                <a:extLst>
                  <a:ext uri="{0D108BD9-81ED-4DB2-BD59-A6C34878D82A}">
                    <a16:rowId xmlns:a16="http://schemas.microsoft.com/office/drawing/2014/main" val="1341592819"/>
                  </a:ext>
                </a:extLst>
              </a:tr>
              <a:tr h="307459">
                <a:tc>
                  <a:txBody>
                    <a:bodyPr/>
                    <a:lstStyle/>
                    <a:p>
                      <a:pPr algn="ctr" fontAlgn="b"/>
                      <a:r>
                        <a:rPr lang="en-IN" sz="1600" u="none" strike="noStrike" kern="1200">
                          <a:solidFill>
                            <a:schemeClr val="dk1"/>
                          </a:solidFill>
                          <a:effectLst/>
                          <a:latin typeface="+mn-lt"/>
                          <a:ea typeface="+mn-ea"/>
                          <a:cs typeface="+mn-cs"/>
                        </a:rPr>
                        <a:t>2</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Charles</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55000</a:t>
                      </a: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Marketing</a:t>
                      </a:r>
                    </a:p>
                  </a:txBody>
                  <a:tcPr marL="7620" marR="7620" marT="7620" marB="0" anchor="b"/>
                </a:tc>
                <a:extLst>
                  <a:ext uri="{0D108BD9-81ED-4DB2-BD59-A6C34878D82A}">
                    <a16:rowId xmlns:a16="http://schemas.microsoft.com/office/drawing/2014/main" val="1603198604"/>
                  </a:ext>
                </a:extLst>
              </a:tr>
              <a:tr h="307459">
                <a:tc>
                  <a:txBody>
                    <a:bodyPr/>
                    <a:lstStyle/>
                    <a:p>
                      <a:pPr algn="ctr" fontAlgn="b"/>
                      <a:r>
                        <a:rPr lang="en-IN" sz="1600" u="none" strike="noStrike" kern="1200" dirty="0">
                          <a:solidFill>
                            <a:schemeClr val="dk1"/>
                          </a:solidFill>
                          <a:effectLst/>
                          <a:latin typeface="+mn-lt"/>
                          <a:ea typeface="+mn-ea"/>
                          <a:cs typeface="+mn-cs"/>
                        </a:rPr>
                        <a:t>3</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Tina</a:t>
                      </a:r>
                    </a:p>
                  </a:txBody>
                  <a:tcPr marL="7620" marR="7620" marT="7620" marB="0" anchor="b"/>
                </a:tc>
                <a:tc>
                  <a:txBody>
                    <a:bodyPr/>
                    <a:lstStyle/>
                    <a:p>
                      <a:pPr algn="l" fontAlgn="b"/>
                      <a:r>
                        <a:rPr lang="en-IN" sz="1600" u="none" strike="noStrike" kern="1200">
                          <a:solidFill>
                            <a:schemeClr val="dk1"/>
                          </a:solidFill>
                          <a:effectLst/>
                          <a:latin typeface="+mn-lt"/>
                          <a:ea typeface="+mn-ea"/>
                          <a:cs typeface="+mn-cs"/>
                        </a:rPr>
                        <a:t>62000</a:t>
                      </a:r>
                    </a:p>
                  </a:txBody>
                  <a:tcPr marL="7620" marR="7620" marT="7620" marB="0" anchor="b"/>
                </a:tc>
                <a:tc>
                  <a:txBody>
                    <a:bodyPr/>
                    <a:lstStyle/>
                    <a:p>
                      <a:pPr algn="l" fontAlgn="b"/>
                      <a:r>
                        <a:rPr lang="en-IN" sz="1600" u="none" strike="noStrike" dirty="0">
                          <a:effectLst/>
                        </a:rPr>
                        <a:t>103</a:t>
                      </a:r>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 </a:t>
                      </a:r>
                    </a:p>
                  </a:txBody>
                  <a:tcPr marL="7620" marR="7620" marT="7620" marB="0" anchor="b"/>
                </a:tc>
                <a:extLst>
                  <a:ext uri="{0D108BD9-81ED-4DB2-BD59-A6C34878D82A}">
                    <a16:rowId xmlns:a16="http://schemas.microsoft.com/office/drawing/2014/main" val="2109848338"/>
                  </a:ext>
                </a:extLst>
              </a:tr>
              <a:tr h="307459">
                <a:tc>
                  <a:txBody>
                    <a:bodyPr/>
                    <a:lstStyle/>
                    <a:p>
                      <a:pPr algn="ctr"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a:solidFill>
                          <a:schemeClr val="dk1"/>
                        </a:solidFill>
                        <a:effectLst/>
                        <a:latin typeface="+mn-lt"/>
                        <a:ea typeface="+mn-ea"/>
                        <a:cs typeface="+mn-cs"/>
                      </a:endParaRPr>
                    </a:p>
                  </a:txBody>
                  <a:tcPr marL="7620" marR="7620" marT="7620" marB="0" anchor="b"/>
                </a:tc>
                <a:tc>
                  <a:txBody>
                    <a:bodyPr/>
                    <a:lstStyle/>
                    <a:p>
                      <a:pPr algn="l" fontAlgn="b"/>
                      <a:endParaRPr lang="en-IN" sz="1600" u="none" strike="noStrike" kern="1200" dirty="0">
                        <a:solidFill>
                          <a:schemeClr val="dk1"/>
                        </a:solidFill>
                        <a:effectLst/>
                        <a:latin typeface="+mn-lt"/>
                        <a:ea typeface="+mn-ea"/>
                        <a:cs typeface="+mn-cs"/>
                      </a:endParaRP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104</a:t>
                      </a:r>
                    </a:p>
                  </a:txBody>
                  <a:tcPr marL="7620" marR="7620" marT="7620" marB="0" anchor="b"/>
                </a:tc>
                <a:tc>
                  <a:txBody>
                    <a:bodyPr/>
                    <a:lstStyle/>
                    <a:p>
                      <a:pPr algn="l" fontAlgn="b"/>
                      <a:r>
                        <a:rPr lang="en-IN" sz="1600" u="none" strike="noStrike" kern="1200" dirty="0">
                          <a:solidFill>
                            <a:schemeClr val="dk1"/>
                          </a:solidFill>
                          <a:effectLst/>
                          <a:latin typeface="+mn-lt"/>
                          <a:ea typeface="+mn-ea"/>
                          <a:cs typeface="+mn-cs"/>
                        </a:rPr>
                        <a:t>Finance</a:t>
                      </a:r>
                    </a:p>
                  </a:txBody>
                  <a:tcPr marL="7620" marR="7620" marT="7620" marB="0" anchor="b"/>
                </a:tc>
                <a:extLst>
                  <a:ext uri="{0D108BD9-81ED-4DB2-BD59-A6C34878D82A}">
                    <a16:rowId xmlns:a16="http://schemas.microsoft.com/office/drawing/2014/main" val="2303692860"/>
                  </a:ext>
                </a:extLst>
              </a:tr>
            </a:tbl>
          </a:graphicData>
        </a:graphic>
      </p:graphicFrame>
      <p:pic>
        <p:nvPicPr>
          <p:cNvPr id="4098" name="Picture 2" descr="Lightbox">
            <a:extLst>
              <a:ext uri="{FF2B5EF4-FFF2-40B4-BE49-F238E27FC236}">
                <a16:creationId xmlns:a16="http://schemas.microsoft.com/office/drawing/2014/main" id="{4BDF11BA-F9B6-E4D0-989D-5DD34FBBE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780" y="4250721"/>
            <a:ext cx="2427082" cy="159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214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SELF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324525" y="1833409"/>
            <a:ext cx="10080831" cy="4175248"/>
          </a:xfrm>
        </p:spPr>
        <p:txBody>
          <a:bodyPr>
            <a:noAutofit/>
          </a:bodyPr>
          <a:lstStyle/>
          <a:p>
            <a:pPr marL="0" indent="0">
              <a:lnSpc>
                <a:spcPct val="100000"/>
              </a:lnSpc>
              <a:spcBef>
                <a:spcPts val="300"/>
              </a:spcBef>
              <a:spcAft>
                <a:spcPts val="300"/>
              </a:spcAft>
              <a:buNone/>
            </a:pPr>
            <a:r>
              <a:rPr lang="en-US" b="1" dirty="0">
                <a:latin typeface="Merriweather Web"/>
              </a:rPr>
              <a:t>SELF JOIN:</a:t>
            </a:r>
            <a:r>
              <a:rPr lang="en-US" dirty="0">
                <a:latin typeface="Merriweather Web"/>
              </a:rPr>
              <a:t> Sometimes we may need to join a table with same table, we call that join as self join</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b="1" i="1" dirty="0">
                <a:latin typeface="Merriweather Web"/>
              </a:rPr>
              <a:t>TABLE_A  </a:t>
            </a:r>
            <a:r>
              <a:rPr lang="en-US" i="1" dirty="0">
                <a:latin typeface="Merriweather Web"/>
              </a:rPr>
              <a:t>A  </a:t>
            </a:r>
            <a:r>
              <a:rPr lang="en-US" dirty="0">
                <a:latin typeface="Merriweather Web"/>
              </a:rPr>
              <a:t>INNER JOIN </a:t>
            </a:r>
            <a:r>
              <a:rPr lang="en-US" b="1" i="1" dirty="0">
                <a:latin typeface="Merriweather Web"/>
              </a:rPr>
              <a:t>TABLE_A  </a:t>
            </a:r>
            <a:r>
              <a:rPr lang="en-US" i="1" dirty="0">
                <a:latin typeface="Merriweather Web"/>
              </a:rPr>
              <a:t>B</a:t>
            </a:r>
          </a:p>
          <a:p>
            <a:pPr marL="0" indent="0">
              <a:lnSpc>
                <a:spcPct val="100000"/>
              </a:lnSpc>
              <a:spcBef>
                <a:spcPts val="300"/>
              </a:spcBef>
              <a:spcAft>
                <a:spcPts val="300"/>
              </a:spcAft>
              <a:buNone/>
            </a:pPr>
            <a:r>
              <a:rPr lang="en-US" dirty="0">
                <a:latin typeface="Merriweather Web"/>
              </a:rPr>
              <a:t>ON  </a:t>
            </a:r>
            <a:r>
              <a:rPr lang="en-US" i="1" dirty="0" err="1">
                <a:latin typeface="Merriweather Web"/>
              </a:rPr>
              <a:t>A.Key</a:t>
            </a:r>
            <a:r>
              <a:rPr lang="en-US" i="1" dirty="0">
                <a:latin typeface="Merriweather Web"/>
              </a:rPr>
              <a:t> = </a:t>
            </a:r>
            <a:r>
              <a:rPr lang="en-US" i="1" dirty="0" err="1">
                <a:latin typeface="Merriweather Web"/>
              </a:rPr>
              <a:t>B.Key</a:t>
            </a:r>
            <a:r>
              <a:rPr lang="en-US" i="1" dirty="0">
                <a:latin typeface="Merriweather Web"/>
              </a:rPr>
              <a:t>;			       </a:t>
            </a:r>
            <a:r>
              <a:rPr lang="en-US" dirty="0">
                <a:latin typeface="Merriweather Web"/>
              </a:rPr>
              <a:t>(</a:t>
            </a:r>
            <a:r>
              <a:rPr lang="en-US" i="1" dirty="0">
                <a:latin typeface="Merriweather Web"/>
              </a:rPr>
              <a:t> </a:t>
            </a:r>
            <a:r>
              <a:rPr lang="en-US" dirty="0">
                <a:latin typeface="Merriweather Web"/>
              </a:rPr>
              <a:t>ON</a:t>
            </a:r>
            <a:r>
              <a:rPr lang="en-US" i="1" dirty="0">
                <a:latin typeface="Merriweather Web"/>
              </a:rPr>
              <a:t> </a:t>
            </a:r>
            <a:r>
              <a:rPr lang="en-US" i="1" dirty="0" err="1">
                <a:latin typeface="Merriweather Web"/>
              </a:rPr>
              <a:t>A.managerid</a:t>
            </a:r>
            <a:r>
              <a:rPr lang="en-US" i="1" dirty="0">
                <a:latin typeface="Merriweather Web"/>
              </a:rPr>
              <a:t> = </a:t>
            </a:r>
            <a:r>
              <a:rPr lang="en-US" i="1" dirty="0" err="1">
                <a:latin typeface="Merriweather Web"/>
              </a:rPr>
              <a:t>B.empid</a:t>
            </a:r>
            <a:r>
              <a:rPr lang="en-US" i="1" dirty="0">
                <a:latin typeface="Merriweather Web"/>
              </a:rPr>
              <a:t> </a:t>
            </a:r>
            <a:r>
              <a:rPr lang="en-US" dirty="0">
                <a:latin typeface="Merriweather Web"/>
              </a:rPr>
              <a:t>)</a:t>
            </a: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extLst>
              <p:ext uri="{D42A27DB-BD31-4B8C-83A1-F6EECF244321}">
                <p14:modId xmlns:p14="http://schemas.microsoft.com/office/powerpoint/2010/main" val="1267254379"/>
              </p:ext>
            </p:extLst>
          </p:nvPr>
        </p:nvGraphicFramePr>
        <p:xfrm>
          <a:off x="1603978" y="3933453"/>
          <a:ext cx="3604517" cy="1947396"/>
        </p:xfrm>
        <a:graphic>
          <a:graphicData uri="http://schemas.openxmlformats.org/drawingml/2006/table">
            <a:tbl>
              <a:tblPr>
                <a:tableStyleId>{5C22544A-7EE6-4342-B048-85BDC9FD1C3A}</a:tableStyleId>
              </a:tblPr>
              <a:tblGrid>
                <a:gridCol w="681333">
                  <a:extLst>
                    <a:ext uri="{9D8B030D-6E8A-4147-A177-3AD203B41FA5}">
                      <a16:colId xmlns:a16="http://schemas.microsoft.com/office/drawing/2014/main" val="2810019012"/>
                    </a:ext>
                  </a:extLst>
                </a:gridCol>
                <a:gridCol w="1061608">
                  <a:extLst>
                    <a:ext uri="{9D8B030D-6E8A-4147-A177-3AD203B41FA5}">
                      <a16:colId xmlns:a16="http://schemas.microsoft.com/office/drawing/2014/main" val="189232313"/>
                    </a:ext>
                  </a:extLst>
                </a:gridCol>
                <a:gridCol w="718146">
                  <a:extLst>
                    <a:ext uri="{9D8B030D-6E8A-4147-A177-3AD203B41FA5}">
                      <a16:colId xmlns:a16="http://schemas.microsoft.com/office/drawing/2014/main" val="2727158753"/>
                    </a:ext>
                  </a:extLst>
                </a:gridCol>
                <a:gridCol w="1143430">
                  <a:extLst>
                    <a:ext uri="{9D8B030D-6E8A-4147-A177-3AD203B41FA5}">
                      <a16:colId xmlns:a16="http://schemas.microsoft.com/office/drawing/2014/main" val="2300842270"/>
                    </a:ext>
                  </a:extLst>
                </a:gridCol>
              </a:tblGrid>
              <a:tr h="324566">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324566">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managerid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324566">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John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78000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324566">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65000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710151395"/>
                  </a:ext>
                </a:extLst>
              </a:tr>
              <a:tr h="324566">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Tina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61000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126712528"/>
                  </a:ext>
                </a:extLst>
              </a:tr>
              <a:tr h="324566">
                <a:tc>
                  <a:txBody>
                    <a:bodyPr/>
                    <a:lstStyle/>
                    <a:p>
                      <a:pPr algn="ctr" fontAlgn="b"/>
                      <a:r>
                        <a:rPr lang="en-IN" sz="16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ctr" fontAlgn="b"/>
                      <a:r>
                        <a:rPr lang="en-IN" sz="1600" u="none" strike="noStrike" dirty="0">
                          <a:effectLst/>
                        </a:rPr>
                        <a:t>Bobby</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700727669"/>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extLst>
              <p:ext uri="{D42A27DB-BD31-4B8C-83A1-F6EECF244321}">
                <p14:modId xmlns:p14="http://schemas.microsoft.com/office/powerpoint/2010/main" val="1117155036"/>
              </p:ext>
            </p:extLst>
          </p:nvPr>
        </p:nvGraphicFramePr>
        <p:xfrm>
          <a:off x="6029977" y="3822132"/>
          <a:ext cx="3947741" cy="2144524"/>
        </p:xfrm>
        <a:graphic>
          <a:graphicData uri="http://schemas.openxmlformats.org/drawingml/2006/table">
            <a:tbl>
              <a:tblPr>
                <a:tableStyleId>{5C22544A-7EE6-4342-B048-85BDC9FD1C3A}</a:tableStyleId>
              </a:tblPr>
              <a:tblGrid>
                <a:gridCol w="738341">
                  <a:extLst>
                    <a:ext uri="{9D8B030D-6E8A-4147-A177-3AD203B41FA5}">
                      <a16:colId xmlns:a16="http://schemas.microsoft.com/office/drawing/2014/main" val="519273271"/>
                    </a:ext>
                  </a:extLst>
                </a:gridCol>
                <a:gridCol w="1013148">
                  <a:extLst>
                    <a:ext uri="{9D8B030D-6E8A-4147-A177-3AD203B41FA5}">
                      <a16:colId xmlns:a16="http://schemas.microsoft.com/office/drawing/2014/main" val="2533868599"/>
                    </a:ext>
                  </a:extLst>
                </a:gridCol>
                <a:gridCol w="755793">
                  <a:extLst>
                    <a:ext uri="{9D8B030D-6E8A-4147-A177-3AD203B41FA5}">
                      <a16:colId xmlns:a16="http://schemas.microsoft.com/office/drawing/2014/main" val="1943730257"/>
                    </a:ext>
                  </a:extLst>
                </a:gridCol>
                <a:gridCol w="1440459">
                  <a:extLst>
                    <a:ext uri="{9D8B030D-6E8A-4147-A177-3AD203B41FA5}">
                      <a16:colId xmlns:a16="http://schemas.microsoft.com/office/drawing/2014/main" val="1613128075"/>
                    </a:ext>
                  </a:extLst>
                </a:gridCol>
              </a:tblGrid>
              <a:tr h="344112">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B.empname</a:t>
                      </a:r>
                      <a:r>
                        <a:rPr lang="en-IN" sz="1600" b="1" u="none" strike="noStrike" dirty="0">
                          <a:effectLst/>
                        </a:rPr>
                        <a:t> </a:t>
                      </a:r>
                    </a:p>
                    <a:p>
                      <a:pPr algn="l" fontAlgn="b"/>
                      <a:r>
                        <a:rPr lang="en-IN" sz="1600" b="1" u="none" strike="noStrike" dirty="0">
                          <a:effectLst/>
                        </a:rPr>
                        <a:t>as </a:t>
                      </a:r>
                      <a:r>
                        <a:rPr lang="en-IN" sz="1600" b="1" u="none" strike="noStrike" dirty="0" err="1">
                          <a:effectLst/>
                        </a:rPr>
                        <a:t>managername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351346">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John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78000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1592819"/>
                  </a:ext>
                </a:extLst>
              </a:tr>
              <a:tr h="351346">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65000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0" i="0" u="none" strike="noStrike" dirty="0">
                          <a:solidFill>
                            <a:srgbClr val="000000"/>
                          </a:solidFill>
                          <a:effectLst/>
                          <a:latin typeface="Calibri" panose="020F0502020204030204" pitchFamily="34" charset="0"/>
                        </a:rPr>
                        <a:t>John</a:t>
                      </a:r>
                    </a:p>
                  </a:txBody>
                  <a:tcPr marL="7620" marR="7620" marT="7620" marB="0" anchor="b"/>
                </a:tc>
                <a:extLst>
                  <a:ext uri="{0D108BD9-81ED-4DB2-BD59-A6C34878D82A}">
                    <a16:rowId xmlns:a16="http://schemas.microsoft.com/office/drawing/2014/main" val="2370269086"/>
                  </a:ext>
                </a:extLst>
              </a:tr>
              <a:tr h="351346">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Tina</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61000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0" i="0" u="none" strike="noStrike" dirty="0">
                          <a:solidFill>
                            <a:srgbClr val="000000"/>
                          </a:solidFill>
                          <a:effectLst/>
                          <a:latin typeface="Calibri" panose="020F0502020204030204" pitchFamily="34" charset="0"/>
                        </a:rPr>
                        <a:t>John</a:t>
                      </a:r>
                    </a:p>
                  </a:txBody>
                  <a:tcPr marL="7620" marR="7620" marT="7620" marB="0" anchor="b"/>
                </a:tc>
                <a:extLst>
                  <a:ext uri="{0D108BD9-81ED-4DB2-BD59-A6C34878D82A}">
                    <a16:rowId xmlns:a16="http://schemas.microsoft.com/office/drawing/2014/main" val="352578977"/>
                  </a:ext>
                </a:extLst>
              </a:tr>
              <a:tr h="351346">
                <a:tc>
                  <a:txBody>
                    <a:bodyPr/>
                    <a:lstStyle/>
                    <a:p>
                      <a:pPr algn="ctr" fontAlgn="b"/>
                      <a:r>
                        <a:rPr lang="en-IN" sz="16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l" fontAlgn="b"/>
                      <a:r>
                        <a:rPr lang="en-IN" sz="1600" u="none" strike="noStrike" dirty="0">
                          <a:effectLst/>
                        </a:rPr>
                        <a:t>Bobby</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40000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0" i="0" u="none" strike="noStrike" dirty="0">
                          <a:solidFill>
                            <a:srgbClr val="000000"/>
                          </a:solidFill>
                          <a:effectLst/>
                          <a:latin typeface="Calibri" panose="020F0502020204030204" pitchFamily="34" charset="0"/>
                        </a:rPr>
                        <a:t>Charles</a:t>
                      </a:r>
                    </a:p>
                  </a:txBody>
                  <a:tcPr marL="7620" marR="7620" marT="7620" marB="0" anchor="b"/>
                </a:tc>
                <a:extLst>
                  <a:ext uri="{0D108BD9-81ED-4DB2-BD59-A6C34878D82A}">
                    <a16:rowId xmlns:a16="http://schemas.microsoft.com/office/drawing/2014/main" val="2109848338"/>
                  </a:ext>
                </a:extLst>
              </a:tr>
            </a:tbl>
          </a:graphicData>
        </a:graphic>
      </p:graphicFrame>
    </p:spTree>
    <p:extLst>
      <p:ext uri="{BB962C8B-B14F-4D97-AF65-F5344CB8AC3E}">
        <p14:creationId xmlns:p14="http://schemas.microsoft.com/office/powerpoint/2010/main" val="40592277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CARTESIAN JOIN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860303"/>
            <a:ext cx="9933598" cy="4175248"/>
          </a:xfrm>
        </p:spPr>
        <p:txBody>
          <a:bodyPr>
            <a:noAutofit/>
          </a:bodyPr>
          <a:lstStyle/>
          <a:p>
            <a:pPr marL="0" indent="0">
              <a:lnSpc>
                <a:spcPct val="100000"/>
              </a:lnSpc>
              <a:spcBef>
                <a:spcPts val="300"/>
              </a:spcBef>
              <a:spcAft>
                <a:spcPts val="300"/>
              </a:spcAft>
              <a:buNone/>
            </a:pPr>
            <a:r>
              <a:rPr lang="en-US" b="1" dirty="0">
                <a:latin typeface="Merriweather Web"/>
              </a:rPr>
              <a:t>CARTESIAN JOIN:</a:t>
            </a:r>
            <a:r>
              <a:rPr lang="en-US" dirty="0">
                <a:latin typeface="Merriweather Web"/>
              </a:rPr>
              <a:t> Every row of a table will be joined with every row of other table. </a:t>
            </a:r>
          </a:p>
          <a:p>
            <a:pPr marL="0" indent="0">
              <a:lnSpc>
                <a:spcPct val="100000"/>
              </a:lnSpc>
              <a:spcBef>
                <a:spcPts val="300"/>
              </a:spcBef>
              <a:spcAft>
                <a:spcPts val="300"/>
              </a:spcAft>
              <a:buNone/>
            </a:pPr>
            <a:r>
              <a:rPr lang="en-US" dirty="0">
                <a:latin typeface="Merriweather Web"/>
              </a:rPr>
              <a:t>There will be no join keys between two tables or no need to specify them.</a:t>
            </a:r>
          </a:p>
          <a:p>
            <a:pPr marL="0" indent="0">
              <a:lnSpc>
                <a:spcPct val="100000"/>
              </a:lnSpc>
              <a:spcBef>
                <a:spcPts val="300"/>
              </a:spcBef>
              <a:spcAft>
                <a:spcPts val="300"/>
              </a:spcAft>
              <a:buNone/>
            </a:pPr>
            <a:r>
              <a:rPr lang="en-US" dirty="0">
                <a:latin typeface="Merriweather Web"/>
              </a:rPr>
              <a:t>We get the output row count as multiplication of both tables row count.</a:t>
            </a:r>
          </a:p>
          <a:p>
            <a:pPr marL="0" indent="0">
              <a:lnSpc>
                <a:spcPct val="100000"/>
              </a:lnSpc>
              <a:spcBef>
                <a:spcPts val="300"/>
              </a:spcBef>
              <a:spcAft>
                <a:spcPts val="300"/>
              </a:spcAft>
              <a:buNone/>
            </a:pPr>
            <a:r>
              <a:rPr lang="en-US" b="1" dirty="0">
                <a:latin typeface="Merriweather Web"/>
              </a:rPr>
              <a:t>Syntax</a:t>
            </a:r>
            <a:r>
              <a:rPr lang="en-US" dirty="0">
                <a:latin typeface="Merriweather Web"/>
              </a:rPr>
              <a:t>: </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A  </a:t>
            </a:r>
            <a:r>
              <a:rPr lang="en-US" dirty="0">
                <a:latin typeface="Merriweather Web"/>
              </a:rPr>
              <a:t>CROSS JOIN </a:t>
            </a:r>
            <a:r>
              <a:rPr lang="en-US" i="1" dirty="0">
                <a:latin typeface="Merriweather Web"/>
              </a:rPr>
              <a:t>TABLE_B  B;</a:t>
            </a:r>
          </a:p>
          <a:p>
            <a:pPr marL="0" indent="0">
              <a:lnSpc>
                <a:spcPct val="100000"/>
              </a:lnSpc>
              <a:spcBef>
                <a:spcPts val="600"/>
              </a:spcBef>
              <a:spcAft>
                <a:spcPts val="600"/>
              </a:spcAft>
              <a:buNone/>
            </a:pPr>
            <a:r>
              <a:rPr lang="en-US" i="1" dirty="0">
                <a:latin typeface="Merriweather Web"/>
              </a:rPr>
              <a:t>(or simply)</a:t>
            </a:r>
          </a:p>
          <a:p>
            <a:pPr marL="0" indent="0">
              <a:lnSpc>
                <a:spcPct val="100000"/>
              </a:lnSpc>
              <a:spcBef>
                <a:spcPts val="300"/>
              </a:spcBef>
              <a:spcAft>
                <a:spcPts val="300"/>
              </a:spcAft>
              <a:buNone/>
            </a:pPr>
            <a:r>
              <a:rPr lang="en-US" dirty="0">
                <a:latin typeface="Merriweather Web"/>
              </a:rPr>
              <a:t>SELECT  </a:t>
            </a:r>
            <a:r>
              <a:rPr lang="en-US" i="1" dirty="0">
                <a:latin typeface="Merriweather Web"/>
              </a:rPr>
              <a:t>A.*, B.*  </a:t>
            </a:r>
          </a:p>
          <a:p>
            <a:pPr marL="0" indent="0">
              <a:lnSpc>
                <a:spcPct val="100000"/>
              </a:lnSpc>
              <a:spcBef>
                <a:spcPts val="300"/>
              </a:spcBef>
              <a:spcAft>
                <a:spcPts val="300"/>
              </a:spcAft>
              <a:buNone/>
            </a:pPr>
            <a:r>
              <a:rPr lang="en-US" dirty="0">
                <a:latin typeface="Merriweather Web"/>
              </a:rPr>
              <a:t>FROM  </a:t>
            </a:r>
            <a:r>
              <a:rPr lang="en-US" i="1" dirty="0">
                <a:latin typeface="Merriweather Web"/>
              </a:rPr>
              <a:t>TABLE_A  , TABLE_B  B;</a:t>
            </a: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a:p>
            <a:pPr marL="0" indent="0">
              <a:lnSpc>
                <a:spcPct val="100000"/>
              </a:lnSpc>
              <a:spcBef>
                <a:spcPts val="300"/>
              </a:spcBef>
              <a:spcAft>
                <a:spcPts val="300"/>
              </a:spcAft>
              <a:buNone/>
            </a:pPr>
            <a:endParaRPr lang="en-US" i="1" dirty="0">
              <a:latin typeface="Merriweather Web"/>
            </a:endParaRPr>
          </a:p>
        </p:txBody>
      </p:sp>
      <p:graphicFrame>
        <p:nvGraphicFramePr>
          <p:cNvPr id="4" name="Table 3">
            <a:extLst>
              <a:ext uri="{FF2B5EF4-FFF2-40B4-BE49-F238E27FC236}">
                <a16:creationId xmlns:a16="http://schemas.microsoft.com/office/drawing/2014/main" id="{7A346773-FAC8-2161-8648-68258D0AABA9}"/>
              </a:ext>
            </a:extLst>
          </p:cNvPr>
          <p:cNvGraphicFramePr>
            <a:graphicFrameLocks noGrp="1"/>
          </p:cNvGraphicFramePr>
          <p:nvPr/>
        </p:nvGraphicFramePr>
        <p:xfrm>
          <a:off x="6414580" y="3101788"/>
          <a:ext cx="2693561" cy="960567"/>
        </p:xfrm>
        <a:graphic>
          <a:graphicData uri="http://schemas.openxmlformats.org/drawingml/2006/table">
            <a:tbl>
              <a:tblPr>
                <a:tableStyleId>{5C22544A-7EE6-4342-B048-85BDC9FD1C3A}</a:tableStyleId>
              </a:tblPr>
              <a:tblGrid>
                <a:gridCol w="586856">
                  <a:extLst>
                    <a:ext uri="{9D8B030D-6E8A-4147-A177-3AD203B41FA5}">
                      <a16:colId xmlns:a16="http://schemas.microsoft.com/office/drawing/2014/main" val="2810019012"/>
                    </a:ext>
                  </a:extLst>
                </a:gridCol>
                <a:gridCol w="914400">
                  <a:extLst>
                    <a:ext uri="{9D8B030D-6E8A-4147-A177-3AD203B41FA5}">
                      <a16:colId xmlns:a16="http://schemas.microsoft.com/office/drawing/2014/main" val="189232313"/>
                    </a:ext>
                  </a:extLst>
                </a:gridCol>
                <a:gridCol w="618564">
                  <a:extLst>
                    <a:ext uri="{9D8B030D-6E8A-4147-A177-3AD203B41FA5}">
                      <a16:colId xmlns:a16="http://schemas.microsoft.com/office/drawing/2014/main" val="2727158753"/>
                    </a:ext>
                  </a:extLst>
                </a:gridCol>
                <a:gridCol w="573741">
                  <a:extLst>
                    <a:ext uri="{9D8B030D-6E8A-4147-A177-3AD203B41FA5}">
                      <a16:colId xmlns:a16="http://schemas.microsoft.com/office/drawing/2014/main" val="2300842270"/>
                    </a:ext>
                  </a:extLst>
                </a:gridCol>
              </a:tblGrid>
              <a:tr h="136905">
                <a:tc gridSpan="4">
                  <a:txBody>
                    <a:bodyPr/>
                    <a:lstStyle/>
                    <a:p>
                      <a:pPr algn="ctr" fontAlgn="b"/>
                      <a:r>
                        <a:rPr lang="en-IN" sz="1400" b="1" i="0" u="none" strike="noStrike" dirty="0">
                          <a:solidFill>
                            <a:srgbClr val="000000"/>
                          </a:solidFill>
                          <a:effectLst/>
                          <a:latin typeface="Calibri" panose="020F0502020204030204" pitchFamily="34" charset="0"/>
                        </a:rPr>
                        <a:t>Employee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110651"/>
                  </a:ext>
                </a:extLst>
              </a:tr>
              <a:tr h="246529">
                <a:tc>
                  <a:txBody>
                    <a:bodyPr/>
                    <a:lstStyle/>
                    <a:p>
                      <a:pPr algn="l"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empname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350150"/>
                  </a:ext>
                </a:extLst>
              </a:tr>
              <a:tr h="246529">
                <a:tc>
                  <a:txBody>
                    <a:bodyPr/>
                    <a:lstStyle/>
                    <a:p>
                      <a:pPr algn="l"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John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48000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619937"/>
                  </a:ext>
                </a:extLst>
              </a:tr>
              <a:tr h="246529">
                <a:tc>
                  <a:txBody>
                    <a:bodyPr/>
                    <a:lstStyle/>
                    <a:p>
                      <a:pPr algn="l"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Charles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55000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102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151395"/>
                  </a:ext>
                </a:extLst>
              </a:tr>
            </a:tbl>
          </a:graphicData>
        </a:graphic>
      </p:graphicFrame>
      <p:graphicFrame>
        <p:nvGraphicFramePr>
          <p:cNvPr id="5" name="Table 4">
            <a:extLst>
              <a:ext uri="{FF2B5EF4-FFF2-40B4-BE49-F238E27FC236}">
                <a16:creationId xmlns:a16="http://schemas.microsoft.com/office/drawing/2014/main" id="{59E231AB-52E5-0FD7-C571-02D143F98CD0}"/>
              </a:ext>
            </a:extLst>
          </p:cNvPr>
          <p:cNvGraphicFramePr>
            <a:graphicFrameLocks noGrp="1"/>
          </p:cNvGraphicFramePr>
          <p:nvPr/>
        </p:nvGraphicFramePr>
        <p:xfrm>
          <a:off x="9337425" y="3122855"/>
          <a:ext cx="1882589" cy="939500"/>
        </p:xfrm>
        <a:graphic>
          <a:graphicData uri="http://schemas.openxmlformats.org/drawingml/2006/table">
            <a:tbl>
              <a:tblPr>
                <a:tableStyleId>{5C22544A-7EE6-4342-B048-85BDC9FD1C3A}</a:tableStyleId>
              </a:tblPr>
              <a:tblGrid>
                <a:gridCol w="685116">
                  <a:extLst>
                    <a:ext uri="{9D8B030D-6E8A-4147-A177-3AD203B41FA5}">
                      <a16:colId xmlns:a16="http://schemas.microsoft.com/office/drawing/2014/main" val="2095163008"/>
                    </a:ext>
                  </a:extLst>
                </a:gridCol>
                <a:gridCol w="1197473">
                  <a:extLst>
                    <a:ext uri="{9D8B030D-6E8A-4147-A177-3AD203B41FA5}">
                      <a16:colId xmlns:a16="http://schemas.microsoft.com/office/drawing/2014/main" val="14740854"/>
                    </a:ext>
                  </a:extLst>
                </a:gridCol>
              </a:tblGrid>
              <a:tr h="0">
                <a:tc gridSpan="2">
                  <a:txBody>
                    <a:bodyPr/>
                    <a:lstStyle/>
                    <a:p>
                      <a:pPr algn="ctr" fontAlgn="b"/>
                      <a:r>
                        <a:rPr lang="en-IN" sz="1400" b="1" i="0" u="none" strike="noStrike" dirty="0">
                          <a:solidFill>
                            <a:srgbClr val="000000"/>
                          </a:solidFill>
                          <a:effectLst/>
                          <a:latin typeface="Calibri" panose="020F0502020204030204" pitchFamily="34" charset="0"/>
                        </a:rPr>
                        <a:t>Dept Table</a:t>
                      </a:r>
                    </a:p>
                  </a:txBody>
                  <a:tcPr marL="7620" marR="7620" marT="7620" marB="0" anchor="b"/>
                </a:tc>
                <a:tc hMerge="1">
                  <a:txBody>
                    <a:bodyPr/>
                    <a:lstStyle/>
                    <a:p>
                      <a:pPr algn="l" fontAlgn="b"/>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399561"/>
                  </a:ext>
                </a:extLst>
              </a:tr>
              <a:tr h="0">
                <a:tc>
                  <a:txBody>
                    <a:bodyPr/>
                    <a:lstStyle/>
                    <a:p>
                      <a:pPr algn="l" fontAlgn="b"/>
                      <a:r>
                        <a:rPr lang="en-IN" sz="1400" b="1" u="none" strike="noStrike" dirty="0" err="1">
                          <a:effectLst/>
                        </a:rPr>
                        <a:t>deptid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effectLst/>
                        </a:rPr>
                        <a:t>deptname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015501"/>
                  </a:ext>
                </a:extLst>
              </a:tr>
              <a:tr h="248770">
                <a:tc>
                  <a:txBody>
                    <a:bodyPr/>
                    <a:lstStyle/>
                    <a:p>
                      <a:pPr algn="l" fontAlgn="b"/>
                      <a:r>
                        <a:rPr lang="en-IN" sz="1400" u="none" strike="noStrike" dirty="0">
                          <a:effectLst/>
                        </a:rPr>
                        <a:t>101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Sales</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4852224"/>
                  </a:ext>
                </a:extLst>
              </a:tr>
              <a:tr h="248770">
                <a:tc>
                  <a:txBody>
                    <a:bodyPr/>
                    <a:lstStyle/>
                    <a:p>
                      <a:pPr algn="l"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effectLst/>
                        </a:rPr>
                        <a:t>Marketing</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19348"/>
                  </a:ext>
                </a:extLst>
              </a:tr>
            </a:tbl>
          </a:graphicData>
        </a:graphic>
      </p:graphicFrame>
      <p:graphicFrame>
        <p:nvGraphicFramePr>
          <p:cNvPr id="6" name="Table 5">
            <a:extLst>
              <a:ext uri="{FF2B5EF4-FFF2-40B4-BE49-F238E27FC236}">
                <a16:creationId xmlns:a16="http://schemas.microsoft.com/office/drawing/2014/main" id="{8DDF6FFC-1AF8-D1C7-4597-2E9345F1CDD4}"/>
              </a:ext>
            </a:extLst>
          </p:cNvPr>
          <p:cNvGraphicFramePr>
            <a:graphicFrameLocks noGrp="1"/>
          </p:cNvGraphicFramePr>
          <p:nvPr/>
        </p:nvGraphicFramePr>
        <p:xfrm>
          <a:off x="6096000" y="4210930"/>
          <a:ext cx="5124014" cy="1832572"/>
        </p:xfrm>
        <a:graphic>
          <a:graphicData uri="http://schemas.openxmlformats.org/drawingml/2006/table">
            <a:tbl>
              <a:tblPr>
                <a:tableStyleId>{5C22544A-7EE6-4342-B048-85BDC9FD1C3A}</a:tableStyleId>
              </a:tblPr>
              <a:tblGrid>
                <a:gridCol w="645815">
                  <a:extLst>
                    <a:ext uri="{9D8B030D-6E8A-4147-A177-3AD203B41FA5}">
                      <a16:colId xmlns:a16="http://schemas.microsoft.com/office/drawing/2014/main" val="519273271"/>
                    </a:ext>
                  </a:extLst>
                </a:gridCol>
                <a:gridCol w="1064628">
                  <a:extLst>
                    <a:ext uri="{9D8B030D-6E8A-4147-A177-3AD203B41FA5}">
                      <a16:colId xmlns:a16="http://schemas.microsoft.com/office/drawing/2014/main" val="2533868599"/>
                    </a:ext>
                  </a:extLst>
                </a:gridCol>
                <a:gridCol w="752139">
                  <a:extLst>
                    <a:ext uri="{9D8B030D-6E8A-4147-A177-3AD203B41FA5}">
                      <a16:colId xmlns:a16="http://schemas.microsoft.com/office/drawing/2014/main" val="1943730257"/>
                    </a:ext>
                  </a:extLst>
                </a:gridCol>
                <a:gridCol w="803980">
                  <a:extLst>
                    <a:ext uri="{9D8B030D-6E8A-4147-A177-3AD203B41FA5}">
                      <a16:colId xmlns:a16="http://schemas.microsoft.com/office/drawing/2014/main" val="3230594724"/>
                    </a:ext>
                  </a:extLst>
                </a:gridCol>
                <a:gridCol w="768150">
                  <a:extLst>
                    <a:ext uri="{9D8B030D-6E8A-4147-A177-3AD203B41FA5}">
                      <a16:colId xmlns:a16="http://schemas.microsoft.com/office/drawing/2014/main" val="3983669187"/>
                    </a:ext>
                  </a:extLst>
                </a:gridCol>
                <a:gridCol w="1089302">
                  <a:extLst>
                    <a:ext uri="{9D8B030D-6E8A-4147-A177-3AD203B41FA5}">
                      <a16:colId xmlns:a16="http://schemas.microsoft.com/office/drawing/2014/main" val="1613128075"/>
                    </a:ext>
                  </a:extLst>
                </a:gridCol>
              </a:tblGrid>
              <a:tr h="243507">
                <a:tc gridSpan="6">
                  <a:txBody>
                    <a:bodyPr/>
                    <a:lstStyle/>
                    <a:p>
                      <a:pPr algn="ctr" fontAlgn="b"/>
                      <a:r>
                        <a:rPr lang="en-IN" sz="1600" b="1" i="0" u="none" strike="noStrike" dirty="0">
                          <a:solidFill>
                            <a:srgbClr val="000000"/>
                          </a:solidFill>
                          <a:effectLst/>
                          <a:latin typeface="Calibri" panose="020F0502020204030204" pitchFamily="34" charset="0"/>
                        </a:rPr>
                        <a:t>Employee CROSS JOIN Dept</a:t>
                      </a:r>
                    </a:p>
                  </a:txBody>
                  <a:tcPr marL="7620" marR="7620" marT="7620" marB="0" anchor="b"/>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179108"/>
                  </a:ext>
                </a:extLst>
              </a:tr>
              <a:tr h="310992">
                <a:tc>
                  <a:txBody>
                    <a:bodyPr/>
                    <a:lstStyle/>
                    <a:p>
                      <a:pPr algn="l" fontAlgn="b"/>
                      <a:r>
                        <a:rPr lang="en-IN" sz="1600" b="1" u="none" strike="noStrike" dirty="0">
                          <a:effectLst/>
                        </a:rPr>
                        <a:t>empid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empname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salary</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E.deptid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i="0" u="none" strike="noStrike" dirty="0" err="1">
                          <a:solidFill>
                            <a:srgbClr val="000000"/>
                          </a:solidFill>
                          <a:effectLst/>
                          <a:latin typeface="Calibri" panose="020F0502020204030204" pitchFamily="34" charset="0"/>
                        </a:rPr>
                        <a:t>D.deptid</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err="1">
                          <a:effectLst/>
                        </a:rPr>
                        <a:t>deptname</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6878241"/>
                  </a:ext>
                </a:extLst>
              </a:tr>
              <a:tr h="317530">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John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48000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Gill Sans MT" panose="020B0502020104020203"/>
                          <a:ea typeface="+mn-ea"/>
                          <a:cs typeface="+mn-cs"/>
                        </a:rPr>
                        <a:t>101</a:t>
                      </a:r>
                      <a:endPar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Sales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1592819"/>
                  </a:ext>
                </a:extLst>
              </a:tr>
              <a:tr h="317530">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John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48000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Marketing</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9848338"/>
                  </a:ext>
                </a:extLst>
              </a:tr>
              <a:tr h="317530">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55000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Gill Sans MT" panose="020B0502020104020203"/>
                          <a:ea typeface="+mn-ea"/>
                          <a:cs typeface="+mn-cs"/>
                        </a:rPr>
                        <a:t>101</a:t>
                      </a:r>
                      <a:endParaRPr kumimoji="0" lang="en-IN"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l" fontAlgn="b"/>
                      <a:r>
                        <a:rPr lang="en-IN" sz="1600" u="none" strike="noStrike" dirty="0">
                          <a:effectLst/>
                        </a:rPr>
                        <a:t>101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Sales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0170590"/>
                  </a:ext>
                </a:extLst>
              </a:tr>
              <a:tr h="317530">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a:effectLst/>
                        </a:rPr>
                        <a:t>Charles</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55000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102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u="none" strike="noStrike" dirty="0">
                          <a:effectLst/>
                        </a:rPr>
                        <a:t>Marketing</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1644487"/>
                  </a:ext>
                </a:extLst>
              </a:tr>
            </a:tbl>
          </a:graphicData>
        </a:graphic>
      </p:graphicFrame>
    </p:spTree>
    <p:extLst>
      <p:ext uri="{BB962C8B-B14F-4D97-AF65-F5344CB8AC3E}">
        <p14:creationId xmlns:p14="http://schemas.microsoft.com/office/powerpoint/2010/main" val="42456954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JOINs in </a:t>
            </a:r>
            <a:r>
              <a:rPr lang="en-IN" dirty="0" err="1"/>
              <a:t>sql</a:t>
            </a:r>
            <a:r>
              <a:rPr lang="en-IN" dirty="0"/>
              <a:t> – POINTS TO REMEMBER</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10125655" cy="4065367"/>
          </a:xfrm>
        </p:spPr>
        <p:txBody>
          <a:bodyPr>
            <a:noAutofit/>
          </a:bodyPr>
          <a:lstStyle/>
          <a:p>
            <a:pPr marL="457200" indent="-457200">
              <a:lnSpc>
                <a:spcPct val="100000"/>
              </a:lnSpc>
              <a:spcBef>
                <a:spcPts val="300"/>
              </a:spcBef>
              <a:spcAft>
                <a:spcPts val="300"/>
              </a:spcAft>
              <a:buAutoNum type="arabicPeriod"/>
            </a:pPr>
            <a:r>
              <a:rPr lang="en-US" dirty="0">
                <a:latin typeface="Merriweather Web"/>
              </a:rPr>
              <a:t>We can achieve INNER JOIN with WHERE clause, but INNER JOIN is preferred. </a:t>
            </a:r>
          </a:p>
          <a:p>
            <a:pPr marL="457200" lvl="1" indent="0">
              <a:lnSpc>
                <a:spcPct val="100000"/>
              </a:lnSpc>
              <a:spcBef>
                <a:spcPts val="300"/>
              </a:spcBef>
              <a:spcAft>
                <a:spcPts val="300"/>
              </a:spcAft>
              <a:buNone/>
            </a:pPr>
            <a:r>
              <a:rPr lang="en-US" dirty="0">
                <a:latin typeface="Merriweather Web"/>
              </a:rPr>
              <a:t>SELECT </a:t>
            </a:r>
            <a:r>
              <a:rPr lang="en-US" i="1" dirty="0">
                <a:latin typeface="Merriweather Web"/>
              </a:rPr>
              <a:t>A.*, B.* </a:t>
            </a:r>
            <a:r>
              <a:rPr lang="en-US" dirty="0">
                <a:latin typeface="Merriweather Web"/>
              </a:rPr>
              <a:t>from </a:t>
            </a:r>
            <a:r>
              <a:rPr lang="en-US" i="1" dirty="0">
                <a:latin typeface="Merriweather Web"/>
              </a:rPr>
              <a:t>TABLE_A A, TABLE_B B </a:t>
            </a:r>
            <a:r>
              <a:rPr lang="en-US" dirty="0">
                <a:latin typeface="Merriweather Web"/>
              </a:rPr>
              <a:t>WHERE </a:t>
            </a:r>
            <a:r>
              <a:rPr lang="en-US" i="1" dirty="0" err="1">
                <a:latin typeface="Merriweather Web"/>
              </a:rPr>
              <a:t>A.Key</a:t>
            </a:r>
            <a:r>
              <a:rPr lang="en-US" i="1" dirty="0">
                <a:latin typeface="Merriweather Web"/>
              </a:rPr>
              <a:t>=</a:t>
            </a:r>
            <a:r>
              <a:rPr lang="en-US" i="1" dirty="0" err="1">
                <a:latin typeface="Merriweather Web"/>
              </a:rPr>
              <a:t>B.Key</a:t>
            </a:r>
            <a:endParaRPr lang="en-US" i="1" dirty="0">
              <a:latin typeface="Merriweather Web"/>
            </a:endParaRPr>
          </a:p>
          <a:p>
            <a:pPr marL="457200" indent="-457200">
              <a:lnSpc>
                <a:spcPct val="100000"/>
              </a:lnSpc>
              <a:spcBef>
                <a:spcPts val="300"/>
              </a:spcBef>
              <a:spcAft>
                <a:spcPts val="300"/>
              </a:spcAft>
              <a:buAutoNum type="arabicPeriod"/>
            </a:pPr>
            <a:r>
              <a:rPr lang="en-US" dirty="0">
                <a:latin typeface="Merriweather Web"/>
              </a:rPr>
              <a:t>Be careful where there are nulls in Join keys, null never matches with another null.</a:t>
            </a:r>
          </a:p>
          <a:p>
            <a:pPr marL="457200" indent="-457200">
              <a:lnSpc>
                <a:spcPct val="100000"/>
              </a:lnSpc>
              <a:spcBef>
                <a:spcPts val="300"/>
              </a:spcBef>
              <a:spcAft>
                <a:spcPts val="300"/>
              </a:spcAft>
              <a:buAutoNum type="arabicPeriod"/>
            </a:pPr>
            <a:r>
              <a:rPr lang="en-US" dirty="0">
                <a:latin typeface="Merriweather Web"/>
              </a:rPr>
              <a:t>In real time we mostly use INNER, LEFT OUTER and SELF joins.</a:t>
            </a:r>
          </a:p>
          <a:p>
            <a:pPr marL="457200" indent="-457200">
              <a:lnSpc>
                <a:spcPct val="100000"/>
              </a:lnSpc>
              <a:spcBef>
                <a:spcPts val="300"/>
              </a:spcBef>
              <a:spcAft>
                <a:spcPts val="300"/>
              </a:spcAft>
              <a:buAutoNum type="arabicPeriod"/>
            </a:pPr>
            <a:r>
              <a:rPr lang="en-US" i="1" dirty="0">
                <a:latin typeface="Merriweather Web"/>
              </a:rPr>
              <a:t>TABLE_A </a:t>
            </a:r>
            <a:r>
              <a:rPr lang="en-US" dirty="0">
                <a:latin typeface="Merriweather Web"/>
              </a:rPr>
              <a:t>LEFT OUTER JOIN </a:t>
            </a:r>
            <a:r>
              <a:rPr lang="en-US" i="1" dirty="0">
                <a:latin typeface="Merriweather Web"/>
              </a:rPr>
              <a:t>TABLE_B</a:t>
            </a:r>
            <a:r>
              <a:rPr lang="en-US" dirty="0">
                <a:latin typeface="Merriweather Web"/>
              </a:rPr>
              <a:t>  is same as </a:t>
            </a:r>
            <a:r>
              <a:rPr lang="en-US" i="1" dirty="0">
                <a:latin typeface="Merriweather Web"/>
              </a:rPr>
              <a:t>TABLE_B </a:t>
            </a:r>
            <a:r>
              <a:rPr lang="en-US" dirty="0">
                <a:latin typeface="Merriweather Web"/>
              </a:rPr>
              <a:t>RIGHT OUTER JOIN </a:t>
            </a:r>
            <a:r>
              <a:rPr lang="en-US" i="1" dirty="0">
                <a:latin typeface="Merriweather Web"/>
              </a:rPr>
              <a:t>TABLE_A</a:t>
            </a:r>
            <a:r>
              <a:rPr lang="en-US" dirty="0">
                <a:latin typeface="Merriweather Web"/>
              </a:rPr>
              <a:t>.</a:t>
            </a:r>
          </a:p>
          <a:p>
            <a:pPr marL="457200" indent="-457200">
              <a:lnSpc>
                <a:spcPct val="100000"/>
              </a:lnSpc>
              <a:spcBef>
                <a:spcPts val="300"/>
              </a:spcBef>
              <a:spcAft>
                <a:spcPts val="300"/>
              </a:spcAft>
              <a:buAutoNum type="arabicPeriod"/>
            </a:pPr>
            <a:r>
              <a:rPr lang="en-US" dirty="0">
                <a:latin typeface="Merriweather Web"/>
              </a:rPr>
              <a:t>Avoid using Cartesian joins as they are costly that means performance will be very slow.</a:t>
            </a:r>
          </a:p>
          <a:p>
            <a:pPr marL="457200" indent="-457200">
              <a:lnSpc>
                <a:spcPct val="100000"/>
              </a:lnSpc>
              <a:spcBef>
                <a:spcPts val="300"/>
              </a:spcBef>
              <a:spcAft>
                <a:spcPts val="300"/>
              </a:spcAft>
              <a:buAutoNum type="arabicPeriod"/>
            </a:pPr>
            <a:r>
              <a:rPr lang="en-US" dirty="0">
                <a:latin typeface="Merriweather Web"/>
              </a:rPr>
              <a:t>If there are multiple matches in the joining table, we will get multiple records in the output.</a:t>
            </a:r>
          </a:p>
          <a:p>
            <a:pPr marL="457200" indent="-457200">
              <a:lnSpc>
                <a:spcPct val="100000"/>
              </a:lnSpc>
              <a:spcBef>
                <a:spcPts val="300"/>
              </a:spcBef>
              <a:spcAft>
                <a:spcPts val="300"/>
              </a:spcAft>
              <a:buAutoNum type="arabicPeriod"/>
            </a:pPr>
            <a:r>
              <a:rPr lang="en-US" dirty="0">
                <a:latin typeface="Merriweather Web"/>
              </a:rPr>
              <a:t>While writing joins we should consider some important points.</a:t>
            </a:r>
          </a:p>
          <a:p>
            <a:pPr marL="914400" lvl="1" indent="-457200">
              <a:lnSpc>
                <a:spcPct val="100000"/>
              </a:lnSpc>
              <a:spcBef>
                <a:spcPts val="300"/>
              </a:spcBef>
              <a:spcAft>
                <a:spcPts val="300"/>
              </a:spcAft>
              <a:buAutoNum type="arabicPeriod"/>
            </a:pPr>
            <a:r>
              <a:rPr lang="en-US" dirty="0">
                <a:latin typeface="Merriweather Web"/>
              </a:rPr>
              <a:t>What we need in the output exactly</a:t>
            </a:r>
          </a:p>
          <a:p>
            <a:pPr marL="914400" lvl="1" indent="-457200">
              <a:lnSpc>
                <a:spcPct val="100000"/>
              </a:lnSpc>
              <a:spcBef>
                <a:spcPts val="300"/>
              </a:spcBef>
              <a:spcAft>
                <a:spcPts val="300"/>
              </a:spcAft>
              <a:buAutoNum type="arabicPeriod"/>
            </a:pPr>
            <a:r>
              <a:rPr lang="en-US" dirty="0">
                <a:latin typeface="Merriweather Web"/>
              </a:rPr>
              <a:t>The performance of the query should be good</a:t>
            </a:r>
          </a:p>
          <a:p>
            <a:pPr marL="914400" lvl="1" indent="-457200">
              <a:lnSpc>
                <a:spcPct val="100000"/>
              </a:lnSpc>
              <a:spcBef>
                <a:spcPts val="300"/>
              </a:spcBef>
              <a:spcAft>
                <a:spcPts val="300"/>
              </a:spcAft>
              <a:buAutoNum type="arabicPeriod"/>
            </a:pPr>
            <a:r>
              <a:rPr lang="en-US" dirty="0">
                <a:latin typeface="Merriweather Web"/>
              </a:rPr>
              <a:t>Query should be in readable format that any one can understand it in future.</a:t>
            </a:r>
          </a:p>
          <a:p>
            <a:pPr marL="0" indent="0">
              <a:lnSpc>
                <a:spcPct val="100000"/>
              </a:lnSpc>
              <a:spcBef>
                <a:spcPts val="300"/>
              </a:spcBef>
              <a:spcAft>
                <a:spcPts val="300"/>
              </a:spcAft>
              <a:buNone/>
            </a:pPr>
            <a:endParaRPr lang="en-US" dirty="0">
              <a:latin typeface="Merriweather Web"/>
            </a:endParaRPr>
          </a:p>
          <a:p>
            <a:pPr marL="0" indent="0">
              <a:lnSpc>
                <a:spcPct val="100000"/>
              </a:lnSpc>
              <a:spcBef>
                <a:spcPts val="300"/>
              </a:spcBef>
              <a:spcAft>
                <a:spcPts val="300"/>
              </a:spcAft>
              <a:buNone/>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p:txBody>
      </p:sp>
    </p:spTree>
    <p:extLst>
      <p:ext uri="{BB962C8B-B14F-4D97-AF65-F5344CB8AC3E}">
        <p14:creationId xmlns:p14="http://schemas.microsoft.com/office/powerpoint/2010/main" val="731031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JOINs in </a:t>
            </a:r>
            <a:r>
              <a:rPr lang="en-IN" dirty="0" err="1"/>
              <a:t>sql</a:t>
            </a: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1127439"/>
          </a:xfrm>
        </p:spPr>
        <p:txBody>
          <a:bodyPr>
            <a:noAutofit/>
          </a:bodyPr>
          <a:lstStyle/>
          <a:p>
            <a:pPr marL="0" indent="0">
              <a:lnSpc>
                <a:spcPct val="100000"/>
              </a:lnSpc>
              <a:spcBef>
                <a:spcPts val="300"/>
              </a:spcBef>
              <a:spcAft>
                <a:spcPts val="300"/>
              </a:spcAft>
              <a:buNone/>
            </a:pPr>
            <a:r>
              <a:rPr lang="en-US" b="1" dirty="0">
                <a:latin typeface="Merriweather Web"/>
              </a:rPr>
              <a:t>Important Interview question:</a:t>
            </a:r>
          </a:p>
          <a:p>
            <a:pPr marL="0" indent="0">
              <a:buNone/>
            </a:pPr>
            <a:r>
              <a:rPr lang="en-US" sz="1800" b="0" i="0" u="none" strike="noStrike" baseline="0" dirty="0">
                <a:latin typeface="Arial" panose="020B0604020202020204" pitchFamily="34" charset="0"/>
              </a:rPr>
              <a:t>Below are two tables with one column in each, what is the output number of records after each type of join?</a:t>
            </a:r>
          </a:p>
          <a:p>
            <a:pPr marL="0" indent="0">
              <a:buNone/>
            </a:pPr>
            <a:endParaRPr lang="en-US" dirty="0">
              <a:latin typeface="Merriweather Web"/>
            </a:endParaRPr>
          </a:p>
        </p:txBody>
      </p:sp>
      <p:graphicFrame>
        <p:nvGraphicFramePr>
          <p:cNvPr id="4" name="Table 3">
            <a:extLst>
              <a:ext uri="{FF2B5EF4-FFF2-40B4-BE49-F238E27FC236}">
                <a16:creationId xmlns:a16="http://schemas.microsoft.com/office/drawing/2014/main" id="{DDE3571B-6B12-FEAA-EABA-0E16982C62EA}"/>
              </a:ext>
            </a:extLst>
          </p:cNvPr>
          <p:cNvGraphicFramePr>
            <a:graphicFrameLocks noGrp="1"/>
          </p:cNvGraphicFramePr>
          <p:nvPr>
            <p:extLst>
              <p:ext uri="{D42A27DB-BD31-4B8C-83A1-F6EECF244321}">
                <p14:modId xmlns:p14="http://schemas.microsoft.com/office/powerpoint/2010/main" val="1090635258"/>
              </p:ext>
            </p:extLst>
          </p:nvPr>
        </p:nvGraphicFramePr>
        <p:xfrm>
          <a:off x="1451577" y="3411070"/>
          <a:ext cx="977857" cy="1967754"/>
        </p:xfrm>
        <a:graphic>
          <a:graphicData uri="http://schemas.openxmlformats.org/drawingml/2006/table">
            <a:tbl>
              <a:tblPr>
                <a:tableStyleId>{5C22544A-7EE6-4342-B048-85BDC9FD1C3A}</a:tableStyleId>
              </a:tblPr>
              <a:tblGrid>
                <a:gridCol w="977857">
                  <a:extLst>
                    <a:ext uri="{9D8B030D-6E8A-4147-A177-3AD203B41FA5}">
                      <a16:colId xmlns:a16="http://schemas.microsoft.com/office/drawing/2014/main" val="2004368478"/>
                    </a:ext>
                  </a:extLst>
                </a:gridCol>
              </a:tblGrid>
              <a:tr h="327959">
                <a:tc>
                  <a:txBody>
                    <a:bodyPr/>
                    <a:lstStyle/>
                    <a:p>
                      <a:pPr algn="ctr" fontAlgn="b"/>
                      <a:r>
                        <a:rPr lang="en-IN" sz="1800" b="1" u="none" strike="noStrike" dirty="0">
                          <a:effectLst/>
                        </a:rPr>
                        <a:t>Table A</a:t>
                      </a:r>
                      <a:endParaRPr lang="en-IN"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824"/>
                  </a:ext>
                </a:extLst>
              </a:tr>
              <a:tr h="327959">
                <a:tc>
                  <a:txBody>
                    <a:bodyPr/>
                    <a:lstStyle/>
                    <a:p>
                      <a:pPr algn="ct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083121"/>
                  </a:ext>
                </a:extLst>
              </a:tr>
              <a:tr h="327959">
                <a:tc>
                  <a:txBody>
                    <a:bodyPr/>
                    <a:lstStyle/>
                    <a:p>
                      <a:pPr algn="ct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2430735"/>
                  </a:ext>
                </a:extLst>
              </a:tr>
              <a:tr h="327959">
                <a:tc>
                  <a:txBody>
                    <a:bodyPr/>
                    <a:lstStyle/>
                    <a:p>
                      <a:pPr algn="ct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334589"/>
                  </a:ext>
                </a:extLst>
              </a:tr>
              <a:tr h="327959">
                <a:tc>
                  <a:txBody>
                    <a:bodyPr/>
                    <a:lstStyle/>
                    <a:p>
                      <a:pPr algn="ctr" fontAlgn="b"/>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119140"/>
                  </a:ext>
                </a:extLst>
              </a:tr>
              <a:tr h="327959">
                <a:tc>
                  <a:txBody>
                    <a:bodyPr/>
                    <a:lstStyle/>
                    <a:p>
                      <a:pPr algn="ctr" fontAlgn="b"/>
                      <a:r>
                        <a:rPr lang="en-IN" sz="1800" u="none" strike="noStrike" dirty="0">
                          <a:effectLst/>
                        </a:rPr>
                        <a:t>null</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0476"/>
                  </a:ext>
                </a:extLst>
              </a:tr>
            </a:tbl>
          </a:graphicData>
        </a:graphic>
      </p:graphicFrame>
      <p:graphicFrame>
        <p:nvGraphicFramePr>
          <p:cNvPr id="5" name="Table 4">
            <a:extLst>
              <a:ext uri="{FF2B5EF4-FFF2-40B4-BE49-F238E27FC236}">
                <a16:creationId xmlns:a16="http://schemas.microsoft.com/office/drawing/2014/main" id="{6455FF38-1E46-1772-6B49-CF6B431E277B}"/>
              </a:ext>
            </a:extLst>
          </p:cNvPr>
          <p:cNvGraphicFramePr>
            <a:graphicFrameLocks noGrp="1"/>
          </p:cNvGraphicFramePr>
          <p:nvPr>
            <p:extLst>
              <p:ext uri="{D42A27DB-BD31-4B8C-83A1-F6EECF244321}">
                <p14:modId xmlns:p14="http://schemas.microsoft.com/office/powerpoint/2010/main" val="3117346579"/>
              </p:ext>
            </p:extLst>
          </p:nvPr>
        </p:nvGraphicFramePr>
        <p:xfrm>
          <a:off x="3054349" y="3384173"/>
          <a:ext cx="977857" cy="2310592"/>
        </p:xfrm>
        <a:graphic>
          <a:graphicData uri="http://schemas.openxmlformats.org/drawingml/2006/table">
            <a:tbl>
              <a:tblPr>
                <a:tableStyleId>{5C22544A-7EE6-4342-B048-85BDC9FD1C3A}</a:tableStyleId>
              </a:tblPr>
              <a:tblGrid>
                <a:gridCol w="977857">
                  <a:extLst>
                    <a:ext uri="{9D8B030D-6E8A-4147-A177-3AD203B41FA5}">
                      <a16:colId xmlns:a16="http://schemas.microsoft.com/office/drawing/2014/main" val="1825944137"/>
                    </a:ext>
                  </a:extLst>
                </a:gridCol>
              </a:tblGrid>
              <a:tr h="349294">
                <a:tc>
                  <a:txBody>
                    <a:bodyPr/>
                    <a:lstStyle/>
                    <a:p>
                      <a:pPr algn="ctr" fontAlgn="b"/>
                      <a:r>
                        <a:rPr lang="en-IN" sz="1800" b="1" u="none" strike="noStrike" dirty="0">
                          <a:effectLst/>
                        </a:rPr>
                        <a:t>Table B</a:t>
                      </a:r>
                      <a:endParaRPr lang="en-IN"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688517"/>
                  </a:ext>
                </a:extLst>
              </a:tr>
              <a:tr h="326883">
                <a:tc>
                  <a:txBody>
                    <a:bodyPr/>
                    <a:lstStyle/>
                    <a:p>
                      <a:pPr algn="ctr" fontAlgn="b"/>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364970"/>
                  </a:ext>
                </a:extLst>
              </a:tr>
              <a:tr h="326883">
                <a:tc>
                  <a:txBody>
                    <a:bodyPr/>
                    <a:lstStyle/>
                    <a:p>
                      <a:pPr algn="ct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537877"/>
                  </a:ext>
                </a:extLst>
              </a:tr>
              <a:tr h="326883">
                <a:tc>
                  <a:txBody>
                    <a:bodyPr/>
                    <a:lstStyle/>
                    <a:p>
                      <a:pPr algn="ctr" fontAlgn="b"/>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148474"/>
                  </a:ext>
                </a:extLst>
              </a:tr>
              <a:tr h="326883">
                <a:tc>
                  <a:txBody>
                    <a:bodyPr/>
                    <a:lstStyle/>
                    <a:p>
                      <a:pPr algn="ctr" fontAlgn="b"/>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269683"/>
                  </a:ext>
                </a:extLst>
              </a:tr>
              <a:tr h="326883">
                <a:tc>
                  <a:txBody>
                    <a:bodyPr/>
                    <a:lstStyle/>
                    <a:p>
                      <a:pPr algn="ctr" fontAlgn="b"/>
                      <a:r>
                        <a:rPr lang="en-IN" sz="1800" u="none" strike="noStrike">
                          <a:effectLst/>
                        </a:rPr>
                        <a:t>null</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973311"/>
                  </a:ext>
                </a:extLst>
              </a:tr>
              <a:tr h="326883">
                <a:tc>
                  <a:txBody>
                    <a:bodyPr/>
                    <a:lstStyle/>
                    <a:p>
                      <a:pPr algn="ctr" fontAlgn="b"/>
                      <a:r>
                        <a:rPr lang="en-IN" sz="1800" u="none" strike="noStrike" dirty="0">
                          <a:effectLst/>
                        </a:rPr>
                        <a:t>null</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731069"/>
                  </a:ext>
                </a:extLst>
              </a:tr>
            </a:tbl>
          </a:graphicData>
        </a:graphic>
      </p:graphicFrame>
      <p:sp>
        <p:nvSpPr>
          <p:cNvPr id="6" name="Content Placeholder 2">
            <a:extLst>
              <a:ext uri="{FF2B5EF4-FFF2-40B4-BE49-F238E27FC236}">
                <a16:creationId xmlns:a16="http://schemas.microsoft.com/office/drawing/2014/main" id="{379A572B-FAE4-6C6B-F80C-AA708F37F748}"/>
              </a:ext>
            </a:extLst>
          </p:cNvPr>
          <p:cNvSpPr txBox="1">
            <a:spLocks/>
          </p:cNvSpPr>
          <p:nvPr/>
        </p:nvSpPr>
        <p:spPr>
          <a:xfrm>
            <a:off x="4883177" y="3253193"/>
            <a:ext cx="3276619" cy="257255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latin typeface="Merriweather Web"/>
              </a:rPr>
              <a:t>INNER JOIN – </a:t>
            </a:r>
          </a:p>
          <a:p>
            <a:pPr marL="0" indent="0">
              <a:buFont typeface="Arial" panose="020B0604020202020204" pitchFamily="34" charset="0"/>
              <a:buNone/>
            </a:pPr>
            <a:r>
              <a:rPr lang="en-US" dirty="0">
                <a:latin typeface="Merriweather Web"/>
              </a:rPr>
              <a:t>LEFT JOIN – </a:t>
            </a:r>
          </a:p>
          <a:p>
            <a:pPr marL="0" indent="0">
              <a:buFont typeface="Arial" panose="020B0604020202020204" pitchFamily="34" charset="0"/>
              <a:buNone/>
            </a:pPr>
            <a:r>
              <a:rPr lang="en-US" dirty="0">
                <a:latin typeface="Merriweather Web"/>
              </a:rPr>
              <a:t>RIGHT JOIN – </a:t>
            </a:r>
          </a:p>
          <a:p>
            <a:pPr marL="0" indent="0">
              <a:buFont typeface="Arial" panose="020B0604020202020204" pitchFamily="34" charset="0"/>
              <a:buNone/>
            </a:pPr>
            <a:r>
              <a:rPr lang="en-US" dirty="0">
                <a:latin typeface="Merriweather Web"/>
              </a:rPr>
              <a:t>FULL OUTER JOIN – </a:t>
            </a:r>
          </a:p>
          <a:p>
            <a:pPr marL="0" indent="0">
              <a:buFont typeface="Arial" panose="020B0604020202020204" pitchFamily="34" charset="0"/>
              <a:buNone/>
            </a:pPr>
            <a:r>
              <a:rPr lang="en-US" dirty="0">
                <a:latin typeface="Merriweather Web"/>
              </a:rPr>
              <a:t>CARTESIAN JOIN – </a:t>
            </a:r>
          </a:p>
        </p:txBody>
      </p:sp>
    </p:spTree>
    <p:extLst>
      <p:ext uri="{BB962C8B-B14F-4D97-AF65-F5344CB8AC3E}">
        <p14:creationId xmlns:p14="http://schemas.microsoft.com/office/powerpoint/2010/main" val="14046748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JOINs in </a:t>
            </a:r>
            <a:r>
              <a:rPr lang="en-IN" dirty="0" err="1"/>
              <a:t>sql</a:t>
            </a:r>
            <a:endParaRPr lang="en-IN" dirty="0"/>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1127439"/>
          </a:xfrm>
        </p:spPr>
        <p:txBody>
          <a:bodyPr>
            <a:noAutofit/>
          </a:bodyPr>
          <a:lstStyle/>
          <a:p>
            <a:pPr marL="0" indent="0">
              <a:lnSpc>
                <a:spcPct val="100000"/>
              </a:lnSpc>
              <a:spcBef>
                <a:spcPts val="300"/>
              </a:spcBef>
              <a:spcAft>
                <a:spcPts val="300"/>
              </a:spcAft>
              <a:buNone/>
            </a:pPr>
            <a:r>
              <a:rPr lang="en-US" b="1" dirty="0">
                <a:latin typeface="Merriweather Web"/>
              </a:rPr>
              <a:t>Important Interview question:</a:t>
            </a:r>
          </a:p>
          <a:p>
            <a:pPr marL="0" indent="0">
              <a:buNone/>
            </a:pPr>
            <a:r>
              <a:rPr lang="en-US" sz="1800" b="0" i="0" u="none" strike="noStrike" baseline="0" dirty="0">
                <a:latin typeface="Arial" panose="020B0604020202020204" pitchFamily="34" charset="0"/>
              </a:rPr>
              <a:t>Below are two tables with one column in each, what is the output number of records after each type of join?</a:t>
            </a:r>
          </a:p>
          <a:p>
            <a:pPr marL="0" indent="0">
              <a:buNone/>
            </a:pPr>
            <a:endParaRPr lang="en-US" dirty="0">
              <a:latin typeface="Merriweather Web"/>
            </a:endParaRPr>
          </a:p>
        </p:txBody>
      </p:sp>
      <p:graphicFrame>
        <p:nvGraphicFramePr>
          <p:cNvPr id="4" name="Table 3">
            <a:extLst>
              <a:ext uri="{FF2B5EF4-FFF2-40B4-BE49-F238E27FC236}">
                <a16:creationId xmlns:a16="http://schemas.microsoft.com/office/drawing/2014/main" id="{DDE3571B-6B12-FEAA-EABA-0E16982C62EA}"/>
              </a:ext>
            </a:extLst>
          </p:cNvPr>
          <p:cNvGraphicFramePr>
            <a:graphicFrameLocks noGrp="1"/>
          </p:cNvGraphicFramePr>
          <p:nvPr/>
        </p:nvGraphicFramePr>
        <p:xfrm>
          <a:off x="1451577" y="3411070"/>
          <a:ext cx="977857" cy="1967754"/>
        </p:xfrm>
        <a:graphic>
          <a:graphicData uri="http://schemas.openxmlformats.org/drawingml/2006/table">
            <a:tbl>
              <a:tblPr>
                <a:tableStyleId>{5C22544A-7EE6-4342-B048-85BDC9FD1C3A}</a:tableStyleId>
              </a:tblPr>
              <a:tblGrid>
                <a:gridCol w="977857">
                  <a:extLst>
                    <a:ext uri="{9D8B030D-6E8A-4147-A177-3AD203B41FA5}">
                      <a16:colId xmlns:a16="http://schemas.microsoft.com/office/drawing/2014/main" val="2004368478"/>
                    </a:ext>
                  </a:extLst>
                </a:gridCol>
              </a:tblGrid>
              <a:tr h="327959">
                <a:tc>
                  <a:txBody>
                    <a:bodyPr/>
                    <a:lstStyle/>
                    <a:p>
                      <a:pPr algn="ctr" fontAlgn="b"/>
                      <a:r>
                        <a:rPr lang="en-IN" sz="1800" b="1" u="none" strike="noStrike" dirty="0">
                          <a:effectLst/>
                        </a:rPr>
                        <a:t>Table A</a:t>
                      </a:r>
                      <a:endParaRPr lang="en-IN"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824"/>
                  </a:ext>
                </a:extLst>
              </a:tr>
              <a:tr h="327959">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083121"/>
                  </a:ext>
                </a:extLst>
              </a:tr>
              <a:tr h="327959">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2430735"/>
                  </a:ext>
                </a:extLst>
              </a:tr>
              <a:tr h="327959">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334589"/>
                  </a:ext>
                </a:extLst>
              </a:tr>
              <a:tr h="327959">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119140"/>
                  </a:ext>
                </a:extLst>
              </a:tr>
              <a:tr h="327959">
                <a:tc>
                  <a:txBody>
                    <a:bodyPr/>
                    <a:lstStyle/>
                    <a:p>
                      <a:pPr algn="ctr" fontAlgn="b"/>
                      <a:r>
                        <a:rPr lang="en-IN" sz="1800" u="none" strike="noStrike" dirty="0">
                          <a:effectLst/>
                        </a:rPr>
                        <a:t>null</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0476"/>
                  </a:ext>
                </a:extLst>
              </a:tr>
            </a:tbl>
          </a:graphicData>
        </a:graphic>
      </p:graphicFrame>
      <p:graphicFrame>
        <p:nvGraphicFramePr>
          <p:cNvPr id="5" name="Table 4">
            <a:extLst>
              <a:ext uri="{FF2B5EF4-FFF2-40B4-BE49-F238E27FC236}">
                <a16:creationId xmlns:a16="http://schemas.microsoft.com/office/drawing/2014/main" id="{6455FF38-1E46-1772-6B49-CF6B431E277B}"/>
              </a:ext>
            </a:extLst>
          </p:cNvPr>
          <p:cNvGraphicFramePr>
            <a:graphicFrameLocks noGrp="1"/>
          </p:cNvGraphicFramePr>
          <p:nvPr/>
        </p:nvGraphicFramePr>
        <p:xfrm>
          <a:off x="3054349" y="3384173"/>
          <a:ext cx="977857" cy="2310592"/>
        </p:xfrm>
        <a:graphic>
          <a:graphicData uri="http://schemas.openxmlformats.org/drawingml/2006/table">
            <a:tbl>
              <a:tblPr>
                <a:tableStyleId>{5C22544A-7EE6-4342-B048-85BDC9FD1C3A}</a:tableStyleId>
              </a:tblPr>
              <a:tblGrid>
                <a:gridCol w="977857">
                  <a:extLst>
                    <a:ext uri="{9D8B030D-6E8A-4147-A177-3AD203B41FA5}">
                      <a16:colId xmlns:a16="http://schemas.microsoft.com/office/drawing/2014/main" val="1825944137"/>
                    </a:ext>
                  </a:extLst>
                </a:gridCol>
              </a:tblGrid>
              <a:tr h="349294">
                <a:tc>
                  <a:txBody>
                    <a:bodyPr/>
                    <a:lstStyle/>
                    <a:p>
                      <a:pPr algn="ctr" fontAlgn="b"/>
                      <a:r>
                        <a:rPr lang="en-IN" sz="1800" b="1" u="none" strike="noStrike" dirty="0">
                          <a:effectLst/>
                        </a:rPr>
                        <a:t>Table B</a:t>
                      </a:r>
                      <a:endParaRPr lang="en-IN"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688517"/>
                  </a:ext>
                </a:extLst>
              </a:tr>
              <a:tr h="326883">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364970"/>
                  </a:ext>
                </a:extLst>
              </a:tr>
              <a:tr h="326883">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537877"/>
                  </a:ext>
                </a:extLst>
              </a:tr>
              <a:tr h="326883">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148474"/>
                  </a:ext>
                </a:extLst>
              </a:tr>
              <a:tr h="326883">
                <a:tc>
                  <a:txBody>
                    <a:bodyPr/>
                    <a:lstStyle/>
                    <a:p>
                      <a:pPr algn="ctr" fontAlgn="b"/>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269683"/>
                  </a:ext>
                </a:extLst>
              </a:tr>
              <a:tr h="326883">
                <a:tc>
                  <a:txBody>
                    <a:bodyPr/>
                    <a:lstStyle/>
                    <a:p>
                      <a:pPr algn="ctr" fontAlgn="b"/>
                      <a:r>
                        <a:rPr lang="en-IN" sz="1800" u="none" strike="noStrike" dirty="0">
                          <a:effectLst/>
                        </a:rPr>
                        <a:t>null</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973311"/>
                  </a:ext>
                </a:extLst>
              </a:tr>
              <a:tr h="326883">
                <a:tc>
                  <a:txBody>
                    <a:bodyPr/>
                    <a:lstStyle/>
                    <a:p>
                      <a:pPr algn="ctr" fontAlgn="b"/>
                      <a:r>
                        <a:rPr lang="en-IN" sz="1800" u="none" strike="noStrike" dirty="0">
                          <a:effectLst/>
                        </a:rPr>
                        <a:t>null</a:t>
                      </a:r>
                      <a:endParaRPr lang="en-IN"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731069"/>
                  </a:ext>
                </a:extLst>
              </a:tr>
            </a:tbl>
          </a:graphicData>
        </a:graphic>
      </p:graphicFrame>
      <p:sp>
        <p:nvSpPr>
          <p:cNvPr id="6" name="Content Placeholder 2">
            <a:extLst>
              <a:ext uri="{FF2B5EF4-FFF2-40B4-BE49-F238E27FC236}">
                <a16:creationId xmlns:a16="http://schemas.microsoft.com/office/drawing/2014/main" id="{379A572B-FAE4-6C6B-F80C-AA708F37F748}"/>
              </a:ext>
            </a:extLst>
          </p:cNvPr>
          <p:cNvSpPr txBox="1">
            <a:spLocks/>
          </p:cNvSpPr>
          <p:nvPr/>
        </p:nvSpPr>
        <p:spPr>
          <a:xfrm>
            <a:off x="4883177" y="3253192"/>
            <a:ext cx="3276619" cy="277108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latin typeface="Merriweather Web"/>
              </a:rPr>
              <a:t>INNER JOIN – 1+2+1 = 4</a:t>
            </a:r>
          </a:p>
          <a:p>
            <a:pPr marL="0" indent="0">
              <a:buFont typeface="Arial" panose="020B0604020202020204" pitchFamily="34" charset="0"/>
              <a:buNone/>
            </a:pPr>
            <a:r>
              <a:rPr lang="en-US" dirty="0">
                <a:latin typeface="Merriweather Web"/>
              </a:rPr>
              <a:t>LEFT JOIN – 4+1+1 = 6</a:t>
            </a:r>
          </a:p>
          <a:p>
            <a:pPr marL="0" indent="0">
              <a:buFont typeface="Arial" panose="020B0604020202020204" pitchFamily="34" charset="0"/>
              <a:buNone/>
            </a:pPr>
            <a:r>
              <a:rPr lang="en-US" dirty="0">
                <a:latin typeface="Merriweather Web"/>
              </a:rPr>
              <a:t>RIGHT JOIN – 4+1+1+1 = 7</a:t>
            </a:r>
          </a:p>
          <a:p>
            <a:pPr marL="0" indent="0">
              <a:buFont typeface="Arial" panose="020B0604020202020204" pitchFamily="34" charset="0"/>
              <a:buNone/>
            </a:pPr>
            <a:r>
              <a:rPr lang="en-US" dirty="0">
                <a:latin typeface="Merriweather Web"/>
              </a:rPr>
              <a:t>FULL OUTER JOIN – 4+1+1+1+1+1 = 9</a:t>
            </a:r>
          </a:p>
          <a:p>
            <a:pPr marL="0" indent="0">
              <a:buFont typeface="Arial" panose="020B0604020202020204" pitchFamily="34" charset="0"/>
              <a:buNone/>
            </a:pPr>
            <a:r>
              <a:rPr lang="en-US" dirty="0">
                <a:latin typeface="Merriweather Web"/>
              </a:rPr>
              <a:t>CARTESIAN JOIN – 5*6 = 30</a:t>
            </a:r>
          </a:p>
        </p:txBody>
      </p:sp>
    </p:spTree>
    <p:extLst>
      <p:ext uri="{BB962C8B-B14F-4D97-AF65-F5344CB8AC3E}">
        <p14:creationId xmlns:p14="http://schemas.microsoft.com/office/powerpoint/2010/main" val="39129256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915687" y="2966741"/>
            <a:ext cx="8360626" cy="924517"/>
          </a:xfrm>
        </p:spPr>
        <p:txBody>
          <a:bodyPr>
            <a:normAutofit/>
          </a:bodyPr>
          <a:lstStyle/>
          <a:p>
            <a:pPr algn="ctr"/>
            <a:r>
              <a:rPr lang="en-IN" sz="4800" dirty="0"/>
              <a:t>SET operators</a:t>
            </a:r>
          </a:p>
        </p:txBody>
      </p:sp>
    </p:spTree>
    <p:extLst>
      <p:ext uri="{BB962C8B-B14F-4D97-AF65-F5344CB8AC3E}">
        <p14:creationId xmlns:p14="http://schemas.microsoft.com/office/powerpoint/2010/main" val="24689232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SET OPERATORS in SQL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4065367"/>
          </a:xfrm>
        </p:spPr>
        <p:txBody>
          <a:bodyPr>
            <a:noAutofit/>
          </a:bodyPr>
          <a:lstStyle/>
          <a:p>
            <a:pPr>
              <a:lnSpc>
                <a:spcPct val="100000"/>
              </a:lnSpc>
              <a:spcBef>
                <a:spcPts val="300"/>
              </a:spcBef>
              <a:spcAft>
                <a:spcPts val="300"/>
              </a:spcAft>
            </a:pPr>
            <a:r>
              <a:rPr lang="en-US" dirty="0">
                <a:latin typeface="Merriweather Web"/>
              </a:rPr>
              <a:t>Set Operators in SQL are same as Set Operators in Mathematics.</a:t>
            </a:r>
          </a:p>
          <a:p>
            <a:pPr>
              <a:lnSpc>
                <a:spcPct val="100000"/>
              </a:lnSpc>
              <a:spcBef>
                <a:spcPts val="300"/>
              </a:spcBef>
              <a:spcAft>
                <a:spcPts val="300"/>
              </a:spcAft>
            </a:pPr>
            <a:r>
              <a:rPr lang="en-US" dirty="0">
                <a:latin typeface="Merriweather Web"/>
              </a:rPr>
              <a:t>Used to combine or compare result sets of two or more Select queries.</a:t>
            </a:r>
          </a:p>
          <a:p>
            <a:pPr>
              <a:lnSpc>
                <a:spcPct val="100000"/>
              </a:lnSpc>
              <a:spcBef>
                <a:spcPts val="300"/>
              </a:spcBef>
              <a:spcAft>
                <a:spcPts val="300"/>
              </a:spcAft>
            </a:pPr>
            <a:r>
              <a:rPr lang="en-US" dirty="0">
                <a:latin typeface="Merriweather Web"/>
              </a:rPr>
              <a:t>Below are the rules to perform Set operations</a:t>
            </a:r>
          </a:p>
          <a:p>
            <a:pPr lvl="1">
              <a:lnSpc>
                <a:spcPct val="100000"/>
              </a:lnSpc>
              <a:spcBef>
                <a:spcPts val="0"/>
              </a:spcBef>
              <a:spcAft>
                <a:spcPts val="300"/>
              </a:spcAft>
            </a:pPr>
            <a:r>
              <a:rPr lang="en-US" dirty="0">
                <a:latin typeface="Merriweather Web"/>
              </a:rPr>
              <a:t>Number of columns must be same in all Select queries</a:t>
            </a:r>
          </a:p>
          <a:p>
            <a:pPr lvl="1">
              <a:lnSpc>
                <a:spcPct val="100000"/>
              </a:lnSpc>
              <a:spcBef>
                <a:spcPts val="0"/>
              </a:spcBef>
              <a:spcAft>
                <a:spcPts val="300"/>
              </a:spcAft>
            </a:pPr>
            <a:r>
              <a:rPr lang="en-US" dirty="0">
                <a:latin typeface="Merriweather Web"/>
              </a:rPr>
              <a:t>Order of columns must be same in all Select queries</a:t>
            </a:r>
          </a:p>
          <a:p>
            <a:pPr lvl="1">
              <a:lnSpc>
                <a:spcPct val="100000"/>
              </a:lnSpc>
              <a:spcBef>
                <a:spcPts val="0"/>
              </a:spcBef>
              <a:spcAft>
                <a:spcPts val="300"/>
              </a:spcAft>
            </a:pPr>
            <a:r>
              <a:rPr lang="en-US" dirty="0">
                <a:latin typeface="Merriweather Web"/>
              </a:rPr>
              <a:t>Datatypes must be compatible </a:t>
            </a:r>
          </a:p>
          <a:p>
            <a:pPr marL="0" indent="0">
              <a:lnSpc>
                <a:spcPct val="100000"/>
              </a:lnSpc>
              <a:spcBef>
                <a:spcPts val="300"/>
              </a:spcBef>
              <a:spcAft>
                <a:spcPts val="300"/>
              </a:spcAft>
              <a:buNone/>
            </a:pPr>
            <a:r>
              <a:rPr lang="en-US" dirty="0">
                <a:latin typeface="Merriweather Web"/>
              </a:rPr>
              <a:t>Below are the 4 set operators is SQL:</a:t>
            </a:r>
          </a:p>
          <a:p>
            <a:pPr marL="457200" indent="-457200">
              <a:lnSpc>
                <a:spcPct val="100000"/>
              </a:lnSpc>
              <a:spcBef>
                <a:spcPts val="300"/>
              </a:spcBef>
              <a:spcAft>
                <a:spcPts val="300"/>
              </a:spcAft>
              <a:buFont typeface="+mj-lt"/>
              <a:buAutoNum type="arabicPeriod"/>
            </a:pPr>
            <a:r>
              <a:rPr lang="en-US" dirty="0">
                <a:latin typeface="Merriweather Web"/>
              </a:rPr>
              <a:t>UNION</a:t>
            </a:r>
          </a:p>
          <a:p>
            <a:pPr marL="457200" indent="-457200">
              <a:lnSpc>
                <a:spcPct val="100000"/>
              </a:lnSpc>
              <a:spcBef>
                <a:spcPts val="300"/>
              </a:spcBef>
              <a:spcAft>
                <a:spcPts val="300"/>
              </a:spcAft>
              <a:buFont typeface="+mj-lt"/>
              <a:buAutoNum type="arabicPeriod"/>
            </a:pPr>
            <a:r>
              <a:rPr lang="en-US" dirty="0">
                <a:latin typeface="Merriweather Web"/>
              </a:rPr>
              <a:t>UNION ALL</a:t>
            </a:r>
          </a:p>
          <a:p>
            <a:pPr marL="457200" indent="-457200">
              <a:lnSpc>
                <a:spcPct val="100000"/>
              </a:lnSpc>
              <a:spcBef>
                <a:spcPts val="300"/>
              </a:spcBef>
              <a:spcAft>
                <a:spcPts val="300"/>
              </a:spcAft>
              <a:buFont typeface="+mj-lt"/>
              <a:buAutoNum type="arabicPeriod"/>
            </a:pPr>
            <a:r>
              <a:rPr lang="en-US" dirty="0">
                <a:latin typeface="Merriweather Web"/>
              </a:rPr>
              <a:t>INTERSECT</a:t>
            </a:r>
          </a:p>
          <a:p>
            <a:pPr marL="457200" indent="-457200">
              <a:lnSpc>
                <a:spcPct val="100000"/>
              </a:lnSpc>
              <a:spcBef>
                <a:spcPts val="300"/>
              </a:spcBef>
              <a:spcAft>
                <a:spcPts val="300"/>
              </a:spcAft>
              <a:buFont typeface="+mj-lt"/>
              <a:buAutoNum type="arabicPeriod"/>
            </a:pPr>
            <a:r>
              <a:rPr lang="en-US" dirty="0">
                <a:latin typeface="Merriweather Web"/>
              </a:rPr>
              <a:t>MINUS</a:t>
            </a:r>
          </a:p>
          <a:p>
            <a:pPr marL="0" indent="0">
              <a:lnSpc>
                <a:spcPct val="100000"/>
              </a:lnSpc>
              <a:spcBef>
                <a:spcPts val="300"/>
              </a:spcBef>
              <a:spcAft>
                <a:spcPts val="300"/>
              </a:spcAft>
              <a:buNone/>
            </a:pPr>
            <a:endParaRPr lang="en-US" dirty="0">
              <a:latin typeface="Merriweather Web"/>
            </a:endParaRPr>
          </a:p>
          <a:p>
            <a:pPr marL="0" indent="0">
              <a:lnSpc>
                <a:spcPct val="100000"/>
              </a:lnSpc>
              <a:spcBef>
                <a:spcPts val="300"/>
              </a:spcBef>
              <a:spcAft>
                <a:spcPts val="300"/>
              </a:spcAft>
              <a:buNone/>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a:p>
            <a:pPr marL="457200" indent="-457200">
              <a:lnSpc>
                <a:spcPct val="100000"/>
              </a:lnSpc>
              <a:spcBef>
                <a:spcPts val="300"/>
              </a:spcBef>
              <a:spcAft>
                <a:spcPts val="300"/>
              </a:spcAft>
              <a:buAutoNum type="arabicPeriod"/>
            </a:pPr>
            <a:endParaRPr lang="en-US" dirty="0">
              <a:latin typeface="Merriweather Web"/>
            </a:endParaRPr>
          </a:p>
        </p:txBody>
      </p:sp>
    </p:spTree>
    <p:extLst>
      <p:ext uri="{BB962C8B-B14F-4D97-AF65-F5344CB8AC3E}">
        <p14:creationId xmlns:p14="http://schemas.microsoft.com/office/powerpoint/2010/main" val="2017618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UNION</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4065367"/>
          </a:xfrm>
        </p:spPr>
        <p:txBody>
          <a:bodyPr>
            <a:noAutofit/>
          </a:bodyPr>
          <a:lstStyle/>
          <a:p>
            <a:pPr marL="0" indent="0">
              <a:lnSpc>
                <a:spcPct val="100000"/>
              </a:lnSpc>
              <a:spcBef>
                <a:spcPts val="300"/>
              </a:spcBef>
              <a:spcAft>
                <a:spcPts val="300"/>
              </a:spcAft>
              <a:buNone/>
            </a:pPr>
            <a:r>
              <a:rPr lang="en-US" b="1" dirty="0">
                <a:latin typeface="Merriweather Web"/>
              </a:rPr>
              <a:t>UNION:</a:t>
            </a:r>
            <a:r>
              <a:rPr lang="en-US" dirty="0">
                <a:latin typeface="Merriweather Web"/>
              </a:rPr>
              <a:t> Union is used to combine result sets of two or more Select queries. After combining the result sets it eliminate duplicates if any, that means if same record exists in both result sets it shows only one record in the output.</a:t>
            </a:r>
          </a:p>
          <a:p>
            <a:pPr marL="0" indent="0">
              <a:lnSpc>
                <a:spcPct val="100000"/>
              </a:lnSpc>
              <a:spcBef>
                <a:spcPts val="300"/>
              </a:spcBef>
              <a:spcAft>
                <a:spcPts val="300"/>
              </a:spcAft>
              <a:buNone/>
            </a:pPr>
            <a:r>
              <a:rPr lang="en-US" b="1" dirty="0">
                <a:latin typeface="Merriweather Web"/>
              </a:rPr>
              <a:t>Syntax: </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TABLE_A</a:t>
            </a:r>
          </a:p>
          <a:p>
            <a:pPr marL="0" indent="0">
              <a:lnSpc>
                <a:spcPct val="100000"/>
              </a:lnSpc>
              <a:spcBef>
                <a:spcPts val="300"/>
              </a:spcBef>
              <a:spcAft>
                <a:spcPts val="300"/>
              </a:spcAft>
              <a:buNone/>
            </a:pPr>
            <a:r>
              <a:rPr lang="en-US" sz="1800" dirty="0">
                <a:latin typeface="Merriweather Web"/>
              </a:rPr>
              <a:t>UNION</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TABLE_B</a:t>
            </a:r>
          </a:p>
          <a:p>
            <a:pPr marL="0" indent="0">
              <a:lnSpc>
                <a:spcPct val="100000"/>
              </a:lnSpc>
              <a:spcBef>
                <a:spcPts val="300"/>
              </a:spcBef>
              <a:spcAft>
                <a:spcPts val="300"/>
              </a:spcAft>
              <a:buNone/>
            </a:pPr>
            <a:r>
              <a:rPr lang="en-US" sz="1800" dirty="0">
                <a:latin typeface="Merriweather Web"/>
              </a:rPr>
              <a:t>UNION</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TABLE_C</a:t>
            </a:r>
          </a:p>
          <a:p>
            <a:pPr marL="0" indent="0">
              <a:lnSpc>
                <a:spcPct val="100000"/>
              </a:lnSpc>
              <a:spcBef>
                <a:spcPts val="300"/>
              </a:spcBef>
              <a:spcAft>
                <a:spcPts val="300"/>
              </a:spcAft>
              <a:buNone/>
            </a:pPr>
            <a:r>
              <a:rPr lang="en-US" sz="1800" i="1" dirty="0">
                <a:latin typeface="Merriweather Web"/>
              </a:rPr>
              <a:t> …..</a:t>
            </a:r>
            <a:endParaRPr lang="en-US" sz="1800" dirty="0">
              <a:latin typeface="Merriweather Web"/>
            </a:endParaRPr>
          </a:p>
          <a:p>
            <a:pPr marL="0" indent="0">
              <a:lnSpc>
                <a:spcPct val="100000"/>
              </a:lnSpc>
              <a:spcBef>
                <a:spcPts val="300"/>
              </a:spcBef>
              <a:spcAft>
                <a:spcPts val="300"/>
              </a:spcAft>
              <a:buNone/>
            </a:pPr>
            <a:endParaRPr lang="en-US" dirty="0">
              <a:latin typeface="Merriweather Web"/>
            </a:endParaRPr>
          </a:p>
        </p:txBody>
      </p:sp>
      <p:graphicFrame>
        <p:nvGraphicFramePr>
          <p:cNvPr id="4" name="Table 3">
            <a:extLst>
              <a:ext uri="{FF2B5EF4-FFF2-40B4-BE49-F238E27FC236}">
                <a16:creationId xmlns:a16="http://schemas.microsoft.com/office/drawing/2014/main" id="{7F176436-BD15-2E14-815B-E9275CBA56F6}"/>
              </a:ext>
            </a:extLst>
          </p:cNvPr>
          <p:cNvGraphicFramePr>
            <a:graphicFrameLocks noGrp="1"/>
          </p:cNvGraphicFramePr>
          <p:nvPr>
            <p:extLst>
              <p:ext uri="{D42A27DB-BD31-4B8C-83A1-F6EECF244321}">
                <p14:modId xmlns:p14="http://schemas.microsoft.com/office/powerpoint/2010/main" val="4082158287"/>
              </p:ext>
            </p:extLst>
          </p:nvPr>
        </p:nvGraphicFramePr>
        <p:xfrm>
          <a:off x="6271518" y="2925687"/>
          <a:ext cx="1322606" cy="1181580"/>
        </p:xfrm>
        <a:graphic>
          <a:graphicData uri="http://schemas.openxmlformats.org/drawingml/2006/table">
            <a:tbl>
              <a:tblPr>
                <a:tableStyleId>{5C22544A-7EE6-4342-B048-85BDC9FD1C3A}</a:tableStyleId>
              </a:tblPr>
              <a:tblGrid>
                <a:gridCol w="646927">
                  <a:extLst>
                    <a:ext uri="{9D8B030D-6E8A-4147-A177-3AD203B41FA5}">
                      <a16:colId xmlns:a16="http://schemas.microsoft.com/office/drawing/2014/main" val="2200120993"/>
                    </a:ext>
                  </a:extLst>
                </a:gridCol>
                <a:gridCol w="675679">
                  <a:extLst>
                    <a:ext uri="{9D8B030D-6E8A-4147-A177-3AD203B41FA5}">
                      <a16:colId xmlns:a16="http://schemas.microsoft.com/office/drawing/2014/main" val="2455482595"/>
                    </a:ext>
                  </a:extLst>
                </a:gridCol>
              </a:tblGrid>
              <a:tr h="295395">
                <a:tc gridSpan="2">
                  <a:txBody>
                    <a:bodyPr/>
                    <a:lstStyle/>
                    <a:p>
                      <a:pPr algn="ctr" fontAlgn="b"/>
                      <a:r>
                        <a:rPr lang="en-IN" sz="1400" u="none" strike="noStrike" dirty="0">
                          <a:effectLst/>
                        </a:rPr>
                        <a:t>TABLE_A</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553406865"/>
                  </a:ext>
                </a:extLst>
              </a:tr>
              <a:tr h="29539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1466294"/>
                  </a:ext>
                </a:extLst>
              </a:tr>
              <a:tr h="295395">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Raja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605916"/>
                  </a:ext>
                </a:extLst>
              </a:tr>
              <a:tr h="295395">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9136660"/>
                  </a:ext>
                </a:extLst>
              </a:tr>
            </a:tbl>
          </a:graphicData>
        </a:graphic>
      </p:graphicFrame>
      <p:graphicFrame>
        <p:nvGraphicFramePr>
          <p:cNvPr id="5" name="Table 4">
            <a:extLst>
              <a:ext uri="{FF2B5EF4-FFF2-40B4-BE49-F238E27FC236}">
                <a16:creationId xmlns:a16="http://schemas.microsoft.com/office/drawing/2014/main" id="{A563A16C-1DB9-D7F3-BEE4-532BF7936D16}"/>
              </a:ext>
            </a:extLst>
          </p:cNvPr>
          <p:cNvGraphicFramePr>
            <a:graphicFrameLocks noGrp="1"/>
          </p:cNvGraphicFramePr>
          <p:nvPr>
            <p:extLst>
              <p:ext uri="{D42A27DB-BD31-4B8C-83A1-F6EECF244321}">
                <p14:modId xmlns:p14="http://schemas.microsoft.com/office/powerpoint/2010/main" val="1958008530"/>
              </p:ext>
            </p:extLst>
          </p:nvPr>
        </p:nvGraphicFramePr>
        <p:xfrm>
          <a:off x="7933763" y="2860952"/>
          <a:ext cx="1757083" cy="1311050"/>
        </p:xfrm>
        <a:graphic>
          <a:graphicData uri="http://schemas.openxmlformats.org/drawingml/2006/table">
            <a:tbl>
              <a:tblPr>
                <a:tableStyleId>{5C22544A-7EE6-4342-B048-85BDC9FD1C3A}</a:tableStyleId>
              </a:tblPr>
              <a:tblGrid>
                <a:gridCol w="747947">
                  <a:extLst>
                    <a:ext uri="{9D8B030D-6E8A-4147-A177-3AD203B41FA5}">
                      <a16:colId xmlns:a16="http://schemas.microsoft.com/office/drawing/2014/main" val="993396913"/>
                    </a:ext>
                  </a:extLst>
                </a:gridCol>
                <a:gridCol w="1009136">
                  <a:extLst>
                    <a:ext uri="{9D8B030D-6E8A-4147-A177-3AD203B41FA5}">
                      <a16:colId xmlns:a16="http://schemas.microsoft.com/office/drawing/2014/main" val="332341886"/>
                    </a:ext>
                  </a:extLst>
                </a:gridCol>
              </a:tblGrid>
              <a:tr h="262210">
                <a:tc gridSpan="2">
                  <a:txBody>
                    <a:bodyPr/>
                    <a:lstStyle/>
                    <a:p>
                      <a:pPr algn="ctr" fontAlgn="b"/>
                      <a:r>
                        <a:rPr lang="en-IN" sz="1400" u="none" strike="noStrike" dirty="0">
                          <a:effectLst/>
                        </a:rPr>
                        <a:t>TABLE_B</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858582859"/>
                  </a:ext>
                </a:extLst>
              </a:tr>
              <a:tr h="262210">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775942"/>
                  </a:ext>
                </a:extLst>
              </a:tr>
              <a:tr h="262210">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381478"/>
                  </a:ext>
                </a:extLst>
              </a:tr>
              <a:tr h="262210">
                <a:tc>
                  <a:txBody>
                    <a:bodyPr/>
                    <a:lstStyle/>
                    <a:p>
                      <a:pPr algn="ct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Seetha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96874"/>
                  </a:ext>
                </a:extLst>
              </a:tr>
              <a:tr h="262210">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99272"/>
                  </a:ext>
                </a:extLst>
              </a:tr>
            </a:tbl>
          </a:graphicData>
        </a:graphic>
      </p:graphicFrame>
      <p:graphicFrame>
        <p:nvGraphicFramePr>
          <p:cNvPr id="6" name="Table 5">
            <a:extLst>
              <a:ext uri="{FF2B5EF4-FFF2-40B4-BE49-F238E27FC236}">
                <a16:creationId xmlns:a16="http://schemas.microsoft.com/office/drawing/2014/main" id="{B16D8802-E82E-ECAB-987D-8B864CF90901}"/>
              </a:ext>
            </a:extLst>
          </p:cNvPr>
          <p:cNvGraphicFramePr>
            <a:graphicFrameLocks noGrp="1"/>
          </p:cNvGraphicFramePr>
          <p:nvPr>
            <p:extLst>
              <p:ext uri="{D42A27DB-BD31-4B8C-83A1-F6EECF244321}">
                <p14:modId xmlns:p14="http://schemas.microsoft.com/office/powerpoint/2010/main" val="123275826"/>
              </p:ext>
            </p:extLst>
          </p:nvPr>
        </p:nvGraphicFramePr>
        <p:xfrm>
          <a:off x="6932821" y="4435840"/>
          <a:ext cx="2213909" cy="1624301"/>
        </p:xfrm>
        <a:graphic>
          <a:graphicData uri="http://schemas.openxmlformats.org/drawingml/2006/table">
            <a:tbl>
              <a:tblPr>
                <a:tableStyleId>{5C22544A-7EE6-4342-B048-85BDC9FD1C3A}</a:tableStyleId>
              </a:tblPr>
              <a:tblGrid>
                <a:gridCol w="995604">
                  <a:extLst>
                    <a:ext uri="{9D8B030D-6E8A-4147-A177-3AD203B41FA5}">
                      <a16:colId xmlns:a16="http://schemas.microsoft.com/office/drawing/2014/main" val="765825318"/>
                    </a:ext>
                  </a:extLst>
                </a:gridCol>
                <a:gridCol w="1218305">
                  <a:extLst>
                    <a:ext uri="{9D8B030D-6E8A-4147-A177-3AD203B41FA5}">
                      <a16:colId xmlns:a16="http://schemas.microsoft.com/office/drawing/2014/main" val="2191580249"/>
                    </a:ext>
                  </a:extLst>
                </a:gridCol>
              </a:tblGrid>
              <a:tr h="310026">
                <a:tc gridSpan="2">
                  <a:txBody>
                    <a:bodyPr/>
                    <a:lstStyle/>
                    <a:p>
                      <a:pPr algn="ctr" fontAlgn="b"/>
                      <a:r>
                        <a:rPr lang="en-US" sz="1400" u="none" strike="noStrike" dirty="0">
                          <a:effectLst/>
                        </a:rPr>
                        <a:t>TABLE_A </a:t>
                      </a:r>
                      <a:r>
                        <a:rPr lang="en-US" sz="1400" b="1" u="none" strike="noStrike" dirty="0">
                          <a:effectLst/>
                        </a:rPr>
                        <a:t>UNION</a:t>
                      </a:r>
                      <a:r>
                        <a:rPr lang="en-US" sz="1400" u="none" strike="noStrike" dirty="0">
                          <a:effectLst/>
                        </a:rPr>
                        <a:t> TABLE_B</a:t>
                      </a:r>
                      <a:endParaRPr lang="en-US" sz="1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75148701"/>
                  </a:ext>
                </a:extLst>
              </a:tr>
              <a:tr h="26285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1266194"/>
                  </a:ext>
                </a:extLst>
              </a:tr>
              <a:tr h="262855">
                <a:tc>
                  <a:txBody>
                    <a:bodyPr/>
                    <a:lstStyle/>
                    <a:p>
                      <a:pPr algn="ctr" fontAlgn="b"/>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Raja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948023"/>
                  </a:ext>
                </a:extLst>
              </a:tr>
              <a:tr h="262855">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Gopal</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765814"/>
                  </a:ext>
                </a:extLst>
              </a:tr>
              <a:tr h="262855">
                <a:tc>
                  <a:txBody>
                    <a:bodyPr/>
                    <a:lstStyle/>
                    <a:p>
                      <a:pPr algn="ct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Seetha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627868"/>
                  </a:ext>
                </a:extLst>
              </a:tr>
              <a:tr h="262855">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4563269"/>
                  </a:ext>
                </a:extLst>
              </a:tr>
            </a:tbl>
          </a:graphicData>
        </a:graphic>
      </p:graphicFrame>
    </p:spTree>
    <p:extLst>
      <p:ext uri="{BB962C8B-B14F-4D97-AF65-F5344CB8AC3E}">
        <p14:creationId xmlns:p14="http://schemas.microsoft.com/office/powerpoint/2010/main" val="2675356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4AA-8183-A8B5-7DF3-341274172675}"/>
              </a:ext>
            </a:extLst>
          </p:cNvPr>
          <p:cNvSpPr>
            <a:spLocks noGrp="1"/>
          </p:cNvSpPr>
          <p:nvPr>
            <p:ph type="title"/>
          </p:nvPr>
        </p:nvSpPr>
        <p:spPr>
          <a:xfrm>
            <a:off x="1451578" y="1158752"/>
            <a:ext cx="9603275" cy="690282"/>
          </a:xfrm>
        </p:spPr>
        <p:txBody>
          <a:bodyPr>
            <a:normAutofit/>
          </a:bodyPr>
          <a:lstStyle/>
          <a:p>
            <a:r>
              <a:rPr lang="en-IN" dirty="0"/>
              <a:t>UNION ALL</a:t>
            </a:r>
          </a:p>
        </p:txBody>
      </p:sp>
      <p:sp>
        <p:nvSpPr>
          <p:cNvPr id="3" name="Content Placeholder 2">
            <a:extLst>
              <a:ext uri="{FF2B5EF4-FFF2-40B4-BE49-F238E27FC236}">
                <a16:creationId xmlns:a16="http://schemas.microsoft.com/office/drawing/2014/main" id="{AB19A1A5-F04D-F5C4-0DCC-66DAC1E98B91}"/>
              </a:ext>
            </a:extLst>
          </p:cNvPr>
          <p:cNvSpPr>
            <a:spLocks noGrp="1"/>
          </p:cNvSpPr>
          <p:nvPr>
            <p:ph idx="1"/>
          </p:nvPr>
        </p:nvSpPr>
        <p:spPr>
          <a:xfrm>
            <a:off x="1286416" y="1994774"/>
            <a:ext cx="9933598" cy="4065367"/>
          </a:xfrm>
        </p:spPr>
        <p:txBody>
          <a:bodyPr>
            <a:noAutofit/>
          </a:bodyPr>
          <a:lstStyle/>
          <a:p>
            <a:pPr marL="0" indent="0">
              <a:lnSpc>
                <a:spcPct val="100000"/>
              </a:lnSpc>
              <a:spcBef>
                <a:spcPts val="300"/>
              </a:spcBef>
              <a:spcAft>
                <a:spcPts val="300"/>
              </a:spcAft>
              <a:buNone/>
            </a:pPr>
            <a:r>
              <a:rPr lang="en-US" b="1" dirty="0">
                <a:latin typeface="Merriweather Web"/>
              </a:rPr>
              <a:t>UNION ALL:</a:t>
            </a:r>
            <a:r>
              <a:rPr lang="en-US" dirty="0">
                <a:latin typeface="Merriweather Web"/>
              </a:rPr>
              <a:t> Same as Union but Union all but it doesn’t eliminate duplicates.</a:t>
            </a:r>
          </a:p>
          <a:p>
            <a:pPr marL="0" indent="0">
              <a:lnSpc>
                <a:spcPct val="100000"/>
              </a:lnSpc>
              <a:spcBef>
                <a:spcPts val="300"/>
              </a:spcBef>
              <a:spcAft>
                <a:spcPts val="300"/>
              </a:spcAft>
              <a:buNone/>
            </a:pPr>
            <a:r>
              <a:rPr lang="en-US" b="1" dirty="0">
                <a:latin typeface="Merriweather Web"/>
              </a:rPr>
              <a:t>Syntax: </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TABLE_A</a:t>
            </a:r>
          </a:p>
          <a:p>
            <a:pPr marL="0" indent="0">
              <a:lnSpc>
                <a:spcPct val="100000"/>
              </a:lnSpc>
              <a:spcBef>
                <a:spcPts val="300"/>
              </a:spcBef>
              <a:spcAft>
                <a:spcPts val="300"/>
              </a:spcAft>
              <a:buNone/>
            </a:pPr>
            <a:r>
              <a:rPr lang="en-US" sz="1800" dirty="0">
                <a:latin typeface="Merriweather Web"/>
              </a:rPr>
              <a:t>UNION ALL</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TABLE_B</a:t>
            </a:r>
          </a:p>
          <a:p>
            <a:pPr marL="0" indent="0">
              <a:lnSpc>
                <a:spcPct val="100000"/>
              </a:lnSpc>
              <a:spcBef>
                <a:spcPts val="300"/>
              </a:spcBef>
              <a:spcAft>
                <a:spcPts val="300"/>
              </a:spcAft>
              <a:buNone/>
            </a:pPr>
            <a:r>
              <a:rPr lang="en-US" sz="1800" dirty="0">
                <a:latin typeface="Merriweather Web"/>
              </a:rPr>
              <a:t>UNION ALL</a:t>
            </a:r>
          </a:p>
          <a:p>
            <a:pPr marL="0" indent="0">
              <a:lnSpc>
                <a:spcPct val="100000"/>
              </a:lnSpc>
              <a:spcBef>
                <a:spcPts val="300"/>
              </a:spcBef>
              <a:spcAft>
                <a:spcPts val="300"/>
              </a:spcAft>
              <a:buNone/>
            </a:pPr>
            <a:r>
              <a:rPr lang="en-US" sz="1800" dirty="0">
                <a:latin typeface="Merriweather Web"/>
              </a:rPr>
              <a:t>SELECT </a:t>
            </a:r>
            <a:r>
              <a:rPr lang="en-US" sz="1800" i="1" dirty="0">
                <a:latin typeface="Merriweather Web"/>
              </a:rPr>
              <a:t>col1, col2, …</a:t>
            </a:r>
            <a:r>
              <a:rPr lang="en-US" sz="1800" i="1" dirty="0" err="1">
                <a:latin typeface="Merriweather Web"/>
              </a:rPr>
              <a:t>col_n</a:t>
            </a:r>
            <a:r>
              <a:rPr lang="en-US" sz="1800" i="1" dirty="0">
                <a:latin typeface="Merriweather Web"/>
              </a:rPr>
              <a:t> </a:t>
            </a:r>
            <a:r>
              <a:rPr lang="en-US" sz="1800" dirty="0">
                <a:latin typeface="Merriweather Web"/>
              </a:rPr>
              <a:t>FROM </a:t>
            </a:r>
            <a:r>
              <a:rPr lang="en-US" sz="1800" i="1" dirty="0">
                <a:latin typeface="Merriweather Web"/>
              </a:rPr>
              <a:t>TABLE_C</a:t>
            </a:r>
          </a:p>
          <a:p>
            <a:pPr marL="0" indent="0">
              <a:lnSpc>
                <a:spcPct val="100000"/>
              </a:lnSpc>
              <a:spcBef>
                <a:spcPts val="300"/>
              </a:spcBef>
              <a:spcAft>
                <a:spcPts val="300"/>
              </a:spcAft>
              <a:buNone/>
            </a:pPr>
            <a:r>
              <a:rPr lang="en-US" sz="1800" i="1" dirty="0">
                <a:latin typeface="Merriweather Web"/>
              </a:rPr>
              <a:t> …..</a:t>
            </a:r>
            <a:endParaRPr lang="en-US" sz="1800" dirty="0">
              <a:latin typeface="Merriweather Web"/>
            </a:endParaRPr>
          </a:p>
          <a:p>
            <a:pPr marL="0" indent="0">
              <a:lnSpc>
                <a:spcPct val="100000"/>
              </a:lnSpc>
              <a:spcBef>
                <a:spcPts val="300"/>
              </a:spcBef>
              <a:spcAft>
                <a:spcPts val="300"/>
              </a:spcAft>
              <a:buNone/>
            </a:pPr>
            <a:endParaRPr lang="en-US" dirty="0">
              <a:latin typeface="Merriweather Web"/>
            </a:endParaRPr>
          </a:p>
        </p:txBody>
      </p:sp>
      <p:graphicFrame>
        <p:nvGraphicFramePr>
          <p:cNvPr id="4" name="Table 3">
            <a:extLst>
              <a:ext uri="{FF2B5EF4-FFF2-40B4-BE49-F238E27FC236}">
                <a16:creationId xmlns:a16="http://schemas.microsoft.com/office/drawing/2014/main" id="{7F176436-BD15-2E14-815B-E9275CBA56F6}"/>
              </a:ext>
            </a:extLst>
          </p:cNvPr>
          <p:cNvGraphicFramePr>
            <a:graphicFrameLocks noGrp="1"/>
          </p:cNvGraphicFramePr>
          <p:nvPr>
            <p:extLst>
              <p:ext uri="{D42A27DB-BD31-4B8C-83A1-F6EECF244321}">
                <p14:modId xmlns:p14="http://schemas.microsoft.com/office/powerpoint/2010/main" val="2743902466"/>
              </p:ext>
            </p:extLst>
          </p:nvPr>
        </p:nvGraphicFramePr>
        <p:xfrm>
          <a:off x="6271518" y="2624517"/>
          <a:ext cx="1322606" cy="1181580"/>
        </p:xfrm>
        <a:graphic>
          <a:graphicData uri="http://schemas.openxmlformats.org/drawingml/2006/table">
            <a:tbl>
              <a:tblPr>
                <a:tableStyleId>{5C22544A-7EE6-4342-B048-85BDC9FD1C3A}</a:tableStyleId>
              </a:tblPr>
              <a:tblGrid>
                <a:gridCol w="646927">
                  <a:extLst>
                    <a:ext uri="{9D8B030D-6E8A-4147-A177-3AD203B41FA5}">
                      <a16:colId xmlns:a16="http://schemas.microsoft.com/office/drawing/2014/main" val="2200120993"/>
                    </a:ext>
                  </a:extLst>
                </a:gridCol>
                <a:gridCol w="675679">
                  <a:extLst>
                    <a:ext uri="{9D8B030D-6E8A-4147-A177-3AD203B41FA5}">
                      <a16:colId xmlns:a16="http://schemas.microsoft.com/office/drawing/2014/main" val="2455482595"/>
                    </a:ext>
                  </a:extLst>
                </a:gridCol>
              </a:tblGrid>
              <a:tr h="295395">
                <a:tc gridSpan="2">
                  <a:txBody>
                    <a:bodyPr/>
                    <a:lstStyle/>
                    <a:p>
                      <a:pPr algn="ctr" fontAlgn="b"/>
                      <a:r>
                        <a:rPr lang="en-IN" sz="1400" u="none" strike="noStrike" dirty="0">
                          <a:effectLst/>
                        </a:rPr>
                        <a:t>TABLE_A</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553406865"/>
                  </a:ext>
                </a:extLst>
              </a:tr>
              <a:tr h="29539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1466294"/>
                  </a:ext>
                </a:extLst>
              </a:tr>
              <a:tr h="295395">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Raja</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605916"/>
                  </a:ext>
                </a:extLst>
              </a:tr>
              <a:tr h="295395">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9136660"/>
                  </a:ext>
                </a:extLst>
              </a:tr>
            </a:tbl>
          </a:graphicData>
        </a:graphic>
      </p:graphicFrame>
      <p:graphicFrame>
        <p:nvGraphicFramePr>
          <p:cNvPr id="5" name="Table 4">
            <a:extLst>
              <a:ext uri="{FF2B5EF4-FFF2-40B4-BE49-F238E27FC236}">
                <a16:creationId xmlns:a16="http://schemas.microsoft.com/office/drawing/2014/main" id="{A563A16C-1DB9-D7F3-BEE4-532BF7936D16}"/>
              </a:ext>
            </a:extLst>
          </p:cNvPr>
          <p:cNvGraphicFramePr>
            <a:graphicFrameLocks noGrp="1"/>
          </p:cNvGraphicFramePr>
          <p:nvPr>
            <p:extLst>
              <p:ext uri="{D42A27DB-BD31-4B8C-83A1-F6EECF244321}">
                <p14:modId xmlns:p14="http://schemas.microsoft.com/office/powerpoint/2010/main" val="1926577338"/>
              </p:ext>
            </p:extLst>
          </p:nvPr>
        </p:nvGraphicFramePr>
        <p:xfrm>
          <a:off x="7942727" y="2559782"/>
          <a:ext cx="1757083" cy="1311050"/>
        </p:xfrm>
        <a:graphic>
          <a:graphicData uri="http://schemas.openxmlformats.org/drawingml/2006/table">
            <a:tbl>
              <a:tblPr>
                <a:tableStyleId>{5C22544A-7EE6-4342-B048-85BDC9FD1C3A}</a:tableStyleId>
              </a:tblPr>
              <a:tblGrid>
                <a:gridCol w="747947">
                  <a:extLst>
                    <a:ext uri="{9D8B030D-6E8A-4147-A177-3AD203B41FA5}">
                      <a16:colId xmlns:a16="http://schemas.microsoft.com/office/drawing/2014/main" val="993396913"/>
                    </a:ext>
                  </a:extLst>
                </a:gridCol>
                <a:gridCol w="1009136">
                  <a:extLst>
                    <a:ext uri="{9D8B030D-6E8A-4147-A177-3AD203B41FA5}">
                      <a16:colId xmlns:a16="http://schemas.microsoft.com/office/drawing/2014/main" val="332341886"/>
                    </a:ext>
                  </a:extLst>
                </a:gridCol>
              </a:tblGrid>
              <a:tr h="262210">
                <a:tc gridSpan="2">
                  <a:txBody>
                    <a:bodyPr/>
                    <a:lstStyle/>
                    <a:p>
                      <a:pPr algn="ctr" fontAlgn="b"/>
                      <a:r>
                        <a:rPr lang="en-IN" sz="1400" u="none" strike="noStrike" dirty="0">
                          <a:effectLst/>
                        </a:rPr>
                        <a:t>TABLE_B</a:t>
                      </a:r>
                      <a:endParaRPr lang="en-IN" sz="14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858582859"/>
                  </a:ext>
                </a:extLst>
              </a:tr>
              <a:tr h="262210">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775942"/>
                  </a:ext>
                </a:extLst>
              </a:tr>
              <a:tr h="262210">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381478"/>
                  </a:ext>
                </a:extLst>
              </a:tr>
              <a:tr h="262210">
                <a:tc>
                  <a:txBody>
                    <a:bodyPr/>
                    <a:lstStyle/>
                    <a:p>
                      <a:pPr algn="ct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Seetha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96874"/>
                  </a:ext>
                </a:extLst>
              </a:tr>
              <a:tr h="262210">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99272"/>
                  </a:ext>
                </a:extLst>
              </a:tr>
            </a:tbl>
          </a:graphicData>
        </a:graphic>
      </p:graphicFrame>
      <p:graphicFrame>
        <p:nvGraphicFramePr>
          <p:cNvPr id="6" name="Table 5">
            <a:extLst>
              <a:ext uri="{FF2B5EF4-FFF2-40B4-BE49-F238E27FC236}">
                <a16:creationId xmlns:a16="http://schemas.microsoft.com/office/drawing/2014/main" id="{B16D8802-E82E-ECAB-987D-8B864CF90901}"/>
              </a:ext>
            </a:extLst>
          </p:cNvPr>
          <p:cNvGraphicFramePr>
            <a:graphicFrameLocks noGrp="1"/>
          </p:cNvGraphicFramePr>
          <p:nvPr>
            <p:extLst>
              <p:ext uri="{D42A27DB-BD31-4B8C-83A1-F6EECF244321}">
                <p14:modId xmlns:p14="http://schemas.microsoft.com/office/powerpoint/2010/main" val="1242306587"/>
              </p:ext>
            </p:extLst>
          </p:nvPr>
        </p:nvGraphicFramePr>
        <p:xfrm>
          <a:off x="6932821" y="4119279"/>
          <a:ext cx="2695273" cy="1887156"/>
        </p:xfrm>
        <a:graphic>
          <a:graphicData uri="http://schemas.openxmlformats.org/drawingml/2006/table">
            <a:tbl>
              <a:tblPr>
                <a:tableStyleId>{5C22544A-7EE6-4342-B048-85BDC9FD1C3A}</a:tableStyleId>
              </a:tblPr>
              <a:tblGrid>
                <a:gridCol w="1216097">
                  <a:extLst>
                    <a:ext uri="{9D8B030D-6E8A-4147-A177-3AD203B41FA5}">
                      <a16:colId xmlns:a16="http://schemas.microsoft.com/office/drawing/2014/main" val="765825318"/>
                    </a:ext>
                  </a:extLst>
                </a:gridCol>
                <a:gridCol w="1479176">
                  <a:extLst>
                    <a:ext uri="{9D8B030D-6E8A-4147-A177-3AD203B41FA5}">
                      <a16:colId xmlns:a16="http://schemas.microsoft.com/office/drawing/2014/main" val="2191580249"/>
                    </a:ext>
                  </a:extLst>
                </a:gridCol>
              </a:tblGrid>
              <a:tr h="310026">
                <a:tc gridSpan="2">
                  <a:txBody>
                    <a:bodyPr/>
                    <a:lstStyle/>
                    <a:p>
                      <a:pPr algn="ctr" fontAlgn="b"/>
                      <a:r>
                        <a:rPr lang="en-US" sz="1400" u="none" strike="noStrike" dirty="0">
                          <a:effectLst/>
                        </a:rPr>
                        <a:t>TABLE_A </a:t>
                      </a:r>
                      <a:r>
                        <a:rPr lang="en-US" sz="1400" b="1" u="none" strike="noStrike" dirty="0">
                          <a:effectLst/>
                        </a:rPr>
                        <a:t>UNION ALL </a:t>
                      </a:r>
                      <a:r>
                        <a:rPr lang="en-US" sz="1400" u="none" strike="noStrike" dirty="0">
                          <a:effectLst/>
                        </a:rPr>
                        <a:t>TABLE_B</a:t>
                      </a:r>
                      <a:endParaRPr lang="en-US" sz="1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75148701"/>
                  </a:ext>
                </a:extLst>
              </a:tr>
              <a:tr h="262855">
                <a:tc>
                  <a:txBody>
                    <a:bodyPr/>
                    <a:lstStyle/>
                    <a:p>
                      <a:pPr algn="ctr" fontAlgn="b"/>
                      <a:r>
                        <a:rPr lang="en-IN" sz="1400" b="1" u="none" strike="noStrike" dirty="0">
                          <a:effectLst/>
                        </a:rPr>
                        <a:t>empid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name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1266194"/>
                  </a:ext>
                </a:extLst>
              </a:tr>
              <a:tr h="262855">
                <a:tc>
                  <a:txBody>
                    <a:bodyPr/>
                    <a:lstStyle/>
                    <a:p>
                      <a:pPr algn="ctr" fontAlgn="b"/>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Raja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948023"/>
                  </a:ext>
                </a:extLst>
              </a:tr>
              <a:tr h="262855">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765814"/>
                  </a:ext>
                </a:extLst>
              </a:tr>
              <a:tr h="262855">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Gopal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3657789"/>
                  </a:ext>
                </a:extLst>
              </a:tr>
              <a:tr h="262855">
                <a:tc>
                  <a:txBody>
                    <a:bodyPr/>
                    <a:lstStyle/>
                    <a:p>
                      <a:pPr algn="ct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Seetha</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627868"/>
                  </a:ext>
                </a:extLst>
              </a:tr>
              <a:tr h="262855">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Kamal</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4563269"/>
                  </a:ext>
                </a:extLst>
              </a:tr>
            </a:tbl>
          </a:graphicData>
        </a:graphic>
      </p:graphicFrame>
    </p:spTree>
    <p:extLst>
      <p:ext uri="{BB962C8B-B14F-4D97-AF65-F5344CB8AC3E}">
        <p14:creationId xmlns:p14="http://schemas.microsoft.com/office/powerpoint/2010/main" val="9833220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117372</TotalTime>
  <Words>9875</Words>
  <Application>Microsoft Office PowerPoint</Application>
  <PresentationFormat>Widescreen</PresentationFormat>
  <Paragraphs>1795</Paragraphs>
  <Slides>134</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47" baseType="lpstr">
      <vt:lpstr>-apple-system</vt:lpstr>
      <vt:lpstr>Arial</vt:lpstr>
      <vt:lpstr>Calibri</vt:lpstr>
      <vt:lpstr>Consolas</vt:lpstr>
      <vt:lpstr>Gill Sans MT</vt:lpstr>
      <vt:lpstr>Graphik</vt:lpstr>
      <vt:lpstr>Inter</vt:lpstr>
      <vt:lpstr>inter-regular</vt:lpstr>
      <vt:lpstr>Merriweather Web</vt:lpstr>
      <vt:lpstr>Nunito</vt:lpstr>
      <vt:lpstr>Verdana</vt:lpstr>
      <vt:lpstr>Gallery</vt:lpstr>
      <vt:lpstr>Presentation</vt:lpstr>
      <vt:lpstr>   Database  and SQL</vt:lpstr>
      <vt:lpstr>Content</vt:lpstr>
      <vt:lpstr>Database Basics</vt:lpstr>
      <vt:lpstr>What is Data, Database?</vt:lpstr>
      <vt:lpstr>What is Data, Database?</vt:lpstr>
      <vt:lpstr>USES of Database?</vt:lpstr>
      <vt:lpstr>What is RDBMS?</vt:lpstr>
      <vt:lpstr>List of RDBMS systems</vt:lpstr>
      <vt:lpstr>What is Table?</vt:lpstr>
      <vt:lpstr>How to Load data into Database Tables?</vt:lpstr>
      <vt:lpstr>How to Access the data from database?</vt:lpstr>
      <vt:lpstr>DATA Types</vt:lpstr>
      <vt:lpstr>Data types</vt:lpstr>
      <vt:lpstr>Data types</vt:lpstr>
      <vt:lpstr>Data types</vt:lpstr>
      <vt:lpstr>Operators in SQL</vt:lpstr>
      <vt:lpstr>Operators in SQL</vt:lpstr>
      <vt:lpstr>Operators in SQL</vt:lpstr>
      <vt:lpstr>Operators in SQL</vt:lpstr>
      <vt:lpstr>How to Practice?</vt:lpstr>
      <vt:lpstr>3 Ways</vt:lpstr>
      <vt:lpstr>Employees Data for Practice</vt:lpstr>
      <vt:lpstr>Types of SQL Statements</vt:lpstr>
      <vt:lpstr>Types of SQL Statements</vt:lpstr>
      <vt:lpstr>Types of SQL Statements</vt:lpstr>
      <vt:lpstr>DDL (Data definition language)</vt:lpstr>
      <vt:lpstr>Create</vt:lpstr>
      <vt:lpstr>ALTER</vt:lpstr>
      <vt:lpstr>DROP</vt:lpstr>
      <vt:lpstr>TRUNCATE</vt:lpstr>
      <vt:lpstr>PowerPoint Presentation</vt:lpstr>
      <vt:lpstr>DML (Data Manipulation language)</vt:lpstr>
      <vt:lpstr>INSERT</vt:lpstr>
      <vt:lpstr>UPDATE</vt:lpstr>
      <vt:lpstr>DELETE</vt:lpstr>
      <vt:lpstr>INTERVIEW Question</vt:lpstr>
      <vt:lpstr>TCL (TRANSACTION CONTROL language)</vt:lpstr>
      <vt:lpstr>TCL (TRANSACTION CONTROL language)</vt:lpstr>
      <vt:lpstr>DCL (Data CONTROL language)</vt:lpstr>
      <vt:lpstr>DQL (Data Query language)</vt:lpstr>
      <vt:lpstr>SELECT Statement</vt:lpstr>
      <vt:lpstr>EMPLOYEES Database</vt:lpstr>
      <vt:lpstr>Where  and Order by</vt:lpstr>
      <vt:lpstr>Where Clause</vt:lpstr>
      <vt:lpstr>Order by Clause</vt:lpstr>
      <vt:lpstr>PowerPoint Presentation</vt:lpstr>
      <vt:lpstr>String matching </vt:lpstr>
      <vt:lpstr>Pre-defined functions</vt:lpstr>
      <vt:lpstr>Predefined functions</vt:lpstr>
      <vt:lpstr>Numeric Functions </vt:lpstr>
      <vt:lpstr>STRING Functions </vt:lpstr>
      <vt:lpstr>Date and time Functions </vt:lpstr>
      <vt:lpstr>Conversion Functions </vt:lpstr>
      <vt:lpstr>Aggregate Functions </vt:lpstr>
      <vt:lpstr>Aggregate Functions </vt:lpstr>
      <vt:lpstr>INTERVIEW QUESTIONS </vt:lpstr>
      <vt:lpstr>NULL Handling Functions </vt:lpstr>
      <vt:lpstr>NULL Handling Functions </vt:lpstr>
      <vt:lpstr>All about nulls</vt:lpstr>
      <vt:lpstr>Window functions</vt:lpstr>
      <vt:lpstr>WINDOW Functions </vt:lpstr>
      <vt:lpstr>Rank</vt:lpstr>
      <vt:lpstr>Derive the Rank based on Salary</vt:lpstr>
      <vt:lpstr>Dense_Rank</vt:lpstr>
      <vt:lpstr>Derive Dense Rank based on Salary</vt:lpstr>
      <vt:lpstr>Row_Number</vt:lpstr>
      <vt:lpstr>Derive Row Number based on Salary</vt:lpstr>
      <vt:lpstr>Which one to choose?</vt:lpstr>
      <vt:lpstr>LAG and LEAD</vt:lpstr>
      <vt:lpstr>FIRST_VALUE, LAST_VALUE and NTH_VALUE</vt:lpstr>
      <vt:lpstr>Subqueries</vt:lpstr>
      <vt:lpstr>Subquery </vt:lpstr>
      <vt:lpstr>In, exists</vt:lpstr>
      <vt:lpstr>Case and decode</vt:lpstr>
      <vt:lpstr>Case statement</vt:lpstr>
      <vt:lpstr>DECODE statement</vt:lpstr>
      <vt:lpstr>Diff between CASE and DECODE</vt:lpstr>
      <vt:lpstr>constraints</vt:lpstr>
      <vt:lpstr>Constraints in sql</vt:lpstr>
      <vt:lpstr>Constraints in sql</vt:lpstr>
      <vt:lpstr>Constraints in sql</vt:lpstr>
      <vt:lpstr>Constraints in sql</vt:lpstr>
      <vt:lpstr>Constraints in sql</vt:lpstr>
      <vt:lpstr>JOINS</vt:lpstr>
      <vt:lpstr>JOINs in sql</vt:lpstr>
      <vt:lpstr>JOINs in sql</vt:lpstr>
      <vt:lpstr>INNER JOIN</vt:lpstr>
      <vt:lpstr>LEFT OUTER JOIN</vt:lpstr>
      <vt:lpstr>RIGHT OUTER JOIN</vt:lpstr>
      <vt:lpstr>FULL OUTER JOIN</vt:lpstr>
      <vt:lpstr>SELF JOIN</vt:lpstr>
      <vt:lpstr>CARTESIAN JOIN</vt:lpstr>
      <vt:lpstr>JOINs in sql – POINTS TO REMEMBER</vt:lpstr>
      <vt:lpstr>JOINs in sql</vt:lpstr>
      <vt:lpstr>JOINs in sql</vt:lpstr>
      <vt:lpstr>SET operators</vt:lpstr>
      <vt:lpstr>SET OPERATORS in SQL</vt:lpstr>
      <vt:lpstr>UNION</vt:lpstr>
      <vt:lpstr>UNION ALL</vt:lpstr>
      <vt:lpstr>INTERSECT</vt:lpstr>
      <vt:lpstr>MINUS</vt:lpstr>
      <vt:lpstr>SET OPERATORS in SQL</vt:lpstr>
      <vt:lpstr>Common Table expressions (CTEs)</vt:lpstr>
      <vt:lpstr>CTEs</vt:lpstr>
      <vt:lpstr>Pivot and unpivot</vt:lpstr>
      <vt:lpstr>Pivot</vt:lpstr>
      <vt:lpstr>Unpivot</vt:lpstr>
      <vt:lpstr>Indexes</vt:lpstr>
      <vt:lpstr>INDEXES in SQL</vt:lpstr>
      <vt:lpstr>INDEXES in SQL</vt:lpstr>
      <vt:lpstr>INDEXES in SQL</vt:lpstr>
      <vt:lpstr>VIEWS</vt:lpstr>
      <vt:lpstr>VIEWS in SQL</vt:lpstr>
      <vt:lpstr>VIEWS in SQL</vt:lpstr>
      <vt:lpstr>VIEWS in SQL</vt:lpstr>
      <vt:lpstr>VIEWS in SQL</vt:lpstr>
      <vt:lpstr>VIEWS in SQL</vt:lpstr>
      <vt:lpstr>VIEWS in SQL</vt:lpstr>
      <vt:lpstr>ACCESS CONTROLS</vt:lpstr>
      <vt:lpstr>DCL (Data CONTROL language)</vt:lpstr>
      <vt:lpstr>DCL (Data CONTROL language)</vt:lpstr>
      <vt:lpstr>Performance  Tuning</vt:lpstr>
      <vt:lpstr>Performance  tuning</vt:lpstr>
      <vt:lpstr>Performance  tuning</vt:lpstr>
      <vt:lpstr>SQL Tuning Techniques (All On-premise Databases)</vt:lpstr>
      <vt:lpstr>Performance in snowflake</vt:lpstr>
      <vt:lpstr>Performance in snowflake</vt:lpstr>
      <vt:lpstr>Performance in snowflake</vt:lpstr>
      <vt:lpstr>Best practices </vt:lpstr>
      <vt:lpstr>Best Practices in writing SQL queries</vt:lpstr>
      <vt:lpstr>Advanced SQL Queries</vt:lpstr>
      <vt:lpstr>Advanced queries</vt:lpstr>
      <vt:lpstr>What Next? - PL/SQL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SQL</dc:title>
  <dc:creator>Janardhana Bandi</dc:creator>
  <cp:lastModifiedBy>Janardhana Bandi</cp:lastModifiedBy>
  <cp:revision>350</cp:revision>
  <dcterms:created xsi:type="dcterms:W3CDTF">2022-08-20T07:22:16Z</dcterms:created>
  <dcterms:modified xsi:type="dcterms:W3CDTF">2023-07-22T07:58:37Z</dcterms:modified>
</cp:coreProperties>
</file>