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70" r:id="rId6"/>
    <p:sldId id="260" r:id="rId7"/>
    <p:sldId id="261" r:id="rId8"/>
    <p:sldId id="262" r:id="rId9"/>
    <p:sldId id="264" r:id="rId10"/>
    <p:sldId id="263" r:id="rId11"/>
    <p:sldId id="265" r:id="rId12"/>
    <p:sldId id="266" r:id="rId13"/>
    <p:sldId id="267" r:id="rId14"/>
    <p:sldId id="268" r:id="rId15"/>
    <p:sldId id="269"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0" d="100"/>
          <a:sy n="80" d="100"/>
        </p:scale>
        <p:origin x="365"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8BADF-651F-4B71-8CCD-1CC6BC54B027}" type="datetimeFigureOut">
              <a:rPr lang="en-IN" smtClean="0"/>
              <a:t>07-02-2025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27463-AA36-41E5-BE41-AE622D5709B9}" type="slidenum">
              <a:rPr lang="en-IN" smtClean="0"/>
              <a:t>‹#›</a:t>
            </a:fld>
            <a:endParaRPr lang="en-IN"/>
          </a:p>
        </p:txBody>
      </p:sp>
    </p:spTree>
    <p:extLst>
      <p:ext uri="{BB962C8B-B14F-4D97-AF65-F5344CB8AC3E}">
        <p14:creationId xmlns:p14="http://schemas.microsoft.com/office/powerpoint/2010/main" val="390070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D27463-AA36-41E5-BE41-AE622D5709B9}" type="slidenum">
              <a:rPr lang="en-IN" smtClean="0"/>
              <a:t>2</a:t>
            </a:fld>
            <a:endParaRPr lang="en-IN"/>
          </a:p>
        </p:txBody>
      </p:sp>
    </p:spTree>
    <p:extLst>
      <p:ext uri="{BB962C8B-B14F-4D97-AF65-F5344CB8AC3E}">
        <p14:creationId xmlns:p14="http://schemas.microsoft.com/office/powerpoint/2010/main" val="3515499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ADAB0-10A4-2253-6D45-DEB6F19914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18FA8E-BCA5-0396-49FE-903DD0F1E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07C1B0-673B-53D3-B59B-A9403073385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98773A9-961A-3DAA-7E19-341B517E019C}"/>
              </a:ext>
            </a:extLst>
          </p:cNvPr>
          <p:cNvSpPr>
            <a:spLocks noGrp="1"/>
          </p:cNvSpPr>
          <p:nvPr>
            <p:ph type="sldNum" sz="quarter" idx="5"/>
          </p:nvPr>
        </p:nvSpPr>
        <p:spPr/>
        <p:txBody>
          <a:bodyPr/>
          <a:lstStyle/>
          <a:p>
            <a:fld id="{5DD27463-AA36-41E5-BE41-AE622D5709B9}" type="slidenum">
              <a:rPr lang="en-IN" smtClean="0"/>
              <a:t>11</a:t>
            </a:fld>
            <a:endParaRPr lang="en-IN"/>
          </a:p>
        </p:txBody>
      </p:sp>
    </p:spTree>
    <p:extLst>
      <p:ext uri="{BB962C8B-B14F-4D97-AF65-F5344CB8AC3E}">
        <p14:creationId xmlns:p14="http://schemas.microsoft.com/office/powerpoint/2010/main" val="1284273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332A1-DA05-A926-C292-4A15528CD2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2D2977-4111-2D12-DDB4-399A79EB32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DE7D93-F230-DD5E-6577-26DEC74CF97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048FA1E-3033-5FA3-9655-80356E5D76B7}"/>
              </a:ext>
            </a:extLst>
          </p:cNvPr>
          <p:cNvSpPr>
            <a:spLocks noGrp="1"/>
          </p:cNvSpPr>
          <p:nvPr>
            <p:ph type="sldNum" sz="quarter" idx="5"/>
          </p:nvPr>
        </p:nvSpPr>
        <p:spPr/>
        <p:txBody>
          <a:bodyPr/>
          <a:lstStyle/>
          <a:p>
            <a:fld id="{5DD27463-AA36-41E5-BE41-AE622D5709B9}" type="slidenum">
              <a:rPr lang="en-IN" smtClean="0"/>
              <a:t>12</a:t>
            </a:fld>
            <a:endParaRPr lang="en-IN"/>
          </a:p>
        </p:txBody>
      </p:sp>
    </p:spTree>
    <p:extLst>
      <p:ext uri="{BB962C8B-B14F-4D97-AF65-F5344CB8AC3E}">
        <p14:creationId xmlns:p14="http://schemas.microsoft.com/office/powerpoint/2010/main" val="3724501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3DF55-2F52-1466-24A0-10076737FD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F30DBD-314D-CF51-099B-2035A6C9D3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1F154C-F09B-9D43-3735-1D8356ECCC0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B6DD0B5-1FA5-263E-2458-F06033D51319}"/>
              </a:ext>
            </a:extLst>
          </p:cNvPr>
          <p:cNvSpPr>
            <a:spLocks noGrp="1"/>
          </p:cNvSpPr>
          <p:nvPr>
            <p:ph type="sldNum" sz="quarter" idx="5"/>
          </p:nvPr>
        </p:nvSpPr>
        <p:spPr/>
        <p:txBody>
          <a:bodyPr/>
          <a:lstStyle/>
          <a:p>
            <a:fld id="{5DD27463-AA36-41E5-BE41-AE622D5709B9}" type="slidenum">
              <a:rPr lang="en-IN" smtClean="0"/>
              <a:t>13</a:t>
            </a:fld>
            <a:endParaRPr lang="en-IN"/>
          </a:p>
        </p:txBody>
      </p:sp>
    </p:spTree>
    <p:extLst>
      <p:ext uri="{BB962C8B-B14F-4D97-AF65-F5344CB8AC3E}">
        <p14:creationId xmlns:p14="http://schemas.microsoft.com/office/powerpoint/2010/main" val="221250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AF4AF-49C8-1A22-496B-B0510A9D2E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FFE802-A079-F470-77D9-F0B93B0DA8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06838D-F3E4-A4CE-ABBB-DB8FECE068F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BF094D0-69A5-0646-AD3C-038A9BF68812}"/>
              </a:ext>
            </a:extLst>
          </p:cNvPr>
          <p:cNvSpPr>
            <a:spLocks noGrp="1"/>
          </p:cNvSpPr>
          <p:nvPr>
            <p:ph type="sldNum" sz="quarter" idx="5"/>
          </p:nvPr>
        </p:nvSpPr>
        <p:spPr/>
        <p:txBody>
          <a:bodyPr/>
          <a:lstStyle/>
          <a:p>
            <a:fld id="{5DD27463-AA36-41E5-BE41-AE622D5709B9}" type="slidenum">
              <a:rPr lang="en-IN" smtClean="0"/>
              <a:t>14</a:t>
            </a:fld>
            <a:endParaRPr lang="en-IN"/>
          </a:p>
        </p:txBody>
      </p:sp>
    </p:spTree>
    <p:extLst>
      <p:ext uri="{BB962C8B-B14F-4D97-AF65-F5344CB8AC3E}">
        <p14:creationId xmlns:p14="http://schemas.microsoft.com/office/powerpoint/2010/main" val="734512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80F28-1A83-5722-C678-F71C2B4BE9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8A56D7-9E9E-9A97-A73C-B4EDACA45C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D69FC-AC9A-A7FD-AE80-C4DE7D78A6F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F666E32-4E99-4E7D-DF1B-4418DD4FF293}"/>
              </a:ext>
            </a:extLst>
          </p:cNvPr>
          <p:cNvSpPr>
            <a:spLocks noGrp="1"/>
          </p:cNvSpPr>
          <p:nvPr>
            <p:ph type="sldNum" sz="quarter" idx="5"/>
          </p:nvPr>
        </p:nvSpPr>
        <p:spPr/>
        <p:txBody>
          <a:bodyPr/>
          <a:lstStyle/>
          <a:p>
            <a:fld id="{5DD27463-AA36-41E5-BE41-AE622D5709B9}" type="slidenum">
              <a:rPr lang="en-IN" smtClean="0"/>
              <a:t>15</a:t>
            </a:fld>
            <a:endParaRPr lang="en-IN"/>
          </a:p>
        </p:txBody>
      </p:sp>
    </p:spTree>
    <p:extLst>
      <p:ext uri="{BB962C8B-B14F-4D97-AF65-F5344CB8AC3E}">
        <p14:creationId xmlns:p14="http://schemas.microsoft.com/office/powerpoint/2010/main" val="2233070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BA9CB-DF36-1D6F-E1A6-B2B0EDC7DC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6DFB36-0422-860B-E0A9-22E066E31E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97568-4EC4-E40E-05C2-DF520D319EE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0AAEAE6-F644-4017-80F9-1F8FD7D475A6}"/>
              </a:ext>
            </a:extLst>
          </p:cNvPr>
          <p:cNvSpPr>
            <a:spLocks noGrp="1"/>
          </p:cNvSpPr>
          <p:nvPr>
            <p:ph type="sldNum" sz="quarter" idx="5"/>
          </p:nvPr>
        </p:nvSpPr>
        <p:spPr/>
        <p:txBody>
          <a:bodyPr/>
          <a:lstStyle/>
          <a:p>
            <a:fld id="{5DD27463-AA36-41E5-BE41-AE622D5709B9}" type="slidenum">
              <a:rPr lang="en-IN" smtClean="0"/>
              <a:t>16</a:t>
            </a:fld>
            <a:endParaRPr lang="en-IN"/>
          </a:p>
        </p:txBody>
      </p:sp>
    </p:spTree>
    <p:extLst>
      <p:ext uri="{BB962C8B-B14F-4D97-AF65-F5344CB8AC3E}">
        <p14:creationId xmlns:p14="http://schemas.microsoft.com/office/powerpoint/2010/main" val="2267099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F0E35-E49F-2500-B051-42593D6873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24197A-7C2F-AAA8-0D04-BE9F261D34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EF4FD3-FD4E-9EF4-5222-5C03F85A281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F1733F8-DDA0-2693-748D-511B6D0CCF3D}"/>
              </a:ext>
            </a:extLst>
          </p:cNvPr>
          <p:cNvSpPr>
            <a:spLocks noGrp="1"/>
          </p:cNvSpPr>
          <p:nvPr>
            <p:ph type="sldNum" sz="quarter" idx="5"/>
          </p:nvPr>
        </p:nvSpPr>
        <p:spPr/>
        <p:txBody>
          <a:bodyPr/>
          <a:lstStyle/>
          <a:p>
            <a:fld id="{5DD27463-AA36-41E5-BE41-AE622D5709B9}" type="slidenum">
              <a:rPr lang="en-IN" smtClean="0"/>
              <a:t>17</a:t>
            </a:fld>
            <a:endParaRPr lang="en-IN"/>
          </a:p>
        </p:txBody>
      </p:sp>
    </p:spTree>
    <p:extLst>
      <p:ext uri="{BB962C8B-B14F-4D97-AF65-F5344CB8AC3E}">
        <p14:creationId xmlns:p14="http://schemas.microsoft.com/office/powerpoint/2010/main" val="2594359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3F4E4-213E-AE18-341B-8082DDD7F5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4A786A-6954-6294-81E3-C1881FC7CA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7227F6-2AB0-72C1-D06D-2235FED39A5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08621DD-8D56-DA6C-6B37-6306129CCFD9}"/>
              </a:ext>
            </a:extLst>
          </p:cNvPr>
          <p:cNvSpPr>
            <a:spLocks noGrp="1"/>
          </p:cNvSpPr>
          <p:nvPr>
            <p:ph type="sldNum" sz="quarter" idx="5"/>
          </p:nvPr>
        </p:nvSpPr>
        <p:spPr/>
        <p:txBody>
          <a:bodyPr/>
          <a:lstStyle/>
          <a:p>
            <a:fld id="{5DD27463-AA36-41E5-BE41-AE622D5709B9}" type="slidenum">
              <a:rPr lang="en-IN" smtClean="0"/>
              <a:t>18</a:t>
            </a:fld>
            <a:endParaRPr lang="en-IN"/>
          </a:p>
        </p:txBody>
      </p:sp>
    </p:spTree>
    <p:extLst>
      <p:ext uri="{BB962C8B-B14F-4D97-AF65-F5344CB8AC3E}">
        <p14:creationId xmlns:p14="http://schemas.microsoft.com/office/powerpoint/2010/main" val="4029431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1D465-D0CB-112C-444D-9B5C0FE067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D6E222-1234-5CC2-F1C5-18E81336BC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8BC90C-42F5-4203-DF08-3E91D0E7138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35B84A8-099F-31E5-F3FD-6ABB1C2C8C09}"/>
              </a:ext>
            </a:extLst>
          </p:cNvPr>
          <p:cNvSpPr>
            <a:spLocks noGrp="1"/>
          </p:cNvSpPr>
          <p:nvPr>
            <p:ph type="sldNum" sz="quarter" idx="5"/>
          </p:nvPr>
        </p:nvSpPr>
        <p:spPr/>
        <p:txBody>
          <a:bodyPr/>
          <a:lstStyle/>
          <a:p>
            <a:fld id="{5DD27463-AA36-41E5-BE41-AE622D5709B9}" type="slidenum">
              <a:rPr lang="en-IN" smtClean="0"/>
              <a:t>19</a:t>
            </a:fld>
            <a:endParaRPr lang="en-IN"/>
          </a:p>
        </p:txBody>
      </p:sp>
    </p:spTree>
    <p:extLst>
      <p:ext uri="{BB962C8B-B14F-4D97-AF65-F5344CB8AC3E}">
        <p14:creationId xmlns:p14="http://schemas.microsoft.com/office/powerpoint/2010/main" val="1061695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51337-122E-9646-1F98-19EC189839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007D0A-C41E-2091-ECCD-88E17E3D9C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0601E2-5155-D299-4158-296D8BB43BA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D5F739E-726B-A281-7256-EC200A40E9AE}"/>
              </a:ext>
            </a:extLst>
          </p:cNvPr>
          <p:cNvSpPr>
            <a:spLocks noGrp="1"/>
          </p:cNvSpPr>
          <p:nvPr>
            <p:ph type="sldNum" sz="quarter" idx="5"/>
          </p:nvPr>
        </p:nvSpPr>
        <p:spPr/>
        <p:txBody>
          <a:bodyPr/>
          <a:lstStyle/>
          <a:p>
            <a:fld id="{5DD27463-AA36-41E5-BE41-AE622D5709B9}" type="slidenum">
              <a:rPr lang="en-IN" smtClean="0"/>
              <a:t>20</a:t>
            </a:fld>
            <a:endParaRPr lang="en-IN"/>
          </a:p>
        </p:txBody>
      </p:sp>
    </p:spTree>
    <p:extLst>
      <p:ext uri="{BB962C8B-B14F-4D97-AF65-F5344CB8AC3E}">
        <p14:creationId xmlns:p14="http://schemas.microsoft.com/office/powerpoint/2010/main" val="1853858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7B1D2-5A0C-A995-95A6-0B96A45B53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6FA4A8-6AF7-7475-8EB1-E6EDBCC676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746D1E-8B27-59B7-5643-1B4652272BA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FEE7FA2-F27D-545D-0C10-75D57501E21B}"/>
              </a:ext>
            </a:extLst>
          </p:cNvPr>
          <p:cNvSpPr>
            <a:spLocks noGrp="1"/>
          </p:cNvSpPr>
          <p:nvPr>
            <p:ph type="sldNum" sz="quarter" idx="5"/>
          </p:nvPr>
        </p:nvSpPr>
        <p:spPr/>
        <p:txBody>
          <a:bodyPr/>
          <a:lstStyle/>
          <a:p>
            <a:fld id="{5DD27463-AA36-41E5-BE41-AE622D5709B9}" type="slidenum">
              <a:rPr lang="en-IN" smtClean="0"/>
              <a:t>3</a:t>
            </a:fld>
            <a:endParaRPr lang="en-IN"/>
          </a:p>
        </p:txBody>
      </p:sp>
    </p:spTree>
    <p:extLst>
      <p:ext uri="{BB962C8B-B14F-4D97-AF65-F5344CB8AC3E}">
        <p14:creationId xmlns:p14="http://schemas.microsoft.com/office/powerpoint/2010/main" val="2365151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7797B-E9D8-1EA3-FEA8-843A1D0067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3E2E06-438D-BA6B-CD64-B17D6D0B69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56BD89-1398-A4B2-C0B5-5997F39A4A6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96DEF39-A888-1A13-0BDE-B0E8E9116DF4}"/>
              </a:ext>
            </a:extLst>
          </p:cNvPr>
          <p:cNvSpPr>
            <a:spLocks noGrp="1"/>
          </p:cNvSpPr>
          <p:nvPr>
            <p:ph type="sldNum" sz="quarter" idx="5"/>
          </p:nvPr>
        </p:nvSpPr>
        <p:spPr/>
        <p:txBody>
          <a:bodyPr/>
          <a:lstStyle/>
          <a:p>
            <a:fld id="{5DD27463-AA36-41E5-BE41-AE622D5709B9}" type="slidenum">
              <a:rPr lang="en-IN" smtClean="0"/>
              <a:t>4</a:t>
            </a:fld>
            <a:endParaRPr lang="en-IN"/>
          </a:p>
        </p:txBody>
      </p:sp>
    </p:spTree>
    <p:extLst>
      <p:ext uri="{BB962C8B-B14F-4D97-AF65-F5344CB8AC3E}">
        <p14:creationId xmlns:p14="http://schemas.microsoft.com/office/powerpoint/2010/main" val="4203270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6A046-3D2C-C0A9-0934-893C16A3BA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51197B-48DC-8E4B-149B-55C7A7FB9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8C10A2-478D-40A1-8C4E-0BE44C2C5FF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22C0922-6FB3-D962-DDBD-DB22CD6A0536}"/>
              </a:ext>
            </a:extLst>
          </p:cNvPr>
          <p:cNvSpPr>
            <a:spLocks noGrp="1"/>
          </p:cNvSpPr>
          <p:nvPr>
            <p:ph type="sldNum" sz="quarter" idx="5"/>
          </p:nvPr>
        </p:nvSpPr>
        <p:spPr/>
        <p:txBody>
          <a:bodyPr/>
          <a:lstStyle/>
          <a:p>
            <a:fld id="{5DD27463-AA36-41E5-BE41-AE622D5709B9}" type="slidenum">
              <a:rPr lang="en-IN" smtClean="0"/>
              <a:t>5</a:t>
            </a:fld>
            <a:endParaRPr lang="en-IN"/>
          </a:p>
        </p:txBody>
      </p:sp>
    </p:spTree>
    <p:extLst>
      <p:ext uri="{BB962C8B-B14F-4D97-AF65-F5344CB8AC3E}">
        <p14:creationId xmlns:p14="http://schemas.microsoft.com/office/powerpoint/2010/main" val="2025736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751F5-E9F2-A6C5-542F-406417AA6B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3C9D50-BCA0-B303-0FD2-85BCD823D3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B7F127-428F-6A58-9D14-EAA28AACA06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C8DC47B-56CB-8C71-CD2F-72B249B9A4FC}"/>
              </a:ext>
            </a:extLst>
          </p:cNvPr>
          <p:cNvSpPr>
            <a:spLocks noGrp="1"/>
          </p:cNvSpPr>
          <p:nvPr>
            <p:ph type="sldNum" sz="quarter" idx="5"/>
          </p:nvPr>
        </p:nvSpPr>
        <p:spPr/>
        <p:txBody>
          <a:bodyPr/>
          <a:lstStyle/>
          <a:p>
            <a:fld id="{5DD27463-AA36-41E5-BE41-AE622D5709B9}" type="slidenum">
              <a:rPr lang="en-IN" smtClean="0"/>
              <a:t>6</a:t>
            </a:fld>
            <a:endParaRPr lang="en-IN"/>
          </a:p>
        </p:txBody>
      </p:sp>
    </p:spTree>
    <p:extLst>
      <p:ext uri="{BB962C8B-B14F-4D97-AF65-F5344CB8AC3E}">
        <p14:creationId xmlns:p14="http://schemas.microsoft.com/office/powerpoint/2010/main" val="153364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B4E15-B453-BA7F-989F-4EDC9E5F96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D3EE43-B828-B1F0-E34F-C5C0D46B01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34FE80-292B-4126-11DD-F2AFA1272C1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879830D-E8D3-D835-F7C2-297CA9C876D1}"/>
              </a:ext>
            </a:extLst>
          </p:cNvPr>
          <p:cNvSpPr>
            <a:spLocks noGrp="1"/>
          </p:cNvSpPr>
          <p:nvPr>
            <p:ph type="sldNum" sz="quarter" idx="5"/>
          </p:nvPr>
        </p:nvSpPr>
        <p:spPr/>
        <p:txBody>
          <a:bodyPr/>
          <a:lstStyle/>
          <a:p>
            <a:fld id="{5DD27463-AA36-41E5-BE41-AE622D5709B9}" type="slidenum">
              <a:rPr lang="en-IN" smtClean="0"/>
              <a:t>7</a:t>
            </a:fld>
            <a:endParaRPr lang="en-IN"/>
          </a:p>
        </p:txBody>
      </p:sp>
    </p:spTree>
    <p:extLst>
      <p:ext uri="{BB962C8B-B14F-4D97-AF65-F5344CB8AC3E}">
        <p14:creationId xmlns:p14="http://schemas.microsoft.com/office/powerpoint/2010/main" val="1996315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2E83D-85CD-2557-76F4-BA20BC324B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CC2945-E2BB-9D91-44BF-6716FBE807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B9D40E-7B98-3E5C-DB5A-01904B9FF4E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B3B584C-C644-D215-6CF9-5B330F32CB82}"/>
              </a:ext>
            </a:extLst>
          </p:cNvPr>
          <p:cNvSpPr>
            <a:spLocks noGrp="1"/>
          </p:cNvSpPr>
          <p:nvPr>
            <p:ph type="sldNum" sz="quarter" idx="5"/>
          </p:nvPr>
        </p:nvSpPr>
        <p:spPr/>
        <p:txBody>
          <a:bodyPr/>
          <a:lstStyle/>
          <a:p>
            <a:fld id="{5DD27463-AA36-41E5-BE41-AE622D5709B9}" type="slidenum">
              <a:rPr lang="en-IN" smtClean="0"/>
              <a:t>8</a:t>
            </a:fld>
            <a:endParaRPr lang="en-IN"/>
          </a:p>
        </p:txBody>
      </p:sp>
    </p:spTree>
    <p:extLst>
      <p:ext uri="{BB962C8B-B14F-4D97-AF65-F5344CB8AC3E}">
        <p14:creationId xmlns:p14="http://schemas.microsoft.com/office/powerpoint/2010/main" val="4098003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E8968-C497-C165-69FB-C815AD53BF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BA75C8-AE3A-C32D-D58D-2A8FE23AD0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E1D332-4753-8FD1-2CA9-A832AE33D74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87335B2-1E8E-1E6B-240A-98C9C0BFC89B}"/>
              </a:ext>
            </a:extLst>
          </p:cNvPr>
          <p:cNvSpPr>
            <a:spLocks noGrp="1"/>
          </p:cNvSpPr>
          <p:nvPr>
            <p:ph type="sldNum" sz="quarter" idx="5"/>
          </p:nvPr>
        </p:nvSpPr>
        <p:spPr/>
        <p:txBody>
          <a:bodyPr/>
          <a:lstStyle/>
          <a:p>
            <a:fld id="{5DD27463-AA36-41E5-BE41-AE622D5709B9}" type="slidenum">
              <a:rPr lang="en-IN" smtClean="0"/>
              <a:t>9</a:t>
            </a:fld>
            <a:endParaRPr lang="en-IN"/>
          </a:p>
        </p:txBody>
      </p:sp>
    </p:spTree>
    <p:extLst>
      <p:ext uri="{BB962C8B-B14F-4D97-AF65-F5344CB8AC3E}">
        <p14:creationId xmlns:p14="http://schemas.microsoft.com/office/powerpoint/2010/main" val="3932808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E5413-4BC4-E583-E8EF-A5CE02F1FC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96B607-2705-9045-172F-27AE602EAE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86E70F-F8AD-6D31-FA0D-B18B77BD1F1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E69129C-2F0B-FC52-9D30-015A2B684276}"/>
              </a:ext>
            </a:extLst>
          </p:cNvPr>
          <p:cNvSpPr>
            <a:spLocks noGrp="1"/>
          </p:cNvSpPr>
          <p:nvPr>
            <p:ph type="sldNum" sz="quarter" idx="5"/>
          </p:nvPr>
        </p:nvSpPr>
        <p:spPr/>
        <p:txBody>
          <a:bodyPr/>
          <a:lstStyle/>
          <a:p>
            <a:fld id="{5DD27463-AA36-41E5-BE41-AE622D5709B9}" type="slidenum">
              <a:rPr lang="en-IN" smtClean="0"/>
              <a:t>10</a:t>
            </a:fld>
            <a:endParaRPr lang="en-IN"/>
          </a:p>
        </p:txBody>
      </p:sp>
    </p:spTree>
    <p:extLst>
      <p:ext uri="{BB962C8B-B14F-4D97-AF65-F5344CB8AC3E}">
        <p14:creationId xmlns:p14="http://schemas.microsoft.com/office/powerpoint/2010/main" val="414082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EA9F-9334-C96A-ED44-4041AD6B5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0D7A82-B525-B0FA-DBD5-725C115E9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6DD3FE-9AB8-D99A-B6E1-A200E09DFE9B}"/>
              </a:ext>
            </a:extLst>
          </p:cNvPr>
          <p:cNvSpPr>
            <a:spLocks noGrp="1"/>
          </p:cNvSpPr>
          <p:nvPr>
            <p:ph type="dt" sz="half" idx="10"/>
          </p:nvPr>
        </p:nvSpPr>
        <p:spPr/>
        <p:txBody>
          <a:bodyPr/>
          <a:lstStyle/>
          <a:p>
            <a:fld id="{0BD01556-94F9-44A8-AD7D-0947DD84D987}" type="datetimeFigureOut">
              <a:rPr lang="en-IN" smtClean="0"/>
              <a:t>07-02-2025</a:t>
            </a:fld>
            <a:endParaRPr lang="en-IN"/>
          </a:p>
        </p:txBody>
      </p:sp>
      <p:sp>
        <p:nvSpPr>
          <p:cNvPr id="5" name="Footer Placeholder 4">
            <a:extLst>
              <a:ext uri="{FF2B5EF4-FFF2-40B4-BE49-F238E27FC236}">
                <a16:creationId xmlns:a16="http://schemas.microsoft.com/office/drawing/2014/main" id="{BD63E950-1E62-0C34-3B20-291E8DF559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03685C-80E0-E80A-765F-F01587BF2611}"/>
              </a:ext>
            </a:extLst>
          </p:cNvPr>
          <p:cNvSpPr>
            <a:spLocks noGrp="1"/>
          </p:cNvSpPr>
          <p:nvPr>
            <p:ph type="sldNum" sz="quarter" idx="12"/>
          </p:nvPr>
        </p:nvSpPr>
        <p:spPr/>
        <p:txBody>
          <a:bodyPr/>
          <a:lstStyle/>
          <a:p>
            <a:fld id="{B270AEC7-4D57-4309-88EE-291E7361883E}" type="slidenum">
              <a:rPr lang="en-IN" smtClean="0"/>
              <a:t>‹#›</a:t>
            </a:fld>
            <a:endParaRPr lang="en-IN"/>
          </a:p>
        </p:txBody>
      </p:sp>
    </p:spTree>
    <p:extLst>
      <p:ext uri="{BB962C8B-B14F-4D97-AF65-F5344CB8AC3E}">
        <p14:creationId xmlns:p14="http://schemas.microsoft.com/office/powerpoint/2010/main" val="365515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FF46-BF84-9CDE-5DCF-D5C9B77496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4C69DE-494C-713F-4F4B-C247CB1B7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AF1A8E-A5E8-770A-7F9C-345C97F19EFC}"/>
              </a:ext>
            </a:extLst>
          </p:cNvPr>
          <p:cNvSpPr>
            <a:spLocks noGrp="1"/>
          </p:cNvSpPr>
          <p:nvPr>
            <p:ph type="dt" sz="half" idx="10"/>
          </p:nvPr>
        </p:nvSpPr>
        <p:spPr/>
        <p:txBody>
          <a:bodyPr/>
          <a:lstStyle/>
          <a:p>
            <a:fld id="{0BD01556-94F9-44A8-AD7D-0947DD84D987}" type="datetimeFigureOut">
              <a:rPr lang="en-IN" smtClean="0"/>
              <a:t>07-02-2025</a:t>
            </a:fld>
            <a:endParaRPr lang="en-IN"/>
          </a:p>
        </p:txBody>
      </p:sp>
      <p:sp>
        <p:nvSpPr>
          <p:cNvPr id="5" name="Footer Placeholder 4">
            <a:extLst>
              <a:ext uri="{FF2B5EF4-FFF2-40B4-BE49-F238E27FC236}">
                <a16:creationId xmlns:a16="http://schemas.microsoft.com/office/drawing/2014/main" id="{E8974E9B-E433-66A8-A48E-6189E25287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32E143-D703-E072-9BB0-9203767ED581}"/>
              </a:ext>
            </a:extLst>
          </p:cNvPr>
          <p:cNvSpPr>
            <a:spLocks noGrp="1"/>
          </p:cNvSpPr>
          <p:nvPr>
            <p:ph type="sldNum" sz="quarter" idx="12"/>
          </p:nvPr>
        </p:nvSpPr>
        <p:spPr/>
        <p:txBody>
          <a:bodyPr/>
          <a:lstStyle/>
          <a:p>
            <a:fld id="{B270AEC7-4D57-4309-88EE-291E7361883E}" type="slidenum">
              <a:rPr lang="en-IN" smtClean="0"/>
              <a:t>‹#›</a:t>
            </a:fld>
            <a:endParaRPr lang="en-IN"/>
          </a:p>
        </p:txBody>
      </p:sp>
    </p:spTree>
    <p:extLst>
      <p:ext uri="{BB962C8B-B14F-4D97-AF65-F5344CB8AC3E}">
        <p14:creationId xmlns:p14="http://schemas.microsoft.com/office/powerpoint/2010/main" val="873239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E7B5-7539-EB20-41B5-D0FDB23BFF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BB93AE-CEAC-AAEA-3C97-82C7EE82EB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13C3B-EF74-9133-3CFA-D8AD5E522CB3}"/>
              </a:ext>
            </a:extLst>
          </p:cNvPr>
          <p:cNvSpPr>
            <a:spLocks noGrp="1"/>
          </p:cNvSpPr>
          <p:nvPr>
            <p:ph type="dt" sz="half" idx="10"/>
          </p:nvPr>
        </p:nvSpPr>
        <p:spPr/>
        <p:txBody>
          <a:bodyPr/>
          <a:lstStyle/>
          <a:p>
            <a:fld id="{0BD01556-94F9-44A8-AD7D-0947DD84D987}" type="datetimeFigureOut">
              <a:rPr lang="en-IN" smtClean="0"/>
              <a:t>07-02-2025</a:t>
            </a:fld>
            <a:endParaRPr lang="en-IN"/>
          </a:p>
        </p:txBody>
      </p:sp>
      <p:sp>
        <p:nvSpPr>
          <p:cNvPr id="5" name="Footer Placeholder 4">
            <a:extLst>
              <a:ext uri="{FF2B5EF4-FFF2-40B4-BE49-F238E27FC236}">
                <a16:creationId xmlns:a16="http://schemas.microsoft.com/office/drawing/2014/main" id="{ED8DD933-D386-CC45-D741-0E9EC1BF9D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80DA73-2038-1230-1F7B-E01F3A1EC674}"/>
              </a:ext>
            </a:extLst>
          </p:cNvPr>
          <p:cNvSpPr>
            <a:spLocks noGrp="1"/>
          </p:cNvSpPr>
          <p:nvPr>
            <p:ph type="sldNum" sz="quarter" idx="12"/>
          </p:nvPr>
        </p:nvSpPr>
        <p:spPr/>
        <p:txBody>
          <a:bodyPr/>
          <a:lstStyle/>
          <a:p>
            <a:fld id="{B270AEC7-4D57-4309-88EE-291E7361883E}" type="slidenum">
              <a:rPr lang="en-IN" smtClean="0"/>
              <a:t>‹#›</a:t>
            </a:fld>
            <a:endParaRPr lang="en-IN"/>
          </a:p>
        </p:txBody>
      </p:sp>
    </p:spTree>
    <p:extLst>
      <p:ext uri="{BB962C8B-B14F-4D97-AF65-F5344CB8AC3E}">
        <p14:creationId xmlns:p14="http://schemas.microsoft.com/office/powerpoint/2010/main" val="133139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E78F-F7E1-2B67-24F7-2A581CD092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AF1B2C-C634-383B-16B6-35916DEBF0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289DD7-3045-9B5B-D234-581A5FCB153E}"/>
              </a:ext>
            </a:extLst>
          </p:cNvPr>
          <p:cNvSpPr>
            <a:spLocks noGrp="1"/>
          </p:cNvSpPr>
          <p:nvPr>
            <p:ph type="dt" sz="half" idx="10"/>
          </p:nvPr>
        </p:nvSpPr>
        <p:spPr/>
        <p:txBody>
          <a:bodyPr/>
          <a:lstStyle/>
          <a:p>
            <a:fld id="{0BD01556-94F9-44A8-AD7D-0947DD84D987}" type="datetimeFigureOut">
              <a:rPr lang="en-IN" smtClean="0"/>
              <a:t>07-02-2025</a:t>
            </a:fld>
            <a:endParaRPr lang="en-IN"/>
          </a:p>
        </p:txBody>
      </p:sp>
      <p:sp>
        <p:nvSpPr>
          <p:cNvPr id="5" name="Footer Placeholder 4">
            <a:extLst>
              <a:ext uri="{FF2B5EF4-FFF2-40B4-BE49-F238E27FC236}">
                <a16:creationId xmlns:a16="http://schemas.microsoft.com/office/drawing/2014/main" id="{2059CCB7-1110-7D3F-2086-06D7AF841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99D992-FB2D-B0EB-3FEB-B4073FDEC0C3}"/>
              </a:ext>
            </a:extLst>
          </p:cNvPr>
          <p:cNvSpPr>
            <a:spLocks noGrp="1"/>
          </p:cNvSpPr>
          <p:nvPr>
            <p:ph type="sldNum" sz="quarter" idx="12"/>
          </p:nvPr>
        </p:nvSpPr>
        <p:spPr/>
        <p:txBody>
          <a:bodyPr/>
          <a:lstStyle/>
          <a:p>
            <a:fld id="{B270AEC7-4D57-4309-88EE-291E7361883E}" type="slidenum">
              <a:rPr lang="en-IN" smtClean="0"/>
              <a:t>‹#›</a:t>
            </a:fld>
            <a:endParaRPr lang="en-IN"/>
          </a:p>
        </p:txBody>
      </p:sp>
    </p:spTree>
    <p:extLst>
      <p:ext uri="{BB962C8B-B14F-4D97-AF65-F5344CB8AC3E}">
        <p14:creationId xmlns:p14="http://schemas.microsoft.com/office/powerpoint/2010/main" val="142254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5256-3292-BA52-D0B6-06CB2C3F4B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C2C064-4014-E151-CBDD-5D61C02B13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F54CD4-C65C-3957-7704-A46F74403DA3}"/>
              </a:ext>
            </a:extLst>
          </p:cNvPr>
          <p:cNvSpPr>
            <a:spLocks noGrp="1"/>
          </p:cNvSpPr>
          <p:nvPr>
            <p:ph type="dt" sz="half" idx="10"/>
          </p:nvPr>
        </p:nvSpPr>
        <p:spPr/>
        <p:txBody>
          <a:bodyPr/>
          <a:lstStyle/>
          <a:p>
            <a:fld id="{0BD01556-94F9-44A8-AD7D-0947DD84D987}" type="datetimeFigureOut">
              <a:rPr lang="en-IN" smtClean="0"/>
              <a:t>07-02-2025</a:t>
            </a:fld>
            <a:endParaRPr lang="en-IN"/>
          </a:p>
        </p:txBody>
      </p:sp>
      <p:sp>
        <p:nvSpPr>
          <p:cNvPr id="5" name="Footer Placeholder 4">
            <a:extLst>
              <a:ext uri="{FF2B5EF4-FFF2-40B4-BE49-F238E27FC236}">
                <a16:creationId xmlns:a16="http://schemas.microsoft.com/office/drawing/2014/main" id="{C2A71F63-A085-A4E3-6A2F-AD0F6EEEC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3BBDA5-35F1-1EE7-A63E-AE830BDBEED8}"/>
              </a:ext>
            </a:extLst>
          </p:cNvPr>
          <p:cNvSpPr>
            <a:spLocks noGrp="1"/>
          </p:cNvSpPr>
          <p:nvPr>
            <p:ph type="sldNum" sz="quarter" idx="12"/>
          </p:nvPr>
        </p:nvSpPr>
        <p:spPr/>
        <p:txBody>
          <a:bodyPr/>
          <a:lstStyle/>
          <a:p>
            <a:fld id="{B270AEC7-4D57-4309-88EE-291E7361883E}" type="slidenum">
              <a:rPr lang="en-IN" smtClean="0"/>
              <a:t>‹#›</a:t>
            </a:fld>
            <a:endParaRPr lang="en-IN"/>
          </a:p>
        </p:txBody>
      </p:sp>
    </p:spTree>
    <p:extLst>
      <p:ext uri="{BB962C8B-B14F-4D97-AF65-F5344CB8AC3E}">
        <p14:creationId xmlns:p14="http://schemas.microsoft.com/office/powerpoint/2010/main" val="17952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1EFA-632F-1294-80F9-139DA69E23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E277D3-CA99-E920-0093-5047BA78B5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8411BC-C01D-1355-82EB-22829E6223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51165-ECA1-1712-4009-1F86E84F46DA}"/>
              </a:ext>
            </a:extLst>
          </p:cNvPr>
          <p:cNvSpPr>
            <a:spLocks noGrp="1"/>
          </p:cNvSpPr>
          <p:nvPr>
            <p:ph type="dt" sz="half" idx="10"/>
          </p:nvPr>
        </p:nvSpPr>
        <p:spPr/>
        <p:txBody>
          <a:bodyPr/>
          <a:lstStyle/>
          <a:p>
            <a:fld id="{0BD01556-94F9-44A8-AD7D-0947DD84D987}" type="datetimeFigureOut">
              <a:rPr lang="en-IN" smtClean="0"/>
              <a:t>07-02-2025</a:t>
            </a:fld>
            <a:endParaRPr lang="en-IN"/>
          </a:p>
        </p:txBody>
      </p:sp>
      <p:sp>
        <p:nvSpPr>
          <p:cNvPr id="6" name="Footer Placeholder 5">
            <a:extLst>
              <a:ext uri="{FF2B5EF4-FFF2-40B4-BE49-F238E27FC236}">
                <a16:creationId xmlns:a16="http://schemas.microsoft.com/office/drawing/2014/main" id="{6581BEFF-A981-AA2E-98C7-FCE03607B6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A25AC1-9366-C8D6-A5A7-051554BB4A8D}"/>
              </a:ext>
            </a:extLst>
          </p:cNvPr>
          <p:cNvSpPr>
            <a:spLocks noGrp="1"/>
          </p:cNvSpPr>
          <p:nvPr>
            <p:ph type="sldNum" sz="quarter" idx="12"/>
          </p:nvPr>
        </p:nvSpPr>
        <p:spPr/>
        <p:txBody>
          <a:bodyPr/>
          <a:lstStyle/>
          <a:p>
            <a:fld id="{B270AEC7-4D57-4309-88EE-291E7361883E}" type="slidenum">
              <a:rPr lang="en-IN" smtClean="0"/>
              <a:t>‹#›</a:t>
            </a:fld>
            <a:endParaRPr lang="en-IN"/>
          </a:p>
        </p:txBody>
      </p:sp>
    </p:spTree>
    <p:extLst>
      <p:ext uri="{BB962C8B-B14F-4D97-AF65-F5344CB8AC3E}">
        <p14:creationId xmlns:p14="http://schemas.microsoft.com/office/powerpoint/2010/main" val="4159195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2A68-2B89-F1AE-D916-0AC973F8DB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910B7A-2E2A-D181-B14F-4A9FC58409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922EBB-E196-E06D-1C9C-01D965F0E1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B3954D-75C3-576B-AF72-600B02FD6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445783-DD45-10B7-61FC-46DCC0E3F3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1564CA-7AED-DD99-820D-FAD2E35AB147}"/>
              </a:ext>
            </a:extLst>
          </p:cNvPr>
          <p:cNvSpPr>
            <a:spLocks noGrp="1"/>
          </p:cNvSpPr>
          <p:nvPr>
            <p:ph type="dt" sz="half" idx="10"/>
          </p:nvPr>
        </p:nvSpPr>
        <p:spPr/>
        <p:txBody>
          <a:bodyPr/>
          <a:lstStyle/>
          <a:p>
            <a:fld id="{0BD01556-94F9-44A8-AD7D-0947DD84D987}" type="datetimeFigureOut">
              <a:rPr lang="en-IN" smtClean="0"/>
              <a:t>07-02-2025</a:t>
            </a:fld>
            <a:endParaRPr lang="en-IN"/>
          </a:p>
        </p:txBody>
      </p:sp>
      <p:sp>
        <p:nvSpPr>
          <p:cNvPr id="8" name="Footer Placeholder 7">
            <a:extLst>
              <a:ext uri="{FF2B5EF4-FFF2-40B4-BE49-F238E27FC236}">
                <a16:creationId xmlns:a16="http://schemas.microsoft.com/office/drawing/2014/main" id="{8AE56045-B398-F181-2BD3-C8340277D2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A2814D-3369-6BD8-526D-B20971776742}"/>
              </a:ext>
            </a:extLst>
          </p:cNvPr>
          <p:cNvSpPr>
            <a:spLocks noGrp="1"/>
          </p:cNvSpPr>
          <p:nvPr>
            <p:ph type="sldNum" sz="quarter" idx="12"/>
          </p:nvPr>
        </p:nvSpPr>
        <p:spPr/>
        <p:txBody>
          <a:bodyPr/>
          <a:lstStyle/>
          <a:p>
            <a:fld id="{B270AEC7-4D57-4309-88EE-291E7361883E}" type="slidenum">
              <a:rPr lang="en-IN" smtClean="0"/>
              <a:t>‹#›</a:t>
            </a:fld>
            <a:endParaRPr lang="en-IN"/>
          </a:p>
        </p:txBody>
      </p:sp>
    </p:spTree>
    <p:extLst>
      <p:ext uri="{BB962C8B-B14F-4D97-AF65-F5344CB8AC3E}">
        <p14:creationId xmlns:p14="http://schemas.microsoft.com/office/powerpoint/2010/main" val="305251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3562-D1A0-26CA-2C8F-E2737A41C3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F5FFCF-691F-B80D-A690-EAA03158C5AE}"/>
              </a:ext>
            </a:extLst>
          </p:cNvPr>
          <p:cNvSpPr>
            <a:spLocks noGrp="1"/>
          </p:cNvSpPr>
          <p:nvPr>
            <p:ph type="dt" sz="half" idx="10"/>
          </p:nvPr>
        </p:nvSpPr>
        <p:spPr/>
        <p:txBody>
          <a:bodyPr/>
          <a:lstStyle/>
          <a:p>
            <a:fld id="{0BD01556-94F9-44A8-AD7D-0947DD84D987}" type="datetimeFigureOut">
              <a:rPr lang="en-IN" smtClean="0"/>
              <a:t>07-02-2025</a:t>
            </a:fld>
            <a:endParaRPr lang="en-IN"/>
          </a:p>
        </p:txBody>
      </p:sp>
      <p:sp>
        <p:nvSpPr>
          <p:cNvPr id="4" name="Footer Placeholder 3">
            <a:extLst>
              <a:ext uri="{FF2B5EF4-FFF2-40B4-BE49-F238E27FC236}">
                <a16:creationId xmlns:a16="http://schemas.microsoft.com/office/drawing/2014/main" id="{DB6310DA-9BA6-E310-A69D-D53D3B462C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FF62D4-6CCC-722C-B5AF-6DB7897AFE8F}"/>
              </a:ext>
            </a:extLst>
          </p:cNvPr>
          <p:cNvSpPr>
            <a:spLocks noGrp="1"/>
          </p:cNvSpPr>
          <p:nvPr>
            <p:ph type="sldNum" sz="quarter" idx="12"/>
          </p:nvPr>
        </p:nvSpPr>
        <p:spPr/>
        <p:txBody>
          <a:bodyPr/>
          <a:lstStyle/>
          <a:p>
            <a:fld id="{B270AEC7-4D57-4309-88EE-291E7361883E}" type="slidenum">
              <a:rPr lang="en-IN" smtClean="0"/>
              <a:t>‹#›</a:t>
            </a:fld>
            <a:endParaRPr lang="en-IN"/>
          </a:p>
        </p:txBody>
      </p:sp>
    </p:spTree>
    <p:extLst>
      <p:ext uri="{BB962C8B-B14F-4D97-AF65-F5344CB8AC3E}">
        <p14:creationId xmlns:p14="http://schemas.microsoft.com/office/powerpoint/2010/main" val="116615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17CE3-B4A9-6F70-674E-A2A021760D0F}"/>
              </a:ext>
            </a:extLst>
          </p:cNvPr>
          <p:cNvSpPr>
            <a:spLocks noGrp="1"/>
          </p:cNvSpPr>
          <p:nvPr>
            <p:ph type="dt" sz="half" idx="10"/>
          </p:nvPr>
        </p:nvSpPr>
        <p:spPr/>
        <p:txBody>
          <a:bodyPr/>
          <a:lstStyle/>
          <a:p>
            <a:fld id="{0BD01556-94F9-44A8-AD7D-0947DD84D987}" type="datetimeFigureOut">
              <a:rPr lang="en-IN" smtClean="0"/>
              <a:t>07-02-2025</a:t>
            </a:fld>
            <a:endParaRPr lang="en-IN"/>
          </a:p>
        </p:txBody>
      </p:sp>
      <p:sp>
        <p:nvSpPr>
          <p:cNvPr id="3" name="Footer Placeholder 2">
            <a:extLst>
              <a:ext uri="{FF2B5EF4-FFF2-40B4-BE49-F238E27FC236}">
                <a16:creationId xmlns:a16="http://schemas.microsoft.com/office/drawing/2014/main" id="{67D34E95-5313-9C96-DB54-1D9DF5E0C1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986752-48CA-5B6F-E65E-EEC2336ED8E2}"/>
              </a:ext>
            </a:extLst>
          </p:cNvPr>
          <p:cNvSpPr>
            <a:spLocks noGrp="1"/>
          </p:cNvSpPr>
          <p:nvPr>
            <p:ph type="sldNum" sz="quarter" idx="12"/>
          </p:nvPr>
        </p:nvSpPr>
        <p:spPr/>
        <p:txBody>
          <a:bodyPr/>
          <a:lstStyle/>
          <a:p>
            <a:fld id="{B270AEC7-4D57-4309-88EE-291E7361883E}" type="slidenum">
              <a:rPr lang="en-IN" smtClean="0"/>
              <a:t>‹#›</a:t>
            </a:fld>
            <a:endParaRPr lang="en-IN"/>
          </a:p>
        </p:txBody>
      </p:sp>
    </p:spTree>
    <p:extLst>
      <p:ext uri="{BB962C8B-B14F-4D97-AF65-F5344CB8AC3E}">
        <p14:creationId xmlns:p14="http://schemas.microsoft.com/office/powerpoint/2010/main" val="3134981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9419-68CD-A3F7-7833-BB6326D2B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02D43F-2E88-405A-5E61-48B6E5E09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397854-102D-6DB8-ED19-0BB4951FC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0DA3E-CAD9-ECF0-49B2-F19CA7E55C33}"/>
              </a:ext>
            </a:extLst>
          </p:cNvPr>
          <p:cNvSpPr>
            <a:spLocks noGrp="1"/>
          </p:cNvSpPr>
          <p:nvPr>
            <p:ph type="dt" sz="half" idx="10"/>
          </p:nvPr>
        </p:nvSpPr>
        <p:spPr/>
        <p:txBody>
          <a:bodyPr/>
          <a:lstStyle/>
          <a:p>
            <a:fld id="{0BD01556-94F9-44A8-AD7D-0947DD84D987}" type="datetimeFigureOut">
              <a:rPr lang="en-IN" smtClean="0"/>
              <a:t>07-02-2025</a:t>
            </a:fld>
            <a:endParaRPr lang="en-IN"/>
          </a:p>
        </p:txBody>
      </p:sp>
      <p:sp>
        <p:nvSpPr>
          <p:cNvPr id="6" name="Footer Placeholder 5">
            <a:extLst>
              <a:ext uri="{FF2B5EF4-FFF2-40B4-BE49-F238E27FC236}">
                <a16:creationId xmlns:a16="http://schemas.microsoft.com/office/drawing/2014/main" id="{CC4261F8-BF53-D26D-EBFA-49197BD6BF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988294-CE6D-97D3-774F-F9A7A220FA2D}"/>
              </a:ext>
            </a:extLst>
          </p:cNvPr>
          <p:cNvSpPr>
            <a:spLocks noGrp="1"/>
          </p:cNvSpPr>
          <p:nvPr>
            <p:ph type="sldNum" sz="quarter" idx="12"/>
          </p:nvPr>
        </p:nvSpPr>
        <p:spPr/>
        <p:txBody>
          <a:bodyPr/>
          <a:lstStyle/>
          <a:p>
            <a:fld id="{B270AEC7-4D57-4309-88EE-291E7361883E}" type="slidenum">
              <a:rPr lang="en-IN" smtClean="0"/>
              <a:t>‹#›</a:t>
            </a:fld>
            <a:endParaRPr lang="en-IN"/>
          </a:p>
        </p:txBody>
      </p:sp>
    </p:spTree>
    <p:extLst>
      <p:ext uri="{BB962C8B-B14F-4D97-AF65-F5344CB8AC3E}">
        <p14:creationId xmlns:p14="http://schemas.microsoft.com/office/powerpoint/2010/main" val="214762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2F3D-00FB-2FCC-5380-D92949E37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24C0F4-0055-176A-1862-F6140323E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B93688-750D-EBD7-B4A8-CC59015E2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C0F17-A899-8B91-0F91-869D42EA50D5}"/>
              </a:ext>
            </a:extLst>
          </p:cNvPr>
          <p:cNvSpPr>
            <a:spLocks noGrp="1"/>
          </p:cNvSpPr>
          <p:nvPr>
            <p:ph type="dt" sz="half" idx="10"/>
          </p:nvPr>
        </p:nvSpPr>
        <p:spPr/>
        <p:txBody>
          <a:bodyPr/>
          <a:lstStyle/>
          <a:p>
            <a:fld id="{0BD01556-94F9-44A8-AD7D-0947DD84D987}" type="datetimeFigureOut">
              <a:rPr lang="en-IN" smtClean="0"/>
              <a:t>07-02-2025</a:t>
            </a:fld>
            <a:endParaRPr lang="en-IN"/>
          </a:p>
        </p:txBody>
      </p:sp>
      <p:sp>
        <p:nvSpPr>
          <p:cNvPr id="6" name="Footer Placeholder 5">
            <a:extLst>
              <a:ext uri="{FF2B5EF4-FFF2-40B4-BE49-F238E27FC236}">
                <a16:creationId xmlns:a16="http://schemas.microsoft.com/office/drawing/2014/main" id="{7134544D-C029-F3DE-4464-EF2CCBA5C9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FE911D-083B-C279-1DFE-AE9317421160}"/>
              </a:ext>
            </a:extLst>
          </p:cNvPr>
          <p:cNvSpPr>
            <a:spLocks noGrp="1"/>
          </p:cNvSpPr>
          <p:nvPr>
            <p:ph type="sldNum" sz="quarter" idx="12"/>
          </p:nvPr>
        </p:nvSpPr>
        <p:spPr/>
        <p:txBody>
          <a:bodyPr/>
          <a:lstStyle/>
          <a:p>
            <a:fld id="{B270AEC7-4D57-4309-88EE-291E7361883E}" type="slidenum">
              <a:rPr lang="en-IN" smtClean="0"/>
              <a:t>‹#›</a:t>
            </a:fld>
            <a:endParaRPr lang="en-IN"/>
          </a:p>
        </p:txBody>
      </p:sp>
    </p:spTree>
    <p:extLst>
      <p:ext uri="{BB962C8B-B14F-4D97-AF65-F5344CB8AC3E}">
        <p14:creationId xmlns:p14="http://schemas.microsoft.com/office/powerpoint/2010/main" val="4019182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F2041D-FCB0-B3EA-F5F5-9F613B7B8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6C1E57-82A1-BF9D-0412-2E04D84EC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F63CC1-57E7-8814-AFFC-F3000691A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01556-94F9-44A8-AD7D-0947DD84D987}" type="datetimeFigureOut">
              <a:rPr lang="en-IN" smtClean="0"/>
              <a:t>07-02-2025</a:t>
            </a:fld>
            <a:endParaRPr lang="en-IN"/>
          </a:p>
        </p:txBody>
      </p:sp>
      <p:sp>
        <p:nvSpPr>
          <p:cNvPr id="5" name="Footer Placeholder 4">
            <a:extLst>
              <a:ext uri="{FF2B5EF4-FFF2-40B4-BE49-F238E27FC236}">
                <a16:creationId xmlns:a16="http://schemas.microsoft.com/office/drawing/2014/main" id="{8078C4D9-0084-D979-CFC3-D2A42A7240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438551-673C-3F31-FABE-AC2EF9ED5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0AEC7-4D57-4309-88EE-291E7361883E}" type="slidenum">
              <a:rPr lang="en-IN" smtClean="0"/>
              <a:t>‹#›</a:t>
            </a:fld>
            <a:endParaRPr lang="en-IN"/>
          </a:p>
        </p:txBody>
      </p:sp>
    </p:spTree>
    <p:extLst>
      <p:ext uri="{BB962C8B-B14F-4D97-AF65-F5344CB8AC3E}">
        <p14:creationId xmlns:p14="http://schemas.microsoft.com/office/powerpoint/2010/main" val="3648719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ocket Companies">
            <a:extLst>
              <a:ext uri="{FF2B5EF4-FFF2-40B4-BE49-F238E27FC236}">
                <a16:creationId xmlns:a16="http://schemas.microsoft.com/office/drawing/2014/main" id="{9263AC06-312F-5CE3-DC73-5837BFB88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1728" y="955513"/>
            <a:ext cx="3110844" cy="104140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DE4CA36D-EB32-9561-96C6-1334F86E563A}"/>
              </a:ext>
            </a:extLst>
          </p:cNvPr>
          <p:cNvSpPr txBox="1">
            <a:spLocks/>
          </p:cNvSpPr>
          <p:nvPr/>
        </p:nvSpPr>
        <p:spPr>
          <a:xfrm>
            <a:off x="838200" y="2533290"/>
            <a:ext cx="10515600" cy="132556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 Case Study on Risk-Based Loan Approval: Predicting Defaults in FinTech Lending</a:t>
            </a:r>
            <a:endParaRPr lang="en-IN" dirty="0"/>
          </a:p>
        </p:txBody>
      </p:sp>
      <p:sp>
        <p:nvSpPr>
          <p:cNvPr id="5" name="Content Placeholder 2">
            <a:extLst>
              <a:ext uri="{FF2B5EF4-FFF2-40B4-BE49-F238E27FC236}">
                <a16:creationId xmlns:a16="http://schemas.microsoft.com/office/drawing/2014/main" id="{A48178AF-2082-3784-87AE-6D670DE866A2}"/>
              </a:ext>
            </a:extLst>
          </p:cNvPr>
          <p:cNvSpPr txBox="1">
            <a:spLocks/>
          </p:cNvSpPr>
          <p:nvPr/>
        </p:nvSpPr>
        <p:spPr>
          <a:xfrm>
            <a:off x="7126665" y="5125006"/>
            <a:ext cx="4854804" cy="12380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Sai Santhosh Venkatesh </a:t>
            </a:r>
            <a:r>
              <a:rPr lang="en-US" dirty="0" err="1"/>
              <a:t>Charumathi</a:t>
            </a:r>
            <a:endParaRPr lang="en-US" dirty="0"/>
          </a:p>
          <a:p>
            <a:r>
              <a:rPr lang="en-IN" dirty="0"/>
              <a:t>Computer Science Graduate Student at Rice University</a:t>
            </a:r>
          </a:p>
        </p:txBody>
      </p:sp>
    </p:spTree>
    <p:extLst>
      <p:ext uri="{BB962C8B-B14F-4D97-AF65-F5344CB8AC3E}">
        <p14:creationId xmlns:p14="http://schemas.microsoft.com/office/powerpoint/2010/main" val="3447225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2522D-9846-2C23-CE60-DCF7937FEAA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BEC0F71-7490-45E8-81E0-CAD30D46EE62}"/>
              </a:ext>
            </a:extLst>
          </p:cNvPr>
          <p:cNvSpPr>
            <a:spLocks noGrp="1"/>
          </p:cNvSpPr>
          <p:nvPr>
            <p:ph type="title"/>
          </p:nvPr>
        </p:nvSpPr>
        <p:spPr>
          <a:xfrm>
            <a:off x="3212871" y="-97632"/>
            <a:ext cx="10515600" cy="1325563"/>
          </a:xfrm>
        </p:spPr>
        <p:txBody>
          <a:bodyPr>
            <a:normAutofit/>
          </a:bodyPr>
          <a:lstStyle/>
          <a:p>
            <a:r>
              <a:rPr lang="en-US" sz="3800" dirty="0" err="1"/>
              <a:t>Installment_to_income_ratio</a:t>
            </a:r>
            <a:endParaRPr lang="en-IN" sz="3800" dirty="0"/>
          </a:p>
        </p:txBody>
      </p:sp>
      <p:pic>
        <p:nvPicPr>
          <p:cNvPr id="9" name="Picture 8">
            <a:extLst>
              <a:ext uri="{FF2B5EF4-FFF2-40B4-BE49-F238E27FC236}">
                <a16:creationId xmlns:a16="http://schemas.microsoft.com/office/drawing/2014/main" id="{7C31613C-603E-1CD7-BA8C-B9519E09113D}"/>
              </a:ext>
            </a:extLst>
          </p:cNvPr>
          <p:cNvPicPr>
            <a:picLocks noChangeAspect="1"/>
          </p:cNvPicPr>
          <p:nvPr/>
        </p:nvPicPr>
        <p:blipFill>
          <a:blip r:embed="rId3"/>
          <a:stretch>
            <a:fillRect/>
          </a:stretch>
        </p:blipFill>
        <p:spPr>
          <a:xfrm>
            <a:off x="2537916" y="1166497"/>
            <a:ext cx="7116168" cy="4525006"/>
          </a:xfrm>
          <a:prstGeom prst="rect">
            <a:avLst/>
          </a:prstGeom>
        </p:spPr>
      </p:pic>
    </p:spTree>
    <p:extLst>
      <p:ext uri="{BB962C8B-B14F-4D97-AF65-F5344CB8AC3E}">
        <p14:creationId xmlns:p14="http://schemas.microsoft.com/office/powerpoint/2010/main" val="158023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BF706-38FC-CCF2-C654-A49ED76400F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861B2EA-8924-CB46-3F86-FAB4FD7A11D3}"/>
              </a:ext>
            </a:extLst>
          </p:cNvPr>
          <p:cNvSpPr>
            <a:spLocks noGrp="1"/>
          </p:cNvSpPr>
          <p:nvPr>
            <p:ph type="title"/>
          </p:nvPr>
        </p:nvSpPr>
        <p:spPr>
          <a:xfrm>
            <a:off x="3222396" y="-211932"/>
            <a:ext cx="10515600" cy="1325563"/>
          </a:xfrm>
        </p:spPr>
        <p:txBody>
          <a:bodyPr>
            <a:normAutofit/>
          </a:bodyPr>
          <a:lstStyle/>
          <a:p>
            <a:r>
              <a:rPr lang="en-US" sz="3800" dirty="0" err="1"/>
              <a:t>Installment_to_income_ratio</a:t>
            </a:r>
            <a:endParaRPr lang="en-IN" sz="3800" dirty="0"/>
          </a:p>
        </p:txBody>
      </p:sp>
      <p:pic>
        <p:nvPicPr>
          <p:cNvPr id="6" name="Picture 5">
            <a:extLst>
              <a:ext uri="{FF2B5EF4-FFF2-40B4-BE49-F238E27FC236}">
                <a16:creationId xmlns:a16="http://schemas.microsoft.com/office/drawing/2014/main" id="{99226466-3CBC-468C-432B-18889A1ECD4E}"/>
              </a:ext>
            </a:extLst>
          </p:cNvPr>
          <p:cNvPicPr>
            <a:picLocks noChangeAspect="1"/>
          </p:cNvPicPr>
          <p:nvPr/>
        </p:nvPicPr>
        <p:blipFill>
          <a:blip r:embed="rId3"/>
          <a:stretch>
            <a:fillRect/>
          </a:stretch>
        </p:blipFill>
        <p:spPr>
          <a:xfrm>
            <a:off x="2771284" y="894627"/>
            <a:ext cx="7030431" cy="4544059"/>
          </a:xfrm>
          <a:prstGeom prst="rect">
            <a:avLst/>
          </a:prstGeom>
        </p:spPr>
      </p:pic>
      <p:sp>
        <p:nvSpPr>
          <p:cNvPr id="8" name="TextBox 7">
            <a:extLst>
              <a:ext uri="{FF2B5EF4-FFF2-40B4-BE49-F238E27FC236}">
                <a16:creationId xmlns:a16="http://schemas.microsoft.com/office/drawing/2014/main" id="{51E7AB1E-EA0A-2588-2D1D-31644C792073}"/>
              </a:ext>
            </a:extLst>
          </p:cNvPr>
          <p:cNvSpPr txBox="1"/>
          <p:nvPr/>
        </p:nvSpPr>
        <p:spPr>
          <a:xfrm>
            <a:off x="3059906" y="5438686"/>
            <a:ext cx="6862762" cy="1200329"/>
          </a:xfrm>
          <a:prstGeom prst="rect">
            <a:avLst/>
          </a:prstGeom>
          <a:noFill/>
        </p:spPr>
        <p:txBody>
          <a:bodyPr wrap="square">
            <a:spAutoFit/>
          </a:bodyPr>
          <a:lstStyle/>
          <a:p>
            <a:pPr algn="just"/>
            <a:r>
              <a:rPr lang="en-IN" dirty="0"/>
              <a:t>The median </a:t>
            </a:r>
            <a:r>
              <a:rPr lang="en-IN" dirty="0" err="1"/>
              <a:t>installment</a:t>
            </a:r>
            <a:r>
              <a:rPr lang="en-IN" dirty="0"/>
              <a:t>-to-income ratio is higher for Charged Off loans than for Fully Paid loans. This suggests that borrowers who allocate a higher percentage of their income toward loan </a:t>
            </a:r>
            <a:r>
              <a:rPr lang="en-IN" dirty="0" err="1"/>
              <a:t>installments</a:t>
            </a:r>
            <a:r>
              <a:rPr lang="en-IN" dirty="0"/>
              <a:t> are more likely to default.</a:t>
            </a:r>
          </a:p>
        </p:txBody>
      </p:sp>
    </p:spTree>
    <p:extLst>
      <p:ext uri="{BB962C8B-B14F-4D97-AF65-F5344CB8AC3E}">
        <p14:creationId xmlns:p14="http://schemas.microsoft.com/office/powerpoint/2010/main" val="2767025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C06EA-B94E-2364-F6A5-CE9438F2D5B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FA9977D-BA72-2C58-BFF1-68DF56EAF96E}"/>
              </a:ext>
            </a:extLst>
          </p:cNvPr>
          <p:cNvSpPr>
            <a:spLocks noGrp="1"/>
          </p:cNvSpPr>
          <p:nvPr>
            <p:ph type="title"/>
          </p:nvPr>
        </p:nvSpPr>
        <p:spPr>
          <a:xfrm>
            <a:off x="3974871" y="-173832"/>
            <a:ext cx="10515600" cy="1325563"/>
          </a:xfrm>
        </p:spPr>
        <p:txBody>
          <a:bodyPr>
            <a:normAutofit/>
          </a:bodyPr>
          <a:lstStyle/>
          <a:p>
            <a:r>
              <a:rPr lang="en-US" sz="3800" dirty="0" err="1"/>
              <a:t>Active_credit_pct</a:t>
            </a:r>
            <a:endParaRPr lang="en-IN" sz="3800" dirty="0"/>
          </a:p>
        </p:txBody>
      </p:sp>
      <p:pic>
        <p:nvPicPr>
          <p:cNvPr id="3" name="Picture 2">
            <a:extLst>
              <a:ext uri="{FF2B5EF4-FFF2-40B4-BE49-F238E27FC236}">
                <a16:creationId xmlns:a16="http://schemas.microsoft.com/office/drawing/2014/main" id="{98F711AD-0B33-F042-0341-56CD664CC13D}"/>
              </a:ext>
            </a:extLst>
          </p:cNvPr>
          <p:cNvPicPr>
            <a:picLocks noChangeAspect="1"/>
          </p:cNvPicPr>
          <p:nvPr/>
        </p:nvPicPr>
        <p:blipFill>
          <a:blip r:embed="rId3"/>
          <a:stretch>
            <a:fillRect/>
          </a:stretch>
        </p:blipFill>
        <p:spPr>
          <a:xfrm>
            <a:off x="2566495" y="1137918"/>
            <a:ext cx="7059010" cy="4582164"/>
          </a:xfrm>
          <a:prstGeom prst="rect">
            <a:avLst/>
          </a:prstGeom>
        </p:spPr>
      </p:pic>
    </p:spTree>
    <p:extLst>
      <p:ext uri="{BB962C8B-B14F-4D97-AF65-F5344CB8AC3E}">
        <p14:creationId xmlns:p14="http://schemas.microsoft.com/office/powerpoint/2010/main" val="261837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3E6A8-CFCA-6A87-54FB-A31F109DFF7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43B0E4F-EE51-281D-44B8-0DE56F6B4D1E}"/>
              </a:ext>
            </a:extLst>
          </p:cNvPr>
          <p:cNvPicPr>
            <a:picLocks noChangeAspect="1"/>
          </p:cNvPicPr>
          <p:nvPr/>
        </p:nvPicPr>
        <p:blipFill>
          <a:blip r:embed="rId3"/>
          <a:stretch>
            <a:fillRect/>
          </a:stretch>
        </p:blipFill>
        <p:spPr>
          <a:xfrm>
            <a:off x="2423600" y="633075"/>
            <a:ext cx="7344800" cy="4829849"/>
          </a:xfrm>
          <a:prstGeom prst="rect">
            <a:avLst/>
          </a:prstGeom>
        </p:spPr>
      </p:pic>
      <p:sp>
        <p:nvSpPr>
          <p:cNvPr id="7" name="TextBox 6">
            <a:extLst>
              <a:ext uri="{FF2B5EF4-FFF2-40B4-BE49-F238E27FC236}">
                <a16:creationId xmlns:a16="http://schemas.microsoft.com/office/drawing/2014/main" id="{A83408BC-856F-7623-9453-5837F8CD58EB}"/>
              </a:ext>
            </a:extLst>
          </p:cNvPr>
          <p:cNvSpPr txBox="1"/>
          <p:nvPr/>
        </p:nvSpPr>
        <p:spPr>
          <a:xfrm>
            <a:off x="2659856" y="5391061"/>
            <a:ext cx="7243762" cy="1200329"/>
          </a:xfrm>
          <a:prstGeom prst="rect">
            <a:avLst/>
          </a:prstGeom>
          <a:noFill/>
        </p:spPr>
        <p:txBody>
          <a:bodyPr wrap="square">
            <a:spAutoFit/>
          </a:bodyPr>
          <a:lstStyle/>
          <a:p>
            <a:pPr algn="just"/>
            <a:r>
              <a:rPr lang="en-IN" dirty="0"/>
              <a:t>The median active account percentage is slightly higher for Charged Off loans than Fully Paid loans. This suggests that borrowers with a higher proportion of open accounts relative to their total accounts may have a slightly higher risk of default.</a:t>
            </a:r>
          </a:p>
        </p:txBody>
      </p:sp>
      <p:sp>
        <p:nvSpPr>
          <p:cNvPr id="10" name="Title 4">
            <a:extLst>
              <a:ext uri="{FF2B5EF4-FFF2-40B4-BE49-F238E27FC236}">
                <a16:creationId xmlns:a16="http://schemas.microsoft.com/office/drawing/2014/main" id="{DAA4962B-A78B-C850-36D8-E9716FD63C90}"/>
              </a:ext>
            </a:extLst>
          </p:cNvPr>
          <p:cNvSpPr txBox="1">
            <a:spLocks/>
          </p:cNvSpPr>
          <p:nvPr/>
        </p:nvSpPr>
        <p:spPr>
          <a:xfrm>
            <a:off x="3974871" y="-1738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a:t>Active_credit_pct</a:t>
            </a:r>
            <a:endParaRPr lang="en-IN" sz="3800" dirty="0"/>
          </a:p>
        </p:txBody>
      </p:sp>
    </p:spTree>
    <p:extLst>
      <p:ext uri="{BB962C8B-B14F-4D97-AF65-F5344CB8AC3E}">
        <p14:creationId xmlns:p14="http://schemas.microsoft.com/office/powerpoint/2010/main" val="3169415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EDFF5-D07F-25FE-3C11-54059099B6C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B73FD39-A203-7EBA-BCD2-6891995582DF}"/>
              </a:ext>
            </a:extLst>
          </p:cNvPr>
          <p:cNvSpPr>
            <a:spLocks noGrp="1"/>
          </p:cNvSpPr>
          <p:nvPr>
            <p:ph type="title"/>
          </p:nvPr>
        </p:nvSpPr>
        <p:spPr>
          <a:xfrm>
            <a:off x="3974871" y="-173832"/>
            <a:ext cx="10515600" cy="1325563"/>
          </a:xfrm>
        </p:spPr>
        <p:txBody>
          <a:bodyPr>
            <a:normAutofit/>
          </a:bodyPr>
          <a:lstStyle/>
          <a:p>
            <a:r>
              <a:rPr lang="en-US" sz="3800" dirty="0" err="1"/>
              <a:t>Credit_age</a:t>
            </a:r>
            <a:r>
              <a:rPr lang="en-US" sz="3800" dirty="0"/>
              <a:t> (Credit History)</a:t>
            </a:r>
            <a:endParaRPr lang="en-IN" sz="3800" dirty="0"/>
          </a:p>
        </p:txBody>
      </p:sp>
      <p:pic>
        <p:nvPicPr>
          <p:cNvPr id="3" name="Picture 2">
            <a:extLst>
              <a:ext uri="{FF2B5EF4-FFF2-40B4-BE49-F238E27FC236}">
                <a16:creationId xmlns:a16="http://schemas.microsoft.com/office/drawing/2014/main" id="{F7806A89-5299-2BD3-48B3-4AC720C7DB1A}"/>
              </a:ext>
            </a:extLst>
          </p:cNvPr>
          <p:cNvPicPr>
            <a:picLocks noChangeAspect="1"/>
          </p:cNvPicPr>
          <p:nvPr/>
        </p:nvPicPr>
        <p:blipFill>
          <a:blip r:embed="rId3"/>
          <a:stretch>
            <a:fillRect/>
          </a:stretch>
        </p:blipFill>
        <p:spPr>
          <a:xfrm>
            <a:off x="2537916" y="1133154"/>
            <a:ext cx="7116168" cy="4591691"/>
          </a:xfrm>
          <a:prstGeom prst="rect">
            <a:avLst/>
          </a:prstGeom>
        </p:spPr>
      </p:pic>
    </p:spTree>
    <p:extLst>
      <p:ext uri="{BB962C8B-B14F-4D97-AF65-F5344CB8AC3E}">
        <p14:creationId xmlns:p14="http://schemas.microsoft.com/office/powerpoint/2010/main" val="362377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30213-3E99-4759-6E47-E5DA85F936E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BED6BF1-07F7-25A2-27A3-FD766DA3C95F}"/>
              </a:ext>
            </a:extLst>
          </p:cNvPr>
          <p:cNvSpPr>
            <a:spLocks noGrp="1"/>
          </p:cNvSpPr>
          <p:nvPr>
            <p:ph type="title"/>
          </p:nvPr>
        </p:nvSpPr>
        <p:spPr>
          <a:xfrm>
            <a:off x="3974871" y="-173832"/>
            <a:ext cx="10515600" cy="1325563"/>
          </a:xfrm>
        </p:spPr>
        <p:txBody>
          <a:bodyPr>
            <a:normAutofit/>
          </a:bodyPr>
          <a:lstStyle/>
          <a:p>
            <a:r>
              <a:rPr lang="en-US" sz="3800" dirty="0" err="1"/>
              <a:t>Credit_age</a:t>
            </a:r>
            <a:r>
              <a:rPr lang="en-US" sz="3800" dirty="0"/>
              <a:t> (Credit History)</a:t>
            </a:r>
            <a:endParaRPr lang="en-IN" sz="3800" dirty="0"/>
          </a:p>
        </p:txBody>
      </p:sp>
      <p:pic>
        <p:nvPicPr>
          <p:cNvPr id="4" name="Picture 3">
            <a:extLst>
              <a:ext uri="{FF2B5EF4-FFF2-40B4-BE49-F238E27FC236}">
                <a16:creationId xmlns:a16="http://schemas.microsoft.com/office/drawing/2014/main" id="{F61A18F0-40D2-D72C-05B0-E1CF1C4D12AC}"/>
              </a:ext>
            </a:extLst>
          </p:cNvPr>
          <p:cNvPicPr>
            <a:picLocks noChangeAspect="1"/>
          </p:cNvPicPr>
          <p:nvPr/>
        </p:nvPicPr>
        <p:blipFill>
          <a:blip r:embed="rId3"/>
          <a:stretch>
            <a:fillRect/>
          </a:stretch>
        </p:blipFill>
        <p:spPr>
          <a:xfrm>
            <a:off x="2623641" y="652131"/>
            <a:ext cx="7116168" cy="4753638"/>
          </a:xfrm>
          <a:prstGeom prst="rect">
            <a:avLst/>
          </a:prstGeom>
        </p:spPr>
      </p:pic>
      <p:sp>
        <p:nvSpPr>
          <p:cNvPr id="7" name="TextBox 6">
            <a:extLst>
              <a:ext uri="{FF2B5EF4-FFF2-40B4-BE49-F238E27FC236}">
                <a16:creationId xmlns:a16="http://schemas.microsoft.com/office/drawing/2014/main" id="{CD61C340-4031-D7B0-3F22-F195CF1CD1FA}"/>
              </a:ext>
            </a:extLst>
          </p:cNvPr>
          <p:cNvSpPr txBox="1"/>
          <p:nvPr/>
        </p:nvSpPr>
        <p:spPr>
          <a:xfrm>
            <a:off x="2623641" y="5405769"/>
            <a:ext cx="7243762" cy="1200329"/>
          </a:xfrm>
          <a:prstGeom prst="rect">
            <a:avLst/>
          </a:prstGeom>
          <a:noFill/>
        </p:spPr>
        <p:txBody>
          <a:bodyPr wrap="square">
            <a:spAutoFit/>
          </a:bodyPr>
          <a:lstStyle/>
          <a:p>
            <a:pPr algn="just"/>
            <a:r>
              <a:rPr lang="en-IN" dirty="0"/>
              <a:t>The median credit age is slightly higher for Fully Paid loans compared to Charged Off loans. This aligns with industry expectations—borrowers with longer credit histories tend to be more financially stable and less likely to default.</a:t>
            </a:r>
          </a:p>
        </p:txBody>
      </p:sp>
    </p:spTree>
    <p:extLst>
      <p:ext uri="{BB962C8B-B14F-4D97-AF65-F5344CB8AC3E}">
        <p14:creationId xmlns:p14="http://schemas.microsoft.com/office/powerpoint/2010/main" val="71061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94A7B-D303-AB78-5711-B6C4FD5BB9F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8EB3635-905C-8D0D-92B5-5137B0FBD2AA}"/>
              </a:ext>
            </a:extLst>
          </p:cNvPr>
          <p:cNvSpPr>
            <a:spLocks noGrp="1"/>
          </p:cNvSpPr>
          <p:nvPr>
            <p:ph type="title"/>
          </p:nvPr>
        </p:nvSpPr>
        <p:spPr>
          <a:xfrm>
            <a:off x="1981200" y="0"/>
            <a:ext cx="10515600" cy="1325563"/>
          </a:xfrm>
        </p:spPr>
        <p:txBody>
          <a:bodyPr/>
          <a:lstStyle/>
          <a:p>
            <a:r>
              <a:rPr lang="en-US" dirty="0" err="1"/>
              <a:t>LightGBM</a:t>
            </a:r>
            <a:r>
              <a:rPr lang="en-US" dirty="0"/>
              <a:t> Model Training Metrics</a:t>
            </a:r>
            <a:endParaRPr lang="en-IN" dirty="0"/>
          </a:p>
        </p:txBody>
      </p:sp>
      <p:graphicFrame>
        <p:nvGraphicFramePr>
          <p:cNvPr id="18" name="Table 17">
            <a:extLst>
              <a:ext uri="{FF2B5EF4-FFF2-40B4-BE49-F238E27FC236}">
                <a16:creationId xmlns:a16="http://schemas.microsoft.com/office/drawing/2014/main" id="{EFE574FB-34E7-4059-05DA-AF75328F099C}"/>
              </a:ext>
            </a:extLst>
          </p:cNvPr>
          <p:cNvGraphicFramePr>
            <a:graphicFrameLocks noGrp="1"/>
          </p:cNvGraphicFramePr>
          <p:nvPr>
            <p:extLst>
              <p:ext uri="{D42A27DB-BD31-4B8C-83A1-F6EECF244321}">
                <p14:modId xmlns:p14="http://schemas.microsoft.com/office/powerpoint/2010/main" val="1805781547"/>
              </p:ext>
            </p:extLst>
          </p:nvPr>
        </p:nvGraphicFramePr>
        <p:xfrm>
          <a:off x="971550" y="1574800"/>
          <a:ext cx="8127999" cy="4079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86679127"/>
                    </a:ext>
                  </a:extLst>
                </a:gridCol>
                <a:gridCol w="2709333">
                  <a:extLst>
                    <a:ext uri="{9D8B030D-6E8A-4147-A177-3AD203B41FA5}">
                      <a16:colId xmlns:a16="http://schemas.microsoft.com/office/drawing/2014/main" val="3802028628"/>
                    </a:ext>
                  </a:extLst>
                </a:gridCol>
                <a:gridCol w="2709333">
                  <a:extLst>
                    <a:ext uri="{9D8B030D-6E8A-4147-A177-3AD203B41FA5}">
                      <a16:colId xmlns:a16="http://schemas.microsoft.com/office/drawing/2014/main" val="1253484700"/>
                    </a:ext>
                  </a:extLst>
                </a:gridCol>
              </a:tblGrid>
              <a:tr h="370840">
                <a:tc>
                  <a:txBody>
                    <a:bodyPr/>
                    <a:lstStyle/>
                    <a:p>
                      <a:pPr algn="ctr"/>
                      <a:r>
                        <a:rPr lang="en-IN" b="0" dirty="0"/>
                        <a:t>Metric</a:t>
                      </a:r>
                    </a:p>
                  </a:txBody>
                  <a:tcPr anchor="ctr"/>
                </a:tc>
                <a:tc>
                  <a:txBody>
                    <a:bodyPr/>
                    <a:lstStyle/>
                    <a:p>
                      <a:pPr algn="ctr"/>
                      <a:r>
                        <a:rPr lang="en-IN" b="0" dirty="0"/>
                        <a:t>Train</a:t>
                      </a:r>
                    </a:p>
                  </a:txBody>
                  <a:tcPr anchor="ctr"/>
                </a:tc>
                <a:tc>
                  <a:txBody>
                    <a:bodyPr/>
                    <a:lstStyle/>
                    <a:p>
                      <a:pPr algn="ctr"/>
                      <a:r>
                        <a:rPr lang="en-IN" b="0" dirty="0"/>
                        <a:t>Test</a:t>
                      </a:r>
                    </a:p>
                  </a:txBody>
                  <a:tcPr anchor="ctr"/>
                </a:tc>
                <a:extLst>
                  <a:ext uri="{0D108BD9-81ED-4DB2-BD59-A6C34878D82A}">
                    <a16:rowId xmlns:a16="http://schemas.microsoft.com/office/drawing/2014/main" val="831477901"/>
                  </a:ext>
                </a:extLst>
              </a:tr>
              <a:tr h="370840">
                <a:tc>
                  <a:txBody>
                    <a:bodyPr/>
                    <a:lstStyle/>
                    <a:p>
                      <a:r>
                        <a:rPr lang="en-IN" b="0" dirty="0"/>
                        <a:t>Accuracy</a:t>
                      </a:r>
                    </a:p>
                  </a:txBody>
                  <a:tcPr anchor="ctr"/>
                </a:tc>
                <a:tc>
                  <a:txBody>
                    <a:bodyPr/>
                    <a:lstStyle/>
                    <a:p>
                      <a:pPr algn="ctr"/>
                      <a:r>
                        <a:rPr lang="en-IN" b="0"/>
                        <a:t>77.8%</a:t>
                      </a:r>
                    </a:p>
                  </a:txBody>
                  <a:tcPr anchor="ctr"/>
                </a:tc>
                <a:tc>
                  <a:txBody>
                    <a:bodyPr/>
                    <a:lstStyle/>
                    <a:p>
                      <a:pPr algn="ctr"/>
                      <a:r>
                        <a:rPr lang="en-IN" b="0" dirty="0"/>
                        <a:t>69.4%</a:t>
                      </a:r>
                    </a:p>
                  </a:txBody>
                  <a:tcPr anchor="ctr"/>
                </a:tc>
                <a:extLst>
                  <a:ext uri="{0D108BD9-81ED-4DB2-BD59-A6C34878D82A}">
                    <a16:rowId xmlns:a16="http://schemas.microsoft.com/office/drawing/2014/main" val="1565695138"/>
                  </a:ext>
                </a:extLst>
              </a:tr>
              <a:tr h="370840">
                <a:tc>
                  <a:txBody>
                    <a:bodyPr/>
                    <a:lstStyle/>
                    <a:p>
                      <a:r>
                        <a:rPr lang="en-IN" b="0" dirty="0"/>
                        <a:t>AUC-ROC Score</a:t>
                      </a:r>
                    </a:p>
                  </a:txBody>
                  <a:tcPr anchor="ctr"/>
                </a:tc>
                <a:tc>
                  <a:txBody>
                    <a:bodyPr/>
                    <a:lstStyle/>
                    <a:p>
                      <a:pPr algn="ctr"/>
                      <a:r>
                        <a:rPr lang="en-IN" b="0"/>
                        <a:t>87.9%</a:t>
                      </a:r>
                    </a:p>
                  </a:txBody>
                  <a:tcPr anchor="ctr"/>
                </a:tc>
                <a:tc>
                  <a:txBody>
                    <a:bodyPr/>
                    <a:lstStyle/>
                    <a:p>
                      <a:pPr algn="ctr"/>
                      <a:r>
                        <a:rPr lang="en-IN" b="0" dirty="0"/>
                        <a:t>71.8%</a:t>
                      </a:r>
                    </a:p>
                  </a:txBody>
                  <a:tcPr anchor="ctr"/>
                </a:tc>
                <a:extLst>
                  <a:ext uri="{0D108BD9-81ED-4DB2-BD59-A6C34878D82A}">
                    <a16:rowId xmlns:a16="http://schemas.microsoft.com/office/drawing/2014/main" val="1879689308"/>
                  </a:ext>
                </a:extLst>
              </a:tr>
              <a:tr h="370840">
                <a:tc>
                  <a:txBody>
                    <a:bodyPr/>
                    <a:lstStyle/>
                    <a:p>
                      <a:r>
                        <a:rPr lang="en-IN" b="0" dirty="0"/>
                        <a:t>Class 0 (Charged)</a:t>
                      </a:r>
                    </a:p>
                  </a:txBody>
                  <a:tcPr/>
                </a:tc>
                <a:tc>
                  <a:txBody>
                    <a:bodyPr/>
                    <a:lstStyle/>
                    <a:p>
                      <a:pPr algn="ctr"/>
                      <a:endParaRPr lang="en-IN" b="0"/>
                    </a:p>
                  </a:txBody>
                  <a:tcPr/>
                </a:tc>
                <a:tc>
                  <a:txBody>
                    <a:bodyPr/>
                    <a:lstStyle/>
                    <a:p>
                      <a:pPr algn="ctr"/>
                      <a:endParaRPr lang="en-IN" b="0"/>
                    </a:p>
                  </a:txBody>
                  <a:tcPr/>
                </a:tc>
                <a:extLst>
                  <a:ext uri="{0D108BD9-81ED-4DB2-BD59-A6C34878D82A}">
                    <a16:rowId xmlns:a16="http://schemas.microsoft.com/office/drawing/2014/main" val="3588193441"/>
                  </a:ext>
                </a:extLst>
              </a:tr>
              <a:tr h="370840">
                <a:tc>
                  <a:txBody>
                    <a:bodyPr/>
                    <a:lstStyle/>
                    <a:p>
                      <a:r>
                        <a:rPr lang="en-IN" b="0" dirty="0"/>
                        <a:t>   Precision</a:t>
                      </a:r>
                    </a:p>
                  </a:txBody>
                  <a:tcPr anchor="ctr"/>
                </a:tc>
                <a:tc>
                  <a:txBody>
                    <a:bodyPr/>
                    <a:lstStyle/>
                    <a:p>
                      <a:pPr algn="ctr"/>
                      <a:r>
                        <a:rPr lang="en-IN" b="0" dirty="0"/>
                        <a:t>46%</a:t>
                      </a:r>
                    </a:p>
                  </a:txBody>
                  <a:tcPr anchor="ctr"/>
                </a:tc>
                <a:tc>
                  <a:txBody>
                    <a:bodyPr/>
                    <a:lstStyle/>
                    <a:p>
                      <a:pPr algn="ctr"/>
                      <a:r>
                        <a:rPr lang="en-IN" b="0" dirty="0"/>
                        <a:t>34%</a:t>
                      </a:r>
                    </a:p>
                  </a:txBody>
                  <a:tcPr anchor="ctr"/>
                </a:tc>
                <a:extLst>
                  <a:ext uri="{0D108BD9-81ED-4DB2-BD59-A6C34878D82A}">
                    <a16:rowId xmlns:a16="http://schemas.microsoft.com/office/drawing/2014/main" val="439716808"/>
                  </a:ext>
                </a:extLst>
              </a:tr>
              <a:tr h="370840">
                <a:tc>
                  <a:txBody>
                    <a:bodyPr/>
                    <a:lstStyle/>
                    <a:p>
                      <a:r>
                        <a:rPr lang="en-IN" b="0" dirty="0"/>
                        <a:t>   Recall</a:t>
                      </a:r>
                    </a:p>
                  </a:txBody>
                  <a:tcPr anchor="ctr"/>
                </a:tc>
                <a:tc>
                  <a:txBody>
                    <a:bodyPr/>
                    <a:lstStyle/>
                    <a:p>
                      <a:pPr algn="ctr"/>
                      <a:r>
                        <a:rPr lang="en-IN" b="0"/>
                        <a:t>82%</a:t>
                      </a:r>
                    </a:p>
                  </a:txBody>
                  <a:tcPr anchor="ctr"/>
                </a:tc>
                <a:tc>
                  <a:txBody>
                    <a:bodyPr/>
                    <a:lstStyle/>
                    <a:p>
                      <a:pPr algn="ctr"/>
                      <a:r>
                        <a:rPr lang="en-IN" b="0" dirty="0"/>
                        <a:t>60%</a:t>
                      </a:r>
                    </a:p>
                  </a:txBody>
                  <a:tcPr anchor="ctr"/>
                </a:tc>
                <a:extLst>
                  <a:ext uri="{0D108BD9-81ED-4DB2-BD59-A6C34878D82A}">
                    <a16:rowId xmlns:a16="http://schemas.microsoft.com/office/drawing/2014/main" val="1575166543"/>
                  </a:ext>
                </a:extLst>
              </a:tr>
              <a:tr h="370840">
                <a:tc>
                  <a:txBody>
                    <a:bodyPr/>
                    <a:lstStyle/>
                    <a:p>
                      <a:r>
                        <a:rPr lang="en-US" b="0" dirty="0"/>
                        <a:t>   F1-Score</a:t>
                      </a:r>
                      <a:endParaRPr lang="en-IN" b="0" dirty="0"/>
                    </a:p>
                  </a:txBody>
                  <a:tcPr anchor="ctr"/>
                </a:tc>
                <a:tc>
                  <a:txBody>
                    <a:bodyPr/>
                    <a:lstStyle/>
                    <a:p>
                      <a:pPr algn="ctr"/>
                      <a:r>
                        <a:rPr lang="en-US" b="0" dirty="0"/>
                        <a:t>59%</a:t>
                      </a:r>
                      <a:endParaRPr lang="en-IN" b="0" dirty="0"/>
                    </a:p>
                  </a:txBody>
                  <a:tcPr anchor="ctr"/>
                </a:tc>
                <a:tc>
                  <a:txBody>
                    <a:bodyPr/>
                    <a:lstStyle/>
                    <a:p>
                      <a:pPr algn="ctr"/>
                      <a:r>
                        <a:rPr lang="en-US" b="0" dirty="0"/>
                        <a:t>43%</a:t>
                      </a:r>
                      <a:endParaRPr lang="en-IN" b="0" dirty="0"/>
                    </a:p>
                  </a:txBody>
                  <a:tcPr anchor="ctr"/>
                </a:tc>
                <a:extLst>
                  <a:ext uri="{0D108BD9-81ED-4DB2-BD59-A6C34878D82A}">
                    <a16:rowId xmlns:a16="http://schemas.microsoft.com/office/drawing/2014/main" val="4059180816"/>
                  </a:ext>
                </a:extLst>
              </a:tr>
              <a:tr h="370840">
                <a:tc>
                  <a:txBody>
                    <a:bodyPr/>
                    <a:lstStyle/>
                    <a:p>
                      <a:r>
                        <a:rPr lang="en-IN" b="0" dirty="0"/>
                        <a:t>Class 1 (Fully Paid)</a:t>
                      </a:r>
                    </a:p>
                  </a:txBody>
                  <a:tcPr/>
                </a:tc>
                <a:tc>
                  <a:txBody>
                    <a:bodyPr/>
                    <a:lstStyle/>
                    <a:p>
                      <a:pPr algn="ctr"/>
                      <a:endParaRPr lang="en-IN" b="0"/>
                    </a:p>
                  </a:txBody>
                  <a:tcPr/>
                </a:tc>
                <a:tc>
                  <a:txBody>
                    <a:bodyPr/>
                    <a:lstStyle/>
                    <a:p>
                      <a:pPr algn="ctr"/>
                      <a:endParaRPr lang="en-IN" b="0" dirty="0"/>
                    </a:p>
                  </a:txBody>
                  <a:tcPr/>
                </a:tc>
                <a:extLst>
                  <a:ext uri="{0D108BD9-81ED-4DB2-BD59-A6C34878D82A}">
                    <a16:rowId xmlns:a16="http://schemas.microsoft.com/office/drawing/2014/main" val="246937212"/>
                  </a:ext>
                </a:extLst>
              </a:tr>
              <a:tr h="370840">
                <a:tc>
                  <a:txBody>
                    <a:bodyPr/>
                    <a:lstStyle/>
                    <a:p>
                      <a:r>
                        <a:rPr lang="en-IN" dirty="0"/>
                        <a:t>   Precision</a:t>
                      </a:r>
                    </a:p>
                  </a:txBody>
                  <a:tcPr anchor="ctr"/>
                </a:tc>
                <a:tc>
                  <a:txBody>
                    <a:bodyPr/>
                    <a:lstStyle/>
                    <a:p>
                      <a:pPr algn="ctr"/>
                      <a:r>
                        <a:rPr lang="en-IN"/>
                        <a:t>95%</a:t>
                      </a:r>
                    </a:p>
                  </a:txBody>
                  <a:tcPr anchor="ctr"/>
                </a:tc>
                <a:tc>
                  <a:txBody>
                    <a:bodyPr/>
                    <a:lstStyle/>
                    <a:p>
                      <a:pPr algn="ctr"/>
                      <a:r>
                        <a:rPr lang="en-IN" dirty="0"/>
                        <a:t>88%</a:t>
                      </a:r>
                    </a:p>
                  </a:txBody>
                  <a:tcPr anchor="ctr"/>
                </a:tc>
                <a:extLst>
                  <a:ext uri="{0D108BD9-81ED-4DB2-BD59-A6C34878D82A}">
                    <a16:rowId xmlns:a16="http://schemas.microsoft.com/office/drawing/2014/main" val="1893347208"/>
                  </a:ext>
                </a:extLst>
              </a:tr>
              <a:tr h="370840">
                <a:tc>
                  <a:txBody>
                    <a:bodyPr/>
                    <a:lstStyle/>
                    <a:p>
                      <a:r>
                        <a:rPr lang="en-IN" dirty="0"/>
                        <a:t>   Recall</a:t>
                      </a:r>
                    </a:p>
                  </a:txBody>
                  <a:tcPr anchor="ctr"/>
                </a:tc>
                <a:tc>
                  <a:txBody>
                    <a:bodyPr/>
                    <a:lstStyle/>
                    <a:p>
                      <a:pPr algn="ctr"/>
                      <a:r>
                        <a:rPr lang="en-IN"/>
                        <a:t>77%</a:t>
                      </a:r>
                    </a:p>
                  </a:txBody>
                  <a:tcPr anchor="ctr"/>
                </a:tc>
                <a:tc>
                  <a:txBody>
                    <a:bodyPr/>
                    <a:lstStyle/>
                    <a:p>
                      <a:pPr algn="ctr"/>
                      <a:r>
                        <a:rPr lang="en-IN" dirty="0"/>
                        <a:t>72%</a:t>
                      </a:r>
                    </a:p>
                  </a:txBody>
                  <a:tcPr anchor="ctr"/>
                </a:tc>
                <a:extLst>
                  <a:ext uri="{0D108BD9-81ED-4DB2-BD59-A6C34878D82A}">
                    <a16:rowId xmlns:a16="http://schemas.microsoft.com/office/drawing/2014/main" val="15997113"/>
                  </a:ext>
                </a:extLst>
              </a:tr>
              <a:tr h="370840">
                <a:tc>
                  <a:txBody>
                    <a:bodyPr/>
                    <a:lstStyle/>
                    <a:p>
                      <a:r>
                        <a:rPr lang="en-IN" dirty="0"/>
                        <a:t>   F1-Score</a:t>
                      </a:r>
                    </a:p>
                  </a:txBody>
                  <a:tcPr anchor="ctr"/>
                </a:tc>
                <a:tc>
                  <a:txBody>
                    <a:bodyPr/>
                    <a:lstStyle/>
                    <a:p>
                      <a:pPr algn="ctr"/>
                      <a:r>
                        <a:rPr lang="en-US" b="0" dirty="0"/>
                        <a:t>85%</a:t>
                      </a:r>
                      <a:endParaRPr lang="en-IN" b="0" dirty="0"/>
                    </a:p>
                  </a:txBody>
                  <a:tcPr/>
                </a:tc>
                <a:tc>
                  <a:txBody>
                    <a:bodyPr/>
                    <a:lstStyle/>
                    <a:p>
                      <a:pPr algn="ctr"/>
                      <a:r>
                        <a:rPr lang="en-US" b="0" dirty="0"/>
                        <a:t>79%</a:t>
                      </a:r>
                      <a:endParaRPr lang="en-IN" b="0" dirty="0"/>
                    </a:p>
                  </a:txBody>
                  <a:tcPr/>
                </a:tc>
                <a:extLst>
                  <a:ext uri="{0D108BD9-81ED-4DB2-BD59-A6C34878D82A}">
                    <a16:rowId xmlns:a16="http://schemas.microsoft.com/office/drawing/2014/main" val="2283364319"/>
                  </a:ext>
                </a:extLst>
              </a:tr>
            </a:tbl>
          </a:graphicData>
        </a:graphic>
      </p:graphicFrame>
      <p:pic>
        <p:nvPicPr>
          <p:cNvPr id="32" name="Picture 31">
            <a:extLst>
              <a:ext uri="{FF2B5EF4-FFF2-40B4-BE49-F238E27FC236}">
                <a16:creationId xmlns:a16="http://schemas.microsoft.com/office/drawing/2014/main" id="{9479566D-5ECF-DE67-0E61-69731EE84673}"/>
              </a:ext>
            </a:extLst>
          </p:cNvPr>
          <p:cNvPicPr>
            <a:picLocks noChangeAspect="1"/>
          </p:cNvPicPr>
          <p:nvPr/>
        </p:nvPicPr>
        <p:blipFill>
          <a:blip r:embed="rId3"/>
          <a:stretch>
            <a:fillRect/>
          </a:stretch>
        </p:blipFill>
        <p:spPr>
          <a:xfrm>
            <a:off x="9218859" y="3114675"/>
            <a:ext cx="2853612" cy="847725"/>
          </a:xfrm>
          <a:prstGeom prst="rect">
            <a:avLst/>
          </a:prstGeom>
        </p:spPr>
      </p:pic>
    </p:spTree>
    <p:extLst>
      <p:ext uri="{BB962C8B-B14F-4D97-AF65-F5344CB8AC3E}">
        <p14:creationId xmlns:p14="http://schemas.microsoft.com/office/powerpoint/2010/main" val="3032818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84C32-DB13-9DAE-1062-8B109AAF6BA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7D4FA8D-3976-2771-66E1-64505961BE26}"/>
              </a:ext>
            </a:extLst>
          </p:cNvPr>
          <p:cNvSpPr>
            <a:spLocks noGrp="1"/>
          </p:cNvSpPr>
          <p:nvPr>
            <p:ph type="title"/>
          </p:nvPr>
        </p:nvSpPr>
        <p:spPr>
          <a:xfrm>
            <a:off x="1981200" y="0"/>
            <a:ext cx="10515600" cy="1325563"/>
          </a:xfrm>
        </p:spPr>
        <p:txBody>
          <a:bodyPr/>
          <a:lstStyle/>
          <a:p>
            <a:r>
              <a:rPr lang="en-US" dirty="0" err="1"/>
              <a:t>LightGBM</a:t>
            </a:r>
            <a:r>
              <a:rPr lang="en-US" dirty="0"/>
              <a:t> Model Training Metrics</a:t>
            </a:r>
            <a:endParaRPr lang="en-IN" dirty="0"/>
          </a:p>
        </p:txBody>
      </p:sp>
      <p:pic>
        <p:nvPicPr>
          <p:cNvPr id="4" name="Picture 3">
            <a:extLst>
              <a:ext uri="{FF2B5EF4-FFF2-40B4-BE49-F238E27FC236}">
                <a16:creationId xmlns:a16="http://schemas.microsoft.com/office/drawing/2014/main" id="{6746FA1F-CEE3-C482-E126-20928C6C15F4}"/>
              </a:ext>
            </a:extLst>
          </p:cNvPr>
          <p:cNvPicPr>
            <a:picLocks noChangeAspect="1"/>
          </p:cNvPicPr>
          <p:nvPr/>
        </p:nvPicPr>
        <p:blipFill>
          <a:blip r:embed="rId3"/>
          <a:stretch>
            <a:fillRect/>
          </a:stretch>
        </p:blipFill>
        <p:spPr>
          <a:xfrm>
            <a:off x="2456955" y="1056888"/>
            <a:ext cx="7087589" cy="5544324"/>
          </a:xfrm>
          <a:prstGeom prst="rect">
            <a:avLst/>
          </a:prstGeom>
        </p:spPr>
      </p:pic>
    </p:spTree>
    <p:extLst>
      <p:ext uri="{BB962C8B-B14F-4D97-AF65-F5344CB8AC3E}">
        <p14:creationId xmlns:p14="http://schemas.microsoft.com/office/powerpoint/2010/main" val="2242364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C5FBB-1C52-BC92-08DB-F90A8DF077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858D392-A3FA-E532-39F1-6925E6EBE553}"/>
              </a:ext>
            </a:extLst>
          </p:cNvPr>
          <p:cNvSpPr>
            <a:spLocks noGrp="1"/>
          </p:cNvSpPr>
          <p:nvPr>
            <p:ph type="title"/>
          </p:nvPr>
        </p:nvSpPr>
        <p:spPr>
          <a:xfrm>
            <a:off x="1981200" y="0"/>
            <a:ext cx="10515600" cy="1325563"/>
          </a:xfrm>
        </p:spPr>
        <p:txBody>
          <a:bodyPr/>
          <a:lstStyle/>
          <a:p>
            <a:r>
              <a:rPr lang="en-US" dirty="0" err="1"/>
              <a:t>XGBoost</a:t>
            </a:r>
            <a:r>
              <a:rPr lang="en-US" dirty="0"/>
              <a:t> Model Training Metrics</a:t>
            </a:r>
            <a:endParaRPr lang="en-IN" dirty="0"/>
          </a:p>
        </p:txBody>
      </p:sp>
      <p:graphicFrame>
        <p:nvGraphicFramePr>
          <p:cNvPr id="18" name="Table 17">
            <a:extLst>
              <a:ext uri="{FF2B5EF4-FFF2-40B4-BE49-F238E27FC236}">
                <a16:creationId xmlns:a16="http://schemas.microsoft.com/office/drawing/2014/main" id="{CB10F5C4-A9E5-2AD7-CC07-4DA9B3CA4DF6}"/>
              </a:ext>
            </a:extLst>
          </p:cNvPr>
          <p:cNvGraphicFramePr>
            <a:graphicFrameLocks noGrp="1"/>
          </p:cNvGraphicFramePr>
          <p:nvPr>
            <p:extLst>
              <p:ext uri="{D42A27DB-BD31-4B8C-83A1-F6EECF244321}">
                <p14:modId xmlns:p14="http://schemas.microsoft.com/office/powerpoint/2010/main" val="2728898341"/>
              </p:ext>
            </p:extLst>
          </p:nvPr>
        </p:nvGraphicFramePr>
        <p:xfrm>
          <a:off x="971550" y="1574800"/>
          <a:ext cx="8127999" cy="4079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86679127"/>
                    </a:ext>
                  </a:extLst>
                </a:gridCol>
                <a:gridCol w="2709333">
                  <a:extLst>
                    <a:ext uri="{9D8B030D-6E8A-4147-A177-3AD203B41FA5}">
                      <a16:colId xmlns:a16="http://schemas.microsoft.com/office/drawing/2014/main" val="3802028628"/>
                    </a:ext>
                  </a:extLst>
                </a:gridCol>
                <a:gridCol w="2709333">
                  <a:extLst>
                    <a:ext uri="{9D8B030D-6E8A-4147-A177-3AD203B41FA5}">
                      <a16:colId xmlns:a16="http://schemas.microsoft.com/office/drawing/2014/main" val="1253484700"/>
                    </a:ext>
                  </a:extLst>
                </a:gridCol>
              </a:tblGrid>
              <a:tr h="370840">
                <a:tc>
                  <a:txBody>
                    <a:bodyPr/>
                    <a:lstStyle/>
                    <a:p>
                      <a:pPr algn="ctr"/>
                      <a:r>
                        <a:rPr lang="en-IN" b="0" dirty="0"/>
                        <a:t>Metric</a:t>
                      </a:r>
                    </a:p>
                  </a:txBody>
                  <a:tcPr anchor="ctr"/>
                </a:tc>
                <a:tc>
                  <a:txBody>
                    <a:bodyPr/>
                    <a:lstStyle/>
                    <a:p>
                      <a:pPr algn="ctr"/>
                      <a:r>
                        <a:rPr lang="en-IN" b="0" dirty="0"/>
                        <a:t>Train</a:t>
                      </a:r>
                    </a:p>
                  </a:txBody>
                  <a:tcPr anchor="ctr"/>
                </a:tc>
                <a:tc>
                  <a:txBody>
                    <a:bodyPr/>
                    <a:lstStyle/>
                    <a:p>
                      <a:pPr algn="ctr"/>
                      <a:r>
                        <a:rPr lang="en-IN" b="0" dirty="0"/>
                        <a:t>Test</a:t>
                      </a:r>
                    </a:p>
                  </a:txBody>
                  <a:tcPr anchor="ctr"/>
                </a:tc>
                <a:extLst>
                  <a:ext uri="{0D108BD9-81ED-4DB2-BD59-A6C34878D82A}">
                    <a16:rowId xmlns:a16="http://schemas.microsoft.com/office/drawing/2014/main" val="831477901"/>
                  </a:ext>
                </a:extLst>
              </a:tr>
              <a:tr h="370840">
                <a:tc>
                  <a:txBody>
                    <a:bodyPr/>
                    <a:lstStyle/>
                    <a:p>
                      <a:r>
                        <a:rPr lang="en-IN" b="0" dirty="0"/>
                        <a:t>Accuracy</a:t>
                      </a:r>
                    </a:p>
                  </a:txBody>
                  <a:tcPr anchor="ctr"/>
                </a:tc>
                <a:tc>
                  <a:txBody>
                    <a:bodyPr/>
                    <a:lstStyle/>
                    <a:p>
                      <a:pPr algn="ctr"/>
                      <a:r>
                        <a:rPr lang="en-IN" b="0" dirty="0"/>
                        <a:t>67.9%</a:t>
                      </a:r>
                    </a:p>
                  </a:txBody>
                  <a:tcPr anchor="ctr"/>
                </a:tc>
                <a:tc>
                  <a:txBody>
                    <a:bodyPr/>
                    <a:lstStyle/>
                    <a:p>
                      <a:pPr algn="ctr"/>
                      <a:r>
                        <a:rPr lang="en-IN" b="0" dirty="0"/>
                        <a:t>66.6%</a:t>
                      </a:r>
                    </a:p>
                  </a:txBody>
                  <a:tcPr anchor="ctr"/>
                </a:tc>
                <a:extLst>
                  <a:ext uri="{0D108BD9-81ED-4DB2-BD59-A6C34878D82A}">
                    <a16:rowId xmlns:a16="http://schemas.microsoft.com/office/drawing/2014/main" val="1565695138"/>
                  </a:ext>
                </a:extLst>
              </a:tr>
              <a:tr h="370840">
                <a:tc>
                  <a:txBody>
                    <a:bodyPr/>
                    <a:lstStyle/>
                    <a:p>
                      <a:r>
                        <a:rPr lang="en-IN" b="0" dirty="0"/>
                        <a:t>AUC-ROC Score</a:t>
                      </a:r>
                    </a:p>
                  </a:txBody>
                  <a:tcPr anchor="ctr"/>
                </a:tc>
                <a:tc>
                  <a:txBody>
                    <a:bodyPr/>
                    <a:lstStyle/>
                    <a:p>
                      <a:pPr algn="ctr"/>
                      <a:r>
                        <a:rPr lang="en-IN" b="0" dirty="0"/>
                        <a:t>75.3%</a:t>
                      </a:r>
                    </a:p>
                  </a:txBody>
                  <a:tcPr anchor="ctr"/>
                </a:tc>
                <a:tc>
                  <a:txBody>
                    <a:bodyPr/>
                    <a:lstStyle/>
                    <a:p>
                      <a:pPr algn="ctr"/>
                      <a:r>
                        <a:rPr lang="en-IN" b="0" dirty="0"/>
                        <a:t>72.3%</a:t>
                      </a:r>
                    </a:p>
                  </a:txBody>
                  <a:tcPr anchor="ctr"/>
                </a:tc>
                <a:extLst>
                  <a:ext uri="{0D108BD9-81ED-4DB2-BD59-A6C34878D82A}">
                    <a16:rowId xmlns:a16="http://schemas.microsoft.com/office/drawing/2014/main" val="1879689308"/>
                  </a:ext>
                </a:extLst>
              </a:tr>
              <a:tr h="370840">
                <a:tc>
                  <a:txBody>
                    <a:bodyPr/>
                    <a:lstStyle/>
                    <a:p>
                      <a:r>
                        <a:rPr lang="en-IN" b="0" dirty="0"/>
                        <a:t>Class 0 (Charged)</a:t>
                      </a:r>
                    </a:p>
                  </a:txBody>
                  <a:tcPr/>
                </a:tc>
                <a:tc>
                  <a:txBody>
                    <a:bodyPr/>
                    <a:lstStyle/>
                    <a:p>
                      <a:pPr algn="ctr"/>
                      <a:endParaRPr lang="en-IN" b="0"/>
                    </a:p>
                  </a:txBody>
                  <a:tcPr/>
                </a:tc>
                <a:tc>
                  <a:txBody>
                    <a:bodyPr/>
                    <a:lstStyle/>
                    <a:p>
                      <a:pPr algn="ctr"/>
                      <a:endParaRPr lang="en-IN" b="0"/>
                    </a:p>
                  </a:txBody>
                  <a:tcPr/>
                </a:tc>
                <a:extLst>
                  <a:ext uri="{0D108BD9-81ED-4DB2-BD59-A6C34878D82A}">
                    <a16:rowId xmlns:a16="http://schemas.microsoft.com/office/drawing/2014/main" val="3588193441"/>
                  </a:ext>
                </a:extLst>
              </a:tr>
              <a:tr h="370840">
                <a:tc>
                  <a:txBody>
                    <a:bodyPr/>
                    <a:lstStyle/>
                    <a:p>
                      <a:r>
                        <a:rPr lang="en-IN" b="0" dirty="0"/>
                        <a:t>   Precision</a:t>
                      </a:r>
                    </a:p>
                  </a:txBody>
                  <a:tcPr anchor="ctr"/>
                </a:tc>
                <a:tc>
                  <a:txBody>
                    <a:bodyPr/>
                    <a:lstStyle/>
                    <a:p>
                      <a:pPr algn="ctr"/>
                      <a:r>
                        <a:rPr lang="en-IN" b="0" dirty="0"/>
                        <a:t>35%</a:t>
                      </a:r>
                    </a:p>
                  </a:txBody>
                  <a:tcPr anchor="ctr"/>
                </a:tc>
                <a:tc>
                  <a:txBody>
                    <a:bodyPr/>
                    <a:lstStyle/>
                    <a:p>
                      <a:pPr algn="ctr"/>
                      <a:r>
                        <a:rPr lang="en-IN" b="0" dirty="0"/>
                        <a:t>32%</a:t>
                      </a:r>
                    </a:p>
                  </a:txBody>
                  <a:tcPr anchor="ctr"/>
                </a:tc>
                <a:extLst>
                  <a:ext uri="{0D108BD9-81ED-4DB2-BD59-A6C34878D82A}">
                    <a16:rowId xmlns:a16="http://schemas.microsoft.com/office/drawing/2014/main" val="439716808"/>
                  </a:ext>
                </a:extLst>
              </a:tr>
              <a:tr h="370840">
                <a:tc>
                  <a:txBody>
                    <a:bodyPr/>
                    <a:lstStyle/>
                    <a:p>
                      <a:r>
                        <a:rPr lang="en-IN" b="0" dirty="0"/>
                        <a:t>   Recall</a:t>
                      </a:r>
                    </a:p>
                  </a:txBody>
                  <a:tcPr anchor="ctr"/>
                </a:tc>
                <a:tc>
                  <a:txBody>
                    <a:bodyPr/>
                    <a:lstStyle/>
                    <a:p>
                      <a:pPr algn="ctr"/>
                      <a:r>
                        <a:rPr lang="en-IN" b="0" dirty="0"/>
                        <a:t>90%</a:t>
                      </a:r>
                    </a:p>
                  </a:txBody>
                  <a:tcPr anchor="ctr"/>
                </a:tc>
                <a:tc>
                  <a:txBody>
                    <a:bodyPr/>
                    <a:lstStyle/>
                    <a:p>
                      <a:pPr algn="ctr"/>
                      <a:r>
                        <a:rPr lang="en-IN" b="0" dirty="0"/>
                        <a:t>66%</a:t>
                      </a:r>
                    </a:p>
                  </a:txBody>
                  <a:tcPr anchor="ctr"/>
                </a:tc>
                <a:extLst>
                  <a:ext uri="{0D108BD9-81ED-4DB2-BD59-A6C34878D82A}">
                    <a16:rowId xmlns:a16="http://schemas.microsoft.com/office/drawing/2014/main" val="1575166543"/>
                  </a:ext>
                </a:extLst>
              </a:tr>
              <a:tr h="370840">
                <a:tc>
                  <a:txBody>
                    <a:bodyPr/>
                    <a:lstStyle/>
                    <a:p>
                      <a:r>
                        <a:rPr lang="en-US" b="0" dirty="0"/>
                        <a:t>   F1-Score</a:t>
                      </a:r>
                      <a:endParaRPr lang="en-IN" b="0" dirty="0"/>
                    </a:p>
                  </a:txBody>
                  <a:tcPr anchor="ctr"/>
                </a:tc>
                <a:tc>
                  <a:txBody>
                    <a:bodyPr/>
                    <a:lstStyle/>
                    <a:p>
                      <a:pPr algn="ctr"/>
                      <a:r>
                        <a:rPr lang="en-US" b="0" dirty="0"/>
                        <a:t>46%</a:t>
                      </a:r>
                      <a:endParaRPr lang="en-IN" b="0" dirty="0"/>
                    </a:p>
                  </a:txBody>
                  <a:tcPr anchor="ctr"/>
                </a:tc>
                <a:tc>
                  <a:txBody>
                    <a:bodyPr/>
                    <a:lstStyle/>
                    <a:p>
                      <a:pPr algn="ctr"/>
                      <a:r>
                        <a:rPr lang="en-US" b="0" dirty="0"/>
                        <a:t>43%</a:t>
                      </a:r>
                      <a:endParaRPr lang="en-IN" b="0" dirty="0"/>
                    </a:p>
                  </a:txBody>
                  <a:tcPr anchor="ctr"/>
                </a:tc>
                <a:extLst>
                  <a:ext uri="{0D108BD9-81ED-4DB2-BD59-A6C34878D82A}">
                    <a16:rowId xmlns:a16="http://schemas.microsoft.com/office/drawing/2014/main" val="1107501262"/>
                  </a:ext>
                </a:extLst>
              </a:tr>
              <a:tr h="370840">
                <a:tc>
                  <a:txBody>
                    <a:bodyPr/>
                    <a:lstStyle/>
                    <a:p>
                      <a:r>
                        <a:rPr lang="en-IN" b="0" dirty="0"/>
                        <a:t>Class 1 (Fully Paid)</a:t>
                      </a:r>
                    </a:p>
                  </a:txBody>
                  <a:tcPr/>
                </a:tc>
                <a:tc>
                  <a:txBody>
                    <a:bodyPr/>
                    <a:lstStyle/>
                    <a:p>
                      <a:pPr algn="ctr"/>
                      <a:endParaRPr lang="en-IN" b="0"/>
                    </a:p>
                  </a:txBody>
                  <a:tcPr/>
                </a:tc>
                <a:tc>
                  <a:txBody>
                    <a:bodyPr/>
                    <a:lstStyle/>
                    <a:p>
                      <a:pPr algn="ctr"/>
                      <a:endParaRPr lang="en-IN" b="0" dirty="0"/>
                    </a:p>
                  </a:txBody>
                  <a:tcPr/>
                </a:tc>
                <a:extLst>
                  <a:ext uri="{0D108BD9-81ED-4DB2-BD59-A6C34878D82A}">
                    <a16:rowId xmlns:a16="http://schemas.microsoft.com/office/drawing/2014/main" val="246937212"/>
                  </a:ext>
                </a:extLst>
              </a:tr>
              <a:tr h="370840">
                <a:tc>
                  <a:txBody>
                    <a:bodyPr/>
                    <a:lstStyle/>
                    <a:p>
                      <a:r>
                        <a:rPr lang="en-IN" dirty="0"/>
                        <a:t>   Precision</a:t>
                      </a:r>
                    </a:p>
                  </a:txBody>
                  <a:tcPr anchor="ctr"/>
                </a:tc>
                <a:tc>
                  <a:txBody>
                    <a:bodyPr/>
                    <a:lstStyle/>
                    <a:p>
                      <a:pPr algn="ctr"/>
                      <a:r>
                        <a:rPr lang="en-IN" dirty="0"/>
                        <a:t>90%</a:t>
                      </a:r>
                    </a:p>
                  </a:txBody>
                  <a:tcPr anchor="ctr"/>
                </a:tc>
                <a:tc>
                  <a:txBody>
                    <a:bodyPr/>
                    <a:lstStyle/>
                    <a:p>
                      <a:pPr algn="ctr"/>
                      <a:r>
                        <a:rPr lang="en-IN" dirty="0"/>
                        <a:t>89%</a:t>
                      </a:r>
                    </a:p>
                  </a:txBody>
                  <a:tcPr anchor="ctr"/>
                </a:tc>
                <a:extLst>
                  <a:ext uri="{0D108BD9-81ED-4DB2-BD59-A6C34878D82A}">
                    <a16:rowId xmlns:a16="http://schemas.microsoft.com/office/drawing/2014/main" val="1893347208"/>
                  </a:ext>
                </a:extLst>
              </a:tr>
              <a:tr h="370840">
                <a:tc>
                  <a:txBody>
                    <a:bodyPr/>
                    <a:lstStyle/>
                    <a:p>
                      <a:r>
                        <a:rPr lang="en-IN" dirty="0"/>
                        <a:t>   Recall</a:t>
                      </a:r>
                    </a:p>
                  </a:txBody>
                  <a:tcPr anchor="ctr"/>
                </a:tc>
                <a:tc>
                  <a:txBody>
                    <a:bodyPr/>
                    <a:lstStyle/>
                    <a:p>
                      <a:pPr algn="ctr"/>
                      <a:r>
                        <a:rPr lang="en-IN" dirty="0"/>
                        <a:t>68%</a:t>
                      </a:r>
                    </a:p>
                  </a:txBody>
                  <a:tcPr anchor="ctr"/>
                </a:tc>
                <a:tc>
                  <a:txBody>
                    <a:bodyPr/>
                    <a:lstStyle/>
                    <a:p>
                      <a:pPr algn="ctr"/>
                      <a:r>
                        <a:rPr lang="en-IN" dirty="0"/>
                        <a:t>67%</a:t>
                      </a:r>
                    </a:p>
                  </a:txBody>
                  <a:tcPr anchor="ctr"/>
                </a:tc>
                <a:extLst>
                  <a:ext uri="{0D108BD9-81ED-4DB2-BD59-A6C34878D82A}">
                    <a16:rowId xmlns:a16="http://schemas.microsoft.com/office/drawing/2014/main" val="15997113"/>
                  </a:ext>
                </a:extLst>
              </a:tr>
              <a:tr h="370840">
                <a:tc>
                  <a:txBody>
                    <a:bodyPr/>
                    <a:lstStyle/>
                    <a:p>
                      <a:r>
                        <a:rPr lang="en-IN" dirty="0"/>
                        <a:t>   F1-Score</a:t>
                      </a:r>
                    </a:p>
                  </a:txBody>
                  <a:tcPr anchor="ctr"/>
                </a:tc>
                <a:tc>
                  <a:txBody>
                    <a:bodyPr/>
                    <a:lstStyle/>
                    <a:p>
                      <a:pPr algn="ctr"/>
                      <a:r>
                        <a:rPr lang="en-US" b="0" dirty="0"/>
                        <a:t>77%</a:t>
                      </a:r>
                      <a:endParaRPr lang="en-IN" b="0" dirty="0"/>
                    </a:p>
                  </a:txBody>
                  <a:tcPr/>
                </a:tc>
                <a:tc>
                  <a:txBody>
                    <a:bodyPr/>
                    <a:lstStyle/>
                    <a:p>
                      <a:pPr algn="ctr"/>
                      <a:r>
                        <a:rPr lang="en-US" b="0" dirty="0"/>
                        <a:t>76%</a:t>
                      </a:r>
                      <a:endParaRPr lang="en-IN" b="0" dirty="0"/>
                    </a:p>
                  </a:txBody>
                  <a:tcPr/>
                </a:tc>
                <a:extLst>
                  <a:ext uri="{0D108BD9-81ED-4DB2-BD59-A6C34878D82A}">
                    <a16:rowId xmlns:a16="http://schemas.microsoft.com/office/drawing/2014/main" val="2283364319"/>
                  </a:ext>
                </a:extLst>
              </a:tr>
            </a:tbl>
          </a:graphicData>
        </a:graphic>
      </p:graphicFrame>
      <p:pic>
        <p:nvPicPr>
          <p:cNvPr id="32" name="Picture 31">
            <a:extLst>
              <a:ext uri="{FF2B5EF4-FFF2-40B4-BE49-F238E27FC236}">
                <a16:creationId xmlns:a16="http://schemas.microsoft.com/office/drawing/2014/main" id="{15F28BE2-D966-FF75-5E18-83BFB050CB0A}"/>
              </a:ext>
            </a:extLst>
          </p:cNvPr>
          <p:cNvPicPr>
            <a:picLocks noChangeAspect="1"/>
          </p:cNvPicPr>
          <p:nvPr/>
        </p:nvPicPr>
        <p:blipFill>
          <a:blip r:embed="rId3"/>
          <a:stretch>
            <a:fillRect/>
          </a:stretch>
        </p:blipFill>
        <p:spPr>
          <a:xfrm>
            <a:off x="9218859" y="3114675"/>
            <a:ext cx="2853612" cy="847725"/>
          </a:xfrm>
          <a:prstGeom prst="rect">
            <a:avLst/>
          </a:prstGeom>
        </p:spPr>
      </p:pic>
    </p:spTree>
    <p:extLst>
      <p:ext uri="{BB962C8B-B14F-4D97-AF65-F5344CB8AC3E}">
        <p14:creationId xmlns:p14="http://schemas.microsoft.com/office/powerpoint/2010/main" val="3771285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BD4BC-11B9-84A7-126E-C8D487BCD76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8D751C-46A4-F607-3783-95F67CBDDFAF}"/>
              </a:ext>
            </a:extLst>
          </p:cNvPr>
          <p:cNvSpPr>
            <a:spLocks noGrp="1"/>
          </p:cNvSpPr>
          <p:nvPr>
            <p:ph type="title"/>
          </p:nvPr>
        </p:nvSpPr>
        <p:spPr>
          <a:xfrm>
            <a:off x="2486025" y="-210744"/>
            <a:ext cx="10515600" cy="1325563"/>
          </a:xfrm>
        </p:spPr>
        <p:txBody>
          <a:bodyPr/>
          <a:lstStyle/>
          <a:p>
            <a:r>
              <a:rPr lang="en-US" dirty="0" err="1"/>
              <a:t>XGBoost</a:t>
            </a:r>
            <a:r>
              <a:rPr lang="en-US" dirty="0"/>
              <a:t> Model Training Metrics</a:t>
            </a:r>
            <a:endParaRPr lang="en-IN" dirty="0"/>
          </a:p>
        </p:txBody>
      </p:sp>
      <p:pic>
        <p:nvPicPr>
          <p:cNvPr id="5" name="Picture 4">
            <a:extLst>
              <a:ext uri="{FF2B5EF4-FFF2-40B4-BE49-F238E27FC236}">
                <a16:creationId xmlns:a16="http://schemas.microsoft.com/office/drawing/2014/main" id="{FD37BCF7-E492-7DFE-564E-AD88B195AD03}"/>
              </a:ext>
            </a:extLst>
          </p:cNvPr>
          <p:cNvPicPr>
            <a:picLocks noChangeAspect="1"/>
          </p:cNvPicPr>
          <p:nvPr/>
        </p:nvPicPr>
        <p:blipFill>
          <a:blip r:embed="rId3"/>
          <a:stretch>
            <a:fillRect/>
          </a:stretch>
        </p:blipFill>
        <p:spPr>
          <a:xfrm>
            <a:off x="2595052" y="747313"/>
            <a:ext cx="7306695" cy="5725324"/>
          </a:xfrm>
          <a:prstGeom prst="rect">
            <a:avLst/>
          </a:prstGeom>
        </p:spPr>
      </p:pic>
    </p:spTree>
    <p:extLst>
      <p:ext uri="{BB962C8B-B14F-4D97-AF65-F5344CB8AC3E}">
        <p14:creationId xmlns:p14="http://schemas.microsoft.com/office/powerpoint/2010/main" val="3365828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8A3C67-4C4C-046B-780A-8242DFD93D0E}"/>
              </a:ext>
            </a:extLst>
          </p:cNvPr>
          <p:cNvSpPr>
            <a:spLocks noGrp="1"/>
          </p:cNvSpPr>
          <p:nvPr>
            <p:ph type="title"/>
          </p:nvPr>
        </p:nvSpPr>
        <p:spPr>
          <a:xfrm>
            <a:off x="4184421" y="-250032"/>
            <a:ext cx="10515600" cy="1325563"/>
          </a:xfrm>
        </p:spPr>
        <p:txBody>
          <a:bodyPr>
            <a:normAutofit/>
          </a:bodyPr>
          <a:lstStyle/>
          <a:p>
            <a:r>
              <a:rPr lang="en-US" sz="3800" dirty="0"/>
              <a:t>Model Features</a:t>
            </a:r>
            <a:endParaRPr lang="en-IN" sz="3800" dirty="0"/>
          </a:p>
        </p:txBody>
      </p:sp>
      <p:graphicFrame>
        <p:nvGraphicFramePr>
          <p:cNvPr id="11" name="Content Placeholder 10">
            <a:extLst>
              <a:ext uri="{FF2B5EF4-FFF2-40B4-BE49-F238E27FC236}">
                <a16:creationId xmlns:a16="http://schemas.microsoft.com/office/drawing/2014/main" id="{D370E895-35BC-A0CF-18B2-B5A69AFAAFA2}"/>
              </a:ext>
            </a:extLst>
          </p:cNvPr>
          <p:cNvGraphicFramePr>
            <a:graphicFrameLocks noGrp="1"/>
          </p:cNvGraphicFramePr>
          <p:nvPr>
            <p:ph idx="1"/>
            <p:extLst>
              <p:ext uri="{D42A27DB-BD31-4B8C-83A1-F6EECF244321}">
                <p14:modId xmlns:p14="http://schemas.microsoft.com/office/powerpoint/2010/main" val="671184626"/>
              </p:ext>
            </p:extLst>
          </p:nvPr>
        </p:nvGraphicFramePr>
        <p:xfrm>
          <a:off x="838200" y="787400"/>
          <a:ext cx="10515600" cy="55016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49266252"/>
                    </a:ext>
                  </a:extLst>
                </a:gridCol>
                <a:gridCol w="5257800">
                  <a:extLst>
                    <a:ext uri="{9D8B030D-6E8A-4147-A177-3AD203B41FA5}">
                      <a16:colId xmlns:a16="http://schemas.microsoft.com/office/drawing/2014/main" val="2291426012"/>
                    </a:ext>
                  </a:extLst>
                </a:gridCol>
              </a:tblGrid>
              <a:tr h="370840">
                <a:tc>
                  <a:txBody>
                    <a:bodyPr/>
                    <a:lstStyle/>
                    <a:p>
                      <a:pPr algn="ctr"/>
                      <a:r>
                        <a:rPr lang="en-US" dirty="0"/>
                        <a:t>Features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3935906260"/>
                  </a:ext>
                </a:extLst>
              </a:tr>
              <a:tr h="370840">
                <a:tc>
                  <a:txBody>
                    <a:bodyPr/>
                    <a:lstStyle/>
                    <a:p>
                      <a:pPr algn="ctr"/>
                      <a:r>
                        <a:rPr lang="en-IN" dirty="0"/>
                        <a:t>term</a:t>
                      </a:r>
                    </a:p>
                  </a:txBody>
                  <a:tcPr/>
                </a:tc>
                <a:tc>
                  <a:txBody>
                    <a:bodyPr/>
                    <a:lstStyle/>
                    <a:p>
                      <a:pPr algn="just"/>
                      <a:r>
                        <a:rPr lang="en-US" dirty="0"/>
                        <a:t>The number of payments on the loan. Values are in months and can be either 36 or 60.</a:t>
                      </a:r>
                      <a:endParaRPr lang="en-IN" dirty="0"/>
                    </a:p>
                  </a:txBody>
                  <a:tcPr/>
                </a:tc>
                <a:extLst>
                  <a:ext uri="{0D108BD9-81ED-4DB2-BD59-A6C34878D82A}">
                    <a16:rowId xmlns:a16="http://schemas.microsoft.com/office/drawing/2014/main" val="564438700"/>
                  </a:ext>
                </a:extLst>
              </a:tr>
              <a:tr h="370840">
                <a:tc>
                  <a:txBody>
                    <a:bodyPr/>
                    <a:lstStyle/>
                    <a:p>
                      <a:pPr algn="ctr"/>
                      <a:r>
                        <a:rPr lang="en-IN" dirty="0" err="1"/>
                        <a:t>int_rate</a:t>
                      </a:r>
                      <a:endParaRPr lang="en-IN" dirty="0"/>
                    </a:p>
                  </a:txBody>
                  <a:tcPr/>
                </a:tc>
                <a:tc>
                  <a:txBody>
                    <a:bodyPr/>
                    <a:lstStyle/>
                    <a:p>
                      <a:pPr algn="just"/>
                      <a:r>
                        <a:rPr lang="en-US" dirty="0"/>
                        <a:t>Interest Rate on the loan</a:t>
                      </a:r>
                      <a:endParaRPr lang="en-IN" dirty="0"/>
                    </a:p>
                  </a:txBody>
                  <a:tcPr/>
                </a:tc>
                <a:extLst>
                  <a:ext uri="{0D108BD9-81ED-4DB2-BD59-A6C34878D82A}">
                    <a16:rowId xmlns:a16="http://schemas.microsoft.com/office/drawing/2014/main" val="789517891"/>
                  </a:ext>
                </a:extLst>
              </a:tr>
              <a:tr h="370840">
                <a:tc>
                  <a:txBody>
                    <a:bodyPr/>
                    <a:lstStyle/>
                    <a:p>
                      <a:pPr algn="ctr"/>
                      <a:r>
                        <a:rPr lang="en-IN" dirty="0"/>
                        <a:t>grade</a:t>
                      </a:r>
                    </a:p>
                  </a:txBody>
                  <a:tcPr/>
                </a:tc>
                <a:tc>
                  <a:txBody>
                    <a:bodyPr/>
                    <a:lstStyle/>
                    <a:p>
                      <a:pPr algn="just"/>
                      <a:r>
                        <a:rPr lang="en-IN" dirty="0"/>
                        <a:t>Assigned loan grade</a:t>
                      </a:r>
                    </a:p>
                  </a:txBody>
                  <a:tcPr/>
                </a:tc>
                <a:extLst>
                  <a:ext uri="{0D108BD9-81ED-4DB2-BD59-A6C34878D82A}">
                    <a16:rowId xmlns:a16="http://schemas.microsoft.com/office/drawing/2014/main" val="2776666222"/>
                  </a:ext>
                </a:extLst>
              </a:tr>
              <a:tr h="370840">
                <a:tc>
                  <a:txBody>
                    <a:bodyPr/>
                    <a:lstStyle/>
                    <a:p>
                      <a:pPr algn="ctr"/>
                      <a:r>
                        <a:rPr lang="en-IN" dirty="0" err="1"/>
                        <a:t>emp_length</a:t>
                      </a:r>
                      <a:endParaRPr lang="en-IN" dirty="0"/>
                    </a:p>
                  </a:txBody>
                  <a:tcPr/>
                </a:tc>
                <a:tc>
                  <a:txBody>
                    <a:bodyPr/>
                    <a:lstStyle/>
                    <a:p>
                      <a:pPr algn="just"/>
                      <a:r>
                        <a:rPr lang="en-US" dirty="0"/>
                        <a:t>Employment length in years. Possible values are between 0 and 10 where 0 means less than one year and 10 means ten or more years.</a:t>
                      </a:r>
                      <a:endParaRPr lang="en-IN" dirty="0"/>
                    </a:p>
                  </a:txBody>
                  <a:tcPr/>
                </a:tc>
                <a:extLst>
                  <a:ext uri="{0D108BD9-81ED-4DB2-BD59-A6C34878D82A}">
                    <a16:rowId xmlns:a16="http://schemas.microsoft.com/office/drawing/2014/main" val="2258371984"/>
                  </a:ext>
                </a:extLst>
              </a:tr>
              <a:tr h="370840">
                <a:tc>
                  <a:txBody>
                    <a:bodyPr/>
                    <a:lstStyle/>
                    <a:p>
                      <a:pPr algn="ctr"/>
                      <a:r>
                        <a:rPr lang="en-US" dirty="0" err="1"/>
                        <a:t>home_ownership</a:t>
                      </a:r>
                      <a:endParaRPr lang="en-US" dirty="0"/>
                    </a:p>
                  </a:txBody>
                  <a:tcPr/>
                </a:tc>
                <a:tc>
                  <a:txBody>
                    <a:bodyPr/>
                    <a:lstStyle/>
                    <a:p>
                      <a:pPr algn="just"/>
                      <a:r>
                        <a:rPr lang="en-US" dirty="0"/>
                        <a:t>The home ownership status provided by the borrower during registration or obtained from the credit report. Our values are: RENT, OWN, MORTGAGE, OTHER</a:t>
                      </a:r>
                      <a:endParaRPr lang="en-IN" dirty="0"/>
                    </a:p>
                  </a:txBody>
                  <a:tcPr/>
                </a:tc>
                <a:extLst>
                  <a:ext uri="{0D108BD9-81ED-4DB2-BD59-A6C34878D82A}">
                    <a16:rowId xmlns:a16="http://schemas.microsoft.com/office/drawing/2014/main" val="2887534546"/>
                  </a:ext>
                </a:extLst>
              </a:tr>
              <a:tr h="370840">
                <a:tc>
                  <a:txBody>
                    <a:bodyPr/>
                    <a:lstStyle/>
                    <a:p>
                      <a:pPr algn="ctr"/>
                      <a:r>
                        <a:rPr lang="en-US" dirty="0" err="1"/>
                        <a:t>annual_inc</a:t>
                      </a:r>
                      <a:endParaRPr lang="en-US" dirty="0"/>
                    </a:p>
                  </a:txBody>
                  <a:tcPr/>
                </a:tc>
                <a:tc>
                  <a:txBody>
                    <a:bodyPr/>
                    <a:lstStyle/>
                    <a:p>
                      <a:pPr algn="just"/>
                      <a:r>
                        <a:rPr lang="en-US" dirty="0"/>
                        <a:t>The self-reported annual income provided by the borrower during registration.</a:t>
                      </a:r>
                      <a:endParaRPr lang="en-IN" dirty="0"/>
                    </a:p>
                  </a:txBody>
                  <a:tcPr/>
                </a:tc>
                <a:extLst>
                  <a:ext uri="{0D108BD9-81ED-4DB2-BD59-A6C34878D82A}">
                    <a16:rowId xmlns:a16="http://schemas.microsoft.com/office/drawing/2014/main" val="1600921342"/>
                  </a:ext>
                </a:extLst>
              </a:tr>
              <a:tr h="370840">
                <a:tc>
                  <a:txBody>
                    <a:bodyPr/>
                    <a:lstStyle/>
                    <a:p>
                      <a:pPr algn="ctr"/>
                      <a:r>
                        <a:rPr lang="en-US" dirty="0" err="1"/>
                        <a:t>verification_status</a:t>
                      </a:r>
                      <a:endParaRPr lang="en-US" dirty="0"/>
                    </a:p>
                  </a:txBody>
                  <a:tcPr/>
                </a:tc>
                <a:tc>
                  <a:txBody>
                    <a:bodyPr/>
                    <a:lstStyle/>
                    <a:p>
                      <a:pPr algn="just"/>
                      <a:r>
                        <a:rPr lang="en-US" dirty="0"/>
                        <a:t>Indicates if income was verified, not verified, or if the income source was verified</a:t>
                      </a:r>
                      <a:endParaRPr lang="en-IN" dirty="0"/>
                    </a:p>
                  </a:txBody>
                  <a:tcPr/>
                </a:tc>
                <a:extLst>
                  <a:ext uri="{0D108BD9-81ED-4DB2-BD59-A6C34878D82A}">
                    <a16:rowId xmlns:a16="http://schemas.microsoft.com/office/drawing/2014/main" val="3221037032"/>
                  </a:ext>
                </a:extLst>
              </a:tr>
              <a:tr h="370840">
                <a:tc>
                  <a:txBody>
                    <a:bodyPr/>
                    <a:lstStyle/>
                    <a:p>
                      <a:pPr algn="ctr"/>
                      <a:r>
                        <a:rPr lang="en-US" dirty="0"/>
                        <a:t>purpose</a:t>
                      </a:r>
                    </a:p>
                  </a:txBody>
                  <a:tcPr/>
                </a:tc>
                <a:tc>
                  <a:txBody>
                    <a:bodyPr/>
                    <a:lstStyle/>
                    <a:p>
                      <a:pPr algn="just"/>
                      <a:r>
                        <a:rPr lang="en-US" dirty="0"/>
                        <a:t>A category provided by the borrower for the loan request.</a:t>
                      </a:r>
                      <a:endParaRPr lang="en-IN" dirty="0"/>
                    </a:p>
                  </a:txBody>
                  <a:tcPr/>
                </a:tc>
                <a:extLst>
                  <a:ext uri="{0D108BD9-81ED-4DB2-BD59-A6C34878D82A}">
                    <a16:rowId xmlns:a16="http://schemas.microsoft.com/office/drawing/2014/main" val="2773745072"/>
                  </a:ext>
                </a:extLst>
              </a:tr>
            </a:tbl>
          </a:graphicData>
        </a:graphic>
      </p:graphicFrame>
    </p:spTree>
    <p:extLst>
      <p:ext uri="{BB962C8B-B14F-4D97-AF65-F5344CB8AC3E}">
        <p14:creationId xmlns:p14="http://schemas.microsoft.com/office/powerpoint/2010/main" val="3961526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D91DD-143F-C23A-94BB-FE08DD4643D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26B8275-3DF7-5E0D-3D32-C18CCC97A0C7}"/>
              </a:ext>
            </a:extLst>
          </p:cNvPr>
          <p:cNvSpPr>
            <a:spLocks noGrp="1"/>
          </p:cNvSpPr>
          <p:nvPr>
            <p:ph type="title"/>
          </p:nvPr>
        </p:nvSpPr>
        <p:spPr>
          <a:xfrm>
            <a:off x="2590800" y="-125019"/>
            <a:ext cx="10515600" cy="1325563"/>
          </a:xfrm>
        </p:spPr>
        <p:txBody>
          <a:bodyPr/>
          <a:lstStyle/>
          <a:p>
            <a:r>
              <a:rPr lang="en-US" dirty="0"/>
              <a:t>Prediction Data Distribution</a:t>
            </a:r>
            <a:endParaRPr lang="en-IN" dirty="0"/>
          </a:p>
        </p:txBody>
      </p:sp>
      <p:graphicFrame>
        <p:nvGraphicFramePr>
          <p:cNvPr id="2" name="Table 1">
            <a:extLst>
              <a:ext uri="{FF2B5EF4-FFF2-40B4-BE49-F238E27FC236}">
                <a16:creationId xmlns:a16="http://schemas.microsoft.com/office/drawing/2014/main" id="{2C296FBC-88D0-447C-CC97-8A337CE8322D}"/>
              </a:ext>
            </a:extLst>
          </p:cNvPr>
          <p:cNvGraphicFramePr>
            <a:graphicFrameLocks noGrp="1"/>
          </p:cNvGraphicFramePr>
          <p:nvPr>
            <p:extLst>
              <p:ext uri="{D42A27DB-BD31-4B8C-83A1-F6EECF244321}">
                <p14:modId xmlns:p14="http://schemas.microsoft.com/office/powerpoint/2010/main" val="1792538737"/>
              </p:ext>
            </p:extLst>
          </p:nvPr>
        </p:nvGraphicFramePr>
        <p:xfrm>
          <a:off x="1841500" y="1395941"/>
          <a:ext cx="8128000" cy="1651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7139757"/>
                    </a:ext>
                  </a:extLst>
                </a:gridCol>
                <a:gridCol w="4064000">
                  <a:extLst>
                    <a:ext uri="{9D8B030D-6E8A-4147-A177-3AD203B41FA5}">
                      <a16:colId xmlns:a16="http://schemas.microsoft.com/office/drawing/2014/main" val="1889929970"/>
                    </a:ext>
                  </a:extLst>
                </a:gridCol>
              </a:tblGrid>
              <a:tr h="370840">
                <a:tc>
                  <a:txBody>
                    <a:bodyPr/>
                    <a:lstStyle/>
                    <a:p>
                      <a:pPr algn="ctr"/>
                      <a:r>
                        <a:rPr lang="en-US" dirty="0" err="1"/>
                        <a:t>LightGBM</a:t>
                      </a:r>
                      <a:r>
                        <a:rPr lang="en-US" dirty="0"/>
                        <a:t> Prediction</a:t>
                      </a:r>
                      <a:endParaRPr lang="en-IN" dirty="0"/>
                    </a:p>
                  </a:txBody>
                  <a:tcPr/>
                </a:tc>
                <a:tc>
                  <a:txBody>
                    <a:bodyPr/>
                    <a:lstStyle/>
                    <a:p>
                      <a:pPr algn="ctr"/>
                      <a:r>
                        <a:rPr lang="en-US" dirty="0" err="1"/>
                        <a:t>XGBoost</a:t>
                      </a:r>
                      <a:r>
                        <a:rPr lang="en-US" dirty="0"/>
                        <a:t> Prediction</a:t>
                      </a:r>
                      <a:endParaRPr lang="en-IN" dirty="0"/>
                    </a:p>
                  </a:txBody>
                  <a:tcPr/>
                </a:tc>
                <a:extLst>
                  <a:ext uri="{0D108BD9-81ED-4DB2-BD59-A6C34878D82A}">
                    <a16:rowId xmlns:a16="http://schemas.microsoft.com/office/drawing/2014/main" val="2875700649"/>
                  </a:ext>
                </a:extLst>
              </a:tr>
              <a:tr h="370840">
                <a:tc>
                  <a:txBody>
                    <a:bodyPr/>
                    <a:lstStyle/>
                    <a:p>
                      <a:pPr algn="ctr"/>
                      <a:r>
                        <a:rPr lang="en-US" dirty="0"/>
                        <a:t>Class 1 (Fully Paid) </a:t>
                      </a:r>
                    </a:p>
                    <a:p>
                      <a:pPr algn="ctr"/>
                      <a:r>
                        <a:rPr lang="en-US" dirty="0"/>
                        <a:t>65.8%</a:t>
                      </a:r>
                      <a:endParaRPr lang="en-IN" dirty="0"/>
                    </a:p>
                  </a:txBody>
                  <a:tcPr/>
                </a:tc>
                <a:tc>
                  <a:txBody>
                    <a:bodyPr/>
                    <a:lstStyle/>
                    <a:p>
                      <a:pPr algn="ctr"/>
                      <a:r>
                        <a:rPr lang="en-US" dirty="0"/>
                        <a:t>Class 1 (Fully Paid) </a:t>
                      </a:r>
                    </a:p>
                    <a:p>
                      <a:pPr algn="ctr"/>
                      <a:r>
                        <a:rPr lang="en-US" dirty="0"/>
                        <a:t>59.76%</a:t>
                      </a:r>
                      <a:endParaRPr lang="en-IN" dirty="0"/>
                    </a:p>
                  </a:txBody>
                  <a:tcPr/>
                </a:tc>
                <a:extLst>
                  <a:ext uri="{0D108BD9-81ED-4DB2-BD59-A6C34878D82A}">
                    <a16:rowId xmlns:a16="http://schemas.microsoft.com/office/drawing/2014/main" val="1002444565"/>
                  </a:ext>
                </a:extLst>
              </a:tr>
              <a:tr h="370840">
                <a:tc>
                  <a:txBody>
                    <a:bodyPr/>
                    <a:lstStyle/>
                    <a:p>
                      <a:pPr algn="ctr"/>
                      <a:r>
                        <a:rPr lang="en-US" dirty="0"/>
                        <a:t>Class 0 (Charged Off)</a:t>
                      </a:r>
                    </a:p>
                    <a:p>
                      <a:pPr algn="ctr"/>
                      <a:r>
                        <a:rPr lang="en-US" dirty="0"/>
                        <a:t>34.16%</a:t>
                      </a:r>
                      <a:endParaRPr lang="en-IN" dirty="0"/>
                    </a:p>
                  </a:txBody>
                  <a:tcPr/>
                </a:tc>
                <a:tc>
                  <a:txBody>
                    <a:bodyPr/>
                    <a:lstStyle/>
                    <a:p>
                      <a:pPr algn="ctr"/>
                      <a:r>
                        <a:rPr lang="en-US" dirty="0"/>
                        <a:t>Class 0 (Charged Off)</a:t>
                      </a:r>
                    </a:p>
                    <a:p>
                      <a:pPr algn="ctr"/>
                      <a:r>
                        <a:rPr lang="en-US" dirty="0"/>
                        <a:t>40.23%</a:t>
                      </a:r>
                      <a:endParaRPr lang="en-IN" dirty="0"/>
                    </a:p>
                  </a:txBody>
                  <a:tcPr/>
                </a:tc>
                <a:extLst>
                  <a:ext uri="{0D108BD9-81ED-4DB2-BD59-A6C34878D82A}">
                    <a16:rowId xmlns:a16="http://schemas.microsoft.com/office/drawing/2014/main" val="3430413708"/>
                  </a:ext>
                </a:extLst>
              </a:tr>
            </a:tbl>
          </a:graphicData>
        </a:graphic>
      </p:graphicFrame>
      <p:sp>
        <p:nvSpPr>
          <p:cNvPr id="7" name="TextBox 6">
            <a:extLst>
              <a:ext uri="{FF2B5EF4-FFF2-40B4-BE49-F238E27FC236}">
                <a16:creationId xmlns:a16="http://schemas.microsoft.com/office/drawing/2014/main" id="{E198847F-23D3-5FC4-FCD5-9C5696DD4EF6}"/>
              </a:ext>
            </a:extLst>
          </p:cNvPr>
          <p:cNvSpPr txBox="1"/>
          <p:nvPr/>
        </p:nvSpPr>
        <p:spPr>
          <a:xfrm>
            <a:off x="2283619" y="3811060"/>
            <a:ext cx="7243762" cy="230832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In loan risk prediction, missing a default (false negative) is more costly than overpredicting defaults (false positives).</a:t>
            </a:r>
          </a:p>
          <a:p>
            <a:pPr marR="0" lvl="0" algn="l" defTabSz="914400" rtl="0" eaLnBrk="0" fontAlgn="base" latinLnBrk="0" hangingPunct="0">
              <a:lnSpc>
                <a:spcPct val="100000"/>
              </a:lnSpc>
              <a:spcBef>
                <a:spcPct val="0"/>
              </a:spcBef>
              <a:spcAft>
                <a:spcPct val="0"/>
              </a:spcAft>
              <a:buClrTx/>
              <a:buSzTx/>
              <a:tabLst/>
            </a:pPr>
            <a:endParaRPr 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A model with lower precision but high recall for defaults ensures that nearly all high‑risk loans are flagged, reducing potential credit losses.</a:t>
            </a:r>
          </a:p>
          <a:p>
            <a:pPr marR="0" lvl="0" algn="l" defTabSz="914400" rtl="0" eaLnBrk="0" fontAlgn="base" latinLnBrk="0" hangingPunct="0">
              <a:lnSpc>
                <a:spcPct val="100000"/>
              </a:lnSpc>
              <a:spcBef>
                <a:spcPct val="0"/>
              </a:spcBef>
              <a:spcAft>
                <a:spcPct val="0"/>
              </a:spcAft>
              <a:buClrTx/>
              <a:buSzTx/>
              <a:tabLst/>
            </a:pPr>
            <a:endParaRPr 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This trade-off is justified in credit risk management, where it's safer to overestimate risk than to miss truly risky cases. </a:t>
            </a:r>
          </a:p>
        </p:txBody>
      </p:sp>
    </p:spTree>
    <p:extLst>
      <p:ext uri="{BB962C8B-B14F-4D97-AF65-F5344CB8AC3E}">
        <p14:creationId xmlns:p14="http://schemas.microsoft.com/office/powerpoint/2010/main" val="2597593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E7DE-E519-5FC2-E506-8816C725AE15}"/>
              </a:ext>
            </a:extLst>
          </p:cNvPr>
          <p:cNvSpPr>
            <a:spLocks noGrp="1"/>
          </p:cNvSpPr>
          <p:nvPr>
            <p:ph type="title"/>
          </p:nvPr>
        </p:nvSpPr>
        <p:spPr>
          <a:xfrm>
            <a:off x="4200525" y="2260600"/>
            <a:ext cx="10515600" cy="1325563"/>
          </a:xfrm>
        </p:spPr>
        <p:txBody>
          <a:bodyPr/>
          <a:lstStyle/>
          <a:p>
            <a:r>
              <a:rPr lang="en-US" dirty="0"/>
              <a:t>Thank You!</a:t>
            </a:r>
            <a:endParaRPr lang="en-IN" dirty="0"/>
          </a:p>
        </p:txBody>
      </p:sp>
    </p:spTree>
    <p:extLst>
      <p:ext uri="{BB962C8B-B14F-4D97-AF65-F5344CB8AC3E}">
        <p14:creationId xmlns:p14="http://schemas.microsoft.com/office/powerpoint/2010/main" val="124275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CA451-E1E4-5364-28D9-AA854696497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6E9644E-77A0-E98F-137F-0438923C641B}"/>
              </a:ext>
            </a:extLst>
          </p:cNvPr>
          <p:cNvSpPr>
            <a:spLocks noGrp="1"/>
          </p:cNvSpPr>
          <p:nvPr>
            <p:ph type="title"/>
          </p:nvPr>
        </p:nvSpPr>
        <p:spPr>
          <a:xfrm>
            <a:off x="4193946" y="-335757"/>
            <a:ext cx="10515600" cy="1325563"/>
          </a:xfrm>
        </p:spPr>
        <p:txBody>
          <a:bodyPr>
            <a:normAutofit/>
          </a:bodyPr>
          <a:lstStyle/>
          <a:p>
            <a:r>
              <a:rPr lang="en-US" sz="3800" dirty="0"/>
              <a:t>Model Features</a:t>
            </a:r>
            <a:endParaRPr lang="en-IN" sz="3800" dirty="0"/>
          </a:p>
        </p:txBody>
      </p:sp>
      <p:graphicFrame>
        <p:nvGraphicFramePr>
          <p:cNvPr id="11" name="Content Placeholder 10">
            <a:extLst>
              <a:ext uri="{FF2B5EF4-FFF2-40B4-BE49-F238E27FC236}">
                <a16:creationId xmlns:a16="http://schemas.microsoft.com/office/drawing/2014/main" id="{5A3B3828-BEC7-046C-D8B2-B5EC65C8E2BE}"/>
              </a:ext>
            </a:extLst>
          </p:cNvPr>
          <p:cNvGraphicFramePr>
            <a:graphicFrameLocks noGrp="1"/>
          </p:cNvGraphicFramePr>
          <p:nvPr>
            <p:ph idx="1"/>
            <p:extLst>
              <p:ext uri="{D42A27DB-BD31-4B8C-83A1-F6EECF244321}">
                <p14:modId xmlns:p14="http://schemas.microsoft.com/office/powerpoint/2010/main" val="2898739309"/>
              </p:ext>
            </p:extLst>
          </p:nvPr>
        </p:nvGraphicFramePr>
        <p:xfrm>
          <a:off x="838200" y="615950"/>
          <a:ext cx="10515600" cy="60502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49266252"/>
                    </a:ext>
                  </a:extLst>
                </a:gridCol>
                <a:gridCol w="5257800">
                  <a:extLst>
                    <a:ext uri="{9D8B030D-6E8A-4147-A177-3AD203B41FA5}">
                      <a16:colId xmlns:a16="http://schemas.microsoft.com/office/drawing/2014/main" val="2291426012"/>
                    </a:ext>
                  </a:extLst>
                </a:gridCol>
              </a:tblGrid>
              <a:tr h="370840">
                <a:tc>
                  <a:txBody>
                    <a:bodyPr/>
                    <a:lstStyle/>
                    <a:p>
                      <a:pPr algn="ctr"/>
                      <a:r>
                        <a:rPr lang="en-US" dirty="0"/>
                        <a:t>Features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3935906260"/>
                  </a:ext>
                </a:extLst>
              </a:tr>
              <a:tr h="370840">
                <a:tc>
                  <a:txBody>
                    <a:bodyPr/>
                    <a:lstStyle/>
                    <a:p>
                      <a:pPr algn="ctr"/>
                      <a:r>
                        <a:rPr lang="en-IN" dirty="0" err="1"/>
                        <a:t>dti</a:t>
                      </a:r>
                      <a:endParaRPr lang="en-IN" dirty="0"/>
                    </a:p>
                  </a:txBody>
                  <a:tcPr/>
                </a:tc>
                <a:tc>
                  <a:txBody>
                    <a:bodyPr/>
                    <a:lstStyle/>
                    <a:p>
                      <a:pPr algn="just"/>
                      <a:r>
                        <a:rPr lang="en-US" dirty="0"/>
                        <a:t>A ratio calculated using the borrower’s total monthly debt payments on the total debt obligations, excluding mortgage and the requested loan, divided by the borrower’s self-reported monthly income.</a:t>
                      </a:r>
                      <a:endParaRPr lang="en-IN" dirty="0"/>
                    </a:p>
                  </a:txBody>
                  <a:tcPr/>
                </a:tc>
                <a:extLst>
                  <a:ext uri="{0D108BD9-81ED-4DB2-BD59-A6C34878D82A}">
                    <a16:rowId xmlns:a16="http://schemas.microsoft.com/office/drawing/2014/main" val="564438700"/>
                  </a:ext>
                </a:extLst>
              </a:tr>
              <a:tr h="370840">
                <a:tc>
                  <a:txBody>
                    <a:bodyPr/>
                    <a:lstStyle/>
                    <a:p>
                      <a:pPr algn="ctr"/>
                      <a:r>
                        <a:rPr lang="en-IN" dirty="0" err="1"/>
                        <a:t>pub_rec</a:t>
                      </a:r>
                      <a:endParaRPr lang="en-IN" dirty="0"/>
                    </a:p>
                  </a:txBody>
                  <a:tcPr/>
                </a:tc>
                <a:tc>
                  <a:txBody>
                    <a:bodyPr/>
                    <a:lstStyle/>
                    <a:p>
                      <a:pPr algn="just"/>
                      <a:r>
                        <a:rPr lang="en-US" dirty="0"/>
                        <a:t>Number of derogatory public records</a:t>
                      </a:r>
                      <a:endParaRPr lang="en-IN" dirty="0"/>
                    </a:p>
                  </a:txBody>
                  <a:tcPr/>
                </a:tc>
                <a:extLst>
                  <a:ext uri="{0D108BD9-81ED-4DB2-BD59-A6C34878D82A}">
                    <a16:rowId xmlns:a16="http://schemas.microsoft.com/office/drawing/2014/main" val="789517891"/>
                  </a:ext>
                </a:extLst>
              </a:tr>
              <a:tr h="370840">
                <a:tc>
                  <a:txBody>
                    <a:bodyPr/>
                    <a:lstStyle/>
                    <a:p>
                      <a:pPr algn="ctr"/>
                      <a:r>
                        <a:rPr lang="en-IN" dirty="0" err="1"/>
                        <a:t>revol_util</a:t>
                      </a:r>
                      <a:endParaRPr lang="en-IN" dirty="0"/>
                    </a:p>
                  </a:txBody>
                  <a:tcPr/>
                </a:tc>
                <a:tc>
                  <a:txBody>
                    <a:bodyPr/>
                    <a:lstStyle/>
                    <a:p>
                      <a:pPr algn="just"/>
                      <a:r>
                        <a:rPr lang="en-US" dirty="0"/>
                        <a:t>Revolving line utilization rate, or the amount of credit the borrower is using relative to all available revolving credit.</a:t>
                      </a:r>
                      <a:endParaRPr lang="en-IN" dirty="0"/>
                    </a:p>
                  </a:txBody>
                  <a:tcPr/>
                </a:tc>
                <a:extLst>
                  <a:ext uri="{0D108BD9-81ED-4DB2-BD59-A6C34878D82A}">
                    <a16:rowId xmlns:a16="http://schemas.microsoft.com/office/drawing/2014/main" val="2776666222"/>
                  </a:ext>
                </a:extLst>
              </a:tr>
              <a:tr h="370840">
                <a:tc>
                  <a:txBody>
                    <a:bodyPr/>
                    <a:lstStyle/>
                    <a:p>
                      <a:pPr algn="ctr"/>
                      <a:r>
                        <a:rPr lang="en-IN" dirty="0" err="1"/>
                        <a:t>initial_list_status</a:t>
                      </a:r>
                      <a:endParaRPr lang="en-IN" dirty="0"/>
                    </a:p>
                  </a:txBody>
                  <a:tcPr/>
                </a:tc>
                <a:tc>
                  <a:txBody>
                    <a:bodyPr/>
                    <a:lstStyle/>
                    <a:p>
                      <a:pPr algn="just"/>
                      <a:r>
                        <a:rPr lang="en-US" dirty="0"/>
                        <a:t>The initial listing status of the loan. Possible values are — W, F</a:t>
                      </a:r>
                      <a:endParaRPr lang="en-IN" dirty="0"/>
                    </a:p>
                  </a:txBody>
                  <a:tcPr/>
                </a:tc>
                <a:extLst>
                  <a:ext uri="{0D108BD9-81ED-4DB2-BD59-A6C34878D82A}">
                    <a16:rowId xmlns:a16="http://schemas.microsoft.com/office/drawing/2014/main" val="2258371984"/>
                  </a:ext>
                </a:extLst>
              </a:tr>
              <a:tr h="370840">
                <a:tc>
                  <a:txBody>
                    <a:bodyPr/>
                    <a:lstStyle/>
                    <a:p>
                      <a:pPr algn="ctr"/>
                      <a:r>
                        <a:rPr lang="en-US" dirty="0" err="1"/>
                        <a:t>mort_acc</a:t>
                      </a:r>
                      <a:endParaRPr lang="en-US" dirty="0"/>
                    </a:p>
                  </a:txBody>
                  <a:tcPr/>
                </a:tc>
                <a:tc>
                  <a:txBody>
                    <a:bodyPr/>
                    <a:lstStyle/>
                    <a:p>
                      <a:pPr algn="just"/>
                      <a:r>
                        <a:rPr lang="en-US" dirty="0"/>
                        <a:t>The self-reported annual income provided by the borrower during registration.</a:t>
                      </a:r>
                      <a:endParaRPr lang="en-IN" dirty="0"/>
                    </a:p>
                  </a:txBody>
                  <a:tcPr/>
                </a:tc>
                <a:extLst>
                  <a:ext uri="{0D108BD9-81ED-4DB2-BD59-A6C34878D82A}">
                    <a16:rowId xmlns:a16="http://schemas.microsoft.com/office/drawing/2014/main" val="1600921342"/>
                  </a:ext>
                </a:extLst>
              </a:tr>
              <a:tr h="370840">
                <a:tc>
                  <a:txBody>
                    <a:bodyPr/>
                    <a:lstStyle/>
                    <a:p>
                      <a:pPr algn="ctr"/>
                      <a:r>
                        <a:rPr lang="en-US" dirty="0" err="1"/>
                        <a:t>pub_rec_bankruptcies</a:t>
                      </a:r>
                      <a:endParaRPr lang="en-US" dirty="0"/>
                    </a:p>
                  </a:txBody>
                  <a:tcPr/>
                </a:tc>
                <a:tc>
                  <a:txBody>
                    <a:bodyPr/>
                    <a:lstStyle/>
                    <a:p>
                      <a:pPr algn="just"/>
                      <a:r>
                        <a:rPr lang="en-US" dirty="0"/>
                        <a:t>Number of public record bankruptcies</a:t>
                      </a:r>
                      <a:endParaRPr lang="en-IN" dirty="0"/>
                    </a:p>
                  </a:txBody>
                  <a:tcPr/>
                </a:tc>
                <a:extLst>
                  <a:ext uri="{0D108BD9-81ED-4DB2-BD59-A6C34878D82A}">
                    <a16:rowId xmlns:a16="http://schemas.microsoft.com/office/drawing/2014/main" val="3221037032"/>
                  </a:ext>
                </a:extLst>
              </a:tr>
              <a:tr h="370840">
                <a:tc>
                  <a:txBody>
                    <a:bodyPr/>
                    <a:lstStyle/>
                    <a:p>
                      <a:pPr algn="ctr"/>
                      <a:r>
                        <a:rPr lang="en-IN" dirty="0" err="1"/>
                        <a:t>loan_to_income</a:t>
                      </a:r>
                      <a:endParaRPr lang="en-IN" dirty="0"/>
                    </a:p>
                  </a:txBody>
                  <a:tcPr/>
                </a:tc>
                <a:tc>
                  <a:txBody>
                    <a:bodyPr/>
                    <a:lstStyle/>
                    <a:p>
                      <a:r>
                        <a:rPr lang="en-US" dirty="0"/>
                        <a:t>The ratio of the loan amount to the borrower's annual income.</a:t>
                      </a:r>
                      <a:endParaRPr lang="en-IN" dirty="0"/>
                    </a:p>
                  </a:txBody>
                  <a:tcPr/>
                </a:tc>
                <a:extLst>
                  <a:ext uri="{0D108BD9-81ED-4DB2-BD59-A6C34878D82A}">
                    <a16:rowId xmlns:a16="http://schemas.microsoft.com/office/drawing/2014/main" val="2131639400"/>
                  </a:ext>
                </a:extLst>
              </a:tr>
              <a:tr h="370840">
                <a:tc>
                  <a:txBody>
                    <a:bodyPr/>
                    <a:lstStyle/>
                    <a:p>
                      <a:pPr algn="ctr"/>
                      <a:r>
                        <a:rPr lang="en-IN" dirty="0" err="1"/>
                        <a:t>total_interest_owed</a:t>
                      </a:r>
                      <a:endParaRPr lang="en-IN" dirty="0"/>
                    </a:p>
                  </a:txBody>
                  <a:tcPr/>
                </a:tc>
                <a:tc>
                  <a:txBody>
                    <a:bodyPr/>
                    <a:lstStyle/>
                    <a:p>
                      <a:r>
                        <a:rPr lang="en-US" dirty="0"/>
                        <a:t>The total interest due on the loan, calculated as the product of the loan amount and the interest rate (expressed as a fraction).</a:t>
                      </a:r>
                      <a:endParaRPr lang="en-IN" dirty="0"/>
                    </a:p>
                  </a:txBody>
                  <a:tcPr/>
                </a:tc>
                <a:extLst>
                  <a:ext uri="{0D108BD9-81ED-4DB2-BD59-A6C34878D82A}">
                    <a16:rowId xmlns:a16="http://schemas.microsoft.com/office/drawing/2014/main" val="357428072"/>
                  </a:ext>
                </a:extLst>
              </a:tr>
            </a:tbl>
          </a:graphicData>
        </a:graphic>
      </p:graphicFrame>
    </p:spTree>
    <p:extLst>
      <p:ext uri="{BB962C8B-B14F-4D97-AF65-F5344CB8AC3E}">
        <p14:creationId xmlns:p14="http://schemas.microsoft.com/office/powerpoint/2010/main" val="206574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3F874-61E0-2274-3E4B-9C2282C460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4BA5E48-B2D3-3F71-8DBE-E95737113A5C}"/>
              </a:ext>
            </a:extLst>
          </p:cNvPr>
          <p:cNvSpPr>
            <a:spLocks noGrp="1"/>
          </p:cNvSpPr>
          <p:nvPr>
            <p:ph type="title"/>
          </p:nvPr>
        </p:nvSpPr>
        <p:spPr>
          <a:xfrm>
            <a:off x="4108221" y="-116682"/>
            <a:ext cx="10515600" cy="1325563"/>
          </a:xfrm>
        </p:spPr>
        <p:txBody>
          <a:bodyPr>
            <a:normAutofit/>
          </a:bodyPr>
          <a:lstStyle/>
          <a:p>
            <a:r>
              <a:rPr lang="en-US" sz="3800" dirty="0"/>
              <a:t>Model Features</a:t>
            </a:r>
            <a:endParaRPr lang="en-IN" sz="3800" dirty="0"/>
          </a:p>
        </p:txBody>
      </p:sp>
      <p:graphicFrame>
        <p:nvGraphicFramePr>
          <p:cNvPr id="11" name="Content Placeholder 10">
            <a:extLst>
              <a:ext uri="{FF2B5EF4-FFF2-40B4-BE49-F238E27FC236}">
                <a16:creationId xmlns:a16="http://schemas.microsoft.com/office/drawing/2014/main" id="{253B33B3-08E2-CEAB-1F55-10826F27A6F6}"/>
              </a:ext>
            </a:extLst>
          </p:cNvPr>
          <p:cNvGraphicFramePr>
            <a:graphicFrameLocks noGrp="1"/>
          </p:cNvGraphicFramePr>
          <p:nvPr>
            <p:ph idx="1"/>
            <p:extLst>
              <p:ext uri="{D42A27DB-BD31-4B8C-83A1-F6EECF244321}">
                <p14:modId xmlns:p14="http://schemas.microsoft.com/office/powerpoint/2010/main" val="1671147955"/>
              </p:ext>
            </p:extLst>
          </p:nvPr>
        </p:nvGraphicFramePr>
        <p:xfrm>
          <a:off x="838200" y="1958975"/>
          <a:ext cx="10515600" cy="22910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49266252"/>
                    </a:ext>
                  </a:extLst>
                </a:gridCol>
                <a:gridCol w="5257800">
                  <a:extLst>
                    <a:ext uri="{9D8B030D-6E8A-4147-A177-3AD203B41FA5}">
                      <a16:colId xmlns:a16="http://schemas.microsoft.com/office/drawing/2014/main" val="2291426012"/>
                    </a:ext>
                  </a:extLst>
                </a:gridCol>
              </a:tblGrid>
              <a:tr h="370840">
                <a:tc>
                  <a:txBody>
                    <a:bodyPr/>
                    <a:lstStyle/>
                    <a:p>
                      <a:pPr algn="ctr"/>
                      <a:r>
                        <a:rPr lang="en-US" dirty="0"/>
                        <a:t>Features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3935906260"/>
                  </a:ext>
                </a:extLst>
              </a:tr>
              <a:tr h="370840">
                <a:tc>
                  <a:txBody>
                    <a:bodyPr/>
                    <a:lstStyle/>
                    <a:p>
                      <a:pPr algn="ctr"/>
                      <a:r>
                        <a:rPr lang="en-IN" dirty="0" err="1"/>
                        <a:t>installment_to_income_ratio</a:t>
                      </a:r>
                      <a:endParaRPr lang="en-IN" dirty="0"/>
                    </a:p>
                  </a:txBody>
                  <a:tcPr/>
                </a:tc>
                <a:tc>
                  <a:txBody>
                    <a:bodyPr/>
                    <a:lstStyle/>
                    <a:p>
                      <a:r>
                        <a:rPr lang="en-US" dirty="0"/>
                        <a:t>The ratio of the monthly installment to the borrower's monthly income. </a:t>
                      </a:r>
                      <a:endParaRPr lang="en-IN" dirty="0"/>
                    </a:p>
                  </a:txBody>
                  <a:tcPr/>
                </a:tc>
                <a:extLst>
                  <a:ext uri="{0D108BD9-81ED-4DB2-BD59-A6C34878D82A}">
                    <a16:rowId xmlns:a16="http://schemas.microsoft.com/office/drawing/2014/main" val="2776666222"/>
                  </a:ext>
                </a:extLst>
              </a:tr>
              <a:tr h="370840">
                <a:tc>
                  <a:txBody>
                    <a:bodyPr/>
                    <a:lstStyle/>
                    <a:p>
                      <a:pPr algn="ctr"/>
                      <a:r>
                        <a:rPr lang="en-IN" dirty="0" err="1"/>
                        <a:t>active_credit_pct</a:t>
                      </a:r>
                      <a:endParaRPr lang="en-IN" dirty="0"/>
                    </a:p>
                  </a:txBody>
                  <a:tcPr/>
                </a:tc>
                <a:tc>
                  <a:txBody>
                    <a:bodyPr/>
                    <a:lstStyle/>
                    <a:p>
                      <a:r>
                        <a:rPr lang="en-US" dirty="0"/>
                        <a:t>The proportion of the borrower's credit accounts that are active (open) relative to their total credit accounts. </a:t>
                      </a:r>
                      <a:endParaRPr lang="en-IN" dirty="0"/>
                    </a:p>
                  </a:txBody>
                  <a:tcPr/>
                </a:tc>
                <a:extLst>
                  <a:ext uri="{0D108BD9-81ED-4DB2-BD59-A6C34878D82A}">
                    <a16:rowId xmlns:a16="http://schemas.microsoft.com/office/drawing/2014/main" val="2258371984"/>
                  </a:ext>
                </a:extLst>
              </a:tr>
              <a:tr h="370840">
                <a:tc>
                  <a:txBody>
                    <a:bodyPr/>
                    <a:lstStyle/>
                    <a:p>
                      <a:pPr algn="ctr"/>
                      <a:r>
                        <a:rPr lang="en-IN" dirty="0" err="1"/>
                        <a:t>credit_age</a:t>
                      </a:r>
                      <a:endParaRPr lang="en-US" dirty="0"/>
                    </a:p>
                  </a:txBody>
                  <a:tcPr/>
                </a:tc>
                <a:tc>
                  <a:txBody>
                    <a:bodyPr/>
                    <a:lstStyle/>
                    <a:p>
                      <a:r>
                        <a:rPr lang="en-US" dirty="0"/>
                        <a:t>The number of years since the borrower’s earliest credit line was opened.</a:t>
                      </a:r>
                      <a:endParaRPr lang="en-IN" dirty="0"/>
                    </a:p>
                  </a:txBody>
                  <a:tcPr/>
                </a:tc>
                <a:extLst>
                  <a:ext uri="{0D108BD9-81ED-4DB2-BD59-A6C34878D82A}">
                    <a16:rowId xmlns:a16="http://schemas.microsoft.com/office/drawing/2014/main" val="2887534546"/>
                  </a:ext>
                </a:extLst>
              </a:tr>
            </a:tbl>
          </a:graphicData>
        </a:graphic>
      </p:graphicFrame>
    </p:spTree>
    <p:extLst>
      <p:ext uri="{BB962C8B-B14F-4D97-AF65-F5344CB8AC3E}">
        <p14:creationId xmlns:p14="http://schemas.microsoft.com/office/powerpoint/2010/main" val="222802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B707A-EE9C-5230-AD43-2EC4E08EF8E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4F4B101-5AEB-0111-BF54-BA2A24184E41}"/>
              </a:ext>
            </a:extLst>
          </p:cNvPr>
          <p:cNvSpPr>
            <a:spLocks noGrp="1"/>
          </p:cNvSpPr>
          <p:nvPr>
            <p:ph type="title"/>
          </p:nvPr>
        </p:nvSpPr>
        <p:spPr>
          <a:xfrm>
            <a:off x="4108221" y="-116682"/>
            <a:ext cx="10515600" cy="1325563"/>
          </a:xfrm>
        </p:spPr>
        <p:txBody>
          <a:bodyPr>
            <a:normAutofit/>
          </a:bodyPr>
          <a:lstStyle/>
          <a:p>
            <a:r>
              <a:rPr lang="en-US" sz="3800" dirty="0"/>
              <a:t>Target Feature</a:t>
            </a:r>
            <a:endParaRPr lang="en-IN" sz="3800" dirty="0"/>
          </a:p>
        </p:txBody>
      </p:sp>
      <p:graphicFrame>
        <p:nvGraphicFramePr>
          <p:cNvPr id="11" name="Content Placeholder 10">
            <a:extLst>
              <a:ext uri="{FF2B5EF4-FFF2-40B4-BE49-F238E27FC236}">
                <a16:creationId xmlns:a16="http://schemas.microsoft.com/office/drawing/2014/main" id="{0D85C149-DB44-9875-6E84-D575AA2576D8}"/>
              </a:ext>
            </a:extLst>
          </p:cNvPr>
          <p:cNvGraphicFramePr>
            <a:graphicFrameLocks noGrp="1"/>
          </p:cNvGraphicFramePr>
          <p:nvPr>
            <p:ph idx="1"/>
            <p:extLst>
              <p:ext uri="{D42A27DB-BD31-4B8C-83A1-F6EECF244321}">
                <p14:modId xmlns:p14="http://schemas.microsoft.com/office/powerpoint/2010/main" val="1156824846"/>
              </p:ext>
            </p:extLst>
          </p:nvPr>
        </p:nvGraphicFramePr>
        <p:xfrm>
          <a:off x="981075" y="1137920"/>
          <a:ext cx="10515600" cy="7416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49266252"/>
                    </a:ext>
                  </a:extLst>
                </a:gridCol>
                <a:gridCol w="5257800">
                  <a:extLst>
                    <a:ext uri="{9D8B030D-6E8A-4147-A177-3AD203B41FA5}">
                      <a16:colId xmlns:a16="http://schemas.microsoft.com/office/drawing/2014/main" val="2291426012"/>
                    </a:ext>
                  </a:extLst>
                </a:gridCol>
              </a:tblGrid>
              <a:tr h="370840">
                <a:tc>
                  <a:txBody>
                    <a:bodyPr/>
                    <a:lstStyle/>
                    <a:p>
                      <a:pPr algn="ctr"/>
                      <a:r>
                        <a:rPr lang="en-US" dirty="0"/>
                        <a:t>Features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3935906260"/>
                  </a:ext>
                </a:extLst>
              </a:tr>
              <a:tr h="370840">
                <a:tc>
                  <a:txBody>
                    <a:bodyPr/>
                    <a:lstStyle/>
                    <a:p>
                      <a:pPr algn="ctr"/>
                      <a:r>
                        <a:rPr lang="en-IN" dirty="0" err="1"/>
                        <a:t>loan_status</a:t>
                      </a:r>
                      <a:endParaRPr lang="en-IN" dirty="0"/>
                    </a:p>
                  </a:txBody>
                  <a:tcPr/>
                </a:tc>
                <a:tc>
                  <a:txBody>
                    <a:bodyPr/>
                    <a:lstStyle/>
                    <a:p>
                      <a:r>
                        <a:rPr lang="en-US" dirty="0"/>
                        <a:t>Current status of the loan</a:t>
                      </a:r>
                      <a:endParaRPr lang="en-IN" dirty="0"/>
                    </a:p>
                  </a:txBody>
                  <a:tcPr/>
                </a:tc>
                <a:extLst>
                  <a:ext uri="{0D108BD9-81ED-4DB2-BD59-A6C34878D82A}">
                    <a16:rowId xmlns:a16="http://schemas.microsoft.com/office/drawing/2014/main" val="2776666222"/>
                  </a:ext>
                </a:extLst>
              </a:tr>
            </a:tbl>
          </a:graphicData>
        </a:graphic>
      </p:graphicFrame>
      <p:pic>
        <p:nvPicPr>
          <p:cNvPr id="3" name="Picture 2">
            <a:extLst>
              <a:ext uri="{FF2B5EF4-FFF2-40B4-BE49-F238E27FC236}">
                <a16:creationId xmlns:a16="http://schemas.microsoft.com/office/drawing/2014/main" id="{589A4C68-A724-EE30-21E6-BA541A813071}"/>
              </a:ext>
            </a:extLst>
          </p:cNvPr>
          <p:cNvPicPr>
            <a:picLocks noChangeAspect="1"/>
          </p:cNvPicPr>
          <p:nvPr/>
        </p:nvPicPr>
        <p:blipFill>
          <a:blip r:embed="rId3"/>
          <a:stretch>
            <a:fillRect/>
          </a:stretch>
        </p:blipFill>
        <p:spPr>
          <a:xfrm>
            <a:off x="1413962" y="1980478"/>
            <a:ext cx="5529763" cy="4516341"/>
          </a:xfrm>
          <a:prstGeom prst="rect">
            <a:avLst/>
          </a:prstGeom>
        </p:spPr>
      </p:pic>
      <p:pic>
        <p:nvPicPr>
          <p:cNvPr id="6" name="Picture 5">
            <a:extLst>
              <a:ext uri="{FF2B5EF4-FFF2-40B4-BE49-F238E27FC236}">
                <a16:creationId xmlns:a16="http://schemas.microsoft.com/office/drawing/2014/main" id="{B8FACECC-18D2-6652-7C14-DF668D409731}"/>
              </a:ext>
            </a:extLst>
          </p:cNvPr>
          <p:cNvPicPr>
            <a:picLocks noChangeAspect="1"/>
          </p:cNvPicPr>
          <p:nvPr/>
        </p:nvPicPr>
        <p:blipFill>
          <a:blip r:embed="rId4"/>
          <a:stretch>
            <a:fillRect/>
          </a:stretch>
        </p:blipFill>
        <p:spPr>
          <a:xfrm>
            <a:off x="7634116" y="2729321"/>
            <a:ext cx="2448267" cy="981212"/>
          </a:xfrm>
          <a:prstGeom prst="rect">
            <a:avLst/>
          </a:prstGeom>
        </p:spPr>
      </p:pic>
      <p:pic>
        <p:nvPicPr>
          <p:cNvPr id="9" name="Picture 8">
            <a:extLst>
              <a:ext uri="{FF2B5EF4-FFF2-40B4-BE49-F238E27FC236}">
                <a16:creationId xmlns:a16="http://schemas.microsoft.com/office/drawing/2014/main" id="{1B126535-95B9-3E37-04E0-306C241A2806}"/>
              </a:ext>
            </a:extLst>
          </p:cNvPr>
          <p:cNvPicPr>
            <a:picLocks noChangeAspect="1"/>
          </p:cNvPicPr>
          <p:nvPr/>
        </p:nvPicPr>
        <p:blipFill>
          <a:blip r:embed="rId5"/>
          <a:stretch>
            <a:fillRect/>
          </a:stretch>
        </p:blipFill>
        <p:spPr>
          <a:xfrm>
            <a:off x="7634116" y="3833745"/>
            <a:ext cx="3077004" cy="962159"/>
          </a:xfrm>
          <a:prstGeom prst="rect">
            <a:avLst/>
          </a:prstGeom>
        </p:spPr>
      </p:pic>
      <p:sp>
        <p:nvSpPr>
          <p:cNvPr id="10" name="TextBox 9">
            <a:extLst>
              <a:ext uri="{FF2B5EF4-FFF2-40B4-BE49-F238E27FC236}">
                <a16:creationId xmlns:a16="http://schemas.microsoft.com/office/drawing/2014/main" id="{114BEA21-6554-F0E9-6410-2098ECA2E556}"/>
              </a:ext>
            </a:extLst>
          </p:cNvPr>
          <p:cNvSpPr txBox="1"/>
          <p:nvPr/>
        </p:nvSpPr>
        <p:spPr>
          <a:xfrm>
            <a:off x="7947465" y="5350748"/>
            <a:ext cx="2450306" cy="369332"/>
          </a:xfrm>
          <a:prstGeom prst="rect">
            <a:avLst/>
          </a:prstGeom>
          <a:noFill/>
        </p:spPr>
        <p:txBody>
          <a:bodyPr wrap="square">
            <a:spAutoFit/>
          </a:bodyPr>
          <a:lstStyle/>
          <a:p>
            <a:pPr algn="just"/>
            <a:r>
              <a:rPr lang="en-US" dirty="0"/>
              <a:t>H</a:t>
            </a:r>
            <a:r>
              <a:rPr lang="en-IN" dirty="0" err="1"/>
              <a:t>eavily</a:t>
            </a:r>
            <a:r>
              <a:rPr lang="en-IN" dirty="0"/>
              <a:t> Imbalanced</a:t>
            </a:r>
          </a:p>
        </p:txBody>
      </p:sp>
    </p:spTree>
    <p:extLst>
      <p:ext uri="{BB962C8B-B14F-4D97-AF65-F5344CB8AC3E}">
        <p14:creationId xmlns:p14="http://schemas.microsoft.com/office/powerpoint/2010/main" val="2278816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93ADE-05E1-91CE-CD80-E6ECF6F1031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C3E20D7-8A52-021B-4354-333AECA622E3}"/>
              </a:ext>
            </a:extLst>
          </p:cNvPr>
          <p:cNvSpPr>
            <a:spLocks noGrp="1"/>
          </p:cNvSpPr>
          <p:nvPr>
            <p:ph type="title"/>
          </p:nvPr>
        </p:nvSpPr>
        <p:spPr>
          <a:xfrm>
            <a:off x="4108221" y="-116682"/>
            <a:ext cx="10515600" cy="1325563"/>
          </a:xfrm>
        </p:spPr>
        <p:txBody>
          <a:bodyPr>
            <a:normAutofit/>
          </a:bodyPr>
          <a:lstStyle/>
          <a:p>
            <a:r>
              <a:rPr lang="en-US" sz="3800" dirty="0" err="1"/>
              <a:t>Loan_to_income</a:t>
            </a:r>
            <a:endParaRPr lang="en-IN" sz="3800" dirty="0"/>
          </a:p>
        </p:txBody>
      </p:sp>
      <p:pic>
        <p:nvPicPr>
          <p:cNvPr id="6" name="Picture 5">
            <a:extLst>
              <a:ext uri="{FF2B5EF4-FFF2-40B4-BE49-F238E27FC236}">
                <a16:creationId xmlns:a16="http://schemas.microsoft.com/office/drawing/2014/main" id="{879053E3-3900-0833-9C20-BCAE7C3B0DEA}"/>
              </a:ext>
            </a:extLst>
          </p:cNvPr>
          <p:cNvPicPr>
            <a:picLocks noChangeAspect="1"/>
          </p:cNvPicPr>
          <p:nvPr/>
        </p:nvPicPr>
        <p:blipFill>
          <a:blip r:embed="rId3"/>
          <a:stretch>
            <a:fillRect/>
          </a:stretch>
        </p:blipFill>
        <p:spPr>
          <a:xfrm>
            <a:off x="2552205" y="1147444"/>
            <a:ext cx="7087589" cy="4563112"/>
          </a:xfrm>
          <a:prstGeom prst="rect">
            <a:avLst/>
          </a:prstGeom>
        </p:spPr>
      </p:pic>
    </p:spTree>
    <p:extLst>
      <p:ext uri="{BB962C8B-B14F-4D97-AF65-F5344CB8AC3E}">
        <p14:creationId xmlns:p14="http://schemas.microsoft.com/office/powerpoint/2010/main" val="136766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959C7-7F14-8F67-0D9C-DE2779A8AED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227B0CE-51C2-D11B-9D5F-990703E8321B}"/>
              </a:ext>
            </a:extLst>
          </p:cNvPr>
          <p:cNvSpPr>
            <a:spLocks noGrp="1"/>
          </p:cNvSpPr>
          <p:nvPr>
            <p:ph type="title"/>
          </p:nvPr>
        </p:nvSpPr>
        <p:spPr>
          <a:xfrm>
            <a:off x="4108221" y="-116682"/>
            <a:ext cx="10515600" cy="1325563"/>
          </a:xfrm>
        </p:spPr>
        <p:txBody>
          <a:bodyPr>
            <a:normAutofit/>
          </a:bodyPr>
          <a:lstStyle/>
          <a:p>
            <a:r>
              <a:rPr lang="en-US" sz="3800" dirty="0" err="1"/>
              <a:t>Loan_to_income</a:t>
            </a:r>
            <a:endParaRPr lang="en-IN" sz="3800" dirty="0"/>
          </a:p>
        </p:txBody>
      </p:sp>
      <p:pic>
        <p:nvPicPr>
          <p:cNvPr id="3" name="Picture 2">
            <a:extLst>
              <a:ext uri="{FF2B5EF4-FFF2-40B4-BE49-F238E27FC236}">
                <a16:creationId xmlns:a16="http://schemas.microsoft.com/office/drawing/2014/main" id="{249B3972-DCE6-F8C2-824C-768510FFF6CE}"/>
              </a:ext>
            </a:extLst>
          </p:cNvPr>
          <p:cNvPicPr>
            <a:picLocks noChangeAspect="1"/>
          </p:cNvPicPr>
          <p:nvPr/>
        </p:nvPicPr>
        <p:blipFill>
          <a:blip r:embed="rId3"/>
          <a:stretch>
            <a:fillRect/>
          </a:stretch>
        </p:blipFill>
        <p:spPr>
          <a:xfrm>
            <a:off x="2452179" y="899779"/>
            <a:ext cx="7287642" cy="4772691"/>
          </a:xfrm>
          <a:prstGeom prst="rect">
            <a:avLst/>
          </a:prstGeom>
        </p:spPr>
      </p:pic>
      <p:sp>
        <p:nvSpPr>
          <p:cNvPr id="7" name="TextBox 6">
            <a:extLst>
              <a:ext uri="{FF2B5EF4-FFF2-40B4-BE49-F238E27FC236}">
                <a16:creationId xmlns:a16="http://schemas.microsoft.com/office/drawing/2014/main" id="{27883356-46C8-9CF4-2A2A-0F6E747F2856}"/>
              </a:ext>
            </a:extLst>
          </p:cNvPr>
          <p:cNvSpPr txBox="1"/>
          <p:nvPr/>
        </p:nvSpPr>
        <p:spPr>
          <a:xfrm>
            <a:off x="2636044" y="5765601"/>
            <a:ext cx="7310436" cy="923330"/>
          </a:xfrm>
          <a:prstGeom prst="rect">
            <a:avLst/>
          </a:prstGeom>
          <a:noFill/>
        </p:spPr>
        <p:txBody>
          <a:bodyPr wrap="square">
            <a:spAutoFit/>
          </a:bodyPr>
          <a:lstStyle/>
          <a:p>
            <a:pPr algn="just"/>
            <a:r>
              <a:rPr lang="en-IN" dirty="0"/>
              <a:t>The median Loan-to-Income Ratio appears slightly higher for Charged Off loans than for Fully Paid loans. This suggests that borrowers with a higher debt burden relative to income might be more likely to default.</a:t>
            </a:r>
          </a:p>
        </p:txBody>
      </p:sp>
    </p:spTree>
    <p:extLst>
      <p:ext uri="{BB962C8B-B14F-4D97-AF65-F5344CB8AC3E}">
        <p14:creationId xmlns:p14="http://schemas.microsoft.com/office/powerpoint/2010/main" val="1698705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D3B79-7339-FE13-05E5-47C59EC6E17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CD99C6E-3DB4-041C-71C9-A0DB24869CB6}"/>
              </a:ext>
            </a:extLst>
          </p:cNvPr>
          <p:cNvSpPr>
            <a:spLocks noGrp="1"/>
          </p:cNvSpPr>
          <p:nvPr>
            <p:ph type="title"/>
          </p:nvPr>
        </p:nvSpPr>
        <p:spPr>
          <a:xfrm>
            <a:off x="4108221" y="-116682"/>
            <a:ext cx="10515600" cy="1325563"/>
          </a:xfrm>
        </p:spPr>
        <p:txBody>
          <a:bodyPr>
            <a:normAutofit/>
          </a:bodyPr>
          <a:lstStyle/>
          <a:p>
            <a:r>
              <a:rPr lang="en-US" sz="3800" dirty="0" err="1"/>
              <a:t>Total_interest_owed</a:t>
            </a:r>
            <a:endParaRPr lang="en-IN" sz="3800" dirty="0"/>
          </a:p>
        </p:txBody>
      </p:sp>
      <p:pic>
        <p:nvPicPr>
          <p:cNvPr id="4" name="Picture 3">
            <a:extLst>
              <a:ext uri="{FF2B5EF4-FFF2-40B4-BE49-F238E27FC236}">
                <a16:creationId xmlns:a16="http://schemas.microsoft.com/office/drawing/2014/main" id="{6BFF9D69-DA8E-6E87-37B8-0241C976C2A6}"/>
              </a:ext>
            </a:extLst>
          </p:cNvPr>
          <p:cNvPicPr>
            <a:picLocks noChangeAspect="1"/>
          </p:cNvPicPr>
          <p:nvPr/>
        </p:nvPicPr>
        <p:blipFill>
          <a:blip r:embed="rId3"/>
          <a:stretch>
            <a:fillRect/>
          </a:stretch>
        </p:blipFill>
        <p:spPr>
          <a:xfrm>
            <a:off x="2595074" y="1066470"/>
            <a:ext cx="7001852" cy="4725059"/>
          </a:xfrm>
          <a:prstGeom prst="rect">
            <a:avLst/>
          </a:prstGeom>
        </p:spPr>
      </p:pic>
    </p:spTree>
    <p:extLst>
      <p:ext uri="{BB962C8B-B14F-4D97-AF65-F5344CB8AC3E}">
        <p14:creationId xmlns:p14="http://schemas.microsoft.com/office/powerpoint/2010/main" val="125065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65A50-6BFA-0596-CA8E-BEDBC1E86D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2DDF2F0-AEBB-26F6-695F-92097926177E}"/>
              </a:ext>
            </a:extLst>
          </p:cNvPr>
          <p:cNvSpPr>
            <a:spLocks noGrp="1"/>
          </p:cNvSpPr>
          <p:nvPr>
            <p:ph type="title"/>
          </p:nvPr>
        </p:nvSpPr>
        <p:spPr>
          <a:xfrm>
            <a:off x="4108221" y="-116682"/>
            <a:ext cx="10515600" cy="1325563"/>
          </a:xfrm>
        </p:spPr>
        <p:txBody>
          <a:bodyPr>
            <a:normAutofit/>
          </a:bodyPr>
          <a:lstStyle/>
          <a:p>
            <a:r>
              <a:rPr lang="en-US" sz="3800" dirty="0" err="1"/>
              <a:t>Total_interest_owed</a:t>
            </a:r>
            <a:endParaRPr lang="en-IN" sz="3800" dirty="0"/>
          </a:p>
        </p:txBody>
      </p:sp>
      <p:pic>
        <p:nvPicPr>
          <p:cNvPr id="3" name="Picture 2">
            <a:extLst>
              <a:ext uri="{FF2B5EF4-FFF2-40B4-BE49-F238E27FC236}">
                <a16:creationId xmlns:a16="http://schemas.microsoft.com/office/drawing/2014/main" id="{AEBE6DA0-8C8F-D14E-287D-976A6BAEFCCF}"/>
              </a:ext>
            </a:extLst>
          </p:cNvPr>
          <p:cNvPicPr>
            <a:picLocks noChangeAspect="1"/>
          </p:cNvPicPr>
          <p:nvPr/>
        </p:nvPicPr>
        <p:blipFill>
          <a:blip r:embed="rId3"/>
          <a:stretch>
            <a:fillRect/>
          </a:stretch>
        </p:blipFill>
        <p:spPr>
          <a:xfrm>
            <a:off x="2547442" y="804536"/>
            <a:ext cx="7097115" cy="4677428"/>
          </a:xfrm>
          <a:prstGeom prst="rect">
            <a:avLst/>
          </a:prstGeom>
        </p:spPr>
      </p:pic>
      <p:sp>
        <p:nvSpPr>
          <p:cNvPr id="7" name="TextBox 6">
            <a:extLst>
              <a:ext uri="{FF2B5EF4-FFF2-40B4-BE49-F238E27FC236}">
                <a16:creationId xmlns:a16="http://schemas.microsoft.com/office/drawing/2014/main" id="{8EECCDFC-A25E-6ED1-ED1C-77797982DF7D}"/>
              </a:ext>
            </a:extLst>
          </p:cNvPr>
          <p:cNvSpPr txBox="1"/>
          <p:nvPr/>
        </p:nvSpPr>
        <p:spPr>
          <a:xfrm>
            <a:off x="2547442" y="5453299"/>
            <a:ext cx="7310436" cy="1200329"/>
          </a:xfrm>
          <a:prstGeom prst="rect">
            <a:avLst/>
          </a:prstGeom>
          <a:noFill/>
        </p:spPr>
        <p:txBody>
          <a:bodyPr wrap="square">
            <a:spAutoFit/>
          </a:bodyPr>
          <a:lstStyle/>
          <a:p>
            <a:pPr algn="just"/>
            <a:r>
              <a:rPr lang="en-IN" dirty="0"/>
              <a:t>The median interest owed is noticeably higher for Charged Off loans than for Fully Paid loans. This suggests that borrowers who default tend to owe more in interest, possibly due to higher loan amounts, longer loan terms, or higher interest rates.</a:t>
            </a:r>
          </a:p>
        </p:txBody>
      </p:sp>
    </p:spTree>
    <p:extLst>
      <p:ext uri="{BB962C8B-B14F-4D97-AF65-F5344CB8AC3E}">
        <p14:creationId xmlns:p14="http://schemas.microsoft.com/office/powerpoint/2010/main" val="3547297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934</Words>
  <Application>Microsoft Office PowerPoint</Application>
  <PresentationFormat>Widescreen</PresentationFormat>
  <Paragraphs>169</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Model Features</vt:lpstr>
      <vt:lpstr>Model Features</vt:lpstr>
      <vt:lpstr>Model Features</vt:lpstr>
      <vt:lpstr>Target Feature</vt:lpstr>
      <vt:lpstr>Loan_to_income</vt:lpstr>
      <vt:lpstr>Loan_to_income</vt:lpstr>
      <vt:lpstr>Total_interest_owed</vt:lpstr>
      <vt:lpstr>Total_interest_owed</vt:lpstr>
      <vt:lpstr>Installment_to_income_ratio</vt:lpstr>
      <vt:lpstr>Installment_to_income_ratio</vt:lpstr>
      <vt:lpstr>Active_credit_pct</vt:lpstr>
      <vt:lpstr>PowerPoint Presentation</vt:lpstr>
      <vt:lpstr>Credit_age (Credit History)</vt:lpstr>
      <vt:lpstr>Credit_age (Credit History)</vt:lpstr>
      <vt:lpstr>LightGBM Model Training Metrics</vt:lpstr>
      <vt:lpstr>LightGBM Model Training Metrics</vt:lpstr>
      <vt:lpstr>XGBoost Model Training Metrics</vt:lpstr>
      <vt:lpstr>XGBoost Model Training Metrics</vt:lpstr>
      <vt:lpstr>Prediction Data Distribution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 C Sai Santhosh</dc:creator>
  <cp:lastModifiedBy>V C Sai Santhosh</cp:lastModifiedBy>
  <cp:revision>41</cp:revision>
  <dcterms:created xsi:type="dcterms:W3CDTF">2025-02-07T20:39:34Z</dcterms:created>
  <dcterms:modified xsi:type="dcterms:W3CDTF">2025-02-07T22:44:21Z</dcterms:modified>
</cp:coreProperties>
</file>