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A9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66" d="100"/>
          <a:sy n="66" d="100"/>
        </p:scale>
        <p:origin x="9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0C1D919-035D-4F01-B108-E8A4D2EF55ED}"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3B589D-9647-4511-B90A-872EA38C4727}" type="slidenum">
              <a:rPr lang="en-IN" smtClean="0"/>
              <a:t>‹#›</a:t>
            </a:fld>
            <a:endParaRPr lang="en-IN"/>
          </a:p>
        </p:txBody>
      </p:sp>
    </p:spTree>
    <p:extLst>
      <p:ext uri="{BB962C8B-B14F-4D97-AF65-F5344CB8AC3E}">
        <p14:creationId xmlns:p14="http://schemas.microsoft.com/office/powerpoint/2010/main" val="3844897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0C1D919-035D-4F01-B108-E8A4D2EF55ED}"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3B589D-9647-4511-B90A-872EA38C4727}" type="slidenum">
              <a:rPr lang="en-IN" smtClean="0"/>
              <a:t>‹#›</a:t>
            </a:fld>
            <a:endParaRPr lang="en-IN"/>
          </a:p>
        </p:txBody>
      </p:sp>
    </p:spTree>
    <p:extLst>
      <p:ext uri="{BB962C8B-B14F-4D97-AF65-F5344CB8AC3E}">
        <p14:creationId xmlns:p14="http://schemas.microsoft.com/office/powerpoint/2010/main" val="2474322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0C1D919-035D-4F01-B108-E8A4D2EF55ED}"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3B589D-9647-4511-B90A-872EA38C4727}" type="slidenum">
              <a:rPr lang="en-IN" smtClean="0"/>
              <a:t>‹#›</a:t>
            </a:fld>
            <a:endParaRPr lang="en-IN"/>
          </a:p>
        </p:txBody>
      </p:sp>
    </p:spTree>
    <p:extLst>
      <p:ext uri="{BB962C8B-B14F-4D97-AF65-F5344CB8AC3E}">
        <p14:creationId xmlns:p14="http://schemas.microsoft.com/office/powerpoint/2010/main" val="1914283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0C1D919-035D-4F01-B108-E8A4D2EF55ED}"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3B589D-9647-4511-B90A-872EA38C4727}" type="slidenum">
              <a:rPr lang="en-IN" smtClean="0"/>
              <a:t>‹#›</a:t>
            </a:fld>
            <a:endParaRPr lang="en-IN"/>
          </a:p>
        </p:txBody>
      </p:sp>
    </p:spTree>
    <p:extLst>
      <p:ext uri="{BB962C8B-B14F-4D97-AF65-F5344CB8AC3E}">
        <p14:creationId xmlns:p14="http://schemas.microsoft.com/office/powerpoint/2010/main" val="3580121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C1D919-035D-4F01-B108-E8A4D2EF55ED}"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3B589D-9647-4511-B90A-872EA38C4727}" type="slidenum">
              <a:rPr lang="en-IN" smtClean="0"/>
              <a:t>‹#›</a:t>
            </a:fld>
            <a:endParaRPr lang="en-IN"/>
          </a:p>
        </p:txBody>
      </p:sp>
    </p:spTree>
    <p:extLst>
      <p:ext uri="{BB962C8B-B14F-4D97-AF65-F5344CB8AC3E}">
        <p14:creationId xmlns:p14="http://schemas.microsoft.com/office/powerpoint/2010/main" val="2349485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0C1D919-035D-4F01-B108-E8A4D2EF55ED}" type="datetimeFigureOut">
              <a:rPr lang="en-IN" smtClean="0"/>
              <a:t>29-01-2024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3B589D-9647-4511-B90A-872EA38C4727}" type="slidenum">
              <a:rPr lang="en-IN" smtClean="0"/>
              <a:t>‹#›</a:t>
            </a:fld>
            <a:endParaRPr lang="en-IN"/>
          </a:p>
        </p:txBody>
      </p:sp>
    </p:spTree>
    <p:extLst>
      <p:ext uri="{BB962C8B-B14F-4D97-AF65-F5344CB8AC3E}">
        <p14:creationId xmlns:p14="http://schemas.microsoft.com/office/powerpoint/2010/main" val="1414324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0C1D919-035D-4F01-B108-E8A4D2EF55ED}" type="datetimeFigureOut">
              <a:rPr lang="en-IN" smtClean="0"/>
              <a:t>29-01-2024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3B589D-9647-4511-B90A-872EA38C4727}" type="slidenum">
              <a:rPr lang="en-IN" smtClean="0"/>
              <a:t>‹#›</a:t>
            </a:fld>
            <a:endParaRPr lang="en-IN"/>
          </a:p>
        </p:txBody>
      </p:sp>
    </p:spTree>
    <p:extLst>
      <p:ext uri="{BB962C8B-B14F-4D97-AF65-F5344CB8AC3E}">
        <p14:creationId xmlns:p14="http://schemas.microsoft.com/office/powerpoint/2010/main" val="2062547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0C1D919-035D-4F01-B108-E8A4D2EF55ED}" type="datetimeFigureOut">
              <a:rPr lang="en-IN" smtClean="0"/>
              <a:t>29-01-2024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3B589D-9647-4511-B90A-872EA38C4727}" type="slidenum">
              <a:rPr lang="en-IN" smtClean="0"/>
              <a:t>‹#›</a:t>
            </a:fld>
            <a:endParaRPr lang="en-IN"/>
          </a:p>
        </p:txBody>
      </p:sp>
    </p:spTree>
    <p:extLst>
      <p:ext uri="{BB962C8B-B14F-4D97-AF65-F5344CB8AC3E}">
        <p14:creationId xmlns:p14="http://schemas.microsoft.com/office/powerpoint/2010/main" val="49501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C1D919-035D-4F01-B108-E8A4D2EF55ED}" type="datetimeFigureOut">
              <a:rPr lang="en-IN" smtClean="0"/>
              <a:t>29-01-2024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3B589D-9647-4511-B90A-872EA38C4727}" type="slidenum">
              <a:rPr lang="en-IN" smtClean="0"/>
              <a:t>‹#›</a:t>
            </a:fld>
            <a:endParaRPr lang="en-IN"/>
          </a:p>
        </p:txBody>
      </p:sp>
    </p:spTree>
    <p:extLst>
      <p:ext uri="{BB962C8B-B14F-4D97-AF65-F5344CB8AC3E}">
        <p14:creationId xmlns:p14="http://schemas.microsoft.com/office/powerpoint/2010/main" val="1450420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C1D919-035D-4F01-B108-E8A4D2EF55ED}" type="datetimeFigureOut">
              <a:rPr lang="en-IN" smtClean="0"/>
              <a:t>29-01-2024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3B589D-9647-4511-B90A-872EA38C4727}" type="slidenum">
              <a:rPr lang="en-IN" smtClean="0"/>
              <a:t>‹#›</a:t>
            </a:fld>
            <a:endParaRPr lang="en-IN"/>
          </a:p>
        </p:txBody>
      </p:sp>
    </p:spTree>
    <p:extLst>
      <p:ext uri="{BB962C8B-B14F-4D97-AF65-F5344CB8AC3E}">
        <p14:creationId xmlns:p14="http://schemas.microsoft.com/office/powerpoint/2010/main" val="3549211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C1D919-035D-4F01-B108-E8A4D2EF55ED}" type="datetimeFigureOut">
              <a:rPr lang="en-IN" smtClean="0"/>
              <a:t>29-01-2024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3B589D-9647-4511-B90A-872EA38C4727}" type="slidenum">
              <a:rPr lang="en-IN" smtClean="0"/>
              <a:t>‹#›</a:t>
            </a:fld>
            <a:endParaRPr lang="en-IN"/>
          </a:p>
        </p:txBody>
      </p:sp>
    </p:spTree>
    <p:extLst>
      <p:ext uri="{BB962C8B-B14F-4D97-AF65-F5344CB8AC3E}">
        <p14:creationId xmlns:p14="http://schemas.microsoft.com/office/powerpoint/2010/main" val="1942262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C1D919-035D-4F01-B108-E8A4D2EF55ED}" type="datetimeFigureOut">
              <a:rPr lang="en-IN" smtClean="0"/>
              <a:t>29-01-2024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3B589D-9647-4511-B90A-872EA38C4727}" type="slidenum">
              <a:rPr lang="en-IN" smtClean="0"/>
              <a:t>‹#›</a:t>
            </a:fld>
            <a:endParaRPr lang="en-IN"/>
          </a:p>
        </p:txBody>
      </p:sp>
    </p:spTree>
    <p:extLst>
      <p:ext uri="{BB962C8B-B14F-4D97-AF65-F5344CB8AC3E}">
        <p14:creationId xmlns:p14="http://schemas.microsoft.com/office/powerpoint/2010/main" val="2695010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02658"/>
            <a:ext cx="12192000" cy="2339788"/>
          </a:xfrm>
          <a:prstGeom prst="rect">
            <a:avLst/>
          </a:prstGeom>
          <a:solidFill>
            <a:srgbClr val="73A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0269" y="506258"/>
            <a:ext cx="2790825" cy="5610225"/>
          </a:xfrm>
          <a:prstGeom prst="rect">
            <a:avLst/>
          </a:prstGeom>
        </p:spPr>
      </p:pic>
      <p:sp>
        <p:nvSpPr>
          <p:cNvPr id="12" name="TextBox 11"/>
          <p:cNvSpPr txBox="1"/>
          <p:nvPr/>
        </p:nvSpPr>
        <p:spPr>
          <a:xfrm>
            <a:off x="364751" y="1470860"/>
            <a:ext cx="3805518" cy="1569660"/>
          </a:xfrm>
          <a:prstGeom prst="rect">
            <a:avLst/>
          </a:prstGeom>
          <a:noFill/>
        </p:spPr>
        <p:txBody>
          <a:bodyPr wrap="square" rtlCol="0">
            <a:spAutoFit/>
          </a:bodyPr>
          <a:lstStyle/>
          <a:p>
            <a:r>
              <a:rPr lang="en-US" sz="9600" dirty="0" smtClean="0">
                <a:solidFill>
                  <a:schemeClr val="bg1"/>
                </a:solidFill>
                <a:latin typeface="Berlin Sans FB" panose="020E0602020502020306" pitchFamily="34" charset="0"/>
              </a:rPr>
              <a:t>MOOD</a:t>
            </a:r>
            <a:endParaRPr lang="en-IN" sz="4400" dirty="0">
              <a:solidFill>
                <a:schemeClr val="bg1"/>
              </a:solidFill>
              <a:latin typeface="Berlin Sans FB" panose="020E0602020502020306" pitchFamily="34" charset="0"/>
            </a:endParaRPr>
          </a:p>
        </p:txBody>
      </p:sp>
      <p:sp>
        <p:nvSpPr>
          <p:cNvPr id="13" name="TextBox 12"/>
          <p:cNvSpPr txBox="1"/>
          <p:nvPr/>
        </p:nvSpPr>
        <p:spPr>
          <a:xfrm>
            <a:off x="7122458" y="1470860"/>
            <a:ext cx="4908177" cy="1569660"/>
          </a:xfrm>
          <a:prstGeom prst="rect">
            <a:avLst/>
          </a:prstGeom>
          <a:noFill/>
        </p:spPr>
        <p:txBody>
          <a:bodyPr wrap="square" rtlCol="0">
            <a:spAutoFit/>
          </a:bodyPr>
          <a:lstStyle/>
          <a:p>
            <a:r>
              <a:rPr lang="en-US" sz="9600" dirty="0" smtClean="0">
                <a:solidFill>
                  <a:schemeClr val="bg1"/>
                </a:solidFill>
                <a:latin typeface="Berlin Sans FB" panose="020E0602020502020306" pitchFamily="34" charset="0"/>
              </a:rPr>
              <a:t>REFLECT</a:t>
            </a:r>
            <a:endParaRPr lang="en-IN" sz="4400" dirty="0">
              <a:solidFill>
                <a:schemeClr val="bg1"/>
              </a:solidFill>
              <a:latin typeface="Berlin Sans FB" panose="020E0602020502020306" pitchFamily="34" charset="0"/>
            </a:endParaRPr>
          </a:p>
        </p:txBody>
      </p:sp>
      <p:pic>
        <p:nvPicPr>
          <p:cNvPr id="15" name="Picture 14"/>
          <p:cNvPicPr>
            <a:picLocks noChangeAspect="1"/>
          </p:cNvPicPr>
          <p:nvPr/>
        </p:nvPicPr>
        <p:blipFill>
          <a:blip r:embed="rId3"/>
          <a:stretch>
            <a:fillRect/>
          </a:stretch>
        </p:blipFill>
        <p:spPr>
          <a:xfrm>
            <a:off x="364751" y="209967"/>
            <a:ext cx="635374" cy="673263"/>
          </a:xfrm>
          <a:prstGeom prst="rect">
            <a:avLst/>
          </a:prstGeom>
        </p:spPr>
      </p:pic>
      <p:grpSp>
        <p:nvGrpSpPr>
          <p:cNvPr id="22" name="Group 21"/>
          <p:cNvGrpSpPr/>
          <p:nvPr/>
        </p:nvGrpSpPr>
        <p:grpSpPr>
          <a:xfrm>
            <a:off x="8256072" y="3810648"/>
            <a:ext cx="3845578" cy="1140479"/>
            <a:chOff x="551329" y="3517245"/>
            <a:chExt cx="3980329" cy="1140479"/>
          </a:xfrm>
        </p:grpSpPr>
        <p:grpSp>
          <p:nvGrpSpPr>
            <p:cNvPr id="23" name="Group 22"/>
            <p:cNvGrpSpPr/>
            <p:nvPr/>
          </p:nvGrpSpPr>
          <p:grpSpPr>
            <a:xfrm>
              <a:off x="1009369" y="3750854"/>
              <a:ext cx="2962135" cy="646331"/>
              <a:chOff x="1186703" y="3740803"/>
              <a:chExt cx="2962135" cy="646331"/>
            </a:xfrm>
          </p:grpSpPr>
          <p:sp>
            <p:nvSpPr>
              <p:cNvPr id="25" name="TextBox 24"/>
              <p:cNvSpPr txBox="1"/>
              <p:nvPr/>
            </p:nvSpPr>
            <p:spPr>
              <a:xfrm>
                <a:off x="1186703" y="3740803"/>
                <a:ext cx="2928097" cy="646331"/>
              </a:xfrm>
              <a:prstGeom prst="rect">
                <a:avLst/>
              </a:prstGeom>
              <a:noFill/>
            </p:spPr>
            <p:txBody>
              <a:bodyPr wrap="square" rtlCol="0">
                <a:spAutoFit/>
              </a:bodyPr>
              <a:lstStyle/>
              <a:p>
                <a:r>
                  <a:rPr lang="en-US" dirty="0" smtClean="0">
                    <a:latin typeface="Berlin Sans FB" panose="020E0602020502020306" pitchFamily="34" charset="0"/>
                  </a:rPr>
                  <a:t>SAI SANTOSH PAL </a:t>
                </a:r>
              </a:p>
              <a:p>
                <a:r>
                  <a:rPr lang="en-US" dirty="0" smtClean="0">
                    <a:latin typeface="Berlin Sans FB" panose="020E0602020502020306" pitchFamily="34" charset="0"/>
                  </a:rPr>
                  <a:t>TRIBUVAN SANORIA</a:t>
                </a:r>
                <a:endParaRPr lang="en-IN" dirty="0">
                  <a:latin typeface="Berlin Sans FB" panose="020E0602020502020306" pitchFamily="34" charset="0"/>
                </a:endParaRPr>
              </a:p>
            </p:txBody>
          </p:sp>
          <p:sp>
            <p:nvSpPr>
              <p:cNvPr id="26" name="TextBox 25"/>
              <p:cNvSpPr txBox="1"/>
              <p:nvPr/>
            </p:nvSpPr>
            <p:spPr>
              <a:xfrm>
                <a:off x="3421016" y="3879302"/>
                <a:ext cx="727822" cy="369332"/>
              </a:xfrm>
              <a:prstGeom prst="rect">
                <a:avLst/>
              </a:prstGeom>
              <a:noFill/>
            </p:spPr>
            <p:txBody>
              <a:bodyPr wrap="square" rtlCol="0">
                <a:spAutoFit/>
              </a:bodyPr>
              <a:lstStyle/>
              <a:p>
                <a:r>
                  <a:rPr lang="en-US" dirty="0" smtClean="0">
                    <a:latin typeface="Berlin Sans FB" panose="020E0602020502020306" pitchFamily="34" charset="0"/>
                  </a:rPr>
                  <a:t>VIII-F</a:t>
                </a:r>
                <a:endParaRPr lang="en-IN" dirty="0">
                  <a:latin typeface="Berlin Sans FB" panose="020E0602020502020306" pitchFamily="34" charset="0"/>
                </a:endParaRPr>
              </a:p>
            </p:txBody>
          </p:sp>
        </p:grpSp>
        <p:sp>
          <p:nvSpPr>
            <p:cNvPr id="24" name="Rounded Rectangle 23"/>
            <p:cNvSpPr/>
            <p:nvPr/>
          </p:nvSpPr>
          <p:spPr>
            <a:xfrm>
              <a:off x="551329" y="3517245"/>
              <a:ext cx="3980329" cy="1140479"/>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6372" y="3739406"/>
            <a:ext cx="1409700" cy="1333500"/>
          </a:xfrm>
          <a:prstGeom prst="rect">
            <a:avLst/>
          </a:prstGeom>
        </p:spPr>
      </p:pic>
      <p:sp>
        <p:nvSpPr>
          <p:cNvPr id="33" name="TextBox 32"/>
          <p:cNvSpPr txBox="1"/>
          <p:nvPr/>
        </p:nvSpPr>
        <p:spPr>
          <a:xfrm>
            <a:off x="10380427" y="5054526"/>
            <a:ext cx="1721223" cy="664012"/>
          </a:xfrm>
          <a:prstGeom prst="roundRect">
            <a:avLst/>
          </a:prstGeom>
          <a:ln w="5715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100" dirty="0" smtClean="0">
                <a:latin typeface="Berlin Sans FB" panose="020E0602020502020306" pitchFamily="34" charset="0"/>
              </a:rPr>
              <a:t>Under the guidance of </a:t>
            </a:r>
          </a:p>
          <a:p>
            <a:pPr algn="ctr"/>
            <a:r>
              <a:rPr lang="en-US" sz="1100" dirty="0" smtClean="0">
                <a:latin typeface="Berlin Sans FB" panose="020E0602020502020306" pitchFamily="34" charset="0"/>
              </a:rPr>
              <a:t>Ms. </a:t>
            </a:r>
            <a:r>
              <a:rPr lang="en-US" sz="1100" dirty="0" err="1" smtClean="0">
                <a:latin typeface="Berlin Sans FB" panose="020E0602020502020306" pitchFamily="34" charset="0"/>
              </a:rPr>
              <a:t>Manju</a:t>
            </a:r>
            <a:r>
              <a:rPr lang="en-US" sz="1100" dirty="0" smtClean="0">
                <a:latin typeface="Berlin Sans FB" panose="020E0602020502020306" pitchFamily="34" charset="0"/>
              </a:rPr>
              <a:t> </a:t>
            </a:r>
            <a:r>
              <a:rPr lang="en-US" sz="1100" dirty="0" err="1" smtClean="0">
                <a:latin typeface="Berlin Sans FB" panose="020E0602020502020306" pitchFamily="34" charset="0"/>
              </a:rPr>
              <a:t>Kasana</a:t>
            </a:r>
            <a:endParaRPr lang="en-US" sz="1100" dirty="0" smtClean="0">
              <a:latin typeface="Berlin Sans FB" panose="020E0602020502020306" pitchFamily="34" charset="0"/>
            </a:endParaRPr>
          </a:p>
          <a:p>
            <a:pPr algn="ctr"/>
            <a:r>
              <a:rPr lang="en-US" sz="1100" dirty="0" smtClean="0">
                <a:latin typeface="Berlin Sans FB" panose="020E0602020502020306" pitchFamily="34" charset="0"/>
              </a:rPr>
              <a:t>Mr. </a:t>
            </a:r>
            <a:r>
              <a:rPr lang="en-US" sz="1100" dirty="0" err="1" smtClean="0">
                <a:latin typeface="Berlin Sans FB" panose="020E0602020502020306" pitchFamily="34" charset="0"/>
              </a:rPr>
              <a:t>Subrat</a:t>
            </a:r>
            <a:r>
              <a:rPr lang="en-US" sz="1100" dirty="0" smtClean="0">
                <a:latin typeface="Berlin Sans FB" panose="020E0602020502020306" pitchFamily="34" charset="0"/>
              </a:rPr>
              <a:t> Mishra</a:t>
            </a:r>
          </a:p>
        </p:txBody>
      </p:sp>
    </p:spTree>
    <p:extLst>
      <p:ext uri="{BB962C8B-B14F-4D97-AF65-F5344CB8AC3E}">
        <p14:creationId xmlns:p14="http://schemas.microsoft.com/office/powerpoint/2010/main" val="1710142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78224"/>
            <a:ext cx="12192000" cy="914400"/>
          </a:xfrm>
          <a:prstGeom prst="rect">
            <a:avLst/>
          </a:prstGeom>
          <a:solidFill>
            <a:srgbClr val="73A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72642"/>
            <a:ext cx="10515600" cy="1325563"/>
          </a:xfrm>
        </p:spPr>
        <p:txBody>
          <a:bodyPr/>
          <a:lstStyle/>
          <a:p>
            <a:r>
              <a:rPr lang="en-US" dirty="0" smtClean="0">
                <a:solidFill>
                  <a:schemeClr val="bg1"/>
                </a:solidFill>
                <a:latin typeface="Segoe UI Black" panose="020B0A02040204020203" pitchFamily="34" charset="0"/>
                <a:ea typeface="Segoe UI Black" panose="020B0A02040204020203" pitchFamily="34" charset="0"/>
              </a:rPr>
              <a:t>PROBLEM</a:t>
            </a:r>
            <a:endParaRPr lang="en-IN" dirty="0">
              <a:solidFill>
                <a:schemeClr val="bg1"/>
              </a:solidFill>
              <a:latin typeface="Segoe UI Black" panose="020B0A02040204020203" pitchFamily="34" charset="0"/>
              <a:ea typeface="Segoe UI Black" panose="020B0A02040204020203" pitchFamily="34" charset="0"/>
            </a:endParaRPr>
          </a:p>
        </p:txBody>
      </p:sp>
      <p:sp>
        <p:nvSpPr>
          <p:cNvPr id="5" name="Content Placeholder 2"/>
          <p:cNvSpPr txBox="1">
            <a:spLocks/>
          </p:cNvSpPr>
          <p:nvPr/>
        </p:nvSpPr>
        <p:spPr>
          <a:xfrm>
            <a:off x="838200" y="1903787"/>
            <a:ext cx="105156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latin typeface="Arial" panose="020B0604020202020204" pitchFamily="34" charset="0"/>
                <a:ea typeface="Segoe UI Black" panose="020B0A02040204020203" pitchFamily="34" charset="0"/>
                <a:cs typeface="Arial" panose="020B0604020202020204" pitchFamily="34" charset="0"/>
              </a:rPr>
              <a:t>Many students face challenges in managing their mental health and controlling their mood due to academic pressures, social expectations, and lifestyle factors. </a:t>
            </a:r>
          </a:p>
          <a:p>
            <a:r>
              <a:rPr lang="en-US" sz="2400" dirty="0" smtClean="0">
                <a:latin typeface="Arial" panose="020B0604020202020204" pitchFamily="34" charset="0"/>
                <a:ea typeface="Segoe UI Black" panose="020B0A02040204020203" pitchFamily="34" charset="0"/>
                <a:cs typeface="Arial" panose="020B0604020202020204" pitchFamily="34" charset="0"/>
              </a:rPr>
              <a:t>The lack of a comprehensive tool to monitor and enhance emotional well-being results in difficulties recognizing patterns, accessing relevant resources, and building sustainable habits for improved mental health. </a:t>
            </a:r>
          </a:p>
        </p:txBody>
      </p:sp>
      <p:pic>
        <p:nvPicPr>
          <p:cNvPr id="7170" name="Picture 2" descr="Take Heed of these Signs of Mental Health Issues | Friends Life Ca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37493" y="4227374"/>
            <a:ext cx="3281083" cy="2460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8225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78224"/>
            <a:ext cx="12192000" cy="914400"/>
          </a:xfrm>
          <a:prstGeom prst="rect">
            <a:avLst/>
          </a:prstGeom>
          <a:solidFill>
            <a:srgbClr val="73A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72642"/>
            <a:ext cx="10515600" cy="1325563"/>
          </a:xfrm>
        </p:spPr>
        <p:txBody>
          <a:bodyPr/>
          <a:lstStyle/>
          <a:p>
            <a:r>
              <a:rPr lang="en-US" dirty="0" smtClean="0">
                <a:solidFill>
                  <a:schemeClr val="bg1"/>
                </a:solidFill>
                <a:latin typeface="Segoe UI Black" panose="020B0A02040204020203" pitchFamily="34" charset="0"/>
                <a:ea typeface="Segoe UI Black" panose="020B0A02040204020203" pitchFamily="34" charset="0"/>
              </a:rPr>
              <a:t>AIM</a:t>
            </a:r>
            <a:endParaRPr lang="en-IN" dirty="0">
              <a:solidFill>
                <a:schemeClr val="bg1"/>
              </a:solidFill>
              <a:latin typeface="Segoe UI Black" panose="020B0A02040204020203" pitchFamily="34" charset="0"/>
              <a:ea typeface="Segoe UI Black" panose="020B0A02040204020203" pitchFamily="34" charset="0"/>
            </a:endParaRPr>
          </a:p>
        </p:txBody>
      </p:sp>
      <p:sp>
        <p:nvSpPr>
          <p:cNvPr id="3" name="Content Placeholder 2"/>
          <p:cNvSpPr>
            <a:spLocks noGrp="1"/>
          </p:cNvSpPr>
          <p:nvPr>
            <p:ph idx="1"/>
          </p:nvPr>
        </p:nvSpPr>
        <p:spPr>
          <a:xfrm>
            <a:off x="515470" y="1803495"/>
            <a:ext cx="9120187" cy="4351338"/>
          </a:xfrm>
        </p:spPr>
        <p:txBody>
          <a:bodyPr>
            <a:noAutofit/>
          </a:bodyPr>
          <a:lstStyle/>
          <a:p>
            <a:pPr marL="0" indent="0">
              <a:buNone/>
            </a:pPr>
            <a:r>
              <a:rPr lang="en-US" sz="2400" dirty="0">
                <a:latin typeface="Arial" panose="020B0604020202020204" pitchFamily="34" charset="0"/>
                <a:cs typeface="Arial" panose="020B0604020202020204" pitchFamily="34" charset="0"/>
              </a:rPr>
              <a:t>Mood Reflect aims to empower students in managing their mental health through personalized goal-setting, mood tracking, and curated content. Our goal is to provide a user-friendly and supportive platform, fostering a positive impact on students' overall well-being. In the medium term, we aim to become a go-to resource for students seeking holistic mental health support.</a:t>
            </a:r>
            <a:endParaRPr lang="en-US" sz="2400" dirty="0" smtClean="0">
              <a:latin typeface="Arial" panose="020B0604020202020204" pitchFamily="34" charset="0"/>
              <a:cs typeface="Arial" panose="020B0604020202020204" pitchFamily="34" charset="0"/>
            </a:endParaRPr>
          </a:p>
        </p:txBody>
      </p:sp>
      <p:pic>
        <p:nvPicPr>
          <p:cNvPr id="6150" name="Picture 6" descr="Physical symptoms of mental disorder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04445" y="3503476"/>
            <a:ext cx="2756647" cy="2756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616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78224"/>
            <a:ext cx="12192000" cy="914400"/>
          </a:xfrm>
          <a:prstGeom prst="rect">
            <a:avLst/>
          </a:prstGeom>
          <a:solidFill>
            <a:srgbClr val="73A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72642"/>
            <a:ext cx="10515600" cy="1325563"/>
          </a:xfrm>
        </p:spPr>
        <p:txBody>
          <a:bodyPr/>
          <a:lstStyle/>
          <a:p>
            <a:r>
              <a:rPr lang="en-US" dirty="0" smtClean="0">
                <a:solidFill>
                  <a:schemeClr val="bg1"/>
                </a:solidFill>
                <a:latin typeface="Segoe UI Black" panose="020B0A02040204020203" pitchFamily="34" charset="0"/>
                <a:ea typeface="Segoe UI Black" panose="020B0A02040204020203" pitchFamily="34" charset="0"/>
              </a:rPr>
              <a:t>SOLUTION</a:t>
            </a:r>
            <a:endParaRPr lang="en-IN" dirty="0">
              <a:solidFill>
                <a:schemeClr val="bg1"/>
              </a:solidFill>
              <a:latin typeface="Segoe UI Black" panose="020B0A02040204020203" pitchFamily="34" charset="0"/>
              <a:ea typeface="Segoe UI Black" panose="020B0A02040204020203" pitchFamily="34" charset="0"/>
            </a:endParaRPr>
          </a:p>
        </p:txBody>
      </p:sp>
      <p:sp>
        <p:nvSpPr>
          <p:cNvPr id="3" name="Content Placeholder 2"/>
          <p:cNvSpPr>
            <a:spLocks noGrp="1"/>
          </p:cNvSpPr>
          <p:nvPr>
            <p:ph idx="1"/>
          </p:nvPr>
        </p:nvSpPr>
        <p:spPr>
          <a:xfrm>
            <a:off x="838200" y="1825625"/>
            <a:ext cx="8500222" cy="4351338"/>
          </a:xfrm>
        </p:spPr>
        <p:txBody>
          <a:bodyPr>
            <a:normAutofit/>
          </a:bodyPr>
          <a:lstStyle/>
          <a:p>
            <a:pPr marL="0" indent="0">
              <a:buNone/>
            </a:pPr>
            <a:r>
              <a:rPr lang="en-US" sz="2000" dirty="0">
                <a:latin typeface="Arial" panose="020B0604020202020204" pitchFamily="34" charset="0"/>
                <a:cs typeface="Arial" panose="020B0604020202020204" pitchFamily="34" charset="0"/>
              </a:rPr>
              <a:t>Mood Reflect is a comprehensive app addressing students' mental health challenges through features like goal setting, mood tracking, and a rich repository of articles and yoga poses. It fosters a structured approach to mental well-being, offering insights into emotional patterns and a diverse </a:t>
            </a:r>
            <a:r>
              <a:rPr lang="en-US" sz="1800" dirty="0">
                <a:latin typeface="Arial" panose="020B0604020202020204" pitchFamily="34" charset="0"/>
                <a:cs typeface="Arial" panose="020B0604020202020204" pitchFamily="34" charset="0"/>
              </a:rPr>
              <a:t>content</a:t>
            </a:r>
            <a:r>
              <a:rPr lang="en-US" sz="2000" dirty="0">
                <a:latin typeface="Arial" panose="020B0604020202020204" pitchFamily="34" charset="0"/>
                <a:cs typeface="Arial" panose="020B0604020202020204" pitchFamily="34" charset="0"/>
              </a:rPr>
              <a:t> library. Integrating practical yoga poses for stress relief, personalized recommendations, and a user-friendly interface, Mood Reflect aims to make a positive impact on students' mental well-being.</a:t>
            </a:r>
            <a:endParaRPr lang="en-IN"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6749" y="3979165"/>
            <a:ext cx="2458088" cy="232521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3951" y="1035423"/>
            <a:ext cx="2790825" cy="5610225"/>
          </a:xfrm>
          <a:prstGeom prst="rect">
            <a:avLst/>
          </a:prstGeom>
        </p:spPr>
      </p:pic>
    </p:spTree>
    <p:extLst>
      <p:ext uri="{BB962C8B-B14F-4D97-AF65-F5344CB8AC3E}">
        <p14:creationId xmlns:p14="http://schemas.microsoft.com/office/powerpoint/2010/main" val="689979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78224"/>
            <a:ext cx="12192000" cy="914400"/>
          </a:xfrm>
          <a:prstGeom prst="rect">
            <a:avLst/>
          </a:prstGeom>
          <a:solidFill>
            <a:srgbClr val="73A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72642"/>
            <a:ext cx="10515600" cy="1325563"/>
          </a:xfrm>
        </p:spPr>
        <p:txBody>
          <a:bodyPr/>
          <a:lstStyle/>
          <a:p>
            <a:r>
              <a:rPr lang="en-US" dirty="0" smtClean="0">
                <a:solidFill>
                  <a:schemeClr val="bg1"/>
                </a:solidFill>
                <a:latin typeface="Segoe UI Black" panose="020B0A02040204020203" pitchFamily="34" charset="0"/>
                <a:ea typeface="Segoe UI Black" panose="020B0A02040204020203" pitchFamily="34" charset="0"/>
              </a:rPr>
              <a:t>FUTURE SCOPE</a:t>
            </a:r>
            <a:endParaRPr lang="en-IN" dirty="0">
              <a:solidFill>
                <a:schemeClr val="bg1"/>
              </a:solidFill>
              <a:latin typeface="Segoe UI Black" panose="020B0A02040204020203" pitchFamily="34" charset="0"/>
              <a:ea typeface="Segoe UI Black" panose="020B0A02040204020203" pitchFamily="34" charset="0"/>
            </a:endParaRPr>
          </a:p>
        </p:txBody>
      </p:sp>
      <p:sp>
        <p:nvSpPr>
          <p:cNvPr id="3" name="Content Placeholder 2"/>
          <p:cNvSpPr>
            <a:spLocks noGrp="1"/>
          </p:cNvSpPr>
          <p:nvPr>
            <p:ph idx="1"/>
          </p:nvPr>
        </p:nvSpPr>
        <p:spPr>
          <a:xfrm>
            <a:off x="838200" y="1581058"/>
            <a:ext cx="10515600" cy="4351338"/>
          </a:xfrm>
        </p:spPr>
        <p:txBody>
          <a:bodyPr>
            <a:normAutofit/>
          </a:bodyPr>
          <a:lstStyle/>
          <a:p>
            <a:r>
              <a:rPr lang="en-US" sz="1800" dirty="0">
                <a:latin typeface="Arial" panose="020B0604020202020204" pitchFamily="34" charset="0"/>
                <a:cs typeface="Arial" panose="020B0604020202020204" pitchFamily="34" charset="0"/>
              </a:rPr>
              <a:t>The future scope for Mood Reflect holds promising opportunities for further enhancement and impact. Here are potential avenues for development:</a:t>
            </a:r>
          </a:p>
          <a:p>
            <a:r>
              <a:rPr lang="en-US" sz="1800" b="1" dirty="0">
                <a:latin typeface="Arial" panose="020B0604020202020204" pitchFamily="34" charset="0"/>
                <a:cs typeface="Arial" panose="020B0604020202020204" pitchFamily="34" charset="0"/>
              </a:rPr>
              <a:t>Expanded Content Repository:</a:t>
            </a:r>
            <a:r>
              <a:rPr lang="en-US" sz="1800" dirty="0">
                <a:latin typeface="Arial" panose="020B0604020202020204" pitchFamily="34" charset="0"/>
                <a:cs typeface="Arial" panose="020B0604020202020204" pitchFamily="34" charset="0"/>
              </a:rPr>
              <a:t> Broaden the scope of the app by continually adding diverse and relevant content. This could include expanding the library of articles, incorporating audio content, and collaborating with experts for more specialized resources.</a:t>
            </a:r>
          </a:p>
          <a:p>
            <a:r>
              <a:rPr lang="en-US" sz="1800" b="1" dirty="0">
                <a:latin typeface="Arial" panose="020B0604020202020204" pitchFamily="34" charset="0"/>
                <a:cs typeface="Arial" panose="020B0604020202020204" pitchFamily="34" charset="0"/>
              </a:rPr>
              <a:t>Integration with Wearable Technology:</a:t>
            </a:r>
            <a:r>
              <a:rPr lang="en-US" sz="1800" dirty="0">
                <a:latin typeface="Arial" panose="020B0604020202020204" pitchFamily="34" charset="0"/>
                <a:cs typeface="Arial" panose="020B0604020202020204" pitchFamily="34" charset="0"/>
              </a:rPr>
              <a:t> Explore the integration of Mood Reflect with wearable devices to capture real-time biometric data. This could provide users with a more nuanced understanding of the relationship between their physical well-being and emotional states.</a:t>
            </a:r>
          </a:p>
          <a:p>
            <a:r>
              <a:rPr lang="en-US" sz="1800" b="1" dirty="0">
                <a:latin typeface="Arial" panose="020B0604020202020204" pitchFamily="34" charset="0"/>
                <a:cs typeface="Arial" panose="020B0604020202020204" pitchFamily="34" charset="0"/>
              </a:rPr>
              <a:t>AI-driven Personalization:</a:t>
            </a:r>
            <a:r>
              <a:rPr lang="en-US" sz="1800" dirty="0">
                <a:latin typeface="Arial" panose="020B0604020202020204" pitchFamily="34" charset="0"/>
                <a:cs typeface="Arial" panose="020B0604020202020204" pitchFamily="34" charset="0"/>
              </a:rPr>
              <a:t> Enhance the app's personalization capabilities by leveraging artificial intelligence. Implement algorithms that analyze user behavior and mood data to offer increasingly tailored recommendations and insights over time.</a:t>
            </a:r>
          </a:p>
          <a:p>
            <a:endParaRPr lang="en-IN" sz="18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backgroundRemoval t="5532" b="95745" l="10000" r="90000">
                        <a14:foregroundMark x1="47000" y1="5532" x2="60100" y2="6170"/>
                        <a14:foregroundMark x1="35600" y1="95745" x2="54800" y2="88723"/>
                      </a14:backgroundRemoval>
                    </a14:imgEffect>
                  </a14:imgLayer>
                </a14:imgProps>
              </a:ext>
            </a:extLst>
          </a:blip>
          <a:stretch>
            <a:fillRect/>
          </a:stretch>
        </p:blipFill>
        <p:spPr>
          <a:xfrm>
            <a:off x="7274859" y="4572000"/>
            <a:ext cx="4606331" cy="2164976"/>
          </a:xfrm>
          <a:prstGeom prst="rect">
            <a:avLst/>
          </a:prstGeom>
        </p:spPr>
      </p:pic>
      <p:pic>
        <p:nvPicPr>
          <p:cNvPr id="8" name="Picture 7"/>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6176" y1="23454" x2="25098" y2="65979"/>
                        <a14:foregroundMark x1="51471" y1="21907" x2="49902" y2="65206"/>
                      </a14:backgroundRemoval>
                    </a14:imgEffect>
                  </a14:imgLayer>
                </a14:imgProps>
              </a:ext>
            </a:extLst>
          </a:blip>
          <a:stretch>
            <a:fillRect/>
          </a:stretch>
        </p:blipFill>
        <p:spPr>
          <a:xfrm>
            <a:off x="1882588" y="4705627"/>
            <a:ext cx="4988859" cy="1897723"/>
          </a:xfrm>
          <a:prstGeom prst="rect">
            <a:avLst/>
          </a:prstGeom>
        </p:spPr>
      </p:pic>
    </p:spTree>
    <p:extLst>
      <p:ext uri="{BB962C8B-B14F-4D97-AF65-F5344CB8AC3E}">
        <p14:creationId xmlns:p14="http://schemas.microsoft.com/office/powerpoint/2010/main" val="1084314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78224"/>
            <a:ext cx="12192000" cy="914400"/>
          </a:xfrm>
          <a:prstGeom prst="rect">
            <a:avLst/>
          </a:prstGeom>
          <a:solidFill>
            <a:srgbClr val="73A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72642"/>
            <a:ext cx="10515600" cy="1325563"/>
          </a:xfrm>
        </p:spPr>
        <p:txBody>
          <a:bodyPr/>
          <a:lstStyle/>
          <a:p>
            <a:r>
              <a:rPr lang="en-US" dirty="0" smtClean="0">
                <a:solidFill>
                  <a:schemeClr val="bg1"/>
                </a:solidFill>
                <a:latin typeface="Segoe UI Black" panose="020B0A02040204020203" pitchFamily="34" charset="0"/>
                <a:ea typeface="Segoe UI Black" panose="020B0A02040204020203" pitchFamily="34" charset="0"/>
              </a:rPr>
              <a:t>CONCLUSION</a:t>
            </a:r>
            <a:endParaRPr lang="en-IN" dirty="0">
              <a:solidFill>
                <a:schemeClr val="bg1"/>
              </a:solidFill>
              <a:latin typeface="Segoe UI Black" panose="020B0A02040204020203" pitchFamily="34" charset="0"/>
              <a:ea typeface="Segoe UI Black" panose="020B0A02040204020203" pitchFamily="34" charset="0"/>
            </a:endParaRPr>
          </a:p>
        </p:txBody>
      </p:sp>
      <p:sp>
        <p:nvSpPr>
          <p:cNvPr id="3" name="Content Placeholder 2"/>
          <p:cNvSpPr>
            <a:spLocks noGrp="1"/>
          </p:cNvSpPr>
          <p:nvPr>
            <p:ph idx="1"/>
          </p:nvPr>
        </p:nvSpPr>
        <p:spPr/>
        <p:txBody>
          <a:bodyPr>
            <a:normAutofit/>
          </a:bodyPr>
          <a:lstStyle/>
          <a:p>
            <a:pPr marL="0" indent="0">
              <a:buNone/>
            </a:pPr>
            <a:r>
              <a:rPr lang="en-US" sz="2400" dirty="0">
                <a:latin typeface="Arial" panose="020B0604020202020204" pitchFamily="34" charset="0"/>
                <a:cs typeface="Arial" panose="020B0604020202020204" pitchFamily="34" charset="0"/>
              </a:rPr>
              <a:t>In conclusion, Mood Reflect stands at the forefront of addressing the critical mental health challenges faced by students. With a robust combination of features including goal setting, mood tracking, curated content, and yoga poses, the app offers a holistic approach to well-being. As we look to the future, there is immense potential for growth and impact. The incorporation of artificial intelligence, expansion of content offerings, and integration with wearable technology can further elevate the user experience. The emphasis on community support, </a:t>
            </a:r>
            <a:r>
              <a:rPr lang="en-US" sz="2400" dirty="0" err="1">
                <a:latin typeface="Arial" panose="020B0604020202020204" pitchFamily="34" charset="0"/>
                <a:cs typeface="Arial" panose="020B0604020202020204" pitchFamily="34" charset="0"/>
              </a:rPr>
              <a:t>gamification</a:t>
            </a:r>
            <a:r>
              <a:rPr lang="en-US" sz="2400" dirty="0">
                <a:latin typeface="Arial" panose="020B0604020202020204" pitchFamily="34" charset="0"/>
                <a:cs typeface="Arial" panose="020B0604020202020204" pitchFamily="34" charset="0"/>
              </a:rPr>
              <a:t>, and interactive tools demonstrates our commitment to creating a dynamic and engaging platform.</a:t>
            </a:r>
            <a:endParaRPr lang="en-IN" sz="24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6196" y="4532782"/>
            <a:ext cx="2458088" cy="2325218"/>
          </a:xfrm>
          <a:prstGeom prst="rect">
            <a:avLst/>
          </a:prstGeom>
        </p:spPr>
      </p:pic>
    </p:spTree>
    <p:extLst>
      <p:ext uri="{BB962C8B-B14F-4D97-AF65-F5344CB8AC3E}">
        <p14:creationId xmlns:p14="http://schemas.microsoft.com/office/powerpoint/2010/main" val="4301311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60637"/>
            <a:ext cx="12192000" cy="3146612"/>
          </a:xfrm>
          <a:prstGeom prst="rect">
            <a:avLst/>
          </a:prstGeom>
          <a:solidFill>
            <a:srgbClr val="73A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1471161"/>
            <a:ext cx="12192000" cy="1325563"/>
          </a:xfrm>
        </p:spPr>
        <p:txBody>
          <a:bodyPr>
            <a:normAutofit/>
          </a:bodyPr>
          <a:lstStyle/>
          <a:p>
            <a:pPr algn="ctr"/>
            <a:r>
              <a:rPr lang="en-US" sz="8000" dirty="0" smtClean="0">
                <a:solidFill>
                  <a:schemeClr val="bg1"/>
                </a:solidFill>
                <a:latin typeface="Segoe UI Black" panose="020B0A02040204020203" pitchFamily="34" charset="0"/>
                <a:ea typeface="Segoe UI Black" panose="020B0A02040204020203" pitchFamily="34" charset="0"/>
              </a:rPr>
              <a:t>THANK YOU</a:t>
            </a:r>
            <a:endParaRPr lang="en-IN" sz="8000" dirty="0">
              <a:solidFill>
                <a:schemeClr val="bg1"/>
              </a:solidFill>
              <a:latin typeface="Segoe UI Black" panose="020B0A02040204020203" pitchFamily="34" charset="0"/>
              <a:ea typeface="Segoe UI Black" panose="020B0A02040204020203" pitchFamily="34" charset="0"/>
            </a:endParaRPr>
          </a:p>
        </p:txBody>
      </p:sp>
      <p:grpSp>
        <p:nvGrpSpPr>
          <p:cNvPr id="12" name="Group 11"/>
          <p:cNvGrpSpPr/>
          <p:nvPr/>
        </p:nvGrpSpPr>
        <p:grpSpPr>
          <a:xfrm>
            <a:off x="6590878" y="3954559"/>
            <a:ext cx="5255278" cy="1979132"/>
            <a:chOff x="6846372" y="3739406"/>
            <a:chExt cx="5255278" cy="1979132"/>
          </a:xfrm>
        </p:grpSpPr>
        <p:grpSp>
          <p:nvGrpSpPr>
            <p:cNvPr id="5" name="Group 4"/>
            <p:cNvGrpSpPr/>
            <p:nvPr/>
          </p:nvGrpSpPr>
          <p:grpSpPr>
            <a:xfrm>
              <a:off x="8256072" y="3810648"/>
              <a:ext cx="3845578" cy="1140479"/>
              <a:chOff x="551329" y="3517245"/>
              <a:chExt cx="3980329" cy="1140479"/>
            </a:xfrm>
          </p:grpSpPr>
          <p:grpSp>
            <p:nvGrpSpPr>
              <p:cNvPr id="6" name="Group 5"/>
              <p:cNvGrpSpPr/>
              <p:nvPr/>
            </p:nvGrpSpPr>
            <p:grpSpPr>
              <a:xfrm>
                <a:off x="1009369" y="3750854"/>
                <a:ext cx="2962135" cy="646331"/>
                <a:chOff x="1186703" y="3740803"/>
                <a:chExt cx="2962135" cy="646331"/>
              </a:xfrm>
            </p:grpSpPr>
            <p:sp>
              <p:nvSpPr>
                <p:cNvPr id="8" name="TextBox 7"/>
                <p:cNvSpPr txBox="1"/>
                <p:nvPr/>
              </p:nvSpPr>
              <p:spPr>
                <a:xfrm>
                  <a:off x="1186703" y="3740803"/>
                  <a:ext cx="2928097" cy="646331"/>
                </a:xfrm>
                <a:prstGeom prst="rect">
                  <a:avLst/>
                </a:prstGeom>
                <a:noFill/>
              </p:spPr>
              <p:txBody>
                <a:bodyPr wrap="square" rtlCol="0">
                  <a:spAutoFit/>
                </a:bodyPr>
                <a:lstStyle/>
                <a:p>
                  <a:r>
                    <a:rPr lang="en-US" dirty="0" smtClean="0">
                      <a:latin typeface="Berlin Sans FB" panose="020E0602020502020306" pitchFamily="34" charset="0"/>
                    </a:rPr>
                    <a:t>SAI SANTOSH PAL </a:t>
                  </a:r>
                </a:p>
                <a:p>
                  <a:r>
                    <a:rPr lang="en-US" dirty="0" smtClean="0">
                      <a:latin typeface="Berlin Sans FB" panose="020E0602020502020306" pitchFamily="34" charset="0"/>
                    </a:rPr>
                    <a:t>TRIBUVAN SANORIA</a:t>
                  </a:r>
                  <a:endParaRPr lang="en-IN" dirty="0">
                    <a:latin typeface="Berlin Sans FB" panose="020E0602020502020306" pitchFamily="34" charset="0"/>
                  </a:endParaRPr>
                </a:p>
              </p:txBody>
            </p:sp>
            <p:sp>
              <p:nvSpPr>
                <p:cNvPr id="9" name="TextBox 8"/>
                <p:cNvSpPr txBox="1"/>
                <p:nvPr/>
              </p:nvSpPr>
              <p:spPr>
                <a:xfrm>
                  <a:off x="3421016" y="3879302"/>
                  <a:ext cx="727822" cy="369332"/>
                </a:xfrm>
                <a:prstGeom prst="rect">
                  <a:avLst/>
                </a:prstGeom>
                <a:noFill/>
              </p:spPr>
              <p:txBody>
                <a:bodyPr wrap="square" rtlCol="0">
                  <a:spAutoFit/>
                </a:bodyPr>
                <a:lstStyle/>
                <a:p>
                  <a:r>
                    <a:rPr lang="en-US" dirty="0" smtClean="0">
                      <a:latin typeface="Berlin Sans FB" panose="020E0602020502020306" pitchFamily="34" charset="0"/>
                    </a:rPr>
                    <a:t>VIII-F</a:t>
                  </a:r>
                  <a:endParaRPr lang="en-IN" dirty="0">
                    <a:latin typeface="Berlin Sans FB" panose="020E0602020502020306" pitchFamily="34" charset="0"/>
                  </a:endParaRPr>
                </a:p>
              </p:txBody>
            </p:sp>
          </p:grpSp>
          <p:sp>
            <p:nvSpPr>
              <p:cNvPr id="7" name="Rounded Rectangle 6"/>
              <p:cNvSpPr/>
              <p:nvPr/>
            </p:nvSpPr>
            <p:spPr>
              <a:xfrm>
                <a:off x="551329" y="3517245"/>
                <a:ext cx="3980329" cy="1140479"/>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6372" y="3739406"/>
              <a:ext cx="1409700" cy="1333500"/>
            </a:xfrm>
            <a:prstGeom prst="rect">
              <a:avLst/>
            </a:prstGeom>
          </p:spPr>
        </p:pic>
        <p:sp>
          <p:nvSpPr>
            <p:cNvPr id="11" name="TextBox 10"/>
            <p:cNvSpPr txBox="1"/>
            <p:nvPr/>
          </p:nvSpPr>
          <p:spPr>
            <a:xfrm>
              <a:off x="10380427" y="5054526"/>
              <a:ext cx="1721223" cy="664012"/>
            </a:xfrm>
            <a:prstGeom prst="roundRect">
              <a:avLst/>
            </a:prstGeom>
            <a:ln w="5715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100" dirty="0" smtClean="0">
                  <a:latin typeface="Berlin Sans FB" panose="020E0602020502020306" pitchFamily="34" charset="0"/>
                </a:rPr>
                <a:t>Under the guidance of </a:t>
              </a:r>
            </a:p>
            <a:p>
              <a:pPr algn="ctr"/>
              <a:r>
                <a:rPr lang="en-US" sz="1100" dirty="0" smtClean="0">
                  <a:latin typeface="Berlin Sans FB" panose="020E0602020502020306" pitchFamily="34" charset="0"/>
                </a:rPr>
                <a:t>Ms. </a:t>
              </a:r>
              <a:r>
                <a:rPr lang="en-US" sz="1100" dirty="0" err="1" smtClean="0">
                  <a:latin typeface="Berlin Sans FB" panose="020E0602020502020306" pitchFamily="34" charset="0"/>
                </a:rPr>
                <a:t>Manju</a:t>
              </a:r>
              <a:r>
                <a:rPr lang="en-US" sz="1100" dirty="0" smtClean="0">
                  <a:latin typeface="Berlin Sans FB" panose="020E0602020502020306" pitchFamily="34" charset="0"/>
                </a:rPr>
                <a:t> </a:t>
              </a:r>
              <a:r>
                <a:rPr lang="en-US" sz="1100" dirty="0" err="1" smtClean="0">
                  <a:latin typeface="Berlin Sans FB" panose="020E0602020502020306" pitchFamily="34" charset="0"/>
                </a:rPr>
                <a:t>Kasana</a:t>
              </a:r>
              <a:endParaRPr lang="en-US" sz="1100" dirty="0" smtClean="0">
                <a:latin typeface="Berlin Sans FB" panose="020E0602020502020306" pitchFamily="34" charset="0"/>
              </a:endParaRPr>
            </a:p>
            <a:p>
              <a:pPr algn="ctr"/>
              <a:r>
                <a:rPr lang="en-US" sz="1100" dirty="0" smtClean="0">
                  <a:latin typeface="Berlin Sans FB" panose="020E0602020502020306" pitchFamily="34" charset="0"/>
                </a:rPr>
                <a:t>Mr. </a:t>
              </a:r>
              <a:r>
                <a:rPr lang="en-US" sz="1100" dirty="0" err="1" smtClean="0">
                  <a:latin typeface="Berlin Sans FB" panose="020E0602020502020306" pitchFamily="34" charset="0"/>
                </a:rPr>
                <a:t>Subrat</a:t>
              </a:r>
              <a:r>
                <a:rPr lang="en-US" sz="1100" dirty="0" smtClean="0">
                  <a:latin typeface="Berlin Sans FB" panose="020E0602020502020306" pitchFamily="34" charset="0"/>
                </a:rPr>
                <a:t> Mishra</a:t>
              </a:r>
            </a:p>
          </p:txBody>
        </p:sp>
      </p:grpSp>
    </p:spTree>
    <p:extLst>
      <p:ext uri="{BB962C8B-B14F-4D97-AF65-F5344CB8AC3E}">
        <p14:creationId xmlns:p14="http://schemas.microsoft.com/office/powerpoint/2010/main" val="11441005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490</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Berlin Sans FB</vt:lpstr>
      <vt:lpstr>Calibri</vt:lpstr>
      <vt:lpstr>Calibri Light</vt:lpstr>
      <vt:lpstr>Segoe UI Black</vt:lpstr>
      <vt:lpstr>Office Theme</vt:lpstr>
      <vt:lpstr>PowerPoint Presentation</vt:lpstr>
      <vt:lpstr>PROBLEM</vt:lpstr>
      <vt:lpstr>AIM</vt:lpstr>
      <vt:lpstr>SOLUTION</vt:lpstr>
      <vt:lpstr>FUTURE SCOPE</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GWMS</dc:creator>
  <cp:lastModifiedBy>GWMS</cp:lastModifiedBy>
  <cp:revision>6</cp:revision>
  <dcterms:created xsi:type="dcterms:W3CDTF">2024-01-23T08:51:05Z</dcterms:created>
  <dcterms:modified xsi:type="dcterms:W3CDTF">2024-01-29T08:29:08Z</dcterms:modified>
</cp:coreProperties>
</file>