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7" r:id="rId7"/>
    <p:sldId id="272" r:id="rId8"/>
    <p:sldId id="274" r:id="rId9"/>
    <p:sldId id="276" r:id="rId10"/>
    <p:sldId id="279" r:id="rId11"/>
    <p:sldId id="278" r:id="rId12"/>
    <p:sldId id="275" r:id="rId13"/>
    <p:sldId id="28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046FB-10EA-4EC3-B562-323B58604B66}" v="4" dt="2023-10-14T16:48:26.797"/>
    <p1510:client id="{77DFCA1A-0080-43FC-A5D1-2A1DB66F0DDD}" v="1265" dt="2023-10-14T18:13:53.342"/>
    <p1510:client id="{A0F91290-FF4B-1A7E-7BE5-0AFFC6714083}" v="1112" dt="2023-10-14T17:48:14.325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90655" autoAdjust="0"/>
  </p:normalViewPr>
  <p:slideViewPr>
    <p:cSldViewPr snapToGrid="0">
      <p:cViewPr>
        <p:scale>
          <a:sx n="100" d="100"/>
          <a:sy n="100" d="100"/>
        </p:scale>
        <p:origin x="-154" y="-61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-with-pushpee.blogspot.com/2013/04/miniature-replica-of-balaji-temple-at.html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news.tirumala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edia.org/long-short-term-memory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4941771" cy="2128042"/>
          </a:xfrm>
        </p:spPr>
        <p:txBody>
          <a:bodyPr/>
          <a:lstStyle/>
          <a:p>
            <a:r>
              <a:rPr lang="en-US" sz="6000" b="1" dirty="0"/>
              <a:t>Team d30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7A4C-DD71-7C96-3ACB-A28D0A80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8E033-9522-51B0-1BA8-FE7D330C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60" y="2083637"/>
            <a:ext cx="10652013" cy="246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9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Areas of growth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F9EE1-2323-FE46-0290-7A1FF0A1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28" y="6662"/>
            <a:ext cx="12213314" cy="685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053B-45D3-2E48-9C0B-4F3CE066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3288"/>
            <a:ext cx="10515600" cy="1325563"/>
          </a:xfrm>
        </p:spPr>
        <p:txBody>
          <a:bodyPr/>
          <a:lstStyle/>
          <a:p>
            <a:r>
              <a:rPr lang="en-US" sz="3200" b="1"/>
              <a:t>WHY Tirumala?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BF130-B67B-D9E0-EE1D-ED32590E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99602-7DA8-63B4-0583-B122E3768604}"/>
              </a:ext>
            </a:extLst>
          </p:cNvPr>
          <p:cNvSpPr txBox="1"/>
          <p:nvPr/>
        </p:nvSpPr>
        <p:spPr>
          <a:xfrm>
            <a:off x="434286" y="1222929"/>
            <a:ext cx="6826027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The temple receives a massive number of visitors daily, with an average of </a:t>
            </a:r>
            <a:r>
              <a:rPr lang="en-US" sz="2000" b="1" dirty="0">
                <a:ea typeface="+mn-lt"/>
                <a:cs typeface="+mn-lt"/>
              </a:rPr>
              <a:t>50,000 to 100,000</a:t>
            </a:r>
            <a:r>
              <a:rPr lang="en-US" sz="2000" dirty="0">
                <a:ea typeface="+mn-lt"/>
                <a:cs typeface="+mn-lt"/>
              </a:rPr>
              <a:t> devotees visiting the Tirumala temple at Tirupati. 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Predicting tourist arrivals to Tirupati using internet search indices can be beneficial for planning and managing resources. It helps authorities </a:t>
            </a:r>
            <a:r>
              <a:rPr lang="en-US" sz="2000" b="1" dirty="0">
                <a:ea typeface="+mn-lt"/>
                <a:cs typeface="+mn-lt"/>
              </a:rPr>
              <a:t>prepare for the influx of visitors</a:t>
            </a:r>
            <a:r>
              <a:rPr lang="en-US" sz="2000" dirty="0">
                <a:ea typeface="+mn-lt"/>
                <a:cs typeface="+mn-lt"/>
              </a:rPr>
              <a:t>, improving infrastructure, and ensuring the safety and comfort of pilgrims.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Managing the free food service called "Anna-</a:t>
            </a:r>
            <a:r>
              <a:rPr lang="en-US" sz="2000" dirty="0" err="1">
                <a:ea typeface="+mn-lt"/>
                <a:cs typeface="+mn-lt"/>
              </a:rPr>
              <a:t>Prasadam</a:t>
            </a:r>
            <a:r>
              <a:rPr lang="en-US" sz="2000" dirty="0">
                <a:ea typeface="+mn-lt"/>
                <a:cs typeface="+mn-lt"/>
              </a:rPr>
              <a:t>" efficiently is crucial. With such a high number of devotees visiting daily, there is a need to </a:t>
            </a:r>
            <a:r>
              <a:rPr lang="en-US" sz="2000" b="1" dirty="0">
                <a:ea typeface="+mn-lt"/>
                <a:cs typeface="+mn-lt"/>
              </a:rPr>
              <a:t>prevent wastage of food</a:t>
            </a:r>
            <a:r>
              <a:rPr lang="en-US" sz="2000" dirty="0">
                <a:ea typeface="+mn-lt"/>
                <a:cs typeface="+mn-lt"/>
              </a:rPr>
              <a:t> while ensuring that everyone in need is served. Predictive models can help in resource allocation, reducing waste, and making the food service more effective.</a:t>
            </a:r>
            <a:endParaRPr lang="en-US" sz="2000" dirty="0"/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</p:txBody>
      </p:sp>
      <p:pic>
        <p:nvPicPr>
          <p:cNvPr id="9" name="Picture 8" descr="A large crowd of people in a large crowd&#10;&#10;Description automatically generated">
            <a:extLst>
              <a:ext uri="{FF2B5EF4-FFF2-40B4-BE49-F238E27FC236}">
                <a16:creationId xmlns:a16="http://schemas.microsoft.com/office/drawing/2014/main" id="{4799AA2B-91DD-0D79-4A3B-8C873F5B4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03821" y="1306946"/>
            <a:ext cx="3919814" cy="5098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CD9B49-3455-0C45-1F04-408F29FAD93C}"/>
              </a:ext>
            </a:extLst>
          </p:cNvPr>
          <p:cNvSpPr txBox="1"/>
          <p:nvPr/>
        </p:nvSpPr>
        <p:spPr>
          <a:xfrm>
            <a:off x="7935191" y="6203372"/>
            <a:ext cx="1955801" cy="213592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BY-NC-ND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42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7DAF-22C9-0828-A3B9-56EC822D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-47653"/>
            <a:ext cx="9710646" cy="1377306"/>
          </a:xfrm>
        </p:spPr>
        <p:txBody>
          <a:bodyPr/>
          <a:lstStyle/>
          <a:p>
            <a:r>
              <a:rPr lang="en-US"/>
              <a:t>Data scraping and feature extraction</a:t>
            </a:r>
          </a:p>
        </p:txBody>
      </p:sp>
      <p:pic>
        <p:nvPicPr>
          <p:cNvPr id="11" name="Content Placeholder 10" descr="A green and white logo&#10;&#10;Description automatically generated">
            <a:extLst>
              <a:ext uri="{FF2B5EF4-FFF2-40B4-BE49-F238E27FC236}">
                <a16:creationId xmlns:a16="http://schemas.microsoft.com/office/drawing/2014/main" id="{0B895AAC-C015-B612-0A32-0246A7420B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82971" y="1976838"/>
            <a:ext cx="1412169" cy="1455795"/>
          </a:xfrm>
        </p:spPr>
      </p:pic>
      <p:pic>
        <p:nvPicPr>
          <p:cNvPr id="12" name="Content Placeholder 11" descr="A green arrow pointing up to a graph&#10;&#10;Description automatically generated">
            <a:extLst>
              <a:ext uri="{FF2B5EF4-FFF2-40B4-BE49-F238E27FC236}">
                <a16:creationId xmlns:a16="http://schemas.microsoft.com/office/drawing/2014/main" id="{E4D62FA9-82E5-2A85-DDB8-F053C3F3FCF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943834" y="1811617"/>
            <a:ext cx="3572474" cy="178623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760469-CB01-184E-F070-9B59E4F0AF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771555" y="3582903"/>
            <a:ext cx="4960656" cy="2761294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1400">
                <a:latin typeface="Tenorite"/>
                <a:ea typeface="+mj-lt"/>
                <a:cs typeface="Times New Roman"/>
              </a:rPr>
              <a:t>From the archives of </a:t>
            </a:r>
            <a:r>
              <a:rPr lang="en-US" sz="1400">
                <a:latin typeface="Tenorite"/>
                <a:ea typeface="+mj-lt"/>
                <a:cs typeface="Times New Roman"/>
                <a:hlinkClick r:id="rId4"/>
              </a:rPr>
              <a:t>http://news.tirumala.org/</a:t>
            </a:r>
            <a:r>
              <a:rPr lang="en-US" sz="1400">
                <a:latin typeface="Tenorite"/>
                <a:ea typeface="+mj-lt"/>
                <a:cs typeface="Times New Roman"/>
              </a:rPr>
              <a:t> we have used web scraping to extract the data of number of pilgrims visiting Tirumala temple.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+mj-lt"/>
                <a:cs typeface="+mj-lt"/>
              </a:rPr>
              <a:t>The code is tailored to fetch pilgrim data from the "Darshan News" articles on tirumala.org. It captures data specific to the date of each article, providing a snapshot of daily pilgrim statistics</a:t>
            </a:r>
          </a:p>
          <a:p>
            <a:endParaRPr lang="en-US" sz="14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D5FFBA-9B68-C1E0-5BDA-278E08B5EB0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8770" y="3781319"/>
            <a:ext cx="6063691" cy="23655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We conducted a comprehensive analysis of Google Trends data spanning a period of 10 years. </a:t>
            </a:r>
            <a:endParaRPr lang="en-US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The objective was to gain insights into the popularity of 13 relevant search indexes over time. </a:t>
            </a:r>
            <a:endParaRPr lang="en-US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Due to limitations in data availability, we encountered the challenge of handling non-continuous weekly data. </a:t>
            </a:r>
            <a:endParaRPr lang="en-US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To address this, we divided the dataset into 5-year segments and subsequently merged them after normalization, ensuring a consistent and comparable basis for analysis.</a:t>
            </a:r>
            <a:endParaRPr lang="en-US"/>
          </a:p>
          <a:p>
            <a:endParaRPr lang="en-US" sz="1100" dirty="0">
              <a:latin typeface="Calibri"/>
              <a:ea typeface="Calibri"/>
              <a:cs typeface="Calibri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0E86AEF-D7B7-2D75-1B13-3E4BCDAE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4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0C2A-2B43-0679-EE16-A8BC0B0F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5487"/>
            <a:ext cx="10515600" cy="1005843"/>
          </a:xfrm>
        </p:spPr>
        <p:txBody>
          <a:bodyPr/>
          <a:lstStyle/>
          <a:p>
            <a:r>
              <a:rPr lang="en-US"/>
              <a:t>SARIMA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1D57D-0CB1-3AA2-58A3-49DF8B15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B0FB9-FB74-5A39-2AA7-9877319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41C6B083-4D35-165C-0FB1-726140473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800" y="1712314"/>
            <a:ext cx="5454778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D41D2C-C0E0-7F29-F7F5-26C3C8FEEF30}"/>
              </a:ext>
            </a:extLst>
          </p:cNvPr>
          <p:cNvSpPr txBox="1"/>
          <p:nvPr/>
        </p:nvSpPr>
        <p:spPr>
          <a:xfrm>
            <a:off x="287748" y="1358811"/>
            <a:ext cx="521144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The primary steps in our analysis involved ensuring data "stationarity" through differencing and validating stationarity using the "ADF test." 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We employed Principal Component Analysis (PCA) as a powerful technique for dimensionality reduction. The objective was to streamline a dataset with 13 original features into a more concise representation containing only 5 key features.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ADF test is used to check stationary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egoe UI"/>
                <a:cs typeface="Segoe UI"/>
              </a:rPr>
              <a:t>The "AIC criterion" (Akaike Information Criterion) is a measure used to evaluate the goodness of fit of a statistical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141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7BE2-020D-FC72-B612-138C6F79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842606"/>
          </a:xfrm>
        </p:spPr>
        <p:txBody>
          <a:bodyPr/>
          <a:lstStyle/>
          <a:p>
            <a:r>
              <a:rPr lang="en-US"/>
              <a:t>GRADIENT BOOSTING REGRESSOR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11843-45F6-9FE2-58D5-82344AB3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68850-C0A9-79AF-7061-9C8A46EF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Lightbox">
            <a:extLst>
              <a:ext uri="{FF2B5EF4-FFF2-40B4-BE49-F238E27FC236}">
                <a16:creationId xmlns:a16="http://schemas.microsoft.com/office/drawing/2014/main" id="{4E27FEBF-ACE4-3483-74C3-3D69BCA92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571" y="1756858"/>
            <a:ext cx="5265310" cy="3601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BCEE89-5460-5B42-B1FD-D7B094136D75}"/>
              </a:ext>
            </a:extLst>
          </p:cNvPr>
          <p:cNvSpPr txBox="1"/>
          <p:nvPr/>
        </p:nvSpPr>
        <p:spPr>
          <a:xfrm>
            <a:off x="509788" y="1636689"/>
            <a:ext cx="594306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000"/>
              <a:t>Gradient Boosting is an ensemble learning technique that works in an iterative manner, where each tree corrects the errors of the previous ones.</a:t>
            </a:r>
          </a:p>
          <a:p>
            <a:pPr marL="457200" indent="-45720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Trees are added sequentially, and the process continues until a predefined number of trees is reached or a performance threshold is met.</a:t>
            </a:r>
          </a:p>
          <a:p>
            <a:pPr marL="457200" indent="-45720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Gradient Boosting minimizes the loss function by iteratively optimizing the model's predictions.</a:t>
            </a:r>
          </a:p>
          <a:p>
            <a:pPr marL="457200" indent="-457200">
              <a:buFont typeface="Arial"/>
              <a:buChar char="•"/>
            </a:pPr>
            <a:r>
              <a:rPr lang="en-US" sz="2000"/>
              <a:t>Key parameters include: </a:t>
            </a:r>
            <a:r>
              <a:rPr lang="en-US" sz="2000" err="1"/>
              <a:t>n_estimators</a:t>
            </a:r>
            <a:r>
              <a:rPr lang="en-US" sz="2000"/>
              <a:t>, </a:t>
            </a:r>
            <a:r>
              <a:rPr lang="en-US" sz="2000" err="1"/>
              <a:t>max_depth</a:t>
            </a:r>
            <a:r>
              <a:rPr lang="en-US" sz="2000"/>
              <a:t>, </a:t>
            </a:r>
            <a:r>
              <a:rPr lang="en-US" sz="2000" err="1"/>
              <a:t>learning_rate</a:t>
            </a:r>
            <a:r>
              <a:rPr lang="en-US" sz="2000"/>
              <a:t>, </a:t>
            </a:r>
            <a:r>
              <a:rPr lang="en-US" sz="2000" err="1"/>
              <a:t>min_samples_split</a:t>
            </a:r>
            <a:r>
              <a:rPr lang="en-US" sz="2000"/>
              <a:t> and loss </a:t>
            </a:r>
          </a:p>
        </p:txBody>
      </p:sp>
    </p:spTree>
    <p:extLst>
      <p:ext uri="{BB962C8B-B14F-4D97-AF65-F5344CB8AC3E}">
        <p14:creationId xmlns:p14="http://schemas.microsoft.com/office/powerpoint/2010/main" val="22699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E406-899F-F9F2-7ECC-BEAF2485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LSTM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A05E4-9963-C17D-A536-7CBF358E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66285-FCFA-81A5-C17B-24544E58B785}"/>
              </a:ext>
            </a:extLst>
          </p:cNvPr>
          <p:cNvSpPr txBox="1"/>
          <p:nvPr/>
        </p:nvSpPr>
        <p:spPr>
          <a:xfrm>
            <a:off x="655427" y="1870363"/>
            <a:ext cx="6122643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b="1" dirty="0">
                <a:solidFill>
                  <a:srgbClr val="374151"/>
                </a:solidFill>
                <a:latin typeface="Segoe UI"/>
                <a:cs typeface="Segoe UI"/>
              </a:rPr>
              <a:t>LSTM Layer</a:t>
            </a:r>
            <a:r>
              <a:rPr lang="en-US" sz="1200" dirty="0">
                <a:solidFill>
                  <a:srgbClr val="374151"/>
                </a:solidFill>
                <a:latin typeface="Segoe UI"/>
                <a:cs typeface="Segoe UI"/>
              </a:rPr>
              <a:t>: The LSTM layer is the primary component for sequence modeling. It is responsible for capturing temporal dependencies in the input data. </a:t>
            </a:r>
            <a:endParaRPr lang="en-US" dirty="0">
              <a:solidFill>
                <a:srgbClr val="000000"/>
              </a:solidFill>
              <a:latin typeface="Tenorite"/>
              <a:cs typeface="Segoe UI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solidFill>
                <a:srgbClr val="374151"/>
              </a:solidFill>
              <a:latin typeface="Segoe UI"/>
              <a:cs typeface="Segoe UI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1" dirty="0">
                <a:solidFill>
                  <a:srgbClr val="374151"/>
                </a:solidFill>
                <a:latin typeface="Segoe UI"/>
                <a:cs typeface="Segoe UI"/>
              </a:rPr>
              <a:t>Activation Function</a:t>
            </a:r>
            <a:r>
              <a:rPr lang="en-US" sz="1200" dirty="0">
                <a:solidFill>
                  <a:srgbClr val="374151"/>
                </a:solidFill>
                <a:latin typeface="Segoe UI"/>
                <a:cs typeface="Segoe UI"/>
              </a:rPr>
              <a:t>: Leaky Rectified Linear Unit (</a:t>
            </a:r>
            <a:r>
              <a:rPr lang="en-US" sz="1200" dirty="0" err="1">
                <a:solidFill>
                  <a:srgbClr val="374151"/>
                </a:solidFill>
                <a:latin typeface="Segoe UI"/>
                <a:cs typeface="Segoe UI"/>
              </a:rPr>
              <a:t>LeakyReLU</a:t>
            </a:r>
            <a:r>
              <a:rPr lang="en-US" sz="1200" dirty="0">
                <a:solidFill>
                  <a:srgbClr val="374151"/>
                </a:solidFill>
                <a:latin typeface="Segoe UI"/>
                <a:cs typeface="Segoe UI"/>
              </a:rPr>
              <a:t>) activation functions are applied after each layer. </a:t>
            </a:r>
            <a:r>
              <a:rPr lang="en-US" sz="1200" dirty="0" err="1">
                <a:solidFill>
                  <a:srgbClr val="374151"/>
                </a:solidFill>
                <a:latin typeface="Segoe UI"/>
                <a:cs typeface="Segoe UI"/>
              </a:rPr>
              <a:t>LeakyReLU</a:t>
            </a:r>
            <a:r>
              <a:rPr lang="en-US" sz="1200" dirty="0">
                <a:solidFill>
                  <a:srgbClr val="374151"/>
                </a:solidFill>
                <a:latin typeface="Segoe UI"/>
                <a:cs typeface="Segoe UI"/>
              </a:rPr>
              <a:t> is used to introduce non-linearity while preventing the vanishing gradient problem. </a:t>
            </a:r>
            <a:endParaRPr lang="en-US" dirty="0">
              <a:solidFill>
                <a:srgbClr val="000000"/>
              </a:solidFill>
              <a:latin typeface="Tenorite"/>
              <a:cs typeface="Segoe UI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solidFill>
                <a:srgbClr val="374151"/>
              </a:solidFill>
              <a:latin typeface="Segoe UI"/>
              <a:cs typeface="Segoe UI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1" dirty="0">
                <a:solidFill>
                  <a:srgbClr val="374151"/>
                </a:solidFill>
                <a:latin typeface="Segoe UI"/>
                <a:cs typeface="Segoe UI"/>
              </a:rPr>
              <a:t>Dense Layers </a:t>
            </a:r>
            <a:r>
              <a:rPr lang="en-US" sz="1200" dirty="0">
                <a:solidFill>
                  <a:srgbClr val="374151"/>
                </a:solidFill>
                <a:latin typeface="Segoe UI"/>
                <a:cs typeface="Segoe UI"/>
              </a:rPr>
              <a:t>: Two dense layers follow the LSTM layer. The first dense layer contains 32 units, and the second has 16 units. These layers are meant to extract higher-level representations from the LSTM output. </a:t>
            </a:r>
            <a:endParaRPr lang="en-US" dirty="0">
              <a:solidFill>
                <a:srgbClr val="000000"/>
              </a:solidFill>
              <a:latin typeface="Tenorite"/>
              <a:cs typeface="Segoe UI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solidFill>
                <a:srgbClr val="374151"/>
              </a:solidFill>
              <a:latin typeface="Segoe UI"/>
              <a:cs typeface="Segoe UI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1" dirty="0">
                <a:solidFill>
                  <a:srgbClr val="374151"/>
                </a:solidFill>
                <a:latin typeface="Segoe UI"/>
                <a:cs typeface="Segoe UI"/>
              </a:rPr>
              <a:t>Output Layer</a:t>
            </a:r>
            <a:r>
              <a:rPr lang="en-US" sz="1200" dirty="0">
                <a:solidFill>
                  <a:srgbClr val="374151"/>
                </a:solidFill>
                <a:latin typeface="Segoe UI"/>
                <a:cs typeface="Segoe UI"/>
              </a:rPr>
              <a:t>: The output layer is a single dense unit, which produces the predicted tourist count.</a:t>
            </a:r>
            <a:endParaRPr lang="en-US" dirty="0">
              <a:solidFill>
                <a:srgbClr val="000000"/>
              </a:solidFill>
              <a:latin typeface="Tenorite"/>
              <a:cs typeface="Segoe UI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solidFill>
                <a:srgbClr val="374151"/>
              </a:solidFill>
              <a:latin typeface="Segoe UI"/>
              <a:cs typeface="Segoe UI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1" dirty="0">
                <a:solidFill>
                  <a:srgbClr val="374151"/>
                </a:solidFill>
                <a:latin typeface="Segoe UI"/>
                <a:cs typeface="Segoe UI"/>
              </a:rPr>
              <a:t>Optimizer</a:t>
            </a:r>
            <a:r>
              <a:rPr lang="en-US" sz="1200" dirty="0">
                <a:solidFill>
                  <a:srgbClr val="374151"/>
                </a:solidFill>
                <a:latin typeface="Segoe UI"/>
                <a:cs typeface="Segoe UI"/>
              </a:rPr>
              <a:t>: The Adam optimizer with a learning rate of 0.001 is employed for gradient descent. Adam is known for its efficiency and effectiveness in training deep neural networks.</a:t>
            </a:r>
            <a:endParaRPr lang="en-US"/>
          </a:p>
          <a:p>
            <a:pPr algn="l"/>
            <a:endParaRPr lang="en-US" dirty="0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48D3F671-ED67-1D69-1680-47BC4BD89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96202" y="1749669"/>
            <a:ext cx="4487079" cy="398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59A2-4F79-A4FB-F9E7-78480251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939197"/>
          </a:xfrm>
        </p:spPr>
        <p:txBody>
          <a:bodyPr/>
          <a:lstStyle/>
          <a:p>
            <a:r>
              <a:rPr lang="en-US" dirty="0"/>
              <a:t>ENSEMBLE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BE64B-872B-5F5B-AD4A-279FFA4D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45A47-766A-CB13-674E-CEFF5E5D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A diagram of a model&#10;&#10;Description automatically generated">
            <a:extLst>
              <a:ext uri="{FF2B5EF4-FFF2-40B4-BE49-F238E27FC236}">
                <a16:creationId xmlns:a16="http://schemas.microsoft.com/office/drawing/2014/main" id="{F7527D2C-ED61-D535-5791-CBC5F4A2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14" y="1242812"/>
            <a:ext cx="4028217" cy="51987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127AC9-39AB-E0FC-749C-A9943A90C525}"/>
              </a:ext>
            </a:extLst>
          </p:cNvPr>
          <p:cNvSpPr txBox="1"/>
          <p:nvPr/>
        </p:nvSpPr>
        <p:spPr>
          <a:xfrm>
            <a:off x="609063" y="2709928"/>
            <a:ext cx="474908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We ensembled an LSTM Model and a Gradient Boosting regressor to achieve a more robust and generalized model.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 weights for the LSTM Model and Gradient Boosting Regressor in the final ensemble regression is 0.46 and 0.56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69560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E05F-DE6C-59C2-0511-157AE755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45" y="601894"/>
            <a:ext cx="10515600" cy="1325563"/>
          </a:xfrm>
        </p:spPr>
        <p:txBody>
          <a:bodyPr/>
          <a:lstStyle/>
          <a:p>
            <a:r>
              <a:rPr lang="en-US" sz="2000" b="1">
                <a:latin typeface="Calibri"/>
                <a:ea typeface="Calibri"/>
                <a:cs typeface="Calibri"/>
              </a:rPr>
              <a:t>N-HiTS: </a:t>
            </a:r>
            <a:r>
              <a:rPr lang="en-US" sz="2000" b="1">
                <a:ea typeface="+mj-lt"/>
                <a:cs typeface="+mj-lt"/>
              </a:rPr>
              <a:t>Neural Hierarchical Interpolation for Time Series Forecasting</a:t>
            </a:r>
            <a:endParaRPr lang="en-US" sz="2000" b="1">
              <a:latin typeface="Tenorite"/>
              <a:ea typeface="Calibri"/>
              <a:cs typeface="Calibri"/>
            </a:endParaRPr>
          </a:p>
          <a:p>
            <a:endParaRPr lang="en-US" sz="1400" b="1">
              <a:latin typeface="Calibri"/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E473B-6472-6E68-EAFF-BE0C36BF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33760-B90A-BBE1-CBD5-1813284321B0}"/>
              </a:ext>
            </a:extLst>
          </p:cNvPr>
          <p:cNvSpPr txBox="1"/>
          <p:nvPr/>
        </p:nvSpPr>
        <p:spPr>
          <a:xfrm>
            <a:off x="829940" y="1860594"/>
            <a:ext cx="1051879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Extension of N-BEATS</a:t>
            </a:r>
            <a:r>
              <a:rPr lang="en-US" sz="1600" dirty="0">
                <a:ea typeface="+mn-lt"/>
                <a:cs typeface="+mn-lt"/>
              </a:rPr>
              <a:t>: N-</a:t>
            </a:r>
            <a:r>
              <a:rPr lang="en-US" sz="1600" err="1">
                <a:ea typeface="+mn-lt"/>
                <a:cs typeface="+mn-lt"/>
              </a:rPr>
              <a:t>HiTS</a:t>
            </a:r>
            <a:r>
              <a:rPr lang="en-US" sz="1600" dirty="0">
                <a:ea typeface="+mn-lt"/>
                <a:cs typeface="+mn-lt"/>
              </a:rPr>
              <a:t> is an extension of the N-BEATS model, tailored for time series forecasting.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Authors</a:t>
            </a:r>
            <a:r>
              <a:rPr lang="en-US" sz="1600" dirty="0">
                <a:ea typeface="+mn-lt"/>
                <a:cs typeface="+mn-lt"/>
              </a:rPr>
              <a:t>: Developed by Challu and Olivares, it aims to enhance accuracy while lowering computational costs.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Key Techniques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/>
          </a:p>
          <a:p>
            <a:pPr marL="800100" lvl="1" indent="-342900">
              <a:buAutoNum type="arabicParenR"/>
            </a:pPr>
            <a:r>
              <a:rPr lang="en-US" sz="1600" b="1" dirty="0">
                <a:ea typeface="+mn-lt"/>
                <a:cs typeface="+mn-lt"/>
              </a:rPr>
              <a:t>Hierarchical Interpolation</a:t>
            </a:r>
            <a:r>
              <a:rPr lang="en-US" sz="1600" dirty="0">
                <a:ea typeface="+mn-lt"/>
                <a:cs typeface="+mn-lt"/>
              </a:rPr>
              <a:t>: Introduces hierarchical interpolation to improve input treatment.</a:t>
            </a:r>
            <a:endParaRPr lang="en-US" sz="1600"/>
          </a:p>
          <a:p>
            <a:pPr lvl="1"/>
            <a:r>
              <a:rPr lang="en-US" sz="1600" b="1" dirty="0">
                <a:ea typeface="+mn-lt"/>
                <a:cs typeface="+mn-lt"/>
              </a:rPr>
              <a:t>2)   Multi-Rate Data Sampling</a:t>
            </a:r>
            <a:r>
              <a:rPr lang="en-US" sz="1600" dirty="0">
                <a:ea typeface="+mn-lt"/>
                <a:cs typeface="+mn-lt"/>
              </a:rPr>
              <a:t>: Incorporates multi-rate data sampling for more effective output construction.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79313A-8C4A-1AA2-8117-2C5BD13CF32A}"/>
              </a:ext>
            </a:extLst>
          </p:cNvPr>
          <p:cNvSpPr txBox="1"/>
          <p:nvPr/>
        </p:nvSpPr>
        <p:spPr>
          <a:xfrm>
            <a:off x="554181" y="3872168"/>
            <a:ext cx="105507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KALMAN FILTER FORECASTER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C226F-9FA5-E989-EB6A-E5E438AD98BD}"/>
              </a:ext>
            </a:extLst>
          </p:cNvPr>
          <p:cNvSpPr txBox="1"/>
          <p:nvPr/>
        </p:nvSpPr>
        <p:spPr>
          <a:xfrm>
            <a:off x="847259" y="4300237"/>
            <a:ext cx="1061471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Recursive Estimation</a:t>
            </a:r>
            <a:r>
              <a:rPr lang="en-US" sz="1600" dirty="0">
                <a:ea typeface="+mn-lt"/>
                <a:cs typeface="+mn-lt"/>
              </a:rPr>
              <a:t>: The Kalman filter is a recursive algorithm used for estimation tasks, such as forecasting and state estimation.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Prediction and Update</a:t>
            </a:r>
            <a:r>
              <a:rPr lang="en-US" sz="1600" dirty="0">
                <a:ea typeface="+mn-lt"/>
                <a:cs typeface="+mn-lt"/>
              </a:rPr>
              <a:t>: It predicts the system's next state based on its previous state estimate and incorporates new measurements. The Kalman gain is used to update the state estimate and its associated uncertainty.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Iterative Process</a:t>
            </a:r>
            <a:r>
              <a:rPr lang="en-US" sz="1600" dirty="0">
                <a:ea typeface="+mn-lt"/>
                <a:cs typeface="+mn-lt"/>
              </a:rPr>
              <a:t>: These prediction and update steps are repeated iteratively as new measurements become available.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398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2" id="{0E60AB4E-417B-45C1-9301-1C9D3943EB7F}" vid="{199B3929-907A-4692-88BF-6063DC97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AB34632-EE39-4722-B8A6-C2A6B86CC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8A5EB6-E9B8-417D-B09E-03811FBC9B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5CEF65-757A-4D05-90BA-ED40BC2E515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441</Words>
  <Application>Microsoft Office PowerPoint</Application>
  <PresentationFormat>Widescreen</PresentationFormat>
  <Paragraphs>135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</vt:lpstr>
      <vt:lpstr>Team d30</vt:lpstr>
      <vt:lpstr>AGENDA</vt:lpstr>
      <vt:lpstr>WHY Tirumala?</vt:lpstr>
      <vt:lpstr>Data scraping and feature extraction</vt:lpstr>
      <vt:lpstr>SARIMA model</vt:lpstr>
      <vt:lpstr>GRADIENT BOOSTING REGRESSOR</vt:lpstr>
      <vt:lpstr>LSTM</vt:lpstr>
      <vt:lpstr>ENSEMBLE MODEL</vt:lpstr>
      <vt:lpstr>N-HiTS: Neural Hierarchical Interpolation for Time Series Forecasting 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638</cp:revision>
  <dcterms:created xsi:type="dcterms:W3CDTF">2023-10-14T15:45:57Z</dcterms:created>
  <dcterms:modified xsi:type="dcterms:W3CDTF">2023-10-14T18:14:04Z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