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261" r:id="rId4"/>
    <p:sldId id="263" r:id="rId5"/>
    <p:sldId id="264" r:id="rId6"/>
    <p:sldId id="296" r:id="rId7"/>
    <p:sldId id="273" r:id="rId8"/>
    <p:sldId id="274" r:id="rId9"/>
    <p:sldId id="294" r:id="rId10"/>
    <p:sldId id="275" r:id="rId11"/>
    <p:sldId id="299" r:id="rId12"/>
    <p:sldId id="297" r:id="rId13"/>
    <p:sldId id="29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000"/>
    <a:srgbClr val="00CEF6"/>
    <a:srgbClr val="3C78D8"/>
    <a:srgbClr val="00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94268E5-5129-4BA3-83F2-C2E7469BACC5}">
  <a:tblStyle styleId="{094268E5-5129-4BA3-83F2-C2E7469BACC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7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rii\OneDrive%20-%20University%20of%20Oklahoma\Fall'16\DSA%205013%20-%20Intelligent%20Data%20Analytics\Project\Presentation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rii\OneDrive%20-%20University%20of%20Oklahoma\Fall'16\DSA%205013%20-%20Intelligent%20Data%20Analytics\Project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rgbClr val="2F5597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time(sec.)</c:v>
                </c:pt>
              </c:strCache>
            </c:strRef>
          </c:tx>
          <c:spPr>
            <a:ln w="19050" cap="rnd" cmpd="sng">
              <a:solidFill>
                <a:srgbClr val="AFF11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5BCFF7"/>
              </a:solidFill>
              <a:ln w="6350" cap="flat">
                <a:solidFill>
                  <a:srgbClr val="5BCFF7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rgbClr val="2F559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Elastic net</c:v>
                </c:pt>
                <c:pt idx="1">
                  <c:v>rpart</c:v>
                </c:pt>
                <c:pt idx="2">
                  <c:v>kNN</c:v>
                </c:pt>
                <c:pt idx="3">
                  <c:v>treebag</c:v>
                </c:pt>
                <c:pt idx="4">
                  <c:v>gbm</c:v>
                </c:pt>
                <c:pt idx="5">
                  <c:v>nn</c:v>
                </c:pt>
                <c:pt idx="6">
                  <c:v>svmRadial</c:v>
                </c:pt>
                <c:pt idx="7">
                  <c:v>rf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7.14</c:v>
                </c:pt>
                <c:pt idx="1">
                  <c:v>9.01</c:v>
                </c:pt>
                <c:pt idx="2">
                  <c:v>9.7200000000000006</c:v>
                </c:pt>
                <c:pt idx="3">
                  <c:v>16.329999999999998</c:v>
                </c:pt>
                <c:pt idx="4">
                  <c:v>15.8</c:v>
                </c:pt>
                <c:pt idx="5">
                  <c:v>34.5</c:v>
                </c:pt>
                <c:pt idx="6">
                  <c:v>31.61</c:v>
                </c:pt>
                <c:pt idx="7">
                  <c:v>423.4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92-45C0-9B73-CC81E29DE4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8203936"/>
        <c:axId val="248207856"/>
      </c:lineChart>
      <c:catAx>
        <c:axId val="24820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rgbClr val="2F559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07856"/>
        <c:crosses val="autoZero"/>
        <c:auto val="1"/>
        <c:lblAlgn val="ctr"/>
        <c:lblOffset val="100"/>
        <c:noMultiLvlLbl val="0"/>
      </c:catAx>
      <c:valAx>
        <c:axId val="24820785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8203936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1"/>
      </a:solidFill>
      <a:prstDash val="sysDot"/>
      <a:round/>
    </a:ln>
    <a:effectLst/>
  </c:spPr>
  <c:txPr>
    <a:bodyPr/>
    <a:lstStyle/>
    <a:p>
      <a:pPr>
        <a:defRPr>
          <a:solidFill>
            <a:srgbClr val="2F5597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rgbClr val="AFF11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Sheet1!$A$42:$A$49</c:f>
              <c:strCache>
                <c:ptCount val="8"/>
                <c:pt idx="0">
                  <c:v>RF</c:v>
                </c:pt>
                <c:pt idx="1">
                  <c:v>GBM</c:v>
                </c:pt>
                <c:pt idx="2">
                  <c:v>SVM</c:v>
                </c:pt>
                <c:pt idx="3">
                  <c:v>tree bag</c:v>
                </c:pt>
                <c:pt idx="4">
                  <c:v>Neural net</c:v>
                </c:pt>
                <c:pt idx="5">
                  <c:v>kNN</c:v>
                </c:pt>
                <c:pt idx="6">
                  <c:v>Elastic net</c:v>
                </c:pt>
                <c:pt idx="7">
                  <c:v>rpart</c:v>
                </c:pt>
              </c:strCache>
            </c:strRef>
          </c:cat>
          <c:val>
            <c:numRef>
              <c:f>Sheet1!$B$42:$B$49</c:f>
              <c:numCache>
                <c:formatCode>General</c:formatCode>
                <c:ptCount val="8"/>
                <c:pt idx="0">
                  <c:v>0.61539999999999995</c:v>
                </c:pt>
                <c:pt idx="1">
                  <c:v>0.61739999999999995</c:v>
                </c:pt>
                <c:pt idx="2">
                  <c:v>0.67410000000000003</c:v>
                </c:pt>
                <c:pt idx="3">
                  <c:v>0.70740000000000003</c:v>
                </c:pt>
                <c:pt idx="4">
                  <c:v>0.71130000000000004</c:v>
                </c:pt>
                <c:pt idx="5">
                  <c:v>0.76449999999999996</c:v>
                </c:pt>
                <c:pt idx="6">
                  <c:v>0.7681</c:v>
                </c:pt>
                <c:pt idx="7">
                  <c:v>0.8538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C-4C7F-8409-7400515F52E1}"/>
            </c:ext>
          </c:extLst>
        </c:ser>
        <c:ser>
          <c:idx val="1"/>
          <c:order val="1"/>
          <c:tx>
            <c:strRef>
              <c:f>Sheet1!$C$41</c:f>
              <c:strCache>
                <c:ptCount val="1"/>
                <c:pt idx="0">
                  <c:v>Rsquared</c:v>
                </c:pt>
              </c:strCache>
            </c:strRef>
          </c:tx>
          <c:spPr>
            <a:solidFill>
              <a:srgbClr val="5BCF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Sheet1!$A$42:$A$49</c:f>
              <c:strCache>
                <c:ptCount val="8"/>
                <c:pt idx="0">
                  <c:v>RF</c:v>
                </c:pt>
                <c:pt idx="1">
                  <c:v>GBM</c:v>
                </c:pt>
                <c:pt idx="2">
                  <c:v>SVM</c:v>
                </c:pt>
                <c:pt idx="3">
                  <c:v>tree bag</c:v>
                </c:pt>
                <c:pt idx="4">
                  <c:v>Neural net</c:v>
                </c:pt>
                <c:pt idx="5">
                  <c:v>kNN</c:v>
                </c:pt>
                <c:pt idx="6">
                  <c:v>Elastic net</c:v>
                </c:pt>
                <c:pt idx="7">
                  <c:v>rpart</c:v>
                </c:pt>
              </c:strCache>
            </c:strRef>
          </c:cat>
          <c:val>
            <c:numRef>
              <c:f>Sheet1!$C$42:$C$49</c:f>
              <c:numCache>
                <c:formatCode>General</c:formatCode>
                <c:ptCount val="8"/>
                <c:pt idx="0">
                  <c:v>0.65100000000000002</c:v>
                </c:pt>
                <c:pt idx="1">
                  <c:v>0.6411</c:v>
                </c:pt>
                <c:pt idx="2">
                  <c:v>0.5988</c:v>
                </c:pt>
                <c:pt idx="3">
                  <c:v>0.54649999999999999</c:v>
                </c:pt>
                <c:pt idx="4">
                  <c:v>0.55989999999999995</c:v>
                </c:pt>
                <c:pt idx="5">
                  <c:v>0.4698</c:v>
                </c:pt>
                <c:pt idx="6">
                  <c:v>0.41959999999999997</c:v>
                </c:pt>
                <c:pt idx="7">
                  <c:v>0.32340000000000002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9C-4C7F-8409-7400515F5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203152"/>
        <c:axId val="248206288"/>
      </c:barChart>
      <c:catAx>
        <c:axId val="24820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06288"/>
        <c:crosses val="autoZero"/>
        <c:auto val="1"/>
        <c:lblAlgn val="ctr"/>
        <c:lblOffset val="100"/>
        <c:noMultiLvlLbl val="0"/>
      </c:catAx>
      <c:valAx>
        <c:axId val="24820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0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7A481-C73D-5B4D-8393-3940AB60FCF1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72111-771A-0B4C-9150-D71A88E69F15}">
      <dgm:prSet phldrT="[Text]"/>
      <dgm:spPr>
        <a:solidFill>
          <a:srgbClr val="00CEF6"/>
        </a:solidFill>
      </dgm:spPr>
      <dgm:t>
        <a:bodyPr/>
        <a:lstStyle/>
        <a:p>
          <a:r>
            <a:rPr lang="en-US" dirty="0"/>
            <a:t>Model</a:t>
          </a:r>
        </a:p>
        <a:p>
          <a:r>
            <a:rPr lang="en-US" dirty="0"/>
            <a:t>Combiner</a:t>
          </a:r>
        </a:p>
      </dgm:t>
    </dgm:pt>
    <dgm:pt modelId="{FE1C839A-3A47-F74E-BFDC-49771445DDA1}" type="parTrans" cxnId="{7AAB5F60-4EAC-A943-832D-74BCE6777CD5}">
      <dgm:prSet/>
      <dgm:spPr/>
      <dgm:t>
        <a:bodyPr/>
        <a:lstStyle/>
        <a:p>
          <a:endParaRPr lang="en-US"/>
        </a:p>
      </dgm:t>
    </dgm:pt>
    <dgm:pt modelId="{499ABE01-A1D0-6640-B9A0-088A7841D76B}" type="sibTrans" cxnId="{7AAB5F60-4EAC-A943-832D-74BCE6777CD5}">
      <dgm:prSet/>
      <dgm:spPr/>
      <dgm:t>
        <a:bodyPr/>
        <a:lstStyle/>
        <a:p>
          <a:endParaRPr lang="en-US"/>
        </a:p>
      </dgm:t>
    </dgm:pt>
    <dgm:pt modelId="{03227A96-C3A4-2B44-A692-67FF4402C7F4}">
      <dgm:prSet phldrT="[Text]"/>
      <dgm:spPr>
        <a:solidFill>
          <a:srgbClr val="00CEF6"/>
        </a:solidFill>
      </dgm:spPr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Model 1</a:t>
          </a:r>
        </a:p>
      </dgm:t>
    </dgm:pt>
    <dgm:pt modelId="{BB636879-C102-C146-A346-C103675C17BC}" type="parTrans" cxnId="{E27131D3-6692-3346-B772-7A6A57C3BD56}">
      <dgm:prSet/>
      <dgm:spPr>
        <a:solidFill>
          <a:srgbClr val="AFF000"/>
        </a:solidFill>
      </dgm:spPr>
      <dgm:t>
        <a:bodyPr/>
        <a:lstStyle/>
        <a:p>
          <a:endParaRPr lang="en-US">
            <a:solidFill>
              <a:srgbClr val="AFF000"/>
            </a:solidFill>
          </a:endParaRPr>
        </a:p>
      </dgm:t>
    </dgm:pt>
    <dgm:pt modelId="{FD01F337-37D5-B142-A8C5-E6E6AF3D3814}" type="sibTrans" cxnId="{E27131D3-6692-3346-B772-7A6A57C3BD56}">
      <dgm:prSet/>
      <dgm:spPr/>
      <dgm:t>
        <a:bodyPr/>
        <a:lstStyle/>
        <a:p>
          <a:endParaRPr lang="en-US"/>
        </a:p>
      </dgm:t>
    </dgm:pt>
    <dgm:pt modelId="{1AF66EAC-85D9-7C41-B435-5F38D4B8C899}">
      <dgm:prSet phldrT="[Text]"/>
      <dgm:spPr>
        <a:solidFill>
          <a:srgbClr val="00CEF6"/>
        </a:solidFill>
      </dgm:spPr>
      <dgm:t>
        <a:bodyPr/>
        <a:lstStyle/>
        <a:p>
          <a:r>
            <a:rPr lang="en-US" dirty="0"/>
            <a:t>SVM</a:t>
          </a:r>
        </a:p>
        <a:p>
          <a:r>
            <a:rPr lang="en-US" dirty="0"/>
            <a:t>Model 2</a:t>
          </a:r>
        </a:p>
      </dgm:t>
    </dgm:pt>
    <dgm:pt modelId="{307665C8-5615-ED49-8BEA-A1C80246362A}" type="parTrans" cxnId="{76F89C45-C4B2-3A4A-B8FF-84E79DE640A1}">
      <dgm:prSet/>
      <dgm:spPr>
        <a:solidFill>
          <a:srgbClr val="AFF000"/>
        </a:solidFill>
      </dgm:spPr>
      <dgm:t>
        <a:bodyPr/>
        <a:lstStyle/>
        <a:p>
          <a:endParaRPr lang="en-US">
            <a:solidFill>
              <a:srgbClr val="AFF000"/>
            </a:solidFill>
          </a:endParaRPr>
        </a:p>
      </dgm:t>
    </dgm:pt>
    <dgm:pt modelId="{5C653751-2302-414F-A66B-1F7E08C5154F}" type="sibTrans" cxnId="{76F89C45-C4B2-3A4A-B8FF-84E79DE640A1}">
      <dgm:prSet/>
      <dgm:spPr/>
      <dgm:t>
        <a:bodyPr/>
        <a:lstStyle/>
        <a:p>
          <a:endParaRPr lang="en-US"/>
        </a:p>
      </dgm:t>
    </dgm:pt>
    <dgm:pt modelId="{02B5048B-461F-CE42-950F-4199FA058F0A}">
      <dgm:prSet phldrT="[Text]"/>
      <dgm:spPr>
        <a:solidFill>
          <a:srgbClr val="00CEF6"/>
        </a:solidFill>
      </dgm:spPr>
      <dgm:t>
        <a:bodyPr/>
        <a:lstStyle/>
        <a:p>
          <a:r>
            <a:rPr lang="en-US" dirty="0"/>
            <a:t>GBM</a:t>
          </a:r>
        </a:p>
        <a:p>
          <a:r>
            <a:rPr lang="en-US" dirty="0"/>
            <a:t>Model 3</a:t>
          </a:r>
        </a:p>
      </dgm:t>
    </dgm:pt>
    <dgm:pt modelId="{5150FE02-5C50-794C-A8AA-31102DBD9308}" type="parTrans" cxnId="{E3BEDA59-8D62-B34D-99D4-40188EBE98B6}">
      <dgm:prSet/>
      <dgm:spPr>
        <a:solidFill>
          <a:srgbClr val="AFF000"/>
        </a:solidFill>
      </dgm:spPr>
      <dgm:t>
        <a:bodyPr/>
        <a:lstStyle/>
        <a:p>
          <a:endParaRPr lang="en-US">
            <a:solidFill>
              <a:srgbClr val="AFF000"/>
            </a:solidFill>
          </a:endParaRPr>
        </a:p>
      </dgm:t>
    </dgm:pt>
    <dgm:pt modelId="{4D68D518-A1D8-CB4E-B3F1-B745F2C3455C}" type="sibTrans" cxnId="{E3BEDA59-8D62-B34D-99D4-40188EBE98B6}">
      <dgm:prSet/>
      <dgm:spPr/>
      <dgm:t>
        <a:bodyPr/>
        <a:lstStyle/>
        <a:p>
          <a:endParaRPr lang="en-US"/>
        </a:p>
      </dgm:t>
    </dgm:pt>
    <dgm:pt modelId="{C3325E30-32CD-FF4B-A733-2493076B8486}">
      <dgm:prSet/>
      <dgm:spPr>
        <a:solidFill>
          <a:srgbClr val="00CEF6"/>
        </a:solidFill>
      </dgm:spPr>
      <dgm:t>
        <a:bodyPr/>
        <a:lstStyle/>
        <a:p>
          <a:r>
            <a:rPr lang="en-US"/>
            <a:t>Train</a:t>
          </a:r>
        </a:p>
      </dgm:t>
    </dgm:pt>
    <dgm:pt modelId="{3FC4E7D1-F3F8-B34F-9E10-DF507C99DB75}" type="parTrans" cxnId="{BD099011-810E-0C40-B2FF-109803893072}">
      <dgm:prSet/>
      <dgm:spPr>
        <a:solidFill>
          <a:srgbClr val="AFF000"/>
        </a:solidFill>
      </dgm:spPr>
      <dgm:t>
        <a:bodyPr/>
        <a:lstStyle/>
        <a:p>
          <a:endParaRPr lang="en-US">
            <a:solidFill>
              <a:srgbClr val="AFF000"/>
            </a:solidFill>
          </a:endParaRPr>
        </a:p>
      </dgm:t>
    </dgm:pt>
    <dgm:pt modelId="{76F9FC53-BF4E-4C4D-A96E-C251F3D56C56}" type="sibTrans" cxnId="{BD099011-810E-0C40-B2FF-109803893072}">
      <dgm:prSet/>
      <dgm:spPr/>
      <dgm:t>
        <a:bodyPr/>
        <a:lstStyle/>
        <a:p>
          <a:endParaRPr lang="en-US"/>
        </a:p>
      </dgm:t>
    </dgm:pt>
    <dgm:pt modelId="{98F2400D-C800-0241-858E-B50394500FAA}">
      <dgm:prSet custScaleX="76342" custScaleY="51307" custRadScaleRad="94592" custRadScaleInc="35865"/>
      <dgm:spPr/>
      <dgm:t>
        <a:bodyPr/>
        <a:lstStyle/>
        <a:p>
          <a:endParaRPr lang="en-US"/>
        </a:p>
      </dgm:t>
    </dgm:pt>
    <dgm:pt modelId="{3316BD76-3700-E741-A293-85E15D8F619E}" type="parTrans" cxnId="{83461DF6-3E46-1E43-9C2E-4DD34FD1EBA9}">
      <dgm:prSet custScaleX="56099" custScaleY="84953" custLinFactNeighborX="18658" custLinFactNeighborY="34956"/>
      <dgm:spPr/>
      <dgm:t>
        <a:bodyPr/>
        <a:lstStyle/>
        <a:p>
          <a:endParaRPr lang="en-US"/>
        </a:p>
      </dgm:t>
    </dgm:pt>
    <dgm:pt modelId="{D176B6B8-C07D-0142-B1EA-82916C82C5EB}" type="sibTrans" cxnId="{83461DF6-3E46-1E43-9C2E-4DD34FD1EBA9}">
      <dgm:prSet/>
      <dgm:spPr/>
      <dgm:t>
        <a:bodyPr/>
        <a:lstStyle/>
        <a:p>
          <a:endParaRPr lang="en-US"/>
        </a:p>
      </dgm:t>
    </dgm:pt>
    <dgm:pt modelId="{A2675915-FE1D-464F-9DDF-BCE4AF23BDE7}">
      <dgm:prSet custScaleX="55754" custScaleY="48414" custRadScaleRad="87316" custRadScaleInc="68395"/>
      <dgm:spPr/>
      <dgm:t>
        <a:bodyPr/>
        <a:lstStyle/>
        <a:p>
          <a:endParaRPr lang="en-US"/>
        </a:p>
      </dgm:t>
    </dgm:pt>
    <dgm:pt modelId="{6DF407AC-3CDD-0B4C-9D3D-B9657C0B95A1}" type="parTrans" cxnId="{4D385617-DBE6-0D41-8DD0-82A64D499A78}">
      <dgm:prSet custScaleX="58016" custScaleY="86168" custLinFactNeighborX="-18480" custLinFactNeighborY="39068"/>
      <dgm:spPr/>
      <dgm:t>
        <a:bodyPr/>
        <a:lstStyle/>
        <a:p>
          <a:endParaRPr lang="en-US"/>
        </a:p>
      </dgm:t>
    </dgm:pt>
    <dgm:pt modelId="{2CFC660C-B6A7-114E-AE49-7C36021A3C92}" type="sibTrans" cxnId="{4D385617-DBE6-0D41-8DD0-82A64D499A78}">
      <dgm:prSet/>
      <dgm:spPr/>
      <dgm:t>
        <a:bodyPr/>
        <a:lstStyle/>
        <a:p>
          <a:endParaRPr lang="en-US"/>
        </a:p>
      </dgm:t>
    </dgm:pt>
    <dgm:pt modelId="{B99ABB07-B410-F045-A42F-F2F950C7A139}">
      <dgm:prSet/>
      <dgm:spPr>
        <a:solidFill>
          <a:srgbClr val="00CEF6"/>
        </a:solidFill>
      </dgm:spPr>
      <dgm:t>
        <a:bodyPr/>
        <a:lstStyle/>
        <a:p>
          <a:r>
            <a:rPr lang="en-US" dirty="0"/>
            <a:t>Final Model</a:t>
          </a:r>
        </a:p>
      </dgm:t>
    </dgm:pt>
    <dgm:pt modelId="{379CB9F0-A62D-5445-A963-847D69E986C2}" type="parTrans" cxnId="{A5BE705E-DA66-1641-9349-9DFAD59BE7A3}">
      <dgm:prSet/>
      <dgm:spPr>
        <a:solidFill>
          <a:srgbClr val="AFF000"/>
        </a:solidFill>
      </dgm:spPr>
      <dgm:t>
        <a:bodyPr/>
        <a:lstStyle/>
        <a:p>
          <a:endParaRPr lang="en-US">
            <a:solidFill>
              <a:srgbClr val="AFF000"/>
            </a:solidFill>
          </a:endParaRPr>
        </a:p>
      </dgm:t>
    </dgm:pt>
    <dgm:pt modelId="{F75513EC-F2DA-E543-8CE0-54D1D1281C52}" type="sibTrans" cxnId="{A5BE705E-DA66-1641-9349-9DFAD59BE7A3}">
      <dgm:prSet/>
      <dgm:spPr/>
      <dgm:t>
        <a:bodyPr/>
        <a:lstStyle/>
        <a:p>
          <a:endParaRPr lang="en-US"/>
        </a:p>
      </dgm:t>
    </dgm:pt>
    <dgm:pt modelId="{2D65C222-4AAC-8D41-A845-69926B7506CC}" type="pres">
      <dgm:prSet presAssocID="{E657A481-C73D-5B4D-8393-3940AB60FC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E41A56-DF33-824E-9079-B1FEFF4B35D9}" type="pres">
      <dgm:prSet presAssocID="{F5372111-771A-0B4C-9150-D71A88E69F15}" presName="centerShape" presStyleLbl="node0" presStyleIdx="0" presStyleCnt="1" custScaleX="69152" custScaleY="49952"/>
      <dgm:spPr/>
    </dgm:pt>
    <dgm:pt modelId="{DD1F9BB0-4D0F-164C-AA85-539E0B7D6AEC}" type="pres">
      <dgm:prSet presAssocID="{BB636879-C102-C146-A346-C103675C17BC}" presName="parTrans" presStyleLbl="bgSibTrans2D1" presStyleIdx="0" presStyleCnt="5" custScaleX="50062" custScaleY="84953" custLinFactNeighborX="18658" custLinFactNeighborY="34956"/>
      <dgm:spPr/>
    </dgm:pt>
    <dgm:pt modelId="{CF5BFC96-22C0-4147-A180-D6FB0B02F54C}" type="pres">
      <dgm:prSet presAssocID="{03227A96-C3A4-2B44-A692-67FF4402C7F4}" presName="node" presStyleLbl="node1" presStyleIdx="0" presStyleCnt="5" custScaleX="76342" custScaleY="51307" custRadScaleRad="87856" custRadScaleInc="90272">
        <dgm:presLayoutVars>
          <dgm:bulletEnabled val="1"/>
        </dgm:presLayoutVars>
      </dgm:prSet>
      <dgm:spPr/>
    </dgm:pt>
    <dgm:pt modelId="{06BD1F35-1435-D049-AEB9-1D33749C81AC}" type="pres">
      <dgm:prSet presAssocID="{307665C8-5615-ED49-8BEA-A1C80246362A}" presName="parTrans" presStyleLbl="bgSibTrans2D1" presStyleIdx="1" presStyleCnt="5" custScaleX="56074" custScaleY="83260" custLinFactNeighborY="41123"/>
      <dgm:spPr/>
    </dgm:pt>
    <dgm:pt modelId="{F61CD086-C071-8B48-86C1-D2E1FF4B74A0}" type="pres">
      <dgm:prSet presAssocID="{1AF66EAC-85D9-7C41-B435-5F38D4B8C899}" presName="node" presStyleLbl="node1" presStyleIdx="1" presStyleCnt="5" custScaleX="65388" custScaleY="45116" custRadScaleRad="48970" custRadScaleInc="122852">
        <dgm:presLayoutVars>
          <dgm:bulletEnabled val="1"/>
        </dgm:presLayoutVars>
      </dgm:prSet>
      <dgm:spPr/>
    </dgm:pt>
    <dgm:pt modelId="{BD78F1FD-B639-7444-A0D4-A32786166E93}" type="pres">
      <dgm:prSet presAssocID="{5150FE02-5C50-794C-A8AA-31102DBD9308}" presName="parTrans" presStyleLbl="bgSibTrans2D1" presStyleIdx="2" presStyleCnt="5" custScaleX="58016" custScaleY="86168" custLinFactNeighborX="-18480" custLinFactNeighborY="39068"/>
      <dgm:spPr/>
    </dgm:pt>
    <dgm:pt modelId="{ED3C8D57-794D-3442-A0ED-5DD022CEEDDA}" type="pres">
      <dgm:prSet presAssocID="{02B5048B-461F-CE42-950F-4199FA058F0A}" presName="node" presStyleLbl="node1" presStyleIdx="2" presStyleCnt="5" custScaleX="55754" custScaleY="48414" custRadScaleRad="77771" custRadScaleInc="144261">
        <dgm:presLayoutVars>
          <dgm:bulletEnabled val="1"/>
        </dgm:presLayoutVars>
      </dgm:prSet>
      <dgm:spPr/>
    </dgm:pt>
    <dgm:pt modelId="{6D62B850-23F6-AB46-B58B-2D6CDEBA629D}" type="pres">
      <dgm:prSet presAssocID="{3FC4E7D1-F3F8-B34F-9E10-DF507C99DB75}" presName="parTrans" presStyleLbl="bgSibTrans2D1" presStyleIdx="3" presStyleCnt="5" custScaleX="25169" custScaleY="73379" custLinFactNeighborY="-71969"/>
      <dgm:spPr/>
    </dgm:pt>
    <dgm:pt modelId="{AB2BD9DD-E9B2-D54D-871B-7FC46DF242EE}" type="pres">
      <dgm:prSet presAssocID="{C3325E30-32CD-FF4B-A733-2493076B8486}" presName="node" presStyleLbl="node1" presStyleIdx="3" presStyleCnt="5" custScaleX="46572" custScaleY="52545" custRadScaleRad="100050" custRadScaleInc="-126051">
        <dgm:presLayoutVars>
          <dgm:bulletEnabled val="1"/>
        </dgm:presLayoutVars>
      </dgm:prSet>
      <dgm:spPr/>
    </dgm:pt>
    <dgm:pt modelId="{5886D34F-DA1B-BC46-8FAC-F7658D6883E3}" type="pres">
      <dgm:prSet presAssocID="{379CB9F0-A62D-5445-A963-847D69E986C2}" presName="parTrans" presStyleLbl="bgSibTrans2D1" presStyleIdx="4" presStyleCnt="5" custAng="180000" custFlipVert="1" custFlipHor="1" custScaleX="56611" custLinFactNeighborX="-13995" custLinFactNeighborY="-2865"/>
      <dgm:spPr/>
    </dgm:pt>
    <dgm:pt modelId="{6D2AA22B-5030-AB4C-9E26-FA71F47CEBF4}" type="pres">
      <dgm:prSet presAssocID="{B99ABB07-B410-F045-A42F-F2F950C7A139}" presName="node" presStyleLbl="node1" presStyleIdx="4" presStyleCnt="5" custScaleX="56383" custScaleY="52436" custRadScaleRad="101326" custRadScaleInc="25777">
        <dgm:presLayoutVars>
          <dgm:bulletEnabled val="1"/>
        </dgm:presLayoutVars>
      </dgm:prSet>
      <dgm:spPr/>
    </dgm:pt>
  </dgm:ptLst>
  <dgm:cxnLst>
    <dgm:cxn modelId="{BD099011-810E-0C40-B2FF-109803893072}" srcId="{F5372111-771A-0B4C-9150-D71A88E69F15}" destId="{C3325E30-32CD-FF4B-A733-2493076B8486}" srcOrd="3" destOrd="0" parTransId="{3FC4E7D1-F3F8-B34F-9E10-DF507C99DB75}" sibTransId="{76F9FC53-BF4E-4C4D-A96E-C251F3D56C56}"/>
    <dgm:cxn modelId="{4D385617-DBE6-0D41-8DD0-82A64D499A78}" srcId="{E657A481-C73D-5B4D-8393-3940AB60FCF1}" destId="{A2675915-FE1D-464F-9DDF-BCE4AF23BDE7}" srcOrd="2" destOrd="0" parTransId="{6DF407AC-3CDD-0B4C-9D3D-B9657C0B95A1}" sibTransId="{2CFC660C-B6A7-114E-AE49-7C36021A3C92}"/>
    <dgm:cxn modelId="{A5BE705E-DA66-1641-9349-9DFAD59BE7A3}" srcId="{F5372111-771A-0B4C-9150-D71A88E69F15}" destId="{B99ABB07-B410-F045-A42F-F2F950C7A139}" srcOrd="4" destOrd="0" parTransId="{379CB9F0-A62D-5445-A963-847D69E986C2}" sibTransId="{F75513EC-F2DA-E543-8CE0-54D1D1281C52}"/>
    <dgm:cxn modelId="{7AAB5F60-4EAC-A943-832D-74BCE6777CD5}" srcId="{E657A481-C73D-5B4D-8393-3940AB60FCF1}" destId="{F5372111-771A-0B4C-9150-D71A88E69F15}" srcOrd="0" destOrd="0" parTransId="{FE1C839A-3A47-F74E-BFDC-49771445DDA1}" sibTransId="{499ABE01-A1D0-6640-B9A0-088A7841D76B}"/>
    <dgm:cxn modelId="{7677F141-C9B1-D940-BC56-BFFD4E0BD616}" type="presOf" srcId="{5150FE02-5C50-794C-A8AA-31102DBD9308}" destId="{BD78F1FD-B639-7444-A0D4-A32786166E93}" srcOrd="0" destOrd="0" presId="urn:microsoft.com/office/officeart/2005/8/layout/radial4"/>
    <dgm:cxn modelId="{1621B964-A068-A44C-8A2D-EA9CFDAEDB7C}" type="presOf" srcId="{1AF66EAC-85D9-7C41-B435-5F38D4B8C899}" destId="{F61CD086-C071-8B48-86C1-D2E1FF4B74A0}" srcOrd="0" destOrd="0" presId="urn:microsoft.com/office/officeart/2005/8/layout/radial4"/>
    <dgm:cxn modelId="{76F89C45-C4B2-3A4A-B8FF-84E79DE640A1}" srcId="{F5372111-771A-0B4C-9150-D71A88E69F15}" destId="{1AF66EAC-85D9-7C41-B435-5F38D4B8C899}" srcOrd="1" destOrd="0" parTransId="{307665C8-5615-ED49-8BEA-A1C80246362A}" sibTransId="{5C653751-2302-414F-A66B-1F7E08C5154F}"/>
    <dgm:cxn modelId="{607C096D-0484-104A-AE4A-2CE73930FF72}" type="presOf" srcId="{3FC4E7D1-F3F8-B34F-9E10-DF507C99DB75}" destId="{6D62B850-23F6-AB46-B58B-2D6CDEBA629D}" srcOrd="0" destOrd="0" presId="urn:microsoft.com/office/officeart/2005/8/layout/radial4"/>
    <dgm:cxn modelId="{E3BEDA59-8D62-B34D-99D4-40188EBE98B6}" srcId="{F5372111-771A-0B4C-9150-D71A88E69F15}" destId="{02B5048B-461F-CE42-950F-4199FA058F0A}" srcOrd="2" destOrd="0" parTransId="{5150FE02-5C50-794C-A8AA-31102DBD9308}" sibTransId="{4D68D518-A1D8-CB4E-B3F1-B745F2C3455C}"/>
    <dgm:cxn modelId="{DE7CEB7D-AEF3-A340-83FF-080EA916B76D}" type="presOf" srcId="{03227A96-C3A4-2B44-A692-67FF4402C7F4}" destId="{CF5BFC96-22C0-4147-A180-D6FB0B02F54C}" srcOrd="0" destOrd="0" presId="urn:microsoft.com/office/officeart/2005/8/layout/radial4"/>
    <dgm:cxn modelId="{8B9AB586-D83A-D348-AA2A-705015D1B6E2}" type="presOf" srcId="{307665C8-5615-ED49-8BEA-A1C80246362A}" destId="{06BD1F35-1435-D049-AEB9-1D33749C81AC}" srcOrd="0" destOrd="0" presId="urn:microsoft.com/office/officeart/2005/8/layout/radial4"/>
    <dgm:cxn modelId="{A35AE491-2CA7-E44C-845D-02D433505149}" type="presOf" srcId="{02B5048B-461F-CE42-950F-4199FA058F0A}" destId="{ED3C8D57-794D-3442-A0ED-5DD022CEEDDA}" srcOrd="0" destOrd="0" presId="urn:microsoft.com/office/officeart/2005/8/layout/radial4"/>
    <dgm:cxn modelId="{E27131D3-6692-3346-B772-7A6A57C3BD56}" srcId="{F5372111-771A-0B4C-9150-D71A88E69F15}" destId="{03227A96-C3A4-2B44-A692-67FF4402C7F4}" srcOrd="0" destOrd="0" parTransId="{BB636879-C102-C146-A346-C103675C17BC}" sibTransId="{FD01F337-37D5-B142-A8C5-E6E6AF3D3814}"/>
    <dgm:cxn modelId="{0833A9DC-578E-F84B-8A6E-2841A44CC9A2}" type="presOf" srcId="{C3325E30-32CD-FF4B-A733-2493076B8486}" destId="{AB2BD9DD-E9B2-D54D-871B-7FC46DF242EE}" srcOrd="0" destOrd="0" presId="urn:microsoft.com/office/officeart/2005/8/layout/radial4"/>
    <dgm:cxn modelId="{C670F7E1-CBF6-A24C-BA56-8F1CC549B1A9}" type="presOf" srcId="{B99ABB07-B410-F045-A42F-F2F950C7A139}" destId="{6D2AA22B-5030-AB4C-9E26-FA71F47CEBF4}" srcOrd="0" destOrd="0" presId="urn:microsoft.com/office/officeart/2005/8/layout/radial4"/>
    <dgm:cxn modelId="{EEEB2BE3-53DE-CA4A-A2B9-2EEF352C3E35}" type="presOf" srcId="{BB636879-C102-C146-A346-C103675C17BC}" destId="{DD1F9BB0-4D0F-164C-AA85-539E0B7D6AEC}" srcOrd="0" destOrd="0" presId="urn:microsoft.com/office/officeart/2005/8/layout/radial4"/>
    <dgm:cxn modelId="{0509ADE3-8A55-9848-A67C-405E03525539}" type="presOf" srcId="{379CB9F0-A62D-5445-A963-847D69E986C2}" destId="{5886D34F-DA1B-BC46-8FAC-F7658D6883E3}" srcOrd="0" destOrd="0" presId="urn:microsoft.com/office/officeart/2005/8/layout/radial4"/>
    <dgm:cxn modelId="{83461DF6-3E46-1E43-9C2E-4DD34FD1EBA9}" srcId="{E657A481-C73D-5B4D-8393-3940AB60FCF1}" destId="{98F2400D-C800-0241-858E-B50394500FAA}" srcOrd="1" destOrd="0" parTransId="{3316BD76-3700-E741-A293-85E15D8F619E}" sibTransId="{D176B6B8-C07D-0142-B1EA-82916C82C5EB}"/>
    <dgm:cxn modelId="{650B70FB-AFC1-4B43-A691-5BB3C4E4B2F4}" type="presOf" srcId="{F5372111-771A-0B4C-9150-D71A88E69F15}" destId="{1FE41A56-DF33-824E-9079-B1FEFF4B35D9}" srcOrd="0" destOrd="0" presId="urn:microsoft.com/office/officeart/2005/8/layout/radial4"/>
    <dgm:cxn modelId="{1F2FE7FF-3A3B-2945-8721-3F3DFC9604C8}" type="presOf" srcId="{E657A481-C73D-5B4D-8393-3940AB60FCF1}" destId="{2D65C222-4AAC-8D41-A845-69926B7506CC}" srcOrd="0" destOrd="0" presId="urn:microsoft.com/office/officeart/2005/8/layout/radial4"/>
    <dgm:cxn modelId="{6EDACC09-EE17-2C4C-AB42-74C82267F623}" type="presParOf" srcId="{2D65C222-4AAC-8D41-A845-69926B7506CC}" destId="{1FE41A56-DF33-824E-9079-B1FEFF4B35D9}" srcOrd="0" destOrd="0" presId="urn:microsoft.com/office/officeart/2005/8/layout/radial4"/>
    <dgm:cxn modelId="{E0745CE0-F9BC-B54E-B183-0DEDFD68D5AB}" type="presParOf" srcId="{2D65C222-4AAC-8D41-A845-69926B7506CC}" destId="{DD1F9BB0-4D0F-164C-AA85-539E0B7D6AEC}" srcOrd="1" destOrd="0" presId="urn:microsoft.com/office/officeart/2005/8/layout/radial4"/>
    <dgm:cxn modelId="{8F03F279-85FE-EA47-B6C2-2A57EB3D6A46}" type="presParOf" srcId="{2D65C222-4AAC-8D41-A845-69926B7506CC}" destId="{CF5BFC96-22C0-4147-A180-D6FB0B02F54C}" srcOrd="2" destOrd="0" presId="urn:microsoft.com/office/officeart/2005/8/layout/radial4"/>
    <dgm:cxn modelId="{75B95E2E-FDC5-7D41-AEC9-EC2BDAD1D856}" type="presParOf" srcId="{2D65C222-4AAC-8D41-A845-69926B7506CC}" destId="{06BD1F35-1435-D049-AEB9-1D33749C81AC}" srcOrd="3" destOrd="0" presId="urn:microsoft.com/office/officeart/2005/8/layout/radial4"/>
    <dgm:cxn modelId="{D43E6850-8679-A742-8316-C65C989FA136}" type="presParOf" srcId="{2D65C222-4AAC-8D41-A845-69926B7506CC}" destId="{F61CD086-C071-8B48-86C1-D2E1FF4B74A0}" srcOrd="4" destOrd="0" presId="urn:microsoft.com/office/officeart/2005/8/layout/radial4"/>
    <dgm:cxn modelId="{DCCA7E6D-9D2E-084F-BE47-B30C10F51DB7}" type="presParOf" srcId="{2D65C222-4AAC-8D41-A845-69926B7506CC}" destId="{BD78F1FD-B639-7444-A0D4-A32786166E93}" srcOrd="5" destOrd="0" presId="urn:microsoft.com/office/officeart/2005/8/layout/radial4"/>
    <dgm:cxn modelId="{E0F78FAC-FC15-F346-80B2-9B0533661A1E}" type="presParOf" srcId="{2D65C222-4AAC-8D41-A845-69926B7506CC}" destId="{ED3C8D57-794D-3442-A0ED-5DD022CEEDDA}" srcOrd="6" destOrd="0" presId="urn:microsoft.com/office/officeart/2005/8/layout/radial4"/>
    <dgm:cxn modelId="{A457031B-ECC6-7E41-8505-E6044A04F1B5}" type="presParOf" srcId="{2D65C222-4AAC-8D41-A845-69926B7506CC}" destId="{6D62B850-23F6-AB46-B58B-2D6CDEBA629D}" srcOrd="7" destOrd="0" presId="urn:microsoft.com/office/officeart/2005/8/layout/radial4"/>
    <dgm:cxn modelId="{F29E3B01-E93F-5D40-A742-80A9A785CDD4}" type="presParOf" srcId="{2D65C222-4AAC-8D41-A845-69926B7506CC}" destId="{AB2BD9DD-E9B2-D54D-871B-7FC46DF242EE}" srcOrd="8" destOrd="0" presId="urn:microsoft.com/office/officeart/2005/8/layout/radial4"/>
    <dgm:cxn modelId="{EC04F6D0-5CB4-8D47-8ABC-96F66F1C1E3A}" type="presParOf" srcId="{2D65C222-4AAC-8D41-A845-69926B7506CC}" destId="{5886D34F-DA1B-BC46-8FAC-F7658D6883E3}" srcOrd="9" destOrd="0" presId="urn:microsoft.com/office/officeart/2005/8/layout/radial4"/>
    <dgm:cxn modelId="{5173D17A-F11F-744F-96B7-9A27155B7AFC}" type="presParOf" srcId="{2D65C222-4AAC-8D41-A845-69926B7506CC}" destId="{6D2AA22B-5030-AB4C-9E26-FA71F47CEBF4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41A56-DF33-824E-9079-B1FEFF4B35D9}">
      <dsp:nvSpPr>
        <dsp:cNvPr id="0" name=""/>
        <dsp:cNvSpPr/>
      </dsp:nvSpPr>
      <dsp:spPr>
        <a:xfrm>
          <a:off x="2264619" y="2238395"/>
          <a:ext cx="952243" cy="687853"/>
        </a:xfrm>
        <a:prstGeom prst="ellipse">
          <a:avLst/>
        </a:prstGeom>
        <a:solidFill>
          <a:srgbClr val="00CEF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Combiner</a:t>
          </a:r>
        </a:p>
      </dsp:txBody>
      <dsp:txXfrm>
        <a:off x="2404072" y="2339129"/>
        <a:ext cx="673337" cy="486385"/>
      </dsp:txXfrm>
    </dsp:sp>
    <dsp:sp modelId="{DD1F9BB0-4D0F-164C-AA85-539E0B7D6AEC}">
      <dsp:nvSpPr>
        <dsp:cNvPr id="0" name=""/>
        <dsp:cNvSpPr/>
      </dsp:nvSpPr>
      <dsp:spPr>
        <a:xfrm rot="12749875">
          <a:off x="1700641" y="1942118"/>
          <a:ext cx="639679" cy="333400"/>
        </a:xfrm>
        <a:prstGeom prst="leftArrow">
          <a:avLst>
            <a:gd name="adj1" fmla="val 60000"/>
            <a:gd name="adj2" fmla="val 50000"/>
          </a:avLst>
        </a:prstGeom>
        <a:solidFill>
          <a:srgbClr val="AFF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BFC96-22C0-4147-A180-D6FB0B02F54C}">
      <dsp:nvSpPr>
        <dsp:cNvPr id="0" name=""/>
        <dsp:cNvSpPr/>
      </dsp:nvSpPr>
      <dsp:spPr>
        <a:xfrm>
          <a:off x="743885" y="1359904"/>
          <a:ext cx="998689" cy="536949"/>
        </a:xfrm>
        <a:prstGeom prst="roundRect">
          <a:avLst>
            <a:gd name="adj" fmla="val 10000"/>
          </a:avLst>
        </a:prstGeom>
        <a:solidFill>
          <a:srgbClr val="00CEF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1</a:t>
          </a:r>
        </a:p>
      </dsp:txBody>
      <dsp:txXfrm>
        <a:off x="759612" y="1375631"/>
        <a:ext cx="967235" cy="505495"/>
      </dsp:txXfrm>
    </dsp:sp>
    <dsp:sp modelId="{06BD1F35-1435-D049-AEB9-1D33749C81AC}">
      <dsp:nvSpPr>
        <dsp:cNvPr id="0" name=""/>
        <dsp:cNvSpPr/>
      </dsp:nvSpPr>
      <dsp:spPr>
        <a:xfrm rot="16153603">
          <a:off x="2560417" y="1895832"/>
          <a:ext cx="342169" cy="326756"/>
        </a:xfrm>
        <a:prstGeom prst="leftArrow">
          <a:avLst>
            <a:gd name="adj1" fmla="val 60000"/>
            <a:gd name="adj2" fmla="val 50000"/>
          </a:avLst>
        </a:prstGeom>
        <a:solidFill>
          <a:srgbClr val="AFF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1CD086-C071-8B48-86C1-D2E1FF4B74A0}">
      <dsp:nvSpPr>
        <dsp:cNvPr id="0" name=""/>
        <dsp:cNvSpPr/>
      </dsp:nvSpPr>
      <dsp:spPr>
        <a:xfrm>
          <a:off x="2299689" y="1356665"/>
          <a:ext cx="855391" cy="472157"/>
        </a:xfrm>
        <a:prstGeom prst="roundRect">
          <a:avLst>
            <a:gd name="adj" fmla="val 10000"/>
          </a:avLst>
        </a:prstGeom>
        <a:solidFill>
          <a:srgbClr val="00CEF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SVM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2</a:t>
          </a:r>
        </a:p>
      </dsp:txBody>
      <dsp:txXfrm>
        <a:off x="2313518" y="1370494"/>
        <a:ext cx="827733" cy="444499"/>
      </dsp:txXfrm>
    </dsp:sp>
    <dsp:sp modelId="{BD78F1FD-B639-7444-A0D4-A32786166E93}">
      <dsp:nvSpPr>
        <dsp:cNvPr id="0" name=""/>
        <dsp:cNvSpPr/>
      </dsp:nvSpPr>
      <dsp:spPr>
        <a:xfrm rot="19316038">
          <a:off x="3024680" y="1935920"/>
          <a:ext cx="636905" cy="338169"/>
        </a:xfrm>
        <a:prstGeom prst="leftArrow">
          <a:avLst>
            <a:gd name="adj1" fmla="val 60000"/>
            <a:gd name="adj2" fmla="val 50000"/>
          </a:avLst>
        </a:prstGeom>
        <a:solidFill>
          <a:srgbClr val="AFF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3C8D57-794D-3442-A0ED-5DD022CEEDDA}">
      <dsp:nvSpPr>
        <dsp:cNvPr id="0" name=""/>
        <dsp:cNvSpPr/>
      </dsp:nvSpPr>
      <dsp:spPr>
        <a:xfrm>
          <a:off x="3613482" y="1359907"/>
          <a:ext cx="729361" cy="506672"/>
        </a:xfrm>
        <a:prstGeom prst="roundRect">
          <a:avLst>
            <a:gd name="adj" fmla="val 10000"/>
          </a:avLst>
        </a:prstGeom>
        <a:solidFill>
          <a:srgbClr val="00CEF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GBM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3</a:t>
          </a:r>
        </a:p>
      </dsp:txBody>
      <dsp:txXfrm>
        <a:off x="3628322" y="1374747"/>
        <a:ext cx="699681" cy="476992"/>
      </dsp:txXfrm>
    </dsp:sp>
    <dsp:sp modelId="{6D62B850-23F6-AB46-B58B-2D6CDEBA629D}">
      <dsp:nvSpPr>
        <dsp:cNvPr id="0" name=""/>
        <dsp:cNvSpPr/>
      </dsp:nvSpPr>
      <dsp:spPr>
        <a:xfrm rot="16177298">
          <a:off x="2533065" y="926814"/>
          <a:ext cx="399118" cy="287978"/>
        </a:xfrm>
        <a:prstGeom prst="leftArrow">
          <a:avLst>
            <a:gd name="adj1" fmla="val 60000"/>
            <a:gd name="adj2" fmla="val 50000"/>
          </a:avLst>
        </a:prstGeom>
        <a:solidFill>
          <a:srgbClr val="AFF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BD9DD-E9B2-D54D-871B-7FC46DF242EE}">
      <dsp:nvSpPr>
        <dsp:cNvPr id="0" name=""/>
        <dsp:cNvSpPr/>
      </dsp:nvSpPr>
      <dsp:spPr>
        <a:xfrm>
          <a:off x="2422766" y="285435"/>
          <a:ext cx="609244" cy="549905"/>
        </a:xfrm>
        <a:prstGeom prst="roundRect">
          <a:avLst>
            <a:gd name="adj" fmla="val 10000"/>
          </a:avLst>
        </a:prstGeom>
        <a:solidFill>
          <a:srgbClr val="00CEF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</a:t>
          </a:r>
        </a:p>
      </dsp:txBody>
      <dsp:txXfrm>
        <a:off x="2438872" y="301541"/>
        <a:ext cx="577032" cy="517693"/>
      </dsp:txXfrm>
    </dsp:sp>
    <dsp:sp modelId="{5886D34F-DA1B-BC46-8FAC-F7658D6883E3}">
      <dsp:nvSpPr>
        <dsp:cNvPr id="0" name=""/>
        <dsp:cNvSpPr/>
      </dsp:nvSpPr>
      <dsp:spPr>
        <a:xfrm rot="736783" flipH="1" flipV="1">
          <a:off x="3395748" y="2584890"/>
          <a:ext cx="843770" cy="392453"/>
        </a:xfrm>
        <a:prstGeom prst="leftArrow">
          <a:avLst>
            <a:gd name="adj1" fmla="val 60000"/>
            <a:gd name="adj2" fmla="val 50000"/>
          </a:avLst>
        </a:prstGeom>
        <a:solidFill>
          <a:srgbClr val="AFF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2AA22B-5030-AB4C-9E26-FA71F47CEBF4}">
      <dsp:nvSpPr>
        <dsp:cNvPr id="0" name=""/>
        <dsp:cNvSpPr/>
      </dsp:nvSpPr>
      <dsp:spPr>
        <a:xfrm>
          <a:off x="4392912" y="2638151"/>
          <a:ext cx="737589" cy="548764"/>
        </a:xfrm>
        <a:prstGeom prst="roundRect">
          <a:avLst>
            <a:gd name="adj" fmla="val 10000"/>
          </a:avLst>
        </a:prstGeom>
        <a:solidFill>
          <a:srgbClr val="00CEF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Final Model</a:t>
          </a:r>
        </a:p>
      </dsp:txBody>
      <dsp:txXfrm>
        <a:off x="4408985" y="2654224"/>
        <a:ext cx="705443" cy="516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10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40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6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60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9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46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0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7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51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1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2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87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10527" y="3199231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REGRESSION OF USER MOVIE RATING -IMDb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526" y="2957886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algn="just">
              <a:lnSpc>
                <a:spcPct val="200000"/>
              </a:lnSpc>
              <a:buClr>
                <a:srgbClr val="28324A"/>
              </a:buClr>
              <a:buSzPct val="100000"/>
            </a:pP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Sai Teja </a:t>
            </a:r>
            <a:r>
              <a:rPr lang="en-US" sz="18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Kanneganti</a:t>
            </a:r>
            <a:endParaRPr lang="en-US" sz="1800" dirty="0">
              <a:solidFill>
                <a:srgbClr val="28324A"/>
              </a:solidFill>
              <a:latin typeface="Source Sans Pro"/>
              <a:ea typeface="Source Sans Pro"/>
              <a:cs typeface="Source Sans Pro"/>
            </a:endParaRPr>
          </a:p>
          <a:p>
            <a:pPr marL="228600" algn="just">
              <a:lnSpc>
                <a:spcPct val="200000"/>
              </a:lnSpc>
              <a:buClr>
                <a:srgbClr val="28324A"/>
              </a:buClr>
              <a:buSzPct val="100000"/>
            </a:pPr>
            <a:r>
              <a:rPr lang="en-US" sz="18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Sarvesh</a:t>
            </a: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18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Prattipati</a:t>
            </a:r>
            <a:endParaRPr lang="en-US" sz="1800" dirty="0">
              <a:solidFill>
                <a:srgbClr val="28324A"/>
              </a:solidFill>
              <a:latin typeface="Source Sans Pro"/>
              <a:ea typeface="Source Sans Pro"/>
              <a:cs typeface="Source Sans Pro"/>
            </a:endParaRPr>
          </a:p>
          <a:p>
            <a:pPr marL="228600" algn="just">
              <a:lnSpc>
                <a:spcPct val="200000"/>
              </a:lnSpc>
              <a:buClr>
                <a:srgbClr val="28324A"/>
              </a:buClr>
              <a:buSzPct val="100000"/>
            </a:pPr>
            <a:endParaRPr lang="en-US" sz="1800" dirty="0">
              <a:solidFill>
                <a:srgbClr val="28324A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8916" y="1047926"/>
            <a:ext cx="2794355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81000">
              <a:lnSpc>
                <a:spcPct val="15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forests</a:t>
            </a:r>
          </a:p>
          <a:p>
            <a:pPr marL="457200" indent="-381000">
              <a:lnSpc>
                <a:spcPct val="15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Gradient boosting method</a:t>
            </a:r>
          </a:p>
          <a:p>
            <a:pPr marL="457200" indent="-381000">
              <a:lnSpc>
                <a:spcPct val="15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1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Vector Machines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885" y="345391"/>
            <a:ext cx="426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CEF6"/>
              </a:buClr>
              <a:buSzPct val="100000"/>
            </a:pPr>
            <a:r>
              <a:rPr lang="en-US" sz="2400" b="1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MODEL </a:t>
            </a:r>
            <a:r>
              <a:rPr lang="en-US" sz="2400" b="1" dirty="0">
                <a:solidFill>
                  <a:srgbClr val="AFF000"/>
                </a:solidFill>
                <a:latin typeface="Oswald"/>
                <a:ea typeface="Oswald"/>
                <a:cs typeface="Oswald"/>
                <a:sym typeface="Oswald"/>
              </a:rPr>
              <a:t>SELECTION(contd.)</a:t>
            </a:r>
            <a:endParaRPr lang="en-US" dirty="0"/>
          </a:p>
        </p:txBody>
      </p:sp>
      <p:sp>
        <p:nvSpPr>
          <p:cNvPr id="13" name="Shape 726"/>
          <p:cNvSpPr/>
          <p:nvPr/>
        </p:nvSpPr>
        <p:spPr>
          <a:xfrm>
            <a:off x="3940162" y="992511"/>
            <a:ext cx="4508390" cy="347074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Shape 727"/>
          <p:cNvSpPr/>
          <p:nvPr/>
        </p:nvSpPr>
        <p:spPr>
          <a:xfrm>
            <a:off x="4071400" y="1090259"/>
            <a:ext cx="4244699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00" y="1090259"/>
            <a:ext cx="4244699" cy="2704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0730517"/>
              </p:ext>
            </p:extLst>
          </p:nvPr>
        </p:nvGraphicFramePr>
        <p:xfrm>
          <a:off x="1532469" y="973666"/>
          <a:ext cx="5350933" cy="323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Arrow 8"/>
          <p:cNvSpPr/>
          <p:nvPr/>
        </p:nvSpPr>
        <p:spPr>
          <a:xfrm rot="19546665">
            <a:off x="3090738" y="1801683"/>
            <a:ext cx="744260" cy="35480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AFF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eft Arrow 9"/>
          <p:cNvSpPr/>
          <p:nvPr/>
        </p:nvSpPr>
        <p:spPr>
          <a:xfrm rot="12668355">
            <a:off x="4682547" y="1803441"/>
            <a:ext cx="794910" cy="349797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AFF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609600" y="567267"/>
            <a:ext cx="738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FF000"/>
                </a:solidFill>
                <a:latin typeface="Oswald"/>
                <a:ea typeface="Oswald"/>
                <a:cs typeface="Oswald"/>
              </a:rPr>
              <a:t>ENSEMBLE METHOD </a:t>
            </a:r>
            <a:r>
              <a:rPr lang="mr-IN" sz="2400" b="1" dirty="0">
                <a:solidFill>
                  <a:srgbClr val="3C78D8"/>
                </a:solidFill>
                <a:latin typeface="Oswald"/>
                <a:ea typeface="Oswald"/>
                <a:cs typeface="Oswald"/>
              </a:rPr>
              <a:t>–</a:t>
            </a:r>
            <a:r>
              <a:rPr lang="en-US" sz="2400" b="1" dirty="0">
                <a:solidFill>
                  <a:srgbClr val="3C78D8"/>
                </a:solidFill>
                <a:latin typeface="Oswald"/>
                <a:ea typeface="Oswald"/>
                <a:cs typeface="Oswald"/>
              </a:rPr>
              <a:t> STACKING ALGORITHM</a:t>
            </a:r>
          </a:p>
        </p:txBody>
      </p:sp>
    </p:spTree>
    <p:extLst>
      <p:ext uri="{BB962C8B-B14F-4D97-AF65-F5344CB8AC3E}">
        <p14:creationId xmlns:p14="http://schemas.microsoft.com/office/powerpoint/2010/main" val="18646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776815" y="618066"/>
            <a:ext cx="3246545" cy="4270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AFF000"/>
                </a:solidFill>
              </a:rPr>
              <a:t>RESULTS</a:t>
            </a:r>
            <a:endParaRPr lang="en" sz="2400" dirty="0">
              <a:solidFill>
                <a:srgbClr val="AFF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9" y="863600"/>
            <a:ext cx="4827548" cy="3064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815" y="1045124"/>
            <a:ext cx="3125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28324A"/>
              </a:buClr>
              <a:buSzPct val="100000"/>
            </a:pPr>
            <a:r>
              <a:rPr lang="en-US" sz="1000" dirty="0"/>
              <a:t> </a:t>
            </a: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# Before stacked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#GBM  =  0.7051026  0.5558759 (The final values used for the model were </a:t>
            </a:r>
            <a:r>
              <a:rPr lang="en-US" sz="10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n.trees</a:t>
            </a: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= 150, </a:t>
            </a:r>
            <a:r>
              <a:rPr lang="en-US" sz="10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interaction.depth</a:t>
            </a: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= 3, shrinkage = 0.1 and </a:t>
            </a:r>
            <a:r>
              <a:rPr lang="en-US" sz="10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n.minobsinnode</a:t>
            </a: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= 10)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#RF    = 0.6933121  0.5759998 (</a:t>
            </a:r>
            <a:r>
              <a:rPr lang="en-US" sz="10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mtry</a:t>
            </a: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=8)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#SVM = 0.7450903  0.5102352 (sigma = 0.1545986 and C =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815" y="2248374"/>
            <a:ext cx="3125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# After Stacked Algorithm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GBM = 0.6741655  0.5926593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RF    = 0.6858708  0.5799645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SVM = 0.6757145  0.5932901(sigma = 1.393034 and C =1)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815" y="3143847"/>
            <a:ext cx="3281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# Predicted Values RMSE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GBM  = 0.6997279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RF     = 0.7359729</a:t>
            </a:r>
          </a:p>
          <a:p>
            <a:pPr marL="76200">
              <a:buClr>
                <a:srgbClr val="28324A"/>
              </a:buClr>
              <a:buSzPct val="100000"/>
            </a:pPr>
            <a:r>
              <a:rPr lang="en-US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SVM  = 0.7087499</a:t>
            </a:r>
          </a:p>
        </p:txBody>
      </p:sp>
    </p:spTree>
    <p:extLst>
      <p:ext uri="{BB962C8B-B14F-4D97-AF65-F5344CB8AC3E}">
        <p14:creationId xmlns:p14="http://schemas.microsoft.com/office/powerpoint/2010/main" val="207328763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954617" y="756158"/>
            <a:ext cx="3473450" cy="4439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AFF000"/>
                </a:solidFill>
              </a:rPr>
              <a:t>VARIABLE</a:t>
            </a:r>
            <a:r>
              <a:rPr lang="en-US" dirty="0"/>
              <a:t> IMPORTANCE</a:t>
            </a:r>
            <a:endParaRPr lang="en" dirty="0"/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1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The top 5 important variables from</a:t>
            </a:r>
            <a:r>
              <a:rPr lang="en-US" sz="1400" dirty="0">
                <a:solidFill>
                  <a:srgbClr val="28324A"/>
                </a:solidFill>
              </a:rPr>
              <a:t> Random Forest, SVM and Gradient Boosting that influence the rating are: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-US" sz="1400" dirty="0"/>
              <a:t>Number of Voted users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rgbClr val="28324A"/>
                </a:solidFill>
              </a:rPr>
              <a:t>Budget</a:t>
            </a:r>
            <a:endParaRPr lang="en-US" sz="1400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-US" sz="1400" dirty="0"/>
              <a:t>Number of Critics for review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rgbClr val="28324A"/>
                </a:solidFill>
              </a:rPr>
              <a:t>Number of users for review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-US" sz="1400" dirty="0"/>
              <a:t>Duration</a:t>
            </a:r>
            <a:endParaRPr lang="en" sz="1400" dirty="0">
              <a:solidFill>
                <a:srgbClr val="28324A"/>
              </a:solidFill>
            </a:endParaRP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242" y="2532449"/>
            <a:ext cx="635793" cy="25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600200"/>
            <a:ext cx="4544783" cy="28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8851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648" y="1439334"/>
            <a:ext cx="3336170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228600">
              <a:lnSpc>
                <a:spcPct val="20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24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understanding</a:t>
            </a:r>
          </a:p>
          <a:p>
            <a:pPr marL="457200" indent="-228600">
              <a:lnSpc>
                <a:spcPct val="20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24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preparation</a:t>
            </a:r>
          </a:p>
          <a:p>
            <a:pPr marL="457200" indent="-228600">
              <a:lnSpc>
                <a:spcPct val="20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24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</a:t>
            </a:r>
          </a:p>
          <a:p>
            <a:pPr marL="457200" indent="-228600">
              <a:lnSpc>
                <a:spcPct val="200000"/>
              </a:lnSpc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-US" sz="24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514190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947165" y="646175"/>
            <a:ext cx="4479967" cy="49038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400" dirty="0"/>
              <a:t>PROJECT </a:t>
            </a:r>
            <a:r>
              <a:rPr lang="en-US" sz="2400" dirty="0">
                <a:solidFill>
                  <a:srgbClr val="AFF000"/>
                </a:solidFill>
              </a:rPr>
              <a:t>UNDERSTANDING</a:t>
            </a:r>
            <a:endParaRPr lang="en" sz="2400" dirty="0">
              <a:solidFill>
                <a:srgbClr val="AFF000"/>
              </a:solidFill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62000" y="1235376"/>
            <a:ext cx="6891867" cy="25407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Predicting movie rating and accessing key factors involved in rating a movie</a:t>
            </a:r>
            <a:endParaRPr lang="en" sz="1600" dirty="0"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The solution would be a number in the range 1 -10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The rating we see in the website is not the mean of the user ratings, but an undisclosed weighted average method involved in calculating the movie rating.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39283" y="643467"/>
            <a:ext cx="3439584" cy="5032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400" dirty="0">
                <a:solidFill>
                  <a:srgbClr val="AFF000"/>
                </a:solidFill>
              </a:rPr>
              <a:t>DATA</a:t>
            </a:r>
            <a:r>
              <a:rPr lang="en-US" sz="2400" dirty="0">
                <a:solidFill>
                  <a:srgbClr val="3C78D8"/>
                </a:solidFill>
              </a:rPr>
              <a:t> PREPARATION</a:t>
            </a:r>
            <a:endParaRPr lang="en" sz="2400" dirty="0">
              <a:solidFill>
                <a:srgbClr val="3C78D8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0574" y="1146725"/>
            <a:ext cx="7016585" cy="905359"/>
          </a:xfrm>
        </p:spPr>
        <p:txBody>
          <a:bodyPr/>
          <a:lstStyle/>
          <a:p>
            <a:pPr marL="457200" indent="-228600" algn="just">
              <a:lnSpc>
                <a:spcPct val="150000"/>
              </a:lnSpc>
            </a:pPr>
            <a:r>
              <a:rPr lang="en-US" sz="1600" dirty="0"/>
              <a:t>The dataset contains 5043 observations of 28 variables (16 numeric and 12 </a:t>
            </a:r>
            <a:r>
              <a:rPr lang="en-US" sz="1600" dirty="0" err="1"/>
              <a:t>Categoric</a:t>
            </a:r>
            <a:r>
              <a:rPr lang="en-US" sz="1600" dirty="0"/>
              <a:t>).</a:t>
            </a:r>
          </a:p>
          <a:p>
            <a:pPr marL="457200" indent="-228600" algn="just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3" y="2052084"/>
            <a:ext cx="4986670" cy="219030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047750" y="711200"/>
            <a:ext cx="4574117" cy="5032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sz="2400" dirty="0">
                <a:solidFill>
                  <a:srgbClr val="AFF000"/>
                </a:solidFill>
              </a:rPr>
              <a:t>DATA</a:t>
            </a:r>
            <a:r>
              <a:rPr lang="en-US" sz="2400" dirty="0">
                <a:solidFill>
                  <a:srgbClr val="3C78D8"/>
                </a:solidFill>
              </a:rPr>
              <a:t> PREPARATION (Contd.)</a:t>
            </a:r>
            <a:endParaRPr lang="en" sz="2400" dirty="0">
              <a:solidFill>
                <a:srgbClr val="3C78D8"/>
              </a:solidFill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39800" y="1169398"/>
            <a:ext cx="6688667" cy="24059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 algn="just">
              <a:lnSpc>
                <a:spcPct val="150000"/>
              </a:lnSpc>
            </a:pPr>
            <a:r>
              <a:rPr lang="en-US" dirty="0"/>
              <a:t>Missing names of cast and genre makes imputations difficult.</a:t>
            </a:r>
          </a:p>
          <a:p>
            <a:pPr marL="457200" indent="-228600" algn="just">
              <a:lnSpc>
                <a:spcPct val="150000"/>
              </a:lnSpc>
            </a:pPr>
            <a:r>
              <a:rPr lang="en-US" dirty="0"/>
              <a:t>Budget of some foreign movies converted to USD.</a:t>
            </a:r>
          </a:p>
          <a:p>
            <a:pPr marL="457200" indent="-228600" algn="just">
              <a:lnSpc>
                <a:spcPct val="150000"/>
              </a:lnSpc>
            </a:pPr>
            <a:r>
              <a:rPr lang="en-US" dirty="0"/>
              <a:t>Factor levels of up to 3000, complex to compute.</a:t>
            </a:r>
          </a:p>
          <a:p>
            <a:pPr marL="457200" indent="-228600" algn="just">
              <a:lnSpc>
                <a:spcPct val="150000"/>
              </a:lnSpc>
            </a:pPr>
            <a:r>
              <a:rPr lang="en-US" dirty="0"/>
              <a:t>Face number in poster is treated for outliers where a poster has 43 faces</a:t>
            </a:r>
          </a:p>
          <a:p>
            <a:pPr marL="457200" indent="-228600" algn="just">
              <a:lnSpc>
                <a:spcPct val="150000"/>
              </a:lnSpc>
            </a:pPr>
            <a:endParaRPr lang="en-US" dirty="0"/>
          </a:p>
          <a:p>
            <a:pPr marL="285750" indent="-285750" algn="just"/>
            <a:endParaRPr lang="en-US" dirty="0"/>
          </a:p>
          <a:p>
            <a:pPr marL="285750" indent="-285750" algn="just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8667" y="-127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954614" y="575733"/>
            <a:ext cx="4548717" cy="4778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sz="2400" dirty="0">
                <a:solidFill>
                  <a:srgbClr val="AFF000"/>
                </a:solidFill>
              </a:rPr>
              <a:t>DATA</a:t>
            </a:r>
            <a:r>
              <a:rPr lang="en-US" sz="2400" dirty="0">
                <a:solidFill>
                  <a:srgbClr val="3C78D8"/>
                </a:solidFill>
              </a:rPr>
              <a:t> PREPARATION (Contd.)</a:t>
            </a:r>
            <a:endParaRPr lang="en" sz="2400" dirty="0">
              <a:solidFill>
                <a:srgbClr val="3C78D8"/>
              </a:solidFill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855931" y="984858"/>
            <a:ext cx="6165071" cy="30623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 algn="just">
              <a:lnSpc>
                <a:spcPct val="150000"/>
              </a:lnSpc>
            </a:pPr>
            <a:r>
              <a:rPr lang="en-US" dirty="0"/>
              <a:t>Skewed predictors are log transformed.</a:t>
            </a:r>
          </a:p>
          <a:p>
            <a:pPr marL="457200" indent="-228600" algn="just">
              <a:lnSpc>
                <a:spcPct val="150000"/>
              </a:lnSpc>
            </a:pPr>
            <a:endParaRPr lang="en-US" dirty="0"/>
          </a:p>
          <a:p>
            <a:pPr marL="457200" indent="-228600" algn="just">
              <a:lnSpc>
                <a:spcPct val="150000"/>
              </a:lnSpc>
            </a:pPr>
            <a:endParaRPr lang="en-US" dirty="0"/>
          </a:p>
          <a:p>
            <a:pPr marL="457200" indent="-228600" algn="just">
              <a:lnSpc>
                <a:spcPct val="150000"/>
              </a:lnSpc>
            </a:pPr>
            <a:endParaRPr lang="en-US" dirty="0"/>
          </a:p>
          <a:p>
            <a:pPr marL="457200" indent="-228600" algn="just">
              <a:lnSpc>
                <a:spcPct val="150000"/>
              </a:lnSpc>
            </a:pPr>
            <a:endParaRPr lang="en-US" dirty="0"/>
          </a:p>
          <a:p>
            <a:pPr marL="457200" indent="-228600" algn="just">
              <a:lnSpc>
                <a:spcPct val="150000"/>
              </a:lnSpc>
            </a:pPr>
            <a:endParaRPr lang="en-US" dirty="0"/>
          </a:p>
          <a:p>
            <a:pPr marL="457200" indent="-228600" algn="just">
              <a:lnSpc>
                <a:spcPct val="150000"/>
              </a:lnSpc>
            </a:pPr>
            <a:r>
              <a:rPr lang="en-US" dirty="0"/>
              <a:t>Feature selection using variable importance from random forest and decision trees.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8667" y="-127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" r="1627" b="4283"/>
          <a:stretch>
            <a:fillRect/>
          </a:stretch>
        </p:blipFill>
        <p:spPr bwMode="auto">
          <a:xfrm>
            <a:off x="1306567" y="1462717"/>
            <a:ext cx="2620739" cy="18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6277" r="2402" b="3223"/>
          <a:stretch>
            <a:fillRect/>
          </a:stretch>
        </p:blipFill>
        <p:spPr bwMode="auto">
          <a:xfrm>
            <a:off x="4078381" y="1445398"/>
            <a:ext cx="2791546" cy="18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134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711201" y="472777"/>
            <a:ext cx="2338824" cy="5455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3C78D8"/>
                </a:solidFill>
              </a:rPr>
              <a:t>MODELING</a:t>
            </a:r>
            <a:endParaRPr lang="en" sz="2400" dirty="0">
              <a:solidFill>
                <a:srgbClr val="3C78D8"/>
              </a:solidFill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939802" y="1278464"/>
            <a:ext cx="2209800" cy="1099569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Approach</a:t>
            </a:r>
            <a:endParaRPr lang="en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3504793" y="1278464"/>
            <a:ext cx="2269475" cy="1083804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 algn="ctr"/>
            <a:r>
              <a:rPr lang="en-US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Analysing</a:t>
            </a: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Algorithms</a:t>
            </a:r>
            <a:endParaRPr lang="en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129409" y="1278464"/>
            <a:ext cx="2184859" cy="1083804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Selection</a:t>
            </a:r>
            <a:endParaRPr lang="en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0032" y="2586219"/>
            <a:ext cx="143196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Elastic net</a:t>
            </a: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SVM</a:t>
            </a: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Rpart</a:t>
            </a:r>
            <a:endParaRPr lang="en-US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Bagged cart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8859" y="2577752"/>
            <a:ext cx="1593706" cy="13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Random forest</a:t>
            </a: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GBM</a:t>
            </a: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kNN</a:t>
            </a:r>
            <a:endParaRPr lang="en-US" dirty="0">
              <a:solidFill>
                <a:srgbClr val="28324A"/>
              </a:solidFill>
              <a:latin typeface="Source Sans Pro"/>
              <a:ea typeface="Source Sans Pro"/>
              <a:cs typeface="Source Sans Pro"/>
            </a:endParaRP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Neural 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4102" y="2599264"/>
            <a:ext cx="1255472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RMSE</a:t>
            </a: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 squared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868" y="2590799"/>
            <a:ext cx="16425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Trial and error</a:t>
            </a:r>
          </a:p>
          <a:p>
            <a:pPr marL="342900" indent="-342900">
              <a:lnSpc>
                <a:spcPct val="150000"/>
              </a:lnSpc>
              <a:buFont typeface="Source Sans Pro"/>
              <a:buChar char="◉"/>
            </a:pPr>
            <a:r>
              <a:rPr lang="en-US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Repeated 10 fold CV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1068" y="2565398"/>
            <a:ext cx="3098341" cy="1507068"/>
          </a:xfrm>
          <a:prstGeom prst="rect">
            <a:avLst/>
          </a:prstGeom>
          <a:noFill/>
          <a:ln>
            <a:solidFill>
              <a:srgbClr val="00C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9802" y="2565398"/>
            <a:ext cx="1752599" cy="1507068"/>
          </a:xfrm>
          <a:prstGeom prst="rect">
            <a:avLst/>
          </a:prstGeom>
          <a:noFill/>
          <a:ln>
            <a:solidFill>
              <a:srgbClr val="AFF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1601" y="2565398"/>
            <a:ext cx="1583267" cy="1507068"/>
          </a:xfrm>
          <a:prstGeom prst="rect">
            <a:avLst/>
          </a:prstGeom>
          <a:noFill/>
          <a:ln>
            <a:solidFill>
              <a:srgbClr val="3C7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601394" y="289088"/>
            <a:ext cx="3352537" cy="4425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3C78D8"/>
                </a:solidFill>
              </a:rPr>
              <a:t>PRIMARY</a:t>
            </a:r>
            <a:r>
              <a:rPr lang="en-US" sz="2400" dirty="0"/>
              <a:t> ANALYSIS</a:t>
            </a:r>
            <a:endParaRPr lang="en" sz="2400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2"/>
          </p:nvPr>
        </p:nvSpPr>
        <p:spPr>
          <a:xfrm>
            <a:off x="6237053" y="963917"/>
            <a:ext cx="1869914" cy="7502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100" b="1" dirty="0"/>
              <a:t>Gradient boosting method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0.6174</a:t>
            </a:r>
          </a:p>
          <a:p>
            <a:pPr lvl="0">
              <a:buNone/>
            </a:pPr>
            <a:r>
              <a:rPr lang="en-US" sz="1100" dirty="0"/>
              <a:t>R squared: 0.6411</a:t>
            </a:r>
            <a:endParaRPr lang="en" sz="11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3"/>
          </p:nvPr>
        </p:nvSpPr>
        <p:spPr>
          <a:xfrm>
            <a:off x="1216613" y="1992827"/>
            <a:ext cx="1428264" cy="741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100" b="1" dirty="0"/>
              <a:t>K nearest neighbors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0.7645</a:t>
            </a:r>
          </a:p>
          <a:p>
            <a:pPr lvl="0">
              <a:buNone/>
            </a:pPr>
            <a:r>
              <a:rPr lang="en-US" sz="1100" dirty="0"/>
              <a:t>R squared: 0.4698</a:t>
            </a:r>
            <a:endParaRPr lang="en" sz="1100" dirty="0"/>
          </a:p>
          <a:p>
            <a:pPr lvl="0" rtl="0"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1258835" y="3067932"/>
            <a:ext cx="1708925" cy="7846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1" dirty="0"/>
              <a:t>Support Vector machines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0.6741</a:t>
            </a:r>
          </a:p>
          <a:p>
            <a:pPr lvl="0">
              <a:buNone/>
            </a:pPr>
            <a:r>
              <a:rPr lang="en-US" sz="1100" dirty="0"/>
              <a:t>R squared: 0.5988</a:t>
            </a:r>
            <a:endParaRPr lang="en" sz="11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2"/>
          </p:nvPr>
        </p:nvSpPr>
        <p:spPr>
          <a:xfrm>
            <a:off x="3810532" y="963517"/>
            <a:ext cx="1253564" cy="7506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1" dirty="0"/>
              <a:t>Elastic net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0.7681</a:t>
            </a:r>
          </a:p>
          <a:p>
            <a:pPr lvl="0">
              <a:buNone/>
            </a:pPr>
            <a:r>
              <a:rPr lang="en-US" sz="1100" dirty="0"/>
              <a:t>R squared: 0.4196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body" idx="3"/>
          </p:nvPr>
        </p:nvSpPr>
        <p:spPr>
          <a:xfrm>
            <a:off x="6210262" y="2993734"/>
            <a:ext cx="1271813" cy="8588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0.7113</a:t>
            </a:r>
          </a:p>
          <a:p>
            <a:pPr lvl="0">
              <a:buNone/>
            </a:pPr>
            <a:r>
              <a:rPr lang="en-US" sz="1100" dirty="0"/>
              <a:t>R squared: 0.5599</a:t>
            </a:r>
            <a:endParaRPr lang="en" sz="1100" dirty="0"/>
          </a:p>
          <a:p>
            <a:pPr lvl="0" rtl="0"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32" name="Shape 668"/>
          <p:cNvSpPr txBox="1">
            <a:spLocks/>
          </p:cNvSpPr>
          <p:nvPr/>
        </p:nvSpPr>
        <p:spPr>
          <a:xfrm>
            <a:off x="3823753" y="2970377"/>
            <a:ext cx="1240343" cy="7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100" b="1" dirty="0" err="1"/>
              <a:t>rpart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0.8538</a:t>
            </a:r>
          </a:p>
          <a:p>
            <a:pPr lvl="0">
              <a:buNone/>
            </a:pPr>
            <a:r>
              <a:rPr lang="en-US" sz="1100" dirty="0"/>
              <a:t>R squared: 0.3234</a:t>
            </a:r>
            <a:endParaRPr lang="en" sz="1100" dirty="0"/>
          </a:p>
        </p:txBody>
      </p:sp>
      <p:sp>
        <p:nvSpPr>
          <p:cNvPr id="33" name="Shape 669"/>
          <p:cNvSpPr txBox="1">
            <a:spLocks/>
          </p:cNvSpPr>
          <p:nvPr/>
        </p:nvSpPr>
        <p:spPr>
          <a:xfrm>
            <a:off x="1219715" y="963517"/>
            <a:ext cx="1197129" cy="7506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100" b="1" dirty="0"/>
              <a:t>Random forest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0.6154</a:t>
            </a:r>
          </a:p>
          <a:p>
            <a:pPr lvl="0">
              <a:buNone/>
            </a:pPr>
            <a:r>
              <a:rPr lang="en-US" sz="1100" dirty="0"/>
              <a:t>R squared: 0.651</a:t>
            </a:r>
          </a:p>
        </p:txBody>
      </p:sp>
      <p:sp>
        <p:nvSpPr>
          <p:cNvPr id="34" name="Shape 670"/>
          <p:cNvSpPr txBox="1">
            <a:spLocks/>
          </p:cNvSpPr>
          <p:nvPr/>
        </p:nvSpPr>
        <p:spPr>
          <a:xfrm>
            <a:off x="6205004" y="1987613"/>
            <a:ext cx="1329105" cy="746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100" b="1" dirty="0"/>
              <a:t>Bagged trees</a:t>
            </a:r>
            <a:endParaRPr lang="en" sz="1100" b="1" dirty="0"/>
          </a:p>
          <a:p>
            <a:pPr lvl="0">
              <a:buNone/>
            </a:pPr>
            <a:r>
              <a:rPr lang="en-US" sz="1100" dirty="0"/>
              <a:t>RMSE: 0.7074</a:t>
            </a:r>
          </a:p>
          <a:p>
            <a:pPr lvl="0">
              <a:buNone/>
            </a:pPr>
            <a:r>
              <a:rPr lang="en-US" sz="1100" dirty="0"/>
              <a:t>R squared: 0.5465</a:t>
            </a:r>
            <a:endParaRPr lang="en" sz="1100" dirty="0"/>
          </a:p>
        </p:txBody>
      </p:sp>
      <p:grpSp>
        <p:nvGrpSpPr>
          <p:cNvPr id="41" name="Shape 681"/>
          <p:cNvGrpSpPr/>
          <p:nvPr/>
        </p:nvGrpSpPr>
        <p:grpSpPr>
          <a:xfrm>
            <a:off x="830593" y="1134010"/>
            <a:ext cx="413294" cy="382058"/>
            <a:chOff x="5975075" y="2327500"/>
            <a:chExt cx="420100" cy="388350"/>
          </a:xfrm>
        </p:grpSpPr>
        <p:sp>
          <p:nvSpPr>
            <p:cNvPr id="42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681"/>
          <p:cNvGrpSpPr/>
          <p:nvPr/>
        </p:nvGrpSpPr>
        <p:grpSpPr>
          <a:xfrm flipV="1">
            <a:off x="823203" y="2204136"/>
            <a:ext cx="413294" cy="382058"/>
            <a:chOff x="5975075" y="2327500"/>
            <a:chExt cx="420100" cy="38835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4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681"/>
          <p:cNvGrpSpPr/>
          <p:nvPr/>
        </p:nvGrpSpPr>
        <p:grpSpPr>
          <a:xfrm>
            <a:off x="5808969" y="3154093"/>
            <a:ext cx="413294" cy="382058"/>
            <a:chOff x="5975075" y="2327500"/>
            <a:chExt cx="420100" cy="388350"/>
          </a:xfrm>
        </p:grpSpPr>
        <p:sp>
          <p:nvSpPr>
            <p:cNvPr id="63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681"/>
          <p:cNvGrpSpPr/>
          <p:nvPr/>
        </p:nvGrpSpPr>
        <p:grpSpPr>
          <a:xfrm>
            <a:off x="831153" y="3228291"/>
            <a:ext cx="413294" cy="382058"/>
            <a:chOff x="5975075" y="2327500"/>
            <a:chExt cx="420100" cy="388350"/>
          </a:xfrm>
        </p:grpSpPr>
        <p:sp>
          <p:nvSpPr>
            <p:cNvPr id="66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" name="Shape 681"/>
          <p:cNvGrpSpPr/>
          <p:nvPr/>
        </p:nvGrpSpPr>
        <p:grpSpPr>
          <a:xfrm>
            <a:off x="5825155" y="1107822"/>
            <a:ext cx="413294" cy="382058"/>
            <a:chOff x="5975075" y="2327500"/>
            <a:chExt cx="420100" cy="388350"/>
          </a:xfrm>
        </p:grpSpPr>
        <p:sp>
          <p:nvSpPr>
            <p:cNvPr id="69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681"/>
          <p:cNvGrpSpPr/>
          <p:nvPr/>
        </p:nvGrpSpPr>
        <p:grpSpPr>
          <a:xfrm flipV="1">
            <a:off x="3401128" y="3233769"/>
            <a:ext cx="413294" cy="382058"/>
            <a:chOff x="5975075" y="2327500"/>
            <a:chExt cx="420100" cy="38835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75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" name="Shape 681"/>
          <p:cNvGrpSpPr/>
          <p:nvPr/>
        </p:nvGrpSpPr>
        <p:grpSpPr>
          <a:xfrm flipV="1">
            <a:off x="5808969" y="2188859"/>
            <a:ext cx="413294" cy="382058"/>
            <a:chOff x="5975075" y="2327500"/>
            <a:chExt cx="420100" cy="38835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78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681"/>
          <p:cNvGrpSpPr/>
          <p:nvPr/>
        </p:nvGrpSpPr>
        <p:grpSpPr>
          <a:xfrm flipV="1">
            <a:off x="3389354" y="1196811"/>
            <a:ext cx="413294" cy="382058"/>
            <a:chOff x="5975075" y="2327500"/>
            <a:chExt cx="420100" cy="38835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81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776815" y="618066"/>
            <a:ext cx="3246545" cy="4270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/>
              <a:t>MODEL </a:t>
            </a:r>
            <a:r>
              <a:rPr lang="en-US" sz="2400" dirty="0">
                <a:solidFill>
                  <a:srgbClr val="AFF000"/>
                </a:solidFill>
              </a:rPr>
              <a:t>SELECTION</a:t>
            </a:r>
            <a:endParaRPr lang="en" sz="2400" dirty="0">
              <a:solidFill>
                <a:srgbClr val="AFF000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29818"/>
              </p:ext>
            </p:extLst>
          </p:nvPr>
        </p:nvGraphicFramePr>
        <p:xfrm>
          <a:off x="4486939" y="903767"/>
          <a:ext cx="4167963" cy="306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724101"/>
              </p:ext>
            </p:extLst>
          </p:nvPr>
        </p:nvGraphicFramePr>
        <p:xfrm>
          <a:off x="492578" y="1259813"/>
          <a:ext cx="3856138" cy="2668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192925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449</Words>
  <Application>Microsoft Office PowerPoint</Application>
  <PresentationFormat>On-screen Show (16:9)</PresentationFormat>
  <Paragraphs>107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Oswald</vt:lpstr>
      <vt:lpstr>Source Sans Pro</vt:lpstr>
      <vt:lpstr>Quince template</vt:lpstr>
      <vt:lpstr>REGRESSION OF USER MOVIE RATING -IMDb</vt:lpstr>
      <vt:lpstr>PowerPoint Presentation</vt:lpstr>
      <vt:lpstr>PROJECT UNDERSTANDING</vt:lpstr>
      <vt:lpstr>DATA PREPARATION</vt:lpstr>
      <vt:lpstr>DATA PREPARATION (Contd.)</vt:lpstr>
      <vt:lpstr>DATA PREPARATION (Contd.)</vt:lpstr>
      <vt:lpstr>MODELING</vt:lpstr>
      <vt:lpstr>PRIMARY ANALYSIS</vt:lpstr>
      <vt:lpstr>MODEL SELECTION</vt:lpstr>
      <vt:lpstr>PowerPoint Presentation</vt:lpstr>
      <vt:lpstr>PowerPoint Presentation</vt:lpstr>
      <vt:lpstr>RESULTS</vt:lpstr>
      <vt:lpstr>VARIABLE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Sai Teja</cp:lastModifiedBy>
  <cp:revision>120</cp:revision>
  <dcterms:modified xsi:type="dcterms:W3CDTF">2018-01-15T01:52:33Z</dcterms:modified>
</cp:coreProperties>
</file>