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ick Sans" charset="1" panose="00000000000000000000"/>
      <p:regular r:id="rId10"/>
    </p:embeddedFont>
    <p:embeddedFont>
      <p:font typeface="Public Sans" charset="1" panose="00000000000000000000"/>
      <p:regular r:id="rId11"/>
    </p:embeddedFont>
    <p:embeddedFont>
      <p:font typeface="Public Sans Bold" charset="1" panose="00000000000000000000"/>
      <p:regular r:id="rId12"/>
    </p:embeddedFont>
    <p:embeddedFont>
      <p:font typeface="Public Sans Italics" charset="1" panose="00000000000000000000"/>
      <p:regular r:id="rId13"/>
    </p:embeddedFont>
    <p:embeddedFont>
      <p:font typeface="Public Sans Bold Italics" charset="1" panose="00000000000000000000"/>
      <p:regular r:id="rId14"/>
    </p:embeddedFont>
    <p:embeddedFont>
      <p:font typeface="Public Sans Thin" charset="1" panose="00000000000000000000"/>
      <p:regular r:id="rId15"/>
    </p:embeddedFont>
    <p:embeddedFont>
      <p:font typeface="Public Sans Thin Italics" charset="1" panose="00000000000000000000"/>
      <p:regular r:id="rId16"/>
    </p:embeddedFont>
    <p:embeddedFont>
      <p:font typeface="Public Sans Medium" charset="1" panose="00000000000000000000"/>
      <p:regular r:id="rId17"/>
    </p:embeddedFont>
    <p:embeddedFont>
      <p:font typeface="Public Sans Medium Italics" charset="1" panose="00000000000000000000"/>
      <p:regular r:id="rId18"/>
    </p:embeddedFont>
    <p:embeddedFont>
      <p:font typeface="Public Sans Heavy" charset="1" panose="00000000000000000000"/>
      <p:regular r:id="rId19"/>
    </p:embeddedFont>
    <p:embeddedFont>
      <p:font typeface="Public Sans Heavy Italics" charset="1" panose="00000000000000000000"/>
      <p:regular r:id="rId20"/>
    </p:embeddedFont>
    <p:embeddedFont>
      <p:font typeface="Canva Sans" charset="1" panose="020B0503030501040103"/>
      <p:regular r:id="rId21"/>
    </p:embeddedFont>
    <p:embeddedFont>
      <p:font typeface="Canva Sans Bold" charset="1" panose="020B0803030501040103"/>
      <p:regular r:id="rId22"/>
    </p:embeddedFont>
    <p:embeddedFont>
      <p:font typeface="Canva Sans Italics" charset="1" panose="020B0503030501040103"/>
      <p:regular r:id="rId23"/>
    </p:embeddedFont>
    <p:embeddedFont>
      <p:font typeface="Canva Sans Bold Italics" charset="1" panose="020B0803030501040103"/>
      <p:regular r:id="rId24"/>
    </p:embeddedFont>
    <p:embeddedFont>
      <p:font typeface="Canva Sans Medium" charset="1" panose="020B0603030501040103"/>
      <p:regular r:id="rId25"/>
    </p:embeddedFont>
    <p:embeddedFont>
      <p:font typeface="Canva Sans Medium Italics" charset="1" panose="020B06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jpe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422894" y="1049600"/>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3077">
            <a:off x="1979827" y="-203162"/>
            <a:ext cx="1769402" cy="2463725"/>
          </a:xfrm>
          <a:custGeom>
            <a:avLst/>
            <a:gdLst/>
            <a:ahLst/>
            <a:cxnLst/>
            <a:rect r="r" b="b" t="t" l="l"/>
            <a:pathLst>
              <a:path h="2463725" w="1769402">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942242" y="24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5077">
            <a:off x="14265134" y="-162966"/>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3129847" y="603503"/>
            <a:ext cx="12092272" cy="2488903"/>
            <a:chOff x="0" y="0"/>
            <a:chExt cx="1100680" cy="226549"/>
          </a:xfrm>
        </p:grpSpPr>
        <p:sp>
          <p:nvSpPr>
            <p:cNvPr name="Freeform 7" id="7"/>
            <p:cNvSpPr/>
            <p:nvPr/>
          </p:nvSpPr>
          <p:spPr>
            <a:xfrm flipH="false" flipV="false" rot="0">
              <a:off x="0" y="0"/>
              <a:ext cx="1100680" cy="226549"/>
            </a:xfrm>
            <a:custGeom>
              <a:avLst/>
              <a:gdLst/>
              <a:ahLst/>
              <a:cxnLst/>
              <a:rect r="r" b="b" t="t" l="l"/>
              <a:pathLst>
                <a:path h="226549" w="1100680">
                  <a:moveTo>
                    <a:pt x="897480" y="0"/>
                  </a:moveTo>
                  <a:cubicBezTo>
                    <a:pt x="1009705" y="0"/>
                    <a:pt x="1100680" y="50715"/>
                    <a:pt x="1100680" y="113274"/>
                  </a:cubicBezTo>
                  <a:cubicBezTo>
                    <a:pt x="1100680" y="175834"/>
                    <a:pt x="1009705" y="226549"/>
                    <a:pt x="897480" y="226549"/>
                  </a:cubicBezTo>
                  <a:lnTo>
                    <a:pt x="203200" y="226549"/>
                  </a:lnTo>
                  <a:cubicBezTo>
                    <a:pt x="90976" y="226549"/>
                    <a:pt x="0" y="175834"/>
                    <a:pt x="0" y="113274"/>
                  </a:cubicBezTo>
                  <a:cubicBezTo>
                    <a:pt x="0" y="50715"/>
                    <a:pt x="90976" y="0"/>
                    <a:pt x="203200" y="0"/>
                  </a:cubicBezTo>
                  <a:close/>
                </a:path>
              </a:pathLst>
            </a:custGeom>
            <a:solidFill>
              <a:srgbClr val="E9EAF6"/>
            </a:solidFill>
          </p:spPr>
        </p:sp>
        <p:sp>
          <p:nvSpPr>
            <p:cNvPr name="TextBox 8" id="8"/>
            <p:cNvSpPr txBox="true"/>
            <p:nvPr/>
          </p:nvSpPr>
          <p:spPr>
            <a:xfrm>
              <a:off x="0" y="-38100"/>
              <a:ext cx="1100680" cy="26464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432945" y="5542054"/>
            <a:ext cx="5018594" cy="5403600"/>
          </a:xfrm>
          <a:custGeom>
            <a:avLst/>
            <a:gdLst/>
            <a:ahLst/>
            <a:cxnLst/>
            <a:rect r="r" b="b" t="t" l="l"/>
            <a:pathLst>
              <a:path h="5403600" w="5018594">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639554" y="5542054"/>
            <a:ext cx="3814457" cy="5060639"/>
          </a:xfrm>
          <a:custGeom>
            <a:avLst/>
            <a:gdLst/>
            <a:ahLst/>
            <a:cxnLst/>
            <a:rect r="r" b="b" t="t" l="l"/>
            <a:pathLst>
              <a:path h="5060639" w="3814457">
                <a:moveTo>
                  <a:pt x="0" y="0"/>
                </a:moveTo>
                <a:lnTo>
                  <a:pt x="3814457" y="0"/>
                </a:lnTo>
                <a:lnTo>
                  <a:pt x="3814457" y="5060640"/>
                </a:lnTo>
                <a:lnTo>
                  <a:pt x="0" y="5060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644433" y="5542054"/>
            <a:ext cx="4031635" cy="5229715"/>
          </a:xfrm>
          <a:custGeom>
            <a:avLst/>
            <a:gdLst/>
            <a:ahLst/>
            <a:cxnLst/>
            <a:rect r="r" b="b" t="t" l="l"/>
            <a:pathLst>
              <a:path h="5229715" w="403163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257881">
            <a:off x="-400893" y="2974914"/>
            <a:ext cx="3549762" cy="3440042"/>
          </a:xfrm>
          <a:custGeom>
            <a:avLst/>
            <a:gdLst/>
            <a:ahLst/>
            <a:cxnLst/>
            <a:rect r="r" b="b" t="t" l="l"/>
            <a:pathLst>
              <a:path h="3440042" w="354976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1248570">
            <a:off x="16249752" y="5073361"/>
            <a:ext cx="2885297" cy="4111175"/>
          </a:xfrm>
          <a:custGeom>
            <a:avLst/>
            <a:gdLst/>
            <a:ahLst/>
            <a:cxnLst/>
            <a:rect r="r" b="b" t="t" l="l"/>
            <a:pathLst>
              <a:path h="4111175" w="2885297">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2635147" y="5372979"/>
            <a:ext cx="3123355" cy="5205592"/>
          </a:xfrm>
          <a:custGeom>
            <a:avLst/>
            <a:gdLst/>
            <a:ahLst/>
            <a:cxnLst/>
            <a:rect r="r" b="b" t="t" l="l"/>
            <a:pathLst>
              <a:path h="5205592" w="3123355">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5500207">
            <a:off x="3412617" y="353163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6" id="16"/>
          <p:cNvGrpSpPr/>
          <p:nvPr/>
        </p:nvGrpSpPr>
        <p:grpSpPr>
          <a:xfrm rot="0">
            <a:off x="10218481" y="3545506"/>
            <a:ext cx="7040819" cy="1996548"/>
            <a:chOff x="0" y="0"/>
            <a:chExt cx="2860316" cy="811093"/>
          </a:xfrm>
        </p:grpSpPr>
        <p:sp>
          <p:nvSpPr>
            <p:cNvPr name="Freeform 17" id="17"/>
            <p:cNvSpPr/>
            <p:nvPr/>
          </p:nvSpPr>
          <p:spPr>
            <a:xfrm flipH="false" flipV="false" rot="0">
              <a:off x="0" y="0"/>
              <a:ext cx="2860316" cy="811093"/>
            </a:xfrm>
            <a:custGeom>
              <a:avLst/>
              <a:gdLst/>
              <a:ahLst/>
              <a:cxnLst/>
              <a:rect r="r" b="b" t="t" l="l"/>
              <a:pathLst>
                <a:path h="811093" w="2860316">
                  <a:moveTo>
                    <a:pt x="2657116" y="0"/>
                  </a:moveTo>
                  <a:cubicBezTo>
                    <a:pt x="2769341" y="0"/>
                    <a:pt x="2860316" y="181569"/>
                    <a:pt x="2860316" y="405546"/>
                  </a:cubicBezTo>
                  <a:cubicBezTo>
                    <a:pt x="2860316" y="629524"/>
                    <a:pt x="2769341" y="811093"/>
                    <a:pt x="2657116" y="811093"/>
                  </a:cubicBezTo>
                  <a:lnTo>
                    <a:pt x="203200" y="811093"/>
                  </a:lnTo>
                  <a:cubicBezTo>
                    <a:pt x="90976" y="811093"/>
                    <a:pt x="0" y="629524"/>
                    <a:pt x="0" y="405546"/>
                  </a:cubicBezTo>
                  <a:cubicBezTo>
                    <a:pt x="0" y="181569"/>
                    <a:pt x="90976" y="0"/>
                    <a:pt x="203200" y="0"/>
                  </a:cubicBezTo>
                  <a:close/>
                </a:path>
              </a:pathLst>
            </a:custGeom>
            <a:solidFill>
              <a:srgbClr val="BDD2EA"/>
            </a:solidFill>
          </p:spPr>
        </p:sp>
        <p:sp>
          <p:nvSpPr>
            <p:cNvPr name="TextBox 18" id="18"/>
            <p:cNvSpPr txBox="true"/>
            <p:nvPr/>
          </p:nvSpPr>
          <p:spPr>
            <a:xfrm>
              <a:off x="0" y="-38100"/>
              <a:ext cx="2860316" cy="849193"/>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true" flipV="false" rot="-5500207">
            <a:off x="7635243" y="4093387"/>
            <a:ext cx="1402006" cy="1402006"/>
          </a:xfrm>
          <a:custGeom>
            <a:avLst/>
            <a:gdLst/>
            <a:ahLst/>
            <a:cxnLst/>
            <a:rect r="r" b="b" t="t" l="l"/>
            <a:pathLst>
              <a:path h="1402006" w="1402006">
                <a:moveTo>
                  <a:pt x="1402006" y="0"/>
                </a:moveTo>
                <a:lnTo>
                  <a:pt x="0" y="0"/>
                </a:lnTo>
                <a:lnTo>
                  <a:pt x="0" y="1402007"/>
                </a:lnTo>
                <a:lnTo>
                  <a:pt x="1402006" y="1402007"/>
                </a:lnTo>
                <a:lnTo>
                  <a:pt x="1402006"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0" id="20"/>
          <p:cNvSpPr txBox="true"/>
          <p:nvPr/>
        </p:nvSpPr>
        <p:spPr>
          <a:xfrm rot="0">
            <a:off x="10988894" y="4036355"/>
            <a:ext cx="5604792" cy="1066800"/>
          </a:xfrm>
          <a:prstGeom prst="rect">
            <a:avLst/>
          </a:prstGeom>
        </p:spPr>
        <p:txBody>
          <a:bodyPr anchor="t" rtlCol="false" tIns="0" lIns="0" bIns="0" rIns="0">
            <a:spAutoFit/>
          </a:bodyPr>
          <a:lstStyle/>
          <a:p>
            <a:pPr algn="ctr">
              <a:lnSpc>
                <a:spcPts val="4200"/>
              </a:lnSpc>
            </a:pPr>
            <a:r>
              <a:rPr lang="en-US" sz="3000">
                <a:solidFill>
                  <a:srgbClr val="222366"/>
                </a:solidFill>
                <a:latin typeface="Public Sans Bold"/>
              </a:rPr>
              <a:t>K Maneesh-1602-21-733-087</a:t>
            </a:r>
          </a:p>
          <a:p>
            <a:pPr algn="ctr">
              <a:lnSpc>
                <a:spcPts val="4200"/>
              </a:lnSpc>
            </a:pPr>
            <a:r>
              <a:rPr lang="en-US" sz="3000">
                <a:solidFill>
                  <a:srgbClr val="222366"/>
                </a:solidFill>
                <a:latin typeface="Public Sans Bold"/>
              </a:rPr>
              <a:t>K Sai Teja-1602-21-733-114</a:t>
            </a:r>
          </a:p>
        </p:txBody>
      </p:sp>
      <p:sp>
        <p:nvSpPr>
          <p:cNvPr name="TextBox 21" id="21"/>
          <p:cNvSpPr txBox="true"/>
          <p:nvPr/>
        </p:nvSpPr>
        <p:spPr>
          <a:xfrm rot="0">
            <a:off x="2972989" y="1082138"/>
            <a:ext cx="12168786" cy="1343026"/>
          </a:xfrm>
          <a:prstGeom prst="rect">
            <a:avLst/>
          </a:prstGeom>
        </p:spPr>
        <p:txBody>
          <a:bodyPr anchor="t" rtlCol="false" tIns="0" lIns="0" bIns="0" rIns="0">
            <a:spAutoFit/>
          </a:bodyPr>
          <a:lstStyle/>
          <a:p>
            <a:pPr algn="ctr">
              <a:lnSpc>
                <a:spcPts val="10499"/>
              </a:lnSpc>
            </a:pPr>
            <a:r>
              <a:rPr lang="en-US" sz="7499">
                <a:solidFill>
                  <a:srgbClr val="222366"/>
                </a:solidFill>
                <a:latin typeface="Brick Sans"/>
              </a:rPr>
              <a:t>DHANAVANTRI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6637454" y="183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961399" y="1040440"/>
            <a:ext cx="7876905" cy="7726439"/>
          </a:xfrm>
          <a:custGeom>
            <a:avLst/>
            <a:gdLst/>
            <a:ahLst/>
            <a:cxnLst/>
            <a:rect r="r" b="b" t="t" l="l"/>
            <a:pathLst>
              <a:path h="7726439" w="7876905">
                <a:moveTo>
                  <a:pt x="7876905" y="0"/>
                </a:moveTo>
                <a:lnTo>
                  <a:pt x="0" y="0"/>
                </a:lnTo>
                <a:lnTo>
                  <a:pt x="0" y="7726439"/>
                </a:lnTo>
                <a:lnTo>
                  <a:pt x="7876905" y="7726439"/>
                </a:lnTo>
                <a:lnTo>
                  <a:pt x="787690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574664"/>
            <a:ext cx="7082961" cy="2449134"/>
            <a:chOff x="0" y="0"/>
            <a:chExt cx="883555" cy="305514"/>
          </a:xfrm>
        </p:grpSpPr>
        <p:sp>
          <p:nvSpPr>
            <p:cNvPr name="Freeform 5" id="5"/>
            <p:cNvSpPr/>
            <p:nvPr/>
          </p:nvSpPr>
          <p:spPr>
            <a:xfrm flipH="false" flipV="false" rot="0">
              <a:off x="0" y="0"/>
              <a:ext cx="883555" cy="305514"/>
            </a:xfrm>
            <a:custGeom>
              <a:avLst/>
              <a:gdLst/>
              <a:ahLst/>
              <a:cxnLst/>
              <a:rect r="r" b="b" t="t" l="l"/>
              <a:pathLst>
                <a:path h="305514" w="883555">
                  <a:moveTo>
                    <a:pt x="680355" y="0"/>
                  </a:moveTo>
                  <a:cubicBezTo>
                    <a:pt x="792579" y="0"/>
                    <a:pt x="883555" y="68392"/>
                    <a:pt x="883555" y="152757"/>
                  </a:cubicBezTo>
                  <a:cubicBezTo>
                    <a:pt x="883555" y="237122"/>
                    <a:pt x="792579" y="305514"/>
                    <a:pt x="680355" y="305514"/>
                  </a:cubicBezTo>
                  <a:lnTo>
                    <a:pt x="203200" y="305514"/>
                  </a:lnTo>
                  <a:cubicBezTo>
                    <a:pt x="90976" y="305514"/>
                    <a:pt x="0" y="237122"/>
                    <a:pt x="0" y="152757"/>
                  </a:cubicBezTo>
                  <a:cubicBezTo>
                    <a:pt x="0" y="68392"/>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883555" cy="343614"/>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028700" y="3374649"/>
            <a:ext cx="7082961" cy="3114749"/>
            <a:chOff x="0" y="0"/>
            <a:chExt cx="883555" cy="388545"/>
          </a:xfrm>
        </p:grpSpPr>
        <p:sp>
          <p:nvSpPr>
            <p:cNvPr name="Freeform 8" id="8"/>
            <p:cNvSpPr/>
            <p:nvPr/>
          </p:nvSpPr>
          <p:spPr>
            <a:xfrm flipH="false" flipV="false" rot="0">
              <a:off x="0" y="0"/>
              <a:ext cx="883555" cy="388545"/>
            </a:xfrm>
            <a:custGeom>
              <a:avLst/>
              <a:gdLst/>
              <a:ahLst/>
              <a:cxnLst/>
              <a:rect r="r" b="b" t="t" l="l"/>
              <a:pathLst>
                <a:path h="388545" w="883555">
                  <a:moveTo>
                    <a:pt x="680355" y="0"/>
                  </a:moveTo>
                  <a:cubicBezTo>
                    <a:pt x="792579" y="0"/>
                    <a:pt x="883555" y="86979"/>
                    <a:pt x="883555" y="194273"/>
                  </a:cubicBezTo>
                  <a:cubicBezTo>
                    <a:pt x="883555" y="301567"/>
                    <a:pt x="792579" y="388545"/>
                    <a:pt x="680355" y="388545"/>
                  </a:cubicBezTo>
                  <a:lnTo>
                    <a:pt x="203200" y="388545"/>
                  </a:lnTo>
                  <a:cubicBezTo>
                    <a:pt x="90976" y="388545"/>
                    <a:pt x="0" y="301567"/>
                    <a:pt x="0" y="194273"/>
                  </a:cubicBezTo>
                  <a:cubicBezTo>
                    <a:pt x="0" y="86979"/>
                    <a:pt x="90976" y="0"/>
                    <a:pt x="203200" y="0"/>
                  </a:cubicBezTo>
                  <a:close/>
                </a:path>
              </a:pathLst>
            </a:custGeom>
            <a:solidFill>
              <a:srgbClr val="E9EAF6"/>
            </a:solidFill>
            <a:ln w="19050" cap="sq">
              <a:solidFill>
                <a:srgbClr val="414370"/>
              </a:solidFill>
              <a:prstDash val="lgDash"/>
              <a:miter/>
            </a:ln>
          </p:spPr>
        </p:sp>
        <p:sp>
          <p:nvSpPr>
            <p:cNvPr name="TextBox 9" id="9"/>
            <p:cNvSpPr txBox="true"/>
            <p:nvPr/>
          </p:nvSpPr>
          <p:spPr>
            <a:xfrm>
              <a:off x="0" y="-38100"/>
              <a:ext cx="883555" cy="42664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89946" y="7014701"/>
            <a:ext cx="7082961" cy="2731230"/>
            <a:chOff x="0" y="0"/>
            <a:chExt cx="883555" cy="340704"/>
          </a:xfrm>
        </p:grpSpPr>
        <p:sp>
          <p:nvSpPr>
            <p:cNvPr name="Freeform 11" id="11"/>
            <p:cNvSpPr/>
            <p:nvPr/>
          </p:nvSpPr>
          <p:spPr>
            <a:xfrm flipH="false" flipV="false" rot="0">
              <a:off x="0" y="0"/>
              <a:ext cx="883555" cy="340704"/>
            </a:xfrm>
            <a:custGeom>
              <a:avLst/>
              <a:gdLst/>
              <a:ahLst/>
              <a:cxnLst/>
              <a:rect r="r" b="b" t="t" l="l"/>
              <a:pathLst>
                <a:path h="340704" w="883555">
                  <a:moveTo>
                    <a:pt x="680355" y="0"/>
                  </a:moveTo>
                  <a:cubicBezTo>
                    <a:pt x="792579" y="0"/>
                    <a:pt x="883555" y="76269"/>
                    <a:pt x="883555" y="170352"/>
                  </a:cubicBezTo>
                  <a:cubicBezTo>
                    <a:pt x="883555" y="264435"/>
                    <a:pt x="792579" y="340704"/>
                    <a:pt x="680355" y="340704"/>
                  </a:cubicBezTo>
                  <a:lnTo>
                    <a:pt x="203200" y="340704"/>
                  </a:lnTo>
                  <a:cubicBezTo>
                    <a:pt x="90976" y="340704"/>
                    <a:pt x="0" y="264435"/>
                    <a:pt x="0" y="170352"/>
                  </a:cubicBezTo>
                  <a:cubicBezTo>
                    <a:pt x="0" y="76269"/>
                    <a:pt x="90976" y="0"/>
                    <a:pt x="203200" y="0"/>
                  </a:cubicBezTo>
                  <a:close/>
                </a:path>
              </a:pathLst>
            </a:custGeom>
            <a:solidFill>
              <a:srgbClr val="E9EAF6"/>
            </a:solidFill>
            <a:ln w="19050" cap="sq">
              <a:solidFill>
                <a:srgbClr val="414370"/>
              </a:solidFill>
              <a:prstDash val="lgDash"/>
              <a:miter/>
            </a:ln>
          </p:spPr>
        </p:sp>
        <p:sp>
          <p:nvSpPr>
            <p:cNvPr name="TextBox 12" id="12"/>
            <p:cNvSpPr txBox="true"/>
            <p:nvPr/>
          </p:nvSpPr>
          <p:spPr>
            <a:xfrm>
              <a:off x="0" y="-38100"/>
              <a:ext cx="883555" cy="378804"/>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true" flipV="false" rot="0">
            <a:off x="8690379" y="4903660"/>
            <a:ext cx="4752275" cy="6304842"/>
          </a:xfrm>
          <a:custGeom>
            <a:avLst/>
            <a:gdLst/>
            <a:ahLst/>
            <a:cxnLst/>
            <a:rect r="r" b="b" t="t" l="l"/>
            <a:pathLst>
              <a:path h="6304842" w="4752275">
                <a:moveTo>
                  <a:pt x="4752275" y="0"/>
                </a:moveTo>
                <a:lnTo>
                  <a:pt x="0" y="0"/>
                </a:lnTo>
                <a:lnTo>
                  <a:pt x="0" y="6304842"/>
                </a:lnTo>
                <a:lnTo>
                  <a:pt x="4752275" y="6304842"/>
                </a:lnTo>
                <a:lnTo>
                  <a:pt x="475227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248570">
            <a:off x="14319081" y="6764744"/>
            <a:ext cx="2099363" cy="2991320"/>
          </a:xfrm>
          <a:custGeom>
            <a:avLst/>
            <a:gdLst/>
            <a:ahLst/>
            <a:cxnLst/>
            <a:rect r="r" b="b" t="t" l="l"/>
            <a:pathLst>
              <a:path h="2991320" w="2099363">
                <a:moveTo>
                  <a:pt x="0" y="0"/>
                </a:moveTo>
                <a:lnTo>
                  <a:pt x="2099363" y="0"/>
                </a:lnTo>
                <a:lnTo>
                  <a:pt x="2099363" y="2991320"/>
                </a:lnTo>
                <a:lnTo>
                  <a:pt x="0" y="29913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37149">
            <a:off x="16001738" y="5585294"/>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855077">
            <a:off x="-761394" y="5781721"/>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1812143" y="822915"/>
            <a:ext cx="5761060" cy="1746250"/>
          </a:xfrm>
          <a:prstGeom prst="rect">
            <a:avLst/>
          </a:prstGeom>
        </p:spPr>
        <p:txBody>
          <a:bodyPr anchor="t" rtlCol="false" tIns="0" lIns="0" bIns="0" rIns="0">
            <a:spAutoFit/>
          </a:bodyPr>
          <a:lstStyle/>
          <a:p>
            <a:pPr algn="just">
              <a:lnSpc>
                <a:spcPts val="3499"/>
              </a:lnSpc>
            </a:pPr>
            <a:r>
              <a:rPr lang="en-US" sz="2499">
                <a:solidFill>
                  <a:srgbClr val="222366"/>
                </a:solidFill>
                <a:latin typeface="Public Sans Bold"/>
              </a:rPr>
              <a:t>1.World Health Organization. Global Strategy on Digital Health 2020-2025. Geneva: World Health Organization; 2021.</a:t>
            </a:r>
          </a:p>
        </p:txBody>
      </p:sp>
      <p:sp>
        <p:nvSpPr>
          <p:cNvPr name="TextBox 18" id="18"/>
          <p:cNvSpPr txBox="true"/>
          <p:nvPr/>
        </p:nvSpPr>
        <p:spPr>
          <a:xfrm rot="0">
            <a:off x="1812143" y="3554285"/>
            <a:ext cx="5883553" cy="2632075"/>
          </a:xfrm>
          <a:prstGeom prst="rect">
            <a:avLst/>
          </a:prstGeom>
        </p:spPr>
        <p:txBody>
          <a:bodyPr anchor="t" rtlCol="false" tIns="0" lIns="0" bIns="0" rIns="0">
            <a:spAutoFit/>
          </a:bodyPr>
          <a:lstStyle/>
          <a:p>
            <a:pPr>
              <a:lnSpc>
                <a:spcPts val="3500"/>
              </a:lnSpc>
            </a:pPr>
            <a:r>
              <a:rPr lang="en-US" sz="2500">
                <a:solidFill>
                  <a:srgbClr val="222366"/>
                </a:solidFill>
                <a:latin typeface="Public Sans Bold"/>
              </a:rPr>
              <a:t>2. Vyas, Hitesh &amp; Panara, Kalpesh. (2019). DETERMINATION OF ANUKTA DRAVYA THROUGH CLASSICAL AYURVEDIC PRINCIPLES. Journal of Research and Education in Indian Medicine (Est.1982).</a:t>
            </a:r>
          </a:p>
        </p:txBody>
      </p:sp>
      <p:sp>
        <p:nvSpPr>
          <p:cNvPr name="TextBox 19" id="19"/>
          <p:cNvSpPr txBox="true"/>
          <p:nvPr/>
        </p:nvSpPr>
        <p:spPr>
          <a:xfrm rot="0">
            <a:off x="1812143" y="7358704"/>
            <a:ext cx="5761060" cy="1746250"/>
          </a:xfrm>
          <a:prstGeom prst="rect">
            <a:avLst/>
          </a:prstGeom>
        </p:spPr>
        <p:txBody>
          <a:bodyPr anchor="t" rtlCol="false" tIns="0" lIns="0" bIns="0" rIns="0">
            <a:spAutoFit/>
          </a:bodyPr>
          <a:lstStyle/>
          <a:p>
            <a:pPr>
              <a:lnSpc>
                <a:spcPts val="3499"/>
              </a:lnSpc>
            </a:pPr>
            <a:r>
              <a:rPr lang="en-US" sz="2499">
                <a:solidFill>
                  <a:srgbClr val="222366"/>
                </a:solidFill>
                <a:latin typeface="Public Sans Bold"/>
              </a:rPr>
              <a:t>3.Rajput, D. S.(2020).Evolution, ayurveda, immunity, and preventive aspects for emerging infectious diseases such as COVID-19</a:t>
            </a:r>
          </a:p>
        </p:txBody>
      </p:sp>
      <p:sp>
        <p:nvSpPr>
          <p:cNvPr name="TextBox 20" id="20"/>
          <p:cNvSpPr txBox="true"/>
          <p:nvPr/>
        </p:nvSpPr>
        <p:spPr>
          <a:xfrm rot="0">
            <a:off x="8111661" y="699090"/>
            <a:ext cx="9319484" cy="1168400"/>
          </a:xfrm>
          <a:prstGeom prst="rect">
            <a:avLst/>
          </a:prstGeom>
        </p:spPr>
        <p:txBody>
          <a:bodyPr anchor="t" rtlCol="false" tIns="0" lIns="0" bIns="0" rIns="0">
            <a:spAutoFit/>
          </a:bodyPr>
          <a:lstStyle/>
          <a:p>
            <a:pPr algn="r">
              <a:lnSpc>
                <a:spcPts val="9100"/>
              </a:lnSpc>
            </a:pPr>
            <a:r>
              <a:rPr lang="en-US" sz="6500">
                <a:solidFill>
                  <a:srgbClr val="222366"/>
                </a:solidFill>
                <a:latin typeface="Brick Sans"/>
              </a:rPr>
              <a:t>References</a:t>
            </a:r>
          </a:p>
        </p:txBody>
      </p:sp>
    </p:spTree>
  </p:cSld>
  <p:clrMapOvr>
    <a:masterClrMapping/>
  </p:clrMapOvr>
  <p:transition spd="med">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422894" y="1049600"/>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3077">
            <a:off x="1979827" y="-203162"/>
            <a:ext cx="1769402" cy="2463725"/>
          </a:xfrm>
          <a:custGeom>
            <a:avLst/>
            <a:gdLst/>
            <a:ahLst/>
            <a:cxnLst/>
            <a:rect r="r" b="b" t="t" l="l"/>
            <a:pathLst>
              <a:path h="2463725" w="1769402">
                <a:moveTo>
                  <a:pt x="0" y="0"/>
                </a:moveTo>
                <a:lnTo>
                  <a:pt x="1769402" y="0"/>
                </a:lnTo>
                <a:lnTo>
                  <a:pt x="1769402" y="2463724"/>
                </a:lnTo>
                <a:lnTo>
                  <a:pt x="0" y="2463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942242" y="24933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55077">
            <a:off x="14265134" y="-162966"/>
            <a:ext cx="2066999" cy="2383332"/>
          </a:xfrm>
          <a:custGeom>
            <a:avLst/>
            <a:gdLst/>
            <a:ahLst/>
            <a:cxnLst/>
            <a:rect r="r" b="b" t="t" l="l"/>
            <a:pathLst>
              <a:path h="2383332" w="2066999">
                <a:moveTo>
                  <a:pt x="0" y="0"/>
                </a:moveTo>
                <a:lnTo>
                  <a:pt x="2066999" y="0"/>
                </a:lnTo>
                <a:lnTo>
                  <a:pt x="2066999" y="2383332"/>
                </a:lnTo>
                <a:lnTo>
                  <a:pt x="0" y="2383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3129847" y="603503"/>
            <a:ext cx="12092272" cy="4190887"/>
            <a:chOff x="0" y="0"/>
            <a:chExt cx="1100680" cy="381469"/>
          </a:xfrm>
        </p:grpSpPr>
        <p:sp>
          <p:nvSpPr>
            <p:cNvPr name="Freeform 7" id="7"/>
            <p:cNvSpPr/>
            <p:nvPr/>
          </p:nvSpPr>
          <p:spPr>
            <a:xfrm flipH="false" flipV="false" rot="0">
              <a:off x="0" y="0"/>
              <a:ext cx="1100680" cy="381469"/>
            </a:xfrm>
            <a:custGeom>
              <a:avLst/>
              <a:gdLst/>
              <a:ahLst/>
              <a:cxnLst/>
              <a:rect r="r" b="b" t="t" l="l"/>
              <a:pathLst>
                <a:path h="381469" w="1100680">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name="TextBox 8" id="8"/>
            <p:cNvSpPr txBox="true"/>
            <p:nvPr/>
          </p:nvSpPr>
          <p:spPr>
            <a:xfrm>
              <a:off x="0" y="-38100"/>
              <a:ext cx="1100680" cy="41956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432945" y="5542054"/>
            <a:ext cx="5018594" cy="5403600"/>
          </a:xfrm>
          <a:custGeom>
            <a:avLst/>
            <a:gdLst/>
            <a:ahLst/>
            <a:cxnLst/>
            <a:rect r="r" b="b" t="t" l="l"/>
            <a:pathLst>
              <a:path h="5403600" w="5018594">
                <a:moveTo>
                  <a:pt x="0" y="0"/>
                </a:moveTo>
                <a:lnTo>
                  <a:pt x="5018594" y="0"/>
                </a:lnTo>
                <a:lnTo>
                  <a:pt x="5018594" y="5403600"/>
                </a:lnTo>
                <a:lnTo>
                  <a:pt x="0" y="54036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2639554" y="5542054"/>
            <a:ext cx="3814457" cy="5060639"/>
          </a:xfrm>
          <a:custGeom>
            <a:avLst/>
            <a:gdLst/>
            <a:ahLst/>
            <a:cxnLst/>
            <a:rect r="r" b="b" t="t" l="l"/>
            <a:pathLst>
              <a:path h="5060639" w="3814457">
                <a:moveTo>
                  <a:pt x="0" y="0"/>
                </a:moveTo>
                <a:lnTo>
                  <a:pt x="3814457" y="0"/>
                </a:lnTo>
                <a:lnTo>
                  <a:pt x="3814457" y="5060640"/>
                </a:lnTo>
                <a:lnTo>
                  <a:pt x="0" y="5060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5644433" y="5542054"/>
            <a:ext cx="4031635" cy="5229715"/>
          </a:xfrm>
          <a:custGeom>
            <a:avLst/>
            <a:gdLst/>
            <a:ahLst/>
            <a:cxnLst/>
            <a:rect r="r" b="b" t="t" l="l"/>
            <a:pathLst>
              <a:path h="5229715" w="4031635">
                <a:moveTo>
                  <a:pt x="0" y="0"/>
                </a:moveTo>
                <a:lnTo>
                  <a:pt x="4031635" y="0"/>
                </a:lnTo>
                <a:lnTo>
                  <a:pt x="4031635" y="5229715"/>
                </a:lnTo>
                <a:lnTo>
                  <a:pt x="0" y="52297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1257881">
            <a:off x="-400893" y="2974914"/>
            <a:ext cx="3549762" cy="3440042"/>
          </a:xfrm>
          <a:custGeom>
            <a:avLst/>
            <a:gdLst/>
            <a:ahLst/>
            <a:cxnLst/>
            <a:rect r="r" b="b" t="t" l="l"/>
            <a:pathLst>
              <a:path h="3440042" w="3549762">
                <a:moveTo>
                  <a:pt x="0" y="0"/>
                </a:moveTo>
                <a:lnTo>
                  <a:pt x="3549762" y="0"/>
                </a:lnTo>
                <a:lnTo>
                  <a:pt x="3549762" y="3440042"/>
                </a:lnTo>
                <a:lnTo>
                  <a:pt x="0" y="34400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1248570">
            <a:off x="15858283" y="2774300"/>
            <a:ext cx="2885297" cy="4111175"/>
          </a:xfrm>
          <a:custGeom>
            <a:avLst/>
            <a:gdLst/>
            <a:ahLst/>
            <a:cxnLst/>
            <a:rect r="r" b="b" t="t" l="l"/>
            <a:pathLst>
              <a:path h="4111175" w="2885297">
                <a:moveTo>
                  <a:pt x="0" y="0"/>
                </a:moveTo>
                <a:lnTo>
                  <a:pt x="2885297" y="0"/>
                </a:lnTo>
                <a:lnTo>
                  <a:pt x="2885297" y="4111175"/>
                </a:lnTo>
                <a:lnTo>
                  <a:pt x="0" y="411117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2635147" y="5372979"/>
            <a:ext cx="3123355" cy="5205592"/>
          </a:xfrm>
          <a:custGeom>
            <a:avLst/>
            <a:gdLst/>
            <a:ahLst/>
            <a:cxnLst/>
            <a:rect r="r" b="b" t="t" l="l"/>
            <a:pathLst>
              <a:path h="5205592" w="3123355">
                <a:moveTo>
                  <a:pt x="0" y="0"/>
                </a:moveTo>
                <a:lnTo>
                  <a:pt x="3123356" y="0"/>
                </a:lnTo>
                <a:lnTo>
                  <a:pt x="3123356" y="5205592"/>
                </a:lnTo>
                <a:lnTo>
                  <a:pt x="0" y="520559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5500207">
            <a:off x="3544370" y="3949723"/>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6" id="16"/>
          <p:cNvSpPr/>
          <p:nvPr/>
        </p:nvSpPr>
        <p:spPr>
          <a:xfrm flipH="true" flipV="false" rot="-5500207">
            <a:off x="12877809" y="3865185"/>
            <a:ext cx="1402006" cy="1402006"/>
          </a:xfrm>
          <a:custGeom>
            <a:avLst/>
            <a:gdLst/>
            <a:ahLst/>
            <a:cxnLst/>
            <a:rect r="r" b="b" t="t" l="l"/>
            <a:pathLst>
              <a:path h="1402006" w="1402006">
                <a:moveTo>
                  <a:pt x="1402007" y="0"/>
                </a:moveTo>
                <a:lnTo>
                  <a:pt x="0" y="0"/>
                </a:lnTo>
                <a:lnTo>
                  <a:pt x="0" y="1402006"/>
                </a:lnTo>
                <a:lnTo>
                  <a:pt x="1402007" y="1402006"/>
                </a:lnTo>
                <a:lnTo>
                  <a:pt x="1402007"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7" id="17"/>
          <p:cNvSpPr txBox="true"/>
          <p:nvPr/>
        </p:nvSpPr>
        <p:spPr>
          <a:xfrm rot="0">
            <a:off x="3763997" y="1789583"/>
            <a:ext cx="10760006" cy="1286422"/>
          </a:xfrm>
          <a:prstGeom prst="rect">
            <a:avLst/>
          </a:prstGeom>
        </p:spPr>
        <p:txBody>
          <a:bodyPr anchor="t" rtlCol="false" tIns="0" lIns="0" bIns="0" rIns="0">
            <a:spAutoFit/>
          </a:bodyPr>
          <a:lstStyle/>
          <a:p>
            <a:pPr algn="ctr">
              <a:lnSpc>
                <a:spcPts val="9951"/>
              </a:lnSpc>
            </a:pPr>
            <a:r>
              <a:rPr lang="en-US" sz="7108">
                <a:solidFill>
                  <a:srgbClr val="222366"/>
                </a:solidFill>
                <a:latin typeface="Brick Sans"/>
              </a:rPr>
              <a:t>Thank you </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710140"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71503" y="364688"/>
            <a:ext cx="17310608" cy="9505931"/>
            <a:chOff x="0" y="0"/>
            <a:chExt cx="774713" cy="425425"/>
          </a:xfrm>
        </p:grpSpPr>
        <p:sp>
          <p:nvSpPr>
            <p:cNvPr name="Freeform 4" id="4"/>
            <p:cNvSpPr/>
            <p:nvPr/>
          </p:nvSpPr>
          <p:spPr>
            <a:xfrm flipH="false" flipV="false" rot="0">
              <a:off x="0" y="0"/>
              <a:ext cx="774713" cy="425425"/>
            </a:xfrm>
            <a:custGeom>
              <a:avLst/>
              <a:gdLst/>
              <a:ahLst/>
              <a:cxnLst/>
              <a:rect r="r" b="b" t="t" l="l"/>
              <a:pathLst>
                <a:path h="425425" w="774713">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name="TextBox 5" id="5"/>
            <p:cNvSpPr txBox="true"/>
            <p:nvPr/>
          </p:nvSpPr>
          <p:spPr>
            <a:xfrm>
              <a:off x="0" y="-38100"/>
              <a:ext cx="774713" cy="4635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3838443" y="4856315"/>
            <a:ext cx="4449557" cy="5771831"/>
          </a:xfrm>
          <a:custGeom>
            <a:avLst/>
            <a:gdLst/>
            <a:ahLst/>
            <a:cxnLst/>
            <a:rect r="r" b="b" t="t" l="l"/>
            <a:pathLst>
              <a:path h="5771831" w="4449557">
                <a:moveTo>
                  <a:pt x="0" y="0"/>
                </a:moveTo>
                <a:lnTo>
                  <a:pt x="4449557" y="0"/>
                </a:lnTo>
                <a:lnTo>
                  <a:pt x="4449557" y="5771831"/>
                </a:lnTo>
                <a:lnTo>
                  <a:pt x="0" y="57718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7149">
            <a:off x="798905" y="39208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248570">
            <a:off x="233784" y="6687901"/>
            <a:ext cx="2532247" cy="3608124"/>
          </a:xfrm>
          <a:custGeom>
            <a:avLst/>
            <a:gdLst/>
            <a:ahLst/>
            <a:cxnLst/>
            <a:rect r="r" b="b" t="t" l="l"/>
            <a:pathLst>
              <a:path h="3608124" w="2532247">
                <a:moveTo>
                  <a:pt x="0" y="0"/>
                </a:moveTo>
                <a:lnTo>
                  <a:pt x="2532247" y="0"/>
                </a:lnTo>
                <a:lnTo>
                  <a:pt x="2532247"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824445" y="1877609"/>
            <a:ext cx="15372199" cy="3060700"/>
          </a:xfrm>
          <a:prstGeom prst="rect">
            <a:avLst/>
          </a:prstGeom>
        </p:spPr>
        <p:txBody>
          <a:bodyPr anchor="t" rtlCol="false" tIns="0" lIns="0" bIns="0" rIns="0">
            <a:spAutoFit/>
          </a:bodyPr>
          <a:lstStyle/>
          <a:p>
            <a:pPr algn="just">
              <a:lnSpc>
                <a:spcPts val="3499"/>
              </a:lnSpc>
            </a:pPr>
            <a:r>
              <a:rPr lang="en-US" sz="2499">
                <a:solidFill>
                  <a:srgbClr val="222366"/>
                </a:solidFill>
                <a:latin typeface="Public Sans"/>
              </a:rPr>
              <a:t>         Ayurveda, a traditional Indian medicine system with a rich history spanning millennia, possesses vast knowledge about herbs and formulations for various ailments. However, navigating this vast repository and accurately translating classical texts into actionable prescriptions remains a challenge. This presents an opportunity for technological intervention. We propose the development of a software tool that leverages natural language processing (NLP) and machine learning (ML) to bridge the gap between Ayurvedic classical texts and modern clinical practice. </a:t>
            </a:r>
          </a:p>
          <a:p>
            <a:pPr algn="just">
              <a:lnSpc>
                <a:spcPts val="3499"/>
              </a:lnSpc>
            </a:pPr>
          </a:p>
        </p:txBody>
      </p:sp>
      <p:sp>
        <p:nvSpPr>
          <p:cNvPr name="TextBox 10" id="10"/>
          <p:cNvSpPr txBox="true"/>
          <p:nvPr/>
        </p:nvSpPr>
        <p:spPr>
          <a:xfrm rot="0">
            <a:off x="2228312" y="4799165"/>
            <a:ext cx="11610131" cy="3937000"/>
          </a:xfrm>
          <a:prstGeom prst="rect">
            <a:avLst/>
          </a:prstGeom>
        </p:spPr>
        <p:txBody>
          <a:bodyPr anchor="t" rtlCol="false" tIns="0" lIns="0" bIns="0" rIns="0">
            <a:spAutoFit/>
          </a:bodyPr>
          <a:lstStyle/>
          <a:p>
            <a:pPr algn="just">
              <a:lnSpc>
                <a:spcPts val="3499"/>
              </a:lnSpc>
            </a:pPr>
            <a:r>
              <a:rPr lang="en-US" sz="2499">
                <a:solidFill>
                  <a:srgbClr val="222366"/>
                </a:solidFill>
                <a:latin typeface="Public Sans"/>
              </a:rPr>
              <a:t>         This software aims to suggest drugs and formulations based on Ayurvedic classical texts and repositories for specific diseases or pharmacological properties. It likely utilizes Natural Language Processing (NLP) techniques to analyse and understand the vast knowledge contained within these ancient sources. Through IOT devices we take input regarding symptoms or desired effects, the software recommends suitable single herbs or formulations using a matching algorithm. Security and user authentication are crucial components to ensure data privacy and responsible use.</a:t>
            </a:r>
          </a:p>
          <a:p>
            <a:pPr algn="just">
              <a:lnSpc>
                <a:spcPts val="3499"/>
              </a:lnSpc>
            </a:pPr>
          </a:p>
        </p:txBody>
      </p:sp>
      <p:sp>
        <p:nvSpPr>
          <p:cNvPr name="TextBox 11" id="11"/>
          <p:cNvSpPr txBox="true"/>
          <p:nvPr/>
        </p:nvSpPr>
        <p:spPr>
          <a:xfrm rot="0">
            <a:off x="2806273" y="584882"/>
            <a:ext cx="12637084"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ABSTRACT</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710140"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8715" y="-615042"/>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88696" y="364688"/>
            <a:ext cx="17310608" cy="9505931"/>
            <a:chOff x="0" y="0"/>
            <a:chExt cx="774713" cy="425425"/>
          </a:xfrm>
        </p:grpSpPr>
        <p:sp>
          <p:nvSpPr>
            <p:cNvPr name="Freeform 5" id="5"/>
            <p:cNvSpPr/>
            <p:nvPr/>
          </p:nvSpPr>
          <p:spPr>
            <a:xfrm flipH="false" flipV="false" rot="0">
              <a:off x="0" y="0"/>
              <a:ext cx="774713" cy="425425"/>
            </a:xfrm>
            <a:custGeom>
              <a:avLst/>
              <a:gdLst/>
              <a:ahLst/>
              <a:cxnLst/>
              <a:rect r="r" b="b" t="t" l="l"/>
              <a:pathLst>
                <a:path h="425425" w="774713">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name="TextBox 6" id="6"/>
            <p:cNvSpPr txBox="true"/>
            <p:nvPr/>
          </p:nvSpPr>
          <p:spPr>
            <a:xfrm>
              <a:off x="0" y="-38100"/>
              <a:ext cx="774713" cy="46352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137149">
            <a:off x="798905" y="39208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248570">
            <a:off x="15581992" y="6593720"/>
            <a:ext cx="2532247" cy="3608124"/>
          </a:xfrm>
          <a:custGeom>
            <a:avLst/>
            <a:gdLst/>
            <a:ahLst/>
            <a:cxnLst/>
            <a:rect r="r" b="b" t="t" l="l"/>
            <a:pathLst>
              <a:path h="3608124" w="2532247">
                <a:moveTo>
                  <a:pt x="0" y="0"/>
                </a:moveTo>
                <a:lnTo>
                  <a:pt x="2532247" y="0"/>
                </a:lnTo>
                <a:lnTo>
                  <a:pt x="2532247" y="3608124"/>
                </a:lnTo>
                <a:lnTo>
                  <a:pt x="0" y="36081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343146" y="2137274"/>
            <a:ext cx="12851985" cy="2622550"/>
          </a:xfrm>
          <a:prstGeom prst="rect">
            <a:avLst/>
          </a:prstGeom>
        </p:spPr>
        <p:txBody>
          <a:bodyPr anchor="t" rtlCol="false" tIns="0" lIns="0" bIns="0" rIns="0">
            <a:spAutoFit/>
          </a:bodyPr>
          <a:lstStyle/>
          <a:p>
            <a:pPr>
              <a:lnSpc>
                <a:spcPts val="3499"/>
              </a:lnSpc>
            </a:pPr>
            <a:r>
              <a:rPr lang="en-US" sz="2499">
                <a:solidFill>
                  <a:srgbClr val="222366"/>
                </a:solidFill>
                <a:latin typeface="Public Sans"/>
              </a:rPr>
              <a:t>Ayurveda, an ancient system of medicine originating in India, offers a holistic approach to health and wellness. Ayurvedic medicine focuses on balancing the body, mind, and spirit to prevent and treat illness. With its emphasis on natural remedies, dietary recommendations, lifestyle practices, and herbal supplements, Ayurveda aims to promote overall well-being and harmony within the body.</a:t>
            </a:r>
          </a:p>
          <a:p>
            <a:pPr>
              <a:lnSpc>
                <a:spcPts val="3499"/>
              </a:lnSpc>
            </a:pPr>
          </a:p>
        </p:txBody>
      </p:sp>
      <p:sp>
        <p:nvSpPr>
          <p:cNvPr name="TextBox 10" id="10"/>
          <p:cNvSpPr txBox="true"/>
          <p:nvPr/>
        </p:nvSpPr>
        <p:spPr>
          <a:xfrm rot="0">
            <a:off x="6453408" y="4702674"/>
            <a:ext cx="9608664" cy="3060700"/>
          </a:xfrm>
          <a:prstGeom prst="rect">
            <a:avLst/>
          </a:prstGeom>
        </p:spPr>
        <p:txBody>
          <a:bodyPr anchor="t" rtlCol="false" tIns="0" lIns="0" bIns="0" rIns="0">
            <a:spAutoFit/>
          </a:bodyPr>
          <a:lstStyle/>
          <a:p>
            <a:pPr algn="just">
              <a:lnSpc>
                <a:spcPts val="3499"/>
              </a:lnSpc>
            </a:pPr>
            <a:r>
              <a:rPr lang="en-US" sz="2499">
                <a:solidFill>
                  <a:srgbClr val="222366"/>
                </a:solidFill>
                <a:latin typeface="Public Sans"/>
              </a:rPr>
              <a:t>In this Presentation ,We will introduce an Ayurvedic Medicine Recommender, a tool designed to help individuals identify the most suitable Ayurvedic remedies based on their unique constitution, or 'dosha'. By leveraging the wisdom of Ayurveda and modern technology, this recommender aims to empower individuals to take charge of their health and incorporate Ayurvedic practices into their daily lives.</a:t>
            </a:r>
          </a:p>
        </p:txBody>
      </p:sp>
      <p:sp>
        <p:nvSpPr>
          <p:cNvPr name="TextBox 11" id="11"/>
          <p:cNvSpPr txBox="true"/>
          <p:nvPr/>
        </p:nvSpPr>
        <p:spPr>
          <a:xfrm rot="0">
            <a:off x="2806273" y="584882"/>
            <a:ext cx="12637084"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Introduction</a:t>
            </a:r>
          </a:p>
        </p:txBody>
      </p:sp>
      <p:sp>
        <p:nvSpPr>
          <p:cNvPr name="Freeform 12" id="12"/>
          <p:cNvSpPr/>
          <p:nvPr/>
        </p:nvSpPr>
        <p:spPr>
          <a:xfrm flipH="false" flipV="false" rot="0">
            <a:off x="232883" y="3762528"/>
            <a:ext cx="6220525" cy="6697739"/>
          </a:xfrm>
          <a:custGeom>
            <a:avLst/>
            <a:gdLst/>
            <a:ahLst/>
            <a:cxnLst/>
            <a:rect r="r" b="b" t="t" l="l"/>
            <a:pathLst>
              <a:path h="6697739" w="6220525">
                <a:moveTo>
                  <a:pt x="0" y="0"/>
                </a:moveTo>
                <a:lnTo>
                  <a:pt x="6220525" y="0"/>
                </a:lnTo>
                <a:lnTo>
                  <a:pt x="6220525" y="6697738"/>
                </a:lnTo>
                <a:lnTo>
                  <a:pt x="0" y="66977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med">
    <p:cover dir="d"/>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710140"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0703" y="364688"/>
            <a:ext cx="17310608" cy="9505931"/>
            <a:chOff x="0" y="0"/>
            <a:chExt cx="774713" cy="425425"/>
          </a:xfrm>
        </p:grpSpPr>
        <p:sp>
          <p:nvSpPr>
            <p:cNvPr name="Freeform 4" id="4"/>
            <p:cNvSpPr/>
            <p:nvPr/>
          </p:nvSpPr>
          <p:spPr>
            <a:xfrm flipH="false" flipV="false" rot="0">
              <a:off x="0" y="0"/>
              <a:ext cx="774713" cy="425425"/>
            </a:xfrm>
            <a:custGeom>
              <a:avLst/>
              <a:gdLst/>
              <a:ahLst/>
              <a:cxnLst/>
              <a:rect r="r" b="b" t="t" l="l"/>
              <a:pathLst>
                <a:path h="425425" w="774713">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name="TextBox 5" id="5"/>
            <p:cNvSpPr txBox="true"/>
            <p:nvPr/>
          </p:nvSpPr>
          <p:spPr>
            <a:xfrm>
              <a:off x="0" y="-38100"/>
              <a:ext cx="774713" cy="4635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3838443" y="4856315"/>
            <a:ext cx="4449557" cy="5771831"/>
          </a:xfrm>
          <a:custGeom>
            <a:avLst/>
            <a:gdLst/>
            <a:ahLst/>
            <a:cxnLst/>
            <a:rect r="r" b="b" t="t" l="l"/>
            <a:pathLst>
              <a:path h="5771831" w="4449557">
                <a:moveTo>
                  <a:pt x="0" y="0"/>
                </a:moveTo>
                <a:lnTo>
                  <a:pt x="4449557" y="0"/>
                </a:lnTo>
                <a:lnTo>
                  <a:pt x="4449557" y="5771831"/>
                </a:lnTo>
                <a:lnTo>
                  <a:pt x="0" y="57718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7149">
            <a:off x="798905" y="39208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248570">
            <a:off x="233784" y="6687901"/>
            <a:ext cx="2532247" cy="3608124"/>
          </a:xfrm>
          <a:custGeom>
            <a:avLst/>
            <a:gdLst/>
            <a:ahLst/>
            <a:cxnLst/>
            <a:rect r="r" b="b" t="t" l="l"/>
            <a:pathLst>
              <a:path h="3608124" w="2532247">
                <a:moveTo>
                  <a:pt x="0" y="0"/>
                </a:moveTo>
                <a:lnTo>
                  <a:pt x="2532247" y="0"/>
                </a:lnTo>
                <a:lnTo>
                  <a:pt x="2532247"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499908" y="2051926"/>
            <a:ext cx="15372199" cy="507365"/>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22366"/>
                </a:solidFill>
                <a:latin typeface="Public Sans"/>
              </a:rPr>
              <a:t>    </a:t>
            </a:r>
            <a:r>
              <a:rPr lang="en-US" sz="2900">
                <a:solidFill>
                  <a:srgbClr val="222366"/>
                </a:solidFill>
                <a:latin typeface="Public Sans Bold"/>
              </a:rPr>
              <a:t>Artificial Intelligence and Challenges in Ayurveda Pharmaceutics: A Review:</a:t>
            </a:r>
          </a:p>
        </p:txBody>
      </p:sp>
      <p:sp>
        <p:nvSpPr>
          <p:cNvPr name="TextBox 10" id="10"/>
          <p:cNvSpPr txBox="true"/>
          <p:nvPr/>
        </p:nvSpPr>
        <p:spPr>
          <a:xfrm rot="0">
            <a:off x="2806273" y="584882"/>
            <a:ext cx="12637084"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Litreature Survey </a:t>
            </a:r>
          </a:p>
        </p:txBody>
      </p:sp>
      <p:sp>
        <p:nvSpPr>
          <p:cNvPr name="TextBox 11" id="11"/>
          <p:cNvSpPr txBox="true"/>
          <p:nvPr/>
        </p:nvSpPr>
        <p:spPr>
          <a:xfrm rot="0">
            <a:off x="2278025" y="2681440"/>
            <a:ext cx="13693581" cy="2174875"/>
          </a:xfrm>
          <a:prstGeom prst="rect">
            <a:avLst/>
          </a:prstGeom>
        </p:spPr>
        <p:txBody>
          <a:bodyPr anchor="t" rtlCol="false" tIns="0" lIns="0" bIns="0" rIns="0">
            <a:spAutoFit/>
          </a:bodyPr>
          <a:lstStyle/>
          <a:p>
            <a:pPr algn="just">
              <a:lnSpc>
                <a:spcPts val="3499"/>
              </a:lnSpc>
              <a:spcBef>
                <a:spcPct val="0"/>
              </a:spcBef>
            </a:pPr>
            <a:r>
              <a:rPr lang="en-US" sz="2499">
                <a:solidFill>
                  <a:srgbClr val="222366"/>
                </a:solidFill>
                <a:latin typeface="Canva Sans"/>
              </a:rPr>
              <a:t>               Ancient Indian medicine, Ayurveda, focuses on promoting health and longevity. Its popularity is rising due to its safety and effectiveness. However, modern methods like Artificial Intelligence (AI) are needed to meet growing demand and address challenges in manufacturing Ayurvedic medicines. AI can integrate engineering principles to overcome these hurdles, potentially leading to wider global acceptance of Ayurveda.</a:t>
            </a:r>
          </a:p>
        </p:txBody>
      </p:sp>
      <p:sp>
        <p:nvSpPr>
          <p:cNvPr name="TextBox 12" id="12"/>
          <p:cNvSpPr txBox="true"/>
          <p:nvPr/>
        </p:nvSpPr>
        <p:spPr>
          <a:xfrm rot="0">
            <a:off x="1822593" y="5189690"/>
            <a:ext cx="14149013" cy="497840"/>
          </a:xfrm>
          <a:prstGeom prst="rect">
            <a:avLst/>
          </a:prstGeom>
        </p:spPr>
        <p:txBody>
          <a:bodyPr anchor="t" rtlCol="false" tIns="0" lIns="0" bIns="0" rIns="0">
            <a:spAutoFit/>
          </a:bodyPr>
          <a:lstStyle/>
          <a:p>
            <a:pPr algn="ctr" marL="626111" indent="-313055" lvl="1">
              <a:lnSpc>
                <a:spcPts val="4060"/>
              </a:lnSpc>
              <a:buFont typeface="Arial"/>
              <a:buChar char="•"/>
            </a:pPr>
            <a:r>
              <a:rPr lang="en-US" sz="2900">
                <a:solidFill>
                  <a:srgbClr val="222366"/>
                </a:solidFill>
                <a:latin typeface="Canva Sans Bold"/>
              </a:rPr>
              <a:t>Artificial intelligence in the sector of Ayurveda: Scope and opportunities:</a:t>
            </a:r>
          </a:p>
        </p:txBody>
      </p:sp>
      <p:sp>
        <p:nvSpPr>
          <p:cNvPr name="TextBox 13" id="13"/>
          <p:cNvSpPr txBox="true"/>
          <p:nvPr/>
        </p:nvSpPr>
        <p:spPr>
          <a:xfrm rot="0">
            <a:off x="2278025" y="5878938"/>
            <a:ext cx="11001656" cy="2613025"/>
          </a:xfrm>
          <a:prstGeom prst="rect">
            <a:avLst/>
          </a:prstGeom>
        </p:spPr>
        <p:txBody>
          <a:bodyPr anchor="t" rtlCol="false" tIns="0" lIns="0" bIns="0" rIns="0">
            <a:spAutoFit/>
          </a:bodyPr>
          <a:lstStyle/>
          <a:p>
            <a:pPr algn="just">
              <a:lnSpc>
                <a:spcPts val="3499"/>
              </a:lnSpc>
              <a:spcBef>
                <a:spcPct val="0"/>
              </a:spcBef>
            </a:pPr>
            <a:r>
              <a:rPr lang="en-US" sz="2499">
                <a:solidFill>
                  <a:srgbClr val="222366"/>
                </a:solidFill>
                <a:latin typeface="Canva Sans"/>
              </a:rPr>
              <a:t>               Digital technologies like AI are crucial for achieving healthcare goals set by the UN. These technologies improve diagnosis, treatment, and overall health outcomes by enabling virtual care, data-driven decisions, and better communication across the healthcare system. The World Health Organization emphasizes using AI to empower patients and strengthen healthcare systems worldwide.</a:t>
            </a:r>
          </a:p>
        </p:txBody>
      </p:sp>
    </p:spTree>
  </p:cSld>
  <p:clrMapOvr>
    <a:masterClrMapping/>
  </p:clrMapOvr>
  <p:transition spd="med">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3721612" y="3409707"/>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59897" y="-671355"/>
            <a:ext cx="7399403" cy="11629710"/>
          </a:xfrm>
          <a:custGeom>
            <a:avLst/>
            <a:gdLst/>
            <a:ahLst/>
            <a:cxnLst/>
            <a:rect r="r" b="b" t="t" l="l"/>
            <a:pathLst>
              <a:path h="11629710" w="7399403">
                <a:moveTo>
                  <a:pt x="0" y="0"/>
                </a:moveTo>
                <a:lnTo>
                  <a:pt x="7399403" y="0"/>
                </a:lnTo>
                <a:lnTo>
                  <a:pt x="7399403" y="11629710"/>
                </a:lnTo>
                <a:lnTo>
                  <a:pt x="0" y="116297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700522" y="1153874"/>
            <a:ext cx="5694209" cy="8280195"/>
            <a:chOff x="0" y="0"/>
            <a:chExt cx="812800" cy="1181928"/>
          </a:xfrm>
        </p:grpSpPr>
        <p:sp>
          <p:nvSpPr>
            <p:cNvPr name="Freeform 5" id="5"/>
            <p:cNvSpPr/>
            <p:nvPr/>
          </p:nvSpPr>
          <p:spPr>
            <a:xfrm flipH="false" flipV="false" rot="0">
              <a:off x="0" y="0"/>
              <a:ext cx="812800" cy="1181927"/>
            </a:xfrm>
            <a:custGeom>
              <a:avLst/>
              <a:gdLst/>
              <a:ahLst/>
              <a:cxnLst/>
              <a:rect r="r" b="b" t="t" l="l"/>
              <a:pathLst>
                <a:path h="1181927" w="812800">
                  <a:moveTo>
                    <a:pt x="0" y="0"/>
                  </a:moveTo>
                  <a:lnTo>
                    <a:pt x="812800" y="0"/>
                  </a:lnTo>
                  <a:lnTo>
                    <a:pt x="812800" y="1181927"/>
                  </a:lnTo>
                  <a:lnTo>
                    <a:pt x="0" y="1181927"/>
                  </a:lnTo>
                  <a:close/>
                </a:path>
              </a:pathLst>
            </a:custGeom>
            <a:solidFill>
              <a:srgbClr val="E9EAF6"/>
            </a:solidFill>
          </p:spPr>
        </p:sp>
        <p:sp>
          <p:nvSpPr>
            <p:cNvPr name="TextBox 6" id="6"/>
            <p:cNvSpPr txBox="true"/>
            <p:nvPr/>
          </p:nvSpPr>
          <p:spPr>
            <a:xfrm>
              <a:off x="0" y="-38100"/>
              <a:ext cx="812800" cy="1220028"/>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5447832" y="4858426"/>
            <a:ext cx="6410088" cy="6901845"/>
          </a:xfrm>
          <a:custGeom>
            <a:avLst/>
            <a:gdLst/>
            <a:ahLst/>
            <a:cxnLst/>
            <a:rect r="r" b="b" t="t" l="l"/>
            <a:pathLst>
              <a:path h="6901845" w="6410088">
                <a:moveTo>
                  <a:pt x="0" y="0"/>
                </a:moveTo>
                <a:lnTo>
                  <a:pt x="6410088" y="0"/>
                </a:lnTo>
                <a:lnTo>
                  <a:pt x="6410088" y="6901845"/>
                </a:lnTo>
                <a:lnTo>
                  <a:pt x="0" y="69018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783407" y="1351190"/>
            <a:ext cx="5528439" cy="744220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This software aims to suggest drugs and formulations based on Ayurvedic classical texts and repositories for specific diseases or pharmacological properties. It likely utilizes Natural Language Processing (NLP) techniques to analyze and understand the vast knowledge contained within these ancient sources. Through user input regarding symptoms or desired effects, the software recommends suitable single herbs or formulations using a matching algorithm. Security and user authentication are crucial components to ensure data privacy and responsible use.</a:t>
            </a:r>
          </a:p>
        </p:txBody>
      </p:sp>
      <p:sp>
        <p:nvSpPr>
          <p:cNvPr name="TextBox 9" id="9"/>
          <p:cNvSpPr txBox="true"/>
          <p:nvPr/>
        </p:nvSpPr>
        <p:spPr>
          <a:xfrm rot="0">
            <a:off x="635137" y="3749081"/>
            <a:ext cx="5947527" cy="1109345"/>
          </a:xfrm>
          <a:prstGeom prst="rect">
            <a:avLst/>
          </a:prstGeom>
        </p:spPr>
        <p:txBody>
          <a:bodyPr anchor="t" rtlCol="false" tIns="0" lIns="0" bIns="0" rIns="0">
            <a:spAutoFit/>
          </a:bodyPr>
          <a:lstStyle/>
          <a:p>
            <a:pPr>
              <a:lnSpc>
                <a:spcPts val="4480"/>
              </a:lnSpc>
            </a:pPr>
            <a:r>
              <a:rPr lang="en-US" sz="3200">
                <a:solidFill>
                  <a:srgbClr val="222366"/>
                </a:solidFill>
                <a:latin typeface="Public Sans Heavy"/>
              </a:rPr>
              <a:t>Title- AYURVEDIC  MEDICINE RECOMMENDER</a:t>
            </a:r>
          </a:p>
        </p:txBody>
      </p:sp>
      <p:sp>
        <p:nvSpPr>
          <p:cNvPr name="TextBox 10" id="10"/>
          <p:cNvSpPr txBox="true"/>
          <p:nvPr/>
        </p:nvSpPr>
        <p:spPr>
          <a:xfrm rot="0">
            <a:off x="635137" y="460110"/>
            <a:ext cx="7024927" cy="2695575"/>
          </a:xfrm>
          <a:prstGeom prst="rect">
            <a:avLst/>
          </a:prstGeom>
        </p:spPr>
        <p:txBody>
          <a:bodyPr anchor="t" rtlCol="false" tIns="0" lIns="0" bIns="0" rIns="0">
            <a:spAutoFit/>
          </a:bodyPr>
          <a:lstStyle/>
          <a:p>
            <a:pPr>
              <a:lnSpc>
                <a:spcPts val="10500"/>
              </a:lnSpc>
            </a:pPr>
            <a:r>
              <a:rPr lang="en-US" sz="7500">
                <a:solidFill>
                  <a:srgbClr val="222366"/>
                </a:solidFill>
                <a:latin typeface="Brick Sans"/>
              </a:rPr>
              <a:t>Problem Statement</a:t>
            </a:r>
          </a:p>
        </p:txBody>
      </p:sp>
    </p:spTree>
  </p:cSld>
  <p:clrMapOvr>
    <a:masterClrMapping/>
  </p:clrMapOvr>
  <p:transition spd="med">
    <p:cover dir="d"/>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163445" y="-318668"/>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2364" y="1808086"/>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21247" y="3301022"/>
            <a:ext cx="7082961" cy="3058022"/>
            <a:chOff x="0" y="0"/>
            <a:chExt cx="883555" cy="381469"/>
          </a:xfrm>
        </p:grpSpPr>
        <p:sp>
          <p:nvSpPr>
            <p:cNvPr name="Freeform 5" id="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6" id="6"/>
            <p:cNvSpPr txBox="true"/>
            <p:nvPr/>
          </p:nvSpPr>
          <p:spPr>
            <a:xfrm>
              <a:off x="0" y="-38100"/>
              <a:ext cx="883555" cy="419569"/>
            </a:xfrm>
            <a:prstGeom prst="rect">
              <a:avLst/>
            </a:prstGeom>
          </p:spPr>
          <p:txBody>
            <a:bodyPr anchor="ctr" rtlCol="false" tIns="50800" lIns="50800" bIns="50800" rIns="50800"/>
            <a:lstStyle/>
            <a:p>
              <a:pPr algn="ctr">
                <a:lnSpc>
                  <a:spcPts val="2659"/>
                </a:lnSpc>
              </a:pPr>
              <a:r>
                <a:rPr lang="en-US" sz="1899">
                  <a:solidFill>
                    <a:srgbClr val="000000"/>
                  </a:solidFill>
                  <a:latin typeface="Canva Sans"/>
                </a:rPr>
                <a:t>     Modern medicine excels in acute care, but chronic illnesses like diabetes and arthritis pose a growing challenge. Ayurvedic treatments may offer complementary approaches for managing these conditions, with research evaluating their effectiveness for identifying suitable patients.</a:t>
              </a:r>
            </a:p>
          </p:txBody>
        </p:sp>
      </p:grpSp>
      <p:grpSp>
        <p:nvGrpSpPr>
          <p:cNvPr name="Group 7" id="7"/>
          <p:cNvGrpSpPr/>
          <p:nvPr/>
        </p:nvGrpSpPr>
        <p:grpSpPr>
          <a:xfrm rot="0">
            <a:off x="1921247" y="7096179"/>
            <a:ext cx="6733894" cy="2890526"/>
            <a:chOff x="0" y="0"/>
            <a:chExt cx="883555" cy="379266"/>
          </a:xfrm>
        </p:grpSpPr>
        <p:sp>
          <p:nvSpPr>
            <p:cNvPr name="Freeform 8" id="8"/>
            <p:cNvSpPr/>
            <p:nvPr/>
          </p:nvSpPr>
          <p:spPr>
            <a:xfrm flipH="false" flipV="false" rot="0">
              <a:off x="0" y="0"/>
              <a:ext cx="883555" cy="379266"/>
            </a:xfrm>
            <a:custGeom>
              <a:avLst/>
              <a:gdLst/>
              <a:ahLst/>
              <a:cxnLst/>
              <a:rect r="r" b="b" t="t" l="l"/>
              <a:pathLst>
                <a:path h="379266" w="883555">
                  <a:moveTo>
                    <a:pt x="680355" y="0"/>
                  </a:moveTo>
                  <a:cubicBezTo>
                    <a:pt x="792579" y="0"/>
                    <a:pt x="883555" y="84902"/>
                    <a:pt x="883555" y="189633"/>
                  </a:cubicBezTo>
                  <a:cubicBezTo>
                    <a:pt x="883555" y="294364"/>
                    <a:pt x="792579" y="379266"/>
                    <a:pt x="680355" y="379266"/>
                  </a:cubicBezTo>
                  <a:lnTo>
                    <a:pt x="203200" y="379266"/>
                  </a:lnTo>
                  <a:cubicBezTo>
                    <a:pt x="90976" y="379266"/>
                    <a:pt x="0" y="294364"/>
                    <a:pt x="0" y="189633"/>
                  </a:cubicBezTo>
                  <a:cubicBezTo>
                    <a:pt x="0" y="84902"/>
                    <a:pt x="90976" y="0"/>
                    <a:pt x="203200" y="0"/>
                  </a:cubicBezTo>
                  <a:close/>
                </a:path>
              </a:pathLst>
            </a:custGeom>
            <a:solidFill>
              <a:srgbClr val="E9EAF6"/>
            </a:solidFill>
            <a:ln w="19050" cap="sq">
              <a:solidFill>
                <a:srgbClr val="414370"/>
              </a:solidFill>
              <a:prstDash val="lgDash"/>
              <a:miter/>
            </a:ln>
          </p:spPr>
        </p:sp>
        <p:sp>
          <p:nvSpPr>
            <p:cNvPr name="TextBox 9" id="9"/>
            <p:cNvSpPr txBox="true"/>
            <p:nvPr/>
          </p:nvSpPr>
          <p:spPr>
            <a:xfrm>
              <a:off x="0" y="-38100"/>
              <a:ext cx="883555" cy="417366"/>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1793077">
            <a:off x="16507575" y="5105478"/>
            <a:ext cx="2859370" cy="3981402"/>
          </a:xfrm>
          <a:custGeom>
            <a:avLst/>
            <a:gdLst/>
            <a:ahLst/>
            <a:cxnLst/>
            <a:rect r="r" b="b" t="t" l="l"/>
            <a:pathLst>
              <a:path h="3981402" w="2859370">
                <a:moveTo>
                  <a:pt x="0" y="0"/>
                </a:moveTo>
                <a:lnTo>
                  <a:pt x="2859370" y="0"/>
                </a:lnTo>
                <a:lnTo>
                  <a:pt x="2859370" y="3981402"/>
                </a:lnTo>
                <a:lnTo>
                  <a:pt x="0" y="39814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855077">
            <a:off x="-518506" y="5234288"/>
            <a:ext cx="2752419" cy="3173649"/>
          </a:xfrm>
          <a:custGeom>
            <a:avLst/>
            <a:gdLst/>
            <a:ahLst/>
            <a:cxnLst/>
            <a:rect r="r" b="b" t="t" l="l"/>
            <a:pathLst>
              <a:path h="3173649" w="2752419">
                <a:moveTo>
                  <a:pt x="0" y="0"/>
                </a:moveTo>
                <a:lnTo>
                  <a:pt x="2752419" y="0"/>
                </a:lnTo>
                <a:lnTo>
                  <a:pt x="2752419" y="3173649"/>
                </a:lnTo>
                <a:lnTo>
                  <a:pt x="0" y="31736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37149">
            <a:off x="17236257" y="260001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137149">
            <a:off x="885105" y="9285701"/>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9283792" y="3301022"/>
            <a:ext cx="7082961" cy="3058022"/>
            <a:chOff x="0" y="0"/>
            <a:chExt cx="883555" cy="381469"/>
          </a:xfrm>
        </p:grpSpPr>
        <p:sp>
          <p:nvSpPr>
            <p:cNvPr name="Freeform 15" id="15"/>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6" id="16"/>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9283792" y="7020825"/>
            <a:ext cx="7082961" cy="3058022"/>
            <a:chOff x="0" y="0"/>
            <a:chExt cx="883555" cy="381469"/>
          </a:xfrm>
        </p:grpSpPr>
        <p:sp>
          <p:nvSpPr>
            <p:cNvPr name="Freeform 18" id="18"/>
            <p:cNvSpPr/>
            <p:nvPr/>
          </p:nvSpPr>
          <p:spPr>
            <a:xfrm flipH="false" flipV="false" rot="0">
              <a:off x="0" y="0"/>
              <a:ext cx="883555" cy="381469"/>
            </a:xfrm>
            <a:custGeom>
              <a:avLst/>
              <a:gdLst/>
              <a:ahLst/>
              <a:cxnLst/>
              <a:rect r="r" b="b" t="t" l="l"/>
              <a:pathLst>
                <a:path h="381469" w="883555">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name="TextBox 19" id="19"/>
            <p:cNvSpPr txBox="true"/>
            <p:nvPr/>
          </p:nvSpPr>
          <p:spPr>
            <a:xfrm>
              <a:off x="0" y="-38100"/>
              <a:ext cx="883555" cy="419569"/>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3057039" y="2828932"/>
            <a:ext cx="4794184" cy="899625"/>
            <a:chOff x="0" y="0"/>
            <a:chExt cx="2860316" cy="536736"/>
          </a:xfrm>
        </p:grpSpPr>
        <p:sp>
          <p:nvSpPr>
            <p:cNvPr name="Freeform 21" id="21"/>
            <p:cNvSpPr/>
            <p:nvPr/>
          </p:nvSpPr>
          <p:spPr>
            <a:xfrm flipH="false" flipV="false" rot="0">
              <a:off x="0" y="0"/>
              <a:ext cx="2860316" cy="536736"/>
            </a:xfrm>
            <a:custGeom>
              <a:avLst/>
              <a:gdLst/>
              <a:ahLst/>
              <a:cxnLst/>
              <a:rect r="r" b="b" t="t" l="l"/>
              <a:pathLst>
                <a:path h="536736" w="2860316">
                  <a:moveTo>
                    <a:pt x="2657116" y="0"/>
                  </a:moveTo>
                  <a:cubicBezTo>
                    <a:pt x="2769341" y="0"/>
                    <a:pt x="2860316" y="120152"/>
                    <a:pt x="2860316" y="268368"/>
                  </a:cubicBezTo>
                  <a:cubicBezTo>
                    <a:pt x="2860316" y="416583"/>
                    <a:pt x="2769341" y="536736"/>
                    <a:pt x="2657116" y="536736"/>
                  </a:cubicBezTo>
                  <a:lnTo>
                    <a:pt x="203200" y="536736"/>
                  </a:lnTo>
                  <a:cubicBezTo>
                    <a:pt x="90976" y="536736"/>
                    <a:pt x="0" y="416583"/>
                    <a:pt x="0" y="268368"/>
                  </a:cubicBezTo>
                  <a:cubicBezTo>
                    <a:pt x="0" y="120152"/>
                    <a:pt x="90976" y="0"/>
                    <a:pt x="203200" y="0"/>
                  </a:cubicBezTo>
                  <a:close/>
                </a:path>
              </a:pathLst>
            </a:custGeom>
            <a:solidFill>
              <a:srgbClr val="BDD2EA"/>
            </a:solidFill>
          </p:spPr>
        </p:sp>
        <p:sp>
          <p:nvSpPr>
            <p:cNvPr name="TextBox 22" id="22"/>
            <p:cNvSpPr txBox="true"/>
            <p:nvPr/>
          </p:nvSpPr>
          <p:spPr>
            <a:xfrm>
              <a:off x="0" y="-38100"/>
              <a:ext cx="2860316" cy="57483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428180" y="2828932"/>
            <a:ext cx="4794184" cy="919480"/>
            <a:chOff x="0" y="0"/>
            <a:chExt cx="2860316" cy="548582"/>
          </a:xfrm>
        </p:grpSpPr>
        <p:sp>
          <p:nvSpPr>
            <p:cNvPr name="Freeform 24" id="24"/>
            <p:cNvSpPr/>
            <p:nvPr/>
          </p:nvSpPr>
          <p:spPr>
            <a:xfrm flipH="false" flipV="false" rot="0">
              <a:off x="0" y="0"/>
              <a:ext cx="2860316" cy="548582"/>
            </a:xfrm>
            <a:custGeom>
              <a:avLst/>
              <a:gdLst/>
              <a:ahLst/>
              <a:cxnLst/>
              <a:rect r="r" b="b" t="t" l="l"/>
              <a:pathLst>
                <a:path h="548582" w="2860316">
                  <a:moveTo>
                    <a:pt x="2657116" y="0"/>
                  </a:moveTo>
                  <a:cubicBezTo>
                    <a:pt x="2769341" y="0"/>
                    <a:pt x="2860316" y="122804"/>
                    <a:pt x="2860316" y="274291"/>
                  </a:cubicBezTo>
                  <a:cubicBezTo>
                    <a:pt x="2860316" y="425778"/>
                    <a:pt x="2769341" y="548582"/>
                    <a:pt x="2657116" y="548582"/>
                  </a:cubicBezTo>
                  <a:lnTo>
                    <a:pt x="203200" y="548582"/>
                  </a:lnTo>
                  <a:cubicBezTo>
                    <a:pt x="90976" y="548582"/>
                    <a:pt x="0" y="425778"/>
                    <a:pt x="0" y="274291"/>
                  </a:cubicBezTo>
                  <a:cubicBezTo>
                    <a:pt x="0" y="122804"/>
                    <a:pt x="90976" y="0"/>
                    <a:pt x="203200" y="0"/>
                  </a:cubicBezTo>
                  <a:close/>
                </a:path>
              </a:pathLst>
            </a:custGeom>
            <a:solidFill>
              <a:srgbClr val="BDD2EA"/>
            </a:solidFill>
          </p:spPr>
        </p:sp>
        <p:sp>
          <p:nvSpPr>
            <p:cNvPr name="TextBox 25" id="25"/>
            <p:cNvSpPr txBox="true"/>
            <p:nvPr/>
          </p:nvSpPr>
          <p:spPr>
            <a:xfrm>
              <a:off x="0" y="-38100"/>
              <a:ext cx="2860316" cy="586682"/>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3065636" y="6654319"/>
            <a:ext cx="4794184" cy="601281"/>
            <a:chOff x="0" y="0"/>
            <a:chExt cx="2860316" cy="358738"/>
          </a:xfrm>
        </p:grpSpPr>
        <p:sp>
          <p:nvSpPr>
            <p:cNvPr name="Freeform 27" id="27"/>
            <p:cNvSpPr/>
            <p:nvPr/>
          </p:nvSpPr>
          <p:spPr>
            <a:xfrm flipH="false" flipV="false" rot="0">
              <a:off x="0" y="0"/>
              <a:ext cx="2860316" cy="358738"/>
            </a:xfrm>
            <a:custGeom>
              <a:avLst/>
              <a:gdLst/>
              <a:ahLst/>
              <a:cxnLst/>
              <a:rect r="r" b="b" t="t" l="l"/>
              <a:pathLst>
                <a:path h="358738" w="2860316">
                  <a:moveTo>
                    <a:pt x="2657116" y="0"/>
                  </a:moveTo>
                  <a:cubicBezTo>
                    <a:pt x="2769341" y="0"/>
                    <a:pt x="2860316" y="80306"/>
                    <a:pt x="2860316" y="179369"/>
                  </a:cubicBezTo>
                  <a:cubicBezTo>
                    <a:pt x="2860316" y="278432"/>
                    <a:pt x="2769341" y="358738"/>
                    <a:pt x="2657116" y="358738"/>
                  </a:cubicBezTo>
                  <a:lnTo>
                    <a:pt x="203200" y="358738"/>
                  </a:lnTo>
                  <a:cubicBezTo>
                    <a:pt x="90976" y="358738"/>
                    <a:pt x="0" y="278432"/>
                    <a:pt x="0" y="179369"/>
                  </a:cubicBezTo>
                  <a:cubicBezTo>
                    <a:pt x="0" y="80306"/>
                    <a:pt x="90976" y="0"/>
                    <a:pt x="203200" y="0"/>
                  </a:cubicBezTo>
                  <a:close/>
                </a:path>
              </a:pathLst>
            </a:custGeom>
            <a:solidFill>
              <a:srgbClr val="BDD2EA"/>
            </a:solidFill>
          </p:spPr>
        </p:sp>
        <p:sp>
          <p:nvSpPr>
            <p:cNvPr name="TextBox 28" id="28"/>
            <p:cNvSpPr txBox="true"/>
            <p:nvPr/>
          </p:nvSpPr>
          <p:spPr>
            <a:xfrm>
              <a:off x="0" y="-38100"/>
              <a:ext cx="2860316" cy="396838"/>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0428180" y="6616219"/>
            <a:ext cx="4794184" cy="639381"/>
            <a:chOff x="0" y="0"/>
            <a:chExt cx="2860316" cy="381469"/>
          </a:xfrm>
        </p:grpSpPr>
        <p:sp>
          <p:nvSpPr>
            <p:cNvPr name="Freeform 30" id="30"/>
            <p:cNvSpPr/>
            <p:nvPr/>
          </p:nvSpPr>
          <p:spPr>
            <a:xfrm flipH="false" flipV="false" rot="0">
              <a:off x="0" y="0"/>
              <a:ext cx="2860316" cy="381469"/>
            </a:xfrm>
            <a:custGeom>
              <a:avLst/>
              <a:gdLst/>
              <a:ahLst/>
              <a:cxnLst/>
              <a:rect r="r" b="b" t="t" l="l"/>
              <a:pathLst>
                <a:path h="381469" w="2860316">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name="TextBox 31" id="31"/>
            <p:cNvSpPr txBox="true"/>
            <p:nvPr/>
          </p:nvSpPr>
          <p:spPr>
            <a:xfrm>
              <a:off x="0" y="-38100"/>
              <a:ext cx="2860316" cy="419569"/>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9614267" y="3823558"/>
            <a:ext cx="6422011" cy="218440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Ayurveda offers a rich repository of herbal remedies that could be researched for their therapeutic potential, potentially leading to the development of safe and effective natural medicines.</a:t>
            </a:r>
          </a:p>
        </p:txBody>
      </p:sp>
      <p:sp>
        <p:nvSpPr>
          <p:cNvPr name="TextBox 33" id="33"/>
          <p:cNvSpPr txBox="true"/>
          <p:nvPr/>
        </p:nvSpPr>
        <p:spPr>
          <a:xfrm rot="0">
            <a:off x="2433693" y="7350621"/>
            <a:ext cx="5761060" cy="218440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Ayurvedic remedies and lifestyle changes can be cheaper than some Western treatments, making it an attractive option for areas with limited resources.</a:t>
            </a:r>
          </a:p>
        </p:txBody>
      </p:sp>
      <p:sp>
        <p:nvSpPr>
          <p:cNvPr name="TextBox 34" id="34"/>
          <p:cNvSpPr txBox="true"/>
          <p:nvPr/>
        </p:nvSpPr>
        <p:spPr>
          <a:xfrm rot="0">
            <a:off x="9944742" y="7493726"/>
            <a:ext cx="5761060" cy="1746250"/>
          </a:xfrm>
          <a:prstGeom prst="rect">
            <a:avLst/>
          </a:prstGeom>
        </p:spPr>
        <p:txBody>
          <a:bodyPr anchor="t" rtlCol="false" tIns="0" lIns="0" bIns="0" rIns="0">
            <a:spAutoFit/>
          </a:bodyPr>
          <a:lstStyle/>
          <a:p>
            <a:pPr algn="ctr">
              <a:lnSpc>
                <a:spcPts val="3499"/>
              </a:lnSpc>
            </a:pPr>
            <a:r>
              <a:rPr lang="en-US" sz="2499">
                <a:solidFill>
                  <a:srgbClr val="222366"/>
                </a:solidFill>
                <a:latin typeface="Public Sans"/>
              </a:rPr>
              <a:t>Western medicines have more side-effects compared to Ayurvedic medicines. As it may decrease complications in our body.</a:t>
            </a:r>
          </a:p>
        </p:txBody>
      </p:sp>
      <p:sp>
        <p:nvSpPr>
          <p:cNvPr name="TextBox 35" id="35"/>
          <p:cNvSpPr txBox="true"/>
          <p:nvPr/>
        </p:nvSpPr>
        <p:spPr>
          <a:xfrm rot="0">
            <a:off x="3057039" y="2762257"/>
            <a:ext cx="4514368" cy="9861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Addressing Chronic Conditions:</a:t>
            </a:r>
          </a:p>
        </p:txBody>
      </p:sp>
      <p:sp>
        <p:nvSpPr>
          <p:cNvPr name="TextBox 36" id="36"/>
          <p:cNvSpPr txBox="true"/>
          <p:nvPr/>
        </p:nvSpPr>
        <p:spPr>
          <a:xfrm rot="0">
            <a:off x="10568088" y="2774607"/>
            <a:ext cx="4514368" cy="9861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Exploring Natural Remedies:</a:t>
            </a:r>
          </a:p>
        </p:txBody>
      </p:sp>
      <p:sp>
        <p:nvSpPr>
          <p:cNvPr name="TextBox 37" id="37"/>
          <p:cNvSpPr txBox="true"/>
          <p:nvPr/>
        </p:nvSpPr>
        <p:spPr>
          <a:xfrm rot="0">
            <a:off x="3196947" y="664068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Cost</a:t>
            </a:r>
          </a:p>
        </p:txBody>
      </p:sp>
      <p:sp>
        <p:nvSpPr>
          <p:cNvPr name="TextBox 38" id="38"/>
          <p:cNvSpPr txBox="true"/>
          <p:nvPr/>
        </p:nvSpPr>
        <p:spPr>
          <a:xfrm rot="0">
            <a:off x="10559492" y="6640685"/>
            <a:ext cx="4514368" cy="490855"/>
          </a:xfrm>
          <a:prstGeom prst="rect">
            <a:avLst/>
          </a:prstGeom>
        </p:spPr>
        <p:txBody>
          <a:bodyPr anchor="t" rtlCol="false" tIns="0" lIns="0" bIns="0" rIns="0">
            <a:spAutoFit/>
          </a:bodyPr>
          <a:lstStyle/>
          <a:p>
            <a:pPr algn="ctr">
              <a:lnSpc>
                <a:spcPts val="3919"/>
              </a:lnSpc>
            </a:pPr>
            <a:r>
              <a:rPr lang="en-US" sz="2799">
                <a:solidFill>
                  <a:srgbClr val="222366"/>
                </a:solidFill>
                <a:latin typeface="Public Sans Bold"/>
              </a:rPr>
              <a:t>Side Effects:</a:t>
            </a:r>
          </a:p>
        </p:txBody>
      </p:sp>
      <p:sp>
        <p:nvSpPr>
          <p:cNvPr name="TextBox 39" id="39"/>
          <p:cNvSpPr txBox="true"/>
          <p:nvPr/>
        </p:nvSpPr>
        <p:spPr>
          <a:xfrm rot="0">
            <a:off x="1750431" y="271715"/>
            <a:ext cx="14763189" cy="2259330"/>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Motivation to Choose the Statement</a:t>
            </a:r>
          </a:p>
        </p:txBody>
      </p:sp>
    </p:spTree>
  </p:cSld>
  <p:clrMapOvr>
    <a:masterClrMapping/>
  </p:clrMapOvr>
  <p:transition spd="med">
    <p:wipe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1793077">
            <a:off x="6475864" y="6099261"/>
            <a:ext cx="1769402" cy="2463725"/>
          </a:xfrm>
          <a:custGeom>
            <a:avLst/>
            <a:gdLst/>
            <a:ahLst/>
            <a:cxnLst/>
            <a:rect r="r" b="b" t="t" l="l"/>
            <a:pathLst>
              <a:path h="2463725" w="1769402">
                <a:moveTo>
                  <a:pt x="0" y="0"/>
                </a:moveTo>
                <a:lnTo>
                  <a:pt x="1769402" y="0"/>
                </a:lnTo>
                <a:lnTo>
                  <a:pt x="1769402" y="2463725"/>
                </a:lnTo>
                <a:lnTo>
                  <a:pt x="0" y="2463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55077">
            <a:off x="10344721" y="5870052"/>
            <a:ext cx="2066999" cy="2383332"/>
          </a:xfrm>
          <a:custGeom>
            <a:avLst/>
            <a:gdLst/>
            <a:ahLst/>
            <a:cxnLst/>
            <a:rect r="r" b="b" t="t" l="l"/>
            <a:pathLst>
              <a:path h="2383332" w="2066999">
                <a:moveTo>
                  <a:pt x="0" y="0"/>
                </a:moveTo>
                <a:lnTo>
                  <a:pt x="2066999" y="0"/>
                </a:lnTo>
                <a:lnTo>
                  <a:pt x="2066999" y="2383331"/>
                </a:lnTo>
                <a:lnTo>
                  <a:pt x="0" y="2383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43316" y="4135370"/>
            <a:ext cx="3834904" cy="6391507"/>
          </a:xfrm>
          <a:custGeom>
            <a:avLst/>
            <a:gdLst/>
            <a:ahLst/>
            <a:cxnLst/>
            <a:rect r="r" b="b" t="t" l="l"/>
            <a:pathLst>
              <a:path h="6391507" w="3834904">
                <a:moveTo>
                  <a:pt x="0" y="0"/>
                </a:moveTo>
                <a:lnTo>
                  <a:pt x="3834904" y="0"/>
                </a:lnTo>
                <a:lnTo>
                  <a:pt x="3834904" y="6391507"/>
                </a:lnTo>
                <a:lnTo>
                  <a:pt x="0" y="6391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95957" y="-3538303"/>
            <a:ext cx="6191914" cy="6073635"/>
          </a:xfrm>
          <a:custGeom>
            <a:avLst/>
            <a:gdLst/>
            <a:ahLst/>
            <a:cxnLst/>
            <a:rect r="r" b="b" t="t" l="l"/>
            <a:pathLst>
              <a:path h="6073635" w="6191914">
                <a:moveTo>
                  <a:pt x="0" y="0"/>
                </a:moveTo>
                <a:lnTo>
                  <a:pt x="6191914" y="0"/>
                </a:lnTo>
                <a:lnTo>
                  <a:pt x="6191914" y="6073635"/>
                </a:lnTo>
                <a:lnTo>
                  <a:pt x="0" y="60736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511100" y="-3036817"/>
            <a:ext cx="6191914" cy="6073635"/>
          </a:xfrm>
          <a:custGeom>
            <a:avLst/>
            <a:gdLst/>
            <a:ahLst/>
            <a:cxnLst/>
            <a:rect r="r" b="b" t="t" l="l"/>
            <a:pathLst>
              <a:path h="6073635" w="6191914">
                <a:moveTo>
                  <a:pt x="0" y="0"/>
                </a:moveTo>
                <a:lnTo>
                  <a:pt x="6191914" y="0"/>
                </a:lnTo>
                <a:lnTo>
                  <a:pt x="6191914" y="6073634"/>
                </a:lnTo>
                <a:lnTo>
                  <a:pt x="0" y="60736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37149">
            <a:off x="-400707" y="5998890"/>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137149">
            <a:off x="17420051" y="5998890"/>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731321" y="1694995"/>
            <a:ext cx="6475985" cy="547370"/>
          </a:xfrm>
          <a:prstGeom prst="rect">
            <a:avLst/>
          </a:prstGeom>
        </p:spPr>
        <p:txBody>
          <a:bodyPr anchor="t" rtlCol="false" tIns="0" lIns="0" bIns="0" rIns="0">
            <a:spAutoFit/>
          </a:bodyPr>
          <a:lstStyle/>
          <a:p>
            <a:pPr algn="ctr">
              <a:lnSpc>
                <a:spcPts val="4480"/>
              </a:lnSpc>
            </a:pPr>
            <a:r>
              <a:rPr lang="en-US" sz="3200">
                <a:solidFill>
                  <a:srgbClr val="222366"/>
                </a:solidFill>
                <a:latin typeface="Public Sans Heavy"/>
              </a:rPr>
              <a:t>1.Understanding User Needs:</a:t>
            </a:r>
          </a:p>
        </p:txBody>
      </p:sp>
      <p:sp>
        <p:nvSpPr>
          <p:cNvPr name="TextBox 10" id="10"/>
          <p:cNvSpPr txBox="true"/>
          <p:nvPr/>
        </p:nvSpPr>
        <p:spPr>
          <a:xfrm rot="0">
            <a:off x="300296" y="5585628"/>
            <a:ext cx="6475985" cy="547370"/>
          </a:xfrm>
          <a:prstGeom prst="rect">
            <a:avLst/>
          </a:prstGeom>
        </p:spPr>
        <p:txBody>
          <a:bodyPr anchor="t" rtlCol="false" tIns="0" lIns="0" bIns="0" rIns="0">
            <a:spAutoFit/>
          </a:bodyPr>
          <a:lstStyle/>
          <a:p>
            <a:pPr algn="ctr">
              <a:lnSpc>
                <a:spcPts val="4480"/>
              </a:lnSpc>
            </a:pPr>
            <a:r>
              <a:rPr lang="en-US" sz="3200">
                <a:solidFill>
                  <a:srgbClr val="222366"/>
                </a:solidFill>
                <a:latin typeface="Public Sans Heavy"/>
              </a:rPr>
              <a:t>3.Information Provision:</a:t>
            </a:r>
          </a:p>
        </p:txBody>
      </p:sp>
      <p:sp>
        <p:nvSpPr>
          <p:cNvPr name="TextBox 11" id="11"/>
          <p:cNvSpPr txBox="true"/>
          <p:nvPr/>
        </p:nvSpPr>
        <p:spPr>
          <a:xfrm rot="0">
            <a:off x="10083168" y="1694995"/>
            <a:ext cx="6331865" cy="547370"/>
          </a:xfrm>
          <a:prstGeom prst="rect">
            <a:avLst/>
          </a:prstGeom>
        </p:spPr>
        <p:txBody>
          <a:bodyPr anchor="t" rtlCol="false" tIns="0" lIns="0" bIns="0" rIns="0">
            <a:spAutoFit/>
          </a:bodyPr>
          <a:lstStyle/>
          <a:p>
            <a:pPr algn="ctr">
              <a:lnSpc>
                <a:spcPts val="4480"/>
              </a:lnSpc>
            </a:pPr>
            <a:r>
              <a:rPr lang="en-US" sz="3200">
                <a:solidFill>
                  <a:srgbClr val="222366"/>
                </a:solidFill>
                <a:latin typeface="Public Sans Heavy"/>
              </a:rPr>
              <a:t>2.Recommendation Generation:</a:t>
            </a:r>
          </a:p>
        </p:txBody>
      </p:sp>
      <p:sp>
        <p:nvSpPr>
          <p:cNvPr name="TextBox 12" id="12"/>
          <p:cNvSpPr txBox="true"/>
          <p:nvPr/>
        </p:nvSpPr>
        <p:spPr>
          <a:xfrm rot="0">
            <a:off x="12308279" y="6392871"/>
            <a:ext cx="4951021" cy="547370"/>
          </a:xfrm>
          <a:prstGeom prst="rect">
            <a:avLst/>
          </a:prstGeom>
        </p:spPr>
        <p:txBody>
          <a:bodyPr anchor="t" rtlCol="false" tIns="0" lIns="0" bIns="0" rIns="0">
            <a:spAutoFit/>
          </a:bodyPr>
          <a:lstStyle/>
          <a:p>
            <a:pPr>
              <a:lnSpc>
                <a:spcPts val="4480"/>
              </a:lnSpc>
            </a:pPr>
            <a:r>
              <a:rPr lang="en-US" sz="3200">
                <a:solidFill>
                  <a:srgbClr val="222366"/>
                </a:solidFill>
                <a:latin typeface="Public Sans Heavy"/>
              </a:rPr>
              <a:t>4. Lifestyle Advice</a:t>
            </a:r>
          </a:p>
        </p:txBody>
      </p:sp>
      <p:sp>
        <p:nvSpPr>
          <p:cNvPr name="TextBox 13" id="13"/>
          <p:cNvSpPr txBox="true"/>
          <p:nvPr/>
        </p:nvSpPr>
        <p:spPr>
          <a:xfrm rot="0">
            <a:off x="1672932" y="271715"/>
            <a:ext cx="14942136"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Functions</a:t>
            </a:r>
          </a:p>
        </p:txBody>
      </p:sp>
      <p:sp>
        <p:nvSpPr>
          <p:cNvPr name="TextBox 14" id="14"/>
          <p:cNvSpPr txBox="true"/>
          <p:nvPr/>
        </p:nvSpPr>
        <p:spPr>
          <a:xfrm rot="0">
            <a:off x="1387853" y="2307654"/>
            <a:ext cx="7353557" cy="3060700"/>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222366"/>
                </a:solidFill>
                <a:latin typeface="Public Sans Heavy"/>
              </a:rPr>
              <a:t>Symptom Inquiry: </a:t>
            </a:r>
            <a:r>
              <a:rPr lang="en-US" sz="2499">
                <a:solidFill>
                  <a:srgbClr val="222366"/>
                </a:solidFill>
                <a:latin typeface="Public Sans"/>
              </a:rPr>
              <a:t>It can ask questions about the user's health concerns, symptoms, and lifestyle habits.</a:t>
            </a:r>
          </a:p>
          <a:p>
            <a:pPr algn="l" marL="539749" indent="-269875" lvl="1">
              <a:lnSpc>
                <a:spcPts val="3499"/>
              </a:lnSpc>
              <a:buFont typeface="Arial"/>
              <a:buChar char="•"/>
            </a:pPr>
            <a:r>
              <a:rPr lang="en-US" sz="2499">
                <a:solidFill>
                  <a:srgbClr val="222366"/>
                </a:solidFill>
                <a:latin typeface="Public Sans Heavy"/>
              </a:rPr>
              <a:t> Dosha Assessment:</a:t>
            </a:r>
            <a:r>
              <a:rPr lang="en-US" sz="2499">
                <a:solidFill>
                  <a:srgbClr val="222366"/>
                </a:solidFill>
                <a:latin typeface="Public Sans"/>
              </a:rPr>
              <a:t> Based on user input, it may recommend a Dosha (mind-body type) quiz to understand their individual constitution.</a:t>
            </a:r>
          </a:p>
        </p:txBody>
      </p:sp>
      <p:sp>
        <p:nvSpPr>
          <p:cNvPr name="TextBox 15" id="15"/>
          <p:cNvSpPr txBox="true"/>
          <p:nvPr/>
        </p:nvSpPr>
        <p:spPr>
          <a:xfrm rot="0">
            <a:off x="10580084" y="2257837"/>
            <a:ext cx="7060270" cy="3498850"/>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222366"/>
                </a:solidFill>
                <a:latin typeface="Public Sans Heavy"/>
              </a:rPr>
              <a:t>Herb and Remedy Matching: </a:t>
            </a:r>
            <a:r>
              <a:rPr lang="en-US" sz="2499">
                <a:solidFill>
                  <a:srgbClr val="222366"/>
                </a:solidFill>
                <a:latin typeface="Public Sans"/>
              </a:rPr>
              <a:t>It can recommend Ayurvedic herbs, formulations, or practices (like yoga or dietary changes) based on the user's profile and needs.</a:t>
            </a:r>
            <a:r>
              <a:rPr lang="en-US" sz="2499">
                <a:solidFill>
                  <a:srgbClr val="222366"/>
                </a:solidFill>
                <a:latin typeface="Public Sans Heavy"/>
              </a:rPr>
              <a:t> </a:t>
            </a:r>
          </a:p>
          <a:p>
            <a:pPr algn="l" marL="539749" indent="-269875" lvl="1">
              <a:lnSpc>
                <a:spcPts val="3499"/>
              </a:lnSpc>
              <a:buFont typeface="Arial"/>
              <a:buChar char="•"/>
            </a:pPr>
            <a:r>
              <a:rPr lang="en-US" sz="2499">
                <a:solidFill>
                  <a:srgbClr val="222366"/>
                </a:solidFill>
                <a:latin typeface="Public Sans Heavy"/>
              </a:rPr>
              <a:t>Personalization: </a:t>
            </a:r>
            <a:r>
              <a:rPr lang="en-US" sz="2499">
                <a:solidFill>
                  <a:srgbClr val="222366"/>
                </a:solidFill>
                <a:latin typeface="Public Sans"/>
              </a:rPr>
              <a:t>It can personalize recommendations by considering factors like age, gender, and existing health conditions.</a:t>
            </a:r>
          </a:p>
        </p:txBody>
      </p:sp>
      <p:sp>
        <p:nvSpPr>
          <p:cNvPr name="TextBox 16" id="16"/>
          <p:cNvSpPr txBox="true"/>
          <p:nvPr/>
        </p:nvSpPr>
        <p:spPr>
          <a:xfrm rot="0">
            <a:off x="1387853" y="6199673"/>
            <a:ext cx="4937742" cy="2622550"/>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222366"/>
                </a:solidFill>
                <a:latin typeface="Public Sans Heavy"/>
              </a:rPr>
              <a:t>Herb Information:</a:t>
            </a:r>
            <a:r>
              <a:rPr lang="en-US" sz="2499">
                <a:solidFill>
                  <a:srgbClr val="222366"/>
                </a:solidFill>
                <a:latin typeface="Public Sans"/>
              </a:rPr>
              <a:t> It can provide detailed information on</a:t>
            </a:r>
            <a:r>
              <a:rPr lang="en-US" sz="2499">
                <a:solidFill>
                  <a:srgbClr val="222366"/>
                </a:solidFill>
                <a:latin typeface="Public Sans"/>
              </a:rPr>
              <a:t> recommended herbs, including their properties, uses, and potential side effects.</a:t>
            </a:r>
          </a:p>
        </p:txBody>
      </p:sp>
      <p:sp>
        <p:nvSpPr>
          <p:cNvPr name="TextBox 17" id="17"/>
          <p:cNvSpPr txBox="true"/>
          <p:nvPr/>
        </p:nvSpPr>
        <p:spPr>
          <a:xfrm rot="0">
            <a:off x="12308279" y="6883091"/>
            <a:ext cx="5216856" cy="2184400"/>
          </a:xfrm>
          <a:prstGeom prst="rect">
            <a:avLst/>
          </a:prstGeom>
        </p:spPr>
        <p:txBody>
          <a:bodyPr anchor="t" rtlCol="false" tIns="0" lIns="0" bIns="0" rIns="0">
            <a:spAutoFit/>
          </a:bodyPr>
          <a:lstStyle/>
          <a:p>
            <a:pPr marL="539749" indent="-269875" lvl="1">
              <a:lnSpc>
                <a:spcPts val="3499"/>
              </a:lnSpc>
              <a:buFont typeface="Arial"/>
              <a:buChar char="•"/>
            </a:pPr>
            <a:r>
              <a:rPr lang="en-US" sz="2499">
                <a:solidFill>
                  <a:srgbClr val="222366"/>
                </a:solidFill>
                <a:latin typeface="Public Sans Heavy"/>
              </a:rPr>
              <a:t> Lifestyle Advice: </a:t>
            </a:r>
            <a:r>
              <a:rPr lang="en-US" sz="2499">
                <a:solidFill>
                  <a:srgbClr val="222366"/>
                </a:solidFill>
                <a:latin typeface="Public Sans"/>
              </a:rPr>
              <a:t>It may offer  lifestyle recommendations  like dietary adjustments or yoga postures that complement the  herbal suggestions.</a:t>
            </a:r>
          </a:p>
        </p:txBody>
      </p:sp>
    </p:spTree>
  </p:cSld>
  <p:clrMapOvr>
    <a:masterClrMapping/>
  </p:clrMapOvr>
  <p:transition spd="fast">
    <p:cover dir="lu"/>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0795656" y="-24370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46766"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descr="Health Stethoscope Instrument Free Form Style Icon"/>
          <p:cNvSpPr/>
          <p:nvPr/>
        </p:nvSpPr>
        <p:spPr>
          <a:xfrm flipH="false" flipV="false" rot="-1248570">
            <a:off x="15581992" y="6593720"/>
            <a:ext cx="2532247" cy="3608124"/>
          </a:xfrm>
          <a:custGeom>
            <a:avLst/>
            <a:gdLst/>
            <a:ahLst/>
            <a:cxnLst/>
            <a:rect r="r" b="b" t="t" l="l"/>
            <a:pathLst>
              <a:path h="3608124" w="2532247">
                <a:moveTo>
                  <a:pt x="0" y="0"/>
                </a:moveTo>
                <a:lnTo>
                  <a:pt x="2532247" y="0"/>
                </a:lnTo>
                <a:lnTo>
                  <a:pt x="2532247" y="3608124"/>
                </a:lnTo>
                <a:lnTo>
                  <a:pt x="0" y="3608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0">
            <a:off x="0" y="0"/>
            <a:ext cx="6419850" cy="10287000"/>
          </a:xfrm>
          <a:prstGeom prst="rect">
            <a:avLst/>
          </a:prstGeom>
          <a:solidFill>
            <a:srgbClr val="8AA2D4"/>
          </a:solidFill>
        </p:spPr>
      </p:sp>
      <p:sp>
        <p:nvSpPr>
          <p:cNvPr name="Freeform 6" id="6"/>
          <p:cNvSpPr/>
          <p:nvPr/>
        </p:nvSpPr>
        <p:spPr>
          <a:xfrm flipH="false" flipV="false" rot="0">
            <a:off x="736484" y="726905"/>
            <a:ext cx="11366733" cy="8833191"/>
          </a:xfrm>
          <a:custGeom>
            <a:avLst/>
            <a:gdLst/>
            <a:ahLst/>
            <a:cxnLst/>
            <a:rect r="r" b="b" t="t" l="l"/>
            <a:pathLst>
              <a:path h="8833191" w="11366733">
                <a:moveTo>
                  <a:pt x="0" y="0"/>
                </a:moveTo>
                <a:lnTo>
                  <a:pt x="11366732" y="0"/>
                </a:lnTo>
                <a:lnTo>
                  <a:pt x="11366732" y="8833190"/>
                </a:lnTo>
                <a:lnTo>
                  <a:pt x="0" y="8833190"/>
                </a:lnTo>
                <a:lnTo>
                  <a:pt x="0" y="0"/>
                </a:lnTo>
                <a:close/>
              </a:path>
            </a:pathLst>
          </a:custGeom>
          <a:blipFill>
            <a:blip r:embed="rId6"/>
            <a:stretch>
              <a:fillRect l="0" t="-116" r="-4539" b="-116"/>
            </a:stretch>
          </a:blipFill>
        </p:spPr>
      </p:sp>
      <p:sp>
        <p:nvSpPr>
          <p:cNvPr name="TextBox 7" id="7"/>
          <p:cNvSpPr txBox="true"/>
          <p:nvPr/>
        </p:nvSpPr>
        <p:spPr>
          <a:xfrm rot="0">
            <a:off x="12658640" y="3299834"/>
            <a:ext cx="5212753" cy="2409825"/>
          </a:xfrm>
          <a:prstGeom prst="rect">
            <a:avLst/>
          </a:prstGeom>
        </p:spPr>
        <p:txBody>
          <a:bodyPr anchor="t" rtlCol="false" tIns="0" lIns="0" bIns="0" rIns="0">
            <a:spAutoFit/>
          </a:bodyPr>
          <a:lstStyle/>
          <a:p>
            <a:pPr algn="ctr" marL="0" indent="0" lvl="0">
              <a:lnSpc>
                <a:spcPts val="6299"/>
              </a:lnSpc>
            </a:pPr>
            <a:r>
              <a:rPr lang="en-US" sz="4500" u="none">
                <a:solidFill>
                  <a:srgbClr val="222366"/>
                </a:solidFill>
                <a:latin typeface="Brick Sans"/>
              </a:rPr>
              <a:t>Hardware &amp; Software requirements</a:t>
            </a:r>
          </a:p>
        </p:txBody>
      </p:sp>
      <p:sp>
        <p:nvSpPr>
          <p:cNvPr name="Freeform 8" id="8"/>
          <p:cNvSpPr/>
          <p:nvPr/>
        </p:nvSpPr>
        <p:spPr>
          <a:xfrm flipH="false" flipV="false" rot="0">
            <a:off x="0" y="4952418"/>
            <a:ext cx="3814457" cy="5060639"/>
          </a:xfrm>
          <a:custGeom>
            <a:avLst/>
            <a:gdLst/>
            <a:ahLst/>
            <a:cxnLst/>
            <a:rect r="r" b="b" t="t" l="l"/>
            <a:pathLst>
              <a:path h="5060639" w="3814457">
                <a:moveTo>
                  <a:pt x="0" y="0"/>
                </a:moveTo>
                <a:lnTo>
                  <a:pt x="3814457" y="0"/>
                </a:lnTo>
                <a:lnTo>
                  <a:pt x="3814457" y="5060639"/>
                </a:lnTo>
                <a:lnTo>
                  <a:pt x="0" y="50606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855077">
            <a:off x="11057209" y="217749"/>
            <a:ext cx="2066999" cy="2383332"/>
          </a:xfrm>
          <a:custGeom>
            <a:avLst/>
            <a:gdLst/>
            <a:ahLst/>
            <a:cxnLst/>
            <a:rect r="r" b="b" t="t" l="l"/>
            <a:pathLst>
              <a:path h="2383332" w="2066999">
                <a:moveTo>
                  <a:pt x="0" y="0"/>
                </a:moveTo>
                <a:lnTo>
                  <a:pt x="2066998" y="0"/>
                </a:lnTo>
                <a:lnTo>
                  <a:pt x="2066998" y="2383331"/>
                </a:lnTo>
                <a:lnTo>
                  <a:pt x="0" y="23833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5500207">
            <a:off x="382805" y="345341"/>
            <a:ext cx="1770525" cy="1770525"/>
          </a:xfrm>
          <a:custGeom>
            <a:avLst/>
            <a:gdLst/>
            <a:ahLst/>
            <a:cxnLst/>
            <a:rect r="r" b="b" t="t" l="l"/>
            <a:pathLst>
              <a:path h="1770525" w="1770525">
                <a:moveTo>
                  <a:pt x="1770526" y="0"/>
                </a:moveTo>
                <a:lnTo>
                  <a:pt x="0" y="0"/>
                </a:lnTo>
                <a:lnTo>
                  <a:pt x="0" y="1770525"/>
                </a:lnTo>
                <a:lnTo>
                  <a:pt x="1770526" y="1770525"/>
                </a:lnTo>
                <a:lnTo>
                  <a:pt x="1770526"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true" flipV="false" rot="-5500207">
            <a:off x="11522914" y="8641858"/>
            <a:ext cx="1836474" cy="1836474"/>
          </a:xfrm>
          <a:custGeom>
            <a:avLst/>
            <a:gdLst/>
            <a:ahLst/>
            <a:cxnLst/>
            <a:rect r="r" b="b" t="t" l="l"/>
            <a:pathLst>
              <a:path h="1836474" w="1836474">
                <a:moveTo>
                  <a:pt x="1836474" y="0"/>
                </a:moveTo>
                <a:lnTo>
                  <a:pt x="0" y="0"/>
                </a:lnTo>
                <a:lnTo>
                  <a:pt x="0" y="1836474"/>
                </a:lnTo>
                <a:lnTo>
                  <a:pt x="1836474" y="1836474"/>
                </a:lnTo>
                <a:lnTo>
                  <a:pt x="1836474"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3F3"/>
        </a:solidFill>
      </p:bgPr>
    </p:bg>
    <p:spTree>
      <p:nvGrpSpPr>
        <p:cNvPr id="1" name=""/>
        <p:cNvGrpSpPr/>
        <p:nvPr/>
      </p:nvGrpSpPr>
      <p:grpSpPr>
        <a:xfrm>
          <a:off x="0" y="0"/>
          <a:ext cx="0" cy="0"/>
          <a:chOff x="0" y="0"/>
          <a:chExt cx="0" cy="0"/>
        </a:xfrm>
      </p:grpSpPr>
      <p:sp>
        <p:nvSpPr>
          <p:cNvPr name="Freeform 2" id="2"/>
          <p:cNvSpPr/>
          <p:nvPr/>
        </p:nvSpPr>
        <p:spPr>
          <a:xfrm flipH="false" flipV="false" rot="0">
            <a:off x="-1710140" y="2560561"/>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98715" y="-615042"/>
            <a:ext cx="7876905" cy="7726439"/>
          </a:xfrm>
          <a:custGeom>
            <a:avLst/>
            <a:gdLst/>
            <a:ahLst/>
            <a:cxnLst/>
            <a:rect r="r" b="b" t="t" l="l"/>
            <a:pathLst>
              <a:path h="7726439" w="7876905">
                <a:moveTo>
                  <a:pt x="0" y="0"/>
                </a:moveTo>
                <a:lnTo>
                  <a:pt x="7876905" y="0"/>
                </a:lnTo>
                <a:lnTo>
                  <a:pt x="7876905" y="7726439"/>
                </a:lnTo>
                <a:lnTo>
                  <a:pt x="0" y="7726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88696" y="250246"/>
            <a:ext cx="17310608" cy="9505931"/>
            <a:chOff x="0" y="0"/>
            <a:chExt cx="774713" cy="425425"/>
          </a:xfrm>
        </p:grpSpPr>
        <p:sp>
          <p:nvSpPr>
            <p:cNvPr name="Freeform 5" id="5"/>
            <p:cNvSpPr/>
            <p:nvPr/>
          </p:nvSpPr>
          <p:spPr>
            <a:xfrm flipH="false" flipV="false" rot="0">
              <a:off x="0" y="0"/>
              <a:ext cx="774713" cy="425425"/>
            </a:xfrm>
            <a:custGeom>
              <a:avLst/>
              <a:gdLst/>
              <a:ahLst/>
              <a:cxnLst/>
              <a:rect r="r" b="b" t="t" l="l"/>
              <a:pathLst>
                <a:path h="425425" w="774713">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name="TextBox 6" id="6"/>
            <p:cNvSpPr txBox="true"/>
            <p:nvPr/>
          </p:nvSpPr>
          <p:spPr>
            <a:xfrm>
              <a:off x="0" y="-38100"/>
              <a:ext cx="774713" cy="463525"/>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3133095" y="3941359"/>
            <a:ext cx="5154905" cy="6686787"/>
          </a:xfrm>
          <a:custGeom>
            <a:avLst/>
            <a:gdLst/>
            <a:ahLst/>
            <a:cxnLst/>
            <a:rect r="r" b="b" t="t" l="l"/>
            <a:pathLst>
              <a:path h="6686787" w="5154905">
                <a:moveTo>
                  <a:pt x="0" y="0"/>
                </a:moveTo>
                <a:lnTo>
                  <a:pt x="5154905" y="0"/>
                </a:lnTo>
                <a:lnTo>
                  <a:pt x="5154905" y="6686787"/>
                </a:lnTo>
                <a:lnTo>
                  <a:pt x="0" y="66867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37149">
            <a:off x="798905" y="392089"/>
            <a:ext cx="1402006" cy="1402006"/>
          </a:xfrm>
          <a:custGeom>
            <a:avLst/>
            <a:gdLst/>
            <a:ahLst/>
            <a:cxnLst/>
            <a:rect r="r" b="b" t="t" l="l"/>
            <a:pathLst>
              <a:path h="1402006" w="1402006">
                <a:moveTo>
                  <a:pt x="0" y="0"/>
                </a:moveTo>
                <a:lnTo>
                  <a:pt x="1402006" y="0"/>
                </a:lnTo>
                <a:lnTo>
                  <a:pt x="1402006" y="1402006"/>
                </a:lnTo>
                <a:lnTo>
                  <a:pt x="0" y="1402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248570">
            <a:off x="558321" y="6346755"/>
            <a:ext cx="2532247" cy="3608124"/>
          </a:xfrm>
          <a:custGeom>
            <a:avLst/>
            <a:gdLst/>
            <a:ahLst/>
            <a:cxnLst/>
            <a:rect r="r" b="b" t="t" l="l"/>
            <a:pathLst>
              <a:path h="3608124" w="2532247">
                <a:moveTo>
                  <a:pt x="0" y="0"/>
                </a:moveTo>
                <a:lnTo>
                  <a:pt x="2532248" y="0"/>
                </a:lnTo>
                <a:lnTo>
                  <a:pt x="2532248" y="3608124"/>
                </a:lnTo>
                <a:lnTo>
                  <a:pt x="0" y="36081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824445" y="1944284"/>
            <a:ext cx="13618912" cy="3060700"/>
          </a:xfrm>
          <a:prstGeom prst="rect">
            <a:avLst/>
          </a:prstGeom>
        </p:spPr>
        <p:txBody>
          <a:bodyPr anchor="t" rtlCol="false" tIns="0" lIns="0" bIns="0" rIns="0">
            <a:spAutoFit/>
          </a:bodyPr>
          <a:lstStyle/>
          <a:p>
            <a:pPr algn="just">
              <a:lnSpc>
                <a:spcPts val="3499"/>
              </a:lnSpc>
            </a:pPr>
            <a:r>
              <a:rPr lang="en-US" sz="2499">
                <a:solidFill>
                  <a:srgbClr val="222366"/>
                </a:solidFill>
                <a:latin typeface="Public Sans"/>
              </a:rPr>
              <a:t>                 Today, the cost of health care is constantly rising, and affecting people's ability to afford health coverage. Drug-based medicines are being unaffordable for economically poor countries like India and problematic in the Western countries due to numerous side effects. The drug should be the last rather than first mean of treatment, beginning with the natural healing method like Ayurveda. One of the Ayurvedic treatment modalities such as Panchkarma can remove disease before its manifestation. </a:t>
            </a:r>
          </a:p>
          <a:p>
            <a:pPr>
              <a:lnSpc>
                <a:spcPts val="3499"/>
              </a:lnSpc>
            </a:pPr>
          </a:p>
        </p:txBody>
      </p:sp>
      <p:sp>
        <p:nvSpPr>
          <p:cNvPr name="TextBox 11" id="11"/>
          <p:cNvSpPr txBox="true"/>
          <p:nvPr/>
        </p:nvSpPr>
        <p:spPr>
          <a:xfrm rot="0">
            <a:off x="2806273" y="4946062"/>
            <a:ext cx="10039541" cy="3060700"/>
          </a:xfrm>
          <a:prstGeom prst="rect">
            <a:avLst/>
          </a:prstGeom>
        </p:spPr>
        <p:txBody>
          <a:bodyPr anchor="t" rtlCol="false" tIns="0" lIns="0" bIns="0" rIns="0">
            <a:spAutoFit/>
          </a:bodyPr>
          <a:lstStyle/>
          <a:p>
            <a:pPr algn="just">
              <a:lnSpc>
                <a:spcPts val="3499"/>
              </a:lnSpc>
            </a:pPr>
            <a:r>
              <a:rPr lang="en-US" sz="2499">
                <a:solidFill>
                  <a:srgbClr val="222366"/>
                </a:solidFill>
                <a:latin typeface="Public Sans"/>
              </a:rPr>
              <a:t>         This Ayurvedic medicine recommender system presents a unique opportunity to bridge the gap between ancient wisdom and modern technology. By leveraging the principles of Ayurveda – like understanding your dosha and utilizing natural remedies – alongside personalized recommendations, this system can empower individuals to take a proactive approach to their health and well-being.</a:t>
            </a:r>
          </a:p>
        </p:txBody>
      </p:sp>
      <p:sp>
        <p:nvSpPr>
          <p:cNvPr name="TextBox 12" id="12"/>
          <p:cNvSpPr txBox="true"/>
          <p:nvPr/>
        </p:nvSpPr>
        <p:spPr>
          <a:xfrm rot="0">
            <a:off x="2806273" y="584882"/>
            <a:ext cx="12637084" cy="1144905"/>
          </a:xfrm>
          <a:prstGeom prst="rect">
            <a:avLst/>
          </a:prstGeom>
        </p:spPr>
        <p:txBody>
          <a:bodyPr anchor="t" rtlCol="false" tIns="0" lIns="0" bIns="0" rIns="0">
            <a:spAutoFit/>
          </a:bodyPr>
          <a:lstStyle/>
          <a:p>
            <a:pPr algn="ctr">
              <a:lnSpc>
                <a:spcPts val="8819"/>
              </a:lnSpc>
            </a:pPr>
            <a:r>
              <a:rPr lang="en-US" sz="6300">
                <a:solidFill>
                  <a:srgbClr val="222366"/>
                </a:solidFill>
                <a:latin typeface="Brick Sans"/>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DAF-5Z1Cuio</dc:identifier>
  <dcterms:modified xsi:type="dcterms:W3CDTF">2011-08-01T06:04:30Z</dcterms:modified>
  <cp:revision>1</cp:revision>
  <dc:title>ABSTRACT</dc:title>
</cp:coreProperties>
</file>