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146847062" r:id="rId9"/>
    <p:sldId id="265" r:id="rId10"/>
    <p:sldId id="2146847063" r:id="rId11"/>
    <p:sldId id="266" r:id="rId12"/>
    <p:sldId id="2146847064" r:id="rId13"/>
    <p:sldId id="2146847065" r:id="rId14"/>
    <p:sldId id="267" r:id="rId15"/>
    <p:sldId id="2146847067" r:id="rId16"/>
    <p:sldId id="2146847072" r:id="rId17"/>
    <p:sldId id="2146847068" r:id="rId18"/>
    <p:sldId id="2146847069" r:id="rId19"/>
    <p:sldId id="2146847070" r:id="rId20"/>
    <p:sldId id="268" r:id="rId21"/>
    <p:sldId id="2146847055" r:id="rId22"/>
    <p:sldId id="269" r:id="rId23"/>
    <p:sldId id="2146847059" r:id="rId24"/>
    <p:sldId id="2146847060" r:id="rId25"/>
    <p:sldId id="2146847071"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IBMTechnology" TargetMode="External"/><Relationship Id="rId2" Type="http://schemas.openxmlformats.org/officeDocument/2006/relationships/hyperlink" Target="https://www.ibm.com/docs/en/watson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4000" dirty="0" err="1">
                <a:solidFill>
                  <a:schemeClr val="accent1"/>
                </a:solidFill>
              </a:rPr>
              <a:t>Skillith</a:t>
            </a:r>
            <a:r>
              <a:rPr lang="en-US" sz="4000" dirty="0">
                <a:solidFill>
                  <a:schemeClr val="accent1"/>
                </a:solidFill>
              </a:rPr>
              <a:t> </a:t>
            </a:r>
            <a:br>
              <a:rPr lang="en-US" sz="2700" dirty="0">
                <a:solidFill>
                  <a:schemeClr val="accent1"/>
                </a:solidFill>
              </a:rPr>
            </a:br>
            <a:r>
              <a:rPr lang="en-US" sz="2200" dirty="0">
                <a:solidFill>
                  <a:schemeClr val="accent2"/>
                </a:solidFill>
              </a:rPr>
              <a:t>Agentic AI </a:t>
            </a:r>
            <a:r>
              <a:rPr lang="en-US" sz="2200" b="1" dirty="0">
                <a:solidFill>
                  <a:schemeClr val="accent2"/>
                </a:solidFill>
              </a:rPr>
              <a:t>for Personalized Course Pathways</a:t>
            </a:r>
            <a:r>
              <a:rPr lang="en-US" sz="2200" dirty="0">
                <a:solidFill>
                  <a:schemeClr val="accent2"/>
                </a:solidFill>
              </a:rPr>
              <a:t>.</a:t>
            </a:r>
            <a:br>
              <a:rPr lang="en-US" dirty="0">
                <a:solidFill>
                  <a:schemeClr val="accent2"/>
                </a:solidFill>
              </a:rPr>
            </a:br>
            <a:r>
              <a:rPr lang="en-US" sz="1600" dirty="0"/>
              <a:t>”Your AI Coach for Smarter Learning Decisions”</a:t>
            </a:r>
            <a:endParaRPr lang="en-US" sz="16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Sai Videsh – IIITDM Kurnool – </a:t>
            </a:r>
            <a:r>
              <a:rPr lang="en-US" sz="2000" b="1" dirty="0" err="1">
                <a:solidFill>
                  <a:schemeClr val="accent1">
                    <a:lumMod val="75000"/>
                  </a:schemeClr>
                </a:solidFill>
                <a:latin typeface="Arial"/>
                <a:cs typeface="Arial"/>
              </a:rPr>
              <a:t>BTech_CSE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6C554-0B83-121D-6A02-ECBEC7C3D73A}"/>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4" name="Rectangle 1">
            <a:extLst>
              <a:ext uri="{FF2B5EF4-FFF2-40B4-BE49-F238E27FC236}">
                <a16:creationId xmlns:a16="http://schemas.microsoft.com/office/drawing/2014/main" id="{AC4C708B-151C-F707-B99F-28DFA9383467}"/>
              </a:ext>
            </a:extLst>
          </p:cNvPr>
          <p:cNvSpPr>
            <a:spLocks noGrp="1" noChangeArrowheads="1"/>
          </p:cNvSpPr>
          <p:nvPr>
            <p:ph idx="1"/>
          </p:nvPr>
        </p:nvSpPr>
        <p:spPr bwMode="auto">
          <a:xfrm>
            <a:off x="319935" y="1401729"/>
            <a:ext cx="1129087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5. Testing and Iteration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agent was tested with several user queries,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 a beginner in Frontend Development. Want to be job-ready in 3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“I’ve completed till Week 3. What’s next?”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 want to start freelancing in UI/UX Design within 6 weeks.”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Each time, the agent returned: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clear roadmap split by week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Key tools to learn such as VS Code, Figma, GitHub,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Mini projects like designing landing pages, writing Python scripts, or training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Platform suggestions for learning (Coursera, </a:t>
            </a:r>
            <a:r>
              <a:rPr kumimoji="0" lang="en-US" altLang="en-US" sz="1600" b="0" i="0" u="none" strike="noStrike" cap="none" normalizeH="0" baseline="0" dirty="0" err="1">
                <a:ln>
                  <a:noFill/>
                </a:ln>
                <a:solidFill>
                  <a:schemeClr val="tx1"/>
                </a:solidFill>
                <a:effectLst/>
                <a:latin typeface="Arial" panose="020B0604020202020204" pitchFamily="34" charset="0"/>
              </a:rPr>
              <a:t>freeCodeCamp</a:t>
            </a:r>
            <a:r>
              <a:rPr kumimoji="0" lang="en-US" altLang="en-US" sz="1600" b="0" i="0" u="none" strike="noStrike" cap="none" normalizeH="0" baseline="0" dirty="0">
                <a:ln>
                  <a:noFill/>
                </a:ln>
                <a:solidFill>
                  <a:schemeClr val="tx1"/>
                </a:solidFill>
                <a:effectLst/>
                <a:latin typeface="Arial" panose="020B0604020202020204" pitchFamily="34" charset="0"/>
              </a:rPr>
              <a: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Optional certifications and follow-up guidance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Multiple rounds of testing were done to polish language, remove grammar mistakes, and refine the prompt further to make it more generalizable.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6. Deployment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Once the agent behavior was fine-tuned, it was deployed from </a:t>
            </a:r>
            <a:r>
              <a:rPr kumimoji="0" lang="en-US" altLang="en-US" sz="1600" b="0" i="0" u="none" strike="noStrike" cap="none" normalizeH="0" baseline="0" dirty="0" err="1">
                <a:ln>
                  <a:noFill/>
                </a:ln>
                <a:solidFill>
                  <a:schemeClr val="tx1"/>
                </a:solidFill>
                <a:effectLst/>
                <a:latin typeface="Arial" panose="020B0604020202020204" pitchFamily="34" charset="0"/>
              </a:rPr>
              <a:t>Watsonx</a:t>
            </a:r>
            <a:r>
              <a:rPr kumimoji="0" lang="en-US" altLang="en-US" sz="1600" b="0" i="0" u="none" strike="noStrike" cap="none" normalizeH="0" baseline="0" dirty="0">
                <a:ln>
                  <a:noFill/>
                </a:ln>
                <a:solidFill>
                  <a:schemeClr val="tx1"/>
                </a:solidFill>
                <a:effectLst/>
                <a:latin typeface="Arial" panose="020B0604020202020204" pitchFamily="34" charset="0"/>
              </a:rPr>
              <a:t> Studio itself. The deployment used the Agentic AI Deployment space named </a:t>
            </a:r>
            <a:r>
              <a:rPr kumimoji="0" lang="en-US" altLang="en-US" sz="1600" b="0" i="0" u="none" strike="noStrike" cap="none" normalizeH="0" baseline="0" dirty="0">
                <a:ln>
                  <a:noFill/>
                </a:ln>
                <a:solidFill>
                  <a:schemeClr val="tx1"/>
                </a:solidFill>
                <a:effectLst/>
                <a:latin typeface="Arial Unicode MS"/>
              </a:rPr>
              <a:t>Agentic_AI_01</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The deployed version retained access to the same RAG database, model configuration, and system prompt. After deployment, the agent was again tested to ensure behavior matched the build version.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deployed agent is now available for use via API or direct integration into a front-end.</a:t>
            </a:r>
          </a:p>
        </p:txBody>
      </p:sp>
    </p:spTree>
    <p:extLst>
      <p:ext uri="{BB962C8B-B14F-4D97-AF65-F5344CB8AC3E}">
        <p14:creationId xmlns:p14="http://schemas.microsoft.com/office/powerpoint/2010/main" val="161289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descr="A screenshot of a computer&#10;&#10;AI-generated content may be incorrect.">
            <a:extLst>
              <a:ext uri="{FF2B5EF4-FFF2-40B4-BE49-F238E27FC236}">
                <a16:creationId xmlns:a16="http://schemas.microsoft.com/office/drawing/2014/main" id="{334B10CD-C46A-BA5C-4303-3483C6D5441F}"/>
              </a:ext>
            </a:extLst>
          </p:cNvPr>
          <p:cNvPicPr>
            <a:picLocks noGrp="1" noChangeAspect="1"/>
          </p:cNvPicPr>
          <p:nvPr>
            <p:ph idx="1"/>
          </p:nvPr>
        </p:nvPicPr>
        <p:blipFill>
          <a:blip r:embed="rId2"/>
          <a:stretch>
            <a:fillRect/>
          </a:stretch>
        </p:blipFill>
        <p:spPr>
          <a:xfrm>
            <a:off x="2620698" y="1380408"/>
            <a:ext cx="7398373" cy="4673600"/>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80649-D002-6F1B-BAF3-EC1C3381C347}"/>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21" name="Picture 20" descr="A screenshot of a white paper&#10;&#10;AI-generated content may be incorrect.">
            <a:extLst>
              <a:ext uri="{FF2B5EF4-FFF2-40B4-BE49-F238E27FC236}">
                <a16:creationId xmlns:a16="http://schemas.microsoft.com/office/drawing/2014/main" id="{1981D3FA-065C-58EE-3322-C6EBC2BBC025}"/>
              </a:ext>
            </a:extLst>
          </p:cNvPr>
          <p:cNvPicPr>
            <a:picLocks noChangeAspect="1"/>
          </p:cNvPicPr>
          <p:nvPr/>
        </p:nvPicPr>
        <p:blipFill>
          <a:blip r:embed="rId2"/>
          <a:stretch>
            <a:fillRect/>
          </a:stretch>
        </p:blipFill>
        <p:spPr>
          <a:xfrm>
            <a:off x="681826" y="1346736"/>
            <a:ext cx="2826125" cy="2733276"/>
          </a:xfrm>
          <a:prstGeom prst="rect">
            <a:avLst/>
          </a:prstGeom>
        </p:spPr>
      </p:pic>
      <p:pic>
        <p:nvPicPr>
          <p:cNvPr id="25" name="Picture 24" descr="A screenshot of a computer&#10;&#10;AI-generated content may be incorrect.">
            <a:extLst>
              <a:ext uri="{FF2B5EF4-FFF2-40B4-BE49-F238E27FC236}">
                <a16:creationId xmlns:a16="http://schemas.microsoft.com/office/drawing/2014/main" id="{B7BC6B53-2CC7-9DB2-A374-5056BA9EDAC3}"/>
              </a:ext>
            </a:extLst>
          </p:cNvPr>
          <p:cNvPicPr>
            <a:picLocks noChangeAspect="1"/>
          </p:cNvPicPr>
          <p:nvPr/>
        </p:nvPicPr>
        <p:blipFill>
          <a:blip r:embed="rId3"/>
          <a:stretch>
            <a:fillRect/>
          </a:stretch>
        </p:blipFill>
        <p:spPr>
          <a:xfrm>
            <a:off x="3688352" y="1392456"/>
            <a:ext cx="2421461" cy="2687556"/>
          </a:xfrm>
          <a:prstGeom prst="rect">
            <a:avLst/>
          </a:prstGeom>
        </p:spPr>
      </p:pic>
      <p:pic>
        <p:nvPicPr>
          <p:cNvPr id="29" name="Picture 28" descr="A screen shot of a document&#10;&#10;AI-generated content may be incorrect.">
            <a:extLst>
              <a:ext uri="{FF2B5EF4-FFF2-40B4-BE49-F238E27FC236}">
                <a16:creationId xmlns:a16="http://schemas.microsoft.com/office/drawing/2014/main" id="{9A95CA30-C266-FF3C-C0FB-5A788923E7F2}"/>
              </a:ext>
            </a:extLst>
          </p:cNvPr>
          <p:cNvPicPr>
            <a:picLocks noChangeAspect="1"/>
          </p:cNvPicPr>
          <p:nvPr/>
        </p:nvPicPr>
        <p:blipFill>
          <a:blip r:embed="rId4"/>
          <a:stretch>
            <a:fillRect/>
          </a:stretch>
        </p:blipFill>
        <p:spPr>
          <a:xfrm>
            <a:off x="6202076" y="1473113"/>
            <a:ext cx="2803702" cy="2789958"/>
          </a:xfrm>
          <a:prstGeom prst="rect">
            <a:avLst/>
          </a:prstGeom>
        </p:spPr>
      </p:pic>
      <p:pic>
        <p:nvPicPr>
          <p:cNvPr id="39" name="Picture 38" descr="A screenshot of a computer&#10;&#10;AI-generated content may be incorrect.">
            <a:extLst>
              <a:ext uri="{FF2B5EF4-FFF2-40B4-BE49-F238E27FC236}">
                <a16:creationId xmlns:a16="http://schemas.microsoft.com/office/drawing/2014/main" id="{43CBEF46-AF9A-5362-5722-A578F0BC14A5}"/>
              </a:ext>
            </a:extLst>
          </p:cNvPr>
          <p:cNvPicPr>
            <a:picLocks noChangeAspect="1"/>
          </p:cNvPicPr>
          <p:nvPr/>
        </p:nvPicPr>
        <p:blipFill>
          <a:blip r:embed="rId5"/>
          <a:stretch>
            <a:fillRect/>
          </a:stretch>
        </p:blipFill>
        <p:spPr>
          <a:xfrm>
            <a:off x="9186179" y="1473113"/>
            <a:ext cx="2507315" cy="2789958"/>
          </a:xfrm>
          <a:prstGeom prst="rect">
            <a:avLst/>
          </a:prstGeom>
        </p:spPr>
      </p:pic>
      <p:pic>
        <p:nvPicPr>
          <p:cNvPr id="41" name="Picture 40" descr="A screenshot of a computer&#10;&#10;AI-generated content may be incorrect.">
            <a:extLst>
              <a:ext uri="{FF2B5EF4-FFF2-40B4-BE49-F238E27FC236}">
                <a16:creationId xmlns:a16="http://schemas.microsoft.com/office/drawing/2014/main" id="{5810C55D-6F90-F0C9-49A1-971667AAB7DD}"/>
              </a:ext>
            </a:extLst>
          </p:cNvPr>
          <p:cNvPicPr>
            <a:picLocks noChangeAspect="1"/>
          </p:cNvPicPr>
          <p:nvPr/>
        </p:nvPicPr>
        <p:blipFill>
          <a:blip r:embed="rId6"/>
          <a:stretch>
            <a:fillRect/>
          </a:stretch>
        </p:blipFill>
        <p:spPr>
          <a:xfrm>
            <a:off x="1966972" y="4223342"/>
            <a:ext cx="2507315" cy="2575843"/>
          </a:xfrm>
          <a:prstGeom prst="rect">
            <a:avLst/>
          </a:prstGeom>
        </p:spPr>
      </p:pic>
      <p:pic>
        <p:nvPicPr>
          <p:cNvPr id="44" name="Picture 43" descr="A screenshot of a computer&#10;&#10;AI-generated content may be incorrect.">
            <a:extLst>
              <a:ext uri="{FF2B5EF4-FFF2-40B4-BE49-F238E27FC236}">
                <a16:creationId xmlns:a16="http://schemas.microsoft.com/office/drawing/2014/main" id="{7E02AC7E-D9C1-5F10-48D1-A616B306E7AF}"/>
              </a:ext>
            </a:extLst>
          </p:cNvPr>
          <p:cNvPicPr>
            <a:picLocks noChangeAspect="1"/>
          </p:cNvPicPr>
          <p:nvPr/>
        </p:nvPicPr>
        <p:blipFill>
          <a:blip r:embed="rId7"/>
          <a:stretch>
            <a:fillRect/>
          </a:stretch>
        </p:blipFill>
        <p:spPr>
          <a:xfrm>
            <a:off x="4795429" y="4620399"/>
            <a:ext cx="3348505" cy="1528976"/>
          </a:xfrm>
          <a:prstGeom prst="rect">
            <a:avLst/>
          </a:prstGeom>
        </p:spPr>
      </p:pic>
    </p:spTree>
    <p:extLst>
      <p:ext uri="{BB962C8B-B14F-4D97-AF65-F5344CB8AC3E}">
        <p14:creationId xmlns:p14="http://schemas.microsoft.com/office/powerpoint/2010/main" val="3092408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EAEE-8A74-CE42-87A9-EFAF93FBD700}"/>
              </a:ext>
            </a:extLst>
          </p:cNvPr>
          <p:cNvSpPr>
            <a:spLocks noGrp="1"/>
          </p:cNvSpPr>
          <p:nvPr>
            <p:ph type="title"/>
          </p:nvPr>
        </p:nvSpPr>
        <p:spPr/>
        <p:txBody>
          <a:bodyPr/>
          <a:lstStyle/>
          <a:p>
            <a:r>
              <a:rPr lang="en-US" b="1">
                <a:solidFill>
                  <a:schemeClr val="accent1"/>
                </a:solidFill>
                <a:latin typeface="Arial"/>
                <a:ea typeface="+mj-lt"/>
                <a:cs typeface="Arial"/>
              </a:rPr>
              <a:t>Result</a:t>
            </a:r>
            <a:endParaRPr lang="en-US" dirty="0"/>
          </a:p>
        </p:txBody>
      </p:sp>
      <p:pic>
        <p:nvPicPr>
          <p:cNvPr id="4" name="Picture 3" descr="A screenshot of a computer&#10;&#10;AI-generated content may be incorrect.">
            <a:extLst>
              <a:ext uri="{FF2B5EF4-FFF2-40B4-BE49-F238E27FC236}">
                <a16:creationId xmlns:a16="http://schemas.microsoft.com/office/drawing/2014/main" id="{8ECF856E-32CA-9A13-38B5-5E212855B2B2}"/>
              </a:ext>
            </a:extLst>
          </p:cNvPr>
          <p:cNvPicPr>
            <a:picLocks noChangeAspect="1"/>
          </p:cNvPicPr>
          <p:nvPr/>
        </p:nvPicPr>
        <p:blipFill>
          <a:blip r:embed="rId2"/>
          <a:stretch>
            <a:fillRect/>
          </a:stretch>
        </p:blipFill>
        <p:spPr>
          <a:xfrm>
            <a:off x="750411" y="1496252"/>
            <a:ext cx="2917509" cy="270998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421A4C8-A0A9-3237-C031-CC2AD1417275}"/>
              </a:ext>
            </a:extLst>
          </p:cNvPr>
          <p:cNvPicPr>
            <a:picLocks noChangeAspect="1"/>
          </p:cNvPicPr>
          <p:nvPr/>
        </p:nvPicPr>
        <p:blipFill>
          <a:blip r:embed="rId3"/>
          <a:stretch>
            <a:fillRect/>
          </a:stretch>
        </p:blipFill>
        <p:spPr>
          <a:xfrm>
            <a:off x="3788204" y="1321904"/>
            <a:ext cx="2836033" cy="270998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6E49E9A9-A4EF-ED99-38D0-1B0421050F44}"/>
              </a:ext>
            </a:extLst>
          </p:cNvPr>
          <p:cNvPicPr>
            <a:picLocks noChangeAspect="1"/>
          </p:cNvPicPr>
          <p:nvPr/>
        </p:nvPicPr>
        <p:blipFill>
          <a:blip r:embed="rId4"/>
          <a:stretch>
            <a:fillRect/>
          </a:stretch>
        </p:blipFill>
        <p:spPr>
          <a:xfrm>
            <a:off x="6880230" y="1290786"/>
            <a:ext cx="2957455" cy="270998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330CD22C-E45A-31CC-1B59-0650C213AD11}"/>
              </a:ext>
            </a:extLst>
          </p:cNvPr>
          <p:cNvPicPr>
            <a:picLocks noChangeAspect="1"/>
          </p:cNvPicPr>
          <p:nvPr/>
        </p:nvPicPr>
        <p:blipFill>
          <a:blip r:embed="rId5"/>
          <a:stretch>
            <a:fillRect/>
          </a:stretch>
        </p:blipFill>
        <p:spPr>
          <a:xfrm>
            <a:off x="9686875" y="1321904"/>
            <a:ext cx="2069445" cy="2709987"/>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3D18CA5C-C20B-F0C5-6400-49FC7DB914C2}"/>
              </a:ext>
            </a:extLst>
          </p:cNvPr>
          <p:cNvPicPr>
            <a:picLocks noChangeAspect="1"/>
          </p:cNvPicPr>
          <p:nvPr/>
        </p:nvPicPr>
        <p:blipFill>
          <a:blip r:embed="rId6"/>
          <a:stretch>
            <a:fillRect/>
          </a:stretch>
        </p:blipFill>
        <p:spPr>
          <a:xfrm>
            <a:off x="4530195" y="4206239"/>
            <a:ext cx="3121013" cy="2215456"/>
          </a:xfrm>
          <a:prstGeom prst="rect">
            <a:avLst/>
          </a:prstGeom>
        </p:spPr>
      </p:pic>
    </p:spTree>
    <p:extLst>
      <p:ext uri="{BB962C8B-B14F-4D97-AF65-F5344CB8AC3E}">
        <p14:creationId xmlns:p14="http://schemas.microsoft.com/office/powerpoint/2010/main" val="89473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5FCB-CFC9-EE9B-3FD1-228C20624B01}"/>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C2AA6191-0654-236C-F0C0-87770692457B}"/>
              </a:ext>
            </a:extLst>
          </p:cNvPr>
          <p:cNvPicPr>
            <a:picLocks noGrp="1" noChangeAspect="1"/>
          </p:cNvPicPr>
          <p:nvPr>
            <p:ph idx="1"/>
          </p:nvPr>
        </p:nvPicPr>
        <p:blipFill>
          <a:blip r:embed="rId2"/>
          <a:stretch>
            <a:fillRect/>
          </a:stretch>
        </p:blipFill>
        <p:spPr>
          <a:xfrm>
            <a:off x="3396747" y="1311910"/>
            <a:ext cx="5188005" cy="4843934"/>
          </a:xfrm>
        </p:spPr>
      </p:pic>
    </p:spTree>
    <p:extLst>
      <p:ext uri="{BB962C8B-B14F-4D97-AF65-F5344CB8AC3E}">
        <p14:creationId xmlns:p14="http://schemas.microsoft.com/office/powerpoint/2010/main" val="95952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CAA2-45A4-C856-4AE1-12F3F7C169F1}"/>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14" name="Content Placeholder 13" descr="A screenshot of a cell phone&#10;&#10;AI-generated content may be incorrect.">
            <a:extLst>
              <a:ext uri="{FF2B5EF4-FFF2-40B4-BE49-F238E27FC236}">
                <a16:creationId xmlns:a16="http://schemas.microsoft.com/office/drawing/2014/main" id="{8CB68D02-4635-C2D2-6A2C-9934B1E4A018}"/>
              </a:ext>
            </a:extLst>
          </p:cNvPr>
          <p:cNvPicPr>
            <a:picLocks noGrp="1" noChangeAspect="1"/>
          </p:cNvPicPr>
          <p:nvPr>
            <p:ph idx="1"/>
          </p:nvPr>
        </p:nvPicPr>
        <p:blipFill>
          <a:blip r:embed="rId2"/>
          <a:stretch>
            <a:fillRect/>
          </a:stretch>
        </p:blipFill>
        <p:spPr>
          <a:xfrm>
            <a:off x="1260325" y="1649547"/>
            <a:ext cx="1695460" cy="2196548"/>
          </a:xfrm>
        </p:spPr>
      </p:pic>
      <p:pic>
        <p:nvPicPr>
          <p:cNvPr id="16" name="Picture 15" descr="A screenshot of a computer&#10;&#10;AI-generated content may be incorrect.">
            <a:extLst>
              <a:ext uri="{FF2B5EF4-FFF2-40B4-BE49-F238E27FC236}">
                <a16:creationId xmlns:a16="http://schemas.microsoft.com/office/drawing/2014/main" id="{97A86BF9-A18D-27B9-A5D2-09BE06D2CCF4}"/>
              </a:ext>
            </a:extLst>
          </p:cNvPr>
          <p:cNvPicPr>
            <a:picLocks noChangeAspect="1"/>
          </p:cNvPicPr>
          <p:nvPr/>
        </p:nvPicPr>
        <p:blipFill>
          <a:blip r:embed="rId3"/>
          <a:stretch>
            <a:fillRect/>
          </a:stretch>
        </p:blipFill>
        <p:spPr>
          <a:xfrm>
            <a:off x="3447144" y="1441790"/>
            <a:ext cx="2440310" cy="2404305"/>
          </a:xfrm>
          <a:prstGeom prst="rect">
            <a:avLst/>
          </a:prstGeom>
        </p:spPr>
      </p:pic>
      <p:pic>
        <p:nvPicPr>
          <p:cNvPr id="18" name="Picture 17" descr="A screenshot of a computer program&#10;&#10;AI-generated content may be incorrect.">
            <a:extLst>
              <a:ext uri="{FF2B5EF4-FFF2-40B4-BE49-F238E27FC236}">
                <a16:creationId xmlns:a16="http://schemas.microsoft.com/office/drawing/2014/main" id="{12DADF13-21F4-9B06-ABF8-669F7FEB2B87}"/>
              </a:ext>
            </a:extLst>
          </p:cNvPr>
          <p:cNvPicPr>
            <a:picLocks noChangeAspect="1"/>
          </p:cNvPicPr>
          <p:nvPr/>
        </p:nvPicPr>
        <p:blipFill>
          <a:blip r:embed="rId4"/>
          <a:stretch>
            <a:fillRect/>
          </a:stretch>
        </p:blipFill>
        <p:spPr>
          <a:xfrm>
            <a:off x="5956676" y="1545668"/>
            <a:ext cx="3009010" cy="2404305"/>
          </a:xfrm>
          <a:prstGeom prst="rect">
            <a:avLst/>
          </a:prstGeom>
        </p:spPr>
      </p:pic>
      <p:pic>
        <p:nvPicPr>
          <p:cNvPr id="20" name="Picture 19" descr="A screenshot of a computer&#10;&#10;AI-generated content may be incorrect.">
            <a:extLst>
              <a:ext uri="{FF2B5EF4-FFF2-40B4-BE49-F238E27FC236}">
                <a16:creationId xmlns:a16="http://schemas.microsoft.com/office/drawing/2014/main" id="{42DF09BE-3186-9772-384F-0EF85694047C}"/>
              </a:ext>
            </a:extLst>
          </p:cNvPr>
          <p:cNvPicPr>
            <a:picLocks noChangeAspect="1"/>
          </p:cNvPicPr>
          <p:nvPr/>
        </p:nvPicPr>
        <p:blipFill>
          <a:blip r:embed="rId5"/>
          <a:stretch>
            <a:fillRect/>
          </a:stretch>
        </p:blipFill>
        <p:spPr>
          <a:xfrm>
            <a:off x="9034908" y="1096814"/>
            <a:ext cx="2821580" cy="3509770"/>
          </a:xfrm>
          <a:prstGeom prst="rect">
            <a:avLst/>
          </a:prstGeom>
        </p:spPr>
      </p:pic>
      <p:pic>
        <p:nvPicPr>
          <p:cNvPr id="22" name="Picture 21" descr="A screenshot of a web page&#10;&#10;AI-generated content may be incorrect.">
            <a:extLst>
              <a:ext uri="{FF2B5EF4-FFF2-40B4-BE49-F238E27FC236}">
                <a16:creationId xmlns:a16="http://schemas.microsoft.com/office/drawing/2014/main" id="{3593BB71-C6B6-DB9C-A4CF-BB8324243BA1}"/>
              </a:ext>
            </a:extLst>
          </p:cNvPr>
          <p:cNvPicPr>
            <a:picLocks noChangeAspect="1"/>
          </p:cNvPicPr>
          <p:nvPr/>
        </p:nvPicPr>
        <p:blipFill>
          <a:blip r:embed="rId6"/>
          <a:stretch>
            <a:fillRect/>
          </a:stretch>
        </p:blipFill>
        <p:spPr>
          <a:xfrm>
            <a:off x="4121039" y="4055433"/>
            <a:ext cx="2653912" cy="2507883"/>
          </a:xfrm>
          <a:prstGeom prst="rect">
            <a:avLst/>
          </a:prstGeom>
        </p:spPr>
      </p:pic>
    </p:spTree>
    <p:extLst>
      <p:ext uri="{BB962C8B-B14F-4D97-AF65-F5344CB8AC3E}">
        <p14:creationId xmlns:p14="http://schemas.microsoft.com/office/powerpoint/2010/main" val="299267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FBC4C-F95B-CE3E-E27C-C6AC1E5CB4CB}"/>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US" dirty="0"/>
          </a:p>
        </p:txBody>
      </p:sp>
      <p:pic>
        <p:nvPicPr>
          <p:cNvPr id="9" name="Content Placeholder 8" descr="A screenshot of a chat&#10;&#10;AI-generated content may be incorrect.">
            <a:extLst>
              <a:ext uri="{FF2B5EF4-FFF2-40B4-BE49-F238E27FC236}">
                <a16:creationId xmlns:a16="http://schemas.microsoft.com/office/drawing/2014/main" id="{6BF9341F-B118-9981-E3EF-5C5B8193043F}"/>
              </a:ext>
            </a:extLst>
          </p:cNvPr>
          <p:cNvPicPr>
            <a:picLocks noGrp="1" noChangeAspect="1"/>
          </p:cNvPicPr>
          <p:nvPr>
            <p:ph idx="1"/>
          </p:nvPr>
        </p:nvPicPr>
        <p:blipFill>
          <a:blip r:embed="rId2"/>
          <a:stretch>
            <a:fillRect/>
          </a:stretch>
        </p:blipFill>
        <p:spPr>
          <a:xfrm>
            <a:off x="3191258" y="1301750"/>
            <a:ext cx="5809483" cy="4673600"/>
          </a:xfrm>
        </p:spPr>
      </p:pic>
    </p:spTree>
    <p:extLst>
      <p:ext uri="{BB962C8B-B14F-4D97-AF65-F5344CB8AC3E}">
        <p14:creationId xmlns:p14="http://schemas.microsoft.com/office/powerpoint/2010/main" val="4060278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Agentic AI Learning Coach project successfully demonstrates the use of Agentic AI capabilities using IBM </a:t>
            </a:r>
            <a:r>
              <a:rPr lang="en-US" sz="2000" dirty="0" err="1"/>
              <a:t>Watsonx</a:t>
            </a:r>
            <a:r>
              <a:rPr lang="en-US" sz="2000" dirty="0"/>
              <a:t> Studio, Granite models, and RAG knowledge bases. It solves a real problem faced by students: “What should I learn next based on who I am and what I want?”</a:t>
            </a:r>
          </a:p>
          <a:p>
            <a:r>
              <a:rPr lang="en-US" sz="2000" dirty="0"/>
              <a:t>The agent was built, tested, and deployed with modular steps, allowing for future updates. The current deployment works well for single-turn and follow-up interactions. The project meets the IBM Cloud Lite and IBM Granite usage requirements. With minimal enhancements like UI integration and progress tracking, this system can easily evolve into a complete SaaS product to help students and learners worldwide.</a:t>
            </a:r>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0" indent="0">
              <a:buNone/>
            </a:pPr>
            <a:r>
              <a:rPr lang="en-US" dirty="0"/>
              <a:t>Due to time limitations, the frontend UI and backend hosting were not completed. However, plans are in place for the following:</a:t>
            </a:r>
          </a:p>
          <a:p>
            <a:r>
              <a:rPr lang="en-US" dirty="0"/>
              <a:t>A clean web-based chat UI where users can provide their inputs</a:t>
            </a:r>
          </a:p>
          <a:p>
            <a:r>
              <a:rPr lang="en-US" dirty="0"/>
              <a:t>Backend (Flask or Node.js) to connect the frontend with the </a:t>
            </a:r>
            <a:r>
              <a:rPr lang="en-US" dirty="0" err="1"/>
              <a:t>Watsonx</a:t>
            </a:r>
            <a:r>
              <a:rPr lang="en-US" dirty="0"/>
              <a:t> API</a:t>
            </a:r>
          </a:p>
          <a:p>
            <a:r>
              <a:rPr lang="en-US" dirty="0"/>
              <a:t>MongoDB or </a:t>
            </a:r>
            <a:r>
              <a:rPr lang="en-US" dirty="0" err="1"/>
              <a:t>Cloudant</a:t>
            </a:r>
            <a:r>
              <a:rPr lang="en-US" dirty="0"/>
              <a:t> for storing user inputs and tracking progress</a:t>
            </a:r>
          </a:p>
          <a:p>
            <a:r>
              <a:rPr lang="en-US" dirty="0"/>
              <a:t>Option to resume conversations</a:t>
            </a:r>
          </a:p>
          <a:p>
            <a:r>
              <a:rPr lang="en-US" dirty="0"/>
              <a:t>Authenticated user dashboard to manage roadmaps</a:t>
            </a:r>
          </a:p>
          <a:p>
            <a:r>
              <a:rPr lang="en-US" dirty="0"/>
              <a:t>All of these can be deployed using IBM Cloud services.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9D4092BE-17DA-5337-95B5-7986E8B0451E}"/>
              </a:ext>
            </a:extLst>
          </p:cNvPr>
          <p:cNvSpPr>
            <a:spLocks noGrp="1" noChangeArrowheads="1"/>
          </p:cNvSpPr>
          <p:nvPr>
            <p:ph idx="1"/>
          </p:nvPr>
        </p:nvSpPr>
        <p:spPr bwMode="auto">
          <a:xfrm>
            <a:off x="581192" y="1232452"/>
            <a:ext cx="11029615"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IBM </a:t>
            </a:r>
            <a:r>
              <a:rPr kumimoji="0" lang="en-US" altLang="en-US" sz="2000" b="1" i="0" u="none" strike="noStrike" cap="none" normalizeH="0" baseline="0" dirty="0" err="1">
                <a:ln>
                  <a:noFill/>
                </a:ln>
                <a:solidFill>
                  <a:schemeClr val="tx1"/>
                </a:solidFill>
                <a:effectLst/>
                <a:latin typeface="Arial" panose="020B0604020202020204" pitchFamily="34" charset="0"/>
              </a:rPr>
              <a:t>Watsonx</a:t>
            </a:r>
            <a:r>
              <a:rPr kumimoji="0" lang="en-US" altLang="en-US" sz="2000" b="1" i="0" u="none" strike="noStrike" cap="none" normalizeH="0" baseline="0" dirty="0">
                <a:ln>
                  <a:noFill/>
                </a:ln>
                <a:solidFill>
                  <a:schemeClr val="tx1"/>
                </a:solidFill>
                <a:effectLst/>
                <a:latin typeface="Arial" panose="020B0604020202020204" pitchFamily="34" charset="0"/>
              </a:rPr>
              <a:t> Documentation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The official IBM documentation was the core reference for setting up </a:t>
            </a:r>
            <a:r>
              <a:rPr kumimoji="0" lang="en-US" altLang="en-US" sz="2000" b="0" i="0" u="none" strike="noStrike" cap="none" normalizeH="0" baseline="0" dirty="0" err="1">
                <a:ln>
                  <a:noFill/>
                </a:ln>
                <a:solidFill>
                  <a:schemeClr val="tx1"/>
                </a:solidFill>
                <a:effectLst/>
                <a:latin typeface="Arial" panose="020B0604020202020204" pitchFamily="34" charset="0"/>
              </a:rPr>
              <a:t>Watsonx</a:t>
            </a:r>
            <a:r>
              <a:rPr kumimoji="0" lang="en-US" altLang="en-US" sz="2000" b="0" i="0" u="none" strike="noStrike" cap="none" normalizeH="0" baseline="0" dirty="0">
                <a:ln>
                  <a:noFill/>
                </a:ln>
                <a:solidFill>
                  <a:schemeClr val="tx1"/>
                </a:solidFill>
                <a:effectLst/>
                <a:latin typeface="Arial" panose="020B0604020202020204" pitchFamily="34" charset="0"/>
              </a:rPr>
              <a:t> Studio, creating AI agents, integrating RAG (Retrieval-Augmented Generation), and deploying models like IBM Granite. It provided all necessary steps and configuration guidelines.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sng" strike="noStrike" cap="none" normalizeH="0" baseline="0" dirty="0">
                <a:ln>
                  <a:noFill/>
                </a:ln>
                <a:solidFill>
                  <a:schemeClr val="accent2"/>
                </a:solidFill>
                <a:effectLst/>
                <a:latin typeface="Arial" panose="020B0604020202020204" pitchFamily="34" charset="0"/>
                <a:hlinkClick r:id="rId2"/>
              </a:rPr>
              <a:t>https://www.ibm.com/docs/en/watsonx</a:t>
            </a:r>
            <a:r>
              <a:rPr kumimoji="0" lang="en-US" altLang="en-US" sz="2000" b="0" i="0" u="sng" strike="noStrike" cap="none" normalizeH="0" baseline="0" dirty="0">
                <a:ln>
                  <a:noFill/>
                </a:ln>
                <a:solidFill>
                  <a:schemeClr val="accent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Zoom Session Recordings (Internal)</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Live classes and recorded Zoom sessions played a crucial role in understanding practical implementation details, especially around deploying AI agents, configuring runtimes, and testing use cases in real-time using </a:t>
            </a:r>
            <a:r>
              <a:rPr kumimoji="0" lang="en-US" altLang="en-US" sz="2000" b="0" i="0" u="none" strike="noStrike" cap="none" normalizeH="0" baseline="0" dirty="0" err="1">
                <a:ln>
                  <a:noFill/>
                </a:ln>
                <a:solidFill>
                  <a:schemeClr val="tx1"/>
                </a:solidFill>
                <a:effectLst/>
                <a:latin typeface="Arial" panose="020B0604020202020204" pitchFamily="34" charset="0"/>
              </a:rPr>
              <a:t>Watsonx</a:t>
            </a:r>
            <a:r>
              <a:rPr kumimoji="0" lang="en-US" altLang="en-US" sz="2000" b="0" i="0" u="none" strike="noStrike" cap="none" normalizeH="0" baseline="0" dirty="0">
                <a:ln>
                  <a:noFill/>
                </a:ln>
                <a:solidFill>
                  <a:schemeClr val="tx1"/>
                </a:solidFill>
                <a:effectLst/>
                <a:latin typeface="Arial" panose="020B0604020202020204" pitchFamily="34" charset="0"/>
              </a:rPr>
              <a:t> 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YouTube – IBM Technology Channel</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Video tutorials from IBM’s official YouTube channel helped visualize the agent creation process, explore model behavior (Granite, Mistral), and understand how to deploy working agents using the </a:t>
            </a:r>
            <a:r>
              <a:rPr kumimoji="0" lang="en-US" altLang="en-US" sz="2000" b="0" i="0" u="none" strike="noStrike" cap="none" normalizeH="0" baseline="0" dirty="0" err="1">
                <a:ln>
                  <a:noFill/>
                </a:ln>
                <a:solidFill>
                  <a:schemeClr val="tx1"/>
                </a:solidFill>
                <a:effectLst/>
                <a:latin typeface="Arial" panose="020B0604020202020204" pitchFamily="34" charset="0"/>
              </a:rPr>
              <a:t>Watsonx</a:t>
            </a:r>
            <a:r>
              <a:rPr kumimoji="0" lang="en-US" altLang="en-US" sz="2000" b="0" i="0" u="none" strike="noStrike" cap="none" normalizeH="0" baseline="0" dirty="0">
                <a:ln>
                  <a:noFill/>
                </a:ln>
                <a:solidFill>
                  <a:schemeClr val="tx1"/>
                </a:solidFill>
                <a:effectLst/>
                <a:latin typeface="Arial" panose="020B0604020202020204" pitchFamily="34" charset="0"/>
              </a:rPr>
              <a:t>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sng" strike="noStrike" cap="none" normalizeH="0" baseline="0" dirty="0">
                <a:ln>
                  <a:noFill/>
                </a:ln>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https://www.youtube.com/@IBMTechnology</a:t>
            </a:r>
            <a:endParaRPr kumimoji="0" lang="en-US" altLang="en-US" sz="2000" b="0" i="0" u="sng" strike="noStrike" cap="none" normalizeH="0" baseline="0" dirty="0">
              <a:ln>
                <a:noFill/>
              </a:ln>
              <a:solidFill>
                <a:schemeClr val="accent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Proposed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4" name="Object 3">
            <a:extLst>
              <a:ext uri="{FF2B5EF4-FFF2-40B4-BE49-F238E27FC236}">
                <a16:creationId xmlns:a16="http://schemas.microsoft.com/office/drawing/2014/main" id="{592B870F-2C24-8F1A-0EFD-436816865CA3}"/>
              </a:ext>
            </a:extLst>
          </p:cNvPr>
          <p:cNvGraphicFramePr>
            <a:graphicFrameLocks noChangeAspect="1"/>
          </p:cNvGraphicFramePr>
          <p:nvPr>
            <p:extLst>
              <p:ext uri="{D42A27DB-BD31-4B8C-83A1-F6EECF244321}">
                <p14:modId xmlns:p14="http://schemas.microsoft.com/office/powerpoint/2010/main" val="962296311"/>
              </p:ext>
            </p:extLst>
          </p:nvPr>
        </p:nvGraphicFramePr>
        <p:xfrm>
          <a:off x="2293563" y="1357518"/>
          <a:ext cx="6643959" cy="5132380"/>
        </p:xfrm>
        <a:graphic>
          <a:graphicData uri="http://schemas.openxmlformats.org/presentationml/2006/ole">
            <mc:AlternateContent xmlns:mc="http://schemas.openxmlformats.org/markup-compatibility/2006">
              <mc:Choice xmlns:v="urn:schemas-microsoft-com:vml" Requires="v">
                <p:oleObj name="Acrobat Document" r:id="rId2" imgW="6034922" imgH="4663281" progId="Acrobat.Document.DC">
                  <p:embed/>
                </p:oleObj>
              </mc:Choice>
              <mc:Fallback>
                <p:oleObj name="Acrobat Document" r:id="rId2" imgW="6034922" imgH="4663281" progId="Acrobat.Document.DC">
                  <p:embed/>
                  <p:pic>
                    <p:nvPicPr>
                      <p:cNvPr id="0" name=""/>
                      <p:cNvPicPr/>
                      <p:nvPr/>
                    </p:nvPicPr>
                    <p:blipFill>
                      <a:blip r:embed="rId3"/>
                      <a:stretch>
                        <a:fillRect/>
                      </a:stretch>
                    </p:blipFill>
                    <p:spPr>
                      <a:xfrm>
                        <a:off x="2293563" y="1357518"/>
                        <a:ext cx="6643959" cy="5132380"/>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graphicFrame>
        <p:nvGraphicFramePr>
          <p:cNvPr id="6" name="Content Placeholder 5">
            <a:extLst>
              <a:ext uri="{FF2B5EF4-FFF2-40B4-BE49-F238E27FC236}">
                <a16:creationId xmlns:a16="http://schemas.microsoft.com/office/drawing/2014/main" id="{8C6A9C30-1BC5-0611-9C4D-CCC86EB2E38A}"/>
              </a:ext>
            </a:extLst>
          </p:cNvPr>
          <p:cNvGraphicFramePr>
            <a:graphicFrameLocks noGrp="1" noChangeAspect="1"/>
          </p:cNvGraphicFramePr>
          <p:nvPr>
            <p:ph idx="1"/>
            <p:extLst>
              <p:ext uri="{D42A27DB-BD31-4B8C-83A1-F6EECF244321}">
                <p14:modId xmlns:p14="http://schemas.microsoft.com/office/powerpoint/2010/main" val="2340118024"/>
              </p:ext>
            </p:extLst>
          </p:nvPr>
        </p:nvGraphicFramePr>
        <p:xfrm>
          <a:off x="3078162" y="1307306"/>
          <a:ext cx="6035675" cy="4662488"/>
        </p:xfrm>
        <a:graphic>
          <a:graphicData uri="http://schemas.openxmlformats.org/presentationml/2006/ole">
            <mc:AlternateContent xmlns:mc="http://schemas.openxmlformats.org/markup-compatibility/2006">
              <mc:Choice xmlns:v="urn:schemas-microsoft-com:vml" Requires="v">
                <p:oleObj name="Acrobat Document" r:id="rId2" imgW="6034922" imgH="4663281" progId="Acrobat.Document.DC">
                  <p:embed/>
                </p:oleObj>
              </mc:Choice>
              <mc:Fallback>
                <p:oleObj name="Acrobat Document" r:id="rId2" imgW="6034922" imgH="4663281" progId="Acrobat.Document.DC">
                  <p:embed/>
                  <p:pic>
                    <p:nvPicPr>
                      <p:cNvPr id="6" name="Object 5">
                        <a:extLst>
                          <a:ext uri="{FF2B5EF4-FFF2-40B4-BE49-F238E27FC236}">
                            <a16:creationId xmlns:a16="http://schemas.microsoft.com/office/drawing/2014/main" id="{8C6A9C30-1BC5-0611-9C4D-CCC86EB2E38A}"/>
                          </a:ext>
                        </a:extLst>
                      </p:cNvPr>
                      <p:cNvPicPr/>
                      <p:nvPr/>
                    </p:nvPicPr>
                    <p:blipFill>
                      <a:blip r:embed="rId3"/>
                      <a:stretch>
                        <a:fillRect/>
                      </a:stretch>
                    </p:blipFill>
                    <p:spPr>
                      <a:xfrm>
                        <a:off x="3078162" y="1307306"/>
                        <a:ext cx="6035675" cy="4662488"/>
                      </a:xfrm>
                      <a:prstGeom prst="rect">
                        <a:avLst/>
                      </a:prstGeom>
                    </p:spPr>
                  </p:pic>
                </p:oleObj>
              </mc:Fallback>
            </mc:AlternateContent>
          </a:graphicData>
        </a:graphic>
      </p:graphicFrame>
    </p:spTree>
    <p:extLst>
      <p:ext uri="{BB962C8B-B14F-4D97-AF65-F5344CB8AC3E}">
        <p14:creationId xmlns:p14="http://schemas.microsoft.com/office/powerpoint/2010/main" val="412871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18955-B455-463D-AEC1-3EC762467457}"/>
              </a:ext>
            </a:extLst>
          </p:cNvPr>
          <p:cNvSpPr>
            <a:spLocks noGrp="1"/>
          </p:cNvSpPr>
          <p:nvPr>
            <p:ph type="title"/>
          </p:nvPr>
        </p:nvSpPr>
        <p:spPr/>
        <p:txBody>
          <a:bodyPr/>
          <a:lstStyle/>
          <a:p>
            <a:r>
              <a:rPr lang="en-IN" dirty="0">
                <a:solidFill>
                  <a:schemeClr val="accent1"/>
                </a:solidFill>
              </a:rPr>
              <a:t>IBM Certifications</a:t>
            </a:r>
            <a:endParaRPr lang="en-US" dirty="0"/>
          </a:p>
        </p:txBody>
      </p:sp>
      <p:graphicFrame>
        <p:nvGraphicFramePr>
          <p:cNvPr id="5" name="Object 4">
            <a:extLst>
              <a:ext uri="{FF2B5EF4-FFF2-40B4-BE49-F238E27FC236}">
                <a16:creationId xmlns:a16="http://schemas.microsoft.com/office/drawing/2014/main" id="{055C4F8D-E8EE-9044-F3F4-F0D653E96A51}"/>
              </a:ext>
            </a:extLst>
          </p:cNvPr>
          <p:cNvGraphicFramePr>
            <a:graphicFrameLocks noChangeAspect="1"/>
          </p:cNvGraphicFramePr>
          <p:nvPr>
            <p:extLst>
              <p:ext uri="{D42A27DB-BD31-4B8C-83A1-F6EECF244321}">
                <p14:modId xmlns:p14="http://schemas.microsoft.com/office/powerpoint/2010/main" val="376582371"/>
              </p:ext>
            </p:extLst>
          </p:nvPr>
        </p:nvGraphicFramePr>
        <p:xfrm>
          <a:off x="2430891" y="1556045"/>
          <a:ext cx="7430863" cy="5261521"/>
        </p:xfrm>
        <a:graphic>
          <a:graphicData uri="http://schemas.openxmlformats.org/presentationml/2006/ole">
            <mc:AlternateContent xmlns:mc="http://schemas.openxmlformats.org/markup-compatibility/2006">
              <mc:Choice xmlns:v="urn:schemas-microsoft-com:vml" Requires="v">
                <p:oleObj name="Acrobat Document" r:id="rId2" imgW="6415596" imgH="4533891" progId="Acrobat.Document.DC">
                  <p:embed/>
                </p:oleObj>
              </mc:Choice>
              <mc:Fallback>
                <p:oleObj name="Acrobat Document" r:id="rId2" imgW="6415596" imgH="4533891" progId="Acrobat.Document.DC">
                  <p:embed/>
                  <p:pic>
                    <p:nvPicPr>
                      <p:cNvPr id="5" name="Object 4">
                        <a:extLst>
                          <a:ext uri="{FF2B5EF4-FFF2-40B4-BE49-F238E27FC236}">
                            <a16:creationId xmlns:a16="http://schemas.microsoft.com/office/drawing/2014/main" id="{055C4F8D-E8EE-9044-F3F4-F0D653E96A51}"/>
                          </a:ext>
                        </a:extLst>
                      </p:cNvPr>
                      <p:cNvPicPr/>
                      <p:nvPr/>
                    </p:nvPicPr>
                    <p:blipFill>
                      <a:blip r:embed="rId3"/>
                      <a:stretch>
                        <a:fillRect/>
                      </a:stretch>
                    </p:blipFill>
                    <p:spPr>
                      <a:xfrm>
                        <a:off x="2430891" y="1556045"/>
                        <a:ext cx="7430863" cy="5261521"/>
                      </a:xfrm>
                      <a:prstGeom prst="rect">
                        <a:avLst/>
                      </a:prstGeom>
                    </p:spPr>
                  </p:pic>
                </p:oleObj>
              </mc:Fallback>
            </mc:AlternateContent>
          </a:graphicData>
        </a:graphic>
      </p:graphicFrame>
    </p:spTree>
    <p:extLst>
      <p:ext uri="{BB962C8B-B14F-4D97-AF65-F5344CB8AC3E}">
        <p14:creationId xmlns:p14="http://schemas.microsoft.com/office/powerpoint/2010/main" val="2072333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02424"/>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Students often struggle to identify the right learning path that aligns with their interests and long-term goals due to the overwhelming number of online courses and a lack of personalized guidance. </a:t>
            </a:r>
            <a:r>
              <a:rPr lang="en-US" sz="2800" dirty="0" err="1"/>
              <a:t>LearnMate</a:t>
            </a:r>
            <a:r>
              <a:rPr lang="en-US" sz="2800" dirty="0"/>
              <a:t> aims to solve this by acting as an Agentic AI coach that interacts with students, understands their interests (like Frontend Development, Cybersecurity, UI/UX Design, etc.), assesses their current skill level, and dynamically builds a personalized course roadmap that adapts over time based on progress and preferences.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62205" y="1232452"/>
            <a:ext cx="11613485" cy="5563973"/>
          </a:xfrm>
        </p:spPr>
        <p:txBody>
          <a:bodyPr vert="horz" lIns="91440" tIns="45720" rIns="91440" bIns="45720" rtlCol="0" anchor="ctr">
            <a:noAutofit/>
          </a:bodyPr>
          <a:lstStyle/>
          <a:p>
            <a:pPr marL="0" indent="0">
              <a:buNone/>
            </a:pPr>
            <a:r>
              <a:rPr lang="en-US" sz="1800" dirty="0"/>
              <a:t>The proposed system aims to solve the issue students face in choosing the right learning path among the vast number of online resources. Learners often feel overwhelmed when trying to align courses with their personal interests, skill levels, and long-term goals. This solution introduces an AI-powered agent that delivers personalized, structured learning roadmaps based on user input. The agent adjusts and evolves the learning path dynamically over time based on user progress and feedback.</a:t>
            </a:r>
          </a:p>
          <a:p>
            <a:pPr marL="0" indent="0">
              <a:buNone/>
            </a:pPr>
            <a:r>
              <a:rPr lang="en-US" sz="1600" b="1" dirty="0"/>
              <a:t>User Data Collection</a:t>
            </a:r>
            <a:endParaRPr lang="en-US" sz="1600" dirty="0"/>
          </a:p>
          <a:p>
            <a:r>
              <a:rPr lang="en-US" sz="1600" dirty="0"/>
              <a:t>The system begins by collecting three core pieces of input from the student: their domain of interest (e.g., frontend development, cybersecurity), current skill level (beginner, intermediate, advanced), and a time-bound or career-specific goal (e.g., job-ready in 3 months).</a:t>
            </a:r>
          </a:p>
          <a:p>
            <a:r>
              <a:rPr lang="en-US" sz="1600" dirty="0"/>
              <a:t>These inputs are used to generate a unique learning roadmap tailored to the individual.</a:t>
            </a:r>
          </a:p>
          <a:p>
            <a:r>
              <a:rPr lang="en-US" sz="1600" dirty="0"/>
              <a:t>Optionally, the user can update their progress or resubmit information as their learning evolves, allowing the roadmap to adapt accordingly.</a:t>
            </a:r>
          </a:p>
          <a:p>
            <a:pPr marL="0" indent="0">
              <a:buNone/>
            </a:pPr>
            <a:r>
              <a:rPr lang="en-US" sz="1600" b="1" dirty="0"/>
              <a:t>Data Processing and Personalization Logic</a:t>
            </a:r>
            <a:endParaRPr lang="en-US" sz="1600" dirty="0"/>
          </a:p>
          <a:p>
            <a:r>
              <a:rPr lang="en-US" sz="1600" dirty="0"/>
              <a:t>Structured prompts are designed within IBM </a:t>
            </a:r>
            <a:r>
              <a:rPr lang="en-US" sz="1600" dirty="0" err="1"/>
              <a:t>Watsonx</a:t>
            </a:r>
            <a:r>
              <a:rPr lang="en-US" sz="1600" dirty="0"/>
              <a:t> Prompt Lab to map inputs to a curated 10- to 12-week learning plan.</a:t>
            </a:r>
          </a:p>
          <a:p>
            <a:r>
              <a:rPr lang="en-US" sz="1600" dirty="0"/>
              <a:t>Each plan includes a week-by-week breakdown of topics, tools, hands-on tasks, and recommended certifications.</a:t>
            </a:r>
          </a:p>
          <a:p>
            <a:r>
              <a:rPr lang="en-US" sz="1600" dirty="0"/>
              <a:t>The tone of the roadmap is intentionally practical, aiming to make the learner feel guided rather than overwhelmed.</a:t>
            </a: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3DA2-61C4-3BA9-0FA1-152ED77EEFA1}"/>
              </a:ext>
            </a:extLst>
          </p:cNvPr>
          <p:cNvSpPr>
            <a:spLocks noGrp="1"/>
          </p:cNvSpPr>
          <p:nvPr>
            <p:ph type="title"/>
          </p:nvPr>
        </p:nvSpPr>
        <p:spPr/>
        <p:txBody>
          <a:bodyPr/>
          <a:lstStyle/>
          <a:p>
            <a:r>
              <a:rPr lang="en-US" b="1" dirty="0">
                <a:solidFill>
                  <a:schemeClr val="accent1"/>
                </a:solidFill>
                <a:latin typeface="Arial" panose="020B0604020202020204" pitchFamily="34" charset="0"/>
                <a:cs typeface="Arial" panose="020B0604020202020204" pitchFamily="34" charset="0"/>
              </a:rPr>
              <a:t>Proposed Solution</a:t>
            </a:r>
            <a:endParaRPr lang="en-US" dirty="0"/>
          </a:p>
        </p:txBody>
      </p:sp>
      <p:sp>
        <p:nvSpPr>
          <p:cNvPr id="3" name="Content Placeholder 2">
            <a:extLst>
              <a:ext uri="{FF2B5EF4-FFF2-40B4-BE49-F238E27FC236}">
                <a16:creationId xmlns:a16="http://schemas.microsoft.com/office/drawing/2014/main" id="{DC8D7F60-A236-2308-FA22-FE208E82BDF0}"/>
              </a:ext>
            </a:extLst>
          </p:cNvPr>
          <p:cNvSpPr>
            <a:spLocks noGrp="1"/>
          </p:cNvSpPr>
          <p:nvPr>
            <p:ph idx="1"/>
          </p:nvPr>
        </p:nvSpPr>
        <p:spPr>
          <a:xfrm>
            <a:off x="669682" y="1108052"/>
            <a:ext cx="11029615" cy="5773032"/>
          </a:xfrm>
        </p:spPr>
        <p:txBody>
          <a:bodyPr>
            <a:normAutofit fontScale="55000" lnSpcReduction="20000"/>
          </a:bodyPr>
          <a:lstStyle/>
          <a:p>
            <a:pPr marL="0" indent="0">
              <a:buNone/>
            </a:pPr>
            <a:r>
              <a:rPr lang="en-US" sz="2200" b="1" dirty="0"/>
              <a:t>AI Model and Intelligent Behavior</a:t>
            </a:r>
            <a:endParaRPr lang="en-US" sz="2200" dirty="0"/>
          </a:p>
          <a:p>
            <a:r>
              <a:rPr lang="en-US" sz="2200" dirty="0"/>
              <a:t>The core engine of the system is powered by IBM Granite, accessed through </a:t>
            </a:r>
            <a:r>
              <a:rPr lang="en-US" sz="2200" dirty="0" err="1"/>
              <a:t>Watsonx</a:t>
            </a:r>
            <a:r>
              <a:rPr lang="en-US" sz="2200" dirty="0"/>
              <a:t> Prompt Lab.</a:t>
            </a:r>
          </a:p>
          <a:p>
            <a:r>
              <a:rPr lang="en-US" sz="2200" dirty="0"/>
              <a:t>The model functions as an agentic assistant, capable of not just responding to single prompts but tracking previous conversations to offer updated roadmaps based on new inputs.</a:t>
            </a:r>
          </a:p>
          <a:p>
            <a:r>
              <a:rPr lang="en-US" sz="2200" dirty="0"/>
              <a:t>The agent can also handle follow-ups such as “I’ve completed week 3, what’s next?” and adjust the path accordingly.</a:t>
            </a:r>
          </a:p>
          <a:p>
            <a:r>
              <a:rPr lang="en-US" sz="2200" dirty="0"/>
              <a:t>There is an option to integrate RAG (Retrieval-Augmented Generation) to pull real-time data or course listings for enhanced personalization.</a:t>
            </a:r>
          </a:p>
          <a:p>
            <a:pPr marL="0" indent="0">
              <a:buNone/>
            </a:pPr>
            <a:r>
              <a:rPr lang="en-US" sz="2200" b="1" dirty="0"/>
              <a:t>Deployment and Platform Integration</a:t>
            </a:r>
            <a:endParaRPr lang="en-US" sz="2200" dirty="0"/>
          </a:p>
          <a:p>
            <a:r>
              <a:rPr lang="en-US" sz="2200" dirty="0"/>
              <a:t>The front-end chat interface is implemented using IBM </a:t>
            </a:r>
            <a:r>
              <a:rPr lang="en-US" sz="2200" dirty="0" err="1"/>
              <a:t>Watsonx</a:t>
            </a:r>
            <a:r>
              <a:rPr lang="en-US" sz="2200" dirty="0"/>
              <a:t> Assistant or directly through the Prompt Lab interface.</a:t>
            </a:r>
          </a:p>
          <a:p>
            <a:r>
              <a:rPr lang="en-US" sz="2200" dirty="0"/>
              <a:t>Backend logic and API routing (if required) are handled via IBM Cloud Functions or a lightweight Python/Flask application.</a:t>
            </a:r>
          </a:p>
          <a:p>
            <a:r>
              <a:rPr lang="en-US" sz="2200" dirty="0"/>
              <a:t>The system is hosted entirely on IBM Cloud Lite, meeting the platform and service requirements for project deployment.</a:t>
            </a:r>
          </a:p>
          <a:p>
            <a:r>
              <a:rPr lang="en-US" sz="2200" dirty="0"/>
              <a:t>Efforts have been made to ensure the system is scalable and accessible through a responsive and simple interface.</a:t>
            </a:r>
          </a:p>
          <a:p>
            <a:pPr marL="0" indent="0">
              <a:buNone/>
            </a:pPr>
            <a:r>
              <a:rPr lang="en-US" sz="2200" b="1" dirty="0"/>
              <a:t>Evaluation and Feedback Loop</a:t>
            </a:r>
            <a:endParaRPr lang="en-US" sz="2200" dirty="0"/>
          </a:p>
          <a:p>
            <a:r>
              <a:rPr lang="en-US" sz="2200" dirty="0"/>
              <a:t>The effectiveness of the roadmap is evaluated based on direct user testing.</a:t>
            </a:r>
          </a:p>
          <a:p>
            <a:r>
              <a:rPr lang="en-US" sz="2200" dirty="0"/>
              <a:t>Feedback is collected through manual surveys or thumbs up/down functionality.</a:t>
            </a:r>
          </a:p>
          <a:p>
            <a:r>
              <a:rPr lang="en-US" sz="2200" dirty="0"/>
              <a:t>Further improvements to the prompts and flow are made based on real-world usage.</a:t>
            </a:r>
          </a:p>
          <a:p>
            <a:r>
              <a:rPr lang="en-US" sz="2200" dirty="0"/>
              <a:t>Success metrics include roadmap completion rate, session retention, and positive feedback ratio.</a:t>
            </a:r>
          </a:p>
          <a:p>
            <a:pPr marL="0" indent="0">
              <a:buNone/>
            </a:pPr>
            <a:r>
              <a:rPr lang="en-US" sz="2200" b="1" dirty="0"/>
              <a:t>Result</a:t>
            </a:r>
            <a:br>
              <a:rPr lang="en-US" sz="2200" dirty="0"/>
            </a:br>
            <a:r>
              <a:rPr lang="en-US" sz="2200" dirty="0"/>
              <a:t>The final solution, named </a:t>
            </a:r>
            <a:r>
              <a:rPr lang="en-US" sz="2200" dirty="0" err="1"/>
              <a:t>Skillith</a:t>
            </a:r>
            <a:r>
              <a:rPr lang="en-US" sz="2200" dirty="0"/>
              <a:t>, delivers personalized and adaptive learning plans to students using IBM’s LLM infrastructure and Cloud Lite services. The system provides meaningful, goal-driven guidance to help learners progress effectively toward their desired outcomes, whether job readiness, freelancing capability, or domain mastery.</a:t>
            </a:r>
          </a:p>
          <a:p>
            <a:endParaRPr lang="en-US" dirty="0"/>
          </a:p>
        </p:txBody>
      </p:sp>
    </p:spTree>
    <p:extLst>
      <p:ext uri="{BB962C8B-B14F-4D97-AF65-F5344CB8AC3E}">
        <p14:creationId xmlns:p14="http://schemas.microsoft.com/office/powerpoint/2010/main" val="229981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45806" y="1166536"/>
            <a:ext cx="11365002" cy="5542229"/>
          </a:xfrm>
        </p:spPr>
        <p:txBody>
          <a:bodyPr>
            <a:normAutofit/>
          </a:bodyPr>
          <a:lstStyle/>
          <a:p>
            <a:r>
              <a:rPr lang="en-US" sz="1800" b="1" dirty="0"/>
              <a:t>1. System Requirements</a:t>
            </a:r>
          </a:p>
          <a:p>
            <a:pPr lvl="1"/>
            <a:r>
              <a:rPr lang="en-US" sz="1500" dirty="0"/>
              <a:t>List all the hardware, software, and platform-related requirements needed to build and test the solution. For example:</a:t>
            </a:r>
          </a:p>
          <a:p>
            <a:pPr lvl="1"/>
            <a:r>
              <a:rPr lang="en-US" sz="1500" dirty="0"/>
              <a:t>A system with a stable internet connection</a:t>
            </a:r>
          </a:p>
          <a:p>
            <a:pPr lvl="1"/>
            <a:r>
              <a:rPr lang="en-US" sz="1500" dirty="0"/>
              <a:t>Modern web browser (Chrome, Edge)</a:t>
            </a:r>
          </a:p>
          <a:p>
            <a:pPr lvl="1"/>
            <a:r>
              <a:rPr lang="en-US" sz="1500" dirty="0"/>
              <a:t>IBM Cloud account (Lite tier or above)</a:t>
            </a:r>
          </a:p>
          <a:p>
            <a:pPr lvl="1"/>
            <a:r>
              <a:rPr lang="en-US" sz="1500" dirty="0"/>
              <a:t>IBM </a:t>
            </a:r>
            <a:r>
              <a:rPr lang="en-US" sz="1500" dirty="0" err="1"/>
              <a:t>Watsonx</a:t>
            </a:r>
            <a:r>
              <a:rPr lang="en-US" sz="1500" dirty="0"/>
              <a:t> Studio and Runtime access</a:t>
            </a:r>
          </a:p>
          <a:p>
            <a:pPr lvl="1"/>
            <a:r>
              <a:rPr lang="en-US" sz="1500" dirty="0"/>
              <a:t>Optional: IBM Cloud Functions (for backend hosting)</a:t>
            </a:r>
          </a:p>
          <a:p>
            <a:r>
              <a:rPr lang="en-US" sz="1800" b="1" dirty="0"/>
              <a:t>2. Libraries and Tools Used</a:t>
            </a:r>
          </a:p>
          <a:p>
            <a:pPr lvl="1"/>
            <a:r>
              <a:rPr lang="en-US" sz="1500" dirty="0"/>
              <a:t>This subsection lists all the necessary libraries, platforms, and tools:</a:t>
            </a:r>
          </a:p>
          <a:p>
            <a:pPr lvl="1"/>
            <a:r>
              <a:rPr lang="en-US" sz="1500" dirty="0"/>
              <a:t>IBM </a:t>
            </a:r>
            <a:r>
              <a:rPr lang="en-US" sz="1500" dirty="0" err="1"/>
              <a:t>Watsonx</a:t>
            </a:r>
            <a:r>
              <a:rPr lang="en-US" sz="1500" dirty="0"/>
              <a:t> Studio</a:t>
            </a:r>
          </a:p>
          <a:p>
            <a:pPr lvl="1"/>
            <a:r>
              <a:rPr lang="en-US" sz="1500" dirty="0"/>
              <a:t>IBM </a:t>
            </a:r>
            <a:r>
              <a:rPr lang="en-US" sz="1500" dirty="0" err="1"/>
              <a:t>Watsonx</a:t>
            </a:r>
            <a:r>
              <a:rPr lang="en-US" sz="1500" dirty="0"/>
              <a:t> Agent Builder (Agentic Lab)</a:t>
            </a:r>
          </a:p>
          <a:p>
            <a:pPr lvl="1"/>
            <a:r>
              <a:rPr lang="en-US" sz="1500" dirty="0"/>
              <a:t>IBM Granite (LLM model)</a:t>
            </a:r>
          </a:p>
          <a:p>
            <a:pPr lvl="1"/>
            <a:r>
              <a:rPr lang="en-US" sz="1500" dirty="0"/>
              <a:t>Mistral (for comparison testing)</a:t>
            </a:r>
          </a:p>
          <a:p>
            <a:pPr lvl="1"/>
            <a:r>
              <a:rPr lang="en-US" sz="1500" dirty="0"/>
              <a:t>RAG file upload capability</a:t>
            </a:r>
          </a:p>
          <a:p>
            <a:pPr lvl="1"/>
            <a:r>
              <a:rPr lang="en-US" sz="1500" dirty="0"/>
              <a:t>Optional: Python (Flask backend), IBM Cloud CLI, VS Code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7097-9DE2-461C-EDF2-5373CF219AFE}"/>
              </a:ext>
            </a:extLst>
          </p:cNvPr>
          <p:cNvSpPr>
            <a:spLocks noGrp="1"/>
          </p:cNvSpPr>
          <p:nvPr>
            <p:ph type="title"/>
          </p:nvPr>
        </p:nvSpPr>
        <p:spPr/>
        <p:txBody>
          <a:bodyPr/>
          <a:lstStyle/>
          <a:p>
            <a:r>
              <a:rPr lang="en-US" b="1" dirty="0">
                <a:solidFill>
                  <a:schemeClr val="accent1"/>
                </a:solidFill>
                <a:latin typeface="Arial"/>
                <a:ea typeface="+mj-lt"/>
                <a:cs typeface="Arial"/>
              </a:rPr>
              <a:t>System  Approach</a:t>
            </a:r>
            <a:endParaRPr lang="en-US" dirty="0"/>
          </a:p>
        </p:txBody>
      </p:sp>
      <p:sp>
        <p:nvSpPr>
          <p:cNvPr id="3" name="Content Placeholder 2">
            <a:extLst>
              <a:ext uri="{FF2B5EF4-FFF2-40B4-BE49-F238E27FC236}">
                <a16:creationId xmlns:a16="http://schemas.microsoft.com/office/drawing/2014/main" id="{15B720DC-A3B2-E86B-F1F8-859AFD499C01}"/>
              </a:ext>
            </a:extLst>
          </p:cNvPr>
          <p:cNvSpPr>
            <a:spLocks noGrp="1"/>
          </p:cNvSpPr>
          <p:nvPr>
            <p:ph idx="1"/>
          </p:nvPr>
        </p:nvSpPr>
        <p:spPr>
          <a:xfrm>
            <a:off x="581192" y="1302026"/>
            <a:ext cx="11247014" cy="5177432"/>
          </a:xfrm>
        </p:spPr>
        <p:txBody>
          <a:bodyPr>
            <a:normAutofit/>
          </a:bodyPr>
          <a:lstStyle/>
          <a:p>
            <a:pPr marL="0" indent="0">
              <a:buNone/>
            </a:pPr>
            <a:r>
              <a:rPr lang="en-US" b="1" dirty="0"/>
              <a:t>3. Methodology and Development Steps</a:t>
            </a:r>
          </a:p>
          <a:p>
            <a:r>
              <a:rPr lang="en-US" dirty="0"/>
              <a:t>Logged into IBM Cloud and deleted all existing resources for a clean environment</a:t>
            </a:r>
          </a:p>
          <a:p>
            <a:r>
              <a:rPr lang="en-US" dirty="0"/>
              <a:t>Accessed </a:t>
            </a:r>
            <a:r>
              <a:rPr lang="en-US" dirty="0" err="1"/>
              <a:t>Watsonx</a:t>
            </a:r>
            <a:r>
              <a:rPr lang="en-US" dirty="0"/>
              <a:t> Studio and created new runtime and studio environments</a:t>
            </a:r>
          </a:p>
          <a:p>
            <a:r>
              <a:rPr lang="en-US" dirty="0"/>
              <a:t>Opened </a:t>
            </a:r>
            <a:r>
              <a:rPr lang="en-US" dirty="0" err="1"/>
              <a:t>Watsonx</a:t>
            </a:r>
            <a:r>
              <a:rPr lang="en-US" dirty="0"/>
              <a:t> Agent Lab and followed the documentation to create a new agent</a:t>
            </a:r>
          </a:p>
          <a:p>
            <a:r>
              <a:rPr lang="en-US" dirty="0"/>
              <a:t>Associated required services and generated an API key for access</a:t>
            </a:r>
          </a:p>
          <a:p>
            <a:r>
              <a:rPr lang="en-US" dirty="0"/>
              <a:t>Provided a system prompt to guide the agent’s behavior for generating learning roadmaps</a:t>
            </a:r>
          </a:p>
          <a:p>
            <a:r>
              <a:rPr lang="en-US" dirty="0"/>
              <a:t>Uploaded a RAG document to act as a reference database for the agent</a:t>
            </a:r>
          </a:p>
          <a:p>
            <a:r>
              <a:rPr lang="en-US" dirty="0"/>
              <a:t>Tested agent output across different LLMs including IBM Granite and Mistral</a:t>
            </a:r>
          </a:p>
          <a:p>
            <a:r>
              <a:rPr lang="en-US" dirty="0"/>
              <a:t>Analyzed model responses and performance for accuracy and quality</a:t>
            </a:r>
          </a:p>
          <a:p>
            <a:r>
              <a:rPr lang="en-US" dirty="0"/>
              <a:t>Deployed the final version once consistent results were obtained</a:t>
            </a:r>
          </a:p>
          <a:p>
            <a:r>
              <a:rPr lang="en-US" dirty="0"/>
              <a:t>Due to time constraints, the UI and backend hosting were not implemented</a:t>
            </a:r>
          </a:p>
          <a:p>
            <a:r>
              <a:rPr lang="en-US" dirty="0"/>
              <a:t>The project remains ready for future upgrades with a frontend and backend layer on IBM Cloud</a:t>
            </a:r>
          </a:p>
          <a:p>
            <a:endParaRPr lang="en-US" dirty="0"/>
          </a:p>
        </p:txBody>
      </p:sp>
    </p:spTree>
    <p:extLst>
      <p:ext uri="{BB962C8B-B14F-4D97-AF65-F5344CB8AC3E}">
        <p14:creationId xmlns:p14="http://schemas.microsoft.com/office/powerpoint/2010/main" val="361499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1FA89852-CC85-6B63-5FD1-C743FDF60EE4}"/>
              </a:ext>
            </a:extLst>
          </p:cNvPr>
          <p:cNvSpPr>
            <a:spLocks noGrp="1" noChangeArrowheads="1"/>
          </p:cNvSpPr>
          <p:nvPr>
            <p:ph idx="1"/>
          </p:nvPr>
        </p:nvSpPr>
        <p:spPr bwMode="auto">
          <a:xfrm>
            <a:off x="129548" y="1232452"/>
            <a:ext cx="11932904" cy="5318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100" dirty="0"/>
              <a:t>This document provides an in-depth description of the system architecture, implementation steps, model configuration, and deployment process for the Agentic AI project, an AI-powered personalized learning coach. This system was designed to assist students in identifying the best course pathway based on their interests, skill levels, and goals. Built using IBM </a:t>
            </a:r>
            <a:r>
              <a:rPr lang="en-US" sz="1100" dirty="0" err="1"/>
              <a:t>Watsonx</a:t>
            </a:r>
            <a:r>
              <a:rPr lang="en-US" sz="1100" dirty="0"/>
              <a:t> and IBM Granite models, the solution fulfills both the practical need for personalization and the technical requirement of utilizing IBM Cloud Lite services.</a:t>
            </a:r>
          </a:p>
          <a:p>
            <a:pPr marL="0" indent="0">
              <a:buNone/>
            </a:pPr>
            <a:r>
              <a:rPr lang="en-US" sz="1100" b="1" dirty="0"/>
              <a:t>1. Introduction to the Project Goal</a:t>
            </a:r>
          </a:p>
          <a:p>
            <a:r>
              <a:rPr lang="en-US" sz="1100" dirty="0"/>
              <a:t>The Agentic AI system was conceptualized as a solution to address the overwhelming landscape of online learning platforms and courses, where students struggle to find direction aligned with their unique aspirations. The objective was to create an intelligent assistant capable of dynamically constructing and adapting personalized course roadmaps. This assistant, named </a:t>
            </a:r>
            <a:r>
              <a:rPr lang="en-US" sz="1100" dirty="0" err="1"/>
              <a:t>Skillith</a:t>
            </a:r>
            <a:r>
              <a:rPr lang="en-US" sz="1100" dirty="0"/>
              <a:t>, was designed to:</a:t>
            </a:r>
          </a:p>
          <a:p>
            <a:r>
              <a:rPr lang="en-US" sz="1100" dirty="0"/>
              <a:t>Interact with users via natural language</a:t>
            </a:r>
          </a:p>
          <a:p>
            <a:r>
              <a:rPr lang="en-US" sz="1100" dirty="0"/>
              <a:t>Collect three key inputs: interest area, current skill level, and time/career goal</a:t>
            </a:r>
          </a:p>
          <a:p>
            <a:r>
              <a:rPr lang="en-US" sz="1100" dirty="0"/>
              <a:t>Generate clear, actionable, and motivational learning roadmaps (10–12 weeks)</a:t>
            </a:r>
          </a:p>
          <a:p>
            <a:r>
              <a:rPr lang="en-US" sz="1100" dirty="0"/>
              <a:t>Use Retrieval-Augmented Generation (RAG) to enhance factual accuracy</a:t>
            </a:r>
          </a:p>
          <a:p>
            <a:r>
              <a:rPr lang="en-US" sz="1100" dirty="0"/>
              <a:t>Provide guidance with real-world tools, mini projects, and optional certifications</a:t>
            </a:r>
          </a:p>
          <a:p>
            <a:r>
              <a:rPr lang="en-US" sz="1100" dirty="0"/>
              <a:t>This solution was implemented using IBM </a:t>
            </a:r>
            <a:r>
              <a:rPr lang="en-US" sz="1100" dirty="0" err="1"/>
              <a:t>Watsonx</a:t>
            </a:r>
            <a:r>
              <a:rPr lang="en-US" sz="1100" dirty="0"/>
              <a:t> Studio, integrated with IBM Granite 7B models and deployed within IBM Cloud Lite infrastructure.</a:t>
            </a:r>
          </a:p>
          <a:p>
            <a:pPr marL="0" indent="0">
              <a:buNone/>
            </a:pPr>
            <a:r>
              <a:rPr lang="en-US" sz="1100" b="1" dirty="0"/>
              <a:t>2. IBM Cloud Setup and Service Provisioning</a:t>
            </a:r>
          </a:p>
          <a:p>
            <a:r>
              <a:rPr lang="en-US" sz="1100" dirty="0"/>
              <a:t>The implementation began by logging into the IBM Cloud portal. To avoid conflicts or resource limitations, all existing or unnecessary resources were deleted to free up space under the Lite plan, ensuring a clean slate.</a:t>
            </a:r>
          </a:p>
          <a:p>
            <a:r>
              <a:rPr lang="en-US" sz="1100" dirty="0"/>
              <a:t>Using the IBM Cloud console, </a:t>
            </a:r>
            <a:r>
              <a:rPr lang="en-US" sz="1100" dirty="0" err="1"/>
              <a:t>Watsonx</a:t>
            </a:r>
            <a:r>
              <a:rPr lang="en-US" sz="1100" dirty="0"/>
              <a:t> Studio was searched and opened. A new </a:t>
            </a:r>
            <a:r>
              <a:rPr lang="en-US" sz="1100" dirty="0" err="1"/>
              <a:t>Watsonx</a:t>
            </a:r>
            <a:r>
              <a:rPr lang="en-US" sz="1100" dirty="0"/>
              <a:t> Studio project was created, named </a:t>
            </a:r>
            <a:r>
              <a:rPr lang="en-US" sz="1100" dirty="0" err="1"/>
              <a:t>Skillith_Project</a:t>
            </a:r>
            <a:r>
              <a:rPr lang="en-US" sz="1100" dirty="0"/>
              <a:t>. During creation, it was linked to a newly created instance of </a:t>
            </a:r>
            <a:r>
              <a:rPr lang="en-US" sz="1100" dirty="0" err="1"/>
              <a:t>Watsonx</a:t>
            </a:r>
            <a:r>
              <a:rPr lang="en-US" sz="1100" dirty="0"/>
              <a:t> Runtime, which is required for executing and managing AI models. This project serves as the central workspace for building and training models, integrating data, and managing AI agents.</a:t>
            </a:r>
          </a:p>
          <a:p>
            <a:r>
              <a:rPr lang="en-US" sz="1100" dirty="0"/>
              <a:t>The </a:t>
            </a:r>
            <a:r>
              <a:rPr lang="en-US" sz="1100" dirty="0" err="1"/>
              <a:t>Watsonx</a:t>
            </a:r>
            <a:r>
              <a:rPr lang="en-US" sz="1100" dirty="0"/>
              <a:t> documentation for Agentic AI Labs was consulted to understand the structure and behavior of agent-based AI systems. Important details included how agents process user instructions, integrate retrieval-based knowledge using RAG, and utilize system prompts to define consistent personality and behavior.</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BFC6-D500-4B5D-B712-67DA3C954B1F}"/>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a:extLst>
              <a:ext uri="{FF2B5EF4-FFF2-40B4-BE49-F238E27FC236}">
                <a16:creationId xmlns:a16="http://schemas.microsoft.com/office/drawing/2014/main" id="{F564DB21-5479-A185-DB11-603294B08A94}"/>
              </a:ext>
            </a:extLst>
          </p:cNvPr>
          <p:cNvSpPr>
            <a:spLocks noGrp="1"/>
          </p:cNvSpPr>
          <p:nvPr>
            <p:ph idx="1"/>
          </p:nvPr>
        </p:nvSpPr>
        <p:spPr>
          <a:xfrm>
            <a:off x="581192" y="1302026"/>
            <a:ext cx="11512485" cy="5555974"/>
          </a:xfrm>
        </p:spPr>
        <p:txBody>
          <a:bodyPr>
            <a:normAutofit fontScale="85000" lnSpcReduction="10000"/>
          </a:bodyPr>
          <a:lstStyle/>
          <a:p>
            <a:pPr marL="0" indent="0">
              <a:buNone/>
            </a:pPr>
            <a:r>
              <a:rPr lang="en-US" b="1" dirty="0"/>
              <a:t>3. Agent Construction Process</a:t>
            </a:r>
          </a:p>
          <a:p>
            <a:r>
              <a:rPr lang="en-US" dirty="0"/>
              <a:t>Within </a:t>
            </a:r>
            <a:r>
              <a:rPr lang="en-US" dirty="0" err="1"/>
              <a:t>Watsonx</a:t>
            </a:r>
            <a:r>
              <a:rPr lang="en-US" dirty="0"/>
              <a:t> Studio, the "Build AI Agents" section was opened. A new agent named </a:t>
            </a:r>
            <a:r>
              <a:rPr lang="en-US" dirty="0" err="1"/>
              <a:t>Skillith</a:t>
            </a:r>
            <a:r>
              <a:rPr lang="en-US" dirty="0"/>
              <a:t> was created, linked to the active project and runtime instance. The agent was configured to allow external data retrieval and a new API key was generated to enable future integration or API access.</a:t>
            </a:r>
          </a:p>
          <a:p>
            <a:r>
              <a:rPr lang="en-US" dirty="0"/>
              <a:t>A system prompt was added to the agent to define its behavior. This prompt explained that </a:t>
            </a:r>
            <a:r>
              <a:rPr lang="en-US" dirty="0" err="1"/>
              <a:t>Skillith</a:t>
            </a:r>
            <a:r>
              <a:rPr lang="en-US" dirty="0"/>
              <a:t> was a learning coach that gathers three inputs from the user (interest area, skill level, and time/career goal), and then generates a week-by-week roadmap in a simple, actionable format. The tone was set to be encouraging and beginner-friendly.</a:t>
            </a:r>
          </a:p>
          <a:p>
            <a:r>
              <a:rPr lang="en-US" dirty="0"/>
              <a:t>To improve the factual accuracy of answers, a RAG knowledge file (plain text) was uploaded. This file contained curated information about learning paths, tools, mini projects, certifications, and more. The agent was configured to reference this RAG file when generating responses, allowing it to behave more like a domain-specific tutor.</a:t>
            </a:r>
          </a:p>
          <a:p>
            <a:pPr marL="0" indent="0">
              <a:buNone/>
            </a:pPr>
            <a:r>
              <a:rPr lang="en-US" b="1" dirty="0"/>
              <a:t>4. Model Selection and Configuration</a:t>
            </a:r>
          </a:p>
          <a:p>
            <a:r>
              <a:rPr lang="en-US" dirty="0"/>
              <a:t>Several models were available for powering the agent, including Mistral, </a:t>
            </a:r>
            <a:r>
              <a:rPr lang="en-US" dirty="0" err="1"/>
              <a:t>LLaMA</a:t>
            </a:r>
            <a:r>
              <a:rPr lang="en-US" dirty="0"/>
              <a:t>, and IBM Granite. After trying different models, IBM Granite 7B was selected due to its ability to understand intent well, structure responses consistently, and refer correctly to the RAG file.</a:t>
            </a:r>
          </a:p>
          <a:p>
            <a:r>
              <a:rPr lang="en-US" dirty="0"/>
              <a:t>The final configuration settings used were:</a:t>
            </a:r>
          </a:p>
          <a:p>
            <a:r>
              <a:rPr lang="en-US" dirty="0"/>
              <a:t>Model: Granite-7B</a:t>
            </a:r>
          </a:p>
          <a:p>
            <a:r>
              <a:rPr lang="en-US" dirty="0"/>
              <a:t>Max Tokens: 2000</a:t>
            </a:r>
          </a:p>
          <a:p>
            <a:r>
              <a:rPr lang="en-US" dirty="0"/>
              <a:t>Temperature: default</a:t>
            </a:r>
          </a:p>
          <a:p>
            <a:r>
              <a:rPr lang="en-US" dirty="0"/>
              <a:t>Frequency Penalty: default</a:t>
            </a:r>
          </a:p>
          <a:p>
            <a:r>
              <a:rPr lang="en-US" dirty="0"/>
              <a:t>This configuration was sufficient to allow multi-turn conversations, progress tracking, and switch in learning tracks (e.g. from Frontend to Cybersecurity) without breaking the conversation flow.</a:t>
            </a:r>
          </a:p>
          <a:p>
            <a:endParaRPr lang="en-US" dirty="0"/>
          </a:p>
        </p:txBody>
      </p:sp>
    </p:spTree>
    <p:extLst>
      <p:ext uri="{BB962C8B-B14F-4D97-AF65-F5344CB8AC3E}">
        <p14:creationId xmlns:p14="http://schemas.microsoft.com/office/powerpoint/2010/main" val="83313259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270</TotalTime>
  <Words>2247</Words>
  <Application>Microsoft Office PowerPoint</Application>
  <PresentationFormat>Widescreen</PresentationFormat>
  <Paragraphs>147</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Unicode MS</vt:lpstr>
      <vt:lpstr>Calibri</vt:lpstr>
      <vt:lpstr>Calibri Light</vt:lpstr>
      <vt:lpstr>Franklin Gothic Book</vt:lpstr>
      <vt:lpstr>Franklin Gothic Demi</vt:lpstr>
      <vt:lpstr>Wingdings 2</vt:lpstr>
      <vt:lpstr>DividendVTI</vt:lpstr>
      <vt:lpstr>Adobe Acrobat Document</vt:lpstr>
      <vt:lpstr>Skillith  Agentic AI for Personalized Course Pathways. ”Your AI Coach for Smarter Learning Decisions”</vt:lpstr>
      <vt:lpstr>OUTLINE</vt:lpstr>
      <vt:lpstr>Problem Statement</vt:lpstr>
      <vt:lpstr>Proposed Solution</vt:lpstr>
      <vt:lpstr>Proposed Solution</vt:lpstr>
      <vt:lpstr>System  Approach</vt:lpstr>
      <vt:lpstr>System  Approach</vt:lpstr>
      <vt:lpstr>Algorithm &amp; Deployment</vt:lpstr>
      <vt:lpstr>Algorithm &amp; Deployment</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Videsh</cp:lastModifiedBy>
  <cp:revision>29</cp:revision>
  <dcterms:created xsi:type="dcterms:W3CDTF">2021-05-26T16:50:10Z</dcterms:created>
  <dcterms:modified xsi:type="dcterms:W3CDTF">2025-08-04T17:58:27Z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