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380" r:id="rId3"/>
    <p:sldId id="257" r:id="rId4"/>
    <p:sldId id="368" r:id="rId5"/>
    <p:sldId id="369" r:id="rId6"/>
    <p:sldId id="381" r:id="rId7"/>
    <p:sldId id="370" r:id="rId8"/>
    <p:sldId id="379" r:id="rId9"/>
    <p:sldId id="382" r:id="rId10"/>
    <p:sldId id="372" r:id="rId11"/>
    <p:sldId id="373" r:id="rId12"/>
    <p:sldId id="383" r:id="rId13"/>
    <p:sldId id="384" r:id="rId14"/>
    <p:sldId id="385" r:id="rId15"/>
    <p:sldId id="374" r:id="rId16"/>
    <p:sldId id="376" r:id="rId17"/>
    <p:sldId id="386" r:id="rId18"/>
    <p:sldId id="375" r:id="rId19"/>
    <p:sldId id="387" r:id="rId20"/>
    <p:sldId id="377" r:id="rId21"/>
    <p:sldId id="37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9E05D0-A421-4EF3-8512-AD1148C82550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C5D9F-5FDD-4E04-AD07-37773298FB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667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7">
            <a:extLst>
              <a:ext uri="{FF2B5EF4-FFF2-40B4-BE49-F238E27FC236}">
                <a16:creationId xmlns:a16="http://schemas.microsoft.com/office/drawing/2014/main" id="{8D13192D-1816-F03A-9AF1-BBA902A8A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IN" sz="180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B6A37-AD04-C654-AC92-D9CC3ADF0A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58272B-7D6B-F3CE-953F-1079FFA8D80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F3314-4EF0-936B-77EE-175E9EF6B5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F95DA7-9E0E-467D-A139-0471DC1777C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965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E0854C1-7207-EF75-A61A-B4AF54A5D7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023D97B6-49D4-67F3-668F-9724FD3523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E4FA587-585B-1C1F-066D-B211962B0D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7E6EB-B6CA-430B-8761-75C737CF7A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476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5118" y="304800"/>
            <a:ext cx="2669116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1" y="304800"/>
            <a:ext cx="7806267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1D0F6A3-93FF-6A17-402C-31256BC457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FB63A9F3-AD04-ED6E-E628-12170F70CE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01BD68DD-46F8-E148-C9DD-BDF1256D37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31276A-AAE7-4DAF-B5DC-CD9EE96B70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195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A88B164-965D-9E09-9E7D-16374A9EAD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EE044AE8-B23C-D8C6-4D87-EADCB1C0F0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BE04F0FC-AAC5-064C-CDAD-FF80D73B38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C2143B-610F-499C-A392-DFFBE135A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674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E3D50AC-D896-487B-A964-4F2362A2FC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860975C-7E6F-6BD7-97FB-B68EFA315F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925DB3BD-FB8F-C610-9A37-B3ADF214A3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C213C-AC18-4D5A-BA73-4550FF50B8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3545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CC1F139-34C5-A295-F629-88EF76019A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AB20EB37-7A2A-E49D-01DB-6418D7037D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C4FAAEF5-CC11-F779-153E-E74E333E5A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ED4EA-E359-45F1-B86A-A40772B25C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587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4E764D-F83F-9CC9-8E38-FEA9647AB7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BF83D4-B422-239C-8C38-4509A66ADB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1238FA-AFA9-8287-25C9-98D6042CFD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7AD66-1F60-49BE-A2E9-D91D10CB91F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893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80D49F1-7BF0-A0A8-0C0A-9B4F1788B3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BDDDAEBE-B0DA-0212-414B-C9FFC612D8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430D5C8-DD0F-C0FD-D016-9055C67C40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3B680-F650-469F-A231-392F163461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81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90400DB2-066A-4CAE-071C-1EAF9DDB72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EAB14BBF-3825-C6B5-25F7-8686AAD7C3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784D417B-4541-5C9D-274F-9952E6F120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537315-F462-4C74-88B4-A900525A3F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777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0B1A011-C2F2-C9FC-9DD8-A4E6A00AA4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7B4C95F2-7321-CEE1-4FD5-BE988C3BAE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4AB3D0A-7C9E-40E8-0F27-0C737BD346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B2829-DA13-4801-8FBD-6D5729CB95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1495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531D201-6E7B-DD71-C865-2CC7682520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3A474AB6-A9CC-8EC3-60F9-BBEDD90B03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14DF99B-1424-E931-A0EF-A2CCFECC39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0EEF8-84AE-4BCB-9844-5B22523396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98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AD52653-E1AE-07CB-DCC9-CD2593D84E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304801"/>
            <a:ext cx="10668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BB93799-0450-059C-B337-0FA5C4C373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752600"/>
            <a:ext cx="10668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AutoShape 4">
            <a:extLst>
              <a:ext uri="{FF2B5EF4-FFF2-40B4-BE49-F238E27FC236}">
                <a16:creationId xmlns:a16="http://schemas.microsoft.com/office/drawing/2014/main" id="{6B43BBB4-1099-054A-DDAC-B357DD3DA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800" y="1566864"/>
            <a:ext cx="10610851" cy="109537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en-IN" sz="1800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986B2119-A42B-45B1-6DCF-EF7CC29004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6C6B070B-4AFE-871D-87ED-86092999D2D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FA33AF8B-6600-80BC-AB7A-98E95CF9D74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cs typeface="+mn-cs"/>
              </a:defRPr>
            </a:lvl1pPr>
          </a:lstStyle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4104" name="Rectangle 8">
            <a:extLst>
              <a:ext uri="{FF2B5EF4-FFF2-40B4-BE49-F238E27FC236}">
                <a16:creationId xmlns:a16="http://schemas.microsoft.com/office/drawing/2014/main" id="{1BD9409A-4B38-651E-F54D-ABAB5C4CEBA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56AFA5A-A15D-402B-9810-66A481E981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0801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55FB75-EA23-05A2-65B0-3FBB7B85A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84" y="89477"/>
            <a:ext cx="2924175" cy="952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5478A0-E400-6B2F-4B52-61D3A263B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1491" y="64077"/>
            <a:ext cx="1000125" cy="11430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41A2FBB-F55B-9BAA-4EBD-7D6AD7B1D9C0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>
                <a:solidFill>
                  <a:srgbClr val="002060"/>
                </a:solidFill>
                <a:latin typeface="Verdana" panose="020B0604030504040204" pitchFamily="34" charset="0"/>
                <a:ea typeface="+mn-ea"/>
                <a:cs typeface="+mn-cs"/>
              </a:rPr>
              <a:t>POTHOLE DETECTION – USING CONVOLUTIONAL NEURAL NETWORKS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2D19DAE3-8F95-230C-D485-225341D07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989" y="5650922"/>
            <a:ext cx="468714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2000" b="1" dirty="0" err="1">
                <a:solidFill>
                  <a:srgbClr val="FF0000"/>
                </a:solidFill>
              </a:rPr>
              <a:t>Mrs.Divya.M.,M.E</a:t>
            </a:r>
            <a:r>
              <a:rPr lang="en-IN" altLang="en-US" sz="2000" b="1" dirty="0">
                <a:solidFill>
                  <a:srgbClr val="FF0000"/>
                </a:solidFill>
              </a:rPr>
              <a:t>.                                                                      Assistant Professor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19A39F01-D00C-AF01-020F-6FE15F5B4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71671" y="5650922"/>
            <a:ext cx="44796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5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2000" b="1" dirty="0">
                <a:solidFill>
                  <a:srgbClr val="FF0000"/>
                </a:solidFill>
              </a:rPr>
              <a:t>Saivishwaram R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IN" altLang="en-US" sz="2000" b="1" dirty="0">
                <a:solidFill>
                  <a:srgbClr val="FF0000"/>
                </a:solidFill>
              </a:rPr>
              <a:t>220701239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21851EC-AC90-1CBE-0738-0329685AB2AB}"/>
              </a:ext>
            </a:extLst>
          </p:cNvPr>
          <p:cNvSpPr txBox="1">
            <a:spLocks/>
          </p:cNvSpPr>
          <p:nvPr/>
        </p:nvSpPr>
        <p:spPr>
          <a:xfrm>
            <a:off x="728142" y="1312868"/>
            <a:ext cx="10515600" cy="722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solidFill>
                  <a:srgbClr val="002060"/>
                </a:solidFill>
                <a:latin typeface="Verdana" panose="020B0604030504040204" pitchFamily="34" charset="0"/>
                <a:ea typeface="+mn-ea"/>
                <a:cs typeface="+mn-cs"/>
              </a:rPr>
              <a:t>Department of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4233139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System Architecture</a:t>
            </a:r>
            <a:endParaRPr lang="en-I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10</a:t>
            </a:fld>
            <a:endParaRPr lang="en-IN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2499407-B67D-736C-5268-10C4E5755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974" y="1752600"/>
            <a:ext cx="8485351" cy="4267200"/>
          </a:xfrm>
        </p:spPr>
      </p:pic>
    </p:spTree>
    <p:extLst>
      <p:ext uri="{BB962C8B-B14F-4D97-AF65-F5344CB8AC3E}">
        <p14:creationId xmlns:p14="http://schemas.microsoft.com/office/powerpoint/2010/main" val="1066777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List of Modules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I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Image Preprocessing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I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Resize, normalize, and augment uploaded images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lang="en-IN" altLang="en-US" sz="2200" dirty="0">
                <a:solidFill>
                  <a:srgbClr val="000000"/>
                </a:solidFill>
                <a:latin typeface="+mj-lt"/>
              </a:rPr>
              <a:t>	</a:t>
            </a:r>
            <a:r>
              <a:rPr kumimoji="0" lang="en-I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Ensure consistent input format for the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endParaRPr kumimoji="0" lang="en-IN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I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CNN-Based Pothole Classification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I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Load fine-tuned model (e.g., MobileNetV2)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I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Run predictions (Pothole / Normal)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I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Output confidence scores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endParaRPr kumimoji="0" lang="en-IN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I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Map Visualization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I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Plot reported potholes using </a:t>
            </a:r>
            <a:r>
              <a:rPr kumimoji="0" lang="en-IN" alt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Leafletes</a:t>
            </a:r>
            <a:endParaRPr kumimoji="0" lang="en-IN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indent="0">
              <a:buNone/>
            </a:pPr>
            <a:endParaRPr lang="en-IN" sz="22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015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9D8BC-0DE7-8C64-26BA-BEADE6D2D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2D2CB-C187-6C03-4F9D-5A5E7C617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Functional Description for Image Preprocessing Module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DD8EC-F1A4-5E63-DB5A-1FE61A741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 indent="-469900">
              <a:buClr>
                <a:srgbClr val="CC0000"/>
              </a:buClr>
              <a:buFont typeface="Wingdings" panose="05000000000000000000" pitchFamily="2" charset="2"/>
              <a:buChar char="o"/>
              <a:defRPr/>
            </a:pPr>
            <a:r>
              <a:rPr lang="en-US" sz="2200" dirty="0">
                <a:latin typeface="+mj-lt"/>
              </a:rPr>
              <a:t>Takes user-uploaded images and resizes them to a fixed dimension (e.g., 128×128)</a:t>
            </a:r>
          </a:p>
          <a:p>
            <a:pPr lvl="1" indent="-469900">
              <a:buClr>
                <a:srgbClr val="CC0000"/>
              </a:buClr>
              <a:buFont typeface="Wingdings" panose="05000000000000000000" pitchFamily="2" charset="2"/>
              <a:buChar char="o"/>
              <a:defRPr/>
            </a:pPr>
            <a:endParaRPr lang="en-US" sz="2200" dirty="0">
              <a:latin typeface="+mj-lt"/>
            </a:endParaRPr>
          </a:p>
          <a:p>
            <a:pPr lvl="1" indent="-469900">
              <a:buClr>
                <a:srgbClr val="CC0000"/>
              </a:buClr>
              <a:buFont typeface="Wingdings" panose="05000000000000000000" pitchFamily="2" charset="2"/>
              <a:buChar char="o"/>
              <a:defRPr/>
            </a:pPr>
            <a:r>
              <a:rPr lang="en-US" sz="2200" dirty="0">
                <a:latin typeface="+mj-lt"/>
              </a:rPr>
              <a:t> Normalizes pixel values to fall within the [0,1] range for better model convergence</a:t>
            </a:r>
          </a:p>
          <a:p>
            <a:pPr lvl="1" indent="-469900">
              <a:buClr>
                <a:srgbClr val="CC0000"/>
              </a:buClr>
              <a:buFont typeface="Wingdings" panose="05000000000000000000" pitchFamily="2" charset="2"/>
              <a:buChar char="o"/>
              <a:defRPr/>
            </a:pPr>
            <a:endParaRPr lang="en-US" sz="2200" dirty="0">
              <a:latin typeface="+mj-lt"/>
            </a:endParaRPr>
          </a:p>
          <a:p>
            <a:pPr lvl="1" indent="-469900">
              <a:buClr>
                <a:srgbClr val="CC0000"/>
              </a:buClr>
              <a:buFont typeface="Wingdings" panose="05000000000000000000" pitchFamily="2" charset="2"/>
              <a:buChar char="o"/>
              <a:defRPr/>
            </a:pPr>
            <a:r>
              <a:rPr lang="en-US" sz="2200" dirty="0">
                <a:latin typeface="+mj-lt"/>
              </a:rPr>
              <a:t> Applies data augmentation techniques (like flipping or rotation) to handle variability in road images</a:t>
            </a:r>
          </a:p>
          <a:p>
            <a:pPr lvl="1" indent="-469900">
              <a:buClr>
                <a:srgbClr val="CC0000"/>
              </a:buClr>
              <a:buFont typeface="Wingdings" panose="05000000000000000000" pitchFamily="2" charset="2"/>
              <a:buChar char="o"/>
              <a:defRPr/>
            </a:pPr>
            <a:endParaRPr lang="en-US" sz="2200" dirty="0">
              <a:latin typeface="+mj-lt"/>
            </a:endParaRPr>
          </a:p>
          <a:p>
            <a:pPr lvl="1" indent="-469900">
              <a:buClr>
                <a:srgbClr val="CC0000"/>
              </a:buClr>
              <a:buFont typeface="Wingdings" panose="05000000000000000000" pitchFamily="2" charset="2"/>
              <a:buChar char="o"/>
              <a:defRPr/>
            </a:pPr>
            <a:r>
              <a:rPr lang="en-US" sz="2200" dirty="0">
                <a:latin typeface="+mj-lt"/>
              </a:rPr>
              <a:t> Ensures all inputs match the format expected by the CNN model</a:t>
            </a:r>
            <a:endParaRPr lang="en-IN" sz="22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46211-2C6F-0CF8-885D-582B8138C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82E8C-4D93-3EEC-7577-1E1C09AB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EE190-9484-7242-86BC-CF2FDFBC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289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3472F-5F94-5562-1B01-823F922C3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09A0A-5784-0EAB-99C6-2F43F3845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Functional Description for CNN based Classification Module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AA99F-A817-34E2-DA2F-D14160E06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Loads a pre-trained Convolutional Neural Network (MobileNetV2) for lightweight inference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Passes the preprocessed image through the model to detect pothole presence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Outputs classification label ("Pothole" or "Normal") along with confidence probability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Operates efficiently in real-time, suitable for integration in web interface</a:t>
            </a:r>
            <a:br>
              <a:rPr kumimoji="0" lang="en-I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endParaRPr kumimoji="0" lang="en-IN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indent="0">
              <a:buNone/>
            </a:pPr>
            <a:endParaRPr lang="en-IN" sz="22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D6466-40D2-58A4-79D8-8D8B1937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C2990-BFA8-5CE9-26B2-EBC184DE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2FF9D-2663-F1E4-AECC-97643F401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896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1EB6B-4F9A-AC42-AE67-DD34F4B32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D57C-62FB-2657-2DFC-9FCBD2B6D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Functional Description for Map </a:t>
            </a:r>
            <a:r>
              <a:rPr lang="en-US" altLang="en-US" sz="3200" b="1" dirty="0" err="1">
                <a:solidFill>
                  <a:srgbClr val="FF0000"/>
                </a:solidFill>
              </a:rPr>
              <a:t>Visualisation</a:t>
            </a:r>
            <a:r>
              <a:rPr lang="en-US" altLang="en-US" sz="3200" b="1" dirty="0">
                <a:solidFill>
                  <a:srgbClr val="FF0000"/>
                </a:solidFill>
              </a:rPr>
              <a:t> Module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E9801-D909-113B-FD6E-AF7B42057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Uses Leaflet.js to geospatially visualize user-reported potholes on an interactive map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Plots markers with location data from image uploads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Allows users and admins to visually track the spread and frequency of potholes across a region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Enables easier identification of high-risk road zones for targeted maintenance</a:t>
            </a:r>
            <a:endParaRPr kumimoji="0" lang="en-IN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indent="0">
              <a:buNone/>
            </a:pPr>
            <a:endParaRPr lang="en-IN" sz="22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FC931-9F3B-6763-C71C-69872A2BC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6A292-FA62-FB20-4A6A-4CEB8315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DC502-57B5-0527-E04E-28B3A09D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551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Activity Diagram</a:t>
            </a:r>
            <a:endParaRPr lang="en-I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15</a:t>
            </a:fld>
            <a:endParaRPr lang="en-IN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66AC26B-5A1B-F8B1-40F6-231D7D784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689" y="1752600"/>
            <a:ext cx="7939922" cy="4267200"/>
          </a:xfrm>
        </p:spPr>
      </p:pic>
    </p:spTree>
    <p:extLst>
      <p:ext uri="{BB962C8B-B14F-4D97-AF65-F5344CB8AC3E}">
        <p14:creationId xmlns:p14="http://schemas.microsoft.com/office/powerpoint/2010/main" val="517529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Implementation &amp; Results of Module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endParaRPr kumimoji="0" lang="en-IN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I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Image Preprocessing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I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• Images resized to 128×128 and normalized to [0,1]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I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• Augmentation techniques like rotation and flip applied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I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Result: Improved model generalization &amp; reduced overfitting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endParaRPr kumimoji="0" lang="en-IN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I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CNN-Based Classification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I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• MobileNetV2 model fine-tuned on labelled road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I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• Achieved ~92% validation accuracy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I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Result: Accurate detection of potholes in varied conditions</a:t>
            </a:r>
            <a:endParaRPr lang="en-IN" sz="22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638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91010-8A60-9114-EA84-D3E83798C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5100B-42B1-8105-3906-49B04D46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Implementation &amp; Results of Module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9744B-695E-58D0-D67C-4F24BC646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endParaRPr kumimoji="0" lang="en-IN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I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Map Visualization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lang="en-IN" altLang="en-US" sz="2200" dirty="0">
                <a:solidFill>
                  <a:srgbClr val="000000"/>
                </a:solidFill>
                <a:latin typeface="+mj-lt"/>
              </a:rPr>
              <a:t>	</a:t>
            </a:r>
            <a:r>
              <a:rPr kumimoji="0" lang="en-I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• Integrated Leaflet for plotting geolocation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I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• Users report potholes, which are auto-mapped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I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Result: Real-time visual feedback for both users and admins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D1370-EE6C-E21F-2409-A2ACE5C2E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D6B83-2F9C-DDA1-FC00-2BDC63B58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382DD-8DA3-BC43-1111-45B608F1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412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Conclusion &amp; Future Work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Conclusion: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• Developed a web-integrated CNN model (MobileNetV2) for 	pothole detection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• Achieved over 90% accuracy with strong generalization on real-	world images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• Enabled user-driven reporting with geo-tagged map visualization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• Project bridges machine learning and civic engagement in road 	maintenance</a:t>
            </a:r>
            <a:br>
              <a:rPr kumimoji="0" lang="en-I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endParaRPr kumimoji="0" lang="en-IN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indent="0">
              <a:buNone/>
            </a:pPr>
            <a:endParaRPr lang="en-IN" sz="22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166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F41BD-DFF8-743F-153C-7287EC85D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1A94E-0EB6-F1AA-01B1-ECEF29756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Conclusion &amp; Future Work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84B8-43EF-508F-E99B-500FD9A9A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Future Work: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• Deploy model on mobile for real-time, on-device detection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lang="en-US" altLang="en-US" sz="2200" dirty="0">
                <a:solidFill>
                  <a:srgbClr val="000000"/>
                </a:solidFill>
                <a:latin typeface="+mj-lt"/>
              </a:rPr>
              <a:t>	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• Expand dataset with diverse road and weather conditions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• Add multi-class support: severity levels, other road damages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	• Trend analysis dashboard for admin-level decision-making</a:t>
            </a:r>
            <a:br>
              <a:rPr kumimoji="0" lang="en-I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endParaRPr kumimoji="0" lang="en-IN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indent="0">
              <a:buNone/>
            </a:pPr>
            <a:endParaRPr lang="en-IN" sz="22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3AB8B-EAD1-6521-2F94-C704734FA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9D8CE-F2D9-CB72-0225-84B0F5E2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FF04-F545-6290-E80E-09A209CF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0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3D1A9B-3EF5-760F-2CE4-EFE8DE90C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F557-773E-4F66-2304-BD67F9A6D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Problem Statement 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7E335-DB8B-F213-B104-2AF7392CF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Over 35% of road accidents in India are linked to poor road conditions, especially potholes (as per Ministry of Road Transport &amp; Highways, 2022).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Manual pothole tracking by civic workers is slow and often inconsistent. There’s no real-time system to alert authorities or public users about road surface damage.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  <a:t>So, there’s a need for a simple system that can analyze road images and identify potholes automatically using image classification.</a:t>
            </a:r>
            <a:br>
              <a:rPr kumimoji="0" lang="en-I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/>
                <a:ea typeface="+mn-ea"/>
                <a:cs typeface="+mn-cs"/>
              </a:rPr>
            </a:br>
            <a:endParaRPr kumimoji="0" lang="en-IN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/>
              <a:ea typeface="+mn-ea"/>
              <a:cs typeface="+mn-cs"/>
            </a:endParaRPr>
          </a:p>
          <a:p>
            <a:pPr marL="0" indent="0">
              <a:buNone/>
            </a:pPr>
            <a:endParaRPr lang="en-IN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EAB1D-3FAE-0A92-3AD3-64A186E2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3EF81-1BF9-1724-89A7-6734AFAA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819A2-64AD-F4CA-F7F6-872624E30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985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solidFill>
                  <a:srgbClr val="FF0000"/>
                </a:solidFill>
              </a:rPr>
              <a:t>References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IN" sz="2200" dirty="0"/>
              <a:t>Sadik, R., Majumder, A., Biswas, A. A., Ahammad, B., &amp; Rahman, M. M. (2023). "An In-Depth Analysis of Convolutional Neural Network Architectures with Transfer Learning for Skin Disease Diagnosis." </a:t>
            </a:r>
            <a:r>
              <a:rPr lang="en-IN" sz="2200" i="1" dirty="0"/>
              <a:t>Healthcare Analytics</a:t>
            </a:r>
            <a:r>
              <a:rPr lang="en-IN" sz="2200" dirty="0"/>
              <a:t>, 3, 100143.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endParaRPr lang="en-IN" sz="2200" dirty="0"/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IN" sz="2200" dirty="0"/>
              <a:t>Fan, R., Wang, H., Wang, Y., Liu, M., &amp; Pitas, I. (2024). "Graph Attention Layer Evolves Semantic Segmentation for Road Pothole Detection: A Benchmark Algorithms." </a:t>
            </a:r>
            <a:r>
              <a:rPr lang="en-IN" sz="2200" i="1" dirty="0"/>
              <a:t>MDPI Sensors</a:t>
            </a:r>
            <a:r>
              <a:rPr lang="en-IN" sz="2200" dirty="0"/>
              <a:t>, 24(17), 5652. 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endParaRPr lang="en-IN" sz="2200" dirty="0"/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200" dirty="0"/>
              <a:t>Zhang, M., Lee, S., &amp; Park, T. (2023). "Advanced CNN Architectures for Real-Time Pothole Detection." </a:t>
            </a:r>
            <a:r>
              <a:rPr lang="en-US" sz="2200" i="1" dirty="0"/>
              <a:t>Journal of Computational Intelligence</a:t>
            </a:r>
            <a:r>
              <a:rPr lang="en-US" sz="2200" dirty="0"/>
              <a:t>, 45(9), 2345-2360.</a:t>
            </a:r>
            <a:r>
              <a:rPr lang="en-IN" sz="2200" dirty="0"/>
              <a:t> </a:t>
            </a:r>
            <a:endParaRPr kumimoji="0" lang="en-IN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1620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C349C-5BE6-7AA1-4EE3-C4AA5A3B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33027" y="521127"/>
            <a:ext cx="10668000" cy="1216025"/>
          </a:xfrm>
        </p:spPr>
        <p:txBody>
          <a:bodyPr anchor="ctr"/>
          <a:lstStyle/>
          <a:p>
            <a:pPr algn="ctr"/>
            <a:r>
              <a:rPr lang="en-IN" altLang="en-US" sz="4000" b="1" dirty="0">
                <a:solidFill>
                  <a:srgbClr val="FF0000"/>
                </a:solidFill>
              </a:rPr>
              <a:t>Thank You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CC27A-14F7-85DD-1D33-35BB8846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Department of Computer Science and Engineering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4F5F3-B604-7034-3991-F0917DEC1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83B680-F650-469F-A231-392F163461F6}" type="slidenum">
              <a:rPr lang="en-US" altLang="en-US" smtClean="0"/>
              <a:pPr>
                <a:defRPr/>
              </a:pPr>
              <a:t>21</a:t>
            </a:fld>
            <a:endParaRPr lang="en-US" alt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20C7D-BD2C-F059-5056-8B99F4B2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Second Review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C3E09D-B932-DAA3-0C65-5D31D8131DCA}"/>
              </a:ext>
            </a:extLst>
          </p:cNvPr>
          <p:cNvSpPr txBox="1"/>
          <p:nvPr/>
        </p:nvSpPr>
        <p:spPr>
          <a:xfrm>
            <a:off x="3267777" y="3429000"/>
            <a:ext cx="1060436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dirty="0"/>
              <a:t>THANKS FOR REVIEWING THIS PROJECT….</a:t>
            </a:r>
          </a:p>
        </p:txBody>
      </p:sp>
    </p:spTree>
    <p:extLst>
      <p:ext uri="{BB962C8B-B14F-4D97-AF65-F5344CB8AC3E}">
        <p14:creationId xmlns:p14="http://schemas.microsoft.com/office/powerpoint/2010/main" val="227396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Motivation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200" dirty="0">
                <a:latin typeface="+mj-lt"/>
              </a:rPr>
              <a:t>In 2021 alone, 3,625 accidents and over 1,500 deaths in India were directly due to potholes.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endParaRPr lang="en-US" sz="2200" dirty="0">
              <a:latin typeface="+mj-lt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200" dirty="0">
                <a:latin typeface="+mj-lt"/>
              </a:rPr>
              <a:t>With the rise of mobile cameras and smart city tech, collecting road images is easy—but analyzing them at scale is the challenge.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endParaRPr lang="en-US" sz="2200" dirty="0">
              <a:latin typeface="+mj-lt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200" dirty="0">
                <a:latin typeface="+mj-lt"/>
              </a:rPr>
              <a:t>CNN (Convolutional Neural Network) models are great at recognizing patterns in images.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endParaRPr lang="en-US" sz="2200" dirty="0">
              <a:latin typeface="+mj-lt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sz="2200" dirty="0">
                <a:latin typeface="+mj-lt"/>
              </a:rPr>
              <a:t>This motivated me to build a CNN-based pothole detector that’s accurate, fast, and simple to use via a web interface.</a:t>
            </a:r>
            <a:endParaRPr lang="en-IN" sz="22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8386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Existing System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Most existing pothole detection systems are passive and not built for public engagement or reporting.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 few citizen-reporting apps exist (e.g., </a:t>
            </a:r>
            <a:r>
              <a:rPr kumimoji="0" lang="en-US" alt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FixMyStreet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Street Bump), but are either limited to certain regions or don't use AI for verification.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endParaRPr lang="en-IN" altLang="en-US" sz="2200" dirty="0">
              <a:solidFill>
                <a:srgbClr val="000000"/>
              </a:solidFill>
              <a:latin typeface="+mj-lt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Academic projects use CNN, YOLO, </a:t>
            </a:r>
            <a:r>
              <a:rPr kumimoji="0" lang="en-US" altLang="en-US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ResNet</a:t>
            </a: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, etc., for pothole detection, but rarely focus on involving citizens in mapping or solving the issue.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Overall, current solutions lack a simple, AI-supported, public-facing platform for real-time pothole detection and mapping.</a:t>
            </a:r>
            <a:endParaRPr kumimoji="0" lang="en-IN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Zeroth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971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Objectives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Enable Public Participation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Allow users to upload or capture road images using a mobile or web app.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Simplify Reporting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Automatically detect potholes using a trained CNN model and tag location via GPS.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Build a Pothole Map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Visualize reported potholes on an interactive map to understand affected areas.</a:t>
            </a:r>
            <a:endParaRPr lang="en-IN" sz="22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Second Review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313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21A761-3917-1200-6E86-6656EF596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164B7-D9BC-975D-E2C3-5A9F85F84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Objectives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A49E7-3793-328E-F262-F56ACE611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Assist Authorities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Provide an admin panel to review reports, identify high-risk zones, and track trends over time.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Improve Road Safety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Encourage faster repair actions and reduce accidents caused by unattended potholes.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Leverage AI for Social Good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Demonstrate how AI models can empower citizens and support smart infrastructure management.</a:t>
            </a:r>
            <a:br>
              <a:rPr kumimoji="0" lang="en-IN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</a:br>
            <a:endParaRPr kumimoji="0" lang="en-IN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indent="0">
              <a:buNone/>
            </a:pPr>
            <a:endParaRPr lang="en-IN" sz="22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EF640-622B-9466-4EEF-0B33D728E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Second Review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53340-FA85-BE06-E8E9-6784AC9C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04F64-6ECC-94E2-05B6-9DE11936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0019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Abstract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200" dirty="0">
                <a:latin typeface="+mj-lt"/>
              </a:rPr>
              <a:t>Potholes pose serious risks to road safety, yet most detection systems are limited to high-end vehicles. This project introduces a CNN-based web platform that enables the public to detect and report potholes by uploading or capturing road images.</a:t>
            </a:r>
          </a:p>
          <a:p>
            <a:pPr marL="0" indent="0">
              <a:buNone/>
            </a:pPr>
            <a:endParaRPr lang="en-US" sz="2200" dirty="0">
              <a:latin typeface="+mj-lt"/>
            </a:endParaRP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Each report is auto-tagged with location and displayed on a real-time map, supporting better visibility of road conditions.</a:t>
            </a:r>
          </a:p>
          <a:p>
            <a:pPr marL="0" indent="0">
              <a:buNone/>
            </a:pPr>
            <a:endParaRPr lang="en-US" sz="2200" dirty="0">
              <a:latin typeface="+mj-lt"/>
            </a:endParaRPr>
          </a:p>
          <a:p>
            <a:pPr marL="0" indent="0">
              <a:buNone/>
            </a:pPr>
            <a:r>
              <a:rPr lang="en-US" sz="2200" dirty="0">
                <a:latin typeface="+mj-lt"/>
              </a:rPr>
              <a:t>An admin dashboard tracks trends and aids in planning maintenance actions. This community-driven solution bridges the gap between road users and maintenance teams, promoting faster and smarter infrastructure response.</a:t>
            </a:r>
            <a:endParaRPr lang="en-IN" sz="2200" dirty="0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Second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483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018A-016D-CA20-9228-A14BE7D0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Proposed System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36FF0-FD4A-EE78-6CA2-4ADCB6BA1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Feature Map Extraction: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Learns spatial and texture-based features (edges, depressions) specific to road damage, even under poor lighting or occlusions.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Soft-max Classifier Head: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Final dense layers apply soft-max activation to classify between pothole and normal with high confidence scores.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Augmentation Pipeline: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Applies real-time transformations (flip, rotate, contrast) to synthetically increase data variety and improve generalization.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BF262-39B7-44AE-AD50-07784ABF6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Zeroth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00E8-40F4-FD2C-418F-4B63A92D4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and Engineering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E7F8E-147A-1C48-B5E0-51437A1B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894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BDEAF-F8AA-C199-BB2B-00A92DA61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D8EFD-E425-289F-65D7-32F7C8D91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sz="3200" b="1" dirty="0">
                <a:solidFill>
                  <a:srgbClr val="FF0000"/>
                </a:solidFill>
              </a:rPr>
              <a:t>Proposed System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EB80E-28A2-4BC9-783F-20FF33985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Augmentation Pipeline:</a:t>
            </a:r>
          </a:p>
          <a:p>
            <a:pPr marL="0" indent="0">
              <a:buClr>
                <a:srgbClr val="CC0000"/>
              </a:buClr>
              <a:buNone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Applies real-time transformations (flip, rotate, contrast) to synthetically increase data variety and improve generalization.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>
              <a:buClr>
                <a:srgbClr val="CC0000"/>
              </a:buClr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Modular Deployment with TensorFlow.js:</a:t>
            </a:r>
          </a:p>
          <a:p>
            <a:pPr marL="0" indent="0">
              <a:buClr>
                <a:srgbClr val="CC0000"/>
              </a:buClr>
              <a:buNone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Model exported and run in-browser using TensorFlow.js for client-side inference, enabling offline detection.</a:t>
            </a: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endParaRPr lang="en-US" altLang="en-US" sz="2200" dirty="0">
              <a:solidFill>
                <a:srgbClr val="000000"/>
              </a:solidFill>
              <a:latin typeface="+mj-lt"/>
            </a:endParaRPr>
          </a:p>
          <a:p>
            <a:pPr marL="469900" marR="0" lvl="0" indent="-469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Font typeface="Wingdings" panose="05000000000000000000" pitchFamily="2" charset="2"/>
              <a:buChar char="o"/>
              <a:tabLst/>
              <a:defRPr/>
            </a:pPr>
            <a:r>
              <a:rPr lang="en-US" altLang="en-US" sz="2200" dirty="0">
                <a:solidFill>
                  <a:srgbClr val="000000"/>
                </a:solidFill>
                <a:latin typeface="+mj-lt"/>
              </a:rPr>
              <a:t>Location-Aware Tagging:</a:t>
            </a:r>
            <a:endParaRPr kumimoji="0" lang="en-US" alt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j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Tx/>
              <a:buNone/>
              <a:tabLst/>
              <a:defRPr/>
            </a:pPr>
            <a:r>
              <a:rPr kumimoji="0" lang="en-US" alt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Prediction results are tagged with geolocation metadata (from user device) for spatial visualization on Leaflet-based maps.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1A369-B343-F1ED-8453-408E7C508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Zeroth Review</a:t>
            </a:r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CB1C4-575D-8BA4-D913-E6E05C21E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Science and Engineering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FA8AF-9508-2700-B743-76DBBABB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9ECBD-B4DD-40D5-8D24-9ECCDBB1583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6761161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2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3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4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5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ppt/theme/themeOverride6.xml><?xml version="1.0" encoding="utf-8"?>
<a:themeOverride xmlns:a="http://schemas.openxmlformats.org/drawingml/2006/main">
  <a:clrScheme name="Profile 9">
    <a:dk1>
      <a:srgbClr val="000000"/>
    </a:dk1>
    <a:lt1>
      <a:srgbClr val="FFFFFF"/>
    </a:lt1>
    <a:dk2>
      <a:srgbClr val="000000"/>
    </a:dk2>
    <a:lt2>
      <a:srgbClr val="DDDDDD"/>
    </a:lt2>
    <a:accent1>
      <a:srgbClr val="A3B2C1"/>
    </a:accent1>
    <a:accent2>
      <a:srgbClr val="CC0000"/>
    </a:accent2>
    <a:accent3>
      <a:srgbClr val="FFFFFF"/>
    </a:accent3>
    <a:accent4>
      <a:srgbClr val="000000"/>
    </a:accent4>
    <a:accent5>
      <a:srgbClr val="CED5DD"/>
    </a:accent5>
    <a:accent6>
      <a:srgbClr val="B90000"/>
    </a:accent6>
    <a:hlink>
      <a:srgbClr val="336699"/>
    </a:hlink>
    <a:folHlink>
      <a:srgbClr val="003366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</TotalTime>
  <Words>1397</Words>
  <Application>Microsoft Office PowerPoint</Application>
  <PresentationFormat>Widescreen</PresentationFormat>
  <Paragraphs>212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Calibri</vt:lpstr>
      <vt:lpstr>Verdana</vt:lpstr>
      <vt:lpstr>Wingdings</vt:lpstr>
      <vt:lpstr>Profile</vt:lpstr>
      <vt:lpstr>PowerPoint Presentation</vt:lpstr>
      <vt:lpstr>Problem Statement </vt:lpstr>
      <vt:lpstr>Motivation</vt:lpstr>
      <vt:lpstr>Existing System</vt:lpstr>
      <vt:lpstr>Objectives</vt:lpstr>
      <vt:lpstr>Objectives</vt:lpstr>
      <vt:lpstr>Abstract</vt:lpstr>
      <vt:lpstr>Proposed System</vt:lpstr>
      <vt:lpstr>Proposed System</vt:lpstr>
      <vt:lpstr>System Architecture</vt:lpstr>
      <vt:lpstr>List of Modules</vt:lpstr>
      <vt:lpstr>Functional Description for Image Preprocessing Module</vt:lpstr>
      <vt:lpstr>Functional Description for CNN based Classification Module</vt:lpstr>
      <vt:lpstr>Functional Description for Map Visualisation Module</vt:lpstr>
      <vt:lpstr>Activity Diagram</vt:lpstr>
      <vt:lpstr>Implementation &amp; Results of Module</vt:lpstr>
      <vt:lpstr>Implementation &amp; Results of Module</vt:lpstr>
      <vt:lpstr>Conclusion &amp; Future Work</vt:lpstr>
      <vt:lpstr>Conclusion &amp; Future Work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DURAI MURUGAN N</dc:creator>
  <cp:lastModifiedBy>Saivishwaram Ramkumar</cp:lastModifiedBy>
  <cp:revision>6</cp:revision>
  <dcterms:created xsi:type="dcterms:W3CDTF">2023-08-03T04:32:32Z</dcterms:created>
  <dcterms:modified xsi:type="dcterms:W3CDTF">2025-05-09T04:46:46Z</dcterms:modified>
</cp:coreProperties>
</file>