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RoxboroughCF Bold" charset="1" panose="00000800000000000000"/>
      <p:regular r:id="rId22"/>
    </p:embeddedFont>
    <p:embeddedFont>
      <p:font typeface="Telegraf" charset="1" panose="00000500000000000000"/>
      <p:regular r:id="rId23"/>
    </p:embeddedFont>
    <p:embeddedFont>
      <p:font typeface="Telegraf Bold" charset="1" panose="000008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87009" y="5305917"/>
            <a:ext cx="7513983" cy="1502797"/>
          </a:xfrm>
          <a:custGeom>
            <a:avLst/>
            <a:gdLst/>
            <a:ahLst/>
            <a:cxnLst/>
            <a:rect r="r" b="b" t="t" l="l"/>
            <a:pathLst>
              <a:path h="1502797" w="7513983">
                <a:moveTo>
                  <a:pt x="0" y="0"/>
                </a:moveTo>
                <a:lnTo>
                  <a:pt x="7513982" y="0"/>
                </a:lnTo>
                <a:lnTo>
                  <a:pt x="7513982" y="1502796"/>
                </a:lnTo>
                <a:lnTo>
                  <a:pt x="0" y="1502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76995" y="3935799"/>
            <a:ext cx="10134010" cy="2291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2"/>
              </a:lnSpc>
            </a:pPr>
            <a:r>
              <a:rPr lang="en-US" b="true" sz="8370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MULTI AGENT ORCHESTRATION </a:t>
            </a:r>
          </a:p>
        </p:txBody>
      </p:sp>
      <p:grpSp>
        <p:nvGrpSpPr>
          <p:cNvPr name="Group 4" id="4"/>
          <p:cNvGrpSpPr/>
          <p:nvPr/>
        </p:nvGrpSpPr>
        <p:grpSpPr>
          <a:xfrm rot="-376577">
            <a:off x="10846549" y="6468752"/>
            <a:ext cx="4533936" cy="2279736"/>
            <a:chOff x="0" y="0"/>
            <a:chExt cx="3409795" cy="1714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0160" y="16510"/>
              <a:ext cx="3386935" cy="1686560"/>
            </a:xfrm>
            <a:custGeom>
              <a:avLst/>
              <a:gdLst/>
              <a:ahLst/>
              <a:cxnLst/>
              <a:rect r="r" b="b" t="t" l="l"/>
              <a:pathLst>
                <a:path h="1686560" w="3386935">
                  <a:moveTo>
                    <a:pt x="3386935" y="1686560"/>
                  </a:moveTo>
                  <a:lnTo>
                    <a:pt x="0" y="1678940"/>
                  </a:lnTo>
                  <a:lnTo>
                    <a:pt x="0" y="598170"/>
                  </a:lnTo>
                  <a:lnTo>
                    <a:pt x="17780" y="19050"/>
                  </a:lnTo>
                  <a:lnTo>
                    <a:pt x="1686835" y="0"/>
                  </a:lnTo>
                  <a:lnTo>
                    <a:pt x="3367885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3810" y="0"/>
              <a:ext cx="3416146" cy="1713230"/>
            </a:xfrm>
            <a:custGeom>
              <a:avLst/>
              <a:gdLst/>
              <a:ahLst/>
              <a:cxnLst/>
              <a:rect r="r" b="b" t="t" l="l"/>
              <a:pathLst>
                <a:path h="1713230" w="3416146">
                  <a:moveTo>
                    <a:pt x="3381855" y="21590"/>
                  </a:moveTo>
                  <a:cubicBezTo>
                    <a:pt x="3383125" y="34290"/>
                    <a:pt x="3383125" y="44450"/>
                    <a:pt x="3384396" y="54610"/>
                  </a:cubicBezTo>
                  <a:cubicBezTo>
                    <a:pt x="3386935" y="88900"/>
                    <a:pt x="3388205" y="124460"/>
                    <a:pt x="3390746" y="158750"/>
                  </a:cubicBezTo>
                  <a:cubicBezTo>
                    <a:pt x="3390746" y="208280"/>
                    <a:pt x="3403446" y="1184910"/>
                    <a:pt x="3409796" y="1234440"/>
                  </a:cubicBezTo>
                  <a:cubicBezTo>
                    <a:pt x="3416146" y="1309370"/>
                    <a:pt x="3412335" y="1385570"/>
                    <a:pt x="3412335" y="1460500"/>
                  </a:cubicBezTo>
                  <a:cubicBezTo>
                    <a:pt x="3412335" y="1526540"/>
                    <a:pt x="3413605" y="1587500"/>
                    <a:pt x="3414875" y="1652270"/>
                  </a:cubicBezTo>
                  <a:cubicBezTo>
                    <a:pt x="3414875" y="1673860"/>
                    <a:pt x="3414875" y="1687830"/>
                    <a:pt x="3414875" y="1711960"/>
                  </a:cubicBezTo>
                  <a:cubicBezTo>
                    <a:pt x="3392016" y="1711960"/>
                    <a:pt x="3371696" y="1713230"/>
                    <a:pt x="3345856" y="1711960"/>
                  </a:cubicBezTo>
                  <a:cubicBezTo>
                    <a:pt x="3175588" y="1706880"/>
                    <a:pt x="3002700" y="1713230"/>
                    <a:pt x="2832432" y="1708150"/>
                  </a:cubicBezTo>
                  <a:cubicBezTo>
                    <a:pt x="2730272" y="1704340"/>
                    <a:pt x="2630730" y="1706880"/>
                    <a:pt x="2528570" y="1704340"/>
                  </a:cubicBezTo>
                  <a:cubicBezTo>
                    <a:pt x="2481418" y="1703070"/>
                    <a:pt x="2434267" y="1701800"/>
                    <a:pt x="2387116" y="1700530"/>
                  </a:cubicBezTo>
                  <a:cubicBezTo>
                    <a:pt x="2358302" y="1700530"/>
                    <a:pt x="2332106" y="1701800"/>
                    <a:pt x="2303292" y="1701800"/>
                  </a:cubicBezTo>
                  <a:cubicBezTo>
                    <a:pt x="2229946" y="1700530"/>
                    <a:pt x="2028243" y="1701800"/>
                    <a:pt x="1954897" y="1700530"/>
                  </a:cubicBezTo>
                  <a:cubicBezTo>
                    <a:pt x="1902507" y="1699260"/>
                    <a:pt x="854704" y="1708150"/>
                    <a:pt x="802314" y="1706880"/>
                  </a:cubicBezTo>
                  <a:cubicBezTo>
                    <a:pt x="789216" y="1706880"/>
                    <a:pt x="773499" y="1708150"/>
                    <a:pt x="760402" y="1708150"/>
                  </a:cubicBezTo>
                  <a:cubicBezTo>
                    <a:pt x="728967" y="1708150"/>
                    <a:pt x="700153" y="1709420"/>
                    <a:pt x="668719" y="1709420"/>
                  </a:cubicBezTo>
                  <a:cubicBezTo>
                    <a:pt x="590134" y="1709420"/>
                    <a:pt x="514168" y="1708150"/>
                    <a:pt x="435583" y="1706880"/>
                  </a:cubicBezTo>
                  <a:cubicBezTo>
                    <a:pt x="388431" y="1705610"/>
                    <a:pt x="341280" y="1704340"/>
                    <a:pt x="296749" y="1703070"/>
                  </a:cubicBezTo>
                  <a:cubicBezTo>
                    <a:pt x="212924" y="1701800"/>
                    <a:pt x="129100" y="1700530"/>
                    <a:pt x="48260" y="1700530"/>
                  </a:cubicBezTo>
                  <a:cubicBezTo>
                    <a:pt x="38100" y="1700530"/>
                    <a:pt x="29210" y="1700530"/>
                    <a:pt x="19050" y="1699260"/>
                  </a:cubicBezTo>
                  <a:cubicBezTo>
                    <a:pt x="10160" y="1697990"/>
                    <a:pt x="5080" y="1691640"/>
                    <a:pt x="7620" y="1682750"/>
                  </a:cubicBezTo>
                  <a:cubicBezTo>
                    <a:pt x="16510" y="1651000"/>
                    <a:pt x="12700" y="1619250"/>
                    <a:pt x="11430" y="1586230"/>
                  </a:cubicBezTo>
                  <a:cubicBezTo>
                    <a:pt x="10160" y="1518920"/>
                    <a:pt x="6350" y="1452880"/>
                    <a:pt x="7620" y="1385570"/>
                  </a:cubicBezTo>
                  <a:cubicBezTo>
                    <a:pt x="5080" y="1301750"/>
                    <a:pt x="0" y="264160"/>
                    <a:pt x="7620" y="179070"/>
                  </a:cubicBezTo>
                  <a:cubicBezTo>
                    <a:pt x="8890" y="162560"/>
                    <a:pt x="7620" y="144780"/>
                    <a:pt x="8890" y="128270"/>
                  </a:cubicBezTo>
                  <a:cubicBezTo>
                    <a:pt x="10160" y="101600"/>
                    <a:pt x="12700" y="72390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3612" y="30480"/>
                    <a:pt x="105525" y="29210"/>
                  </a:cubicBezTo>
                  <a:cubicBezTo>
                    <a:pt x="176251" y="25400"/>
                    <a:pt x="246978" y="22860"/>
                    <a:pt x="320324" y="20320"/>
                  </a:cubicBezTo>
                  <a:cubicBezTo>
                    <a:pt x="370095" y="17780"/>
                    <a:pt x="419865" y="16510"/>
                    <a:pt x="467017" y="13970"/>
                  </a:cubicBezTo>
                  <a:cubicBezTo>
                    <a:pt x="514168" y="11430"/>
                    <a:pt x="563938" y="8890"/>
                    <a:pt x="611090" y="8890"/>
                  </a:cubicBezTo>
                  <a:cubicBezTo>
                    <a:pt x="663480" y="7620"/>
                    <a:pt x="715870" y="10160"/>
                    <a:pt x="768260" y="8890"/>
                  </a:cubicBezTo>
                  <a:cubicBezTo>
                    <a:pt x="833748" y="8890"/>
                    <a:pt x="2020385" y="6350"/>
                    <a:pt x="2085873" y="5080"/>
                  </a:cubicBezTo>
                  <a:cubicBezTo>
                    <a:pt x="2148741" y="3810"/>
                    <a:pt x="2211609" y="2540"/>
                    <a:pt x="2277097" y="2540"/>
                  </a:cubicBezTo>
                  <a:cubicBezTo>
                    <a:pt x="2384497" y="1270"/>
                    <a:pt x="2489277" y="0"/>
                    <a:pt x="2596677" y="0"/>
                  </a:cubicBezTo>
                  <a:cubicBezTo>
                    <a:pt x="2641209" y="0"/>
                    <a:pt x="2688360" y="2540"/>
                    <a:pt x="2732891" y="2540"/>
                  </a:cubicBezTo>
                  <a:cubicBezTo>
                    <a:pt x="2856008" y="3810"/>
                    <a:pt x="2981744" y="5080"/>
                    <a:pt x="3104861" y="7620"/>
                  </a:cubicBezTo>
                  <a:cubicBezTo>
                    <a:pt x="3170349" y="8890"/>
                    <a:pt x="3235837" y="12700"/>
                    <a:pt x="3301325" y="16510"/>
                  </a:cubicBezTo>
                  <a:cubicBezTo>
                    <a:pt x="3317041" y="16510"/>
                    <a:pt x="3332759" y="16510"/>
                    <a:pt x="3345856" y="16510"/>
                  </a:cubicBezTo>
                  <a:cubicBezTo>
                    <a:pt x="3362805" y="17780"/>
                    <a:pt x="3371696" y="20320"/>
                    <a:pt x="3381855" y="21590"/>
                  </a:cubicBezTo>
                  <a:close/>
                  <a:moveTo>
                    <a:pt x="3392016" y="1695450"/>
                  </a:moveTo>
                  <a:cubicBezTo>
                    <a:pt x="3393286" y="1678940"/>
                    <a:pt x="3394555" y="1666240"/>
                    <a:pt x="3394555" y="1653540"/>
                  </a:cubicBezTo>
                  <a:cubicBezTo>
                    <a:pt x="3393286" y="1581150"/>
                    <a:pt x="3392016" y="1513840"/>
                    <a:pt x="3392016" y="1441450"/>
                  </a:cubicBezTo>
                  <a:cubicBezTo>
                    <a:pt x="3392016" y="1408430"/>
                    <a:pt x="3394555" y="1375410"/>
                    <a:pt x="3393286" y="1342390"/>
                  </a:cubicBezTo>
                  <a:cubicBezTo>
                    <a:pt x="3393286" y="1311910"/>
                    <a:pt x="3392016" y="1280160"/>
                    <a:pt x="3390746" y="1249680"/>
                  </a:cubicBezTo>
                  <a:cubicBezTo>
                    <a:pt x="3385666" y="1202690"/>
                    <a:pt x="3374236" y="229870"/>
                    <a:pt x="3374236" y="182880"/>
                  </a:cubicBezTo>
                  <a:cubicBezTo>
                    <a:pt x="3371696" y="143510"/>
                    <a:pt x="3369155" y="102870"/>
                    <a:pt x="3366616" y="63500"/>
                  </a:cubicBezTo>
                  <a:cubicBezTo>
                    <a:pt x="3365346" y="44450"/>
                    <a:pt x="3364075" y="43180"/>
                    <a:pt x="3337998" y="41910"/>
                  </a:cubicBezTo>
                  <a:cubicBezTo>
                    <a:pt x="3330139" y="41910"/>
                    <a:pt x="3324900" y="41910"/>
                    <a:pt x="3317041" y="40640"/>
                  </a:cubicBezTo>
                  <a:cubicBezTo>
                    <a:pt x="3251554" y="36830"/>
                    <a:pt x="3183447" y="31750"/>
                    <a:pt x="3117959" y="30480"/>
                  </a:cubicBezTo>
                  <a:cubicBezTo>
                    <a:pt x="2958169" y="26670"/>
                    <a:pt x="2795760" y="25400"/>
                    <a:pt x="2635969" y="22860"/>
                  </a:cubicBezTo>
                  <a:cubicBezTo>
                    <a:pt x="2612394" y="22860"/>
                    <a:pt x="2586199" y="22860"/>
                    <a:pt x="2562623" y="22860"/>
                  </a:cubicBezTo>
                  <a:cubicBezTo>
                    <a:pt x="2523331" y="22860"/>
                    <a:pt x="2484038" y="22860"/>
                    <a:pt x="2447365" y="22860"/>
                  </a:cubicBezTo>
                  <a:cubicBezTo>
                    <a:pt x="2363541" y="22860"/>
                    <a:pt x="2279716" y="22860"/>
                    <a:pt x="2198512" y="24130"/>
                  </a:cubicBezTo>
                  <a:cubicBezTo>
                    <a:pt x="2127785" y="25400"/>
                    <a:pt x="935909" y="29210"/>
                    <a:pt x="865182" y="29210"/>
                  </a:cubicBezTo>
                  <a:cubicBezTo>
                    <a:pt x="749924" y="29210"/>
                    <a:pt x="634665" y="26670"/>
                    <a:pt x="519407" y="33020"/>
                  </a:cubicBezTo>
                  <a:cubicBezTo>
                    <a:pt x="459158" y="36830"/>
                    <a:pt x="401529" y="36830"/>
                    <a:pt x="343900" y="38100"/>
                  </a:cubicBezTo>
                  <a:cubicBezTo>
                    <a:pt x="244358" y="41910"/>
                    <a:pt x="144817" y="45720"/>
                    <a:pt x="49530" y="50800"/>
                  </a:cubicBezTo>
                  <a:cubicBezTo>
                    <a:pt x="36830" y="50800"/>
                    <a:pt x="34290" y="53340"/>
                    <a:pt x="33020" y="68580"/>
                  </a:cubicBezTo>
                  <a:cubicBezTo>
                    <a:pt x="31750" y="91440"/>
                    <a:pt x="31750" y="114300"/>
                    <a:pt x="30480" y="137160"/>
                  </a:cubicBezTo>
                  <a:cubicBezTo>
                    <a:pt x="29210" y="175260"/>
                    <a:pt x="26670" y="212090"/>
                    <a:pt x="25400" y="250190"/>
                  </a:cubicBezTo>
                  <a:cubicBezTo>
                    <a:pt x="20320" y="290830"/>
                    <a:pt x="26670" y="1283970"/>
                    <a:pt x="29210" y="1324610"/>
                  </a:cubicBezTo>
                  <a:cubicBezTo>
                    <a:pt x="29210" y="1367790"/>
                    <a:pt x="29210" y="1412240"/>
                    <a:pt x="30480" y="1455420"/>
                  </a:cubicBezTo>
                  <a:cubicBezTo>
                    <a:pt x="30480" y="1487170"/>
                    <a:pt x="33020" y="1518920"/>
                    <a:pt x="33020" y="1550670"/>
                  </a:cubicBezTo>
                  <a:cubicBezTo>
                    <a:pt x="33020" y="1584960"/>
                    <a:pt x="33020" y="1619250"/>
                    <a:pt x="31750" y="1653540"/>
                  </a:cubicBezTo>
                  <a:cubicBezTo>
                    <a:pt x="31750" y="1657350"/>
                    <a:pt x="31750" y="1659890"/>
                    <a:pt x="31750" y="1663700"/>
                  </a:cubicBezTo>
                  <a:cubicBezTo>
                    <a:pt x="31750" y="1673860"/>
                    <a:pt x="35560" y="1677670"/>
                    <a:pt x="44450" y="1677670"/>
                  </a:cubicBezTo>
                  <a:cubicBezTo>
                    <a:pt x="68851" y="1677670"/>
                    <a:pt x="105525" y="1678940"/>
                    <a:pt x="139578" y="1678940"/>
                  </a:cubicBezTo>
                  <a:cubicBezTo>
                    <a:pt x="189349" y="1678940"/>
                    <a:pt x="241739" y="1676400"/>
                    <a:pt x="291510" y="1678940"/>
                  </a:cubicBezTo>
                  <a:cubicBezTo>
                    <a:pt x="372714" y="1682750"/>
                    <a:pt x="453919" y="1685290"/>
                    <a:pt x="535124" y="1684020"/>
                  </a:cubicBezTo>
                  <a:cubicBezTo>
                    <a:pt x="587514" y="1682750"/>
                    <a:pt x="637285" y="1685290"/>
                    <a:pt x="689675" y="1685290"/>
                  </a:cubicBezTo>
                  <a:cubicBezTo>
                    <a:pt x="765641" y="1685290"/>
                    <a:pt x="841606" y="1684020"/>
                    <a:pt x="917572" y="1685290"/>
                  </a:cubicBezTo>
                  <a:cubicBezTo>
                    <a:pt x="1030211" y="1686560"/>
                    <a:pt x="2266619" y="1676400"/>
                    <a:pt x="2381877" y="1678940"/>
                  </a:cubicBezTo>
                  <a:cubicBezTo>
                    <a:pt x="2431648" y="1680210"/>
                    <a:pt x="2481418" y="1681480"/>
                    <a:pt x="2528570" y="1681480"/>
                  </a:cubicBezTo>
                  <a:cubicBezTo>
                    <a:pt x="2615013" y="1684020"/>
                    <a:pt x="2698838" y="1680210"/>
                    <a:pt x="2785282" y="1684020"/>
                  </a:cubicBezTo>
                  <a:cubicBezTo>
                    <a:pt x="2856008" y="1686560"/>
                    <a:pt x="2926735" y="1686560"/>
                    <a:pt x="2997462" y="1689100"/>
                  </a:cubicBezTo>
                  <a:cubicBezTo>
                    <a:pt x="3102242" y="1692910"/>
                    <a:pt x="3207022" y="1695450"/>
                    <a:pt x="3311803" y="1696720"/>
                  </a:cubicBezTo>
                  <a:cubicBezTo>
                    <a:pt x="3351095" y="1696720"/>
                    <a:pt x="3371696" y="1695450"/>
                    <a:pt x="3392016" y="16954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7" id="7"/>
          <p:cNvSpPr txBox="true"/>
          <p:nvPr/>
        </p:nvSpPr>
        <p:spPr>
          <a:xfrm rot="-413665">
            <a:off x="11113814" y="6672605"/>
            <a:ext cx="3995976" cy="1843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2487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Automating workflows across Teams &amp; Services</a:t>
            </a:r>
          </a:p>
          <a:p>
            <a:pPr algn="ctr">
              <a:lnSpc>
                <a:spcPts val="2835"/>
              </a:lnSpc>
            </a:pPr>
          </a:p>
          <a:p>
            <a:pPr algn="ctr">
              <a:lnSpc>
                <a:spcPts val="2835"/>
              </a:lnSpc>
            </a:pPr>
            <a:r>
              <a:rPr lang="en-US" sz="2487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Using LangGraph </a:t>
            </a:r>
          </a:p>
          <a:p>
            <a:pPr algn="ctr" marL="0" indent="0" lvl="0">
              <a:lnSpc>
                <a:spcPts val="2835"/>
              </a:lnSpc>
              <a:spcBef>
                <a:spcPct val="0"/>
              </a:spcBef>
            </a:pPr>
            <a:r>
              <a:rPr lang="en-US" sz="2487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and MCP Server</a:t>
            </a:r>
          </a:p>
        </p:txBody>
      </p:sp>
      <p:sp>
        <p:nvSpPr>
          <p:cNvPr name="AutoShape 8" id="8"/>
          <p:cNvSpPr/>
          <p:nvPr/>
        </p:nvSpPr>
        <p:spPr>
          <a:xfrm rot="-578298">
            <a:off x="12385746" y="6413988"/>
            <a:ext cx="897347" cy="231060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6600" y="182267"/>
            <a:ext cx="6466367" cy="1293273"/>
          </a:xfrm>
          <a:custGeom>
            <a:avLst/>
            <a:gdLst/>
            <a:ahLst/>
            <a:cxnLst/>
            <a:rect r="r" b="b" t="t" l="l"/>
            <a:pathLst>
              <a:path h="1293273" w="6466367">
                <a:moveTo>
                  <a:pt x="0" y="0"/>
                </a:moveTo>
                <a:lnTo>
                  <a:pt x="6466367" y="0"/>
                </a:lnTo>
                <a:lnTo>
                  <a:pt x="6466367" y="1293274"/>
                </a:lnTo>
                <a:lnTo>
                  <a:pt x="0" y="1293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2965" y="258467"/>
            <a:ext cx="9681612" cy="819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54"/>
              </a:lnSpc>
            </a:pPr>
            <a:r>
              <a:rPr lang="en-US" sz="5900" b="true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AGENTIC MEMORY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46600" y="1817422"/>
            <a:ext cx="10885417" cy="1625310"/>
            <a:chOff x="0" y="0"/>
            <a:chExt cx="17588866" cy="26262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7150" y="58420"/>
              <a:ext cx="17519016" cy="2555086"/>
            </a:xfrm>
            <a:custGeom>
              <a:avLst/>
              <a:gdLst/>
              <a:ahLst/>
              <a:cxnLst/>
              <a:rect r="r" b="b" t="t" l="l"/>
              <a:pathLst>
                <a:path h="2555086" w="17519016">
                  <a:moveTo>
                    <a:pt x="17433925" y="2524606"/>
                  </a:moveTo>
                  <a:lnTo>
                    <a:pt x="0" y="2524606"/>
                  </a:lnTo>
                  <a:cubicBezTo>
                    <a:pt x="5080" y="2542386"/>
                    <a:pt x="21590" y="2555086"/>
                    <a:pt x="40640" y="2555086"/>
                  </a:cubicBezTo>
                  <a:lnTo>
                    <a:pt x="17475836" y="2555086"/>
                  </a:lnTo>
                  <a:cubicBezTo>
                    <a:pt x="17499966" y="2555086"/>
                    <a:pt x="17519016" y="2536036"/>
                    <a:pt x="17519016" y="2511906"/>
                  </a:cubicBezTo>
                  <a:lnTo>
                    <a:pt x="17519016" y="40640"/>
                  </a:lnTo>
                  <a:cubicBezTo>
                    <a:pt x="17519016" y="21590"/>
                    <a:pt x="17506316" y="6350"/>
                    <a:pt x="17489805" y="0"/>
                  </a:cubicBezTo>
                  <a:lnTo>
                    <a:pt x="17489805" y="2468727"/>
                  </a:lnTo>
                  <a:cubicBezTo>
                    <a:pt x="17489805" y="2499206"/>
                    <a:pt x="17464405" y="2524606"/>
                    <a:pt x="17433925" y="252460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7521555" cy="2557626"/>
            </a:xfrm>
            <a:custGeom>
              <a:avLst/>
              <a:gdLst/>
              <a:ahLst/>
              <a:cxnLst/>
              <a:rect r="r" b="b" t="t" l="l"/>
              <a:pathLst>
                <a:path h="2557626" w="17521555">
                  <a:moveTo>
                    <a:pt x="43180" y="2557626"/>
                  </a:moveTo>
                  <a:lnTo>
                    <a:pt x="17478375" y="2557626"/>
                  </a:lnTo>
                  <a:cubicBezTo>
                    <a:pt x="17502505" y="2557626"/>
                    <a:pt x="17521555" y="2538576"/>
                    <a:pt x="17521555" y="2514447"/>
                  </a:cubicBezTo>
                  <a:lnTo>
                    <a:pt x="17521555" y="43180"/>
                  </a:lnTo>
                  <a:cubicBezTo>
                    <a:pt x="17521555" y="19050"/>
                    <a:pt x="17502505" y="0"/>
                    <a:pt x="17478375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514447"/>
                  </a:lnTo>
                  <a:cubicBezTo>
                    <a:pt x="0" y="2538576"/>
                    <a:pt x="19050" y="2557626"/>
                    <a:pt x="43180" y="2557626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588866" cy="2626206"/>
            </a:xfrm>
            <a:custGeom>
              <a:avLst/>
              <a:gdLst/>
              <a:ahLst/>
              <a:cxnLst/>
              <a:rect r="r" b="b" t="t" l="l"/>
              <a:pathLst>
                <a:path h="2626206" w="17588866">
                  <a:moveTo>
                    <a:pt x="17545686" y="44450"/>
                  </a:moveTo>
                  <a:cubicBezTo>
                    <a:pt x="17540605" y="19050"/>
                    <a:pt x="17517746" y="0"/>
                    <a:pt x="17491075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527147"/>
                  </a:lnTo>
                  <a:cubicBezTo>
                    <a:pt x="0" y="2553816"/>
                    <a:pt x="17780" y="2575406"/>
                    <a:pt x="43180" y="2581756"/>
                  </a:cubicBezTo>
                  <a:cubicBezTo>
                    <a:pt x="48260" y="2607156"/>
                    <a:pt x="71120" y="2626206"/>
                    <a:pt x="97790" y="2626206"/>
                  </a:cubicBezTo>
                  <a:lnTo>
                    <a:pt x="17532986" y="2626206"/>
                  </a:lnTo>
                  <a:cubicBezTo>
                    <a:pt x="17563466" y="2626206"/>
                    <a:pt x="17588866" y="2600806"/>
                    <a:pt x="17588866" y="2570326"/>
                  </a:cubicBezTo>
                  <a:lnTo>
                    <a:pt x="17588866" y="99060"/>
                  </a:lnTo>
                  <a:cubicBezTo>
                    <a:pt x="17588866" y="72390"/>
                    <a:pt x="17571086" y="50800"/>
                    <a:pt x="17545686" y="44450"/>
                  </a:cubicBezTo>
                  <a:close/>
                  <a:moveTo>
                    <a:pt x="12700" y="252714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7491075" y="12700"/>
                  </a:lnTo>
                  <a:cubicBezTo>
                    <a:pt x="17515205" y="12700"/>
                    <a:pt x="17534255" y="31750"/>
                    <a:pt x="17534255" y="55880"/>
                  </a:cubicBezTo>
                  <a:lnTo>
                    <a:pt x="17534255" y="2527147"/>
                  </a:lnTo>
                  <a:cubicBezTo>
                    <a:pt x="17534255" y="2551276"/>
                    <a:pt x="17515205" y="2570326"/>
                    <a:pt x="17491075" y="2570326"/>
                  </a:cubicBezTo>
                  <a:lnTo>
                    <a:pt x="55880" y="2570326"/>
                  </a:lnTo>
                  <a:cubicBezTo>
                    <a:pt x="31750" y="2570326"/>
                    <a:pt x="12700" y="2551276"/>
                    <a:pt x="12700" y="2527147"/>
                  </a:cubicBezTo>
                  <a:close/>
                  <a:moveTo>
                    <a:pt x="17576166" y="2570326"/>
                  </a:moveTo>
                  <a:cubicBezTo>
                    <a:pt x="17576166" y="2594456"/>
                    <a:pt x="17557116" y="2613506"/>
                    <a:pt x="17532986" y="2613506"/>
                  </a:cubicBezTo>
                  <a:lnTo>
                    <a:pt x="97790" y="2613506"/>
                  </a:lnTo>
                  <a:cubicBezTo>
                    <a:pt x="78740" y="2613506"/>
                    <a:pt x="62230" y="2600806"/>
                    <a:pt x="57150" y="2583026"/>
                  </a:cubicBezTo>
                  <a:lnTo>
                    <a:pt x="17491075" y="2583026"/>
                  </a:lnTo>
                  <a:cubicBezTo>
                    <a:pt x="17521555" y="2583026"/>
                    <a:pt x="17546955" y="2557626"/>
                    <a:pt x="17546955" y="2527147"/>
                  </a:cubicBezTo>
                  <a:lnTo>
                    <a:pt x="17546955" y="58420"/>
                  </a:lnTo>
                  <a:cubicBezTo>
                    <a:pt x="17563466" y="64770"/>
                    <a:pt x="17576166" y="80010"/>
                    <a:pt x="17576166" y="99060"/>
                  </a:cubicBezTo>
                  <a:lnTo>
                    <a:pt x="17576166" y="257032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555045" y="1867352"/>
            <a:ext cx="10776972" cy="188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Definition: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Enables agents to stor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 past inter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actions, context, and w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orkflow state for accurate reasoning.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Essential for multi-step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decision-making and maintaining conversation continuity.</a:t>
            </a:r>
          </a:p>
          <a:p>
            <a:pPr algn="l">
              <a:lnSpc>
                <a:spcPts val="2940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446600" y="3747587"/>
            <a:ext cx="10885417" cy="3649910"/>
            <a:chOff x="0" y="0"/>
            <a:chExt cx="17588866" cy="58975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57150" y="58420"/>
              <a:ext cx="17519016" cy="5826474"/>
            </a:xfrm>
            <a:custGeom>
              <a:avLst/>
              <a:gdLst/>
              <a:ahLst/>
              <a:cxnLst/>
              <a:rect r="r" b="b" t="t" l="l"/>
              <a:pathLst>
                <a:path h="5826474" w="17519016">
                  <a:moveTo>
                    <a:pt x="17433925" y="5795994"/>
                  </a:moveTo>
                  <a:lnTo>
                    <a:pt x="0" y="5795994"/>
                  </a:lnTo>
                  <a:cubicBezTo>
                    <a:pt x="5080" y="5813774"/>
                    <a:pt x="21590" y="5826474"/>
                    <a:pt x="40640" y="5826474"/>
                  </a:cubicBezTo>
                  <a:lnTo>
                    <a:pt x="17475836" y="5826474"/>
                  </a:lnTo>
                  <a:cubicBezTo>
                    <a:pt x="17499966" y="5826474"/>
                    <a:pt x="17519016" y="5807424"/>
                    <a:pt x="17519016" y="5783294"/>
                  </a:cubicBezTo>
                  <a:lnTo>
                    <a:pt x="17519016" y="40640"/>
                  </a:lnTo>
                  <a:cubicBezTo>
                    <a:pt x="17519016" y="21590"/>
                    <a:pt x="17506316" y="6350"/>
                    <a:pt x="17489805" y="0"/>
                  </a:cubicBezTo>
                  <a:lnTo>
                    <a:pt x="17489805" y="5740114"/>
                  </a:lnTo>
                  <a:cubicBezTo>
                    <a:pt x="17489805" y="5770594"/>
                    <a:pt x="17464405" y="5795994"/>
                    <a:pt x="17433925" y="579599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17521555" cy="5829014"/>
            </a:xfrm>
            <a:custGeom>
              <a:avLst/>
              <a:gdLst/>
              <a:ahLst/>
              <a:cxnLst/>
              <a:rect r="r" b="b" t="t" l="l"/>
              <a:pathLst>
                <a:path h="5829014" w="17521555">
                  <a:moveTo>
                    <a:pt x="43180" y="5829014"/>
                  </a:moveTo>
                  <a:lnTo>
                    <a:pt x="17478375" y="5829014"/>
                  </a:lnTo>
                  <a:cubicBezTo>
                    <a:pt x="17502505" y="5829014"/>
                    <a:pt x="17521555" y="5809964"/>
                    <a:pt x="17521555" y="5785834"/>
                  </a:cubicBezTo>
                  <a:lnTo>
                    <a:pt x="17521555" y="43180"/>
                  </a:lnTo>
                  <a:cubicBezTo>
                    <a:pt x="17521555" y="19050"/>
                    <a:pt x="17502505" y="0"/>
                    <a:pt x="17478375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5785834"/>
                  </a:lnTo>
                  <a:cubicBezTo>
                    <a:pt x="0" y="5809964"/>
                    <a:pt x="19050" y="5829014"/>
                    <a:pt x="43180" y="5829014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588866" cy="5897594"/>
            </a:xfrm>
            <a:custGeom>
              <a:avLst/>
              <a:gdLst/>
              <a:ahLst/>
              <a:cxnLst/>
              <a:rect r="r" b="b" t="t" l="l"/>
              <a:pathLst>
                <a:path h="5897594" w="17588866">
                  <a:moveTo>
                    <a:pt x="17545686" y="44450"/>
                  </a:moveTo>
                  <a:cubicBezTo>
                    <a:pt x="17540605" y="19050"/>
                    <a:pt x="17517746" y="0"/>
                    <a:pt x="17491075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5798534"/>
                  </a:lnTo>
                  <a:cubicBezTo>
                    <a:pt x="0" y="5825205"/>
                    <a:pt x="17780" y="5846794"/>
                    <a:pt x="43180" y="5853144"/>
                  </a:cubicBezTo>
                  <a:cubicBezTo>
                    <a:pt x="48260" y="5878544"/>
                    <a:pt x="71120" y="5897594"/>
                    <a:pt x="97790" y="5897594"/>
                  </a:cubicBezTo>
                  <a:lnTo>
                    <a:pt x="17532986" y="5897594"/>
                  </a:lnTo>
                  <a:cubicBezTo>
                    <a:pt x="17563466" y="5897594"/>
                    <a:pt x="17588866" y="5872194"/>
                    <a:pt x="17588866" y="5841714"/>
                  </a:cubicBezTo>
                  <a:lnTo>
                    <a:pt x="17588866" y="99060"/>
                  </a:lnTo>
                  <a:cubicBezTo>
                    <a:pt x="17588866" y="72390"/>
                    <a:pt x="17571086" y="50800"/>
                    <a:pt x="17545686" y="44450"/>
                  </a:cubicBezTo>
                  <a:close/>
                  <a:moveTo>
                    <a:pt x="12700" y="5798534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7491075" y="12700"/>
                  </a:lnTo>
                  <a:cubicBezTo>
                    <a:pt x="17515205" y="12700"/>
                    <a:pt x="17534255" y="31750"/>
                    <a:pt x="17534255" y="55880"/>
                  </a:cubicBezTo>
                  <a:lnTo>
                    <a:pt x="17534255" y="5798534"/>
                  </a:lnTo>
                  <a:cubicBezTo>
                    <a:pt x="17534255" y="5822664"/>
                    <a:pt x="17515205" y="5841714"/>
                    <a:pt x="17491075" y="5841714"/>
                  </a:cubicBezTo>
                  <a:lnTo>
                    <a:pt x="55880" y="5841714"/>
                  </a:lnTo>
                  <a:cubicBezTo>
                    <a:pt x="31750" y="5841714"/>
                    <a:pt x="12700" y="5822664"/>
                    <a:pt x="12700" y="5798534"/>
                  </a:cubicBezTo>
                  <a:close/>
                  <a:moveTo>
                    <a:pt x="17576166" y="5841714"/>
                  </a:moveTo>
                  <a:cubicBezTo>
                    <a:pt x="17576166" y="5865844"/>
                    <a:pt x="17557116" y="5884894"/>
                    <a:pt x="17532986" y="5884894"/>
                  </a:cubicBezTo>
                  <a:lnTo>
                    <a:pt x="97790" y="5884894"/>
                  </a:lnTo>
                  <a:cubicBezTo>
                    <a:pt x="78740" y="5884894"/>
                    <a:pt x="62230" y="5872194"/>
                    <a:pt x="57150" y="5854414"/>
                  </a:cubicBezTo>
                  <a:lnTo>
                    <a:pt x="17491075" y="5854414"/>
                  </a:lnTo>
                  <a:cubicBezTo>
                    <a:pt x="17521555" y="5854414"/>
                    <a:pt x="17546955" y="5829014"/>
                    <a:pt x="17546955" y="5798534"/>
                  </a:cubicBezTo>
                  <a:lnTo>
                    <a:pt x="17546955" y="58420"/>
                  </a:lnTo>
                  <a:cubicBezTo>
                    <a:pt x="17563466" y="64770"/>
                    <a:pt x="17576166" y="80010"/>
                    <a:pt x="17576166" y="99060"/>
                  </a:cubicBezTo>
                  <a:lnTo>
                    <a:pt x="17576166" y="584171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555045" y="3797517"/>
            <a:ext cx="10776972" cy="3737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DEFAULT MEMORY OPTIONS IN LANGGRAPH → </a:t>
            </a:r>
          </a:p>
          <a:p>
            <a:pPr algn="l">
              <a:lnSpc>
                <a:spcPts val="2940"/>
              </a:lnSpc>
            </a:pP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Conversation Buffer → Stores all messages sequentially.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Window Memory → Keeps only the last N messages (sliding window).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Knowledge Graph → Represents relationships between entities.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Summary Memory → Stores condensed summaries of past interactions.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Runnable with Message History: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Lets developers define custom memory classes (MMY) using prior messages.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Helps simulate full memory behavior for testing and w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orkflows.</a:t>
            </a:r>
          </a:p>
          <a:p>
            <a:pPr algn="l">
              <a:lnSpc>
                <a:spcPts val="2940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446600" y="7658952"/>
            <a:ext cx="10885417" cy="2411174"/>
            <a:chOff x="0" y="0"/>
            <a:chExt cx="17588866" cy="389602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57150" y="58420"/>
              <a:ext cx="17519016" cy="3824901"/>
            </a:xfrm>
            <a:custGeom>
              <a:avLst/>
              <a:gdLst/>
              <a:ahLst/>
              <a:cxnLst/>
              <a:rect r="r" b="b" t="t" l="l"/>
              <a:pathLst>
                <a:path h="3824901" w="17519016">
                  <a:moveTo>
                    <a:pt x="17433925" y="3794422"/>
                  </a:moveTo>
                  <a:lnTo>
                    <a:pt x="0" y="3794422"/>
                  </a:lnTo>
                  <a:cubicBezTo>
                    <a:pt x="5080" y="3812201"/>
                    <a:pt x="21590" y="3824901"/>
                    <a:pt x="40640" y="3824901"/>
                  </a:cubicBezTo>
                  <a:lnTo>
                    <a:pt x="17475836" y="3824901"/>
                  </a:lnTo>
                  <a:cubicBezTo>
                    <a:pt x="17499966" y="3824901"/>
                    <a:pt x="17519016" y="3805851"/>
                    <a:pt x="17519016" y="3781722"/>
                  </a:cubicBezTo>
                  <a:lnTo>
                    <a:pt x="17519016" y="40640"/>
                  </a:lnTo>
                  <a:cubicBezTo>
                    <a:pt x="17519016" y="21590"/>
                    <a:pt x="17506316" y="6350"/>
                    <a:pt x="17489805" y="0"/>
                  </a:cubicBezTo>
                  <a:lnTo>
                    <a:pt x="17489805" y="3738542"/>
                  </a:lnTo>
                  <a:cubicBezTo>
                    <a:pt x="17489805" y="3769022"/>
                    <a:pt x="17464405" y="3794422"/>
                    <a:pt x="17433925" y="379442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17521555" cy="3827442"/>
            </a:xfrm>
            <a:custGeom>
              <a:avLst/>
              <a:gdLst/>
              <a:ahLst/>
              <a:cxnLst/>
              <a:rect r="r" b="b" t="t" l="l"/>
              <a:pathLst>
                <a:path h="3827442" w="17521555">
                  <a:moveTo>
                    <a:pt x="43180" y="3827442"/>
                  </a:moveTo>
                  <a:lnTo>
                    <a:pt x="17478375" y="3827442"/>
                  </a:lnTo>
                  <a:cubicBezTo>
                    <a:pt x="17502505" y="3827442"/>
                    <a:pt x="17521555" y="3808392"/>
                    <a:pt x="17521555" y="3784262"/>
                  </a:cubicBezTo>
                  <a:lnTo>
                    <a:pt x="17521555" y="43180"/>
                  </a:lnTo>
                  <a:cubicBezTo>
                    <a:pt x="17521555" y="19050"/>
                    <a:pt x="17502505" y="0"/>
                    <a:pt x="17478375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784262"/>
                  </a:lnTo>
                  <a:cubicBezTo>
                    <a:pt x="0" y="3808392"/>
                    <a:pt x="19050" y="3827442"/>
                    <a:pt x="43180" y="3827442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588866" cy="3896021"/>
            </a:xfrm>
            <a:custGeom>
              <a:avLst/>
              <a:gdLst/>
              <a:ahLst/>
              <a:cxnLst/>
              <a:rect r="r" b="b" t="t" l="l"/>
              <a:pathLst>
                <a:path h="3896021" w="17588866">
                  <a:moveTo>
                    <a:pt x="17545686" y="44450"/>
                  </a:moveTo>
                  <a:cubicBezTo>
                    <a:pt x="17540605" y="19050"/>
                    <a:pt x="17517746" y="0"/>
                    <a:pt x="17491075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796962"/>
                  </a:lnTo>
                  <a:cubicBezTo>
                    <a:pt x="0" y="3823631"/>
                    <a:pt x="17780" y="3845221"/>
                    <a:pt x="43180" y="3851571"/>
                  </a:cubicBezTo>
                  <a:cubicBezTo>
                    <a:pt x="48260" y="3876971"/>
                    <a:pt x="71120" y="3896021"/>
                    <a:pt x="97790" y="3896021"/>
                  </a:cubicBezTo>
                  <a:lnTo>
                    <a:pt x="17532986" y="3896021"/>
                  </a:lnTo>
                  <a:cubicBezTo>
                    <a:pt x="17563466" y="3896021"/>
                    <a:pt x="17588866" y="3870621"/>
                    <a:pt x="17588866" y="3840142"/>
                  </a:cubicBezTo>
                  <a:lnTo>
                    <a:pt x="17588866" y="99060"/>
                  </a:lnTo>
                  <a:cubicBezTo>
                    <a:pt x="17588866" y="72390"/>
                    <a:pt x="17571086" y="50800"/>
                    <a:pt x="17545686" y="44450"/>
                  </a:cubicBezTo>
                  <a:close/>
                  <a:moveTo>
                    <a:pt x="12700" y="3796962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7491075" y="12700"/>
                  </a:lnTo>
                  <a:cubicBezTo>
                    <a:pt x="17515205" y="12700"/>
                    <a:pt x="17534255" y="31750"/>
                    <a:pt x="17534255" y="55880"/>
                  </a:cubicBezTo>
                  <a:lnTo>
                    <a:pt x="17534255" y="3796962"/>
                  </a:lnTo>
                  <a:cubicBezTo>
                    <a:pt x="17534255" y="3821092"/>
                    <a:pt x="17515205" y="3840142"/>
                    <a:pt x="17491075" y="3840142"/>
                  </a:cubicBezTo>
                  <a:lnTo>
                    <a:pt x="55880" y="3840142"/>
                  </a:lnTo>
                  <a:cubicBezTo>
                    <a:pt x="31750" y="3840142"/>
                    <a:pt x="12700" y="3821092"/>
                    <a:pt x="12700" y="3796962"/>
                  </a:cubicBezTo>
                  <a:close/>
                  <a:moveTo>
                    <a:pt x="17576166" y="3840142"/>
                  </a:moveTo>
                  <a:cubicBezTo>
                    <a:pt x="17576166" y="3864271"/>
                    <a:pt x="17557116" y="3883321"/>
                    <a:pt x="17532986" y="3883321"/>
                  </a:cubicBezTo>
                  <a:lnTo>
                    <a:pt x="97790" y="3883321"/>
                  </a:lnTo>
                  <a:cubicBezTo>
                    <a:pt x="78740" y="3883321"/>
                    <a:pt x="62230" y="3870621"/>
                    <a:pt x="57150" y="3852842"/>
                  </a:cubicBezTo>
                  <a:lnTo>
                    <a:pt x="17491075" y="3852842"/>
                  </a:lnTo>
                  <a:cubicBezTo>
                    <a:pt x="17521555" y="3852842"/>
                    <a:pt x="17546955" y="3827442"/>
                    <a:pt x="17546955" y="3796962"/>
                  </a:cubicBezTo>
                  <a:lnTo>
                    <a:pt x="17546955" y="58420"/>
                  </a:lnTo>
                  <a:cubicBezTo>
                    <a:pt x="17563466" y="64770"/>
                    <a:pt x="17576166" y="80010"/>
                    <a:pt x="17576166" y="99060"/>
                  </a:cubicBezTo>
                  <a:lnTo>
                    <a:pt x="17576166" y="384014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555045" y="7708882"/>
            <a:ext cx="10776972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Limitations 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Primarily single-user oriented.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RAM-based MMY storag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Multiple MMY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objects f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or multiple users are stored in a Python dictionary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Fails under horizontal scaling (multiple servers).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Memory lost on server restart → not reliable for production.</a:t>
            </a:r>
          </a:p>
          <a:p>
            <a:pPr algn="l">
              <a:lnSpc>
                <a:spcPts val="2940"/>
              </a:lnSpc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11681022" y="1817422"/>
            <a:ext cx="6250148" cy="8252704"/>
            <a:chOff x="0" y="0"/>
            <a:chExt cx="10099109" cy="1333487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57150" y="58420"/>
              <a:ext cx="10029259" cy="13263759"/>
            </a:xfrm>
            <a:custGeom>
              <a:avLst/>
              <a:gdLst/>
              <a:ahLst/>
              <a:cxnLst/>
              <a:rect r="r" b="b" t="t" l="l"/>
              <a:pathLst>
                <a:path h="13263759" w="10029259">
                  <a:moveTo>
                    <a:pt x="9944169" y="13233279"/>
                  </a:moveTo>
                  <a:lnTo>
                    <a:pt x="0" y="13233279"/>
                  </a:lnTo>
                  <a:cubicBezTo>
                    <a:pt x="5080" y="13251059"/>
                    <a:pt x="21590" y="13263759"/>
                    <a:pt x="40640" y="13263759"/>
                  </a:cubicBezTo>
                  <a:lnTo>
                    <a:pt x="9986080" y="13263759"/>
                  </a:lnTo>
                  <a:cubicBezTo>
                    <a:pt x="10010209" y="13263759"/>
                    <a:pt x="10029259" y="13244709"/>
                    <a:pt x="10029259" y="13220579"/>
                  </a:cubicBezTo>
                  <a:lnTo>
                    <a:pt x="10029259" y="40640"/>
                  </a:lnTo>
                  <a:cubicBezTo>
                    <a:pt x="10029259" y="21590"/>
                    <a:pt x="10016559" y="6350"/>
                    <a:pt x="10000049" y="0"/>
                  </a:cubicBezTo>
                  <a:lnTo>
                    <a:pt x="10000049" y="13177398"/>
                  </a:lnTo>
                  <a:cubicBezTo>
                    <a:pt x="10000049" y="13207879"/>
                    <a:pt x="9974649" y="13233279"/>
                    <a:pt x="9944169" y="1323327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2700" y="12700"/>
              <a:ext cx="10031799" cy="13266299"/>
            </a:xfrm>
            <a:custGeom>
              <a:avLst/>
              <a:gdLst/>
              <a:ahLst/>
              <a:cxnLst/>
              <a:rect r="r" b="b" t="t" l="l"/>
              <a:pathLst>
                <a:path h="13266299" w="10031799">
                  <a:moveTo>
                    <a:pt x="43180" y="13266299"/>
                  </a:moveTo>
                  <a:lnTo>
                    <a:pt x="9988619" y="13266299"/>
                  </a:lnTo>
                  <a:cubicBezTo>
                    <a:pt x="10012749" y="13266299"/>
                    <a:pt x="10031799" y="13247249"/>
                    <a:pt x="10031799" y="13223118"/>
                  </a:cubicBezTo>
                  <a:lnTo>
                    <a:pt x="10031799" y="43180"/>
                  </a:lnTo>
                  <a:cubicBezTo>
                    <a:pt x="10031799" y="19050"/>
                    <a:pt x="10012749" y="0"/>
                    <a:pt x="9988619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3223118"/>
                  </a:lnTo>
                  <a:cubicBezTo>
                    <a:pt x="0" y="13247249"/>
                    <a:pt x="19050" y="13266299"/>
                    <a:pt x="43180" y="13266299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099109" cy="13334879"/>
            </a:xfrm>
            <a:custGeom>
              <a:avLst/>
              <a:gdLst/>
              <a:ahLst/>
              <a:cxnLst/>
              <a:rect r="r" b="b" t="t" l="l"/>
              <a:pathLst>
                <a:path h="13334879" w="10099109">
                  <a:moveTo>
                    <a:pt x="10055930" y="44450"/>
                  </a:moveTo>
                  <a:cubicBezTo>
                    <a:pt x="10050849" y="19050"/>
                    <a:pt x="10027989" y="0"/>
                    <a:pt x="1000131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3235818"/>
                  </a:lnTo>
                  <a:cubicBezTo>
                    <a:pt x="0" y="13262488"/>
                    <a:pt x="17780" y="13284079"/>
                    <a:pt x="43180" y="13290429"/>
                  </a:cubicBezTo>
                  <a:cubicBezTo>
                    <a:pt x="48260" y="13315829"/>
                    <a:pt x="71120" y="13334879"/>
                    <a:pt x="97790" y="13334879"/>
                  </a:cubicBezTo>
                  <a:lnTo>
                    <a:pt x="10043230" y="13334879"/>
                  </a:lnTo>
                  <a:cubicBezTo>
                    <a:pt x="10073709" y="13334879"/>
                    <a:pt x="10099109" y="13309479"/>
                    <a:pt x="10099109" y="13278999"/>
                  </a:cubicBezTo>
                  <a:lnTo>
                    <a:pt x="10099109" y="99060"/>
                  </a:lnTo>
                  <a:cubicBezTo>
                    <a:pt x="10099109" y="72390"/>
                    <a:pt x="10081330" y="50800"/>
                    <a:pt x="10055930" y="44450"/>
                  </a:cubicBezTo>
                  <a:close/>
                  <a:moveTo>
                    <a:pt x="12700" y="13235818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0001319" y="12700"/>
                  </a:lnTo>
                  <a:cubicBezTo>
                    <a:pt x="10025449" y="12700"/>
                    <a:pt x="10044499" y="31750"/>
                    <a:pt x="10044499" y="55880"/>
                  </a:cubicBezTo>
                  <a:lnTo>
                    <a:pt x="10044499" y="13235818"/>
                  </a:lnTo>
                  <a:cubicBezTo>
                    <a:pt x="10044499" y="13259949"/>
                    <a:pt x="10025449" y="13278999"/>
                    <a:pt x="10001319" y="13278999"/>
                  </a:cubicBezTo>
                  <a:lnTo>
                    <a:pt x="55880" y="13278999"/>
                  </a:lnTo>
                  <a:cubicBezTo>
                    <a:pt x="31750" y="13278999"/>
                    <a:pt x="12700" y="13259949"/>
                    <a:pt x="12700" y="13235818"/>
                  </a:cubicBezTo>
                  <a:close/>
                  <a:moveTo>
                    <a:pt x="10086409" y="13278999"/>
                  </a:moveTo>
                  <a:cubicBezTo>
                    <a:pt x="10086409" y="13303129"/>
                    <a:pt x="10067359" y="13322179"/>
                    <a:pt x="10043230" y="13322179"/>
                  </a:cubicBezTo>
                  <a:lnTo>
                    <a:pt x="97790" y="13322179"/>
                  </a:lnTo>
                  <a:cubicBezTo>
                    <a:pt x="78740" y="13322179"/>
                    <a:pt x="62230" y="13309479"/>
                    <a:pt x="57150" y="13291699"/>
                  </a:cubicBezTo>
                  <a:lnTo>
                    <a:pt x="10001319" y="13291699"/>
                  </a:lnTo>
                  <a:cubicBezTo>
                    <a:pt x="10031799" y="13291699"/>
                    <a:pt x="10057199" y="13266299"/>
                    <a:pt x="10057199" y="13235818"/>
                  </a:cubicBezTo>
                  <a:lnTo>
                    <a:pt x="10057199" y="58420"/>
                  </a:lnTo>
                  <a:cubicBezTo>
                    <a:pt x="10073709" y="64770"/>
                    <a:pt x="10086409" y="80010"/>
                    <a:pt x="10086409" y="99060"/>
                  </a:cubicBezTo>
                  <a:lnTo>
                    <a:pt x="10086409" y="1327899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1743288" y="1867352"/>
            <a:ext cx="6187882" cy="819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Redis-Based Solution</a:t>
            </a:r>
          </a:p>
          <a:p>
            <a:pPr algn="l">
              <a:lnSpc>
                <a:spcPts val="2940"/>
              </a:lnSpc>
            </a:pP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LangChain community provides synchronous Redis connection.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RedisChatMessageHistory → memory class from lang chain community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Custom memory classes can wrap it to provid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 async support.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Benefits: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Persistent, scalable, and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accessible across multiple users.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Stores memory in Redis DB instead of volatile server RAM.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Can integrate conversation history, w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orkflow state, and summaries efficiently.</a:t>
            </a:r>
          </a:p>
          <a:p>
            <a:pPr algn="l">
              <a:lnSpc>
                <a:spcPts val="2940"/>
              </a:lnSpc>
            </a:pP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Custom Async Redis MMY: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Developers can override read/write methods.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Implements multi-user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support and resilient memory even on server restart.</a:t>
            </a:r>
          </a:p>
          <a:p>
            <a:pPr algn="l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FEF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082" y="462909"/>
            <a:ext cx="17367598" cy="898997"/>
            <a:chOff x="0" y="0"/>
            <a:chExt cx="28062898" cy="14526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7150" y="58420"/>
              <a:ext cx="27993048" cy="1381497"/>
            </a:xfrm>
            <a:custGeom>
              <a:avLst/>
              <a:gdLst/>
              <a:ahLst/>
              <a:cxnLst/>
              <a:rect r="r" b="b" t="t" l="l"/>
              <a:pathLst>
                <a:path h="1381497" w="27993048">
                  <a:moveTo>
                    <a:pt x="27907959" y="1351017"/>
                  </a:moveTo>
                  <a:lnTo>
                    <a:pt x="0" y="1351017"/>
                  </a:lnTo>
                  <a:cubicBezTo>
                    <a:pt x="5080" y="1368797"/>
                    <a:pt x="21590" y="1381497"/>
                    <a:pt x="40640" y="1381497"/>
                  </a:cubicBezTo>
                  <a:lnTo>
                    <a:pt x="27949869" y="1381497"/>
                  </a:lnTo>
                  <a:cubicBezTo>
                    <a:pt x="27973998" y="1381497"/>
                    <a:pt x="27993048" y="1362447"/>
                    <a:pt x="27993048" y="1338317"/>
                  </a:cubicBezTo>
                  <a:lnTo>
                    <a:pt x="27993048" y="40640"/>
                  </a:lnTo>
                  <a:cubicBezTo>
                    <a:pt x="27993048" y="21590"/>
                    <a:pt x="27980348" y="6350"/>
                    <a:pt x="27963837" y="0"/>
                  </a:cubicBezTo>
                  <a:lnTo>
                    <a:pt x="27963837" y="1295137"/>
                  </a:lnTo>
                  <a:cubicBezTo>
                    <a:pt x="27963837" y="1325617"/>
                    <a:pt x="27938437" y="1351017"/>
                    <a:pt x="27907959" y="135101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7995587" cy="1384037"/>
            </a:xfrm>
            <a:custGeom>
              <a:avLst/>
              <a:gdLst/>
              <a:ahLst/>
              <a:cxnLst/>
              <a:rect r="r" b="b" t="t" l="l"/>
              <a:pathLst>
                <a:path h="1384037" w="27995587">
                  <a:moveTo>
                    <a:pt x="43180" y="1384037"/>
                  </a:moveTo>
                  <a:lnTo>
                    <a:pt x="27952409" y="1384037"/>
                  </a:lnTo>
                  <a:cubicBezTo>
                    <a:pt x="27976537" y="1384037"/>
                    <a:pt x="27995587" y="1364987"/>
                    <a:pt x="27995587" y="1340857"/>
                  </a:cubicBezTo>
                  <a:lnTo>
                    <a:pt x="27995587" y="43180"/>
                  </a:lnTo>
                  <a:cubicBezTo>
                    <a:pt x="27995587" y="19050"/>
                    <a:pt x="27976537" y="0"/>
                    <a:pt x="27952409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340857"/>
                  </a:lnTo>
                  <a:cubicBezTo>
                    <a:pt x="0" y="1364987"/>
                    <a:pt x="19050" y="1384037"/>
                    <a:pt x="43180" y="1384037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062898" cy="1452617"/>
            </a:xfrm>
            <a:custGeom>
              <a:avLst/>
              <a:gdLst/>
              <a:ahLst/>
              <a:cxnLst/>
              <a:rect r="r" b="b" t="t" l="l"/>
              <a:pathLst>
                <a:path h="1452617" w="28062898">
                  <a:moveTo>
                    <a:pt x="28019719" y="44450"/>
                  </a:moveTo>
                  <a:cubicBezTo>
                    <a:pt x="28014637" y="19050"/>
                    <a:pt x="27991777" y="0"/>
                    <a:pt x="2796510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353557"/>
                  </a:lnTo>
                  <a:cubicBezTo>
                    <a:pt x="0" y="1380227"/>
                    <a:pt x="17780" y="1401817"/>
                    <a:pt x="43180" y="1408167"/>
                  </a:cubicBezTo>
                  <a:cubicBezTo>
                    <a:pt x="48260" y="1433567"/>
                    <a:pt x="71120" y="1452617"/>
                    <a:pt x="97790" y="1452617"/>
                  </a:cubicBezTo>
                  <a:lnTo>
                    <a:pt x="28007019" y="1452617"/>
                  </a:lnTo>
                  <a:cubicBezTo>
                    <a:pt x="28037498" y="1452617"/>
                    <a:pt x="28062898" y="1427217"/>
                    <a:pt x="28062898" y="1396737"/>
                  </a:cubicBezTo>
                  <a:lnTo>
                    <a:pt x="28062898" y="99060"/>
                  </a:lnTo>
                  <a:cubicBezTo>
                    <a:pt x="28062898" y="72390"/>
                    <a:pt x="28045119" y="50800"/>
                    <a:pt x="28019719" y="44450"/>
                  </a:cubicBezTo>
                  <a:close/>
                  <a:moveTo>
                    <a:pt x="12700" y="135355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7965109" y="12700"/>
                  </a:lnTo>
                  <a:cubicBezTo>
                    <a:pt x="27989237" y="12700"/>
                    <a:pt x="28008287" y="31750"/>
                    <a:pt x="28008287" y="55880"/>
                  </a:cubicBezTo>
                  <a:lnTo>
                    <a:pt x="28008287" y="1353557"/>
                  </a:lnTo>
                  <a:cubicBezTo>
                    <a:pt x="28008287" y="1377687"/>
                    <a:pt x="27989237" y="1396737"/>
                    <a:pt x="27965109" y="1396737"/>
                  </a:cubicBezTo>
                  <a:lnTo>
                    <a:pt x="55880" y="1396737"/>
                  </a:lnTo>
                  <a:cubicBezTo>
                    <a:pt x="31750" y="1396737"/>
                    <a:pt x="12700" y="1377687"/>
                    <a:pt x="12700" y="1353557"/>
                  </a:cubicBezTo>
                  <a:close/>
                  <a:moveTo>
                    <a:pt x="28050198" y="1396737"/>
                  </a:moveTo>
                  <a:cubicBezTo>
                    <a:pt x="28050198" y="1420867"/>
                    <a:pt x="28031148" y="1439917"/>
                    <a:pt x="28007019" y="1439917"/>
                  </a:cubicBezTo>
                  <a:lnTo>
                    <a:pt x="97790" y="1439917"/>
                  </a:lnTo>
                  <a:cubicBezTo>
                    <a:pt x="78740" y="1439917"/>
                    <a:pt x="62230" y="1427217"/>
                    <a:pt x="57150" y="1409437"/>
                  </a:cubicBezTo>
                  <a:lnTo>
                    <a:pt x="27965109" y="1409437"/>
                  </a:lnTo>
                  <a:cubicBezTo>
                    <a:pt x="27995587" y="1409437"/>
                    <a:pt x="28020987" y="1384037"/>
                    <a:pt x="28020987" y="1353557"/>
                  </a:cubicBezTo>
                  <a:lnTo>
                    <a:pt x="28020987" y="58420"/>
                  </a:lnTo>
                  <a:cubicBezTo>
                    <a:pt x="28037498" y="64770"/>
                    <a:pt x="28050198" y="80010"/>
                    <a:pt x="28050198" y="99060"/>
                  </a:cubicBezTo>
                  <a:lnTo>
                    <a:pt x="28050198" y="139673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05052" y="558272"/>
            <a:ext cx="12142354" cy="717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64"/>
              </a:lnSpc>
            </a:pPr>
            <a:r>
              <a:rPr lang="en-US" b="true" sz="4800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VECTOR DATABASE !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46600" y="1680016"/>
            <a:ext cx="9513484" cy="2437814"/>
            <a:chOff x="0" y="0"/>
            <a:chExt cx="15372070" cy="39390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7150" y="58420"/>
              <a:ext cx="15302219" cy="3867946"/>
            </a:xfrm>
            <a:custGeom>
              <a:avLst/>
              <a:gdLst/>
              <a:ahLst/>
              <a:cxnLst/>
              <a:rect r="r" b="b" t="t" l="l"/>
              <a:pathLst>
                <a:path h="3867946" w="15302219">
                  <a:moveTo>
                    <a:pt x="15217130" y="3837466"/>
                  </a:moveTo>
                  <a:lnTo>
                    <a:pt x="0" y="3837466"/>
                  </a:lnTo>
                  <a:cubicBezTo>
                    <a:pt x="5080" y="3855246"/>
                    <a:pt x="21590" y="3867946"/>
                    <a:pt x="40640" y="3867946"/>
                  </a:cubicBezTo>
                  <a:lnTo>
                    <a:pt x="15259041" y="3867946"/>
                  </a:lnTo>
                  <a:cubicBezTo>
                    <a:pt x="15283169" y="3867946"/>
                    <a:pt x="15302219" y="3848896"/>
                    <a:pt x="15302219" y="3824766"/>
                  </a:cubicBezTo>
                  <a:lnTo>
                    <a:pt x="15302219" y="40640"/>
                  </a:lnTo>
                  <a:cubicBezTo>
                    <a:pt x="15302219" y="21590"/>
                    <a:pt x="15289519" y="6350"/>
                    <a:pt x="15273010" y="0"/>
                  </a:cubicBezTo>
                  <a:lnTo>
                    <a:pt x="15273010" y="3781586"/>
                  </a:lnTo>
                  <a:cubicBezTo>
                    <a:pt x="15273010" y="3812066"/>
                    <a:pt x="15247610" y="3837466"/>
                    <a:pt x="15217130" y="383746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2700" y="12700"/>
              <a:ext cx="15304760" cy="3870486"/>
            </a:xfrm>
            <a:custGeom>
              <a:avLst/>
              <a:gdLst/>
              <a:ahLst/>
              <a:cxnLst/>
              <a:rect r="r" b="b" t="t" l="l"/>
              <a:pathLst>
                <a:path h="3870486" w="15304760">
                  <a:moveTo>
                    <a:pt x="43180" y="3870486"/>
                  </a:moveTo>
                  <a:lnTo>
                    <a:pt x="15261580" y="3870486"/>
                  </a:lnTo>
                  <a:cubicBezTo>
                    <a:pt x="15285710" y="3870486"/>
                    <a:pt x="15304760" y="3851436"/>
                    <a:pt x="15304760" y="3827306"/>
                  </a:cubicBezTo>
                  <a:lnTo>
                    <a:pt x="15304760" y="43180"/>
                  </a:lnTo>
                  <a:cubicBezTo>
                    <a:pt x="15304760" y="19050"/>
                    <a:pt x="15285710" y="0"/>
                    <a:pt x="1526158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827306"/>
                  </a:lnTo>
                  <a:cubicBezTo>
                    <a:pt x="0" y="3851436"/>
                    <a:pt x="19050" y="3870486"/>
                    <a:pt x="43180" y="3870486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372069" cy="3939066"/>
            </a:xfrm>
            <a:custGeom>
              <a:avLst/>
              <a:gdLst/>
              <a:ahLst/>
              <a:cxnLst/>
              <a:rect r="r" b="b" t="t" l="l"/>
              <a:pathLst>
                <a:path h="3939066" w="15372069">
                  <a:moveTo>
                    <a:pt x="15328891" y="44450"/>
                  </a:moveTo>
                  <a:cubicBezTo>
                    <a:pt x="15323810" y="19050"/>
                    <a:pt x="15300950" y="0"/>
                    <a:pt x="15274280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840006"/>
                  </a:lnTo>
                  <a:cubicBezTo>
                    <a:pt x="0" y="3866676"/>
                    <a:pt x="17780" y="3888266"/>
                    <a:pt x="43180" y="3894616"/>
                  </a:cubicBezTo>
                  <a:cubicBezTo>
                    <a:pt x="48260" y="3920016"/>
                    <a:pt x="71120" y="3939066"/>
                    <a:pt x="97790" y="3939066"/>
                  </a:cubicBezTo>
                  <a:lnTo>
                    <a:pt x="15316191" y="3939066"/>
                  </a:lnTo>
                  <a:cubicBezTo>
                    <a:pt x="15346669" y="3939066"/>
                    <a:pt x="15372069" y="3913666"/>
                    <a:pt x="15372069" y="3883186"/>
                  </a:cubicBezTo>
                  <a:lnTo>
                    <a:pt x="15372069" y="99060"/>
                  </a:lnTo>
                  <a:cubicBezTo>
                    <a:pt x="15372069" y="72390"/>
                    <a:pt x="15354291" y="50800"/>
                    <a:pt x="15328891" y="44450"/>
                  </a:cubicBezTo>
                  <a:close/>
                  <a:moveTo>
                    <a:pt x="12700" y="3840006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5274280" y="12700"/>
                  </a:lnTo>
                  <a:cubicBezTo>
                    <a:pt x="15298410" y="12700"/>
                    <a:pt x="15317460" y="31750"/>
                    <a:pt x="15317460" y="55880"/>
                  </a:cubicBezTo>
                  <a:lnTo>
                    <a:pt x="15317460" y="3840006"/>
                  </a:lnTo>
                  <a:cubicBezTo>
                    <a:pt x="15317460" y="3864136"/>
                    <a:pt x="15298410" y="3883186"/>
                    <a:pt x="15274280" y="3883186"/>
                  </a:cubicBezTo>
                  <a:lnTo>
                    <a:pt x="55880" y="3883186"/>
                  </a:lnTo>
                  <a:cubicBezTo>
                    <a:pt x="31750" y="3883186"/>
                    <a:pt x="12700" y="3864136"/>
                    <a:pt x="12700" y="3840006"/>
                  </a:cubicBezTo>
                  <a:close/>
                  <a:moveTo>
                    <a:pt x="15359369" y="3883186"/>
                  </a:moveTo>
                  <a:cubicBezTo>
                    <a:pt x="15359369" y="3907316"/>
                    <a:pt x="15340319" y="3926366"/>
                    <a:pt x="15316191" y="3926366"/>
                  </a:cubicBezTo>
                  <a:lnTo>
                    <a:pt x="97790" y="3926366"/>
                  </a:lnTo>
                  <a:cubicBezTo>
                    <a:pt x="78740" y="3926366"/>
                    <a:pt x="62230" y="3913666"/>
                    <a:pt x="57150" y="3895886"/>
                  </a:cubicBezTo>
                  <a:lnTo>
                    <a:pt x="15274280" y="3895886"/>
                  </a:lnTo>
                  <a:cubicBezTo>
                    <a:pt x="15304760" y="3895886"/>
                    <a:pt x="15330160" y="3870486"/>
                    <a:pt x="15330160" y="3840006"/>
                  </a:cubicBezTo>
                  <a:lnTo>
                    <a:pt x="15330160" y="58420"/>
                  </a:lnTo>
                  <a:cubicBezTo>
                    <a:pt x="15346669" y="64770"/>
                    <a:pt x="15359369" y="80010"/>
                    <a:pt x="15359369" y="99060"/>
                  </a:cubicBezTo>
                  <a:lnTo>
                    <a:pt x="15359369" y="388318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555045" y="1729946"/>
            <a:ext cx="9405039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Need for Vector DB: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For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a current promp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t, an agent w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orks better if it retrieves: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Other relevant prompts.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Outputs generated by the agent for those prompts.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Whether these outputs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were admin-approved.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Helps the agent provide more accurate, relevant, and validated solutions.</a:t>
            </a:r>
          </a:p>
          <a:p>
            <a:pPr algn="l">
              <a:lnSpc>
                <a:spcPts val="294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446600" y="4443085"/>
            <a:ext cx="9513484" cy="5474714"/>
            <a:chOff x="0" y="0"/>
            <a:chExt cx="15372070" cy="88461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7150" y="58420"/>
              <a:ext cx="15302219" cy="8775028"/>
            </a:xfrm>
            <a:custGeom>
              <a:avLst/>
              <a:gdLst/>
              <a:ahLst/>
              <a:cxnLst/>
              <a:rect r="r" b="b" t="t" l="l"/>
              <a:pathLst>
                <a:path h="8775028" w="15302219">
                  <a:moveTo>
                    <a:pt x="15217130" y="8744548"/>
                  </a:moveTo>
                  <a:lnTo>
                    <a:pt x="0" y="8744548"/>
                  </a:lnTo>
                  <a:cubicBezTo>
                    <a:pt x="5080" y="8762328"/>
                    <a:pt x="21590" y="8775028"/>
                    <a:pt x="40640" y="8775028"/>
                  </a:cubicBezTo>
                  <a:lnTo>
                    <a:pt x="15259041" y="8775028"/>
                  </a:lnTo>
                  <a:cubicBezTo>
                    <a:pt x="15283169" y="8775028"/>
                    <a:pt x="15302219" y="8755978"/>
                    <a:pt x="15302219" y="8731848"/>
                  </a:cubicBezTo>
                  <a:lnTo>
                    <a:pt x="15302219" y="40640"/>
                  </a:lnTo>
                  <a:cubicBezTo>
                    <a:pt x="15302219" y="21590"/>
                    <a:pt x="15289519" y="6350"/>
                    <a:pt x="15273010" y="0"/>
                  </a:cubicBezTo>
                  <a:lnTo>
                    <a:pt x="15273010" y="8688668"/>
                  </a:lnTo>
                  <a:cubicBezTo>
                    <a:pt x="15273010" y="8719148"/>
                    <a:pt x="15247610" y="8744548"/>
                    <a:pt x="15217130" y="874454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2700" y="12700"/>
              <a:ext cx="15304760" cy="8777568"/>
            </a:xfrm>
            <a:custGeom>
              <a:avLst/>
              <a:gdLst/>
              <a:ahLst/>
              <a:cxnLst/>
              <a:rect r="r" b="b" t="t" l="l"/>
              <a:pathLst>
                <a:path h="8777568" w="15304760">
                  <a:moveTo>
                    <a:pt x="43180" y="8777568"/>
                  </a:moveTo>
                  <a:lnTo>
                    <a:pt x="15261580" y="8777568"/>
                  </a:lnTo>
                  <a:cubicBezTo>
                    <a:pt x="15285710" y="8777568"/>
                    <a:pt x="15304760" y="8758518"/>
                    <a:pt x="15304760" y="8734388"/>
                  </a:cubicBezTo>
                  <a:lnTo>
                    <a:pt x="15304760" y="43180"/>
                  </a:lnTo>
                  <a:cubicBezTo>
                    <a:pt x="15304760" y="19050"/>
                    <a:pt x="15285710" y="0"/>
                    <a:pt x="1526158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8734388"/>
                  </a:lnTo>
                  <a:cubicBezTo>
                    <a:pt x="0" y="8758518"/>
                    <a:pt x="19050" y="8777568"/>
                    <a:pt x="43180" y="8777568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372069" cy="8846148"/>
            </a:xfrm>
            <a:custGeom>
              <a:avLst/>
              <a:gdLst/>
              <a:ahLst/>
              <a:cxnLst/>
              <a:rect r="r" b="b" t="t" l="l"/>
              <a:pathLst>
                <a:path h="8846148" w="15372069">
                  <a:moveTo>
                    <a:pt x="15328891" y="44450"/>
                  </a:moveTo>
                  <a:cubicBezTo>
                    <a:pt x="15323810" y="19050"/>
                    <a:pt x="15300950" y="0"/>
                    <a:pt x="15274280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8747088"/>
                  </a:lnTo>
                  <a:cubicBezTo>
                    <a:pt x="0" y="8773757"/>
                    <a:pt x="17780" y="8795348"/>
                    <a:pt x="43180" y="8801698"/>
                  </a:cubicBezTo>
                  <a:cubicBezTo>
                    <a:pt x="48260" y="8827098"/>
                    <a:pt x="71120" y="8846148"/>
                    <a:pt x="97790" y="8846148"/>
                  </a:cubicBezTo>
                  <a:lnTo>
                    <a:pt x="15316191" y="8846148"/>
                  </a:lnTo>
                  <a:cubicBezTo>
                    <a:pt x="15346669" y="8846148"/>
                    <a:pt x="15372069" y="8820748"/>
                    <a:pt x="15372069" y="8790268"/>
                  </a:cubicBezTo>
                  <a:lnTo>
                    <a:pt x="15372069" y="99060"/>
                  </a:lnTo>
                  <a:cubicBezTo>
                    <a:pt x="15372069" y="72390"/>
                    <a:pt x="15354291" y="50800"/>
                    <a:pt x="15328891" y="44450"/>
                  </a:cubicBezTo>
                  <a:close/>
                  <a:moveTo>
                    <a:pt x="12700" y="8747088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5274280" y="12700"/>
                  </a:lnTo>
                  <a:cubicBezTo>
                    <a:pt x="15298410" y="12700"/>
                    <a:pt x="15317460" y="31750"/>
                    <a:pt x="15317460" y="55880"/>
                  </a:cubicBezTo>
                  <a:lnTo>
                    <a:pt x="15317460" y="8747088"/>
                  </a:lnTo>
                  <a:cubicBezTo>
                    <a:pt x="15317460" y="8771218"/>
                    <a:pt x="15298410" y="8790268"/>
                    <a:pt x="15274280" y="8790268"/>
                  </a:cubicBezTo>
                  <a:lnTo>
                    <a:pt x="55880" y="8790268"/>
                  </a:lnTo>
                  <a:cubicBezTo>
                    <a:pt x="31750" y="8790268"/>
                    <a:pt x="12700" y="8771218"/>
                    <a:pt x="12700" y="8747088"/>
                  </a:cubicBezTo>
                  <a:close/>
                  <a:moveTo>
                    <a:pt x="15359369" y="8790268"/>
                  </a:moveTo>
                  <a:cubicBezTo>
                    <a:pt x="15359369" y="8814398"/>
                    <a:pt x="15340319" y="8833448"/>
                    <a:pt x="15316191" y="8833448"/>
                  </a:cubicBezTo>
                  <a:lnTo>
                    <a:pt x="97790" y="8833448"/>
                  </a:lnTo>
                  <a:cubicBezTo>
                    <a:pt x="78740" y="8833448"/>
                    <a:pt x="62230" y="8820748"/>
                    <a:pt x="57150" y="8802968"/>
                  </a:cubicBezTo>
                  <a:lnTo>
                    <a:pt x="15274280" y="8802968"/>
                  </a:lnTo>
                  <a:cubicBezTo>
                    <a:pt x="15304760" y="8802968"/>
                    <a:pt x="15330160" y="8777568"/>
                    <a:pt x="15330160" y="8747088"/>
                  </a:cubicBezTo>
                  <a:lnTo>
                    <a:pt x="15330160" y="58420"/>
                  </a:lnTo>
                  <a:cubicBezTo>
                    <a:pt x="15346669" y="64770"/>
                    <a:pt x="15359369" y="80010"/>
                    <a:pt x="15359369" y="99060"/>
                  </a:cubicBezTo>
                  <a:lnTo>
                    <a:pt x="15359369" y="879026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555045" y="4493015"/>
            <a:ext cx="9405039" cy="559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Vector Database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Purpose: Stores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embeddings for semantic search to re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trieve relevant context efficiently.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How it w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orks:</a:t>
            </a:r>
          </a:p>
          <a:p>
            <a:pPr algn="l" marL="906783" indent="-302261" lvl="2">
              <a:lnSpc>
                <a:spcPts val="2940"/>
              </a:lnSpc>
              <a:buAutoNum type="alphaLcPeriod" startAt="1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Convert text (prompts, outputs) into vectors (embeddings) that capture semantic meaning.</a:t>
            </a:r>
          </a:p>
          <a:p>
            <a:pPr algn="l" marL="906783" indent="-302261" lvl="2">
              <a:lnSpc>
                <a:spcPts val="2940"/>
              </a:lnSpc>
              <a:buAutoNum type="alphaLcPeriod" startAt="1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tore these vectors in a vector DB.</a:t>
            </a:r>
          </a:p>
          <a:p>
            <a:pPr algn="l" marL="906783" indent="-302261" lvl="2">
              <a:lnSpc>
                <a:spcPts val="2940"/>
              </a:lnSpc>
              <a:buAutoNum type="alphaLcPeriod" startAt="1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Query the DB using a new prompt vector to find semantically similar past prompts/outputs.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V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ectors &amp; Embeddings: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Vector: A numerical representation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of text in multi-dimensional space.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Emb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edding: The mapping of text → vector such that semantically similar texts are close in vector space.</a:t>
            </a:r>
          </a:p>
          <a:p>
            <a:pPr algn="l">
              <a:lnSpc>
                <a:spcPts val="2940"/>
              </a:lnSpc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10157237" y="2295300"/>
            <a:ext cx="7608761" cy="3210358"/>
            <a:chOff x="0" y="0"/>
            <a:chExt cx="12294383" cy="518735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7150" y="58420"/>
              <a:ext cx="12224533" cy="5116239"/>
            </a:xfrm>
            <a:custGeom>
              <a:avLst/>
              <a:gdLst/>
              <a:ahLst/>
              <a:cxnLst/>
              <a:rect r="r" b="b" t="t" l="l"/>
              <a:pathLst>
                <a:path h="5116239" w="12224533">
                  <a:moveTo>
                    <a:pt x="12139443" y="5085759"/>
                  </a:moveTo>
                  <a:lnTo>
                    <a:pt x="0" y="5085759"/>
                  </a:lnTo>
                  <a:cubicBezTo>
                    <a:pt x="5080" y="5103539"/>
                    <a:pt x="21590" y="5116239"/>
                    <a:pt x="40640" y="5116239"/>
                  </a:cubicBezTo>
                  <a:lnTo>
                    <a:pt x="12181353" y="5116239"/>
                  </a:lnTo>
                  <a:cubicBezTo>
                    <a:pt x="12205483" y="5116239"/>
                    <a:pt x="12224533" y="5097189"/>
                    <a:pt x="12224533" y="5073059"/>
                  </a:cubicBezTo>
                  <a:lnTo>
                    <a:pt x="12224533" y="40640"/>
                  </a:lnTo>
                  <a:cubicBezTo>
                    <a:pt x="12224533" y="21590"/>
                    <a:pt x="12211833" y="6350"/>
                    <a:pt x="12195323" y="0"/>
                  </a:cubicBezTo>
                  <a:lnTo>
                    <a:pt x="12195323" y="5029879"/>
                  </a:lnTo>
                  <a:cubicBezTo>
                    <a:pt x="12195323" y="5060359"/>
                    <a:pt x="12169923" y="5085759"/>
                    <a:pt x="12139443" y="508575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700" y="12700"/>
              <a:ext cx="12227073" cy="5118779"/>
            </a:xfrm>
            <a:custGeom>
              <a:avLst/>
              <a:gdLst/>
              <a:ahLst/>
              <a:cxnLst/>
              <a:rect r="r" b="b" t="t" l="l"/>
              <a:pathLst>
                <a:path h="5118779" w="12227073">
                  <a:moveTo>
                    <a:pt x="43180" y="5118779"/>
                  </a:moveTo>
                  <a:lnTo>
                    <a:pt x="12183893" y="5118779"/>
                  </a:lnTo>
                  <a:cubicBezTo>
                    <a:pt x="12208023" y="5118779"/>
                    <a:pt x="12227073" y="5099729"/>
                    <a:pt x="12227073" y="5075599"/>
                  </a:cubicBezTo>
                  <a:lnTo>
                    <a:pt x="12227073" y="43180"/>
                  </a:lnTo>
                  <a:cubicBezTo>
                    <a:pt x="12227073" y="19050"/>
                    <a:pt x="12208023" y="0"/>
                    <a:pt x="12183893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5075599"/>
                  </a:lnTo>
                  <a:cubicBezTo>
                    <a:pt x="0" y="5099729"/>
                    <a:pt x="19050" y="5118779"/>
                    <a:pt x="43180" y="5118779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294383" cy="5187359"/>
            </a:xfrm>
            <a:custGeom>
              <a:avLst/>
              <a:gdLst/>
              <a:ahLst/>
              <a:cxnLst/>
              <a:rect r="r" b="b" t="t" l="l"/>
              <a:pathLst>
                <a:path h="5187359" w="12294383">
                  <a:moveTo>
                    <a:pt x="12251203" y="44450"/>
                  </a:moveTo>
                  <a:cubicBezTo>
                    <a:pt x="12246123" y="19050"/>
                    <a:pt x="12223262" y="0"/>
                    <a:pt x="12196593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5088299"/>
                  </a:lnTo>
                  <a:cubicBezTo>
                    <a:pt x="0" y="5114969"/>
                    <a:pt x="17780" y="5136559"/>
                    <a:pt x="43180" y="5142909"/>
                  </a:cubicBezTo>
                  <a:cubicBezTo>
                    <a:pt x="48260" y="5168309"/>
                    <a:pt x="71120" y="5187359"/>
                    <a:pt x="97790" y="5187359"/>
                  </a:cubicBezTo>
                  <a:lnTo>
                    <a:pt x="12238503" y="5187359"/>
                  </a:lnTo>
                  <a:cubicBezTo>
                    <a:pt x="12268983" y="5187359"/>
                    <a:pt x="12294383" y="5161959"/>
                    <a:pt x="12294383" y="5131479"/>
                  </a:cubicBezTo>
                  <a:lnTo>
                    <a:pt x="12294383" y="99060"/>
                  </a:lnTo>
                  <a:cubicBezTo>
                    <a:pt x="12294383" y="72390"/>
                    <a:pt x="12276603" y="50800"/>
                    <a:pt x="12251203" y="44450"/>
                  </a:cubicBezTo>
                  <a:close/>
                  <a:moveTo>
                    <a:pt x="12700" y="5088299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2196593" y="12700"/>
                  </a:lnTo>
                  <a:cubicBezTo>
                    <a:pt x="12220723" y="12700"/>
                    <a:pt x="12239773" y="31750"/>
                    <a:pt x="12239773" y="55880"/>
                  </a:cubicBezTo>
                  <a:lnTo>
                    <a:pt x="12239773" y="5088299"/>
                  </a:lnTo>
                  <a:cubicBezTo>
                    <a:pt x="12239773" y="5112429"/>
                    <a:pt x="12220723" y="5131479"/>
                    <a:pt x="12196593" y="5131479"/>
                  </a:cubicBezTo>
                  <a:lnTo>
                    <a:pt x="55880" y="5131479"/>
                  </a:lnTo>
                  <a:cubicBezTo>
                    <a:pt x="31750" y="5131479"/>
                    <a:pt x="12700" y="5112429"/>
                    <a:pt x="12700" y="5088299"/>
                  </a:cubicBezTo>
                  <a:close/>
                  <a:moveTo>
                    <a:pt x="12281683" y="5131479"/>
                  </a:moveTo>
                  <a:cubicBezTo>
                    <a:pt x="12281683" y="5155609"/>
                    <a:pt x="12262633" y="5174659"/>
                    <a:pt x="12238503" y="5174659"/>
                  </a:cubicBezTo>
                  <a:lnTo>
                    <a:pt x="97790" y="5174659"/>
                  </a:lnTo>
                  <a:cubicBezTo>
                    <a:pt x="78740" y="5174659"/>
                    <a:pt x="62230" y="5161959"/>
                    <a:pt x="57150" y="5144179"/>
                  </a:cubicBezTo>
                  <a:lnTo>
                    <a:pt x="12196593" y="5144179"/>
                  </a:lnTo>
                  <a:cubicBezTo>
                    <a:pt x="12227073" y="5144179"/>
                    <a:pt x="12252473" y="5118779"/>
                    <a:pt x="12252473" y="5088299"/>
                  </a:cubicBezTo>
                  <a:lnTo>
                    <a:pt x="12252473" y="58420"/>
                  </a:lnTo>
                  <a:cubicBezTo>
                    <a:pt x="12268983" y="64770"/>
                    <a:pt x="12281683" y="80010"/>
                    <a:pt x="12281683" y="99060"/>
                  </a:cubicBezTo>
                  <a:lnTo>
                    <a:pt x="12281683" y="513147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0242147" y="2345230"/>
            <a:ext cx="7523851" cy="336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Indexing Methods</a:t>
            </a:r>
          </a:p>
          <a:p>
            <a:pPr algn="l" marL="453392" indent="-226696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HNSW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(Hierarchic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al Navigable Small W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orld)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Excellent for fast nearest-neighbor search.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Cons: Costly for updates &amp; deletes, but inserts are fast.</a:t>
            </a:r>
          </a:p>
          <a:p>
            <a:pPr algn="l" marL="453392" indent="-226696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Proprietary Graph Algorithm → Microsoft Fresh Disk ANN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Ba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lanced performance for insert, delete, and update, but mediocre overall.</a:t>
            </a:r>
          </a:p>
          <a:p>
            <a:pPr algn="l">
              <a:lnSpc>
                <a:spcPts val="2940"/>
              </a:lnSpc>
            </a:pPr>
          </a:p>
        </p:txBody>
      </p:sp>
      <p:grpSp>
        <p:nvGrpSpPr>
          <p:cNvPr name="Group 22" id="22"/>
          <p:cNvGrpSpPr/>
          <p:nvPr/>
        </p:nvGrpSpPr>
        <p:grpSpPr>
          <a:xfrm rot="0">
            <a:off x="10157237" y="5758783"/>
            <a:ext cx="7608761" cy="3552416"/>
            <a:chOff x="0" y="0"/>
            <a:chExt cx="12294383" cy="574006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57150" y="58420"/>
              <a:ext cx="12224533" cy="5668942"/>
            </a:xfrm>
            <a:custGeom>
              <a:avLst/>
              <a:gdLst/>
              <a:ahLst/>
              <a:cxnLst/>
              <a:rect r="r" b="b" t="t" l="l"/>
              <a:pathLst>
                <a:path h="5668942" w="12224533">
                  <a:moveTo>
                    <a:pt x="12139443" y="5638462"/>
                  </a:moveTo>
                  <a:lnTo>
                    <a:pt x="0" y="5638462"/>
                  </a:lnTo>
                  <a:cubicBezTo>
                    <a:pt x="5080" y="5656242"/>
                    <a:pt x="21590" y="5668942"/>
                    <a:pt x="40640" y="5668942"/>
                  </a:cubicBezTo>
                  <a:lnTo>
                    <a:pt x="12181353" y="5668942"/>
                  </a:lnTo>
                  <a:cubicBezTo>
                    <a:pt x="12205483" y="5668942"/>
                    <a:pt x="12224533" y="5649892"/>
                    <a:pt x="12224533" y="5625762"/>
                  </a:cubicBezTo>
                  <a:lnTo>
                    <a:pt x="12224533" y="40640"/>
                  </a:lnTo>
                  <a:cubicBezTo>
                    <a:pt x="12224533" y="21590"/>
                    <a:pt x="12211833" y="6350"/>
                    <a:pt x="12195323" y="0"/>
                  </a:cubicBezTo>
                  <a:lnTo>
                    <a:pt x="12195323" y="5582582"/>
                  </a:lnTo>
                  <a:cubicBezTo>
                    <a:pt x="12195323" y="5613062"/>
                    <a:pt x="12169923" y="5638462"/>
                    <a:pt x="12139443" y="563846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2700" y="12700"/>
              <a:ext cx="12227073" cy="5671482"/>
            </a:xfrm>
            <a:custGeom>
              <a:avLst/>
              <a:gdLst/>
              <a:ahLst/>
              <a:cxnLst/>
              <a:rect r="r" b="b" t="t" l="l"/>
              <a:pathLst>
                <a:path h="5671482" w="12227073">
                  <a:moveTo>
                    <a:pt x="43180" y="5671482"/>
                  </a:moveTo>
                  <a:lnTo>
                    <a:pt x="12183893" y="5671482"/>
                  </a:lnTo>
                  <a:cubicBezTo>
                    <a:pt x="12208023" y="5671482"/>
                    <a:pt x="12227073" y="5652432"/>
                    <a:pt x="12227073" y="5628302"/>
                  </a:cubicBezTo>
                  <a:lnTo>
                    <a:pt x="12227073" y="43180"/>
                  </a:lnTo>
                  <a:cubicBezTo>
                    <a:pt x="12227073" y="19050"/>
                    <a:pt x="12208023" y="0"/>
                    <a:pt x="12183893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5628302"/>
                  </a:lnTo>
                  <a:cubicBezTo>
                    <a:pt x="0" y="5652432"/>
                    <a:pt x="19050" y="5671482"/>
                    <a:pt x="43180" y="5671482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294383" cy="5740062"/>
            </a:xfrm>
            <a:custGeom>
              <a:avLst/>
              <a:gdLst/>
              <a:ahLst/>
              <a:cxnLst/>
              <a:rect r="r" b="b" t="t" l="l"/>
              <a:pathLst>
                <a:path h="5740062" w="12294383">
                  <a:moveTo>
                    <a:pt x="12251203" y="44450"/>
                  </a:moveTo>
                  <a:cubicBezTo>
                    <a:pt x="12246123" y="19050"/>
                    <a:pt x="12223262" y="0"/>
                    <a:pt x="12196593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5641002"/>
                  </a:lnTo>
                  <a:cubicBezTo>
                    <a:pt x="0" y="5667672"/>
                    <a:pt x="17780" y="5689262"/>
                    <a:pt x="43180" y="5695612"/>
                  </a:cubicBezTo>
                  <a:cubicBezTo>
                    <a:pt x="48260" y="5721012"/>
                    <a:pt x="71120" y="5740062"/>
                    <a:pt x="97790" y="5740062"/>
                  </a:cubicBezTo>
                  <a:lnTo>
                    <a:pt x="12238503" y="5740062"/>
                  </a:lnTo>
                  <a:cubicBezTo>
                    <a:pt x="12268983" y="5740062"/>
                    <a:pt x="12294383" y="5714662"/>
                    <a:pt x="12294383" y="5684182"/>
                  </a:cubicBezTo>
                  <a:lnTo>
                    <a:pt x="12294383" y="99060"/>
                  </a:lnTo>
                  <a:cubicBezTo>
                    <a:pt x="12294383" y="72390"/>
                    <a:pt x="12276603" y="50800"/>
                    <a:pt x="12251203" y="44450"/>
                  </a:cubicBezTo>
                  <a:close/>
                  <a:moveTo>
                    <a:pt x="12700" y="5641002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2196593" y="12700"/>
                  </a:lnTo>
                  <a:cubicBezTo>
                    <a:pt x="12220723" y="12700"/>
                    <a:pt x="12239773" y="31750"/>
                    <a:pt x="12239773" y="55880"/>
                  </a:cubicBezTo>
                  <a:lnTo>
                    <a:pt x="12239773" y="5641002"/>
                  </a:lnTo>
                  <a:cubicBezTo>
                    <a:pt x="12239773" y="5665132"/>
                    <a:pt x="12220723" y="5684182"/>
                    <a:pt x="12196593" y="5684182"/>
                  </a:cubicBezTo>
                  <a:lnTo>
                    <a:pt x="55880" y="5684182"/>
                  </a:lnTo>
                  <a:cubicBezTo>
                    <a:pt x="31750" y="5684182"/>
                    <a:pt x="12700" y="5665132"/>
                    <a:pt x="12700" y="5641002"/>
                  </a:cubicBezTo>
                  <a:close/>
                  <a:moveTo>
                    <a:pt x="12281683" y="5684182"/>
                  </a:moveTo>
                  <a:cubicBezTo>
                    <a:pt x="12281683" y="5708312"/>
                    <a:pt x="12262633" y="5727362"/>
                    <a:pt x="12238503" y="5727362"/>
                  </a:cubicBezTo>
                  <a:lnTo>
                    <a:pt x="97790" y="5727362"/>
                  </a:lnTo>
                  <a:cubicBezTo>
                    <a:pt x="78740" y="5727362"/>
                    <a:pt x="62230" y="5714662"/>
                    <a:pt x="57150" y="5696882"/>
                  </a:cubicBezTo>
                  <a:lnTo>
                    <a:pt x="12196593" y="5696882"/>
                  </a:lnTo>
                  <a:cubicBezTo>
                    <a:pt x="12227073" y="5696882"/>
                    <a:pt x="12252473" y="5671482"/>
                    <a:pt x="12252473" y="5641002"/>
                  </a:cubicBezTo>
                  <a:lnTo>
                    <a:pt x="12252473" y="58420"/>
                  </a:lnTo>
                  <a:cubicBezTo>
                    <a:pt x="12268983" y="64770"/>
                    <a:pt x="12281683" y="80010"/>
                    <a:pt x="12281683" y="99060"/>
                  </a:cubicBezTo>
                  <a:lnTo>
                    <a:pt x="12281683" y="568418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0242147" y="5808714"/>
            <a:ext cx="7523851" cy="410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Why Qdrant with HNSW</a:t>
            </a: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 over</a:t>
            </a: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 Pinec</a:t>
            </a: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one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Mostly insert-only workloads, so HNSW’s costly updates/deletes are not an issue.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Open-source &amp; production-ready, fully cust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omizable for our multi-agent setup.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Full control over embedding storage, retrieva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l, and context management.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Can be self-hosted or integrated easily with LangGraph agents.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FEF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624" y="273951"/>
            <a:ext cx="17367598" cy="898997"/>
            <a:chOff x="0" y="0"/>
            <a:chExt cx="28062898" cy="14526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7150" y="58420"/>
              <a:ext cx="27993048" cy="1381497"/>
            </a:xfrm>
            <a:custGeom>
              <a:avLst/>
              <a:gdLst/>
              <a:ahLst/>
              <a:cxnLst/>
              <a:rect r="r" b="b" t="t" l="l"/>
              <a:pathLst>
                <a:path h="1381497" w="27993048">
                  <a:moveTo>
                    <a:pt x="27907959" y="1351017"/>
                  </a:moveTo>
                  <a:lnTo>
                    <a:pt x="0" y="1351017"/>
                  </a:lnTo>
                  <a:cubicBezTo>
                    <a:pt x="5080" y="1368797"/>
                    <a:pt x="21590" y="1381497"/>
                    <a:pt x="40640" y="1381497"/>
                  </a:cubicBezTo>
                  <a:lnTo>
                    <a:pt x="27949869" y="1381497"/>
                  </a:lnTo>
                  <a:cubicBezTo>
                    <a:pt x="27973998" y="1381497"/>
                    <a:pt x="27993048" y="1362447"/>
                    <a:pt x="27993048" y="1338317"/>
                  </a:cubicBezTo>
                  <a:lnTo>
                    <a:pt x="27993048" y="40640"/>
                  </a:lnTo>
                  <a:cubicBezTo>
                    <a:pt x="27993048" y="21590"/>
                    <a:pt x="27980348" y="6350"/>
                    <a:pt x="27963837" y="0"/>
                  </a:cubicBezTo>
                  <a:lnTo>
                    <a:pt x="27963837" y="1295137"/>
                  </a:lnTo>
                  <a:cubicBezTo>
                    <a:pt x="27963837" y="1325617"/>
                    <a:pt x="27938437" y="1351017"/>
                    <a:pt x="27907959" y="135101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7995587" cy="1384037"/>
            </a:xfrm>
            <a:custGeom>
              <a:avLst/>
              <a:gdLst/>
              <a:ahLst/>
              <a:cxnLst/>
              <a:rect r="r" b="b" t="t" l="l"/>
              <a:pathLst>
                <a:path h="1384037" w="27995587">
                  <a:moveTo>
                    <a:pt x="43180" y="1384037"/>
                  </a:moveTo>
                  <a:lnTo>
                    <a:pt x="27952409" y="1384037"/>
                  </a:lnTo>
                  <a:cubicBezTo>
                    <a:pt x="27976537" y="1384037"/>
                    <a:pt x="27995587" y="1364987"/>
                    <a:pt x="27995587" y="1340857"/>
                  </a:cubicBezTo>
                  <a:lnTo>
                    <a:pt x="27995587" y="43180"/>
                  </a:lnTo>
                  <a:cubicBezTo>
                    <a:pt x="27995587" y="19050"/>
                    <a:pt x="27976537" y="0"/>
                    <a:pt x="27952409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340857"/>
                  </a:lnTo>
                  <a:cubicBezTo>
                    <a:pt x="0" y="1364987"/>
                    <a:pt x="19050" y="1384037"/>
                    <a:pt x="43180" y="1384037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062898" cy="1452617"/>
            </a:xfrm>
            <a:custGeom>
              <a:avLst/>
              <a:gdLst/>
              <a:ahLst/>
              <a:cxnLst/>
              <a:rect r="r" b="b" t="t" l="l"/>
              <a:pathLst>
                <a:path h="1452617" w="28062898">
                  <a:moveTo>
                    <a:pt x="28019719" y="44450"/>
                  </a:moveTo>
                  <a:cubicBezTo>
                    <a:pt x="28014637" y="19050"/>
                    <a:pt x="27991777" y="0"/>
                    <a:pt x="2796510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353557"/>
                  </a:lnTo>
                  <a:cubicBezTo>
                    <a:pt x="0" y="1380227"/>
                    <a:pt x="17780" y="1401817"/>
                    <a:pt x="43180" y="1408167"/>
                  </a:cubicBezTo>
                  <a:cubicBezTo>
                    <a:pt x="48260" y="1433567"/>
                    <a:pt x="71120" y="1452617"/>
                    <a:pt x="97790" y="1452617"/>
                  </a:cubicBezTo>
                  <a:lnTo>
                    <a:pt x="28007019" y="1452617"/>
                  </a:lnTo>
                  <a:cubicBezTo>
                    <a:pt x="28037498" y="1452617"/>
                    <a:pt x="28062898" y="1427217"/>
                    <a:pt x="28062898" y="1396737"/>
                  </a:cubicBezTo>
                  <a:lnTo>
                    <a:pt x="28062898" y="99060"/>
                  </a:lnTo>
                  <a:cubicBezTo>
                    <a:pt x="28062898" y="72390"/>
                    <a:pt x="28045119" y="50800"/>
                    <a:pt x="28019719" y="44450"/>
                  </a:cubicBezTo>
                  <a:close/>
                  <a:moveTo>
                    <a:pt x="12700" y="135355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7965109" y="12700"/>
                  </a:lnTo>
                  <a:cubicBezTo>
                    <a:pt x="27989237" y="12700"/>
                    <a:pt x="28008287" y="31750"/>
                    <a:pt x="28008287" y="55880"/>
                  </a:cubicBezTo>
                  <a:lnTo>
                    <a:pt x="28008287" y="1353557"/>
                  </a:lnTo>
                  <a:cubicBezTo>
                    <a:pt x="28008287" y="1377687"/>
                    <a:pt x="27989237" y="1396737"/>
                    <a:pt x="27965109" y="1396737"/>
                  </a:cubicBezTo>
                  <a:lnTo>
                    <a:pt x="55880" y="1396737"/>
                  </a:lnTo>
                  <a:cubicBezTo>
                    <a:pt x="31750" y="1396737"/>
                    <a:pt x="12700" y="1377687"/>
                    <a:pt x="12700" y="1353557"/>
                  </a:cubicBezTo>
                  <a:close/>
                  <a:moveTo>
                    <a:pt x="28050198" y="1396737"/>
                  </a:moveTo>
                  <a:cubicBezTo>
                    <a:pt x="28050198" y="1420867"/>
                    <a:pt x="28031148" y="1439917"/>
                    <a:pt x="28007019" y="1439917"/>
                  </a:cubicBezTo>
                  <a:lnTo>
                    <a:pt x="97790" y="1439917"/>
                  </a:lnTo>
                  <a:cubicBezTo>
                    <a:pt x="78740" y="1439917"/>
                    <a:pt x="62230" y="1427217"/>
                    <a:pt x="57150" y="1409437"/>
                  </a:cubicBezTo>
                  <a:lnTo>
                    <a:pt x="27965109" y="1409437"/>
                  </a:lnTo>
                  <a:cubicBezTo>
                    <a:pt x="27995587" y="1409437"/>
                    <a:pt x="28020987" y="1384037"/>
                    <a:pt x="28020987" y="1353557"/>
                  </a:cubicBezTo>
                  <a:lnTo>
                    <a:pt x="28020987" y="58420"/>
                  </a:lnTo>
                  <a:cubicBezTo>
                    <a:pt x="28037498" y="64770"/>
                    <a:pt x="28050198" y="80010"/>
                    <a:pt x="28050198" y="99060"/>
                  </a:cubicBezTo>
                  <a:lnTo>
                    <a:pt x="28050198" y="139673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17594" y="369313"/>
            <a:ext cx="12142354" cy="717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64"/>
              </a:lnSpc>
            </a:pPr>
            <a:r>
              <a:rPr lang="en-US" b="true" sz="4800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MCP SERVERS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6267" y="1444043"/>
            <a:ext cx="9051752" cy="2301640"/>
            <a:chOff x="0" y="0"/>
            <a:chExt cx="14625995" cy="37190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7150" y="58420"/>
              <a:ext cx="14556146" cy="3647914"/>
            </a:xfrm>
            <a:custGeom>
              <a:avLst/>
              <a:gdLst/>
              <a:ahLst/>
              <a:cxnLst/>
              <a:rect r="r" b="b" t="t" l="l"/>
              <a:pathLst>
                <a:path h="3647914" w="14556146">
                  <a:moveTo>
                    <a:pt x="14471055" y="3617434"/>
                  </a:moveTo>
                  <a:lnTo>
                    <a:pt x="0" y="3617434"/>
                  </a:lnTo>
                  <a:cubicBezTo>
                    <a:pt x="5080" y="3635214"/>
                    <a:pt x="21590" y="3647914"/>
                    <a:pt x="40640" y="3647914"/>
                  </a:cubicBezTo>
                  <a:lnTo>
                    <a:pt x="14512965" y="3647914"/>
                  </a:lnTo>
                  <a:cubicBezTo>
                    <a:pt x="14537096" y="3647914"/>
                    <a:pt x="14556146" y="3628864"/>
                    <a:pt x="14556146" y="3604734"/>
                  </a:cubicBezTo>
                  <a:lnTo>
                    <a:pt x="14556146" y="40640"/>
                  </a:lnTo>
                  <a:cubicBezTo>
                    <a:pt x="14556146" y="21590"/>
                    <a:pt x="14543446" y="6350"/>
                    <a:pt x="14526935" y="0"/>
                  </a:cubicBezTo>
                  <a:lnTo>
                    <a:pt x="14526935" y="3561554"/>
                  </a:lnTo>
                  <a:cubicBezTo>
                    <a:pt x="14526935" y="3592034"/>
                    <a:pt x="14501535" y="3617434"/>
                    <a:pt x="14471055" y="361743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2700" y="12700"/>
              <a:ext cx="14558685" cy="3650454"/>
            </a:xfrm>
            <a:custGeom>
              <a:avLst/>
              <a:gdLst/>
              <a:ahLst/>
              <a:cxnLst/>
              <a:rect r="r" b="b" t="t" l="l"/>
              <a:pathLst>
                <a:path h="3650454" w="14558685">
                  <a:moveTo>
                    <a:pt x="43180" y="3650454"/>
                  </a:moveTo>
                  <a:lnTo>
                    <a:pt x="14515505" y="3650454"/>
                  </a:lnTo>
                  <a:cubicBezTo>
                    <a:pt x="14539635" y="3650454"/>
                    <a:pt x="14558685" y="3631404"/>
                    <a:pt x="14558685" y="3607274"/>
                  </a:cubicBezTo>
                  <a:lnTo>
                    <a:pt x="14558685" y="43180"/>
                  </a:lnTo>
                  <a:cubicBezTo>
                    <a:pt x="14558685" y="19050"/>
                    <a:pt x="14539635" y="0"/>
                    <a:pt x="14515505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607274"/>
                  </a:lnTo>
                  <a:cubicBezTo>
                    <a:pt x="0" y="3631404"/>
                    <a:pt x="19050" y="3650454"/>
                    <a:pt x="43180" y="3650454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625996" cy="3719034"/>
            </a:xfrm>
            <a:custGeom>
              <a:avLst/>
              <a:gdLst/>
              <a:ahLst/>
              <a:cxnLst/>
              <a:rect r="r" b="b" t="t" l="l"/>
              <a:pathLst>
                <a:path h="3719034" w="14625996">
                  <a:moveTo>
                    <a:pt x="14582815" y="44450"/>
                  </a:moveTo>
                  <a:cubicBezTo>
                    <a:pt x="14577735" y="19050"/>
                    <a:pt x="14554874" y="0"/>
                    <a:pt x="14528205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619974"/>
                  </a:lnTo>
                  <a:cubicBezTo>
                    <a:pt x="0" y="3646644"/>
                    <a:pt x="17780" y="3668234"/>
                    <a:pt x="43180" y="3674584"/>
                  </a:cubicBezTo>
                  <a:cubicBezTo>
                    <a:pt x="48260" y="3699984"/>
                    <a:pt x="71120" y="3719034"/>
                    <a:pt x="97790" y="3719034"/>
                  </a:cubicBezTo>
                  <a:lnTo>
                    <a:pt x="14570115" y="3719034"/>
                  </a:lnTo>
                  <a:cubicBezTo>
                    <a:pt x="14600596" y="3719034"/>
                    <a:pt x="14625996" y="3693634"/>
                    <a:pt x="14625996" y="3663154"/>
                  </a:cubicBezTo>
                  <a:lnTo>
                    <a:pt x="14625996" y="99060"/>
                  </a:lnTo>
                  <a:cubicBezTo>
                    <a:pt x="14625996" y="72390"/>
                    <a:pt x="14608215" y="50800"/>
                    <a:pt x="14582815" y="44450"/>
                  </a:cubicBezTo>
                  <a:close/>
                  <a:moveTo>
                    <a:pt x="12700" y="3619974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4528205" y="12700"/>
                  </a:lnTo>
                  <a:cubicBezTo>
                    <a:pt x="14552335" y="12700"/>
                    <a:pt x="14571385" y="31750"/>
                    <a:pt x="14571385" y="55880"/>
                  </a:cubicBezTo>
                  <a:lnTo>
                    <a:pt x="14571385" y="3619974"/>
                  </a:lnTo>
                  <a:cubicBezTo>
                    <a:pt x="14571385" y="3644104"/>
                    <a:pt x="14552335" y="3663154"/>
                    <a:pt x="14528205" y="3663154"/>
                  </a:cubicBezTo>
                  <a:lnTo>
                    <a:pt x="55880" y="3663154"/>
                  </a:lnTo>
                  <a:cubicBezTo>
                    <a:pt x="31750" y="3663154"/>
                    <a:pt x="12700" y="3644104"/>
                    <a:pt x="12700" y="3619974"/>
                  </a:cubicBezTo>
                  <a:close/>
                  <a:moveTo>
                    <a:pt x="14613296" y="3663154"/>
                  </a:moveTo>
                  <a:cubicBezTo>
                    <a:pt x="14613296" y="3687284"/>
                    <a:pt x="14594246" y="3706334"/>
                    <a:pt x="14570115" y="3706334"/>
                  </a:cubicBezTo>
                  <a:lnTo>
                    <a:pt x="97790" y="3706334"/>
                  </a:lnTo>
                  <a:cubicBezTo>
                    <a:pt x="78740" y="3706334"/>
                    <a:pt x="62230" y="3693634"/>
                    <a:pt x="57150" y="3675854"/>
                  </a:cubicBezTo>
                  <a:lnTo>
                    <a:pt x="14528205" y="3675854"/>
                  </a:lnTo>
                  <a:cubicBezTo>
                    <a:pt x="14558685" y="3675854"/>
                    <a:pt x="14584085" y="3650454"/>
                    <a:pt x="14584085" y="3619974"/>
                  </a:cubicBezTo>
                  <a:lnTo>
                    <a:pt x="14584085" y="58420"/>
                  </a:lnTo>
                  <a:cubicBezTo>
                    <a:pt x="14600596" y="64770"/>
                    <a:pt x="14613296" y="80010"/>
                    <a:pt x="14613296" y="99060"/>
                  </a:cubicBezTo>
                  <a:lnTo>
                    <a:pt x="14613296" y="366315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14712" y="1493973"/>
            <a:ext cx="8708255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Recall Slide 2</a:t>
            </a: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 Scenario: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Colle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ge w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ith multiple departments: Exam Cell, Placement, Transport.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epartments expose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services as APIs.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task like rescheduling an exam requires cross-department coordination.</a:t>
            </a:r>
          </a:p>
          <a:p>
            <a:pPr algn="l">
              <a:lnSpc>
                <a:spcPts val="294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9391518" y="1444043"/>
            <a:ext cx="8659019" cy="2301640"/>
            <a:chOff x="0" y="0"/>
            <a:chExt cx="13991410" cy="37190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7150" y="58420"/>
              <a:ext cx="13921560" cy="3647914"/>
            </a:xfrm>
            <a:custGeom>
              <a:avLst/>
              <a:gdLst/>
              <a:ahLst/>
              <a:cxnLst/>
              <a:rect r="r" b="b" t="t" l="l"/>
              <a:pathLst>
                <a:path h="3647914" w="13921560">
                  <a:moveTo>
                    <a:pt x="13836470" y="3617434"/>
                  </a:moveTo>
                  <a:lnTo>
                    <a:pt x="0" y="3617434"/>
                  </a:lnTo>
                  <a:cubicBezTo>
                    <a:pt x="5080" y="3635214"/>
                    <a:pt x="21590" y="3647914"/>
                    <a:pt x="40640" y="3647914"/>
                  </a:cubicBezTo>
                  <a:lnTo>
                    <a:pt x="13878379" y="3647914"/>
                  </a:lnTo>
                  <a:cubicBezTo>
                    <a:pt x="13902510" y="3647914"/>
                    <a:pt x="13921560" y="3628864"/>
                    <a:pt x="13921560" y="3604734"/>
                  </a:cubicBezTo>
                  <a:lnTo>
                    <a:pt x="13921560" y="40640"/>
                  </a:lnTo>
                  <a:cubicBezTo>
                    <a:pt x="13921560" y="21590"/>
                    <a:pt x="13908860" y="6350"/>
                    <a:pt x="13892350" y="0"/>
                  </a:cubicBezTo>
                  <a:lnTo>
                    <a:pt x="13892350" y="3561554"/>
                  </a:lnTo>
                  <a:cubicBezTo>
                    <a:pt x="13892350" y="3592034"/>
                    <a:pt x="13866950" y="3617434"/>
                    <a:pt x="13836470" y="361743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2700" y="12700"/>
              <a:ext cx="13924100" cy="3650454"/>
            </a:xfrm>
            <a:custGeom>
              <a:avLst/>
              <a:gdLst/>
              <a:ahLst/>
              <a:cxnLst/>
              <a:rect r="r" b="b" t="t" l="l"/>
              <a:pathLst>
                <a:path h="3650454" w="13924100">
                  <a:moveTo>
                    <a:pt x="43180" y="3650454"/>
                  </a:moveTo>
                  <a:lnTo>
                    <a:pt x="13880920" y="3650454"/>
                  </a:lnTo>
                  <a:cubicBezTo>
                    <a:pt x="13905050" y="3650454"/>
                    <a:pt x="13924100" y="3631404"/>
                    <a:pt x="13924100" y="3607274"/>
                  </a:cubicBezTo>
                  <a:lnTo>
                    <a:pt x="13924100" y="43180"/>
                  </a:lnTo>
                  <a:cubicBezTo>
                    <a:pt x="13924100" y="19050"/>
                    <a:pt x="13905050" y="0"/>
                    <a:pt x="1388092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607274"/>
                  </a:lnTo>
                  <a:cubicBezTo>
                    <a:pt x="0" y="3631404"/>
                    <a:pt x="19050" y="3650454"/>
                    <a:pt x="43180" y="3650454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991410" cy="3719034"/>
            </a:xfrm>
            <a:custGeom>
              <a:avLst/>
              <a:gdLst/>
              <a:ahLst/>
              <a:cxnLst/>
              <a:rect r="r" b="b" t="t" l="l"/>
              <a:pathLst>
                <a:path h="3719034" w="13991410">
                  <a:moveTo>
                    <a:pt x="13948229" y="44450"/>
                  </a:moveTo>
                  <a:cubicBezTo>
                    <a:pt x="13943150" y="19050"/>
                    <a:pt x="13920290" y="0"/>
                    <a:pt x="13893620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619974"/>
                  </a:lnTo>
                  <a:cubicBezTo>
                    <a:pt x="0" y="3646644"/>
                    <a:pt x="17780" y="3668234"/>
                    <a:pt x="43180" y="3674584"/>
                  </a:cubicBezTo>
                  <a:cubicBezTo>
                    <a:pt x="48260" y="3699984"/>
                    <a:pt x="71120" y="3719034"/>
                    <a:pt x="97790" y="3719034"/>
                  </a:cubicBezTo>
                  <a:lnTo>
                    <a:pt x="13935529" y="3719034"/>
                  </a:lnTo>
                  <a:cubicBezTo>
                    <a:pt x="13966010" y="3719034"/>
                    <a:pt x="13991410" y="3693634"/>
                    <a:pt x="13991410" y="3663154"/>
                  </a:cubicBezTo>
                  <a:lnTo>
                    <a:pt x="13991410" y="99060"/>
                  </a:lnTo>
                  <a:cubicBezTo>
                    <a:pt x="13991410" y="72390"/>
                    <a:pt x="13973629" y="50800"/>
                    <a:pt x="13948229" y="44450"/>
                  </a:cubicBezTo>
                  <a:close/>
                  <a:moveTo>
                    <a:pt x="12700" y="3619974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3893620" y="12700"/>
                  </a:lnTo>
                  <a:cubicBezTo>
                    <a:pt x="13917750" y="12700"/>
                    <a:pt x="13936800" y="31750"/>
                    <a:pt x="13936800" y="55880"/>
                  </a:cubicBezTo>
                  <a:lnTo>
                    <a:pt x="13936800" y="3619974"/>
                  </a:lnTo>
                  <a:cubicBezTo>
                    <a:pt x="13936800" y="3644104"/>
                    <a:pt x="13917750" y="3663154"/>
                    <a:pt x="13893620" y="3663154"/>
                  </a:cubicBezTo>
                  <a:lnTo>
                    <a:pt x="55880" y="3663154"/>
                  </a:lnTo>
                  <a:cubicBezTo>
                    <a:pt x="31750" y="3663154"/>
                    <a:pt x="12700" y="3644104"/>
                    <a:pt x="12700" y="3619974"/>
                  </a:cubicBezTo>
                  <a:close/>
                  <a:moveTo>
                    <a:pt x="13978710" y="3663154"/>
                  </a:moveTo>
                  <a:cubicBezTo>
                    <a:pt x="13978710" y="3687284"/>
                    <a:pt x="13959660" y="3706334"/>
                    <a:pt x="13935529" y="3706334"/>
                  </a:cubicBezTo>
                  <a:lnTo>
                    <a:pt x="97790" y="3706334"/>
                  </a:lnTo>
                  <a:cubicBezTo>
                    <a:pt x="78740" y="3706334"/>
                    <a:pt x="62230" y="3693634"/>
                    <a:pt x="57150" y="3675854"/>
                  </a:cubicBezTo>
                  <a:lnTo>
                    <a:pt x="13893620" y="3675854"/>
                  </a:lnTo>
                  <a:cubicBezTo>
                    <a:pt x="13924100" y="3675854"/>
                    <a:pt x="13949500" y="3650454"/>
                    <a:pt x="13949500" y="3619974"/>
                  </a:cubicBezTo>
                  <a:lnTo>
                    <a:pt x="13949500" y="58420"/>
                  </a:lnTo>
                  <a:cubicBezTo>
                    <a:pt x="13966010" y="64770"/>
                    <a:pt x="13978710" y="80010"/>
                    <a:pt x="13978710" y="99060"/>
                  </a:cubicBezTo>
                  <a:lnTo>
                    <a:pt x="13978710" y="366315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9499963" y="1493973"/>
            <a:ext cx="9405039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Problem for LLM</a:t>
            </a: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 Agents: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How d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oes an a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gen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 call these APIs safely and reliably?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Without a standard: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Agents may misuse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services.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Workflows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can fail.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Security and consistency issues arise.</a:t>
            </a:r>
          </a:p>
          <a:p>
            <a:pPr algn="l">
              <a:lnSpc>
                <a:spcPts val="2940"/>
              </a:lnSpc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206267" y="4231552"/>
            <a:ext cx="17844270" cy="5785559"/>
            <a:chOff x="0" y="0"/>
            <a:chExt cx="28833115" cy="93484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7150" y="58420"/>
              <a:ext cx="28763264" cy="9277297"/>
            </a:xfrm>
            <a:custGeom>
              <a:avLst/>
              <a:gdLst/>
              <a:ahLst/>
              <a:cxnLst/>
              <a:rect r="r" b="b" t="t" l="l"/>
              <a:pathLst>
                <a:path h="9277297" w="28763264">
                  <a:moveTo>
                    <a:pt x="28678175" y="9246817"/>
                  </a:moveTo>
                  <a:lnTo>
                    <a:pt x="0" y="9246817"/>
                  </a:lnTo>
                  <a:cubicBezTo>
                    <a:pt x="5080" y="9264597"/>
                    <a:pt x="21590" y="9277297"/>
                    <a:pt x="40640" y="9277297"/>
                  </a:cubicBezTo>
                  <a:lnTo>
                    <a:pt x="28720086" y="9277297"/>
                  </a:lnTo>
                  <a:cubicBezTo>
                    <a:pt x="28744214" y="9277297"/>
                    <a:pt x="28763264" y="9258247"/>
                    <a:pt x="28763264" y="9234117"/>
                  </a:cubicBezTo>
                  <a:lnTo>
                    <a:pt x="28763264" y="40640"/>
                  </a:lnTo>
                  <a:cubicBezTo>
                    <a:pt x="28763264" y="21590"/>
                    <a:pt x="28750564" y="6350"/>
                    <a:pt x="28734054" y="0"/>
                  </a:cubicBezTo>
                  <a:lnTo>
                    <a:pt x="28734054" y="9190937"/>
                  </a:lnTo>
                  <a:cubicBezTo>
                    <a:pt x="28734054" y="9221417"/>
                    <a:pt x="28708654" y="9246817"/>
                    <a:pt x="28678175" y="924681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700" y="12700"/>
              <a:ext cx="28765804" cy="9279837"/>
            </a:xfrm>
            <a:custGeom>
              <a:avLst/>
              <a:gdLst/>
              <a:ahLst/>
              <a:cxnLst/>
              <a:rect r="r" b="b" t="t" l="l"/>
              <a:pathLst>
                <a:path h="9279837" w="28765804">
                  <a:moveTo>
                    <a:pt x="43180" y="9279837"/>
                  </a:moveTo>
                  <a:lnTo>
                    <a:pt x="28722625" y="9279837"/>
                  </a:lnTo>
                  <a:cubicBezTo>
                    <a:pt x="28746754" y="9279837"/>
                    <a:pt x="28765804" y="9260787"/>
                    <a:pt x="28765804" y="9236657"/>
                  </a:cubicBezTo>
                  <a:lnTo>
                    <a:pt x="28765804" y="43180"/>
                  </a:lnTo>
                  <a:cubicBezTo>
                    <a:pt x="28765804" y="19050"/>
                    <a:pt x="28746754" y="0"/>
                    <a:pt x="28722625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9236657"/>
                  </a:lnTo>
                  <a:cubicBezTo>
                    <a:pt x="0" y="9260787"/>
                    <a:pt x="19050" y="9279837"/>
                    <a:pt x="43180" y="9279837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8833114" cy="9348417"/>
            </a:xfrm>
            <a:custGeom>
              <a:avLst/>
              <a:gdLst/>
              <a:ahLst/>
              <a:cxnLst/>
              <a:rect r="r" b="b" t="t" l="l"/>
              <a:pathLst>
                <a:path h="9348417" w="28833114">
                  <a:moveTo>
                    <a:pt x="28789936" y="44450"/>
                  </a:moveTo>
                  <a:cubicBezTo>
                    <a:pt x="28784854" y="19050"/>
                    <a:pt x="28761996" y="0"/>
                    <a:pt x="28735325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9249357"/>
                  </a:lnTo>
                  <a:cubicBezTo>
                    <a:pt x="0" y="9276027"/>
                    <a:pt x="17780" y="9297617"/>
                    <a:pt x="43180" y="9303967"/>
                  </a:cubicBezTo>
                  <a:cubicBezTo>
                    <a:pt x="48260" y="9329367"/>
                    <a:pt x="71120" y="9348417"/>
                    <a:pt x="97790" y="9348417"/>
                  </a:cubicBezTo>
                  <a:lnTo>
                    <a:pt x="28777236" y="9348417"/>
                  </a:lnTo>
                  <a:cubicBezTo>
                    <a:pt x="28807714" y="9348417"/>
                    <a:pt x="28833114" y="9323017"/>
                    <a:pt x="28833114" y="9292537"/>
                  </a:cubicBezTo>
                  <a:lnTo>
                    <a:pt x="28833114" y="99060"/>
                  </a:lnTo>
                  <a:cubicBezTo>
                    <a:pt x="28833114" y="72390"/>
                    <a:pt x="28815336" y="50800"/>
                    <a:pt x="28789936" y="44450"/>
                  </a:cubicBezTo>
                  <a:close/>
                  <a:moveTo>
                    <a:pt x="12700" y="924935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8735325" y="12700"/>
                  </a:lnTo>
                  <a:cubicBezTo>
                    <a:pt x="28759454" y="12700"/>
                    <a:pt x="28778504" y="31750"/>
                    <a:pt x="28778504" y="55880"/>
                  </a:cubicBezTo>
                  <a:lnTo>
                    <a:pt x="28778504" y="9249357"/>
                  </a:lnTo>
                  <a:cubicBezTo>
                    <a:pt x="28778504" y="9273487"/>
                    <a:pt x="28759454" y="9292537"/>
                    <a:pt x="28735325" y="9292537"/>
                  </a:cubicBezTo>
                  <a:lnTo>
                    <a:pt x="55880" y="9292537"/>
                  </a:lnTo>
                  <a:cubicBezTo>
                    <a:pt x="31750" y="9292537"/>
                    <a:pt x="12700" y="9273487"/>
                    <a:pt x="12700" y="9249357"/>
                  </a:cubicBezTo>
                  <a:close/>
                  <a:moveTo>
                    <a:pt x="28820414" y="9292537"/>
                  </a:moveTo>
                  <a:cubicBezTo>
                    <a:pt x="28820414" y="9316667"/>
                    <a:pt x="28801364" y="9335717"/>
                    <a:pt x="28777236" y="9335717"/>
                  </a:cubicBezTo>
                  <a:lnTo>
                    <a:pt x="97790" y="9335717"/>
                  </a:lnTo>
                  <a:cubicBezTo>
                    <a:pt x="78740" y="9335717"/>
                    <a:pt x="62230" y="9323017"/>
                    <a:pt x="57150" y="9305237"/>
                  </a:cubicBezTo>
                  <a:lnTo>
                    <a:pt x="28735325" y="9305237"/>
                  </a:lnTo>
                  <a:cubicBezTo>
                    <a:pt x="28765804" y="9305237"/>
                    <a:pt x="28791204" y="9279837"/>
                    <a:pt x="28791204" y="9249357"/>
                  </a:cubicBezTo>
                  <a:lnTo>
                    <a:pt x="28791204" y="58420"/>
                  </a:lnTo>
                  <a:cubicBezTo>
                    <a:pt x="28807714" y="64770"/>
                    <a:pt x="28820414" y="80010"/>
                    <a:pt x="28820414" y="99060"/>
                  </a:cubicBezTo>
                  <a:lnTo>
                    <a:pt x="28820414" y="929253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314712" y="4281483"/>
            <a:ext cx="17538406" cy="596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MCP Server as the Solution</a:t>
            </a:r>
          </a:p>
          <a:p>
            <a:pPr algn="l">
              <a:lnSpc>
                <a:spcPts val="2940"/>
              </a:lnSpc>
            </a:pP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Model Context Protocol (MCP)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Server: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 standardized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interface that wraps APIs and tools for AI agents.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Ensures secure, reliable, and auditable access to external services.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Helps agents trigger department APIs to complete workflows without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worrying about implementation details.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Benefi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ts: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Smooth workflow execution by LLM agents.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Centralized authentication and session management.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Logs all requests for monitoring and verification.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Supported Platforms: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TypeScript &amp; Python implementations available.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Go development is ongoing for broader adoption.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Global Standard: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MCP or similar protocol wrappers are widely used worldwide to safely connect AI agents to external tools and services.</a:t>
            </a:r>
          </a:p>
          <a:p>
            <a:pPr algn="l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7786" y="179679"/>
            <a:ext cx="6466367" cy="1293273"/>
          </a:xfrm>
          <a:custGeom>
            <a:avLst/>
            <a:gdLst/>
            <a:ahLst/>
            <a:cxnLst/>
            <a:rect r="r" b="b" t="t" l="l"/>
            <a:pathLst>
              <a:path h="1293273" w="6466367">
                <a:moveTo>
                  <a:pt x="0" y="0"/>
                </a:moveTo>
                <a:lnTo>
                  <a:pt x="6466367" y="0"/>
                </a:lnTo>
                <a:lnTo>
                  <a:pt x="6466367" y="1293273"/>
                </a:lnTo>
                <a:lnTo>
                  <a:pt x="0" y="1293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9489" y="255879"/>
            <a:ext cx="9681612" cy="819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54"/>
              </a:lnSpc>
            </a:pPr>
            <a:r>
              <a:rPr lang="en-US" sz="5900" b="true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AUTH IN MCP SERVER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578920" y="1798421"/>
            <a:ext cx="8671688" cy="2466334"/>
            <a:chOff x="0" y="0"/>
            <a:chExt cx="14011880" cy="39851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7150" y="58420"/>
              <a:ext cx="13942031" cy="3914031"/>
            </a:xfrm>
            <a:custGeom>
              <a:avLst/>
              <a:gdLst/>
              <a:ahLst/>
              <a:cxnLst/>
              <a:rect r="r" b="b" t="t" l="l"/>
              <a:pathLst>
                <a:path h="3914031" w="13942031">
                  <a:moveTo>
                    <a:pt x="13856940" y="3883551"/>
                  </a:moveTo>
                  <a:lnTo>
                    <a:pt x="0" y="3883551"/>
                  </a:lnTo>
                  <a:cubicBezTo>
                    <a:pt x="5080" y="3901331"/>
                    <a:pt x="21590" y="3914031"/>
                    <a:pt x="40640" y="3914031"/>
                  </a:cubicBezTo>
                  <a:lnTo>
                    <a:pt x="13898851" y="3914031"/>
                  </a:lnTo>
                  <a:cubicBezTo>
                    <a:pt x="13922981" y="3914031"/>
                    <a:pt x="13942031" y="3894981"/>
                    <a:pt x="13942031" y="3870851"/>
                  </a:cubicBezTo>
                  <a:lnTo>
                    <a:pt x="13942031" y="40640"/>
                  </a:lnTo>
                  <a:cubicBezTo>
                    <a:pt x="13942031" y="21590"/>
                    <a:pt x="13929331" y="6350"/>
                    <a:pt x="13912821" y="0"/>
                  </a:cubicBezTo>
                  <a:lnTo>
                    <a:pt x="13912821" y="3827671"/>
                  </a:lnTo>
                  <a:cubicBezTo>
                    <a:pt x="13912821" y="3858151"/>
                    <a:pt x="13887421" y="3883551"/>
                    <a:pt x="13856940" y="388355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3944571" cy="3916571"/>
            </a:xfrm>
            <a:custGeom>
              <a:avLst/>
              <a:gdLst/>
              <a:ahLst/>
              <a:cxnLst/>
              <a:rect r="r" b="b" t="t" l="l"/>
              <a:pathLst>
                <a:path h="3916571" w="13944571">
                  <a:moveTo>
                    <a:pt x="43180" y="3916571"/>
                  </a:moveTo>
                  <a:lnTo>
                    <a:pt x="13901390" y="3916571"/>
                  </a:lnTo>
                  <a:cubicBezTo>
                    <a:pt x="13925521" y="3916571"/>
                    <a:pt x="13944571" y="3897521"/>
                    <a:pt x="13944571" y="3873391"/>
                  </a:cubicBezTo>
                  <a:lnTo>
                    <a:pt x="13944571" y="43180"/>
                  </a:lnTo>
                  <a:cubicBezTo>
                    <a:pt x="13944571" y="19050"/>
                    <a:pt x="13925521" y="0"/>
                    <a:pt x="1390139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873391"/>
                  </a:lnTo>
                  <a:cubicBezTo>
                    <a:pt x="0" y="3897521"/>
                    <a:pt x="19050" y="3916571"/>
                    <a:pt x="43180" y="3916571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011881" cy="3985151"/>
            </a:xfrm>
            <a:custGeom>
              <a:avLst/>
              <a:gdLst/>
              <a:ahLst/>
              <a:cxnLst/>
              <a:rect r="r" b="b" t="t" l="l"/>
              <a:pathLst>
                <a:path h="3985151" w="14011881">
                  <a:moveTo>
                    <a:pt x="13968701" y="44450"/>
                  </a:moveTo>
                  <a:cubicBezTo>
                    <a:pt x="13963621" y="19050"/>
                    <a:pt x="13940760" y="0"/>
                    <a:pt x="13914090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886091"/>
                  </a:lnTo>
                  <a:cubicBezTo>
                    <a:pt x="0" y="3912761"/>
                    <a:pt x="17780" y="3934351"/>
                    <a:pt x="43180" y="3940701"/>
                  </a:cubicBezTo>
                  <a:cubicBezTo>
                    <a:pt x="48260" y="3966101"/>
                    <a:pt x="71120" y="3985151"/>
                    <a:pt x="97790" y="3985151"/>
                  </a:cubicBezTo>
                  <a:lnTo>
                    <a:pt x="13956001" y="3985151"/>
                  </a:lnTo>
                  <a:cubicBezTo>
                    <a:pt x="13986481" y="3985151"/>
                    <a:pt x="14011881" y="3959751"/>
                    <a:pt x="14011881" y="3929271"/>
                  </a:cubicBezTo>
                  <a:lnTo>
                    <a:pt x="14011881" y="99060"/>
                  </a:lnTo>
                  <a:cubicBezTo>
                    <a:pt x="14011881" y="72390"/>
                    <a:pt x="13994101" y="50800"/>
                    <a:pt x="13968701" y="44450"/>
                  </a:cubicBezTo>
                  <a:close/>
                  <a:moveTo>
                    <a:pt x="12700" y="3886091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3914090" y="12700"/>
                  </a:lnTo>
                  <a:cubicBezTo>
                    <a:pt x="13938221" y="12700"/>
                    <a:pt x="13957271" y="31750"/>
                    <a:pt x="13957271" y="55880"/>
                  </a:cubicBezTo>
                  <a:lnTo>
                    <a:pt x="13957271" y="3886091"/>
                  </a:lnTo>
                  <a:cubicBezTo>
                    <a:pt x="13957271" y="3910221"/>
                    <a:pt x="13938221" y="3929271"/>
                    <a:pt x="13914090" y="3929271"/>
                  </a:cubicBezTo>
                  <a:lnTo>
                    <a:pt x="55880" y="3929271"/>
                  </a:lnTo>
                  <a:cubicBezTo>
                    <a:pt x="31750" y="3929271"/>
                    <a:pt x="12700" y="3910221"/>
                    <a:pt x="12700" y="3886091"/>
                  </a:cubicBezTo>
                  <a:close/>
                  <a:moveTo>
                    <a:pt x="13999181" y="3929271"/>
                  </a:moveTo>
                  <a:cubicBezTo>
                    <a:pt x="13999181" y="3953401"/>
                    <a:pt x="13980131" y="3972451"/>
                    <a:pt x="13956001" y="3972451"/>
                  </a:cubicBezTo>
                  <a:lnTo>
                    <a:pt x="97790" y="3972451"/>
                  </a:lnTo>
                  <a:cubicBezTo>
                    <a:pt x="78740" y="3972451"/>
                    <a:pt x="62230" y="3959751"/>
                    <a:pt x="57150" y="3941971"/>
                  </a:cubicBezTo>
                  <a:lnTo>
                    <a:pt x="13914090" y="3941971"/>
                  </a:lnTo>
                  <a:cubicBezTo>
                    <a:pt x="13944571" y="3941971"/>
                    <a:pt x="13969971" y="3916571"/>
                    <a:pt x="13969971" y="3886091"/>
                  </a:cubicBezTo>
                  <a:lnTo>
                    <a:pt x="13969971" y="58420"/>
                  </a:lnTo>
                  <a:cubicBezTo>
                    <a:pt x="13986481" y="64770"/>
                    <a:pt x="13999181" y="80010"/>
                    <a:pt x="13999181" y="99060"/>
                  </a:cubicBezTo>
                  <a:lnTo>
                    <a:pt x="13999181" y="392927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69489" y="1798421"/>
            <a:ext cx="8671688" cy="5530705"/>
            <a:chOff x="0" y="0"/>
            <a:chExt cx="14011880" cy="89366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7150" y="58420"/>
              <a:ext cx="13942031" cy="8865499"/>
            </a:xfrm>
            <a:custGeom>
              <a:avLst/>
              <a:gdLst/>
              <a:ahLst/>
              <a:cxnLst/>
              <a:rect r="r" b="b" t="t" l="l"/>
              <a:pathLst>
                <a:path h="8865499" w="13942031">
                  <a:moveTo>
                    <a:pt x="13856940" y="8835019"/>
                  </a:moveTo>
                  <a:lnTo>
                    <a:pt x="0" y="8835019"/>
                  </a:lnTo>
                  <a:cubicBezTo>
                    <a:pt x="5080" y="8852799"/>
                    <a:pt x="21590" y="8865499"/>
                    <a:pt x="40640" y="8865499"/>
                  </a:cubicBezTo>
                  <a:lnTo>
                    <a:pt x="13898851" y="8865499"/>
                  </a:lnTo>
                  <a:cubicBezTo>
                    <a:pt x="13922981" y="8865499"/>
                    <a:pt x="13942031" y="8846449"/>
                    <a:pt x="13942031" y="8822319"/>
                  </a:cubicBezTo>
                  <a:lnTo>
                    <a:pt x="13942031" y="40640"/>
                  </a:lnTo>
                  <a:cubicBezTo>
                    <a:pt x="13942031" y="21590"/>
                    <a:pt x="13929331" y="6350"/>
                    <a:pt x="13912821" y="0"/>
                  </a:cubicBezTo>
                  <a:lnTo>
                    <a:pt x="13912821" y="8779139"/>
                  </a:lnTo>
                  <a:cubicBezTo>
                    <a:pt x="13912821" y="8809619"/>
                    <a:pt x="13887421" y="8835019"/>
                    <a:pt x="13856940" y="883501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700" y="12700"/>
              <a:ext cx="13944571" cy="8868039"/>
            </a:xfrm>
            <a:custGeom>
              <a:avLst/>
              <a:gdLst/>
              <a:ahLst/>
              <a:cxnLst/>
              <a:rect r="r" b="b" t="t" l="l"/>
              <a:pathLst>
                <a:path h="8868039" w="13944571">
                  <a:moveTo>
                    <a:pt x="43180" y="8868039"/>
                  </a:moveTo>
                  <a:lnTo>
                    <a:pt x="13901390" y="8868039"/>
                  </a:lnTo>
                  <a:cubicBezTo>
                    <a:pt x="13925521" y="8868039"/>
                    <a:pt x="13944571" y="8848989"/>
                    <a:pt x="13944571" y="8824859"/>
                  </a:cubicBezTo>
                  <a:lnTo>
                    <a:pt x="13944571" y="43180"/>
                  </a:lnTo>
                  <a:cubicBezTo>
                    <a:pt x="13944571" y="19050"/>
                    <a:pt x="13925521" y="0"/>
                    <a:pt x="1390139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8824859"/>
                  </a:lnTo>
                  <a:cubicBezTo>
                    <a:pt x="0" y="8848989"/>
                    <a:pt x="19050" y="8868039"/>
                    <a:pt x="43180" y="8868039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011881" cy="8936619"/>
            </a:xfrm>
            <a:custGeom>
              <a:avLst/>
              <a:gdLst/>
              <a:ahLst/>
              <a:cxnLst/>
              <a:rect r="r" b="b" t="t" l="l"/>
              <a:pathLst>
                <a:path h="8936619" w="14011881">
                  <a:moveTo>
                    <a:pt x="13968701" y="44450"/>
                  </a:moveTo>
                  <a:cubicBezTo>
                    <a:pt x="13963621" y="19050"/>
                    <a:pt x="13940760" y="0"/>
                    <a:pt x="13914090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8837559"/>
                  </a:lnTo>
                  <a:cubicBezTo>
                    <a:pt x="0" y="8864229"/>
                    <a:pt x="17780" y="8885819"/>
                    <a:pt x="43180" y="8892169"/>
                  </a:cubicBezTo>
                  <a:cubicBezTo>
                    <a:pt x="48260" y="8917569"/>
                    <a:pt x="71120" y="8936619"/>
                    <a:pt x="97790" y="8936619"/>
                  </a:cubicBezTo>
                  <a:lnTo>
                    <a:pt x="13956001" y="8936619"/>
                  </a:lnTo>
                  <a:cubicBezTo>
                    <a:pt x="13986481" y="8936619"/>
                    <a:pt x="14011881" y="8911219"/>
                    <a:pt x="14011881" y="8880739"/>
                  </a:cubicBezTo>
                  <a:lnTo>
                    <a:pt x="14011881" y="99060"/>
                  </a:lnTo>
                  <a:cubicBezTo>
                    <a:pt x="14011881" y="72390"/>
                    <a:pt x="13994101" y="50800"/>
                    <a:pt x="13968701" y="44450"/>
                  </a:cubicBezTo>
                  <a:close/>
                  <a:moveTo>
                    <a:pt x="12700" y="8837559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3914090" y="12700"/>
                  </a:lnTo>
                  <a:cubicBezTo>
                    <a:pt x="13938221" y="12700"/>
                    <a:pt x="13957271" y="31750"/>
                    <a:pt x="13957271" y="55880"/>
                  </a:cubicBezTo>
                  <a:lnTo>
                    <a:pt x="13957271" y="8837559"/>
                  </a:lnTo>
                  <a:cubicBezTo>
                    <a:pt x="13957271" y="8861689"/>
                    <a:pt x="13938221" y="8880739"/>
                    <a:pt x="13914090" y="8880739"/>
                  </a:cubicBezTo>
                  <a:lnTo>
                    <a:pt x="55880" y="8880739"/>
                  </a:lnTo>
                  <a:cubicBezTo>
                    <a:pt x="31750" y="8880739"/>
                    <a:pt x="12700" y="8861689"/>
                    <a:pt x="12700" y="8837559"/>
                  </a:cubicBezTo>
                  <a:close/>
                  <a:moveTo>
                    <a:pt x="13999181" y="8880739"/>
                  </a:moveTo>
                  <a:cubicBezTo>
                    <a:pt x="13999181" y="8904869"/>
                    <a:pt x="13980131" y="8923919"/>
                    <a:pt x="13956001" y="8923919"/>
                  </a:cubicBezTo>
                  <a:lnTo>
                    <a:pt x="97790" y="8923919"/>
                  </a:lnTo>
                  <a:cubicBezTo>
                    <a:pt x="78740" y="8923919"/>
                    <a:pt x="62230" y="8911219"/>
                    <a:pt x="57150" y="8893439"/>
                  </a:cubicBezTo>
                  <a:lnTo>
                    <a:pt x="13914090" y="8893439"/>
                  </a:lnTo>
                  <a:cubicBezTo>
                    <a:pt x="13944571" y="8893439"/>
                    <a:pt x="13969971" y="8868039"/>
                    <a:pt x="13969971" y="8837559"/>
                  </a:cubicBezTo>
                  <a:lnTo>
                    <a:pt x="13969971" y="58420"/>
                  </a:lnTo>
                  <a:cubicBezTo>
                    <a:pt x="13986481" y="64770"/>
                    <a:pt x="13999181" y="80010"/>
                    <a:pt x="13999181" y="99060"/>
                  </a:cubicBezTo>
                  <a:lnTo>
                    <a:pt x="13999181" y="888073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472312" y="7544496"/>
            <a:ext cx="8671688" cy="2288780"/>
            <a:chOff x="0" y="0"/>
            <a:chExt cx="14011880" cy="36982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7150" y="58420"/>
              <a:ext cx="13942031" cy="3627135"/>
            </a:xfrm>
            <a:custGeom>
              <a:avLst/>
              <a:gdLst/>
              <a:ahLst/>
              <a:cxnLst/>
              <a:rect r="r" b="b" t="t" l="l"/>
              <a:pathLst>
                <a:path h="3627135" w="13942031">
                  <a:moveTo>
                    <a:pt x="13856940" y="3596655"/>
                  </a:moveTo>
                  <a:lnTo>
                    <a:pt x="0" y="3596655"/>
                  </a:lnTo>
                  <a:cubicBezTo>
                    <a:pt x="5080" y="3614435"/>
                    <a:pt x="21590" y="3627135"/>
                    <a:pt x="40640" y="3627135"/>
                  </a:cubicBezTo>
                  <a:lnTo>
                    <a:pt x="13898851" y="3627135"/>
                  </a:lnTo>
                  <a:cubicBezTo>
                    <a:pt x="13922981" y="3627135"/>
                    <a:pt x="13942031" y="3608085"/>
                    <a:pt x="13942031" y="3583955"/>
                  </a:cubicBezTo>
                  <a:lnTo>
                    <a:pt x="13942031" y="40640"/>
                  </a:lnTo>
                  <a:cubicBezTo>
                    <a:pt x="13942031" y="21590"/>
                    <a:pt x="13929331" y="6350"/>
                    <a:pt x="13912821" y="0"/>
                  </a:cubicBezTo>
                  <a:lnTo>
                    <a:pt x="13912821" y="3540775"/>
                  </a:lnTo>
                  <a:cubicBezTo>
                    <a:pt x="13912821" y="3571255"/>
                    <a:pt x="13887421" y="3596655"/>
                    <a:pt x="13856940" y="359665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2700" y="12700"/>
              <a:ext cx="13944571" cy="3629675"/>
            </a:xfrm>
            <a:custGeom>
              <a:avLst/>
              <a:gdLst/>
              <a:ahLst/>
              <a:cxnLst/>
              <a:rect r="r" b="b" t="t" l="l"/>
              <a:pathLst>
                <a:path h="3629675" w="13944571">
                  <a:moveTo>
                    <a:pt x="43180" y="3629675"/>
                  </a:moveTo>
                  <a:lnTo>
                    <a:pt x="13901390" y="3629675"/>
                  </a:lnTo>
                  <a:cubicBezTo>
                    <a:pt x="13925521" y="3629675"/>
                    <a:pt x="13944571" y="3610625"/>
                    <a:pt x="13944571" y="3586495"/>
                  </a:cubicBezTo>
                  <a:lnTo>
                    <a:pt x="13944571" y="43180"/>
                  </a:lnTo>
                  <a:cubicBezTo>
                    <a:pt x="13944571" y="19050"/>
                    <a:pt x="13925521" y="0"/>
                    <a:pt x="1390139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6495"/>
                  </a:lnTo>
                  <a:cubicBezTo>
                    <a:pt x="0" y="3610625"/>
                    <a:pt x="19050" y="3629675"/>
                    <a:pt x="43180" y="3629675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011881" cy="3698255"/>
            </a:xfrm>
            <a:custGeom>
              <a:avLst/>
              <a:gdLst/>
              <a:ahLst/>
              <a:cxnLst/>
              <a:rect r="r" b="b" t="t" l="l"/>
              <a:pathLst>
                <a:path h="3698255" w="14011881">
                  <a:moveTo>
                    <a:pt x="13968701" y="44450"/>
                  </a:moveTo>
                  <a:cubicBezTo>
                    <a:pt x="13963621" y="19050"/>
                    <a:pt x="13940760" y="0"/>
                    <a:pt x="13914090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9195"/>
                  </a:lnTo>
                  <a:cubicBezTo>
                    <a:pt x="0" y="3625865"/>
                    <a:pt x="17780" y="3647455"/>
                    <a:pt x="43180" y="3653805"/>
                  </a:cubicBezTo>
                  <a:cubicBezTo>
                    <a:pt x="48260" y="3679205"/>
                    <a:pt x="71120" y="3698255"/>
                    <a:pt x="97790" y="3698255"/>
                  </a:cubicBezTo>
                  <a:lnTo>
                    <a:pt x="13956001" y="3698255"/>
                  </a:lnTo>
                  <a:cubicBezTo>
                    <a:pt x="13986481" y="3698255"/>
                    <a:pt x="14011881" y="3672855"/>
                    <a:pt x="14011881" y="3642375"/>
                  </a:cubicBezTo>
                  <a:lnTo>
                    <a:pt x="14011881" y="99060"/>
                  </a:lnTo>
                  <a:cubicBezTo>
                    <a:pt x="14011881" y="72390"/>
                    <a:pt x="13994101" y="50800"/>
                    <a:pt x="13968701" y="44450"/>
                  </a:cubicBezTo>
                  <a:close/>
                  <a:moveTo>
                    <a:pt x="12700" y="359919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3914090" y="12700"/>
                  </a:lnTo>
                  <a:cubicBezTo>
                    <a:pt x="13938221" y="12700"/>
                    <a:pt x="13957271" y="31750"/>
                    <a:pt x="13957271" y="55880"/>
                  </a:cubicBezTo>
                  <a:lnTo>
                    <a:pt x="13957271" y="3599195"/>
                  </a:lnTo>
                  <a:cubicBezTo>
                    <a:pt x="13957271" y="3623325"/>
                    <a:pt x="13938221" y="3642375"/>
                    <a:pt x="13914090" y="3642375"/>
                  </a:cubicBezTo>
                  <a:lnTo>
                    <a:pt x="55880" y="3642375"/>
                  </a:lnTo>
                  <a:cubicBezTo>
                    <a:pt x="31750" y="3642375"/>
                    <a:pt x="12700" y="3623325"/>
                    <a:pt x="12700" y="3599195"/>
                  </a:cubicBezTo>
                  <a:close/>
                  <a:moveTo>
                    <a:pt x="13999181" y="3642375"/>
                  </a:moveTo>
                  <a:cubicBezTo>
                    <a:pt x="13999181" y="3666505"/>
                    <a:pt x="13980131" y="3685555"/>
                    <a:pt x="13956001" y="3685555"/>
                  </a:cubicBezTo>
                  <a:lnTo>
                    <a:pt x="97790" y="3685555"/>
                  </a:lnTo>
                  <a:cubicBezTo>
                    <a:pt x="78740" y="3685555"/>
                    <a:pt x="62230" y="3672855"/>
                    <a:pt x="57150" y="3655075"/>
                  </a:cubicBezTo>
                  <a:lnTo>
                    <a:pt x="13914090" y="3655075"/>
                  </a:lnTo>
                  <a:cubicBezTo>
                    <a:pt x="13944571" y="3655075"/>
                    <a:pt x="13969971" y="3629675"/>
                    <a:pt x="13969971" y="3599195"/>
                  </a:cubicBezTo>
                  <a:lnTo>
                    <a:pt x="13969971" y="58420"/>
                  </a:lnTo>
                  <a:cubicBezTo>
                    <a:pt x="13986481" y="64770"/>
                    <a:pt x="13999181" y="80010"/>
                    <a:pt x="13999181" y="99060"/>
                  </a:cubicBezTo>
                  <a:lnTo>
                    <a:pt x="13999181" y="364237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9674696" y="4937714"/>
            <a:ext cx="8307621" cy="4895562"/>
          </a:xfrm>
          <a:custGeom>
            <a:avLst/>
            <a:gdLst/>
            <a:ahLst/>
            <a:cxnLst/>
            <a:rect r="r" b="b" t="t" l="l"/>
            <a:pathLst>
              <a:path h="4895562" w="8307621">
                <a:moveTo>
                  <a:pt x="0" y="0"/>
                </a:moveTo>
                <a:lnTo>
                  <a:pt x="8307620" y="0"/>
                </a:lnTo>
                <a:lnTo>
                  <a:pt x="8307620" y="4895562"/>
                </a:lnTo>
                <a:lnTo>
                  <a:pt x="0" y="48955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674696" y="1835492"/>
            <a:ext cx="8404204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Potential</a:t>
            </a: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 Vulnerabilities in MCP: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Confused Deputy Pr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oblem: A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gen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 unintentionally uses higher privileges than intended.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LLM Misuse: May call APIs in unsafe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or unexpected ways.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Pe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rform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ance Degradation: Unregulated or excessive requests overwhelm the system.</a:t>
            </a:r>
          </a:p>
          <a:p>
            <a:pPr algn="l">
              <a:lnSpc>
                <a:spcPts val="294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65265" y="1835492"/>
            <a:ext cx="8404204" cy="559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How We Resolve This:</a:t>
            </a:r>
          </a:p>
          <a:p>
            <a:pPr algn="l" marL="453392" indent="-226696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Multi-layer Authentication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&amp; Authorization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Verify user/session identity at multiple levels.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User session is always passed as a parameter.</a:t>
            </a:r>
          </a:p>
          <a:p>
            <a:pPr algn="l" marL="453392" indent="-226696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Confidence Scores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Only all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ow a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gen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 actions above a certain confidence threshold.</a:t>
            </a:r>
          </a:p>
          <a:p>
            <a:pPr algn="l" marL="453392" indent="-226696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MCP as a Wrapper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All requests routed to DB server for verification and logging.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Ensures integration with existing systems is seamless.</a:t>
            </a:r>
          </a:p>
          <a:p>
            <a:pPr algn="l" marL="453392" indent="-226696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Tool Access Restrictions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Agents can only access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tools they are authorized for.</a:t>
            </a:r>
          </a:p>
          <a:p>
            <a:pPr algn="l" marL="453392" indent="-226696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Pe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rform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ance Management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Centralized request handling prevents overload.</a:t>
            </a:r>
          </a:p>
          <a:p>
            <a:pPr algn="l">
              <a:lnSpc>
                <a:spcPts val="294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568088" y="7581566"/>
            <a:ext cx="8404204" cy="2251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O</a:t>
            </a: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utcome: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Pr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ev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en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ts unauthorized access.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Reduces misuse of APIs.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Maintains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workflow continuity and production reliability.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Enables secure multi-agent orchestration with accountability.</a:t>
            </a:r>
          </a:p>
          <a:p>
            <a:pPr algn="l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FEF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9169" y="233359"/>
            <a:ext cx="17367598" cy="898997"/>
            <a:chOff x="0" y="0"/>
            <a:chExt cx="28062898" cy="14526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7150" y="58420"/>
              <a:ext cx="27993048" cy="1381497"/>
            </a:xfrm>
            <a:custGeom>
              <a:avLst/>
              <a:gdLst/>
              <a:ahLst/>
              <a:cxnLst/>
              <a:rect r="r" b="b" t="t" l="l"/>
              <a:pathLst>
                <a:path h="1381497" w="27993048">
                  <a:moveTo>
                    <a:pt x="27907959" y="1351017"/>
                  </a:moveTo>
                  <a:lnTo>
                    <a:pt x="0" y="1351017"/>
                  </a:lnTo>
                  <a:cubicBezTo>
                    <a:pt x="5080" y="1368797"/>
                    <a:pt x="21590" y="1381497"/>
                    <a:pt x="40640" y="1381497"/>
                  </a:cubicBezTo>
                  <a:lnTo>
                    <a:pt x="27949869" y="1381497"/>
                  </a:lnTo>
                  <a:cubicBezTo>
                    <a:pt x="27973998" y="1381497"/>
                    <a:pt x="27993048" y="1362447"/>
                    <a:pt x="27993048" y="1338317"/>
                  </a:cubicBezTo>
                  <a:lnTo>
                    <a:pt x="27993048" y="40640"/>
                  </a:lnTo>
                  <a:cubicBezTo>
                    <a:pt x="27993048" y="21590"/>
                    <a:pt x="27980348" y="6350"/>
                    <a:pt x="27963837" y="0"/>
                  </a:cubicBezTo>
                  <a:lnTo>
                    <a:pt x="27963837" y="1295137"/>
                  </a:lnTo>
                  <a:cubicBezTo>
                    <a:pt x="27963837" y="1325617"/>
                    <a:pt x="27938437" y="1351017"/>
                    <a:pt x="27907959" y="135101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7995587" cy="1384037"/>
            </a:xfrm>
            <a:custGeom>
              <a:avLst/>
              <a:gdLst/>
              <a:ahLst/>
              <a:cxnLst/>
              <a:rect r="r" b="b" t="t" l="l"/>
              <a:pathLst>
                <a:path h="1384037" w="27995587">
                  <a:moveTo>
                    <a:pt x="43180" y="1384037"/>
                  </a:moveTo>
                  <a:lnTo>
                    <a:pt x="27952409" y="1384037"/>
                  </a:lnTo>
                  <a:cubicBezTo>
                    <a:pt x="27976537" y="1384037"/>
                    <a:pt x="27995587" y="1364987"/>
                    <a:pt x="27995587" y="1340857"/>
                  </a:cubicBezTo>
                  <a:lnTo>
                    <a:pt x="27995587" y="43180"/>
                  </a:lnTo>
                  <a:cubicBezTo>
                    <a:pt x="27995587" y="19050"/>
                    <a:pt x="27976537" y="0"/>
                    <a:pt x="27952409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340857"/>
                  </a:lnTo>
                  <a:cubicBezTo>
                    <a:pt x="0" y="1364987"/>
                    <a:pt x="19050" y="1384037"/>
                    <a:pt x="43180" y="1384037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062898" cy="1452617"/>
            </a:xfrm>
            <a:custGeom>
              <a:avLst/>
              <a:gdLst/>
              <a:ahLst/>
              <a:cxnLst/>
              <a:rect r="r" b="b" t="t" l="l"/>
              <a:pathLst>
                <a:path h="1452617" w="28062898">
                  <a:moveTo>
                    <a:pt x="28019719" y="44450"/>
                  </a:moveTo>
                  <a:cubicBezTo>
                    <a:pt x="28014637" y="19050"/>
                    <a:pt x="27991777" y="0"/>
                    <a:pt x="2796510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353557"/>
                  </a:lnTo>
                  <a:cubicBezTo>
                    <a:pt x="0" y="1380227"/>
                    <a:pt x="17780" y="1401817"/>
                    <a:pt x="43180" y="1408167"/>
                  </a:cubicBezTo>
                  <a:cubicBezTo>
                    <a:pt x="48260" y="1433567"/>
                    <a:pt x="71120" y="1452617"/>
                    <a:pt x="97790" y="1452617"/>
                  </a:cubicBezTo>
                  <a:lnTo>
                    <a:pt x="28007019" y="1452617"/>
                  </a:lnTo>
                  <a:cubicBezTo>
                    <a:pt x="28037498" y="1452617"/>
                    <a:pt x="28062898" y="1427217"/>
                    <a:pt x="28062898" y="1396737"/>
                  </a:cubicBezTo>
                  <a:lnTo>
                    <a:pt x="28062898" y="99060"/>
                  </a:lnTo>
                  <a:cubicBezTo>
                    <a:pt x="28062898" y="72390"/>
                    <a:pt x="28045119" y="50800"/>
                    <a:pt x="28019719" y="44450"/>
                  </a:cubicBezTo>
                  <a:close/>
                  <a:moveTo>
                    <a:pt x="12700" y="135355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7965109" y="12700"/>
                  </a:lnTo>
                  <a:cubicBezTo>
                    <a:pt x="27989237" y="12700"/>
                    <a:pt x="28008287" y="31750"/>
                    <a:pt x="28008287" y="55880"/>
                  </a:cubicBezTo>
                  <a:lnTo>
                    <a:pt x="28008287" y="1353557"/>
                  </a:lnTo>
                  <a:cubicBezTo>
                    <a:pt x="28008287" y="1377687"/>
                    <a:pt x="27989237" y="1396737"/>
                    <a:pt x="27965109" y="1396737"/>
                  </a:cubicBezTo>
                  <a:lnTo>
                    <a:pt x="55880" y="1396737"/>
                  </a:lnTo>
                  <a:cubicBezTo>
                    <a:pt x="31750" y="1396737"/>
                    <a:pt x="12700" y="1377687"/>
                    <a:pt x="12700" y="1353557"/>
                  </a:cubicBezTo>
                  <a:close/>
                  <a:moveTo>
                    <a:pt x="28050198" y="1396737"/>
                  </a:moveTo>
                  <a:cubicBezTo>
                    <a:pt x="28050198" y="1420867"/>
                    <a:pt x="28031148" y="1439917"/>
                    <a:pt x="28007019" y="1439917"/>
                  </a:cubicBezTo>
                  <a:lnTo>
                    <a:pt x="97790" y="1439917"/>
                  </a:lnTo>
                  <a:cubicBezTo>
                    <a:pt x="78740" y="1439917"/>
                    <a:pt x="62230" y="1427217"/>
                    <a:pt x="57150" y="1409437"/>
                  </a:cubicBezTo>
                  <a:lnTo>
                    <a:pt x="27965109" y="1409437"/>
                  </a:lnTo>
                  <a:cubicBezTo>
                    <a:pt x="27995587" y="1409437"/>
                    <a:pt x="28020987" y="1384037"/>
                    <a:pt x="28020987" y="1353557"/>
                  </a:cubicBezTo>
                  <a:lnTo>
                    <a:pt x="28020987" y="58420"/>
                  </a:lnTo>
                  <a:cubicBezTo>
                    <a:pt x="28037498" y="64770"/>
                    <a:pt x="28050198" y="80010"/>
                    <a:pt x="28050198" y="99060"/>
                  </a:cubicBezTo>
                  <a:lnTo>
                    <a:pt x="28050198" y="139673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57138" y="328722"/>
            <a:ext cx="12142354" cy="717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64"/>
              </a:lnSpc>
            </a:pPr>
            <a:r>
              <a:rPr lang="en-US" b="true" sz="4800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HUMAN IN THE LOOP - HITL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39169" y="1343614"/>
            <a:ext cx="6694158" cy="2408198"/>
            <a:chOff x="0" y="0"/>
            <a:chExt cx="10816550" cy="38912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7150" y="58420"/>
              <a:ext cx="10746700" cy="3820092"/>
            </a:xfrm>
            <a:custGeom>
              <a:avLst/>
              <a:gdLst/>
              <a:ahLst/>
              <a:cxnLst/>
              <a:rect r="r" b="b" t="t" l="l"/>
              <a:pathLst>
                <a:path h="3820092" w="10746700">
                  <a:moveTo>
                    <a:pt x="10661610" y="3789613"/>
                  </a:moveTo>
                  <a:lnTo>
                    <a:pt x="0" y="3789613"/>
                  </a:lnTo>
                  <a:cubicBezTo>
                    <a:pt x="5080" y="3807392"/>
                    <a:pt x="21590" y="3820092"/>
                    <a:pt x="40640" y="3820092"/>
                  </a:cubicBezTo>
                  <a:lnTo>
                    <a:pt x="10703520" y="3820092"/>
                  </a:lnTo>
                  <a:cubicBezTo>
                    <a:pt x="10727650" y="3820092"/>
                    <a:pt x="10746700" y="3801042"/>
                    <a:pt x="10746700" y="3776913"/>
                  </a:cubicBezTo>
                  <a:lnTo>
                    <a:pt x="10746700" y="40640"/>
                  </a:lnTo>
                  <a:cubicBezTo>
                    <a:pt x="10746700" y="21590"/>
                    <a:pt x="10734000" y="6350"/>
                    <a:pt x="10717490" y="0"/>
                  </a:cubicBezTo>
                  <a:lnTo>
                    <a:pt x="10717490" y="3733733"/>
                  </a:lnTo>
                  <a:cubicBezTo>
                    <a:pt x="10717490" y="3764213"/>
                    <a:pt x="10692090" y="3789613"/>
                    <a:pt x="10661610" y="378961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2700" y="12700"/>
              <a:ext cx="10749240" cy="3822633"/>
            </a:xfrm>
            <a:custGeom>
              <a:avLst/>
              <a:gdLst/>
              <a:ahLst/>
              <a:cxnLst/>
              <a:rect r="r" b="b" t="t" l="l"/>
              <a:pathLst>
                <a:path h="3822633" w="10749240">
                  <a:moveTo>
                    <a:pt x="43180" y="3822633"/>
                  </a:moveTo>
                  <a:lnTo>
                    <a:pt x="10706060" y="3822633"/>
                  </a:lnTo>
                  <a:cubicBezTo>
                    <a:pt x="10730190" y="3822633"/>
                    <a:pt x="10749240" y="3803583"/>
                    <a:pt x="10749240" y="3779453"/>
                  </a:cubicBezTo>
                  <a:lnTo>
                    <a:pt x="10749240" y="43180"/>
                  </a:lnTo>
                  <a:cubicBezTo>
                    <a:pt x="10749240" y="19050"/>
                    <a:pt x="10730190" y="0"/>
                    <a:pt x="1070606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779453"/>
                  </a:lnTo>
                  <a:cubicBezTo>
                    <a:pt x="0" y="3803583"/>
                    <a:pt x="19050" y="3822633"/>
                    <a:pt x="43180" y="3822633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16550" cy="3891212"/>
            </a:xfrm>
            <a:custGeom>
              <a:avLst/>
              <a:gdLst/>
              <a:ahLst/>
              <a:cxnLst/>
              <a:rect r="r" b="b" t="t" l="l"/>
              <a:pathLst>
                <a:path h="3891212" w="10816550">
                  <a:moveTo>
                    <a:pt x="10773370" y="44450"/>
                  </a:moveTo>
                  <a:cubicBezTo>
                    <a:pt x="10768290" y="19050"/>
                    <a:pt x="10745429" y="0"/>
                    <a:pt x="10718760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792153"/>
                  </a:lnTo>
                  <a:cubicBezTo>
                    <a:pt x="0" y="3818823"/>
                    <a:pt x="17780" y="3840412"/>
                    <a:pt x="43180" y="3846762"/>
                  </a:cubicBezTo>
                  <a:cubicBezTo>
                    <a:pt x="48260" y="3872162"/>
                    <a:pt x="71120" y="3891212"/>
                    <a:pt x="97790" y="3891212"/>
                  </a:cubicBezTo>
                  <a:lnTo>
                    <a:pt x="10760670" y="3891212"/>
                  </a:lnTo>
                  <a:cubicBezTo>
                    <a:pt x="10791150" y="3891212"/>
                    <a:pt x="10816550" y="3865812"/>
                    <a:pt x="10816550" y="3835333"/>
                  </a:cubicBezTo>
                  <a:lnTo>
                    <a:pt x="10816550" y="99060"/>
                  </a:lnTo>
                  <a:cubicBezTo>
                    <a:pt x="10816550" y="72390"/>
                    <a:pt x="10798770" y="50800"/>
                    <a:pt x="10773370" y="44450"/>
                  </a:cubicBezTo>
                  <a:close/>
                  <a:moveTo>
                    <a:pt x="12700" y="3792153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0718760" y="12700"/>
                  </a:lnTo>
                  <a:cubicBezTo>
                    <a:pt x="10742890" y="12700"/>
                    <a:pt x="10761940" y="31750"/>
                    <a:pt x="10761940" y="55880"/>
                  </a:cubicBezTo>
                  <a:lnTo>
                    <a:pt x="10761940" y="3792153"/>
                  </a:lnTo>
                  <a:cubicBezTo>
                    <a:pt x="10761940" y="3816283"/>
                    <a:pt x="10742890" y="3835333"/>
                    <a:pt x="10718760" y="3835333"/>
                  </a:cubicBezTo>
                  <a:lnTo>
                    <a:pt x="55880" y="3835333"/>
                  </a:lnTo>
                  <a:cubicBezTo>
                    <a:pt x="31750" y="3835333"/>
                    <a:pt x="12700" y="3816283"/>
                    <a:pt x="12700" y="3792153"/>
                  </a:cubicBezTo>
                  <a:close/>
                  <a:moveTo>
                    <a:pt x="10803850" y="3835333"/>
                  </a:moveTo>
                  <a:cubicBezTo>
                    <a:pt x="10803850" y="3859462"/>
                    <a:pt x="10784800" y="3878512"/>
                    <a:pt x="10760670" y="3878512"/>
                  </a:cubicBezTo>
                  <a:lnTo>
                    <a:pt x="97790" y="3878512"/>
                  </a:lnTo>
                  <a:cubicBezTo>
                    <a:pt x="78740" y="3878512"/>
                    <a:pt x="62230" y="3865812"/>
                    <a:pt x="57150" y="3848033"/>
                  </a:cubicBezTo>
                  <a:lnTo>
                    <a:pt x="10718760" y="3848033"/>
                  </a:lnTo>
                  <a:cubicBezTo>
                    <a:pt x="10749240" y="3848033"/>
                    <a:pt x="10774640" y="3822633"/>
                    <a:pt x="10774640" y="3792153"/>
                  </a:cubicBezTo>
                  <a:lnTo>
                    <a:pt x="10774640" y="58420"/>
                  </a:lnTo>
                  <a:cubicBezTo>
                    <a:pt x="10791150" y="64770"/>
                    <a:pt x="10803850" y="80010"/>
                    <a:pt x="10803850" y="99060"/>
                  </a:cubicBezTo>
                  <a:lnTo>
                    <a:pt x="10803850" y="383533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47613" y="1393544"/>
            <a:ext cx="6403941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Importance of</a:t>
            </a: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 HITL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Ensures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cr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itical decisions are validated by humans.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Balances automation with over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sight.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Prevents errors from LLM reasoning or workflow execution.</a:t>
            </a:r>
          </a:p>
          <a:p>
            <a:pPr algn="l">
              <a:lnSpc>
                <a:spcPts val="294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7425769" y="2370196"/>
            <a:ext cx="10280998" cy="5951248"/>
            <a:chOff x="0" y="0"/>
            <a:chExt cx="16612234" cy="961614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7150" y="58420"/>
              <a:ext cx="16542384" cy="9545021"/>
            </a:xfrm>
            <a:custGeom>
              <a:avLst/>
              <a:gdLst/>
              <a:ahLst/>
              <a:cxnLst/>
              <a:rect r="r" b="b" t="t" l="l"/>
              <a:pathLst>
                <a:path h="9545021" w="16542384">
                  <a:moveTo>
                    <a:pt x="16457293" y="9514541"/>
                  </a:moveTo>
                  <a:lnTo>
                    <a:pt x="0" y="9514541"/>
                  </a:lnTo>
                  <a:cubicBezTo>
                    <a:pt x="5080" y="9532321"/>
                    <a:pt x="21590" y="9545021"/>
                    <a:pt x="40640" y="9545021"/>
                  </a:cubicBezTo>
                  <a:lnTo>
                    <a:pt x="16499204" y="9545021"/>
                  </a:lnTo>
                  <a:cubicBezTo>
                    <a:pt x="16523334" y="9545021"/>
                    <a:pt x="16542384" y="9525971"/>
                    <a:pt x="16542384" y="9501841"/>
                  </a:cubicBezTo>
                  <a:lnTo>
                    <a:pt x="16542384" y="40640"/>
                  </a:lnTo>
                  <a:cubicBezTo>
                    <a:pt x="16542384" y="21590"/>
                    <a:pt x="16529684" y="6350"/>
                    <a:pt x="16513173" y="0"/>
                  </a:cubicBezTo>
                  <a:lnTo>
                    <a:pt x="16513173" y="9458661"/>
                  </a:lnTo>
                  <a:cubicBezTo>
                    <a:pt x="16513173" y="9489141"/>
                    <a:pt x="16487773" y="9514541"/>
                    <a:pt x="16457293" y="951454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2700" y="12700"/>
              <a:ext cx="16544923" cy="9547561"/>
            </a:xfrm>
            <a:custGeom>
              <a:avLst/>
              <a:gdLst/>
              <a:ahLst/>
              <a:cxnLst/>
              <a:rect r="r" b="b" t="t" l="l"/>
              <a:pathLst>
                <a:path h="9547561" w="16544923">
                  <a:moveTo>
                    <a:pt x="43180" y="9547561"/>
                  </a:moveTo>
                  <a:lnTo>
                    <a:pt x="16501743" y="9547561"/>
                  </a:lnTo>
                  <a:cubicBezTo>
                    <a:pt x="16525873" y="9547561"/>
                    <a:pt x="16544923" y="9528511"/>
                    <a:pt x="16544923" y="9504381"/>
                  </a:cubicBezTo>
                  <a:lnTo>
                    <a:pt x="16544923" y="43180"/>
                  </a:lnTo>
                  <a:cubicBezTo>
                    <a:pt x="16544923" y="19050"/>
                    <a:pt x="16525873" y="0"/>
                    <a:pt x="16501743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9504381"/>
                  </a:lnTo>
                  <a:cubicBezTo>
                    <a:pt x="0" y="9528511"/>
                    <a:pt x="19050" y="9547561"/>
                    <a:pt x="43180" y="9547561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612234" cy="9616141"/>
            </a:xfrm>
            <a:custGeom>
              <a:avLst/>
              <a:gdLst/>
              <a:ahLst/>
              <a:cxnLst/>
              <a:rect r="r" b="b" t="t" l="l"/>
              <a:pathLst>
                <a:path h="9616141" w="16612234">
                  <a:moveTo>
                    <a:pt x="16569054" y="44450"/>
                  </a:moveTo>
                  <a:cubicBezTo>
                    <a:pt x="16563973" y="19050"/>
                    <a:pt x="16541113" y="0"/>
                    <a:pt x="16514443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9517081"/>
                  </a:lnTo>
                  <a:cubicBezTo>
                    <a:pt x="0" y="9543752"/>
                    <a:pt x="17780" y="9565341"/>
                    <a:pt x="43180" y="9571691"/>
                  </a:cubicBezTo>
                  <a:cubicBezTo>
                    <a:pt x="48260" y="9597091"/>
                    <a:pt x="71120" y="9616141"/>
                    <a:pt x="97790" y="9616141"/>
                  </a:cubicBezTo>
                  <a:lnTo>
                    <a:pt x="16556354" y="9616141"/>
                  </a:lnTo>
                  <a:cubicBezTo>
                    <a:pt x="16586834" y="9616141"/>
                    <a:pt x="16612234" y="9590741"/>
                    <a:pt x="16612234" y="9560261"/>
                  </a:cubicBezTo>
                  <a:lnTo>
                    <a:pt x="16612234" y="99060"/>
                  </a:lnTo>
                  <a:cubicBezTo>
                    <a:pt x="16612234" y="72390"/>
                    <a:pt x="16594454" y="50800"/>
                    <a:pt x="16569054" y="44450"/>
                  </a:cubicBezTo>
                  <a:close/>
                  <a:moveTo>
                    <a:pt x="12700" y="9517081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6514443" y="12700"/>
                  </a:lnTo>
                  <a:cubicBezTo>
                    <a:pt x="16538573" y="12700"/>
                    <a:pt x="16557623" y="31750"/>
                    <a:pt x="16557623" y="55880"/>
                  </a:cubicBezTo>
                  <a:lnTo>
                    <a:pt x="16557623" y="9517081"/>
                  </a:lnTo>
                  <a:cubicBezTo>
                    <a:pt x="16557623" y="9541211"/>
                    <a:pt x="16538573" y="9560261"/>
                    <a:pt x="16514443" y="9560261"/>
                  </a:cubicBezTo>
                  <a:lnTo>
                    <a:pt x="55880" y="9560261"/>
                  </a:lnTo>
                  <a:cubicBezTo>
                    <a:pt x="31750" y="9560261"/>
                    <a:pt x="12700" y="9541211"/>
                    <a:pt x="12700" y="9517081"/>
                  </a:cubicBezTo>
                  <a:close/>
                  <a:moveTo>
                    <a:pt x="16599534" y="9560261"/>
                  </a:moveTo>
                  <a:cubicBezTo>
                    <a:pt x="16599534" y="9584391"/>
                    <a:pt x="16580484" y="9603441"/>
                    <a:pt x="16556354" y="9603441"/>
                  </a:cubicBezTo>
                  <a:lnTo>
                    <a:pt x="97790" y="9603441"/>
                  </a:lnTo>
                  <a:cubicBezTo>
                    <a:pt x="78740" y="9603441"/>
                    <a:pt x="62230" y="9590741"/>
                    <a:pt x="57150" y="9572961"/>
                  </a:cubicBezTo>
                  <a:lnTo>
                    <a:pt x="16514443" y="9572961"/>
                  </a:lnTo>
                  <a:cubicBezTo>
                    <a:pt x="16544923" y="9572961"/>
                    <a:pt x="16570323" y="9547561"/>
                    <a:pt x="16570323" y="9517081"/>
                  </a:cubicBezTo>
                  <a:lnTo>
                    <a:pt x="16570323" y="58420"/>
                  </a:lnTo>
                  <a:cubicBezTo>
                    <a:pt x="16586834" y="64770"/>
                    <a:pt x="16599534" y="80010"/>
                    <a:pt x="16599534" y="99060"/>
                  </a:cubicBezTo>
                  <a:lnTo>
                    <a:pt x="16599534" y="956026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592320" y="2420126"/>
            <a:ext cx="9835277" cy="596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Roles of</a:t>
            </a: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 Agents &amp; Humans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Reasoning Agent (LRM)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Ge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nerates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workflows for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tasks.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Primary goal: reuse existing, admin-approved workflows.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Workflow validation:</a:t>
            </a:r>
          </a:p>
          <a:p>
            <a:pPr algn="l" marL="1360175" indent="-340044" lvl="3">
              <a:lnSpc>
                <a:spcPts val="2940"/>
              </a:lnSpc>
              <a:buFont typeface="Arial"/>
              <a:buChar char="￭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If using admin-approved workflow → confirm with user before execution.</a:t>
            </a:r>
          </a:p>
          <a:p>
            <a:pPr algn="l" marL="1360175" indent="-340044" lvl="3">
              <a:lnSpc>
                <a:spcPts val="2940"/>
              </a:lnSpc>
              <a:buFont typeface="Arial"/>
              <a:buChar char="￭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If a new workflow → verify with admin before proceeding.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Invoke Agent (LAM)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Executes the workflow generated by the rea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soning agent.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Calls A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PIs, triggers tools, and ensures step-by-step execution.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Human in the Loop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User: Requests t</a:t>
            </a: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a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sks, approves standard workflows.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Admin: Validates new workflows, overrides decisions, ensures compliance</a:t>
            </a: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.</a:t>
            </a:r>
          </a:p>
          <a:p>
            <a:pPr algn="l">
              <a:lnSpc>
                <a:spcPts val="2940"/>
              </a:lnSpc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339169" y="4350104"/>
            <a:ext cx="6694158" cy="5058826"/>
            <a:chOff x="0" y="0"/>
            <a:chExt cx="10816550" cy="81741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7150" y="58420"/>
              <a:ext cx="10746700" cy="8103028"/>
            </a:xfrm>
            <a:custGeom>
              <a:avLst/>
              <a:gdLst/>
              <a:ahLst/>
              <a:cxnLst/>
              <a:rect r="r" b="b" t="t" l="l"/>
              <a:pathLst>
                <a:path h="8103028" w="10746700">
                  <a:moveTo>
                    <a:pt x="10661610" y="8072548"/>
                  </a:moveTo>
                  <a:lnTo>
                    <a:pt x="0" y="8072548"/>
                  </a:lnTo>
                  <a:cubicBezTo>
                    <a:pt x="5080" y="8090328"/>
                    <a:pt x="21590" y="8103028"/>
                    <a:pt x="40640" y="8103028"/>
                  </a:cubicBezTo>
                  <a:lnTo>
                    <a:pt x="10703520" y="8103028"/>
                  </a:lnTo>
                  <a:cubicBezTo>
                    <a:pt x="10727650" y="8103028"/>
                    <a:pt x="10746700" y="8083978"/>
                    <a:pt x="10746700" y="8059848"/>
                  </a:cubicBezTo>
                  <a:lnTo>
                    <a:pt x="10746700" y="40640"/>
                  </a:lnTo>
                  <a:cubicBezTo>
                    <a:pt x="10746700" y="21590"/>
                    <a:pt x="10734000" y="6350"/>
                    <a:pt x="10717490" y="0"/>
                  </a:cubicBezTo>
                  <a:lnTo>
                    <a:pt x="10717490" y="8016668"/>
                  </a:lnTo>
                  <a:cubicBezTo>
                    <a:pt x="10717490" y="8047148"/>
                    <a:pt x="10692090" y="8072548"/>
                    <a:pt x="10661610" y="807254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700" y="12700"/>
              <a:ext cx="10749240" cy="8105568"/>
            </a:xfrm>
            <a:custGeom>
              <a:avLst/>
              <a:gdLst/>
              <a:ahLst/>
              <a:cxnLst/>
              <a:rect r="r" b="b" t="t" l="l"/>
              <a:pathLst>
                <a:path h="8105568" w="10749240">
                  <a:moveTo>
                    <a:pt x="43180" y="8105568"/>
                  </a:moveTo>
                  <a:lnTo>
                    <a:pt x="10706060" y="8105568"/>
                  </a:lnTo>
                  <a:cubicBezTo>
                    <a:pt x="10730190" y="8105568"/>
                    <a:pt x="10749240" y="8086518"/>
                    <a:pt x="10749240" y="8062388"/>
                  </a:cubicBezTo>
                  <a:lnTo>
                    <a:pt x="10749240" y="43180"/>
                  </a:lnTo>
                  <a:cubicBezTo>
                    <a:pt x="10749240" y="19050"/>
                    <a:pt x="10730190" y="0"/>
                    <a:pt x="1070606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8062388"/>
                  </a:lnTo>
                  <a:cubicBezTo>
                    <a:pt x="0" y="8086518"/>
                    <a:pt x="19050" y="8105568"/>
                    <a:pt x="43180" y="8105568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816550" cy="8174148"/>
            </a:xfrm>
            <a:custGeom>
              <a:avLst/>
              <a:gdLst/>
              <a:ahLst/>
              <a:cxnLst/>
              <a:rect r="r" b="b" t="t" l="l"/>
              <a:pathLst>
                <a:path h="8174148" w="10816550">
                  <a:moveTo>
                    <a:pt x="10773370" y="44450"/>
                  </a:moveTo>
                  <a:cubicBezTo>
                    <a:pt x="10768290" y="19050"/>
                    <a:pt x="10745429" y="0"/>
                    <a:pt x="10718760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8075088"/>
                  </a:lnTo>
                  <a:cubicBezTo>
                    <a:pt x="0" y="8101758"/>
                    <a:pt x="17780" y="8123348"/>
                    <a:pt x="43180" y="8129698"/>
                  </a:cubicBezTo>
                  <a:cubicBezTo>
                    <a:pt x="48260" y="8155098"/>
                    <a:pt x="71120" y="8174148"/>
                    <a:pt x="97790" y="8174148"/>
                  </a:cubicBezTo>
                  <a:lnTo>
                    <a:pt x="10760670" y="8174148"/>
                  </a:lnTo>
                  <a:cubicBezTo>
                    <a:pt x="10791150" y="8174148"/>
                    <a:pt x="10816550" y="8148748"/>
                    <a:pt x="10816550" y="8118268"/>
                  </a:cubicBezTo>
                  <a:lnTo>
                    <a:pt x="10816550" y="99060"/>
                  </a:lnTo>
                  <a:cubicBezTo>
                    <a:pt x="10816550" y="72390"/>
                    <a:pt x="10798770" y="50800"/>
                    <a:pt x="10773370" y="44450"/>
                  </a:cubicBezTo>
                  <a:close/>
                  <a:moveTo>
                    <a:pt x="12700" y="8075088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0718760" y="12700"/>
                  </a:lnTo>
                  <a:cubicBezTo>
                    <a:pt x="10742890" y="12700"/>
                    <a:pt x="10761940" y="31750"/>
                    <a:pt x="10761940" y="55880"/>
                  </a:cubicBezTo>
                  <a:lnTo>
                    <a:pt x="10761940" y="8075088"/>
                  </a:lnTo>
                  <a:cubicBezTo>
                    <a:pt x="10761940" y="8099218"/>
                    <a:pt x="10742890" y="8118268"/>
                    <a:pt x="10718760" y="8118268"/>
                  </a:cubicBezTo>
                  <a:lnTo>
                    <a:pt x="55880" y="8118268"/>
                  </a:lnTo>
                  <a:cubicBezTo>
                    <a:pt x="31750" y="8118268"/>
                    <a:pt x="12700" y="8099218"/>
                    <a:pt x="12700" y="8075088"/>
                  </a:cubicBezTo>
                  <a:close/>
                  <a:moveTo>
                    <a:pt x="10803850" y="8118268"/>
                  </a:moveTo>
                  <a:cubicBezTo>
                    <a:pt x="10803850" y="8142398"/>
                    <a:pt x="10784800" y="8161448"/>
                    <a:pt x="10760670" y="8161448"/>
                  </a:cubicBezTo>
                  <a:lnTo>
                    <a:pt x="97790" y="8161448"/>
                  </a:lnTo>
                  <a:cubicBezTo>
                    <a:pt x="78740" y="8161448"/>
                    <a:pt x="62230" y="8148748"/>
                    <a:pt x="57150" y="8130968"/>
                  </a:cubicBezTo>
                  <a:lnTo>
                    <a:pt x="10718760" y="8130968"/>
                  </a:lnTo>
                  <a:cubicBezTo>
                    <a:pt x="10749240" y="8130968"/>
                    <a:pt x="10774640" y="8105568"/>
                    <a:pt x="10774640" y="8075088"/>
                  </a:cubicBezTo>
                  <a:lnTo>
                    <a:pt x="10774640" y="58420"/>
                  </a:lnTo>
                  <a:cubicBezTo>
                    <a:pt x="10791150" y="64770"/>
                    <a:pt x="10803850" y="80010"/>
                    <a:pt x="10803850" y="99060"/>
                  </a:cubicBezTo>
                  <a:lnTo>
                    <a:pt x="10803850" y="811826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447613" y="4400034"/>
            <a:ext cx="6403941" cy="5223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Interrupts in LangGraph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How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Interrupts Work: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Pauses workflow execution to review, validate, or reroute ta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sks.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Checkpointers &amp; Snapshots: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Ch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eckpointers take snapshots of agent state at specific points.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Snapshots can be saved in:</a:t>
            </a:r>
          </a:p>
          <a:p>
            <a:pPr algn="l" marL="1360175" indent="-340044" lvl="3">
              <a:lnSpc>
                <a:spcPts val="2940"/>
              </a:lnSpc>
              <a:buFont typeface="Arial"/>
              <a:buChar char="￭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Redis → fast recovery, shared across agents.</a:t>
            </a:r>
          </a:p>
          <a:p>
            <a:pPr algn="l" marL="1360175" indent="-340044" lvl="3">
              <a:lnSpc>
                <a:spcPts val="2940"/>
              </a:lnSpc>
              <a:buFont typeface="Arial"/>
              <a:buChar char="￭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SQL Database → persistent storage.</a:t>
            </a:r>
          </a:p>
          <a:p>
            <a:pPr algn="l" marL="1360175" indent="-340044" lvl="3">
              <a:lnSpc>
                <a:spcPts val="2940"/>
              </a:lnSpc>
              <a:buFont typeface="Arial"/>
              <a:buChar char="￭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Python Server RAM → temporary runtime access.</a:t>
            </a:r>
          </a:p>
          <a:p>
            <a:pPr algn="l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FEF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9169" y="312598"/>
            <a:ext cx="17367598" cy="898997"/>
            <a:chOff x="0" y="0"/>
            <a:chExt cx="28062898" cy="14526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7150" y="58420"/>
              <a:ext cx="27993048" cy="1381497"/>
            </a:xfrm>
            <a:custGeom>
              <a:avLst/>
              <a:gdLst/>
              <a:ahLst/>
              <a:cxnLst/>
              <a:rect r="r" b="b" t="t" l="l"/>
              <a:pathLst>
                <a:path h="1381497" w="27993048">
                  <a:moveTo>
                    <a:pt x="27907959" y="1351017"/>
                  </a:moveTo>
                  <a:lnTo>
                    <a:pt x="0" y="1351017"/>
                  </a:lnTo>
                  <a:cubicBezTo>
                    <a:pt x="5080" y="1368797"/>
                    <a:pt x="21590" y="1381497"/>
                    <a:pt x="40640" y="1381497"/>
                  </a:cubicBezTo>
                  <a:lnTo>
                    <a:pt x="27949869" y="1381497"/>
                  </a:lnTo>
                  <a:cubicBezTo>
                    <a:pt x="27973998" y="1381497"/>
                    <a:pt x="27993048" y="1362447"/>
                    <a:pt x="27993048" y="1338317"/>
                  </a:cubicBezTo>
                  <a:lnTo>
                    <a:pt x="27993048" y="40640"/>
                  </a:lnTo>
                  <a:cubicBezTo>
                    <a:pt x="27993048" y="21590"/>
                    <a:pt x="27980348" y="6350"/>
                    <a:pt x="27963837" y="0"/>
                  </a:cubicBezTo>
                  <a:lnTo>
                    <a:pt x="27963837" y="1295137"/>
                  </a:lnTo>
                  <a:cubicBezTo>
                    <a:pt x="27963837" y="1325617"/>
                    <a:pt x="27938437" y="1351017"/>
                    <a:pt x="27907959" y="135101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7995587" cy="1384037"/>
            </a:xfrm>
            <a:custGeom>
              <a:avLst/>
              <a:gdLst/>
              <a:ahLst/>
              <a:cxnLst/>
              <a:rect r="r" b="b" t="t" l="l"/>
              <a:pathLst>
                <a:path h="1384037" w="27995587">
                  <a:moveTo>
                    <a:pt x="43180" y="1384037"/>
                  </a:moveTo>
                  <a:lnTo>
                    <a:pt x="27952409" y="1384037"/>
                  </a:lnTo>
                  <a:cubicBezTo>
                    <a:pt x="27976537" y="1384037"/>
                    <a:pt x="27995587" y="1364987"/>
                    <a:pt x="27995587" y="1340857"/>
                  </a:cubicBezTo>
                  <a:lnTo>
                    <a:pt x="27995587" y="43180"/>
                  </a:lnTo>
                  <a:cubicBezTo>
                    <a:pt x="27995587" y="19050"/>
                    <a:pt x="27976537" y="0"/>
                    <a:pt x="27952409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340857"/>
                  </a:lnTo>
                  <a:cubicBezTo>
                    <a:pt x="0" y="1364987"/>
                    <a:pt x="19050" y="1384037"/>
                    <a:pt x="43180" y="1384037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062898" cy="1452617"/>
            </a:xfrm>
            <a:custGeom>
              <a:avLst/>
              <a:gdLst/>
              <a:ahLst/>
              <a:cxnLst/>
              <a:rect r="r" b="b" t="t" l="l"/>
              <a:pathLst>
                <a:path h="1452617" w="28062898">
                  <a:moveTo>
                    <a:pt x="28019719" y="44450"/>
                  </a:moveTo>
                  <a:cubicBezTo>
                    <a:pt x="28014637" y="19050"/>
                    <a:pt x="27991777" y="0"/>
                    <a:pt x="2796510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353557"/>
                  </a:lnTo>
                  <a:cubicBezTo>
                    <a:pt x="0" y="1380227"/>
                    <a:pt x="17780" y="1401817"/>
                    <a:pt x="43180" y="1408167"/>
                  </a:cubicBezTo>
                  <a:cubicBezTo>
                    <a:pt x="48260" y="1433567"/>
                    <a:pt x="71120" y="1452617"/>
                    <a:pt x="97790" y="1452617"/>
                  </a:cubicBezTo>
                  <a:lnTo>
                    <a:pt x="28007019" y="1452617"/>
                  </a:lnTo>
                  <a:cubicBezTo>
                    <a:pt x="28037498" y="1452617"/>
                    <a:pt x="28062898" y="1427217"/>
                    <a:pt x="28062898" y="1396737"/>
                  </a:cubicBezTo>
                  <a:lnTo>
                    <a:pt x="28062898" y="99060"/>
                  </a:lnTo>
                  <a:cubicBezTo>
                    <a:pt x="28062898" y="72390"/>
                    <a:pt x="28045119" y="50800"/>
                    <a:pt x="28019719" y="44450"/>
                  </a:cubicBezTo>
                  <a:close/>
                  <a:moveTo>
                    <a:pt x="12700" y="135355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7965109" y="12700"/>
                  </a:lnTo>
                  <a:cubicBezTo>
                    <a:pt x="27989237" y="12700"/>
                    <a:pt x="28008287" y="31750"/>
                    <a:pt x="28008287" y="55880"/>
                  </a:cubicBezTo>
                  <a:lnTo>
                    <a:pt x="28008287" y="1353557"/>
                  </a:lnTo>
                  <a:cubicBezTo>
                    <a:pt x="28008287" y="1377687"/>
                    <a:pt x="27989237" y="1396737"/>
                    <a:pt x="27965109" y="1396737"/>
                  </a:cubicBezTo>
                  <a:lnTo>
                    <a:pt x="55880" y="1396737"/>
                  </a:lnTo>
                  <a:cubicBezTo>
                    <a:pt x="31750" y="1396737"/>
                    <a:pt x="12700" y="1377687"/>
                    <a:pt x="12700" y="1353557"/>
                  </a:cubicBezTo>
                  <a:close/>
                  <a:moveTo>
                    <a:pt x="28050198" y="1396737"/>
                  </a:moveTo>
                  <a:cubicBezTo>
                    <a:pt x="28050198" y="1420867"/>
                    <a:pt x="28031148" y="1439917"/>
                    <a:pt x="28007019" y="1439917"/>
                  </a:cubicBezTo>
                  <a:lnTo>
                    <a:pt x="97790" y="1439917"/>
                  </a:lnTo>
                  <a:cubicBezTo>
                    <a:pt x="78740" y="1439917"/>
                    <a:pt x="62230" y="1427217"/>
                    <a:pt x="57150" y="1409437"/>
                  </a:cubicBezTo>
                  <a:lnTo>
                    <a:pt x="27965109" y="1409437"/>
                  </a:lnTo>
                  <a:cubicBezTo>
                    <a:pt x="27995587" y="1409437"/>
                    <a:pt x="28020987" y="1384037"/>
                    <a:pt x="28020987" y="1353557"/>
                  </a:cubicBezTo>
                  <a:lnTo>
                    <a:pt x="28020987" y="58420"/>
                  </a:lnTo>
                  <a:cubicBezTo>
                    <a:pt x="28037498" y="64770"/>
                    <a:pt x="28050198" y="80010"/>
                    <a:pt x="28050198" y="99060"/>
                  </a:cubicBezTo>
                  <a:lnTo>
                    <a:pt x="28050198" y="139673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57138" y="407961"/>
            <a:ext cx="17249628" cy="717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64"/>
              </a:lnSpc>
            </a:pPr>
            <a:r>
              <a:rPr lang="en-US" b="true" sz="4800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PRODUCTION READINESS AND ADVANCEMENTS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2264788"/>
            <a:ext cx="6814036" cy="6830351"/>
            <a:chOff x="0" y="0"/>
            <a:chExt cx="11010250" cy="110366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7150" y="58420"/>
              <a:ext cx="10940400" cy="10965492"/>
            </a:xfrm>
            <a:custGeom>
              <a:avLst/>
              <a:gdLst/>
              <a:ahLst/>
              <a:cxnLst/>
              <a:rect r="r" b="b" t="t" l="l"/>
              <a:pathLst>
                <a:path h="10965492" w="10940400">
                  <a:moveTo>
                    <a:pt x="10855310" y="10935012"/>
                  </a:moveTo>
                  <a:lnTo>
                    <a:pt x="0" y="10935012"/>
                  </a:lnTo>
                  <a:cubicBezTo>
                    <a:pt x="5080" y="10952792"/>
                    <a:pt x="21590" y="10965492"/>
                    <a:pt x="40640" y="10965492"/>
                  </a:cubicBezTo>
                  <a:lnTo>
                    <a:pt x="10897220" y="10965492"/>
                  </a:lnTo>
                  <a:cubicBezTo>
                    <a:pt x="10921350" y="10965492"/>
                    <a:pt x="10940400" y="10946442"/>
                    <a:pt x="10940400" y="10922312"/>
                  </a:cubicBezTo>
                  <a:lnTo>
                    <a:pt x="10940400" y="40640"/>
                  </a:lnTo>
                  <a:cubicBezTo>
                    <a:pt x="10940400" y="21590"/>
                    <a:pt x="10927700" y="6350"/>
                    <a:pt x="10911191" y="0"/>
                  </a:cubicBezTo>
                  <a:lnTo>
                    <a:pt x="10911191" y="10879133"/>
                  </a:lnTo>
                  <a:cubicBezTo>
                    <a:pt x="10911191" y="10909612"/>
                    <a:pt x="10885791" y="10935012"/>
                    <a:pt x="10855310" y="1093501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2700" y="12700"/>
              <a:ext cx="10942941" cy="10968032"/>
            </a:xfrm>
            <a:custGeom>
              <a:avLst/>
              <a:gdLst/>
              <a:ahLst/>
              <a:cxnLst/>
              <a:rect r="r" b="b" t="t" l="l"/>
              <a:pathLst>
                <a:path h="10968032" w="10942941">
                  <a:moveTo>
                    <a:pt x="43180" y="10968032"/>
                  </a:moveTo>
                  <a:lnTo>
                    <a:pt x="10899760" y="10968032"/>
                  </a:lnTo>
                  <a:cubicBezTo>
                    <a:pt x="10923891" y="10968032"/>
                    <a:pt x="10942941" y="10948982"/>
                    <a:pt x="10942941" y="10924853"/>
                  </a:cubicBezTo>
                  <a:lnTo>
                    <a:pt x="10942941" y="43180"/>
                  </a:lnTo>
                  <a:cubicBezTo>
                    <a:pt x="10942941" y="19050"/>
                    <a:pt x="10923891" y="0"/>
                    <a:pt x="1089976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0924853"/>
                  </a:lnTo>
                  <a:cubicBezTo>
                    <a:pt x="0" y="10948982"/>
                    <a:pt x="19050" y="10968032"/>
                    <a:pt x="43180" y="10968032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010250" cy="11036612"/>
            </a:xfrm>
            <a:custGeom>
              <a:avLst/>
              <a:gdLst/>
              <a:ahLst/>
              <a:cxnLst/>
              <a:rect r="r" b="b" t="t" l="l"/>
              <a:pathLst>
                <a:path h="11036612" w="11010250">
                  <a:moveTo>
                    <a:pt x="10967070" y="44450"/>
                  </a:moveTo>
                  <a:cubicBezTo>
                    <a:pt x="10961991" y="19050"/>
                    <a:pt x="10939130" y="0"/>
                    <a:pt x="10912460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0937553"/>
                  </a:lnTo>
                  <a:cubicBezTo>
                    <a:pt x="0" y="10964222"/>
                    <a:pt x="17780" y="10985812"/>
                    <a:pt x="43180" y="10992162"/>
                  </a:cubicBezTo>
                  <a:cubicBezTo>
                    <a:pt x="48260" y="11017562"/>
                    <a:pt x="71120" y="11036612"/>
                    <a:pt x="97790" y="11036612"/>
                  </a:cubicBezTo>
                  <a:lnTo>
                    <a:pt x="10954370" y="11036612"/>
                  </a:lnTo>
                  <a:cubicBezTo>
                    <a:pt x="10984850" y="11036612"/>
                    <a:pt x="11010250" y="11011212"/>
                    <a:pt x="11010250" y="10980732"/>
                  </a:cubicBezTo>
                  <a:lnTo>
                    <a:pt x="11010250" y="99060"/>
                  </a:lnTo>
                  <a:cubicBezTo>
                    <a:pt x="11010250" y="72390"/>
                    <a:pt x="10992470" y="50800"/>
                    <a:pt x="10967070" y="44450"/>
                  </a:cubicBezTo>
                  <a:close/>
                  <a:moveTo>
                    <a:pt x="12700" y="10937553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0912460" y="12700"/>
                  </a:lnTo>
                  <a:cubicBezTo>
                    <a:pt x="10936591" y="12700"/>
                    <a:pt x="10955641" y="31750"/>
                    <a:pt x="10955641" y="55880"/>
                  </a:cubicBezTo>
                  <a:lnTo>
                    <a:pt x="10955641" y="10937553"/>
                  </a:lnTo>
                  <a:cubicBezTo>
                    <a:pt x="10955641" y="10961682"/>
                    <a:pt x="10936591" y="10980732"/>
                    <a:pt x="10912460" y="10980732"/>
                  </a:cubicBezTo>
                  <a:lnTo>
                    <a:pt x="55880" y="10980732"/>
                  </a:lnTo>
                  <a:cubicBezTo>
                    <a:pt x="31750" y="10980732"/>
                    <a:pt x="12700" y="10961682"/>
                    <a:pt x="12700" y="10937553"/>
                  </a:cubicBezTo>
                  <a:close/>
                  <a:moveTo>
                    <a:pt x="10997550" y="10980732"/>
                  </a:moveTo>
                  <a:cubicBezTo>
                    <a:pt x="10997550" y="11004862"/>
                    <a:pt x="10978500" y="11023912"/>
                    <a:pt x="10954370" y="11023912"/>
                  </a:cubicBezTo>
                  <a:lnTo>
                    <a:pt x="97790" y="11023912"/>
                  </a:lnTo>
                  <a:cubicBezTo>
                    <a:pt x="78740" y="11023912"/>
                    <a:pt x="62230" y="11011212"/>
                    <a:pt x="57150" y="10993432"/>
                  </a:cubicBezTo>
                  <a:lnTo>
                    <a:pt x="10912460" y="10993432"/>
                  </a:lnTo>
                  <a:cubicBezTo>
                    <a:pt x="10942941" y="10993432"/>
                    <a:pt x="10968341" y="10968032"/>
                    <a:pt x="10968341" y="10937553"/>
                  </a:cubicBezTo>
                  <a:lnTo>
                    <a:pt x="10968341" y="58420"/>
                  </a:lnTo>
                  <a:cubicBezTo>
                    <a:pt x="10984850" y="64770"/>
                    <a:pt x="10997550" y="80010"/>
                    <a:pt x="10997550" y="99060"/>
                  </a:cubicBezTo>
                  <a:lnTo>
                    <a:pt x="10997550" y="1098073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37145" y="2314718"/>
            <a:ext cx="6403941" cy="708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PRODUCTION READINESS &amp; ROLL BACKS </a:t>
            </a:r>
          </a:p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(HANDLING FAIL OVERS )</a:t>
            </a:r>
          </a:p>
          <a:p>
            <a:pPr algn="l">
              <a:lnSpc>
                <a:spcPts val="2940"/>
              </a:lnSpc>
            </a:pP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Logging: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Record all agent requests, workflow steps, and states for monitoring and debugging.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Rollback Strategies: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LangGraph server fails → restore from snapshots + replay logs of states.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MCP / DB server fails → save current state, notify admin, log all activities.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Unauthorized access detected → flag session, notify admin, take corrective action.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Admin decisions:</a:t>
            </a:r>
          </a:p>
          <a:p>
            <a:pPr algn="l" marL="1360175" indent="-340044" lvl="3">
              <a:lnSpc>
                <a:spcPts val="2940"/>
              </a:lnSpc>
              <a:buFont typeface="Arial"/>
              <a:buChar char="￭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Can manually rollback workflows.</a:t>
            </a:r>
          </a:p>
          <a:p>
            <a:pPr algn="l" marL="1360175" indent="-340044" lvl="3">
              <a:lnSpc>
                <a:spcPts val="2940"/>
              </a:lnSpc>
              <a:buFont typeface="Arial"/>
              <a:buChar char="￭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Or system can retry workflow execution after a defined interval.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0445264" y="2264788"/>
            <a:ext cx="6814036" cy="6830351"/>
            <a:chOff x="0" y="0"/>
            <a:chExt cx="11010250" cy="1103661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7150" y="58420"/>
              <a:ext cx="10940400" cy="10965492"/>
            </a:xfrm>
            <a:custGeom>
              <a:avLst/>
              <a:gdLst/>
              <a:ahLst/>
              <a:cxnLst/>
              <a:rect r="r" b="b" t="t" l="l"/>
              <a:pathLst>
                <a:path h="10965492" w="10940400">
                  <a:moveTo>
                    <a:pt x="10855310" y="10935012"/>
                  </a:moveTo>
                  <a:lnTo>
                    <a:pt x="0" y="10935012"/>
                  </a:lnTo>
                  <a:cubicBezTo>
                    <a:pt x="5080" y="10952792"/>
                    <a:pt x="21590" y="10965492"/>
                    <a:pt x="40640" y="10965492"/>
                  </a:cubicBezTo>
                  <a:lnTo>
                    <a:pt x="10897220" y="10965492"/>
                  </a:lnTo>
                  <a:cubicBezTo>
                    <a:pt x="10921350" y="10965492"/>
                    <a:pt x="10940400" y="10946442"/>
                    <a:pt x="10940400" y="10922312"/>
                  </a:cubicBezTo>
                  <a:lnTo>
                    <a:pt x="10940400" y="40640"/>
                  </a:lnTo>
                  <a:cubicBezTo>
                    <a:pt x="10940400" y="21590"/>
                    <a:pt x="10927700" y="6350"/>
                    <a:pt x="10911191" y="0"/>
                  </a:cubicBezTo>
                  <a:lnTo>
                    <a:pt x="10911191" y="10879133"/>
                  </a:lnTo>
                  <a:cubicBezTo>
                    <a:pt x="10911191" y="10909612"/>
                    <a:pt x="10885791" y="10935012"/>
                    <a:pt x="10855310" y="1093501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2700" y="12700"/>
              <a:ext cx="10942941" cy="10968032"/>
            </a:xfrm>
            <a:custGeom>
              <a:avLst/>
              <a:gdLst/>
              <a:ahLst/>
              <a:cxnLst/>
              <a:rect r="r" b="b" t="t" l="l"/>
              <a:pathLst>
                <a:path h="10968032" w="10942941">
                  <a:moveTo>
                    <a:pt x="43180" y="10968032"/>
                  </a:moveTo>
                  <a:lnTo>
                    <a:pt x="10899760" y="10968032"/>
                  </a:lnTo>
                  <a:cubicBezTo>
                    <a:pt x="10923891" y="10968032"/>
                    <a:pt x="10942941" y="10948982"/>
                    <a:pt x="10942941" y="10924853"/>
                  </a:cubicBezTo>
                  <a:lnTo>
                    <a:pt x="10942941" y="43180"/>
                  </a:lnTo>
                  <a:cubicBezTo>
                    <a:pt x="10942941" y="19050"/>
                    <a:pt x="10923891" y="0"/>
                    <a:pt x="1089976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0924853"/>
                  </a:lnTo>
                  <a:cubicBezTo>
                    <a:pt x="0" y="10948982"/>
                    <a:pt x="19050" y="10968032"/>
                    <a:pt x="43180" y="10968032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010250" cy="11036612"/>
            </a:xfrm>
            <a:custGeom>
              <a:avLst/>
              <a:gdLst/>
              <a:ahLst/>
              <a:cxnLst/>
              <a:rect r="r" b="b" t="t" l="l"/>
              <a:pathLst>
                <a:path h="11036612" w="11010250">
                  <a:moveTo>
                    <a:pt x="10967070" y="44450"/>
                  </a:moveTo>
                  <a:cubicBezTo>
                    <a:pt x="10961991" y="19050"/>
                    <a:pt x="10939130" y="0"/>
                    <a:pt x="10912460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0937553"/>
                  </a:lnTo>
                  <a:cubicBezTo>
                    <a:pt x="0" y="10964222"/>
                    <a:pt x="17780" y="10985812"/>
                    <a:pt x="43180" y="10992162"/>
                  </a:cubicBezTo>
                  <a:cubicBezTo>
                    <a:pt x="48260" y="11017562"/>
                    <a:pt x="71120" y="11036612"/>
                    <a:pt x="97790" y="11036612"/>
                  </a:cubicBezTo>
                  <a:lnTo>
                    <a:pt x="10954370" y="11036612"/>
                  </a:lnTo>
                  <a:cubicBezTo>
                    <a:pt x="10984850" y="11036612"/>
                    <a:pt x="11010250" y="11011212"/>
                    <a:pt x="11010250" y="10980732"/>
                  </a:cubicBezTo>
                  <a:lnTo>
                    <a:pt x="11010250" y="99060"/>
                  </a:lnTo>
                  <a:cubicBezTo>
                    <a:pt x="11010250" y="72390"/>
                    <a:pt x="10992470" y="50800"/>
                    <a:pt x="10967070" y="44450"/>
                  </a:cubicBezTo>
                  <a:close/>
                  <a:moveTo>
                    <a:pt x="12700" y="10937553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0912460" y="12700"/>
                  </a:lnTo>
                  <a:cubicBezTo>
                    <a:pt x="10936591" y="12700"/>
                    <a:pt x="10955641" y="31750"/>
                    <a:pt x="10955641" y="55880"/>
                  </a:cubicBezTo>
                  <a:lnTo>
                    <a:pt x="10955641" y="10937553"/>
                  </a:lnTo>
                  <a:cubicBezTo>
                    <a:pt x="10955641" y="10961682"/>
                    <a:pt x="10936591" y="10980732"/>
                    <a:pt x="10912460" y="10980732"/>
                  </a:cubicBezTo>
                  <a:lnTo>
                    <a:pt x="55880" y="10980732"/>
                  </a:lnTo>
                  <a:cubicBezTo>
                    <a:pt x="31750" y="10980732"/>
                    <a:pt x="12700" y="10961682"/>
                    <a:pt x="12700" y="10937553"/>
                  </a:cubicBezTo>
                  <a:close/>
                  <a:moveTo>
                    <a:pt x="10997550" y="10980732"/>
                  </a:moveTo>
                  <a:cubicBezTo>
                    <a:pt x="10997550" y="11004862"/>
                    <a:pt x="10978500" y="11023912"/>
                    <a:pt x="10954370" y="11023912"/>
                  </a:cubicBezTo>
                  <a:lnTo>
                    <a:pt x="97790" y="11023912"/>
                  </a:lnTo>
                  <a:cubicBezTo>
                    <a:pt x="78740" y="11023912"/>
                    <a:pt x="62230" y="11011212"/>
                    <a:pt x="57150" y="10993432"/>
                  </a:cubicBezTo>
                  <a:lnTo>
                    <a:pt x="10912460" y="10993432"/>
                  </a:lnTo>
                  <a:cubicBezTo>
                    <a:pt x="10942941" y="10993432"/>
                    <a:pt x="10968341" y="10968032"/>
                    <a:pt x="10968341" y="10937553"/>
                  </a:cubicBezTo>
                  <a:lnTo>
                    <a:pt x="10968341" y="58420"/>
                  </a:lnTo>
                  <a:cubicBezTo>
                    <a:pt x="10984850" y="64770"/>
                    <a:pt x="10997550" y="80010"/>
                    <a:pt x="10997550" y="99060"/>
                  </a:cubicBezTo>
                  <a:lnTo>
                    <a:pt x="10997550" y="1098073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553709" y="2314718"/>
            <a:ext cx="6403941" cy="559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Future Advancements</a:t>
            </a:r>
          </a:p>
          <a:p>
            <a:pPr algn="l">
              <a:lnSpc>
                <a:spcPts val="2940"/>
              </a:lnSpc>
            </a:pP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HRM (Human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Resource Module) Wrapper: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Provides real-time context and intelligent suggestions to agents and admins.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Ex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ample: Auto-assist admin in approving new workflows or verifying outputs.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Monitoring Agent: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Continuously monitors workflow execution, API calls, and agent behavior.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Detects security issues, anomalies, or unexpected behavior.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nsures robust validation and additional layer of safety for production systems.</a:t>
            </a:r>
          </a:p>
          <a:p>
            <a:pPr algn="l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05212" y="3334922"/>
            <a:ext cx="10477575" cy="3617156"/>
            <a:chOff x="0" y="0"/>
            <a:chExt cx="16929867" cy="58446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7150" y="58420"/>
              <a:ext cx="16860017" cy="5773550"/>
            </a:xfrm>
            <a:custGeom>
              <a:avLst/>
              <a:gdLst/>
              <a:ahLst/>
              <a:cxnLst/>
              <a:rect r="r" b="b" t="t" l="l"/>
              <a:pathLst>
                <a:path h="5773550" w="16860017">
                  <a:moveTo>
                    <a:pt x="16774928" y="5743070"/>
                  </a:moveTo>
                  <a:lnTo>
                    <a:pt x="0" y="5743070"/>
                  </a:lnTo>
                  <a:cubicBezTo>
                    <a:pt x="5080" y="5760850"/>
                    <a:pt x="21590" y="5773550"/>
                    <a:pt x="40640" y="5773550"/>
                  </a:cubicBezTo>
                  <a:lnTo>
                    <a:pt x="16816837" y="5773550"/>
                  </a:lnTo>
                  <a:cubicBezTo>
                    <a:pt x="16840967" y="5773550"/>
                    <a:pt x="16860017" y="5754500"/>
                    <a:pt x="16860017" y="5730370"/>
                  </a:cubicBezTo>
                  <a:lnTo>
                    <a:pt x="16860017" y="40640"/>
                  </a:lnTo>
                  <a:cubicBezTo>
                    <a:pt x="16860017" y="21590"/>
                    <a:pt x="16847317" y="6350"/>
                    <a:pt x="16830807" y="0"/>
                  </a:cubicBezTo>
                  <a:lnTo>
                    <a:pt x="16830807" y="5687190"/>
                  </a:lnTo>
                  <a:cubicBezTo>
                    <a:pt x="16830807" y="5717670"/>
                    <a:pt x="16805407" y="5743070"/>
                    <a:pt x="16774928" y="574307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16862557" cy="5776090"/>
            </a:xfrm>
            <a:custGeom>
              <a:avLst/>
              <a:gdLst/>
              <a:ahLst/>
              <a:cxnLst/>
              <a:rect r="r" b="b" t="t" l="l"/>
              <a:pathLst>
                <a:path h="5776090" w="16862557">
                  <a:moveTo>
                    <a:pt x="43180" y="5776090"/>
                  </a:moveTo>
                  <a:lnTo>
                    <a:pt x="16819378" y="5776090"/>
                  </a:lnTo>
                  <a:cubicBezTo>
                    <a:pt x="16843507" y="5776090"/>
                    <a:pt x="16862557" y="5757040"/>
                    <a:pt x="16862557" y="5732910"/>
                  </a:cubicBezTo>
                  <a:lnTo>
                    <a:pt x="16862557" y="43180"/>
                  </a:lnTo>
                  <a:cubicBezTo>
                    <a:pt x="16862557" y="19050"/>
                    <a:pt x="16843507" y="0"/>
                    <a:pt x="16819378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5732910"/>
                  </a:lnTo>
                  <a:cubicBezTo>
                    <a:pt x="0" y="5757040"/>
                    <a:pt x="19050" y="5776090"/>
                    <a:pt x="43180" y="577609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929867" cy="5844670"/>
            </a:xfrm>
            <a:custGeom>
              <a:avLst/>
              <a:gdLst/>
              <a:ahLst/>
              <a:cxnLst/>
              <a:rect r="r" b="b" t="t" l="l"/>
              <a:pathLst>
                <a:path h="5844670" w="16929867">
                  <a:moveTo>
                    <a:pt x="16886687" y="44450"/>
                  </a:moveTo>
                  <a:cubicBezTo>
                    <a:pt x="16881607" y="19050"/>
                    <a:pt x="16858748" y="0"/>
                    <a:pt x="16832078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5745610"/>
                  </a:lnTo>
                  <a:cubicBezTo>
                    <a:pt x="0" y="5772280"/>
                    <a:pt x="17780" y="5793870"/>
                    <a:pt x="43180" y="5800220"/>
                  </a:cubicBezTo>
                  <a:cubicBezTo>
                    <a:pt x="48260" y="5825620"/>
                    <a:pt x="71120" y="5844670"/>
                    <a:pt x="97790" y="5844670"/>
                  </a:cubicBezTo>
                  <a:lnTo>
                    <a:pt x="16873987" y="5844670"/>
                  </a:lnTo>
                  <a:cubicBezTo>
                    <a:pt x="16904467" y="5844670"/>
                    <a:pt x="16929867" y="5819270"/>
                    <a:pt x="16929867" y="5788790"/>
                  </a:cubicBezTo>
                  <a:lnTo>
                    <a:pt x="16929867" y="99060"/>
                  </a:lnTo>
                  <a:cubicBezTo>
                    <a:pt x="16929867" y="72390"/>
                    <a:pt x="16912087" y="50800"/>
                    <a:pt x="16886687" y="44450"/>
                  </a:cubicBezTo>
                  <a:close/>
                  <a:moveTo>
                    <a:pt x="12700" y="5745610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6832078" y="12700"/>
                  </a:lnTo>
                  <a:cubicBezTo>
                    <a:pt x="16856207" y="12700"/>
                    <a:pt x="16875257" y="31750"/>
                    <a:pt x="16875257" y="55880"/>
                  </a:cubicBezTo>
                  <a:lnTo>
                    <a:pt x="16875257" y="5745610"/>
                  </a:lnTo>
                  <a:cubicBezTo>
                    <a:pt x="16875257" y="5769740"/>
                    <a:pt x="16856207" y="5788790"/>
                    <a:pt x="16832078" y="5788790"/>
                  </a:cubicBezTo>
                  <a:lnTo>
                    <a:pt x="55880" y="5788790"/>
                  </a:lnTo>
                  <a:cubicBezTo>
                    <a:pt x="31750" y="5788790"/>
                    <a:pt x="12700" y="5769740"/>
                    <a:pt x="12700" y="5745610"/>
                  </a:cubicBezTo>
                  <a:close/>
                  <a:moveTo>
                    <a:pt x="16917167" y="5788790"/>
                  </a:moveTo>
                  <a:cubicBezTo>
                    <a:pt x="16917167" y="5812920"/>
                    <a:pt x="16898117" y="5831970"/>
                    <a:pt x="16873987" y="5831970"/>
                  </a:cubicBezTo>
                  <a:lnTo>
                    <a:pt x="97790" y="5831970"/>
                  </a:lnTo>
                  <a:cubicBezTo>
                    <a:pt x="78740" y="5831970"/>
                    <a:pt x="62230" y="5819270"/>
                    <a:pt x="57150" y="5801490"/>
                  </a:cubicBezTo>
                  <a:lnTo>
                    <a:pt x="16832078" y="5801490"/>
                  </a:lnTo>
                  <a:cubicBezTo>
                    <a:pt x="16862557" y="5801490"/>
                    <a:pt x="16887957" y="5776090"/>
                    <a:pt x="16887957" y="5745610"/>
                  </a:cubicBezTo>
                  <a:lnTo>
                    <a:pt x="16887957" y="58420"/>
                  </a:lnTo>
                  <a:cubicBezTo>
                    <a:pt x="16904467" y="64770"/>
                    <a:pt x="16917167" y="80010"/>
                    <a:pt x="16917167" y="99060"/>
                  </a:cubicBezTo>
                  <a:lnTo>
                    <a:pt x="16917167" y="5788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076995" y="4141448"/>
            <a:ext cx="10134010" cy="173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17"/>
              </a:lnSpc>
            </a:pPr>
            <a:r>
              <a:rPr lang="en-US" b="true" sz="12469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Thank you!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1043947">
            <a:off x="10108581" y="4107050"/>
            <a:ext cx="3333611" cy="2072900"/>
          </a:xfrm>
          <a:custGeom>
            <a:avLst/>
            <a:gdLst/>
            <a:ahLst/>
            <a:cxnLst/>
            <a:rect r="r" b="b" t="t" l="l"/>
            <a:pathLst>
              <a:path h="2072900" w="3333611">
                <a:moveTo>
                  <a:pt x="0" y="0"/>
                </a:moveTo>
                <a:lnTo>
                  <a:pt x="3333611" y="0"/>
                </a:lnTo>
                <a:lnTo>
                  <a:pt x="3333611" y="2072900"/>
                </a:lnTo>
                <a:lnTo>
                  <a:pt x="0" y="2072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1037" y="579201"/>
            <a:ext cx="16306027" cy="898997"/>
            <a:chOff x="0" y="0"/>
            <a:chExt cx="26347593" cy="14526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7150" y="58420"/>
              <a:ext cx="26277742" cy="1381497"/>
            </a:xfrm>
            <a:custGeom>
              <a:avLst/>
              <a:gdLst/>
              <a:ahLst/>
              <a:cxnLst/>
              <a:rect r="r" b="b" t="t" l="l"/>
              <a:pathLst>
                <a:path h="1381497" w="26277742">
                  <a:moveTo>
                    <a:pt x="26192652" y="1351017"/>
                  </a:moveTo>
                  <a:lnTo>
                    <a:pt x="0" y="1351017"/>
                  </a:lnTo>
                  <a:cubicBezTo>
                    <a:pt x="5080" y="1368797"/>
                    <a:pt x="21590" y="1381497"/>
                    <a:pt x="40640" y="1381497"/>
                  </a:cubicBezTo>
                  <a:lnTo>
                    <a:pt x="26234563" y="1381497"/>
                  </a:lnTo>
                  <a:cubicBezTo>
                    <a:pt x="26258692" y="1381497"/>
                    <a:pt x="26277742" y="1362447"/>
                    <a:pt x="26277742" y="1338317"/>
                  </a:cubicBezTo>
                  <a:lnTo>
                    <a:pt x="26277742" y="40640"/>
                  </a:lnTo>
                  <a:cubicBezTo>
                    <a:pt x="26277742" y="21590"/>
                    <a:pt x="26265042" y="6350"/>
                    <a:pt x="26248531" y="0"/>
                  </a:cubicBezTo>
                  <a:lnTo>
                    <a:pt x="26248531" y="1295137"/>
                  </a:lnTo>
                  <a:cubicBezTo>
                    <a:pt x="26248531" y="1325617"/>
                    <a:pt x="26223131" y="1351017"/>
                    <a:pt x="26192652" y="135101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6280281" cy="1384037"/>
            </a:xfrm>
            <a:custGeom>
              <a:avLst/>
              <a:gdLst/>
              <a:ahLst/>
              <a:cxnLst/>
              <a:rect r="r" b="b" t="t" l="l"/>
              <a:pathLst>
                <a:path h="1384037" w="26280281">
                  <a:moveTo>
                    <a:pt x="43180" y="1384037"/>
                  </a:moveTo>
                  <a:lnTo>
                    <a:pt x="26237102" y="1384037"/>
                  </a:lnTo>
                  <a:cubicBezTo>
                    <a:pt x="26261231" y="1384037"/>
                    <a:pt x="26280281" y="1364987"/>
                    <a:pt x="26280281" y="1340857"/>
                  </a:cubicBezTo>
                  <a:lnTo>
                    <a:pt x="26280281" y="43180"/>
                  </a:lnTo>
                  <a:cubicBezTo>
                    <a:pt x="26280281" y="19050"/>
                    <a:pt x="26261231" y="0"/>
                    <a:pt x="26237102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340857"/>
                  </a:lnTo>
                  <a:cubicBezTo>
                    <a:pt x="0" y="1364987"/>
                    <a:pt x="19050" y="1384037"/>
                    <a:pt x="43180" y="1384037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347592" cy="1452617"/>
            </a:xfrm>
            <a:custGeom>
              <a:avLst/>
              <a:gdLst/>
              <a:ahLst/>
              <a:cxnLst/>
              <a:rect r="r" b="b" t="t" l="l"/>
              <a:pathLst>
                <a:path h="1452617" w="26347592">
                  <a:moveTo>
                    <a:pt x="26304413" y="44450"/>
                  </a:moveTo>
                  <a:cubicBezTo>
                    <a:pt x="26299331" y="19050"/>
                    <a:pt x="26276474" y="0"/>
                    <a:pt x="26249802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353557"/>
                  </a:lnTo>
                  <a:cubicBezTo>
                    <a:pt x="0" y="1380227"/>
                    <a:pt x="17780" y="1401817"/>
                    <a:pt x="43180" y="1408167"/>
                  </a:cubicBezTo>
                  <a:cubicBezTo>
                    <a:pt x="48260" y="1433567"/>
                    <a:pt x="71120" y="1452617"/>
                    <a:pt x="97790" y="1452617"/>
                  </a:cubicBezTo>
                  <a:lnTo>
                    <a:pt x="26291713" y="1452617"/>
                  </a:lnTo>
                  <a:cubicBezTo>
                    <a:pt x="26322192" y="1452617"/>
                    <a:pt x="26347592" y="1427217"/>
                    <a:pt x="26347592" y="1396737"/>
                  </a:cubicBezTo>
                  <a:lnTo>
                    <a:pt x="26347592" y="99060"/>
                  </a:lnTo>
                  <a:cubicBezTo>
                    <a:pt x="26347592" y="72390"/>
                    <a:pt x="26329813" y="50800"/>
                    <a:pt x="26304413" y="44450"/>
                  </a:cubicBezTo>
                  <a:close/>
                  <a:moveTo>
                    <a:pt x="12700" y="135355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6249802" y="12700"/>
                  </a:lnTo>
                  <a:cubicBezTo>
                    <a:pt x="26273931" y="12700"/>
                    <a:pt x="26292981" y="31750"/>
                    <a:pt x="26292981" y="55880"/>
                  </a:cubicBezTo>
                  <a:lnTo>
                    <a:pt x="26292981" y="1353557"/>
                  </a:lnTo>
                  <a:cubicBezTo>
                    <a:pt x="26292981" y="1377687"/>
                    <a:pt x="26273931" y="1396737"/>
                    <a:pt x="26249802" y="1396737"/>
                  </a:cubicBezTo>
                  <a:lnTo>
                    <a:pt x="55880" y="1396737"/>
                  </a:lnTo>
                  <a:cubicBezTo>
                    <a:pt x="31750" y="1396737"/>
                    <a:pt x="12700" y="1377687"/>
                    <a:pt x="12700" y="1353557"/>
                  </a:cubicBezTo>
                  <a:close/>
                  <a:moveTo>
                    <a:pt x="26334892" y="1396737"/>
                  </a:moveTo>
                  <a:cubicBezTo>
                    <a:pt x="26334892" y="1420867"/>
                    <a:pt x="26315842" y="1439917"/>
                    <a:pt x="26291713" y="1439917"/>
                  </a:cubicBezTo>
                  <a:lnTo>
                    <a:pt x="97790" y="1439917"/>
                  </a:lnTo>
                  <a:cubicBezTo>
                    <a:pt x="78740" y="1439917"/>
                    <a:pt x="62230" y="1427217"/>
                    <a:pt x="57150" y="1409437"/>
                  </a:cubicBezTo>
                  <a:lnTo>
                    <a:pt x="26249802" y="1409437"/>
                  </a:lnTo>
                  <a:cubicBezTo>
                    <a:pt x="26280281" y="1409437"/>
                    <a:pt x="26305681" y="1384037"/>
                    <a:pt x="26305681" y="1353557"/>
                  </a:cubicBezTo>
                  <a:lnTo>
                    <a:pt x="26305681" y="58420"/>
                  </a:lnTo>
                  <a:cubicBezTo>
                    <a:pt x="26322192" y="64770"/>
                    <a:pt x="26334892" y="80010"/>
                    <a:pt x="26334892" y="99060"/>
                  </a:cubicBezTo>
                  <a:lnTo>
                    <a:pt x="26334892" y="139673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69007" y="674564"/>
            <a:ext cx="6907697" cy="717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64"/>
              </a:lnSpc>
            </a:pPr>
            <a:r>
              <a:rPr lang="en-US" b="true" sz="4800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Scenario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51037" y="1717262"/>
            <a:ext cx="6577483" cy="2870319"/>
            <a:chOff x="0" y="0"/>
            <a:chExt cx="10628024" cy="46379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7150" y="58420"/>
              <a:ext cx="10558174" cy="4566796"/>
            </a:xfrm>
            <a:custGeom>
              <a:avLst/>
              <a:gdLst/>
              <a:ahLst/>
              <a:cxnLst/>
              <a:rect r="r" b="b" t="t" l="l"/>
              <a:pathLst>
                <a:path h="4566796" w="10558174">
                  <a:moveTo>
                    <a:pt x="10473084" y="4536316"/>
                  </a:moveTo>
                  <a:lnTo>
                    <a:pt x="0" y="4536316"/>
                  </a:lnTo>
                  <a:cubicBezTo>
                    <a:pt x="5080" y="4554096"/>
                    <a:pt x="21590" y="4566796"/>
                    <a:pt x="40640" y="4566796"/>
                  </a:cubicBezTo>
                  <a:lnTo>
                    <a:pt x="10514994" y="4566796"/>
                  </a:lnTo>
                  <a:cubicBezTo>
                    <a:pt x="10539124" y="4566796"/>
                    <a:pt x="10558174" y="4547746"/>
                    <a:pt x="10558174" y="4523616"/>
                  </a:cubicBezTo>
                  <a:lnTo>
                    <a:pt x="10558174" y="40640"/>
                  </a:lnTo>
                  <a:cubicBezTo>
                    <a:pt x="10558174" y="21590"/>
                    <a:pt x="10545474" y="6350"/>
                    <a:pt x="10528964" y="0"/>
                  </a:cubicBezTo>
                  <a:lnTo>
                    <a:pt x="10528964" y="4480436"/>
                  </a:lnTo>
                  <a:cubicBezTo>
                    <a:pt x="10528964" y="4510916"/>
                    <a:pt x="10503564" y="4536316"/>
                    <a:pt x="10473084" y="453631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2700" y="12700"/>
              <a:ext cx="10560714" cy="4569336"/>
            </a:xfrm>
            <a:custGeom>
              <a:avLst/>
              <a:gdLst/>
              <a:ahLst/>
              <a:cxnLst/>
              <a:rect r="r" b="b" t="t" l="l"/>
              <a:pathLst>
                <a:path h="4569336" w="10560714">
                  <a:moveTo>
                    <a:pt x="43180" y="4569336"/>
                  </a:moveTo>
                  <a:lnTo>
                    <a:pt x="10517534" y="4569336"/>
                  </a:lnTo>
                  <a:cubicBezTo>
                    <a:pt x="10541664" y="4569336"/>
                    <a:pt x="10560714" y="4550286"/>
                    <a:pt x="10560714" y="4526156"/>
                  </a:cubicBezTo>
                  <a:lnTo>
                    <a:pt x="10560714" y="43180"/>
                  </a:lnTo>
                  <a:cubicBezTo>
                    <a:pt x="10560714" y="19050"/>
                    <a:pt x="10541664" y="0"/>
                    <a:pt x="10517534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4526156"/>
                  </a:lnTo>
                  <a:cubicBezTo>
                    <a:pt x="0" y="4550286"/>
                    <a:pt x="19050" y="4569336"/>
                    <a:pt x="43180" y="4569336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628024" cy="4637916"/>
            </a:xfrm>
            <a:custGeom>
              <a:avLst/>
              <a:gdLst/>
              <a:ahLst/>
              <a:cxnLst/>
              <a:rect r="r" b="b" t="t" l="l"/>
              <a:pathLst>
                <a:path h="4637916" w="10628024">
                  <a:moveTo>
                    <a:pt x="10584844" y="44450"/>
                  </a:moveTo>
                  <a:cubicBezTo>
                    <a:pt x="10579764" y="19050"/>
                    <a:pt x="10556904" y="0"/>
                    <a:pt x="10530234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4538856"/>
                  </a:lnTo>
                  <a:cubicBezTo>
                    <a:pt x="0" y="4565526"/>
                    <a:pt x="17780" y="4587116"/>
                    <a:pt x="43180" y="4593466"/>
                  </a:cubicBezTo>
                  <a:cubicBezTo>
                    <a:pt x="48260" y="4618866"/>
                    <a:pt x="71120" y="4637916"/>
                    <a:pt x="97790" y="4637916"/>
                  </a:cubicBezTo>
                  <a:lnTo>
                    <a:pt x="10572144" y="4637916"/>
                  </a:lnTo>
                  <a:cubicBezTo>
                    <a:pt x="10602624" y="4637916"/>
                    <a:pt x="10628024" y="4612516"/>
                    <a:pt x="10628024" y="4582036"/>
                  </a:cubicBezTo>
                  <a:lnTo>
                    <a:pt x="10628024" y="99060"/>
                  </a:lnTo>
                  <a:cubicBezTo>
                    <a:pt x="10628024" y="72390"/>
                    <a:pt x="10610244" y="50800"/>
                    <a:pt x="10584844" y="44450"/>
                  </a:cubicBezTo>
                  <a:close/>
                  <a:moveTo>
                    <a:pt x="12700" y="4538856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0530234" y="12700"/>
                  </a:lnTo>
                  <a:cubicBezTo>
                    <a:pt x="10554364" y="12700"/>
                    <a:pt x="10573414" y="31750"/>
                    <a:pt x="10573414" y="55880"/>
                  </a:cubicBezTo>
                  <a:lnTo>
                    <a:pt x="10573414" y="4538856"/>
                  </a:lnTo>
                  <a:cubicBezTo>
                    <a:pt x="10573414" y="4562986"/>
                    <a:pt x="10554364" y="4582036"/>
                    <a:pt x="10530234" y="4582036"/>
                  </a:cubicBezTo>
                  <a:lnTo>
                    <a:pt x="55880" y="4582036"/>
                  </a:lnTo>
                  <a:cubicBezTo>
                    <a:pt x="31750" y="4582036"/>
                    <a:pt x="12700" y="4562986"/>
                    <a:pt x="12700" y="4538856"/>
                  </a:cubicBezTo>
                  <a:close/>
                  <a:moveTo>
                    <a:pt x="10615324" y="4582036"/>
                  </a:moveTo>
                  <a:cubicBezTo>
                    <a:pt x="10615324" y="4606166"/>
                    <a:pt x="10596274" y="4625216"/>
                    <a:pt x="10572144" y="4625216"/>
                  </a:cubicBezTo>
                  <a:lnTo>
                    <a:pt x="97790" y="4625216"/>
                  </a:lnTo>
                  <a:cubicBezTo>
                    <a:pt x="78740" y="4625216"/>
                    <a:pt x="62230" y="4612516"/>
                    <a:pt x="57150" y="4594736"/>
                  </a:cubicBezTo>
                  <a:lnTo>
                    <a:pt x="10530234" y="4594736"/>
                  </a:lnTo>
                  <a:cubicBezTo>
                    <a:pt x="10560714" y="4594736"/>
                    <a:pt x="10586114" y="4569336"/>
                    <a:pt x="10586114" y="4538856"/>
                  </a:cubicBezTo>
                  <a:lnTo>
                    <a:pt x="10586114" y="58420"/>
                  </a:lnTo>
                  <a:cubicBezTo>
                    <a:pt x="10602624" y="64770"/>
                    <a:pt x="10615324" y="80010"/>
                    <a:pt x="10615324" y="99060"/>
                  </a:cubicBezTo>
                  <a:lnTo>
                    <a:pt x="10615324" y="458203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51037" y="4825706"/>
            <a:ext cx="6577483" cy="2177692"/>
            <a:chOff x="0" y="0"/>
            <a:chExt cx="10628024" cy="351875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7150" y="58420"/>
              <a:ext cx="10558174" cy="3447637"/>
            </a:xfrm>
            <a:custGeom>
              <a:avLst/>
              <a:gdLst/>
              <a:ahLst/>
              <a:cxnLst/>
              <a:rect r="r" b="b" t="t" l="l"/>
              <a:pathLst>
                <a:path h="3447637" w="10558174">
                  <a:moveTo>
                    <a:pt x="10473084" y="3417157"/>
                  </a:moveTo>
                  <a:lnTo>
                    <a:pt x="0" y="3417157"/>
                  </a:lnTo>
                  <a:cubicBezTo>
                    <a:pt x="5080" y="3434937"/>
                    <a:pt x="21590" y="3447637"/>
                    <a:pt x="40640" y="3447637"/>
                  </a:cubicBezTo>
                  <a:lnTo>
                    <a:pt x="10514994" y="3447637"/>
                  </a:lnTo>
                  <a:cubicBezTo>
                    <a:pt x="10539124" y="3447637"/>
                    <a:pt x="10558174" y="3428587"/>
                    <a:pt x="10558174" y="3404457"/>
                  </a:cubicBezTo>
                  <a:lnTo>
                    <a:pt x="10558174" y="40640"/>
                  </a:lnTo>
                  <a:cubicBezTo>
                    <a:pt x="10558174" y="21590"/>
                    <a:pt x="10545474" y="6350"/>
                    <a:pt x="10528964" y="0"/>
                  </a:cubicBezTo>
                  <a:lnTo>
                    <a:pt x="10528964" y="3361277"/>
                  </a:lnTo>
                  <a:cubicBezTo>
                    <a:pt x="10528964" y="3391757"/>
                    <a:pt x="10503564" y="3417157"/>
                    <a:pt x="10473084" y="341715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700" y="12700"/>
              <a:ext cx="10560714" cy="3450177"/>
            </a:xfrm>
            <a:custGeom>
              <a:avLst/>
              <a:gdLst/>
              <a:ahLst/>
              <a:cxnLst/>
              <a:rect r="r" b="b" t="t" l="l"/>
              <a:pathLst>
                <a:path h="3450177" w="10560714">
                  <a:moveTo>
                    <a:pt x="43180" y="3450177"/>
                  </a:moveTo>
                  <a:lnTo>
                    <a:pt x="10517534" y="3450177"/>
                  </a:lnTo>
                  <a:cubicBezTo>
                    <a:pt x="10541664" y="3450177"/>
                    <a:pt x="10560714" y="3431127"/>
                    <a:pt x="10560714" y="3406997"/>
                  </a:cubicBezTo>
                  <a:lnTo>
                    <a:pt x="10560714" y="43180"/>
                  </a:lnTo>
                  <a:cubicBezTo>
                    <a:pt x="10560714" y="19050"/>
                    <a:pt x="10541664" y="0"/>
                    <a:pt x="10517534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406997"/>
                  </a:lnTo>
                  <a:cubicBezTo>
                    <a:pt x="0" y="3431127"/>
                    <a:pt x="19050" y="3450177"/>
                    <a:pt x="43180" y="3450177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628024" cy="3518757"/>
            </a:xfrm>
            <a:custGeom>
              <a:avLst/>
              <a:gdLst/>
              <a:ahLst/>
              <a:cxnLst/>
              <a:rect r="r" b="b" t="t" l="l"/>
              <a:pathLst>
                <a:path h="3518757" w="10628024">
                  <a:moveTo>
                    <a:pt x="10584844" y="44450"/>
                  </a:moveTo>
                  <a:cubicBezTo>
                    <a:pt x="10579764" y="19050"/>
                    <a:pt x="10556904" y="0"/>
                    <a:pt x="10530234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419697"/>
                  </a:lnTo>
                  <a:cubicBezTo>
                    <a:pt x="0" y="3446367"/>
                    <a:pt x="17780" y="3467957"/>
                    <a:pt x="43180" y="3474307"/>
                  </a:cubicBezTo>
                  <a:cubicBezTo>
                    <a:pt x="48260" y="3499707"/>
                    <a:pt x="71120" y="3518757"/>
                    <a:pt x="97790" y="3518757"/>
                  </a:cubicBezTo>
                  <a:lnTo>
                    <a:pt x="10572144" y="3518757"/>
                  </a:lnTo>
                  <a:cubicBezTo>
                    <a:pt x="10602624" y="3518757"/>
                    <a:pt x="10628024" y="3493357"/>
                    <a:pt x="10628024" y="3462877"/>
                  </a:cubicBezTo>
                  <a:lnTo>
                    <a:pt x="10628024" y="99060"/>
                  </a:lnTo>
                  <a:cubicBezTo>
                    <a:pt x="10628024" y="72390"/>
                    <a:pt x="10610244" y="50800"/>
                    <a:pt x="10584844" y="44450"/>
                  </a:cubicBezTo>
                  <a:close/>
                  <a:moveTo>
                    <a:pt x="12700" y="341969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0530234" y="12700"/>
                  </a:lnTo>
                  <a:cubicBezTo>
                    <a:pt x="10554364" y="12700"/>
                    <a:pt x="10573414" y="31750"/>
                    <a:pt x="10573414" y="55880"/>
                  </a:cubicBezTo>
                  <a:lnTo>
                    <a:pt x="10573414" y="3419697"/>
                  </a:lnTo>
                  <a:cubicBezTo>
                    <a:pt x="10573414" y="3443827"/>
                    <a:pt x="10554364" y="3462877"/>
                    <a:pt x="10530234" y="3462877"/>
                  </a:cubicBezTo>
                  <a:lnTo>
                    <a:pt x="55880" y="3462877"/>
                  </a:lnTo>
                  <a:cubicBezTo>
                    <a:pt x="31750" y="3462877"/>
                    <a:pt x="12700" y="3443827"/>
                    <a:pt x="12700" y="3419697"/>
                  </a:cubicBezTo>
                  <a:close/>
                  <a:moveTo>
                    <a:pt x="10615324" y="3462877"/>
                  </a:moveTo>
                  <a:cubicBezTo>
                    <a:pt x="10615324" y="3487007"/>
                    <a:pt x="10596274" y="3506057"/>
                    <a:pt x="10572144" y="3506057"/>
                  </a:cubicBezTo>
                  <a:lnTo>
                    <a:pt x="97790" y="3506057"/>
                  </a:lnTo>
                  <a:cubicBezTo>
                    <a:pt x="78740" y="3506057"/>
                    <a:pt x="62230" y="3493357"/>
                    <a:pt x="57150" y="3475577"/>
                  </a:cubicBezTo>
                  <a:lnTo>
                    <a:pt x="10530234" y="3475577"/>
                  </a:lnTo>
                  <a:cubicBezTo>
                    <a:pt x="10560714" y="3475577"/>
                    <a:pt x="10586114" y="3450177"/>
                    <a:pt x="10586114" y="3419697"/>
                  </a:cubicBezTo>
                  <a:lnTo>
                    <a:pt x="10586114" y="58420"/>
                  </a:lnTo>
                  <a:cubicBezTo>
                    <a:pt x="10602624" y="64770"/>
                    <a:pt x="10615324" y="80010"/>
                    <a:pt x="10615324" y="99060"/>
                  </a:cubicBezTo>
                  <a:lnTo>
                    <a:pt x="10615324" y="346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888914" y="1717262"/>
            <a:ext cx="2792517" cy="898997"/>
            <a:chOff x="0" y="0"/>
            <a:chExt cx="10628024" cy="342148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7150" y="58420"/>
              <a:ext cx="10558174" cy="3350369"/>
            </a:xfrm>
            <a:custGeom>
              <a:avLst/>
              <a:gdLst/>
              <a:ahLst/>
              <a:cxnLst/>
              <a:rect r="r" b="b" t="t" l="l"/>
              <a:pathLst>
                <a:path h="3350369" w="10558174">
                  <a:moveTo>
                    <a:pt x="10473084" y="3319889"/>
                  </a:moveTo>
                  <a:lnTo>
                    <a:pt x="0" y="3319889"/>
                  </a:lnTo>
                  <a:cubicBezTo>
                    <a:pt x="5080" y="3337669"/>
                    <a:pt x="21590" y="3350369"/>
                    <a:pt x="40640" y="3350369"/>
                  </a:cubicBezTo>
                  <a:lnTo>
                    <a:pt x="10514994" y="3350369"/>
                  </a:lnTo>
                  <a:cubicBezTo>
                    <a:pt x="10539124" y="3350369"/>
                    <a:pt x="10558174" y="3331319"/>
                    <a:pt x="10558174" y="3307189"/>
                  </a:cubicBezTo>
                  <a:lnTo>
                    <a:pt x="10558174" y="40640"/>
                  </a:lnTo>
                  <a:cubicBezTo>
                    <a:pt x="10558174" y="21590"/>
                    <a:pt x="10545474" y="6350"/>
                    <a:pt x="10528964" y="0"/>
                  </a:cubicBezTo>
                  <a:lnTo>
                    <a:pt x="10528964" y="3264009"/>
                  </a:lnTo>
                  <a:cubicBezTo>
                    <a:pt x="10528964" y="3294489"/>
                    <a:pt x="10503564" y="3319889"/>
                    <a:pt x="10473084" y="331988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10560714" cy="3352909"/>
            </a:xfrm>
            <a:custGeom>
              <a:avLst/>
              <a:gdLst/>
              <a:ahLst/>
              <a:cxnLst/>
              <a:rect r="r" b="b" t="t" l="l"/>
              <a:pathLst>
                <a:path h="3352909" w="10560714">
                  <a:moveTo>
                    <a:pt x="43180" y="3352909"/>
                  </a:moveTo>
                  <a:lnTo>
                    <a:pt x="10517534" y="3352909"/>
                  </a:lnTo>
                  <a:cubicBezTo>
                    <a:pt x="10541664" y="3352909"/>
                    <a:pt x="10560714" y="3333859"/>
                    <a:pt x="10560714" y="3309729"/>
                  </a:cubicBezTo>
                  <a:lnTo>
                    <a:pt x="10560714" y="43180"/>
                  </a:lnTo>
                  <a:cubicBezTo>
                    <a:pt x="10560714" y="19050"/>
                    <a:pt x="10541664" y="0"/>
                    <a:pt x="10517534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309729"/>
                  </a:lnTo>
                  <a:cubicBezTo>
                    <a:pt x="0" y="3333859"/>
                    <a:pt x="19050" y="3352909"/>
                    <a:pt x="43180" y="3352909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628024" cy="3421489"/>
            </a:xfrm>
            <a:custGeom>
              <a:avLst/>
              <a:gdLst/>
              <a:ahLst/>
              <a:cxnLst/>
              <a:rect r="r" b="b" t="t" l="l"/>
              <a:pathLst>
                <a:path h="3421489" w="10628024">
                  <a:moveTo>
                    <a:pt x="10584844" y="44450"/>
                  </a:moveTo>
                  <a:cubicBezTo>
                    <a:pt x="10579764" y="19050"/>
                    <a:pt x="10556904" y="0"/>
                    <a:pt x="10530234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322429"/>
                  </a:lnTo>
                  <a:cubicBezTo>
                    <a:pt x="0" y="3349099"/>
                    <a:pt x="17780" y="3370689"/>
                    <a:pt x="43180" y="3377039"/>
                  </a:cubicBezTo>
                  <a:cubicBezTo>
                    <a:pt x="48260" y="3402439"/>
                    <a:pt x="71120" y="3421489"/>
                    <a:pt x="97790" y="3421489"/>
                  </a:cubicBezTo>
                  <a:lnTo>
                    <a:pt x="10572144" y="3421489"/>
                  </a:lnTo>
                  <a:cubicBezTo>
                    <a:pt x="10602624" y="3421489"/>
                    <a:pt x="10628024" y="3396089"/>
                    <a:pt x="10628024" y="3365609"/>
                  </a:cubicBezTo>
                  <a:lnTo>
                    <a:pt x="10628024" y="99060"/>
                  </a:lnTo>
                  <a:cubicBezTo>
                    <a:pt x="10628024" y="72390"/>
                    <a:pt x="10610244" y="50800"/>
                    <a:pt x="10584844" y="44450"/>
                  </a:cubicBezTo>
                  <a:close/>
                  <a:moveTo>
                    <a:pt x="12700" y="3322429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0530234" y="12700"/>
                  </a:lnTo>
                  <a:cubicBezTo>
                    <a:pt x="10554364" y="12700"/>
                    <a:pt x="10573414" y="31750"/>
                    <a:pt x="10573414" y="55880"/>
                  </a:cubicBezTo>
                  <a:lnTo>
                    <a:pt x="10573414" y="3322429"/>
                  </a:lnTo>
                  <a:cubicBezTo>
                    <a:pt x="10573414" y="3346559"/>
                    <a:pt x="10554364" y="3365609"/>
                    <a:pt x="10530234" y="3365609"/>
                  </a:cubicBezTo>
                  <a:lnTo>
                    <a:pt x="55880" y="3365609"/>
                  </a:lnTo>
                  <a:cubicBezTo>
                    <a:pt x="31750" y="3365609"/>
                    <a:pt x="12700" y="3346559"/>
                    <a:pt x="12700" y="3322429"/>
                  </a:cubicBezTo>
                  <a:close/>
                  <a:moveTo>
                    <a:pt x="10615324" y="3365609"/>
                  </a:moveTo>
                  <a:cubicBezTo>
                    <a:pt x="10615324" y="3389739"/>
                    <a:pt x="10596274" y="3408789"/>
                    <a:pt x="10572144" y="3408789"/>
                  </a:cubicBezTo>
                  <a:lnTo>
                    <a:pt x="97790" y="3408789"/>
                  </a:lnTo>
                  <a:cubicBezTo>
                    <a:pt x="78740" y="3408789"/>
                    <a:pt x="62230" y="3396089"/>
                    <a:pt x="57150" y="3378309"/>
                  </a:cubicBezTo>
                  <a:lnTo>
                    <a:pt x="10530234" y="3378309"/>
                  </a:lnTo>
                  <a:cubicBezTo>
                    <a:pt x="10560714" y="3378309"/>
                    <a:pt x="10586114" y="3352909"/>
                    <a:pt x="10586114" y="3322429"/>
                  </a:cubicBezTo>
                  <a:lnTo>
                    <a:pt x="10586114" y="58420"/>
                  </a:lnTo>
                  <a:cubicBezTo>
                    <a:pt x="10602624" y="64770"/>
                    <a:pt x="10615324" y="80010"/>
                    <a:pt x="10615324" y="99060"/>
                  </a:cubicBezTo>
                  <a:lnTo>
                    <a:pt x="10615324" y="3365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4485833" y="1717262"/>
            <a:ext cx="2792517" cy="898997"/>
            <a:chOff x="0" y="0"/>
            <a:chExt cx="10628024" cy="342148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57150" y="58420"/>
              <a:ext cx="10558174" cy="3350369"/>
            </a:xfrm>
            <a:custGeom>
              <a:avLst/>
              <a:gdLst/>
              <a:ahLst/>
              <a:cxnLst/>
              <a:rect r="r" b="b" t="t" l="l"/>
              <a:pathLst>
                <a:path h="3350369" w="10558174">
                  <a:moveTo>
                    <a:pt x="10473084" y="3319889"/>
                  </a:moveTo>
                  <a:lnTo>
                    <a:pt x="0" y="3319889"/>
                  </a:lnTo>
                  <a:cubicBezTo>
                    <a:pt x="5080" y="3337669"/>
                    <a:pt x="21590" y="3350369"/>
                    <a:pt x="40640" y="3350369"/>
                  </a:cubicBezTo>
                  <a:lnTo>
                    <a:pt x="10514994" y="3350369"/>
                  </a:lnTo>
                  <a:cubicBezTo>
                    <a:pt x="10539124" y="3350369"/>
                    <a:pt x="10558174" y="3331319"/>
                    <a:pt x="10558174" y="3307189"/>
                  </a:cubicBezTo>
                  <a:lnTo>
                    <a:pt x="10558174" y="40640"/>
                  </a:lnTo>
                  <a:cubicBezTo>
                    <a:pt x="10558174" y="21590"/>
                    <a:pt x="10545474" y="6350"/>
                    <a:pt x="10528964" y="0"/>
                  </a:cubicBezTo>
                  <a:lnTo>
                    <a:pt x="10528964" y="3264009"/>
                  </a:lnTo>
                  <a:cubicBezTo>
                    <a:pt x="10528964" y="3294489"/>
                    <a:pt x="10503564" y="3319889"/>
                    <a:pt x="10473084" y="331988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2700" y="12700"/>
              <a:ext cx="10560714" cy="3352909"/>
            </a:xfrm>
            <a:custGeom>
              <a:avLst/>
              <a:gdLst/>
              <a:ahLst/>
              <a:cxnLst/>
              <a:rect r="r" b="b" t="t" l="l"/>
              <a:pathLst>
                <a:path h="3352909" w="10560714">
                  <a:moveTo>
                    <a:pt x="43180" y="3352909"/>
                  </a:moveTo>
                  <a:lnTo>
                    <a:pt x="10517534" y="3352909"/>
                  </a:lnTo>
                  <a:cubicBezTo>
                    <a:pt x="10541664" y="3352909"/>
                    <a:pt x="10560714" y="3333859"/>
                    <a:pt x="10560714" y="3309729"/>
                  </a:cubicBezTo>
                  <a:lnTo>
                    <a:pt x="10560714" y="43180"/>
                  </a:lnTo>
                  <a:cubicBezTo>
                    <a:pt x="10560714" y="19050"/>
                    <a:pt x="10541664" y="0"/>
                    <a:pt x="10517534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309729"/>
                  </a:lnTo>
                  <a:cubicBezTo>
                    <a:pt x="0" y="3333859"/>
                    <a:pt x="19050" y="3352909"/>
                    <a:pt x="43180" y="3352909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628024" cy="3421489"/>
            </a:xfrm>
            <a:custGeom>
              <a:avLst/>
              <a:gdLst/>
              <a:ahLst/>
              <a:cxnLst/>
              <a:rect r="r" b="b" t="t" l="l"/>
              <a:pathLst>
                <a:path h="3421489" w="10628024">
                  <a:moveTo>
                    <a:pt x="10584844" y="44450"/>
                  </a:moveTo>
                  <a:cubicBezTo>
                    <a:pt x="10579764" y="19050"/>
                    <a:pt x="10556904" y="0"/>
                    <a:pt x="10530234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322429"/>
                  </a:lnTo>
                  <a:cubicBezTo>
                    <a:pt x="0" y="3349099"/>
                    <a:pt x="17780" y="3370689"/>
                    <a:pt x="43180" y="3377039"/>
                  </a:cubicBezTo>
                  <a:cubicBezTo>
                    <a:pt x="48260" y="3402439"/>
                    <a:pt x="71120" y="3421489"/>
                    <a:pt x="97790" y="3421489"/>
                  </a:cubicBezTo>
                  <a:lnTo>
                    <a:pt x="10572144" y="3421489"/>
                  </a:lnTo>
                  <a:cubicBezTo>
                    <a:pt x="10602624" y="3421489"/>
                    <a:pt x="10628024" y="3396089"/>
                    <a:pt x="10628024" y="3365609"/>
                  </a:cubicBezTo>
                  <a:lnTo>
                    <a:pt x="10628024" y="99060"/>
                  </a:lnTo>
                  <a:cubicBezTo>
                    <a:pt x="10628024" y="72390"/>
                    <a:pt x="10610244" y="50800"/>
                    <a:pt x="10584844" y="44450"/>
                  </a:cubicBezTo>
                  <a:close/>
                  <a:moveTo>
                    <a:pt x="12700" y="3322429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0530234" y="12700"/>
                  </a:lnTo>
                  <a:cubicBezTo>
                    <a:pt x="10554364" y="12700"/>
                    <a:pt x="10573414" y="31750"/>
                    <a:pt x="10573414" y="55880"/>
                  </a:cubicBezTo>
                  <a:lnTo>
                    <a:pt x="10573414" y="3322429"/>
                  </a:lnTo>
                  <a:cubicBezTo>
                    <a:pt x="10573414" y="3346559"/>
                    <a:pt x="10554364" y="3365609"/>
                    <a:pt x="10530234" y="3365609"/>
                  </a:cubicBezTo>
                  <a:lnTo>
                    <a:pt x="55880" y="3365609"/>
                  </a:lnTo>
                  <a:cubicBezTo>
                    <a:pt x="31750" y="3365609"/>
                    <a:pt x="12700" y="3346559"/>
                    <a:pt x="12700" y="3322429"/>
                  </a:cubicBezTo>
                  <a:close/>
                  <a:moveTo>
                    <a:pt x="10615324" y="3365609"/>
                  </a:moveTo>
                  <a:cubicBezTo>
                    <a:pt x="10615324" y="3389739"/>
                    <a:pt x="10596274" y="3408789"/>
                    <a:pt x="10572144" y="3408789"/>
                  </a:cubicBezTo>
                  <a:lnTo>
                    <a:pt x="97790" y="3408789"/>
                  </a:lnTo>
                  <a:cubicBezTo>
                    <a:pt x="78740" y="3408789"/>
                    <a:pt x="62230" y="3396089"/>
                    <a:pt x="57150" y="3378309"/>
                  </a:cubicBezTo>
                  <a:lnTo>
                    <a:pt x="10530234" y="3378309"/>
                  </a:lnTo>
                  <a:cubicBezTo>
                    <a:pt x="10560714" y="3378309"/>
                    <a:pt x="10586114" y="3352909"/>
                    <a:pt x="10586114" y="3322429"/>
                  </a:cubicBezTo>
                  <a:lnTo>
                    <a:pt x="10586114" y="58420"/>
                  </a:lnTo>
                  <a:cubicBezTo>
                    <a:pt x="10602624" y="64770"/>
                    <a:pt x="10615324" y="80010"/>
                    <a:pt x="10615324" y="99060"/>
                  </a:cubicBezTo>
                  <a:lnTo>
                    <a:pt x="10615324" y="3365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1176731" y="1717262"/>
            <a:ext cx="2792517" cy="898997"/>
            <a:chOff x="0" y="0"/>
            <a:chExt cx="10628024" cy="342148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57150" y="58420"/>
              <a:ext cx="10558174" cy="3350369"/>
            </a:xfrm>
            <a:custGeom>
              <a:avLst/>
              <a:gdLst/>
              <a:ahLst/>
              <a:cxnLst/>
              <a:rect r="r" b="b" t="t" l="l"/>
              <a:pathLst>
                <a:path h="3350369" w="10558174">
                  <a:moveTo>
                    <a:pt x="10473084" y="3319889"/>
                  </a:moveTo>
                  <a:lnTo>
                    <a:pt x="0" y="3319889"/>
                  </a:lnTo>
                  <a:cubicBezTo>
                    <a:pt x="5080" y="3337669"/>
                    <a:pt x="21590" y="3350369"/>
                    <a:pt x="40640" y="3350369"/>
                  </a:cubicBezTo>
                  <a:lnTo>
                    <a:pt x="10514994" y="3350369"/>
                  </a:lnTo>
                  <a:cubicBezTo>
                    <a:pt x="10539124" y="3350369"/>
                    <a:pt x="10558174" y="3331319"/>
                    <a:pt x="10558174" y="3307189"/>
                  </a:cubicBezTo>
                  <a:lnTo>
                    <a:pt x="10558174" y="40640"/>
                  </a:lnTo>
                  <a:cubicBezTo>
                    <a:pt x="10558174" y="21590"/>
                    <a:pt x="10545474" y="6350"/>
                    <a:pt x="10528964" y="0"/>
                  </a:cubicBezTo>
                  <a:lnTo>
                    <a:pt x="10528964" y="3264009"/>
                  </a:lnTo>
                  <a:cubicBezTo>
                    <a:pt x="10528964" y="3294489"/>
                    <a:pt x="10503564" y="3319889"/>
                    <a:pt x="10473084" y="331988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2700" y="12700"/>
              <a:ext cx="10560714" cy="3352909"/>
            </a:xfrm>
            <a:custGeom>
              <a:avLst/>
              <a:gdLst/>
              <a:ahLst/>
              <a:cxnLst/>
              <a:rect r="r" b="b" t="t" l="l"/>
              <a:pathLst>
                <a:path h="3352909" w="10560714">
                  <a:moveTo>
                    <a:pt x="43180" y="3352909"/>
                  </a:moveTo>
                  <a:lnTo>
                    <a:pt x="10517534" y="3352909"/>
                  </a:lnTo>
                  <a:cubicBezTo>
                    <a:pt x="10541664" y="3352909"/>
                    <a:pt x="10560714" y="3333859"/>
                    <a:pt x="10560714" y="3309729"/>
                  </a:cubicBezTo>
                  <a:lnTo>
                    <a:pt x="10560714" y="43180"/>
                  </a:lnTo>
                  <a:cubicBezTo>
                    <a:pt x="10560714" y="19050"/>
                    <a:pt x="10541664" y="0"/>
                    <a:pt x="10517534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309729"/>
                  </a:lnTo>
                  <a:cubicBezTo>
                    <a:pt x="0" y="3333859"/>
                    <a:pt x="19050" y="3352909"/>
                    <a:pt x="43180" y="3352909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628024" cy="3421489"/>
            </a:xfrm>
            <a:custGeom>
              <a:avLst/>
              <a:gdLst/>
              <a:ahLst/>
              <a:cxnLst/>
              <a:rect r="r" b="b" t="t" l="l"/>
              <a:pathLst>
                <a:path h="3421489" w="10628024">
                  <a:moveTo>
                    <a:pt x="10584844" y="44450"/>
                  </a:moveTo>
                  <a:cubicBezTo>
                    <a:pt x="10579764" y="19050"/>
                    <a:pt x="10556904" y="0"/>
                    <a:pt x="10530234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322429"/>
                  </a:lnTo>
                  <a:cubicBezTo>
                    <a:pt x="0" y="3349099"/>
                    <a:pt x="17780" y="3370689"/>
                    <a:pt x="43180" y="3377039"/>
                  </a:cubicBezTo>
                  <a:cubicBezTo>
                    <a:pt x="48260" y="3402439"/>
                    <a:pt x="71120" y="3421489"/>
                    <a:pt x="97790" y="3421489"/>
                  </a:cubicBezTo>
                  <a:lnTo>
                    <a:pt x="10572144" y="3421489"/>
                  </a:lnTo>
                  <a:cubicBezTo>
                    <a:pt x="10602624" y="3421489"/>
                    <a:pt x="10628024" y="3396089"/>
                    <a:pt x="10628024" y="3365609"/>
                  </a:cubicBezTo>
                  <a:lnTo>
                    <a:pt x="10628024" y="99060"/>
                  </a:lnTo>
                  <a:cubicBezTo>
                    <a:pt x="10628024" y="72390"/>
                    <a:pt x="10610244" y="50800"/>
                    <a:pt x="10584844" y="44450"/>
                  </a:cubicBezTo>
                  <a:close/>
                  <a:moveTo>
                    <a:pt x="12700" y="3322429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0530234" y="12700"/>
                  </a:lnTo>
                  <a:cubicBezTo>
                    <a:pt x="10554364" y="12700"/>
                    <a:pt x="10573414" y="31750"/>
                    <a:pt x="10573414" y="55880"/>
                  </a:cubicBezTo>
                  <a:lnTo>
                    <a:pt x="10573414" y="3322429"/>
                  </a:lnTo>
                  <a:cubicBezTo>
                    <a:pt x="10573414" y="3346559"/>
                    <a:pt x="10554364" y="3365609"/>
                    <a:pt x="10530234" y="3365609"/>
                  </a:cubicBezTo>
                  <a:lnTo>
                    <a:pt x="55880" y="3365609"/>
                  </a:lnTo>
                  <a:cubicBezTo>
                    <a:pt x="31750" y="3365609"/>
                    <a:pt x="12700" y="3346559"/>
                    <a:pt x="12700" y="3322429"/>
                  </a:cubicBezTo>
                  <a:close/>
                  <a:moveTo>
                    <a:pt x="10615324" y="3365609"/>
                  </a:moveTo>
                  <a:cubicBezTo>
                    <a:pt x="10615324" y="3389739"/>
                    <a:pt x="10596274" y="3408789"/>
                    <a:pt x="10572144" y="3408789"/>
                  </a:cubicBezTo>
                  <a:lnTo>
                    <a:pt x="97790" y="3408789"/>
                  </a:lnTo>
                  <a:cubicBezTo>
                    <a:pt x="78740" y="3408789"/>
                    <a:pt x="62230" y="3396089"/>
                    <a:pt x="57150" y="3378309"/>
                  </a:cubicBezTo>
                  <a:lnTo>
                    <a:pt x="10530234" y="3378309"/>
                  </a:lnTo>
                  <a:cubicBezTo>
                    <a:pt x="10560714" y="3378309"/>
                    <a:pt x="10586114" y="3352909"/>
                    <a:pt x="10586114" y="3322429"/>
                  </a:cubicBezTo>
                  <a:lnTo>
                    <a:pt x="10586114" y="58420"/>
                  </a:lnTo>
                  <a:cubicBezTo>
                    <a:pt x="10602624" y="64770"/>
                    <a:pt x="10615324" y="80010"/>
                    <a:pt x="10615324" y="99060"/>
                  </a:cubicBezTo>
                  <a:lnTo>
                    <a:pt x="10615324" y="3365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1167206" y="3391484"/>
            <a:ext cx="2792517" cy="898997"/>
            <a:chOff x="0" y="0"/>
            <a:chExt cx="10628024" cy="342148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57150" y="58420"/>
              <a:ext cx="10558174" cy="3350369"/>
            </a:xfrm>
            <a:custGeom>
              <a:avLst/>
              <a:gdLst/>
              <a:ahLst/>
              <a:cxnLst/>
              <a:rect r="r" b="b" t="t" l="l"/>
              <a:pathLst>
                <a:path h="3350369" w="10558174">
                  <a:moveTo>
                    <a:pt x="10473084" y="3319889"/>
                  </a:moveTo>
                  <a:lnTo>
                    <a:pt x="0" y="3319889"/>
                  </a:lnTo>
                  <a:cubicBezTo>
                    <a:pt x="5080" y="3337669"/>
                    <a:pt x="21590" y="3350369"/>
                    <a:pt x="40640" y="3350369"/>
                  </a:cubicBezTo>
                  <a:lnTo>
                    <a:pt x="10514994" y="3350369"/>
                  </a:lnTo>
                  <a:cubicBezTo>
                    <a:pt x="10539124" y="3350369"/>
                    <a:pt x="10558174" y="3331319"/>
                    <a:pt x="10558174" y="3307189"/>
                  </a:cubicBezTo>
                  <a:lnTo>
                    <a:pt x="10558174" y="40640"/>
                  </a:lnTo>
                  <a:cubicBezTo>
                    <a:pt x="10558174" y="21590"/>
                    <a:pt x="10545474" y="6350"/>
                    <a:pt x="10528964" y="0"/>
                  </a:cubicBezTo>
                  <a:lnTo>
                    <a:pt x="10528964" y="3264009"/>
                  </a:lnTo>
                  <a:cubicBezTo>
                    <a:pt x="10528964" y="3294489"/>
                    <a:pt x="10503564" y="3319889"/>
                    <a:pt x="10473084" y="331988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2700" y="12700"/>
              <a:ext cx="10560714" cy="3352909"/>
            </a:xfrm>
            <a:custGeom>
              <a:avLst/>
              <a:gdLst/>
              <a:ahLst/>
              <a:cxnLst/>
              <a:rect r="r" b="b" t="t" l="l"/>
              <a:pathLst>
                <a:path h="3352909" w="10560714">
                  <a:moveTo>
                    <a:pt x="43180" y="3352909"/>
                  </a:moveTo>
                  <a:lnTo>
                    <a:pt x="10517534" y="3352909"/>
                  </a:lnTo>
                  <a:cubicBezTo>
                    <a:pt x="10541664" y="3352909"/>
                    <a:pt x="10560714" y="3333859"/>
                    <a:pt x="10560714" y="3309729"/>
                  </a:cubicBezTo>
                  <a:lnTo>
                    <a:pt x="10560714" y="43180"/>
                  </a:lnTo>
                  <a:cubicBezTo>
                    <a:pt x="10560714" y="19050"/>
                    <a:pt x="10541664" y="0"/>
                    <a:pt x="10517534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309729"/>
                  </a:lnTo>
                  <a:cubicBezTo>
                    <a:pt x="0" y="3333859"/>
                    <a:pt x="19050" y="3352909"/>
                    <a:pt x="43180" y="3352909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628024" cy="3421489"/>
            </a:xfrm>
            <a:custGeom>
              <a:avLst/>
              <a:gdLst/>
              <a:ahLst/>
              <a:cxnLst/>
              <a:rect r="r" b="b" t="t" l="l"/>
              <a:pathLst>
                <a:path h="3421489" w="10628024">
                  <a:moveTo>
                    <a:pt x="10584844" y="44450"/>
                  </a:moveTo>
                  <a:cubicBezTo>
                    <a:pt x="10579764" y="19050"/>
                    <a:pt x="10556904" y="0"/>
                    <a:pt x="10530234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322429"/>
                  </a:lnTo>
                  <a:cubicBezTo>
                    <a:pt x="0" y="3349099"/>
                    <a:pt x="17780" y="3370689"/>
                    <a:pt x="43180" y="3377039"/>
                  </a:cubicBezTo>
                  <a:cubicBezTo>
                    <a:pt x="48260" y="3402439"/>
                    <a:pt x="71120" y="3421489"/>
                    <a:pt x="97790" y="3421489"/>
                  </a:cubicBezTo>
                  <a:lnTo>
                    <a:pt x="10572144" y="3421489"/>
                  </a:lnTo>
                  <a:cubicBezTo>
                    <a:pt x="10602624" y="3421489"/>
                    <a:pt x="10628024" y="3396089"/>
                    <a:pt x="10628024" y="3365609"/>
                  </a:cubicBezTo>
                  <a:lnTo>
                    <a:pt x="10628024" y="99060"/>
                  </a:lnTo>
                  <a:cubicBezTo>
                    <a:pt x="10628024" y="72390"/>
                    <a:pt x="10610244" y="50800"/>
                    <a:pt x="10584844" y="44450"/>
                  </a:cubicBezTo>
                  <a:close/>
                  <a:moveTo>
                    <a:pt x="12700" y="3322429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0530234" y="12700"/>
                  </a:lnTo>
                  <a:cubicBezTo>
                    <a:pt x="10554364" y="12700"/>
                    <a:pt x="10573414" y="31750"/>
                    <a:pt x="10573414" y="55880"/>
                  </a:cubicBezTo>
                  <a:lnTo>
                    <a:pt x="10573414" y="3322429"/>
                  </a:lnTo>
                  <a:cubicBezTo>
                    <a:pt x="10573414" y="3346559"/>
                    <a:pt x="10554364" y="3365609"/>
                    <a:pt x="10530234" y="3365609"/>
                  </a:cubicBezTo>
                  <a:lnTo>
                    <a:pt x="55880" y="3365609"/>
                  </a:lnTo>
                  <a:cubicBezTo>
                    <a:pt x="31750" y="3365609"/>
                    <a:pt x="12700" y="3346559"/>
                    <a:pt x="12700" y="3322429"/>
                  </a:cubicBezTo>
                  <a:close/>
                  <a:moveTo>
                    <a:pt x="10615324" y="3365609"/>
                  </a:moveTo>
                  <a:cubicBezTo>
                    <a:pt x="10615324" y="3389739"/>
                    <a:pt x="10596274" y="3408789"/>
                    <a:pt x="10572144" y="3408789"/>
                  </a:cubicBezTo>
                  <a:lnTo>
                    <a:pt x="97790" y="3408789"/>
                  </a:lnTo>
                  <a:cubicBezTo>
                    <a:pt x="78740" y="3408789"/>
                    <a:pt x="62230" y="3396089"/>
                    <a:pt x="57150" y="3378309"/>
                  </a:cubicBezTo>
                  <a:lnTo>
                    <a:pt x="10530234" y="3378309"/>
                  </a:lnTo>
                  <a:cubicBezTo>
                    <a:pt x="10560714" y="3378309"/>
                    <a:pt x="10586114" y="3352909"/>
                    <a:pt x="10586114" y="3322429"/>
                  </a:cubicBezTo>
                  <a:lnTo>
                    <a:pt x="10586114" y="58420"/>
                  </a:lnTo>
                  <a:cubicBezTo>
                    <a:pt x="10602624" y="64770"/>
                    <a:pt x="10615324" y="80010"/>
                    <a:pt x="10615324" y="99060"/>
                  </a:cubicBezTo>
                  <a:lnTo>
                    <a:pt x="10615324" y="3365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31" id="31"/>
          <p:cNvSpPr/>
          <p:nvPr/>
        </p:nvSpPr>
        <p:spPr>
          <a:xfrm flipH="false" flipV="false" rot="9256177">
            <a:off x="13955955" y="3150077"/>
            <a:ext cx="1805724" cy="482814"/>
          </a:xfrm>
          <a:custGeom>
            <a:avLst/>
            <a:gdLst/>
            <a:ahLst/>
            <a:cxnLst/>
            <a:rect r="r" b="b" t="t" l="l"/>
            <a:pathLst>
              <a:path h="482814" w="1805724">
                <a:moveTo>
                  <a:pt x="0" y="0"/>
                </a:moveTo>
                <a:lnTo>
                  <a:pt x="1805724" y="0"/>
                </a:lnTo>
                <a:lnTo>
                  <a:pt x="1805724" y="482814"/>
                </a:lnTo>
                <a:lnTo>
                  <a:pt x="0" y="482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069007" y="1767192"/>
            <a:ext cx="6277421" cy="262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 college system has multiple departments: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Exam Cell, Placement Cell, Transport Office, etc.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Each department works independently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exposes its own API services: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Exam Cell → /rescheduleExam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Placement Cell → /checkPlacementClash</a:t>
            </a:r>
          </a:p>
          <a:p>
            <a:pPr algn="l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Transport → /updateTransport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869864" y="1911491"/>
            <a:ext cx="2792517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Placement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464548" y="1911491"/>
            <a:ext cx="2792517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Transport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157681" y="1911491"/>
            <a:ext cx="2792517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Exam Cell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148156" y="3585713"/>
            <a:ext cx="2792517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Orchestrator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69007" y="4959056"/>
            <a:ext cx="6420296" cy="188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Case: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Exam Cell wants to reschedule an exam.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To do this: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Must check with Placement Cell for clashes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If clear → update exam timetable.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Then → notify Transport for schedule adjustment</a:t>
            </a:r>
          </a:p>
        </p:txBody>
      </p:sp>
      <p:sp>
        <p:nvSpPr>
          <p:cNvPr name="Freeform 38" id="38"/>
          <p:cNvSpPr/>
          <p:nvPr/>
        </p:nvSpPr>
        <p:spPr>
          <a:xfrm flipH="true" flipV="false" rot="-9860843">
            <a:off x="9085703" y="3034813"/>
            <a:ext cx="1945180" cy="520102"/>
          </a:xfrm>
          <a:custGeom>
            <a:avLst/>
            <a:gdLst/>
            <a:ahLst/>
            <a:cxnLst/>
            <a:rect r="r" b="b" t="t" l="l"/>
            <a:pathLst>
              <a:path h="520102" w="1945180">
                <a:moveTo>
                  <a:pt x="1945181" y="0"/>
                </a:moveTo>
                <a:lnTo>
                  <a:pt x="0" y="0"/>
                </a:lnTo>
                <a:lnTo>
                  <a:pt x="0" y="520102"/>
                </a:lnTo>
                <a:lnTo>
                  <a:pt x="1945181" y="520102"/>
                </a:lnTo>
                <a:lnTo>
                  <a:pt x="19451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9" id="39"/>
          <p:cNvSpPr/>
          <p:nvPr/>
        </p:nvSpPr>
        <p:spPr>
          <a:xfrm>
            <a:off x="12401734" y="2616259"/>
            <a:ext cx="0" cy="81528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0" id="40"/>
          <p:cNvSpPr txBox="true"/>
          <p:nvPr/>
        </p:nvSpPr>
        <p:spPr>
          <a:xfrm rot="0">
            <a:off x="10708134" y="4376207"/>
            <a:ext cx="3710661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Expose API’s as Services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951037" y="7365348"/>
            <a:ext cx="6577483" cy="2177692"/>
            <a:chOff x="0" y="0"/>
            <a:chExt cx="10628024" cy="351875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57150" y="58420"/>
              <a:ext cx="10558174" cy="3447637"/>
            </a:xfrm>
            <a:custGeom>
              <a:avLst/>
              <a:gdLst/>
              <a:ahLst/>
              <a:cxnLst/>
              <a:rect r="r" b="b" t="t" l="l"/>
              <a:pathLst>
                <a:path h="3447637" w="10558174">
                  <a:moveTo>
                    <a:pt x="10473084" y="3417157"/>
                  </a:moveTo>
                  <a:lnTo>
                    <a:pt x="0" y="3417157"/>
                  </a:lnTo>
                  <a:cubicBezTo>
                    <a:pt x="5080" y="3434937"/>
                    <a:pt x="21590" y="3447637"/>
                    <a:pt x="40640" y="3447637"/>
                  </a:cubicBezTo>
                  <a:lnTo>
                    <a:pt x="10514994" y="3447637"/>
                  </a:lnTo>
                  <a:cubicBezTo>
                    <a:pt x="10539124" y="3447637"/>
                    <a:pt x="10558174" y="3428587"/>
                    <a:pt x="10558174" y="3404457"/>
                  </a:cubicBezTo>
                  <a:lnTo>
                    <a:pt x="10558174" y="40640"/>
                  </a:lnTo>
                  <a:cubicBezTo>
                    <a:pt x="10558174" y="21590"/>
                    <a:pt x="10545474" y="6350"/>
                    <a:pt x="10528964" y="0"/>
                  </a:cubicBezTo>
                  <a:lnTo>
                    <a:pt x="10528964" y="3361277"/>
                  </a:lnTo>
                  <a:cubicBezTo>
                    <a:pt x="10528964" y="3391757"/>
                    <a:pt x="10503564" y="3417157"/>
                    <a:pt x="10473084" y="341715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12700" y="12700"/>
              <a:ext cx="10560714" cy="3450177"/>
            </a:xfrm>
            <a:custGeom>
              <a:avLst/>
              <a:gdLst/>
              <a:ahLst/>
              <a:cxnLst/>
              <a:rect r="r" b="b" t="t" l="l"/>
              <a:pathLst>
                <a:path h="3450177" w="10560714">
                  <a:moveTo>
                    <a:pt x="43180" y="3450177"/>
                  </a:moveTo>
                  <a:lnTo>
                    <a:pt x="10517534" y="3450177"/>
                  </a:lnTo>
                  <a:cubicBezTo>
                    <a:pt x="10541664" y="3450177"/>
                    <a:pt x="10560714" y="3431127"/>
                    <a:pt x="10560714" y="3406997"/>
                  </a:cubicBezTo>
                  <a:lnTo>
                    <a:pt x="10560714" y="43180"/>
                  </a:lnTo>
                  <a:cubicBezTo>
                    <a:pt x="10560714" y="19050"/>
                    <a:pt x="10541664" y="0"/>
                    <a:pt x="10517534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406997"/>
                  </a:lnTo>
                  <a:cubicBezTo>
                    <a:pt x="0" y="3431127"/>
                    <a:pt x="19050" y="3450177"/>
                    <a:pt x="43180" y="3450177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0628024" cy="3518757"/>
            </a:xfrm>
            <a:custGeom>
              <a:avLst/>
              <a:gdLst/>
              <a:ahLst/>
              <a:cxnLst/>
              <a:rect r="r" b="b" t="t" l="l"/>
              <a:pathLst>
                <a:path h="3518757" w="10628024">
                  <a:moveTo>
                    <a:pt x="10584844" y="44450"/>
                  </a:moveTo>
                  <a:cubicBezTo>
                    <a:pt x="10579764" y="19050"/>
                    <a:pt x="10556904" y="0"/>
                    <a:pt x="10530234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419697"/>
                  </a:lnTo>
                  <a:cubicBezTo>
                    <a:pt x="0" y="3446367"/>
                    <a:pt x="17780" y="3467957"/>
                    <a:pt x="43180" y="3474307"/>
                  </a:cubicBezTo>
                  <a:cubicBezTo>
                    <a:pt x="48260" y="3499707"/>
                    <a:pt x="71120" y="3518757"/>
                    <a:pt x="97790" y="3518757"/>
                  </a:cubicBezTo>
                  <a:lnTo>
                    <a:pt x="10572144" y="3518757"/>
                  </a:lnTo>
                  <a:cubicBezTo>
                    <a:pt x="10602624" y="3518757"/>
                    <a:pt x="10628024" y="3493357"/>
                    <a:pt x="10628024" y="3462877"/>
                  </a:cubicBezTo>
                  <a:lnTo>
                    <a:pt x="10628024" y="99060"/>
                  </a:lnTo>
                  <a:cubicBezTo>
                    <a:pt x="10628024" y="72390"/>
                    <a:pt x="10610244" y="50800"/>
                    <a:pt x="10584844" y="44450"/>
                  </a:cubicBezTo>
                  <a:close/>
                  <a:moveTo>
                    <a:pt x="12700" y="341969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0530234" y="12700"/>
                  </a:lnTo>
                  <a:cubicBezTo>
                    <a:pt x="10554364" y="12700"/>
                    <a:pt x="10573414" y="31750"/>
                    <a:pt x="10573414" y="55880"/>
                  </a:cubicBezTo>
                  <a:lnTo>
                    <a:pt x="10573414" y="3419697"/>
                  </a:lnTo>
                  <a:cubicBezTo>
                    <a:pt x="10573414" y="3443827"/>
                    <a:pt x="10554364" y="3462877"/>
                    <a:pt x="10530234" y="3462877"/>
                  </a:cubicBezTo>
                  <a:lnTo>
                    <a:pt x="55880" y="3462877"/>
                  </a:lnTo>
                  <a:cubicBezTo>
                    <a:pt x="31750" y="3462877"/>
                    <a:pt x="12700" y="3443827"/>
                    <a:pt x="12700" y="3419697"/>
                  </a:cubicBezTo>
                  <a:close/>
                  <a:moveTo>
                    <a:pt x="10615324" y="3462877"/>
                  </a:moveTo>
                  <a:cubicBezTo>
                    <a:pt x="10615324" y="3487007"/>
                    <a:pt x="10596274" y="3506057"/>
                    <a:pt x="10572144" y="3506057"/>
                  </a:cubicBezTo>
                  <a:lnTo>
                    <a:pt x="97790" y="3506057"/>
                  </a:lnTo>
                  <a:cubicBezTo>
                    <a:pt x="78740" y="3506057"/>
                    <a:pt x="62230" y="3493357"/>
                    <a:pt x="57150" y="3475577"/>
                  </a:cubicBezTo>
                  <a:lnTo>
                    <a:pt x="10530234" y="3475577"/>
                  </a:lnTo>
                  <a:cubicBezTo>
                    <a:pt x="10560714" y="3475577"/>
                    <a:pt x="10586114" y="3450177"/>
                    <a:pt x="10586114" y="3419697"/>
                  </a:cubicBezTo>
                  <a:lnTo>
                    <a:pt x="10586114" y="58420"/>
                  </a:lnTo>
                  <a:cubicBezTo>
                    <a:pt x="10602624" y="64770"/>
                    <a:pt x="10615324" y="80010"/>
                    <a:pt x="10615324" y="99060"/>
                  </a:cubicBezTo>
                  <a:lnTo>
                    <a:pt x="10615324" y="346287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5" id="45"/>
          <p:cNvSpPr txBox="true"/>
          <p:nvPr/>
        </p:nvSpPr>
        <p:spPr>
          <a:xfrm rot="0">
            <a:off x="1053666" y="7365348"/>
            <a:ext cx="6469707" cy="2251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Th</a:t>
            </a: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e Problem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 more departments &amp; services are added: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Workflows get complex.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The middle person becomes a bottleneck.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System fails to scale → delays, errors, inefficiency.</a:t>
            </a:r>
          </a:p>
          <a:p>
            <a:pPr algn="l">
              <a:lnSpc>
                <a:spcPts val="2940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7768724" y="6031453"/>
            <a:ext cx="3710661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Task</a:t>
            </a:r>
          </a:p>
        </p:txBody>
      </p:sp>
      <p:sp>
        <p:nvSpPr>
          <p:cNvPr name="Freeform 47" id="47"/>
          <p:cNvSpPr/>
          <p:nvPr/>
        </p:nvSpPr>
        <p:spPr>
          <a:xfrm flipH="true" flipV="false" rot="-9860843">
            <a:off x="9558419" y="6552456"/>
            <a:ext cx="919194" cy="245774"/>
          </a:xfrm>
          <a:custGeom>
            <a:avLst/>
            <a:gdLst/>
            <a:ahLst/>
            <a:cxnLst/>
            <a:rect r="r" b="b" t="t" l="l"/>
            <a:pathLst>
              <a:path h="245774" w="919194">
                <a:moveTo>
                  <a:pt x="919194" y="0"/>
                </a:moveTo>
                <a:lnTo>
                  <a:pt x="0" y="0"/>
                </a:lnTo>
                <a:lnTo>
                  <a:pt x="0" y="245774"/>
                </a:lnTo>
                <a:lnTo>
                  <a:pt x="919194" y="245774"/>
                </a:lnTo>
                <a:lnTo>
                  <a:pt x="919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8" id="48"/>
          <p:cNvGrpSpPr/>
          <p:nvPr/>
        </p:nvGrpSpPr>
        <p:grpSpPr>
          <a:xfrm rot="0">
            <a:off x="10477088" y="6465793"/>
            <a:ext cx="2792517" cy="898997"/>
            <a:chOff x="0" y="0"/>
            <a:chExt cx="10628024" cy="342148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57150" y="58420"/>
              <a:ext cx="10558174" cy="3350369"/>
            </a:xfrm>
            <a:custGeom>
              <a:avLst/>
              <a:gdLst/>
              <a:ahLst/>
              <a:cxnLst/>
              <a:rect r="r" b="b" t="t" l="l"/>
              <a:pathLst>
                <a:path h="3350369" w="10558174">
                  <a:moveTo>
                    <a:pt x="10473084" y="3319889"/>
                  </a:moveTo>
                  <a:lnTo>
                    <a:pt x="0" y="3319889"/>
                  </a:lnTo>
                  <a:cubicBezTo>
                    <a:pt x="5080" y="3337669"/>
                    <a:pt x="21590" y="3350369"/>
                    <a:pt x="40640" y="3350369"/>
                  </a:cubicBezTo>
                  <a:lnTo>
                    <a:pt x="10514994" y="3350369"/>
                  </a:lnTo>
                  <a:cubicBezTo>
                    <a:pt x="10539124" y="3350369"/>
                    <a:pt x="10558174" y="3331319"/>
                    <a:pt x="10558174" y="3307189"/>
                  </a:cubicBezTo>
                  <a:lnTo>
                    <a:pt x="10558174" y="40640"/>
                  </a:lnTo>
                  <a:cubicBezTo>
                    <a:pt x="10558174" y="21590"/>
                    <a:pt x="10545474" y="6350"/>
                    <a:pt x="10528964" y="0"/>
                  </a:cubicBezTo>
                  <a:lnTo>
                    <a:pt x="10528964" y="3264009"/>
                  </a:lnTo>
                  <a:cubicBezTo>
                    <a:pt x="10528964" y="3294489"/>
                    <a:pt x="10503564" y="3319889"/>
                    <a:pt x="10473084" y="331988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12700" y="12700"/>
              <a:ext cx="10560714" cy="3352909"/>
            </a:xfrm>
            <a:custGeom>
              <a:avLst/>
              <a:gdLst/>
              <a:ahLst/>
              <a:cxnLst/>
              <a:rect r="r" b="b" t="t" l="l"/>
              <a:pathLst>
                <a:path h="3352909" w="10560714">
                  <a:moveTo>
                    <a:pt x="43180" y="3352909"/>
                  </a:moveTo>
                  <a:lnTo>
                    <a:pt x="10517534" y="3352909"/>
                  </a:lnTo>
                  <a:cubicBezTo>
                    <a:pt x="10541664" y="3352909"/>
                    <a:pt x="10560714" y="3333859"/>
                    <a:pt x="10560714" y="3309729"/>
                  </a:cubicBezTo>
                  <a:lnTo>
                    <a:pt x="10560714" y="43180"/>
                  </a:lnTo>
                  <a:cubicBezTo>
                    <a:pt x="10560714" y="19050"/>
                    <a:pt x="10541664" y="0"/>
                    <a:pt x="10517534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309729"/>
                  </a:lnTo>
                  <a:cubicBezTo>
                    <a:pt x="0" y="3333859"/>
                    <a:pt x="19050" y="3352909"/>
                    <a:pt x="43180" y="3352909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0628024" cy="3421489"/>
            </a:xfrm>
            <a:custGeom>
              <a:avLst/>
              <a:gdLst/>
              <a:ahLst/>
              <a:cxnLst/>
              <a:rect r="r" b="b" t="t" l="l"/>
              <a:pathLst>
                <a:path h="3421489" w="10628024">
                  <a:moveTo>
                    <a:pt x="10584844" y="44450"/>
                  </a:moveTo>
                  <a:cubicBezTo>
                    <a:pt x="10579764" y="19050"/>
                    <a:pt x="10556904" y="0"/>
                    <a:pt x="10530234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322429"/>
                  </a:lnTo>
                  <a:cubicBezTo>
                    <a:pt x="0" y="3349099"/>
                    <a:pt x="17780" y="3370689"/>
                    <a:pt x="43180" y="3377039"/>
                  </a:cubicBezTo>
                  <a:cubicBezTo>
                    <a:pt x="48260" y="3402439"/>
                    <a:pt x="71120" y="3421489"/>
                    <a:pt x="97790" y="3421489"/>
                  </a:cubicBezTo>
                  <a:lnTo>
                    <a:pt x="10572144" y="3421489"/>
                  </a:lnTo>
                  <a:cubicBezTo>
                    <a:pt x="10602624" y="3421489"/>
                    <a:pt x="10628024" y="3396089"/>
                    <a:pt x="10628024" y="3365609"/>
                  </a:cubicBezTo>
                  <a:lnTo>
                    <a:pt x="10628024" y="99060"/>
                  </a:lnTo>
                  <a:cubicBezTo>
                    <a:pt x="10628024" y="72390"/>
                    <a:pt x="10610244" y="50800"/>
                    <a:pt x="10584844" y="44450"/>
                  </a:cubicBezTo>
                  <a:close/>
                  <a:moveTo>
                    <a:pt x="12700" y="3322429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0530234" y="12700"/>
                  </a:lnTo>
                  <a:cubicBezTo>
                    <a:pt x="10554364" y="12700"/>
                    <a:pt x="10573414" y="31750"/>
                    <a:pt x="10573414" y="55880"/>
                  </a:cubicBezTo>
                  <a:lnTo>
                    <a:pt x="10573414" y="3322429"/>
                  </a:lnTo>
                  <a:cubicBezTo>
                    <a:pt x="10573414" y="3346559"/>
                    <a:pt x="10554364" y="3365609"/>
                    <a:pt x="10530234" y="3365609"/>
                  </a:cubicBezTo>
                  <a:lnTo>
                    <a:pt x="55880" y="3365609"/>
                  </a:lnTo>
                  <a:cubicBezTo>
                    <a:pt x="31750" y="3365609"/>
                    <a:pt x="12700" y="3346559"/>
                    <a:pt x="12700" y="3322429"/>
                  </a:cubicBezTo>
                  <a:close/>
                  <a:moveTo>
                    <a:pt x="10615324" y="3365609"/>
                  </a:moveTo>
                  <a:cubicBezTo>
                    <a:pt x="10615324" y="3389739"/>
                    <a:pt x="10596274" y="3408789"/>
                    <a:pt x="10572144" y="3408789"/>
                  </a:cubicBezTo>
                  <a:lnTo>
                    <a:pt x="97790" y="3408789"/>
                  </a:lnTo>
                  <a:cubicBezTo>
                    <a:pt x="78740" y="3408789"/>
                    <a:pt x="62230" y="3396089"/>
                    <a:pt x="57150" y="3378309"/>
                  </a:cubicBezTo>
                  <a:lnTo>
                    <a:pt x="10530234" y="3378309"/>
                  </a:lnTo>
                  <a:cubicBezTo>
                    <a:pt x="10560714" y="3378309"/>
                    <a:pt x="10586114" y="3352909"/>
                    <a:pt x="10586114" y="3322429"/>
                  </a:cubicBezTo>
                  <a:lnTo>
                    <a:pt x="10586114" y="58420"/>
                  </a:lnTo>
                  <a:cubicBezTo>
                    <a:pt x="10602624" y="64770"/>
                    <a:pt x="10615324" y="80010"/>
                    <a:pt x="10615324" y="99060"/>
                  </a:cubicBezTo>
                  <a:lnTo>
                    <a:pt x="10615324" y="3365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2" id="52"/>
          <p:cNvSpPr txBox="true"/>
          <p:nvPr/>
        </p:nvSpPr>
        <p:spPr>
          <a:xfrm rot="0">
            <a:off x="10458038" y="6660022"/>
            <a:ext cx="2792517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Orchestrator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7869864" y="8294370"/>
            <a:ext cx="3710661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FAIL CASES → </a:t>
            </a:r>
          </a:p>
          <a:p>
            <a:pPr algn="just" marL="388623" indent="-194312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New Workflows</a:t>
            </a:r>
          </a:p>
          <a:p>
            <a:pPr algn="just" marL="388623" indent="-194312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Updates in API’s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3882544" y="6585384"/>
            <a:ext cx="3710661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Identifies Workflows</a:t>
            </a:r>
          </a:p>
        </p:txBody>
      </p:sp>
      <p:sp>
        <p:nvSpPr>
          <p:cNvPr name="AutoShape 55" id="55"/>
          <p:cNvSpPr/>
          <p:nvPr/>
        </p:nvSpPr>
        <p:spPr>
          <a:xfrm>
            <a:off x="13474903" y="6840654"/>
            <a:ext cx="40764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15360159" y="6997065"/>
            <a:ext cx="17484" cy="40726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57" id="57"/>
          <p:cNvSpPr txBox="true"/>
          <p:nvPr/>
        </p:nvSpPr>
        <p:spPr>
          <a:xfrm rot="0">
            <a:off x="13728677" y="7462299"/>
            <a:ext cx="3710661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Invokes API calls</a:t>
            </a:r>
          </a:p>
        </p:txBody>
      </p:sp>
      <p:sp>
        <p:nvSpPr>
          <p:cNvPr name="AutoShape 58" id="58"/>
          <p:cNvSpPr/>
          <p:nvPr/>
        </p:nvSpPr>
        <p:spPr>
          <a:xfrm>
            <a:off x="15360159" y="7875869"/>
            <a:ext cx="17484" cy="40726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59" id="59"/>
          <p:cNvSpPr txBox="true"/>
          <p:nvPr/>
        </p:nvSpPr>
        <p:spPr>
          <a:xfrm rot="0">
            <a:off x="13728677" y="8341103"/>
            <a:ext cx="3710661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Completes Task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48642" y="956216"/>
            <a:ext cx="6566265" cy="1313253"/>
          </a:xfrm>
          <a:custGeom>
            <a:avLst/>
            <a:gdLst/>
            <a:ahLst/>
            <a:cxnLst/>
            <a:rect r="r" b="b" t="t" l="l"/>
            <a:pathLst>
              <a:path h="1313253" w="6566265">
                <a:moveTo>
                  <a:pt x="0" y="0"/>
                </a:moveTo>
                <a:lnTo>
                  <a:pt x="6566265" y="0"/>
                </a:lnTo>
                <a:lnTo>
                  <a:pt x="6566265" y="1313253"/>
                </a:lnTo>
                <a:lnTo>
                  <a:pt x="0" y="131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57879" y="1051466"/>
            <a:ext cx="7297379" cy="98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32"/>
              </a:lnSpc>
            </a:pPr>
            <a:r>
              <a:rPr lang="en-US" sz="7200" b="true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AI as a Solution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23162" y="3444203"/>
            <a:ext cx="7549824" cy="2870319"/>
            <a:chOff x="0" y="0"/>
            <a:chExt cx="12199151" cy="46379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7150" y="58420"/>
              <a:ext cx="12129301" cy="4566796"/>
            </a:xfrm>
            <a:custGeom>
              <a:avLst/>
              <a:gdLst/>
              <a:ahLst/>
              <a:cxnLst/>
              <a:rect r="r" b="b" t="t" l="l"/>
              <a:pathLst>
                <a:path h="4566796" w="12129301">
                  <a:moveTo>
                    <a:pt x="12044211" y="4536316"/>
                  </a:moveTo>
                  <a:lnTo>
                    <a:pt x="0" y="4536316"/>
                  </a:lnTo>
                  <a:cubicBezTo>
                    <a:pt x="5080" y="4554096"/>
                    <a:pt x="21590" y="4566796"/>
                    <a:pt x="40640" y="4566796"/>
                  </a:cubicBezTo>
                  <a:lnTo>
                    <a:pt x="12086121" y="4566796"/>
                  </a:lnTo>
                  <a:cubicBezTo>
                    <a:pt x="12110251" y="4566796"/>
                    <a:pt x="12129301" y="4547746"/>
                    <a:pt x="12129301" y="4523616"/>
                  </a:cubicBezTo>
                  <a:lnTo>
                    <a:pt x="12129301" y="40640"/>
                  </a:lnTo>
                  <a:cubicBezTo>
                    <a:pt x="12129301" y="21590"/>
                    <a:pt x="12116601" y="6350"/>
                    <a:pt x="12100091" y="0"/>
                  </a:cubicBezTo>
                  <a:lnTo>
                    <a:pt x="12100091" y="4480436"/>
                  </a:lnTo>
                  <a:cubicBezTo>
                    <a:pt x="12100091" y="4510916"/>
                    <a:pt x="12074691" y="4536316"/>
                    <a:pt x="12044211" y="453631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2131841" cy="4569336"/>
            </a:xfrm>
            <a:custGeom>
              <a:avLst/>
              <a:gdLst/>
              <a:ahLst/>
              <a:cxnLst/>
              <a:rect r="r" b="b" t="t" l="l"/>
              <a:pathLst>
                <a:path h="4569336" w="12131841">
                  <a:moveTo>
                    <a:pt x="43180" y="4569336"/>
                  </a:moveTo>
                  <a:lnTo>
                    <a:pt x="12088661" y="4569336"/>
                  </a:lnTo>
                  <a:cubicBezTo>
                    <a:pt x="12112791" y="4569336"/>
                    <a:pt x="12131841" y="4550286"/>
                    <a:pt x="12131841" y="4526156"/>
                  </a:cubicBezTo>
                  <a:lnTo>
                    <a:pt x="12131841" y="43180"/>
                  </a:lnTo>
                  <a:cubicBezTo>
                    <a:pt x="12131841" y="19050"/>
                    <a:pt x="12112791" y="0"/>
                    <a:pt x="12088661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4526156"/>
                  </a:lnTo>
                  <a:cubicBezTo>
                    <a:pt x="0" y="4550286"/>
                    <a:pt x="19050" y="4569336"/>
                    <a:pt x="43180" y="4569336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199151" cy="4637916"/>
            </a:xfrm>
            <a:custGeom>
              <a:avLst/>
              <a:gdLst/>
              <a:ahLst/>
              <a:cxnLst/>
              <a:rect r="r" b="b" t="t" l="l"/>
              <a:pathLst>
                <a:path h="4637916" w="12199151">
                  <a:moveTo>
                    <a:pt x="12155970" y="44450"/>
                  </a:moveTo>
                  <a:cubicBezTo>
                    <a:pt x="12150891" y="19050"/>
                    <a:pt x="12128031" y="0"/>
                    <a:pt x="12101361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4538856"/>
                  </a:lnTo>
                  <a:cubicBezTo>
                    <a:pt x="0" y="4565526"/>
                    <a:pt x="17780" y="4587116"/>
                    <a:pt x="43180" y="4593466"/>
                  </a:cubicBezTo>
                  <a:cubicBezTo>
                    <a:pt x="48260" y="4618866"/>
                    <a:pt x="71120" y="4637916"/>
                    <a:pt x="97790" y="4637916"/>
                  </a:cubicBezTo>
                  <a:lnTo>
                    <a:pt x="12143271" y="4637916"/>
                  </a:lnTo>
                  <a:cubicBezTo>
                    <a:pt x="12173751" y="4637916"/>
                    <a:pt x="12199151" y="4612516"/>
                    <a:pt x="12199151" y="4582036"/>
                  </a:cubicBezTo>
                  <a:lnTo>
                    <a:pt x="12199151" y="99060"/>
                  </a:lnTo>
                  <a:cubicBezTo>
                    <a:pt x="12199151" y="72390"/>
                    <a:pt x="12181370" y="50800"/>
                    <a:pt x="12155970" y="44450"/>
                  </a:cubicBezTo>
                  <a:close/>
                  <a:moveTo>
                    <a:pt x="12700" y="4538856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2101361" y="12700"/>
                  </a:lnTo>
                  <a:cubicBezTo>
                    <a:pt x="12125491" y="12700"/>
                    <a:pt x="12144541" y="31750"/>
                    <a:pt x="12144541" y="55880"/>
                  </a:cubicBezTo>
                  <a:lnTo>
                    <a:pt x="12144541" y="4538856"/>
                  </a:lnTo>
                  <a:cubicBezTo>
                    <a:pt x="12144541" y="4562986"/>
                    <a:pt x="12125491" y="4582036"/>
                    <a:pt x="12101361" y="4582036"/>
                  </a:cubicBezTo>
                  <a:lnTo>
                    <a:pt x="55880" y="4582036"/>
                  </a:lnTo>
                  <a:cubicBezTo>
                    <a:pt x="31750" y="4582036"/>
                    <a:pt x="12700" y="4562986"/>
                    <a:pt x="12700" y="4538856"/>
                  </a:cubicBezTo>
                  <a:close/>
                  <a:moveTo>
                    <a:pt x="12186451" y="4582036"/>
                  </a:moveTo>
                  <a:cubicBezTo>
                    <a:pt x="12186451" y="4606166"/>
                    <a:pt x="12167401" y="4625216"/>
                    <a:pt x="12143271" y="4625216"/>
                  </a:cubicBezTo>
                  <a:lnTo>
                    <a:pt x="97790" y="4625216"/>
                  </a:lnTo>
                  <a:cubicBezTo>
                    <a:pt x="78740" y="4625216"/>
                    <a:pt x="62230" y="4612516"/>
                    <a:pt x="57150" y="4594736"/>
                  </a:cubicBezTo>
                  <a:lnTo>
                    <a:pt x="12101361" y="4594736"/>
                  </a:lnTo>
                  <a:cubicBezTo>
                    <a:pt x="12131841" y="4594736"/>
                    <a:pt x="12157241" y="4569336"/>
                    <a:pt x="12157241" y="4538856"/>
                  </a:cubicBezTo>
                  <a:lnTo>
                    <a:pt x="12157241" y="58420"/>
                  </a:lnTo>
                  <a:cubicBezTo>
                    <a:pt x="12173751" y="64770"/>
                    <a:pt x="12186451" y="80010"/>
                    <a:pt x="12186451" y="99060"/>
                  </a:cubicBezTo>
                  <a:lnTo>
                    <a:pt x="12186451" y="458203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41131" y="3494134"/>
            <a:ext cx="7290643" cy="2994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AI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can step in as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an intelligent </a:t>
            </a: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orchestrator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:</a:t>
            </a:r>
          </a:p>
          <a:p>
            <a:pPr algn="l">
              <a:lnSpc>
                <a:spcPts val="2940"/>
              </a:lnSpc>
            </a:pP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Understands available services (APIs).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Dyn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amically generates workfl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ows.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Automates service integration &amp; execution.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Provides reasoning and validation.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This approach is known as </a:t>
            </a: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Multi-Agent Orchestration.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923162" y="6692017"/>
            <a:ext cx="7549824" cy="2111955"/>
            <a:chOff x="0" y="0"/>
            <a:chExt cx="12199151" cy="34125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57150" y="58420"/>
              <a:ext cx="12129301" cy="3341418"/>
            </a:xfrm>
            <a:custGeom>
              <a:avLst/>
              <a:gdLst/>
              <a:ahLst/>
              <a:cxnLst/>
              <a:rect r="r" b="b" t="t" l="l"/>
              <a:pathLst>
                <a:path h="3341418" w="12129301">
                  <a:moveTo>
                    <a:pt x="12044211" y="3310938"/>
                  </a:moveTo>
                  <a:lnTo>
                    <a:pt x="0" y="3310938"/>
                  </a:lnTo>
                  <a:cubicBezTo>
                    <a:pt x="5080" y="3328718"/>
                    <a:pt x="21590" y="3341418"/>
                    <a:pt x="40640" y="3341418"/>
                  </a:cubicBezTo>
                  <a:lnTo>
                    <a:pt x="12086121" y="3341418"/>
                  </a:lnTo>
                  <a:cubicBezTo>
                    <a:pt x="12110251" y="3341418"/>
                    <a:pt x="12129301" y="3322368"/>
                    <a:pt x="12129301" y="3298238"/>
                  </a:cubicBezTo>
                  <a:lnTo>
                    <a:pt x="12129301" y="40640"/>
                  </a:lnTo>
                  <a:cubicBezTo>
                    <a:pt x="12129301" y="21590"/>
                    <a:pt x="12116601" y="6350"/>
                    <a:pt x="12100091" y="0"/>
                  </a:cubicBezTo>
                  <a:lnTo>
                    <a:pt x="12100091" y="3255058"/>
                  </a:lnTo>
                  <a:cubicBezTo>
                    <a:pt x="12100091" y="3285538"/>
                    <a:pt x="12074691" y="3310938"/>
                    <a:pt x="12044211" y="331093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12131841" cy="3343958"/>
            </a:xfrm>
            <a:custGeom>
              <a:avLst/>
              <a:gdLst/>
              <a:ahLst/>
              <a:cxnLst/>
              <a:rect r="r" b="b" t="t" l="l"/>
              <a:pathLst>
                <a:path h="3343958" w="12131841">
                  <a:moveTo>
                    <a:pt x="43180" y="3343958"/>
                  </a:moveTo>
                  <a:lnTo>
                    <a:pt x="12088661" y="3343958"/>
                  </a:lnTo>
                  <a:cubicBezTo>
                    <a:pt x="12112791" y="3343958"/>
                    <a:pt x="12131841" y="3324908"/>
                    <a:pt x="12131841" y="3300778"/>
                  </a:cubicBezTo>
                  <a:lnTo>
                    <a:pt x="12131841" y="43180"/>
                  </a:lnTo>
                  <a:cubicBezTo>
                    <a:pt x="12131841" y="19050"/>
                    <a:pt x="12112791" y="0"/>
                    <a:pt x="12088661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300778"/>
                  </a:lnTo>
                  <a:cubicBezTo>
                    <a:pt x="0" y="3324908"/>
                    <a:pt x="19050" y="3343958"/>
                    <a:pt x="43180" y="3343958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99151" cy="3412538"/>
            </a:xfrm>
            <a:custGeom>
              <a:avLst/>
              <a:gdLst/>
              <a:ahLst/>
              <a:cxnLst/>
              <a:rect r="r" b="b" t="t" l="l"/>
              <a:pathLst>
                <a:path h="3412538" w="12199151">
                  <a:moveTo>
                    <a:pt x="12155970" y="44450"/>
                  </a:moveTo>
                  <a:cubicBezTo>
                    <a:pt x="12150891" y="19050"/>
                    <a:pt x="12128031" y="0"/>
                    <a:pt x="12101361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313478"/>
                  </a:lnTo>
                  <a:cubicBezTo>
                    <a:pt x="0" y="3340148"/>
                    <a:pt x="17780" y="3361738"/>
                    <a:pt x="43180" y="3368088"/>
                  </a:cubicBezTo>
                  <a:cubicBezTo>
                    <a:pt x="48260" y="3393488"/>
                    <a:pt x="71120" y="3412538"/>
                    <a:pt x="97790" y="3412538"/>
                  </a:cubicBezTo>
                  <a:lnTo>
                    <a:pt x="12143271" y="3412538"/>
                  </a:lnTo>
                  <a:cubicBezTo>
                    <a:pt x="12173751" y="3412538"/>
                    <a:pt x="12199151" y="3387138"/>
                    <a:pt x="12199151" y="3356658"/>
                  </a:cubicBezTo>
                  <a:lnTo>
                    <a:pt x="12199151" y="99060"/>
                  </a:lnTo>
                  <a:cubicBezTo>
                    <a:pt x="12199151" y="72390"/>
                    <a:pt x="12181370" y="50800"/>
                    <a:pt x="12155970" y="44450"/>
                  </a:cubicBezTo>
                  <a:close/>
                  <a:moveTo>
                    <a:pt x="12700" y="3313478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2101361" y="12700"/>
                  </a:lnTo>
                  <a:cubicBezTo>
                    <a:pt x="12125491" y="12700"/>
                    <a:pt x="12144541" y="31750"/>
                    <a:pt x="12144541" y="55880"/>
                  </a:cubicBezTo>
                  <a:lnTo>
                    <a:pt x="12144541" y="3313478"/>
                  </a:lnTo>
                  <a:cubicBezTo>
                    <a:pt x="12144541" y="3337608"/>
                    <a:pt x="12125491" y="3356658"/>
                    <a:pt x="12101361" y="3356658"/>
                  </a:cubicBezTo>
                  <a:lnTo>
                    <a:pt x="55880" y="3356658"/>
                  </a:lnTo>
                  <a:cubicBezTo>
                    <a:pt x="31750" y="3356658"/>
                    <a:pt x="12700" y="3337608"/>
                    <a:pt x="12700" y="3313478"/>
                  </a:cubicBezTo>
                  <a:close/>
                  <a:moveTo>
                    <a:pt x="12186451" y="3356658"/>
                  </a:moveTo>
                  <a:cubicBezTo>
                    <a:pt x="12186451" y="3380788"/>
                    <a:pt x="12167401" y="3399838"/>
                    <a:pt x="12143271" y="3399838"/>
                  </a:cubicBezTo>
                  <a:lnTo>
                    <a:pt x="97790" y="3399838"/>
                  </a:lnTo>
                  <a:cubicBezTo>
                    <a:pt x="78740" y="3399838"/>
                    <a:pt x="62230" y="3387138"/>
                    <a:pt x="57150" y="3369358"/>
                  </a:cubicBezTo>
                  <a:lnTo>
                    <a:pt x="12101361" y="3369358"/>
                  </a:lnTo>
                  <a:cubicBezTo>
                    <a:pt x="12131841" y="3369358"/>
                    <a:pt x="12157241" y="3343958"/>
                    <a:pt x="12157241" y="3313478"/>
                  </a:cubicBezTo>
                  <a:lnTo>
                    <a:pt x="12157241" y="58420"/>
                  </a:lnTo>
                  <a:cubicBezTo>
                    <a:pt x="12173751" y="64770"/>
                    <a:pt x="12186451" y="80010"/>
                    <a:pt x="12186451" y="99060"/>
                  </a:cubicBezTo>
                  <a:lnTo>
                    <a:pt x="12186451" y="335665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41131" y="6741947"/>
            <a:ext cx="4216747" cy="39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WHO IS AN </a:t>
            </a: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ORCHESTARTOR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???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1131" y="7354977"/>
            <a:ext cx="7030354" cy="127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An orchestrator is someone (or a system) that connects different services together and makes sure tasks are done in the correct order.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281426" y="3444203"/>
            <a:ext cx="6950436" cy="5359769"/>
            <a:chOff x="0" y="0"/>
            <a:chExt cx="11230648" cy="866041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7150" y="58420"/>
              <a:ext cx="11160798" cy="8589298"/>
            </a:xfrm>
            <a:custGeom>
              <a:avLst/>
              <a:gdLst/>
              <a:ahLst/>
              <a:cxnLst/>
              <a:rect r="r" b="b" t="t" l="l"/>
              <a:pathLst>
                <a:path h="8589298" w="11160798">
                  <a:moveTo>
                    <a:pt x="11075708" y="8558818"/>
                  </a:moveTo>
                  <a:lnTo>
                    <a:pt x="0" y="8558818"/>
                  </a:lnTo>
                  <a:cubicBezTo>
                    <a:pt x="5080" y="8576598"/>
                    <a:pt x="21590" y="8589298"/>
                    <a:pt x="40640" y="8589298"/>
                  </a:cubicBezTo>
                  <a:lnTo>
                    <a:pt x="11117618" y="8589298"/>
                  </a:lnTo>
                  <a:cubicBezTo>
                    <a:pt x="11141748" y="8589298"/>
                    <a:pt x="11160798" y="8570248"/>
                    <a:pt x="11160798" y="8546118"/>
                  </a:cubicBezTo>
                  <a:lnTo>
                    <a:pt x="11160798" y="40640"/>
                  </a:lnTo>
                  <a:cubicBezTo>
                    <a:pt x="11160798" y="21590"/>
                    <a:pt x="11148098" y="6350"/>
                    <a:pt x="11131588" y="0"/>
                  </a:cubicBezTo>
                  <a:lnTo>
                    <a:pt x="11131588" y="8502937"/>
                  </a:lnTo>
                  <a:cubicBezTo>
                    <a:pt x="11131588" y="8533418"/>
                    <a:pt x="11106188" y="8558818"/>
                    <a:pt x="11075708" y="855881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11163338" cy="8591838"/>
            </a:xfrm>
            <a:custGeom>
              <a:avLst/>
              <a:gdLst/>
              <a:ahLst/>
              <a:cxnLst/>
              <a:rect r="r" b="b" t="t" l="l"/>
              <a:pathLst>
                <a:path h="8591838" w="11163338">
                  <a:moveTo>
                    <a:pt x="43180" y="8591838"/>
                  </a:moveTo>
                  <a:lnTo>
                    <a:pt x="11120158" y="8591838"/>
                  </a:lnTo>
                  <a:cubicBezTo>
                    <a:pt x="11144288" y="8591838"/>
                    <a:pt x="11163338" y="8572788"/>
                    <a:pt x="11163338" y="8548657"/>
                  </a:cubicBezTo>
                  <a:lnTo>
                    <a:pt x="11163338" y="43180"/>
                  </a:lnTo>
                  <a:cubicBezTo>
                    <a:pt x="11163338" y="19050"/>
                    <a:pt x="11144288" y="0"/>
                    <a:pt x="11120158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8548657"/>
                  </a:lnTo>
                  <a:cubicBezTo>
                    <a:pt x="0" y="8572788"/>
                    <a:pt x="19050" y="8591838"/>
                    <a:pt x="43180" y="8591838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230648" cy="8660418"/>
            </a:xfrm>
            <a:custGeom>
              <a:avLst/>
              <a:gdLst/>
              <a:ahLst/>
              <a:cxnLst/>
              <a:rect r="r" b="b" t="t" l="l"/>
              <a:pathLst>
                <a:path h="8660418" w="11230648">
                  <a:moveTo>
                    <a:pt x="11187468" y="44450"/>
                  </a:moveTo>
                  <a:cubicBezTo>
                    <a:pt x="11182388" y="19050"/>
                    <a:pt x="11159528" y="0"/>
                    <a:pt x="11132858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8561357"/>
                  </a:lnTo>
                  <a:cubicBezTo>
                    <a:pt x="0" y="8588028"/>
                    <a:pt x="17780" y="8609618"/>
                    <a:pt x="43180" y="8615968"/>
                  </a:cubicBezTo>
                  <a:cubicBezTo>
                    <a:pt x="48260" y="8641368"/>
                    <a:pt x="71120" y="8660418"/>
                    <a:pt x="97790" y="8660418"/>
                  </a:cubicBezTo>
                  <a:lnTo>
                    <a:pt x="11174768" y="8660418"/>
                  </a:lnTo>
                  <a:cubicBezTo>
                    <a:pt x="11205248" y="8660418"/>
                    <a:pt x="11230648" y="8635018"/>
                    <a:pt x="11230648" y="8604538"/>
                  </a:cubicBezTo>
                  <a:lnTo>
                    <a:pt x="11230648" y="99060"/>
                  </a:lnTo>
                  <a:cubicBezTo>
                    <a:pt x="11230648" y="72390"/>
                    <a:pt x="11212868" y="50800"/>
                    <a:pt x="11187468" y="44450"/>
                  </a:cubicBezTo>
                  <a:close/>
                  <a:moveTo>
                    <a:pt x="12700" y="856135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1132858" y="12700"/>
                  </a:lnTo>
                  <a:cubicBezTo>
                    <a:pt x="11156988" y="12700"/>
                    <a:pt x="11176038" y="31750"/>
                    <a:pt x="11176038" y="55880"/>
                  </a:cubicBezTo>
                  <a:lnTo>
                    <a:pt x="11176038" y="8561357"/>
                  </a:lnTo>
                  <a:cubicBezTo>
                    <a:pt x="11176038" y="8585488"/>
                    <a:pt x="11156988" y="8604538"/>
                    <a:pt x="11132858" y="8604538"/>
                  </a:cubicBezTo>
                  <a:lnTo>
                    <a:pt x="55880" y="8604538"/>
                  </a:lnTo>
                  <a:cubicBezTo>
                    <a:pt x="31750" y="8604538"/>
                    <a:pt x="12700" y="8585488"/>
                    <a:pt x="12700" y="8561357"/>
                  </a:cubicBezTo>
                  <a:close/>
                  <a:moveTo>
                    <a:pt x="11217948" y="8604538"/>
                  </a:moveTo>
                  <a:cubicBezTo>
                    <a:pt x="11217948" y="8628668"/>
                    <a:pt x="11198898" y="8647718"/>
                    <a:pt x="11174768" y="8647718"/>
                  </a:cubicBezTo>
                  <a:lnTo>
                    <a:pt x="97790" y="8647718"/>
                  </a:lnTo>
                  <a:cubicBezTo>
                    <a:pt x="78740" y="8647718"/>
                    <a:pt x="62230" y="8635018"/>
                    <a:pt x="57150" y="8617238"/>
                  </a:cubicBezTo>
                  <a:lnTo>
                    <a:pt x="11132858" y="8617238"/>
                  </a:lnTo>
                  <a:cubicBezTo>
                    <a:pt x="11163338" y="8617238"/>
                    <a:pt x="11188738" y="8591838"/>
                    <a:pt x="11188738" y="8561357"/>
                  </a:cubicBezTo>
                  <a:lnTo>
                    <a:pt x="11188738" y="58420"/>
                  </a:lnTo>
                  <a:cubicBezTo>
                    <a:pt x="11205248" y="64770"/>
                    <a:pt x="11217948" y="80010"/>
                    <a:pt x="11217948" y="99060"/>
                  </a:cubicBezTo>
                  <a:lnTo>
                    <a:pt x="11217948" y="86045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9414624" y="3494134"/>
            <a:ext cx="6817238" cy="546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To understand how </a:t>
            </a: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AI can act as an orchestrator, we need to understand : 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Large Language Models</a:t>
            </a: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  <a:r>
              <a:rPr lang="en-US" b="true" sz="24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(LLMs):</a:t>
            </a: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the foundation of reasoning and language understanding.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AI Agents:</a:t>
            </a: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autonomous entities that use LLMs and tools to perform tasks.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Multi-Agent Collaboration:</a:t>
            </a: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how multiple agents coordinate to solve complex workflows.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F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4862" y="706040"/>
            <a:ext cx="16306027" cy="898997"/>
            <a:chOff x="0" y="0"/>
            <a:chExt cx="26347593" cy="14526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7150" y="58420"/>
              <a:ext cx="26277742" cy="1381497"/>
            </a:xfrm>
            <a:custGeom>
              <a:avLst/>
              <a:gdLst/>
              <a:ahLst/>
              <a:cxnLst/>
              <a:rect r="r" b="b" t="t" l="l"/>
              <a:pathLst>
                <a:path h="1381497" w="26277742">
                  <a:moveTo>
                    <a:pt x="26192652" y="1351017"/>
                  </a:moveTo>
                  <a:lnTo>
                    <a:pt x="0" y="1351017"/>
                  </a:lnTo>
                  <a:cubicBezTo>
                    <a:pt x="5080" y="1368797"/>
                    <a:pt x="21590" y="1381497"/>
                    <a:pt x="40640" y="1381497"/>
                  </a:cubicBezTo>
                  <a:lnTo>
                    <a:pt x="26234563" y="1381497"/>
                  </a:lnTo>
                  <a:cubicBezTo>
                    <a:pt x="26258692" y="1381497"/>
                    <a:pt x="26277742" y="1362447"/>
                    <a:pt x="26277742" y="1338317"/>
                  </a:cubicBezTo>
                  <a:lnTo>
                    <a:pt x="26277742" y="40640"/>
                  </a:lnTo>
                  <a:cubicBezTo>
                    <a:pt x="26277742" y="21590"/>
                    <a:pt x="26265042" y="6350"/>
                    <a:pt x="26248531" y="0"/>
                  </a:cubicBezTo>
                  <a:lnTo>
                    <a:pt x="26248531" y="1295137"/>
                  </a:lnTo>
                  <a:cubicBezTo>
                    <a:pt x="26248531" y="1325617"/>
                    <a:pt x="26223131" y="1351017"/>
                    <a:pt x="26192652" y="135101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6280281" cy="1384037"/>
            </a:xfrm>
            <a:custGeom>
              <a:avLst/>
              <a:gdLst/>
              <a:ahLst/>
              <a:cxnLst/>
              <a:rect r="r" b="b" t="t" l="l"/>
              <a:pathLst>
                <a:path h="1384037" w="26280281">
                  <a:moveTo>
                    <a:pt x="43180" y="1384037"/>
                  </a:moveTo>
                  <a:lnTo>
                    <a:pt x="26237102" y="1384037"/>
                  </a:lnTo>
                  <a:cubicBezTo>
                    <a:pt x="26261231" y="1384037"/>
                    <a:pt x="26280281" y="1364987"/>
                    <a:pt x="26280281" y="1340857"/>
                  </a:cubicBezTo>
                  <a:lnTo>
                    <a:pt x="26280281" y="43180"/>
                  </a:lnTo>
                  <a:cubicBezTo>
                    <a:pt x="26280281" y="19050"/>
                    <a:pt x="26261231" y="0"/>
                    <a:pt x="26237102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340857"/>
                  </a:lnTo>
                  <a:cubicBezTo>
                    <a:pt x="0" y="1364987"/>
                    <a:pt x="19050" y="1384037"/>
                    <a:pt x="43180" y="1384037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347592" cy="1452617"/>
            </a:xfrm>
            <a:custGeom>
              <a:avLst/>
              <a:gdLst/>
              <a:ahLst/>
              <a:cxnLst/>
              <a:rect r="r" b="b" t="t" l="l"/>
              <a:pathLst>
                <a:path h="1452617" w="26347592">
                  <a:moveTo>
                    <a:pt x="26304413" y="44450"/>
                  </a:moveTo>
                  <a:cubicBezTo>
                    <a:pt x="26299331" y="19050"/>
                    <a:pt x="26276474" y="0"/>
                    <a:pt x="26249802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353557"/>
                  </a:lnTo>
                  <a:cubicBezTo>
                    <a:pt x="0" y="1380227"/>
                    <a:pt x="17780" y="1401817"/>
                    <a:pt x="43180" y="1408167"/>
                  </a:cubicBezTo>
                  <a:cubicBezTo>
                    <a:pt x="48260" y="1433567"/>
                    <a:pt x="71120" y="1452617"/>
                    <a:pt x="97790" y="1452617"/>
                  </a:cubicBezTo>
                  <a:lnTo>
                    <a:pt x="26291713" y="1452617"/>
                  </a:lnTo>
                  <a:cubicBezTo>
                    <a:pt x="26322192" y="1452617"/>
                    <a:pt x="26347592" y="1427217"/>
                    <a:pt x="26347592" y="1396737"/>
                  </a:cubicBezTo>
                  <a:lnTo>
                    <a:pt x="26347592" y="99060"/>
                  </a:lnTo>
                  <a:cubicBezTo>
                    <a:pt x="26347592" y="72390"/>
                    <a:pt x="26329813" y="50800"/>
                    <a:pt x="26304413" y="44450"/>
                  </a:cubicBezTo>
                  <a:close/>
                  <a:moveTo>
                    <a:pt x="12700" y="135355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6249802" y="12700"/>
                  </a:lnTo>
                  <a:cubicBezTo>
                    <a:pt x="26273931" y="12700"/>
                    <a:pt x="26292981" y="31750"/>
                    <a:pt x="26292981" y="55880"/>
                  </a:cubicBezTo>
                  <a:lnTo>
                    <a:pt x="26292981" y="1353557"/>
                  </a:lnTo>
                  <a:cubicBezTo>
                    <a:pt x="26292981" y="1377687"/>
                    <a:pt x="26273931" y="1396737"/>
                    <a:pt x="26249802" y="1396737"/>
                  </a:cubicBezTo>
                  <a:lnTo>
                    <a:pt x="55880" y="1396737"/>
                  </a:lnTo>
                  <a:cubicBezTo>
                    <a:pt x="31750" y="1396737"/>
                    <a:pt x="12700" y="1377687"/>
                    <a:pt x="12700" y="1353557"/>
                  </a:cubicBezTo>
                  <a:close/>
                  <a:moveTo>
                    <a:pt x="26334892" y="1396737"/>
                  </a:moveTo>
                  <a:cubicBezTo>
                    <a:pt x="26334892" y="1420867"/>
                    <a:pt x="26315842" y="1439917"/>
                    <a:pt x="26291713" y="1439917"/>
                  </a:cubicBezTo>
                  <a:lnTo>
                    <a:pt x="97790" y="1439917"/>
                  </a:lnTo>
                  <a:cubicBezTo>
                    <a:pt x="78740" y="1439917"/>
                    <a:pt x="62230" y="1427217"/>
                    <a:pt x="57150" y="1409437"/>
                  </a:cubicBezTo>
                  <a:lnTo>
                    <a:pt x="26249802" y="1409437"/>
                  </a:lnTo>
                  <a:cubicBezTo>
                    <a:pt x="26280281" y="1409437"/>
                    <a:pt x="26305681" y="1384037"/>
                    <a:pt x="26305681" y="1353557"/>
                  </a:cubicBezTo>
                  <a:lnTo>
                    <a:pt x="26305681" y="58420"/>
                  </a:lnTo>
                  <a:cubicBezTo>
                    <a:pt x="26322192" y="64770"/>
                    <a:pt x="26334892" y="80010"/>
                    <a:pt x="26334892" y="99060"/>
                  </a:cubicBezTo>
                  <a:lnTo>
                    <a:pt x="26334892" y="139673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22832" y="801402"/>
            <a:ext cx="6907697" cy="717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64"/>
              </a:lnSpc>
            </a:pPr>
            <a:r>
              <a:rPr lang="en-US" b="true" sz="4800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What is an LLM !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04862" y="1914449"/>
            <a:ext cx="16306027" cy="2870319"/>
            <a:chOff x="0" y="0"/>
            <a:chExt cx="26347593" cy="46379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7150" y="58420"/>
              <a:ext cx="26277742" cy="4566796"/>
            </a:xfrm>
            <a:custGeom>
              <a:avLst/>
              <a:gdLst/>
              <a:ahLst/>
              <a:cxnLst/>
              <a:rect r="r" b="b" t="t" l="l"/>
              <a:pathLst>
                <a:path h="4566796" w="26277742">
                  <a:moveTo>
                    <a:pt x="26192652" y="4536316"/>
                  </a:moveTo>
                  <a:lnTo>
                    <a:pt x="0" y="4536316"/>
                  </a:lnTo>
                  <a:cubicBezTo>
                    <a:pt x="5080" y="4554096"/>
                    <a:pt x="21590" y="4566796"/>
                    <a:pt x="40640" y="4566796"/>
                  </a:cubicBezTo>
                  <a:lnTo>
                    <a:pt x="26234563" y="4566796"/>
                  </a:lnTo>
                  <a:cubicBezTo>
                    <a:pt x="26258692" y="4566796"/>
                    <a:pt x="26277742" y="4547746"/>
                    <a:pt x="26277742" y="4523616"/>
                  </a:cubicBezTo>
                  <a:lnTo>
                    <a:pt x="26277742" y="40640"/>
                  </a:lnTo>
                  <a:cubicBezTo>
                    <a:pt x="26277742" y="21590"/>
                    <a:pt x="26265042" y="6350"/>
                    <a:pt x="26248531" y="0"/>
                  </a:cubicBezTo>
                  <a:lnTo>
                    <a:pt x="26248531" y="4480436"/>
                  </a:lnTo>
                  <a:cubicBezTo>
                    <a:pt x="26248531" y="4510916"/>
                    <a:pt x="26223131" y="4536316"/>
                    <a:pt x="26192652" y="453631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2700" y="12700"/>
              <a:ext cx="26280281" cy="4569336"/>
            </a:xfrm>
            <a:custGeom>
              <a:avLst/>
              <a:gdLst/>
              <a:ahLst/>
              <a:cxnLst/>
              <a:rect r="r" b="b" t="t" l="l"/>
              <a:pathLst>
                <a:path h="4569336" w="26280281">
                  <a:moveTo>
                    <a:pt x="43180" y="4569336"/>
                  </a:moveTo>
                  <a:lnTo>
                    <a:pt x="26237102" y="4569336"/>
                  </a:lnTo>
                  <a:cubicBezTo>
                    <a:pt x="26261231" y="4569336"/>
                    <a:pt x="26280281" y="4550286"/>
                    <a:pt x="26280281" y="4526156"/>
                  </a:cubicBezTo>
                  <a:lnTo>
                    <a:pt x="26280281" y="43180"/>
                  </a:lnTo>
                  <a:cubicBezTo>
                    <a:pt x="26280281" y="19050"/>
                    <a:pt x="26261231" y="0"/>
                    <a:pt x="26237102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4526156"/>
                  </a:lnTo>
                  <a:cubicBezTo>
                    <a:pt x="0" y="4550286"/>
                    <a:pt x="19050" y="4569336"/>
                    <a:pt x="43180" y="4569336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347592" cy="4637916"/>
            </a:xfrm>
            <a:custGeom>
              <a:avLst/>
              <a:gdLst/>
              <a:ahLst/>
              <a:cxnLst/>
              <a:rect r="r" b="b" t="t" l="l"/>
              <a:pathLst>
                <a:path h="4637916" w="26347592">
                  <a:moveTo>
                    <a:pt x="26304413" y="44450"/>
                  </a:moveTo>
                  <a:cubicBezTo>
                    <a:pt x="26299331" y="19050"/>
                    <a:pt x="26276474" y="0"/>
                    <a:pt x="26249802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4538856"/>
                  </a:lnTo>
                  <a:cubicBezTo>
                    <a:pt x="0" y="4565526"/>
                    <a:pt x="17780" y="4587116"/>
                    <a:pt x="43180" y="4593466"/>
                  </a:cubicBezTo>
                  <a:cubicBezTo>
                    <a:pt x="48260" y="4618866"/>
                    <a:pt x="71120" y="4637916"/>
                    <a:pt x="97790" y="4637916"/>
                  </a:cubicBezTo>
                  <a:lnTo>
                    <a:pt x="26291713" y="4637916"/>
                  </a:lnTo>
                  <a:cubicBezTo>
                    <a:pt x="26322192" y="4637916"/>
                    <a:pt x="26347592" y="4612516"/>
                    <a:pt x="26347592" y="4582036"/>
                  </a:cubicBezTo>
                  <a:lnTo>
                    <a:pt x="26347592" y="99060"/>
                  </a:lnTo>
                  <a:cubicBezTo>
                    <a:pt x="26347592" y="72390"/>
                    <a:pt x="26329813" y="50800"/>
                    <a:pt x="26304413" y="44450"/>
                  </a:cubicBezTo>
                  <a:close/>
                  <a:moveTo>
                    <a:pt x="12700" y="4538856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6249802" y="12700"/>
                  </a:lnTo>
                  <a:cubicBezTo>
                    <a:pt x="26273931" y="12700"/>
                    <a:pt x="26292981" y="31750"/>
                    <a:pt x="26292981" y="55880"/>
                  </a:cubicBezTo>
                  <a:lnTo>
                    <a:pt x="26292981" y="4538856"/>
                  </a:lnTo>
                  <a:cubicBezTo>
                    <a:pt x="26292981" y="4562986"/>
                    <a:pt x="26273931" y="4582036"/>
                    <a:pt x="26249802" y="4582036"/>
                  </a:cubicBezTo>
                  <a:lnTo>
                    <a:pt x="55880" y="4582036"/>
                  </a:lnTo>
                  <a:cubicBezTo>
                    <a:pt x="31750" y="4582036"/>
                    <a:pt x="12700" y="4562986"/>
                    <a:pt x="12700" y="4538856"/>
                  </a:cubicBezTo>
                  <a:close/>
                  <a:moveTo>
                    <a:pt x="26334892" y="4582036"/>
                  </a:moveTo>
                  <a:cubicBezTo>
                    <a:pt x="26334892" y="4606166"/>
                    <a:pt x="26315842" y="4625216"/>
                    <a:pt x="26291713" y="4625216"/>
                  </a:cubicBezTo>
                  <a:lnTo>
                    <a:pt x="97790" y="4625216"/>
                  </a:lnTo>
                  <a:cubicBezTo>
                    <a:pt x="78740" y="4625216"/>
                    <a:pt x="62230" y="4612516"/>
                    <a:pt x="57150" y="4594736"/>
                  </a:cubicBezTo>
                  <a:lnTo>
                    <a:pt x="26249802" y="4594736"/>
                  </a:lnTo>
                  <a:cubicBezTo>
                    <a:pt x="26280281" y="4594736"/>
                    <a:pt x="26305681" y="4569336"/>
                    <a:pt x="26305681" y="4538856"/>
                  </a:cubicBezTo>
                  <a:lnTo>
                    <a:pt x="26305681" y="58420"/>
                  </a:lnTo>
                  <a:cubicBezTo>
                    <a:pt x="26322192" y="64770"/>
                    <a:pt x="26334892" y="80010"/>
                    <a:pt x="26334892" y="99060"/>
                  </a:cubicBezTo>
                  <a:lnTo>
                    <a:pt x="26334892" y="458203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22832" y="1964379"/>
            <a:ext cx="13453765" cy="2994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LLM (Large Language Model)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An AI model trained on massive text to understand, compare vectors, and generate human-like responses.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How it works: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Text → Tokenization.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Tokens → Converted into </a:t>
            </a: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vectors in high-dimensional space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Vectors are compared to predict the next token.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Prediction → Generation of meaningful text.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577963" y="5050470"/>
            <a:ext cx="5871537" cy="4095735"/>
            <a:chOff x="0" y="0"/>
            <a:chExt cx="9487342" cy="66179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7150" y="58420"/>
              <a:ext cx="9417493" cy="6546847"/>
            </a:xfrm>
            <a:custGeom>
              <a:avLst/>
              <a:gdLst/>
              <a:ahLst/>
              <a:cxnLst/>
              <a:rect r="r" b="b" t="t" l="l"/>
              <a:pathLst>
                <a:path h="6546847" w="9417493">
                  <a:moveTo>
                    <a:pt x="9332402" y="6516367"/>
                  </a:moveTo>
                  <a:lnTo>
                    <a:pt x="0" y="6516367"/>
                  </a:lnTo>
                  <a:cubicBezTo>
                    <a:pt x="5080" y="6534147"/>
                    <a:pt x="21590" y="6546847"/>
                    <a:pt x="40640" y="6546847"/>
                  </a:cubicBezTo>
                  <a:lnTo>
                    <a:pt x="9374312" y="6546847"/>
                  </a:lnTo>
                  <a:cubicBezTo>
                    <a:pt x="9398443" y="6546847"/>
                    <a:pt x="9417493" y="6527797"/>
                    <a:pt x="9417493" y="6503667"/>
                  </a:cubicBezTo>
                  <a:lnTo>
                    <a:pt x="9417493" y="40640"/>
                  </a:lnTo>
                  <a:cubicBezTo>
                    <a:pt x="9417493" y="21590"/>
                    <a:pt x="9404793" y="6350"/>
                    <a:pt x="9388283" y="0"/>
                  </a:cubicBezTo>
                  <a:lnTo>
                    <a:pt x="9388283" y="6460487"/>
                  </a:lnTo>
                  <a:cubicBezTo>
                    <a:pt x="9388283" y="6490967"/>
                    <a:pt x="9362883" y="6516367"/>
                    <a:pt x="9332402" y="651636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2700" y="12700"/>
              <a:ext cx="9420033" cy="6549387"/>
            </a:xfrm>
            <a:custGeom>
              <a:avLst/>
              <a:gdLst/>
              <a:ahLst/>
              <a:cxnLst/>
              <a:rect r="r" b="b" t="t" l="l"/>
              <a:pathLst>
                <a:path h="6549387" w="9420033">
                  <a:moveTo>
                    <a:pt x="43180" y="6549387"/>
                  </a:moveTo>
                  <a:lnTo>
                    <a:pt x="9376852" y="6549387"/>
                  </a:lnTo>
                  <a:cubicBezTo>
                    <a:pt x="9400983" y="6549387"/>
                    <a:pt x="9420033" y="6530337"/>
                    <a:pt x="9420033" y="6506207"/>
                  </a:cubicBezTo>
                  <a:lnTo>
                    <a:pt x="9420033" y="43180"/>
                  </a:lnTo>
                  <a:cubicBezTo>
                    <a:pt x="9420033" y="19050"/>
                    <a:pt x="9400983" y="0"/>
                    <a:pt x="9376852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6506207"/>
                  </a:lnTo>
                  <a:cubicBezTo>
                    <a:pt x="0" y="6530337"/>
                    <a:pt x="19050" y="6549387"/>
                    <a:pt x="43180" y="6549387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487343" cy="6617967"/>
            </a:xfrm>
            <a:custGeom>
              <a:avLst/>
              <a:gdLst/>
              <a:ahLst/>
              <a:cxnLst/>
              <a:rect r="r" b="b" t="t" l="l"/>
              <a:pathLst>
                <a:path h="6617967" w="9487343">
                  <a:moveTo>
                    <a:pt x="9444162" y="44450"/>
                  </a:moveTo>
                  <a:cubicBezTo>
                    <a:pt x="9439083" y="19050"/>
                    <a:pt x="9416222" y="0"/>
                    <a:pt x="9389552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6518907"/>
                  </a:lnTo>
                  <a:cubicBezTo>
                    <a:pt x="0" y="6545576"/>
                    <a:pt x="17780" y="6567167"/>
                    <a:pt x="43180" y="6573517"/>
                  </a:cubicBezTo>
                  <a:cubicBezTo>
                    <a:pt x="48260" y="6598917"/>
                    <a:pt x="71120" y="6617967"/>
                    <a:pt x="97790" y="6617967"/>
                  </a:cubicBezTo>
                  <a:lnTo>
                    <a:pt x="9431462" y="6617967"/>
                  </a:lnTo>
                  <a:cubicBezTo>
                    <a:pt x="9461943" y="6617967"/>
                    <a:pt x="9487343" y="6592567"/>
                    <a:pt x="9487343" y="6562087"/>
                  </a:cubicBezTo>
                  <a:lnTo>
                    <a:pt x="9487343" y="99060"/>
                  </a:lnTo>
                  <a:cubicBezTo>
                    <a:pt x="9487343" y="72390"/>
                    <a:pt x="9469562" y="50800"/>
                    <a:pt x="9444162" y="44450"/>
                  </a:cubicBezTo>
                  <a:close/>
                  <a:moveTo>
                    <a:pt x="12700" y="651890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9389552" y="12700"/>
                  </a:lnTo>
                  <a:cubicBezTo>
                    <a:pt x="9413683" y="12700"/>
                    <a:pt x="9432733" y="31750"/>
                    <a:pt x="9432733" y="55880"/>
                  </a:cubicBezTo>
                  <a:lnTo>
                    <a:pt x="9432733" y="6518907"/>
                  </a:lnTo>
                  <a:cubicBezTo>
                    <a:pt x="9432733" y="6543037"/>
                    <a:pt x="9413683" y="6562087"/>
                    <a:pt x="9389552" y="6562087"/>
                  </a:cubicBezTo>
                  <a:lnTo>
                    <a:pt x="55880" y="6562087"/>
                  </a:lnTo>
                  <a:cubicBezTo>
                    <a:pt x="31750" y="6562087"/>
                    <a:pt x="12700" y="6543037"/>
                    <a:pt x="12700" y="6518907"/>
                  </a:cubicBezTo>
                  <a:close/>
                  <a:moveTo>
                    <a:pt x="9474643" y="6562087"/>
                  </a:moveTo>
                  <a:cubicBezTo>
                    <a:pt x="9474643" y="6586217"/>
                    <a:pt x="9455593" y="6605267"/>
                    <a:pt x="9431462" y="6605267"/>
                  </a:cubicBezTo>
                  <a:lnTo>
                    <a:pt x="97790" y="6605267"/>
                  </a:lnTo>
                  <a:cubicBezTo>
                    <a:pt x="78740" y="6605267"/>
                    <a:pt x="62230" y="6592567"/>
                    <a:pt x="57150" y="6574787"/>
                  </a:cubicBezTo>
                  <a:lnTo>
                    <a:pt x="9389552" y="6574787"/>
                  </a:lnTo>
                  <a:cubicBezTo>
                    <a:pt x="9420033" y="6574787"/>
                    <a:pt x="9445433" y="6549387"/>
                    <a:pt x="9445433" y="6518907"/>
                  </a:cubicBezTo>
                  <a:lnTo>
                    <a:pt x="9445433" y="58420"/>
                  </a:lnTo>
                  <a:cubicBezTo>
                    <a:pt x="9461943" y="64770"/>
                    <a:pt x="9474643" y="80010"/>
                    <a:pt x="9474643" y="99060"/>
                  </a:cubicBezTo>
                  <a:lnTo>
                    <a:pt x="9474643" y="65620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695933" y="5100401"/>
            <a:ext cx="5624215" cy="448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Types of LLM</a:t>
            </a:r>
          </a:p>
          <a:p>
            <a:pPr algn="l">
              <a:lnSpc>
                <a:spcPts val="2940"/>
              </a:lnSpc>
            </a:pP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GPT - Generative Pretrained Transformer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MoE - Mixture of Experts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VLM - Vision-Language Model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SLM - Small Language Model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LCM - Low-Complexity Model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LRM - Large Reasoning Model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LAM - Large Action Model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HRM - Human Reasoning Model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6857443" y="5050470"/>
            <a:ext cx="10053447" cy="4095735"/>
            <a:chOff x="0" y="0"/>
            <a:chExt cx="16244553" cy="66179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7150" y="58420"/>
              <a:ext cx="16174703" cy="6546847"/>
            </a:xfrm>
            <a:custGeom>
              <a:avLst/>
              <a:gdLst/>
              <a:ahLst/>
              <a:cxnLst/>
              <a:rect r="r" b="b" t="t" l="l"/>
              <a:pathLst>
                <a:path h="6546847" w="16174703">
                  <a:moveTo>
                    <a:pt x="16089613" y="6516367"/>
                  </a:moveTo>
                  <a:lnTo>
                    <a:pt x="0" y="6516367"/>
                  </a:lnTo>
                  <a:cubicBezTo>
                    <a:pt x="5080" y="6534147"/>
                    <a:pt x="21590" y="6546847"/>
                    <a:pt x="40640" y="6546847"/>
                  </a:cubicBezTo>
                  <a:lnTo>
                    <a:pt x="16131522" y="6546847"/>
                  </a:lnTo>
                  <a:cubicBezTo>
                    <a:pt x="16155653" y="6546847"/>
                    <a:pt x="16174703" y="6527797"/>
                    <a:pt x="16174703" y="6503667"/>
                  </a:cubicBezTo>
                  <a:lnTo>
                    <a:pt x="16174703" y="40640"/>
                  </a:lnTo>
                  <a:cubicBezTo>
                    <a:pt x="16174703" y="21590"/>
                    <a:pt x="16162003" y="6350"/>
                    <a:pt x="16145494" y="0"/>
                  </a:cubicBezTo>
                  <a:lnTo>
                    <a:pt x="16145494" y="6460487"/>
                  </a:lnTo>
                  <a:cubicBezTo>
                    <a:pt x="16145494" y="6490967"/>
                    <a:pt x="16120094" y="6516367"/>
                    <a:pt x="16089613" y="651636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700" y="12700"/>
              <a:ext cx="16177244" cy="6549387"/>
            </a:xfrm>
            <a:custGeom>
              <a:avLst/>
              <a:gdLst/>
              <a:ahLst/>
              <a:cxnLst/>
              <a:rect r="r" b="b" t="t" l="l"/>
              <a:pathLst>
                <a:path h="6549387" w="16177244">
                  <a:moveTo>
                    <a:pt x="43180" y="6549387"/>
                  </a:moveTo>
                  <a:lnTo>
                    <a:pt x="16134063" y="6549387"/>
                  </a:lnTo>
                  <a:cubicBezTo>
                    <a:pt x="16158194" y="6549387"/>
                    <a:pt x="16177244" y="6530337"/>
                    <a:pt x="16177244" y="6506207"/>
                  </a:cubicBezTo>
                  <a:lnTo>
                    <a:pt x="16177244" y="43180"/>
                  </a:lnTo>
                  <a:cubicBezTo>
                    <a:pt x="16177244" y="19050"/>
                    <a:pt x="16158194" y="0"/>
                    <a:pt x="16134063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6506207"/>
                  </a:lnTo>
                  <a:cubicBezTo>
                    <a:pt x="0" y="6530337"/>
                    <a:pt x="19050" y="6549387"/>
                    <a:pt x="43180" y="6549387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244553" cy="6617967"/>
            </a:xfrm>
            <a:custGeom>
              <a:avLst/>
              <a:gdLst/>
              <a:ahLst/>
              <a:cxnLst/>
              <a:rect r="r" b="b" t="t" l="l"/>
              <a:pathLst>
                <a:path h="6617967" w="16244553">
                  <a:moveTo>
                    <a:pt x="16201372" y="44450"/>
                  </a:moveTo>
                  <a:cubicBezTo>
                    <a:pt x="16196294" y="19050"/>
                    <a:pt x="16173433" y="0"/>
                    <a:pt x="16146763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6518907"/>
                  </a:lnTo>
                  <a:cubicBezTo>
                    <a:pt x="0" y="6545576"/>
                    <a:pt x="17780" y="6567167"/>
                    <a:pt x="43180" y="6573517"/>
                  </a:cubicBezTo>
                  <a:cubicBezTo>
                    <a:pt x="48260" y="6598917"/>
                    <a:pt x="71120" y="6617967"/>
                    <a:pt x="97790" y="6617967"/>
                  </a:cubicBezTo>
                  <a:lnTo>
                    <a:pt x="16188672" y="6617967"/>
                  </a:lnTo>
                  <a:cubicBezTo>
                    <a:pt x="16219153" y="6617967"/>
                    <a:pt x="16244553" y="6592567"/>
                    <a:pt x="16244553" y="6562087"/>
                  </a:cubicBezTo>
                  <a:lnTo>
                    <a:pt x="16244553" y="99060"/>
                  </a:lnTo>
                  <a:cubicBezTo>
                    <a:pt x="16244553" y="72390"/>
                    <a:pt x="16226772" y="50800"/>
                    <a:pt x="16201372" y="44450"/>
                  </a:cubicBezTo>
                  <a:close/>
                  <a:moveTo>
                    <a:pt x="12700" y="651890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6146763" y="12700"/>
                  </a:lnTo>
                  <a:cubicBezTo>
                    <a:pt x="16170894" y="12700"/>
                    <a:pt x="16189944" y="31750"/>
                    <a:pt x="16189944" y="55880"/>
                  </a:cubicBezTo>
                  <a:lnTo>
                    <a:pt x="16189944" y="6518907"/>
                  </a:lnTo>
                  <a:cubicBezTo>
                    <a:pt x="16189944" y="6543037"/>
                    <a:pt x="16170894" y="6562087"/>
                    <a:pt x="16146763" y="6562087"/>
                  </a:cubicBezTo>
                  <a:lnTo>
                    <a:pt x="55880" y="6562087"/>
                  </a:lnTo>
                  <a:cubicBezTo>
                    <a:pt x="31750" y="6562087"/>
                    <a:pt x="12700" y="6543037"/>
                    <a:pt x="12700" y="6518907"/>
                  </a:cubicBezTo>
                  <a:close/>
                  <a:moveTo>
                    <a:pt x="16231853" y="6562087"/>
                  </a:moveTo>
                  <a:cubicBezTo>
                    <a:pt x="16231853" y="6586217"/>
                    <a:pt x="16212803" y="6605267"/>
                    <a:pt x="16188672" y="6605267"/>
                  </a:cubicBezTo>
                  <a:lnTo>
                    <a:pt x="97790" y="6605267"/>
                  </a:lnTo>
                  <a:cubicBezTo>
                    <a:pt x="78740" y="6605267"/>
                    <a:pt x="62230" y="6592567"/>
                    <a:pt x="57150" y="6574787"/>
                  </a:cubicBezTo>
                  <a:lnTo>
                    <a:pt x="16146763" y="6574787"/>
                  </a:lnTo>
                  <a:cubicBezTo>
                    <a:pt x="16177244" y="6574787"/>
                    <a:pt x="16202644" y="6549387"/>
                    <a:pt x="16202644" y="6518907"/>
                  </a:cubicBezTo>
                  <a:lnTo>
                    <a:pt x="16202644" y="58420"/>
                  </a:lnTo>
                  <a:cubicBezTo>
                    <a:pt x="16219153" y="64770"/>
                    <a:pt x="16231853" y="80010"/>
                    <a:pt x="16231853" y="99060"/>
                  </a:cubicBezTo>
                  <a:lnTo>
                    <a:pt x="16231853" y="656208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6975412" y="5100401"/>
            <a:ext cx="9834097" cy="448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LLMs we use 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LRM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(Large Reasoning Model):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Focused on complex reasoning and problem-solving, beyond simple text prediction.</a:t>
            </a:r>
          </a:p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LAM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(Large Action Model):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Designed to take actions by invoking external tools, APIs, or services.</a:t>
            </a:r>
          </a:p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H</a:t>
            </a: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RM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(Hum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n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Reasoning Model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):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Works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as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a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suppo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 lay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f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l-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time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u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ggestions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an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cont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xt-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ware deci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on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s, often involv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ing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human f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edback.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F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4862" y="706040"/>
            <a:ext cx="16306027" cy="898997"/>
            <a:chOff x="0" y="0"/>
            <a:chExt cx="26347593" cy="14526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7150" y="58420"/>
              <a:ext cx="26277742" cy="1381497"/>
            </a:xfrm>
            <a:custGeom>
              <a:avLst/>
              <a:gdLst/>
              <a:ahLst/>
              <a:cxnLst/>
              <a:rect r="r" b="b" t="t" l="l"/>
              <a:pathLst>
                <a:path h="1381497" w="26277742">
                  <a:moveTo>
                    <a:pt x="26192652" y="1351017"/>
                  </a:moveTo>
                  <a:lnTo>
                    <a:pt x="0" y="1351017"/>
                  </a:lnTo>
                  <a:cubicBezTo>
                    <a:pt x="5080" y="1368797"/>
                    <a:pt x="21590" y="1381497"/>
                    <a:pt x="40640" y="1381497"/>
                  </a:cubicBezTo>
                  <a:lnTo>
                    <a:pt x="26234563" y="1381497"/>
                  </a:lnTo>
                  <a:cubicBezTo>
                    <a:pt x="26258692" y="1381497"/>
                    <a:pt x="26277742" y="1362447"/>
                    <a:pt x="26277742" y="1338317"/>
                  </a:cubicBezTo>
                  <a:lnTo>
                    <a:pt x="26277742" y="40640"/>
                  </a:lnTo>
                  <a:cubicBezTo>
                    <a:pt x="26277742" y="21590"/>
                    <a:pt x="26265042" y="6350"/>
                    <a:pt x="26248531" y="0"/>
                  </a:cubicBezTo>
                  <a:lnTo>
                    <a:pt x="26248531" y="1295137"/>
                  </a:lnTo>
                  <a:cubicBezTo>
                    <a:pt x="26248531" y="1325617"/>
                    <a:pt x="26223131" y="1351017"/>
                    <a:pt x="26192652" y="135101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6280281" cy="1384037"/>
            </a:xfrm>
            <a:custGeom>
              <a:avLst/>
              <a:gdLst/>
              <a:ahLst/>
              <a:cxnLst/>
              <a:rect r="r" b="b" t="t" l="l"/>
              <a:pathLst>
                <a:path h="1384037" w="26280281">
                  <a:moveTo>
                    <a:pt x="43180" y="1384037"/>
                  </a:moveTo>
                  <a:lnTo>
                    <a:pt x="26237102" y="1384037"/>
                  </a:lnTo>
                  <a:cubicBezTo>
                    <a:pt x="26261231" y="1384037"/>
                    <a:pt x="26280281" y="1364987"/>
                    <a:pt x="26280281" y="1340857"/>
                  </a:cubicBezTo>
                  <a:lnTo>
                    <a:pt x="26280281" y="43180"/>
                  </a:lnTo>
                  <a:cubicBezTo>
                    <a:pt x="26280281" y="19050"/>
                    <a:pt x="26261231" y="0"/>
                    <a:pt x="26237102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340857"/>
                  </a:lnTo>
                  <a:cubicBezTo>
                    <a:pt x="0" y="1364987"/>
                    <a:pt x="19050" y="1384037"/>
                    <a:pt x="43180" y="1384037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347592" cy="1452617"/>
            </a:xfrm>
            <a:custGeom>
              <a:avLst/>
              <a:gdLst/>
              <a:ahLst/>
              <a:cxnLst/>
              <a:rect r="r" b="b" t="t" l="l"/>
              <a:pathLst>
                <a:path h="1452617" w="26347592">
                  <a:moveTo>
                    <a:pt x="26304413" y="44450"/>
                  </a:moveTo>
                  <a:cubicBezTo>
                    <a:pt x="26299331" y="19050"/>
                    <a:pt x="26276474" y="0"/>
                    <a:pt x="26249802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353557"/>
                  </a:lnTo>
                  <a:cubicBezTo>
                    <a:pt x="0" y="1380227"/>
                    <a:pt x="17780" y="1401817"/>
                    <a:pt x="43180" y="1408167"/>
                  </a:cubicBezTo>
                  <a:cubicBezTo>
                    <a:pt x="48260" y="1433567"/>
                    <a:pt x="71120" y="1452617"/>
                    <a:pt x="97790" y="1452617"/>
                  </a:cubicBezTo>
                  <a:lnTo>
                    <a:pt x="26291713" y="1452617"/>
                  </a:lnTo>
                  <a:cubicBezTo>
                    <a:pt x="26322192" y="1452617"/>
                    <a:pt x="26347592" y="1427217"/>
                    <a:pt x="26347592" y="1396737"/>
                  </a:cubicBezTo>
                  <a:lnTo>
                    <a:pt x="26347592" y="99060"/>
                  </a:lnTo>
                  <a:cubicBezTo>
                    <a:pt x="26347592" y="72390"/>
                    <a:pt x="26329813" y="50800"/>
                    <a:pt x="26304413" y="44450"/>
                  </a:cubicBezTo>
                  <a:close/>
                  <a:moveTo>
                    <a:pt x="12700" y="135355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6249802" y="12700"/>
                  </a:lnTo>
                  <a:cubicBezTo>
                    <a:pt x="26273931" y="12700"/>
                    <a:pt x="26292981" y="31750"/>
                    <a:pt x="26292981" y="55880"/>
                  </a:cubicBezTo>
                  <a:lnTo>
                    <a:pt x="26292981" y="1353557"/>
                  </a:lnTo>
                  <a:cubicBezTo>
                    <a:pt x="26292981" y="1377687"/>
                    <a:pt x="26273931" y="1396737"/>
                    <a:pt x="26249802" y="1396737"/>
                  </a:cubicBezTo>
                  <a:lnTo>
                    <a:pt x="55880" y="1396737"/>
                  </a:lnTo>
                  <a:cubicBezTo>
                    <a:pt x="31750" y="1396737"/>
                    <a:pt x="12700" y="1377687"/>
                    <a:pt x="12700" y="1353557"/>
                  </a:cubicBezTo>
                  <a:close/>
                  <a:moveTo>
                    <a:pt x="26334892" y="1396737"/>
                  </a:moveTo>
                  <a:cubicBezTo>
                    <a:pt x="26334892" y="1420867"/>
                    <a:pt x="26315842" y="1439917"/>
                    <a:pt x="26291713" y="1439917"/>
                  </a:cubicBezTo>
                  <a:lnTo>
                    <a:pt x="97790" y="1439917"/>
                  </a:lnTo>
                  <a:cubicBezTo>
                    <a:pt x="78740" y="1439917"/>
                    <a:pt x="62230" y="1427217"/>
                    <a:pt x="57150" y="1409437"/>
                  </a:cubicBezTo>
                  <a:lnTo>
                    <a:pt x="26249802" y="1409437"/>
                  </a:lnTo>
                  <a:cubicBezTo>
                    <a:pt x="26280281" y="1409437"/>
                    <a:pt x="26305681" y="1384037"/>
                    <a:pt x="26305681" y="1353557"/>
                  </a:cubicBezTo>
                  <a:lnTo>
                    <a:pt x="26305681" y="58420"/>
                  </a:lnTo>
                  <a:cubicBezTo>
                    <a:pt x="26322192" y="64770"/>
                    <a:pt x="26334892" y="80010"/>
                    <a:pt x="26334892" y="99060"/>
                  </a:cubicBezTo>
                  <a:lnTo>
                    <a:pt x="26334892" y="139673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22832" y="801402"/>
            <a:ext cx="6907697" cy="717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64"/>
              </a:lnSpc>
            </a:pPr>
            <a:r>
              <a:rPr lang="en-US" b="true" sz="4800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What is an Agent !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04862" y="1914449"/>
            <a:ext cx="16306027" cy="2870319"/>
            <a:chOff x="0" y="0"/>
            <a:chExt cx="26347593" cy="46379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7150" y="58420"/>
              <a:ext cx="26277742" cy="4566796"/>
            </a:xfrm>
            <a:custGeom>
              <a:avLst/>
              <a:gdLst/>
              <a:ahLst/>
              <a:cxnLst/>
              <a:rect r="r" b="b" t="t" l="l"/>
              <a:pathLst>
                <a:path h="4566796" w="26277742">
                  <a:moveTo>
                    <a:pt x="26192652" y="4536316"/>
                  </a:moveTo>
                  <a:lnTo>
                    <a:pt x="0" y="4536316"/>
                  </a:lnTo>
                  <a:cubicBezTo>
                    <a:pt x="5080" y="4554096"/>
                    <a:pt x="21590" y="4566796"/>
                    <a:pt x="40640" y="4566796"/>
                  </a:cubicBezTo>
                  <a:lnTo>
                    <a:pt x="26234563" y="4566796"/>
                  </a:lnTo>
                  <a:cubicBezTo>
                    <a:pt x="26258692" y="4566796"/>
                    <a:pt x="26277742" y="4547746"/>
                    <a:pt x="26277742" y="4523616"/>
                  </a:cubicBezTo>
                  <a:lnTo>
                    <a:pt x="26277742" y="40640"/>
                  </a:lnTo>
                  <a:cubicBezTo>
                    <a:pt x="26277742" y="21590"/>
                    <a:pt x="26265042" y="6350"/>
                    <a:pt x="26248531" y="0"/>
                  </a:cubicBezTo>
                  <a:lnTo>
                    <a:pt x="26248531" y="4480436"/>
                  </a:lnTo>
                  <a:cubicBezTo>
                    <a:pt x="26248531" y="4510916"/>
                    <a:pt x="26223131" y="4536316"/>
                    <a:pt x="26192652" y="453631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2700" y="12700"/>
              <a:ext cx="26280281" cy="4569336"/>
            </a:xfrm>
            <a:custGeom>
              <a:avLst/>
              <a:gdLst/>
              <a:ahLst/>
              <a:cxnLst/>
              <a:rect r="r" b="b" t="t" l="l"/>
              <a:pathLst>
                <a:path h="4569336" w="26280281">
                  <a:moveTo>
                    <a:pt x="43180" y="4569336"/>
                  </a:moveTo>
                  <a:lnTo>
                    <a:pt x="26237102" y="4569336"/>
                  </a:lnTo>
                  <a:cubicBezTo>
                    <a:pt x="26261231" y="4569336"/>
                    <a:pt x="26280281" y="4550286"/>
                    <a:pt x="26280281" y="4526156"/>
                  </a:cubicBezTo>
                  <a:lnTo>
                    <a:pt x="26280281" y="43180"/>
                  </a:lnTo>
                  <a:cubicBezTo>
                    <a:pt x="26280281" y="19050"/>
                    <a:pt x="26261231" y="0"/>
                    <a:pt x="26237102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4526156"/>
                  </a:lnTo>
                  <a:cubicBezTo>
                    <a:pt x="0" y="4550286"/>
                    <a:pt x="19050" y="4569336"/>
                    <a:pt x="43180" y="4569336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347592" cy="4637916"/>
            </a:xfrm>
            <a:custGeom>
              <a:avLst/>
              <a:gdLst/>
              <a:ahLst/>
              <a:cxnLst/>
              <a:rect r="r" b="b" t="t" l="l"/>
              <a:pathLst>
                <a:path h="4637916" w="26347592">
                  <a:moveTo>
                    <a:pt x="26304413" y="44450"/>
                  </a:moveTo>
                  <a:cubicBezTo>
                    <a:pt x="26299331" y="19050"/>
                    <a:pt x="26276474" y="0"/>
                    <a:pt x="26249802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4538856"/>
                  </a:lnTo>
                  <a:cubicBezTo>
                    <a:pt x="0" y="4565526"/>
                    <a:pt x="17780" y="4587116"/>
                    <a:pt x="43180" y="4593466"/>
                  </a:cubicBezTo>
                  <a:cubicBezTo>
                    <a:pt x="48260" y="4618866"/>
                    <a:pt x="71120" y="4637916"/>
                    <a:pt x="97790" y="4637916"/>
                  </a:cubicBezTo>
                  <a:lnTo>
                    <a:pt x="26291713" y="4637916"/>
                  </a:lnTo>
                  <a:cubicBezTo>
                    <a:pt x="26322192" y="4637916"/>
                    <a:pt x="26347592" y="4612516"/>
                    <a:pt x="26347592" y="4582036"/>
                  </a:cubicBezTo>
                  <a:lnTo>
                    <a:pt x="26347592" y="99060"/>
                  </a:lnTo>
                  <a:cubicBezTo>
                    <a:pt x="26347592" y="72390"/>
                    <a:pt x="26329813" y="50800"/>
                    <a:pt x="26304413" y="44450"/>
                  </a:cubicBezTo>
                  <a:close/>
                  <a:moveTo>
                    <a:pt x="12700" y="4538856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6249802" y="12700"/>
                  </a:lnTo>
                  <a:cubicBezTo>
                    <a:pt x="26273931" y="12700"/>
                    <a:pt x="26292981" y="31750"/>
                    <a:pt x="26292981" y="55880"/>
                  </a:cubicBezTo>
                  <a:lnTo>
                    <a:pt x="26292981" y="4538856"/>
                  </a:lnTo>
                  <a:cubicBezTo>
                    <a:pt x="26292981" y="4562986"/>
                    <a:pt x="26273931" y="4582036"/>
                    <a:pt x="26249802" y="4582036"/>
                  </a:cubicBezTo>
                  <a:lnTo>
                    <a:pt x="55880" y="4582036"/>
                  </a:lnTo>
                  <a:cubicBezTo>
                    <a:pt x="31750" y="4582036"/>
                    <a:pt x="12700" y="4562986"/>
                    <a:pt x="12700" y="4538856"/>
                  </a:cubicBezTo>
                  <a:close/>
                  <a:moveTo>
                    <a:pt x="26334892" y="4582036"/>
                  </a:moveTo>
                  <a:cubicBezTo>
                    <a:pt x="26334892" y="4606166"/>
                    <a:pt x="26315842" y="4625216"/>
                    <a:pt x="26291713" y="4625216"/>
                  </a:cubicBezTo>
                  <a:lnTo>
                    <a:pt x="97790" y="4625216"/>
                  </a:lnTo>
                  <a:cubicBezTo>
                    <a:pt x="78740" y="4625216"/>
                    <a:pt x="62230" y="4612516"/>
                    <a:pt x="57150" y="4594736"/>
                  </a:cubicBezTo>
                  <a:lnTo>
                    <a:pt x="26249802" y="4594736"/>
                  </a:lnTo>
                  <a:cubicBezTo>
                    <a:pt x="26280281" y="4594736"/>
                    <a:pt x="26305681" y="4569336"/>
                    <a:pt x="26305681" y="4538856"/>
                  </a:cubicBezTo>
                  <a:lnTo>
                    <a:pt x="26305681" y="58420"/>
                  </a:lnTo>
                  <a:cubicBezTo>
                    <a:pt x="26322192" y="64770"/>
                    <a:pt x="26334892" y="80010"/>
                    <a:pt x="26334892" y="99060"/>
                  </a:cubicBezTo>
                  <a:lnTo>
                    <a:pt x="26334892" y="458203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22832" y="1964379"/>
            <a:ext cx="12449919" cy="2994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What is an Agent?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Agent = An autonomous system that perceives its environment, reasons, and acts to achieve goals.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Agents follow the PEAS model: Performance measure, Environment, Actuators, Sensors.</a:t>
            </a:r>
          </a:p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What is a State?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State = A snapshot of the environment at a given moment (what the agent "knows" right now).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Example: In a chess game, the state = current board configuration.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Example: For a chatbot, the state = current conversation history + user input.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577963" y="5050470"/>
            <a:ext cx="9854139" cy="4355856"/>
            <a:chOff x="0" y="0"/>
            <a:chExt cx="15922507" cy="70382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7150" y="58420"/>
              <a:ext cx="15852657" cy="6967156"/>
            </a:xfrm>
            <a:custGeom>
              <a:avLst/>
              <a:gdLst/>
              <a:ahLst/>
              <a:cxnLst/>
              <a:rect r="r" b="b" t="t" l="l"/>
              <a:pathLst>
                <a:path h="6967156" w="15852657">
                  <a:moveTo>
                    <a:pt x="15767566" y="6936676"/>
                  </a:moveTo>
                  <a:lnTo>
                    <a:pt x="0" y="6936676"/>
                  </a:lnTo>
                  <a:cubicBezTo>
                    <a:pt x="5080" y="6954456"/>
                    <a:pt x="21590" y="6967156"/>
                    <a:pt x="40640" y="6967156"/>
                  </a:cubicBezTo>
                  <a:lnTo>
                    <a:pt x="15809477" y="6967156"/>
                  </a:lnTo>
                  <a:cubicBezTo>
                    <a:pt x="15833607" y="6967156"/>
                    <a:pt x="15852657" y="6948106"/>
                    <a:pt x="15852657" y="6923976"/>
                  </a:cubicBezTo>
                  <a:lnTo>
                    <a:pt x="15852657" y="40640"/>
                  </a:lnTo>
                  <a:cubicBezTo>
                    <a:pt x="15852657" y="21590"/>
                    <a:pt x="15839957" y="6350"/>
                    <a:pt x="15823447" y="0"/>
                  </a:cubicBezTo>
                  <a:lnTo>
                    <a:pt x="15823447" y="6880796"/>
                  </a:lnTo>
                  <a:cubicBezTo>
                    <a:pt x="15823447" y="6911276"/>
                    <a:pt x="15798047" y="6936676"/>
                    <a:pt x="15767566" y="693667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2700" y="12700"/>
              <a:ext cx="15855197" cy="6969696"/>
            </a:xfrm>
            <a:custGeom>
              <a:avLst/>
              <a:gdLst/>
              <a:ahLst/>
              <a:cxnLst/>
              <a:rect r="r" b="b" t="t" l="l"/>
              <a:pathLst>
                <a:path h="6969696" w="15855197">
                  <a:moveTo>
                    <a:pt x="43180" y="6969696"/>
                  </a:moveTo>
                  <a:lnTo>
                    <a:pt x="15812016" y="6969696"/>
                  </a:lnTo>
                  <a:cubicBezTo>
                    <a:pt x="15836147" y="6969696"/>
                    <a:pt x="15855197" y="6950646"/>
                    <a:pt x="15855197" y="6926516"/>
                  </a:cubicBezTo>
                  <a:lnTo>
                    <a:pt x="15855197" y="43180"/>
                  </a:lnTo>
                  <a:cubicBezTo>
                    <a:pt x="15855197" y="19050"/>
                    <a:pt x="15836147" y="0"/>
                    <a:pt x="1581201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6926516"/>
                  </a:lnTo>
                  <a:cubicBezTo>
                    <a:pt x="0" y="6950646"/>
                    <a:pt x="19050" y="6969696"/>
                    <a:pt x="43180" y="6969696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922507" cy="7038276"/>
            </a:xfrm>
            <a:custGeom>
              <a:avLst/>
              <a:gdLst/>
              <a:ahLst/>
              <a:cxnLst/>
              <a:rect r="r" b="b" t="t" l="l"/>
              <a:pathLst>
                <a:path h="7038276" w="15922507">
                  <a:moveTo>
                    <a:pt x="15879327" y="44450"/>
                  </a:moveTo>
                  <a:cubicBezTo>
                    <a:pt x="15874247" y="19050"/>
                    <a:pt x="15851387" y="0"/>
                    <a:pt x="1582471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6939216"/>
                  </a:lnTo>
                  <a:cubicBezTo>
                    <a:pt x="0" y="6965886"/>
                    <a:pt x="17780" y="6987476"/>
                    <a:pt x="43180" y="6993826"/>
                  </a:cubicBezTo>
                  <a:cubicBezTo>
                    <a:pt x="48260" y="7019226"/>
                    <a:pt x="71120" y="7038276"/>
                    <a:pt x="97790" y="7038276"/>
                  </a:cubicBezTo>
                  <a:lnTo>
                    <a:pt x="15866627" y="7038276"/>
                  </a:lnTo>
                  <a:cubicBezTo>
                    <a:pt x="15897107" y="7038276"/>
                    <a:pt x="15922507" y="7012876"/>
                    <a:pt x="15922507" y="6982396"/>
                  </a:cubicBezTo>
                  <a:lnTo>
                    <a:pt x="15922507" y="99060"/>
                  </a:lnTo>
                  <a:cubicBezTo>
                    <a:pt x="15922507" y="72390"/>
                    <a:pt x="15904727" y="50800"/>
                    <a:pt x="15879327" y="44450"/>
                  </a:cubicBezTo>
                  <a:close/>
                  <a:moveTo>
                    <a:pt x="12700" y="6939216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5824716" y="12700"/>
                  </a:lnTo>
                  <a:cubicBezTo>
                    <a:pt x="15848847" y="12700"/>
                    <a:pt x="15867897" y="31750"/>
                    <a:pt x="15867897" y="55880"/>
                  </a:cubicBezTo>
                  <a:lnTo>
                    <a:pt x="15867897" y="6939216"/>
                  </a:lnTo>
                  <a:cubicBezTo>
                    <a:pt x="15867897" y="6963346"/>
                    <a:pt x="15848847" y="6982396"/>
                    <a:pt x="15824716" y="6982396"/>
                  </a:cubicBezTo>
                  <a:lnTo>
                    <a:pt x="55880" y="6982396"/>
                  </a:lnTo>
                  <a:cubicBezTo>
                    <a:pt x="31750" y="6982396"/>
                    <a:pt x="12700" y="6963346"/>
                    <a:pt x="12700" y="6939216"/>
                  </a:cubicBezTo>
                  <a:close/>
                  <a:moveTo>
                    <a:pt x="15909807" y="6982396"/>
                  </a:moveTo>
                  <a:cubicBezTo>
                    <a:pt x="15909807" y="7006526"/>
                    <a:pt x="15890757" y="7025576"/>
                    <a:pt x="15866627" y="7025576"/>
                  </a:cubicBezTo>
                  <a:lnTo>
                    <a:pt x="97790" y="7025576"/>
                  </a:lnTo>
                  <a:cubicBezTo>
                    <a:pt x="78740" y="7025576"/>
                    <a:pt x="62230" y="7012876"/>
                    <a:pt x="57150" y="6995096"/>
                  </a:cubicBezTo>
                  <a:lnTo>
                    <a:pt x="15824716" y="6995096"/>
                  </a:lnTo>
                  <a:cubicBezTo>
                    <a:pt x="15855197" y="6995096"/>
                    <a:pt x="15880597" y="6969696"/>
                    <a:pt x="15880597" y="6939216"/>
                  </a:cubicBezTo>
                  <a:lnTo>
                    <a:pt x="15880597" y="58420"/>
                  </a:lnTo>
                  <a:cubicBezTo>
                    <a:pt x="15897107" y="64770"/>
                    <a:pt x="15909807" y="80010"/>
                    <a:pt x="15909807" y="99060"/>
                  </a:cubicBezTo>
                  <a:lnTo>
                    <a:pt x="15909807" y="698239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695933" y="5100401"/>
            <a:ext cx="9438165" cy="448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Types of Agents: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Simple Agent – 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Acts only on the current state; no memory of the past.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Example: A light sensor that switches on/off based only on brightness.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Goal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-Based Agent – 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Chooses actions that lead to a specific desired state (goal).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Example: A navigation app finding a route to your destination.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Utility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-Based Agent – 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Considers multiple possible goals and trade-offs, picking the action with the highest utility (usefulness/benefit).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Example: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 self-driving car deciding between fastest vs. safest route.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10549107" y="5050470"/>
            <a:ext cx="6361782" cy="4355856"/>
            <a:chOff x="0" y="0"/>
            <a:chExt cx="10279490" cy="703827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7150" y="58420"/>
              <a:ext cx="10209640" cy="6967156"/>
            </a:xfrm>
            <a:custGeom>
              <a:avLst/>
              <a:gdLst/>
              <a:ahLst/>
              <a:cxnLst/>
              <a:rect r="r" b="b" t="t" l="l"/>
              <a:pathLst>
                <a:path h="6967156" w="10209640">
                  <a:moveTo>
                    <a:pt x="10124550" y="6936676"/>
                  </a:moveTo>
                  <a:lnTo>
                    <a:pt x="0" y="6936676"/>
                  </a:lnTo>
                  <a:cubicBezTo>
                    <a:pt x="5080" y="6954456"/>
                    <a:pt x="21590" y="6967156"/>
                    <a:pt x="40640" y="6967156"/>
                  </a:cubicBezTo>
                  <a:lnTo>
                    <a:pt x="10166460" y="6967156"/>
                  </a:lnTo>
                  <a:cubicBezTo>
                    <a:pt x="10190590" y="6967156"/>
                    <a:pt x="10209640" y="6948106"/>
                    <a:pt x="10209640" y="6923976"/>
                  </a:cubicBezTo>
                  <a:lnTo>
                    <a:pt x="10209640" y="40640"/>
                  </a:lnTo>
                  <a:cubicBezTo>
                    <a:pt x="10209640" y="21590"/>
                    <a:pt x="10196940" y="6350"/>
                    <a:pt x="10180430" y="0"/>
                  </a:cubicBezTo>
                  <a:lnTo>
                    <a:pt x="10180430" y="6880796"/>
                  </a:lnTo>
                  <a:cubicBezTo>
                    <a:pt x="10180430" y="6911276"/>
                    <a:pt x="10155030" y="6936676"/>
                    <a:pt x="10124550" y="693667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700" y="12700"/>
              <a:ext cx="10212180" cy="6969696"/>
            </a:xfrm>
            <a:custGeom>
              <a:avLst/>
              <a:gdLst/>
              <a:ahLst/>
              <a:cxnLst/>
              <a:rect r="r" b="b" t="t" l="l"/>
              <a:pathLst>
                <a:path h="6969696" w="10212180">
                  <a:moveTo>
                    <a:pt x="43180" y="6969696"/>
                  </a:moveTo>
                  <a:lnTo>
                    <a:pt x="10169000" y="6969696"/>
                  </a:lnTo>
                  <a:cubicBezTo>
                    <a:pt x="10193130" y="6969696"/>
                    <a:pt x="10212180" y="6950646"/>
                    <a:pt x="10212180" y="6926516"/>
                  </a:cubicBezTo>
                  <a:lnTo>
                    <a:pt x="10212180" y="43180"/>
                  </a:lnTo>
                  <a:cubicBezTo>
                    <a:pt x="10212180" y="19050"/>
                    <a:pt x="10193130" y="0"/>
                    <a:pt x="10169000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6926516"/>
                  </a:lnTo>
                  <a:cubicBezTo>
                    <a:pt x="0" y="6950646"/>
                    <a:pt x="19050" y="6969696"/>
                    <a:pt x="43180" y="6969696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279490" cy="7038276"/>
            </a:xfrm>
            <a:custGeom>
              <a:avLst/>
              <a:gdLst/>
              <a:ahLst/>
              <a:cxnLst/>
              <a:rect r="r" b="b" t="t" l="l"/>
              <a:pathLst>
                <a:path h="7038276" w="10279490">
                  <a:moveTo>
                    <a:pt x="10236310" y="44450"/>
                  </a:moveTo>
                  <a:cubicBezTo>
                    <a:pt x="10231230" y="19050"/>
                    <a:pt x="10208370" y="0"/>
                    <a:pt x="10181700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6939216"/>
                  </a:lnTo>
                  <a:cubicBezTo>
                    <a:pt x="0" y="6965886"/>
                    <a:pt x="17780" y="6987476"/>
                    <a:pt x="43180" y="6993826"/>
                  </a:cubicBezTo>
                  <a:cubicBezTo>
                    <a:pt x="48260" y="7019226"/>
                    <a:pt x="71120" y="7038276"/>
                    <a:pt x="97790" y="7038276"/>
                  </a:cubicBezTo>
                  <a:lnTo>
                    <a:pt x="10223610" y="7038276"/>
                  </a:lnTo>
                  <a:cubicBezTo>
                    <a:pt x="10254090" y="7038276"/>
                    <a:pt x="10279490" y="7012876"/>
                    <a:pt x="10279490" y="6982396"/>
                  </a:cubicBezTo>
                  <a:lnTo>
                    <a:pt x="10279490" y="99060"/>
                  </a:lnTo>
                  <a:cubicBezTo>
                    <a:pt x="10279490" y="72390"/>
                    <a:pt x="10261710" y="50800"/>
                    <a:pt x="10236310" y="44450"/>
                  </a:cubicBezTo>
                  <a:close/>
                  <a:moveTo>
                    <a:pt x="12700" y="6939216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0181700" y="12700"/>
                  </a:lnTo>
                  <a:cubicBezTo>
                    <a:pt x="10205830" y="12700"/>
                    <a:pt x="10224880" y="31750"/>
                    <a:pt x="10224880" y="55880"/>
                  </a:cubicBezTo>
                  <a:lnTo>
                    <a:pt x="10224880" y="6939216"/>
                  </a:lnTo>
                  <a:cubicBezTo>
                    <a:pt x="10224880" y="6963346"/>
                    <a:pt x="10205830" y="6982396"/>
                    <a:pt x="10181700" y="6982396"/>
                  </a:cubicBezTo>
                  <a:lnTo>
                    <a:pt x="55880" y="6982396"/>
                  </a:lnTo>
                  <a:cubicBezTo>
                    <a:pt x="31750" y="6982396"/>
                    <a:pt x="12700" y="6963346"/>
                    <a:pt x="12700" y="6939216"/>
                  </a:cubicBezTo>
                  <a:close/>
                  <a:moveTo>
                    <a:pt x="10266790" y="6982396"/>
                  </a:moveTo>
                  <a:cubicBezTo>
                    <a:pt x="10266790" y="7006526"/>
                    <a:pt x="10247740" y="7025576"/>
                    <a:pt x="10223610" y="7025576"/>
                  </a:cubicBezTo>
                  <a:lnTo>
                    <a:pt x="97790" y="7025576"/>
                  </a:lnTo>
                  <a:cubicBezTo>
                    <a:pt x="78740" y="7025576"/>
                    <a:pt x="62230" y="7012876"/>
                    <a:pt x="57150" y="6995096"/>
                  </a:cubicBezTo>
                  <a:lnTo>
                    <a:pt x="10181700" y="6995096"/>
                  </a:lnTo>
                  <a:cubicBezTo>
                    <a:pt x="10212180" y="6995096"/>
                    <a:pt x="10237580" y="6969696"/>
                    <a:pt x="10237580" y="6939216"/>
                  </a:cubicBezTo>
                  <a:lnTo>
                    <a:pt x="10237580" y="58420"/>
                  </a:lnTo>
                  <a:cubicBezTo>
                    <a:pt x="10254090" y="64770"/>
                    <a:pt x="10266790" y="80010"/>
                    <a:pt x="10266790" y="99060"/>
                  </a:cubicBezTo>
                  <a:lnTo>
                    <a:pt x="10266790" y="698239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0623758" y="5100401"/>
            <a:ext cx="6222978" cy="410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Utility-Based Agent in AI/LLMs</a:t>
            </a:r>
          </a:p>
          <a:p>
            <a:pPr algn="l">
              <a:lnSpc>
                <a:spcPts val="2940"/>
              </a:lnSpc>
            </a:pP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Focuses on achieving the goal, but also evaluates utility parameters like efficiency, accuracy, cost, or time.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Selects the action that not only reaches the goal but also maximizes overall benefit.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In LLM systems, this allows agents to reason, call tools, and optimize outcomes, rather than just generate text.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60674" y="632428"/>
            <a:ext cx="6466367" cy="1293273"/>
          </a:xfrm>
          <a:custGeom>
            <a:avLst/>
            <a:gdLst/>
            <a:ahLst/>
            <a:cxnLst/>
            <a:rect r="r" b="b" t="t" l="l"/>
            <a:pathLst>
              <a:path h="1293273" w="6466367">
                <a:moveTo>
                  <a:pt x="0" y="0"/>
                </a:moveTo>
                <a:lnTo>
                  <a:pt x="6466367" y="0"/>
                </a:lnTo>
                <a:lnTo>
                  <a:pt x="6466367" y="1293274"/>
                </a:lnTo>
                <a:lnTo>
                  <a:pt x="0" y="1293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37937" y="708628"/>
            <a:ext cx="9681612" cy="819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54"/>
              </a:lnSpc>
            </a:pPr>
            <a:r>
              <a:rPr lang="en-US" sz="5900" b="true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Multi Agent Orchestration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53400" y="2493473"/>
            <a:ext cx="9854139" cy="1385554"/>
            <a:chOff x="0" y="0"/>
            <a:chExt cx="15922507" cy="22388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7150" y="58420"/>
              <a:ext cx="15852657" cy="2167685"/>
            </a:xfrm>
            <a:custGeom>
              <a:avLst/>
              <a:gdLst/>
              <a:ahLst/>
              <a:cxnLst/>
              <a:rect r="r" b="b" t="t" l="l"/>
              <a:pathLst>
                <a:path h="2167685" w="15852657">
                  <a:moveTo>
                    <a:pt x="15767566" y="2137205"/>
                  </a:moveTo>
                  <a:lnTo>
                    <a:pt x="0" y="2137205"/>
                  </a:lnTo>
                  <a:cubicBezTo>
                    <a:pt x="5080" y="2154985"/>
                    <a:pt x="21590" y="2167685"/>
                    <a:pt x="40640" y="2167685"/>
                  </a:cubicBezTo>
                  <a:lnTo>
                    <a:pt x="15809477" y="2167685"/>
                  </a:lnTo>
                  <a:cubicBezTo>
                    <a:pt x="15833607" y="2167685"/>
                    <a:pt x="15852657" y="2148635"/>
                    <a:pt x="15852657" y="2124505"/>
                  </a:cubicBezTo>
                  <a:lnTo>
                    <a:pt x="15852657" y="40640"/>
                  </a:lnTo>
                  <a:cubicBezTo>
                    <a:pt x="15852657" y="21590"/>
                    <a:pt x="15839957" y="6350"/>
                    <a:pt x="15823447" y="0"/>
                  </a:cubicBezTo>
                  <a:lnTo>
                    <a:pt x="15823447" y="2081325"/>
                  </a:lnTo>
                  <a:cubicBezTo>
                    <a:pt x="15823447" y="2111805"/>
                    <a:pt x="15798047" y="2137205"/>
                    <a:pt x="15767566" y="213720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15855197" cy="2170225"/>
            </a:xfrm>
            <a:custGeom>
              <a:avLst/>
              <a:gdLst/>
              <a:ahLst/>
              <a:cxnLst/>
              <a:rect r="r" b="b" t="t" l="l"/>
              <a:pathLst>
                <a:path h="2170225" w="15855197">
                  <a:moveTo>
                    <a:pt x="43180" y="2170225"/>
                  </a:moveTo>
                  <a:lnTo>
                    <a:pt x="15812016" y="2170225"/>
                  </a:lnTo>
                  <a:cubicBezTo>
                    <a:pt x="15836147" y="2170225"/>
                    <a:pt x="15855197" y="2151175"/>
                    <a:pt x="15855197" y="2127045"/>
                  </a:cubicBezTo>
                  <a:lnTo>
                    <a:pt x="15855197" y="43180"/>
                  </a:lnTo>
                  <a:cubicBezTo>
                    <a:pt x="15855197" y="19050"/>
                    <a:pt x="15836147" y="0"/>
                    <a:pt x="1581201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2127045"/>
                  </a:lnTo>
                  <a:cubicBezTo>
                    <a:pt x="0" y="2151175"/>
                    <a:pt x="19050" y="2170225"/>
                    <a:pt x="43180" y="2170225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922507" cy="2238805"/>
            </a:xfrm>
            <a:custGeom>
              <a:avLst/>
              <a:gdLst/>
              <a:ahLst/>
              <a:cxnLst/>
              <a:rect r="r" b="b" t="t" l="l"/>
              <a:pathLst>
                <a:path h="2238805" w="15922507">
                  <a:moveTo>
                    <a:pt x="15879327" y="44450"/>
                  </a:moveTo>
                  <a:cubicBezTo>
                    <a:pt x="15874247" y="19050"/>
                    <a:pt x="15851387" y="0"/>
                    <a:pt x="1582471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2139745"/>
                  </a:lnTo>
                  <a:cubicBezTo>
                    <a:pt x="0" y="2166415"/>
                    <a:pt x="17780" y="2188005"/>
                    <a:pt x="43180" y="2194355"/>
                  </a:cubicBezTo>
                  <a:cubicBezTo>
                    <a:pt x="48260" y="2219755"/>
                    <a:pt x="71120" y="2238805"/>
                    <a:pt x="97790" y="2238805"/>
                  </a:cubicBezTo>
                  <a:lnTo>
                    <a:pt x="15866627" y="2238805"/>
                  </a:lnTo>
                  <a:cubicBezTo>
                    <a:pt x="15897107" y="2238805"/>
                    <a:pt x="15922507" y="2213405"/>
                    <a:pt x="15922507" y="2182925"/>
                  </a:cubicBezTo>
                  <a:lnTo>
                    <a:pt x="15922507" y="99060"/>
                  </a:lnTo>
                  <a:cubicBezTo>
                    <a:pt x="15922507" y="72390"/>
                    <a:pt x="15904727" y="50800"/>
                    <a:pt x="15879327" y="44450"/>
                  </a:cubicBezTo>
                  <a:close/>
                  <a:moveTo>
                    <a:pt x="12700" y="213974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5824716" y="12700"/>
                  </a:lnTo>
                  <a:cubicBezTo>
                    <a:pt x="15848847" y="12700"/>
                    <a:pt x="15867897" y="31750"/>
                    <a:pt x="15867897" y="55880"/>
                  </a:cubicBezTo>
                  <a:lnTo>
                    <a:pt x="15867897" y="2139745"/>
                  </a:lnTo>
                  <a:cubicBezTo>
                    <a:pt x="15867897" y="2163875"/>
                    <a:pt x="15848847" y="2182925"/>
                    <a:pt x="15824716" y="2182925"/>
                  </a:cubicBezTo>
                  <a:lnTo>
                    <a:pt x="55880" y="2182925"/>
                  </a:lnTo>
                  <a:cubicBezTo>
                    <a:pt x="31750" y="2182925"/>
                    <a:pt x="12700" y="2163875"/>
                    <a:pt x="12700" y="2139745"/>
                  </a:cubicBezTo>
                  <a:close/>
                  <a:moveTo>
                    <a:pt x="15909807" y="2182925"/>
                  </a:moveTo>
                  <a:cubicBezTo>
                    <a:pt x="15909807" y="2207055"/>
                    <a:pt x="15890757" y="2226105"/>
                    <a:pt x="15866627" y="2226105"/>
                  </a:cubicBezTo>
                  <a:lnTo>
                    <a:pt x="97790" y="2226105"/>
                  </a:lnTo>
                  <a:cubicBezTo>
                    <a:pt x="78740" y="2226105"/>
                    <a:pt x="62230" y="2213405"/>
                    <a:pt x="57150" y="2195625"/>
                  </a:cubicBezTo>
                  <a:lnTo>
                    <a:pt x="15824716" y="2195625"/>
                  </a:lnTo>
                  <a:cubicBezTo>
                    <a:pt x="15855197" y="2195625"/>
                    <a:pt x="15880597" y="2170225"/>
                    <a:pt x="15880597" y="2139745"/>
                  </a:cubicBezTo>
                  <a:lnTo>
                    <a:pt x="15880597" y="58420"/>
                  </a:lnTo>
                  <a:cubicBezTo>
                    <a:pt x="15897107" y="64770"/>
                    <a:pt x="15909807" y="80010"/>
                    <a:pt x="15909807" y="99060"/>
                  </a:cubicBezTo>
                  <a:lnTo>
                    <a:pt x="15909807" y="218292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461845" y="2543403"/>
            <a:ext cx="9438165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Definition: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Multi-Agent Orc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hestr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ation is the coordination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of multiple autonomous agents, each with specialized roles, to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collaboratively achieve a complex goal.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53400" y="4446798"/>
            <a:ext cx="9854139" cy="4808727"/>
            <a:chOff x="0" y="0"/>
            <a:chExt cx="15922507" cy="77700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57150" y="58420"/>
              <a:ext cx="15852657" cy="7698913"/>
            </a:xfrm>
            <a:custGeom>
              <a:avLst/>
              <a:gdLst/>
              <a:ahLst/>
              <a:cxnLst/>
              <a:rect r="r" b="b" t="t" l="l"/>
              <a:pathLst>
                <a:path h="7698913" w="15852657">
                  <a:moveTo>
                    <a:pt x="15767566" y="7668433"/>
                  </a:moveTo>
                  <a:lnTo>
                    <a:pt x="0" y="7668433"/>
                  </a:lnTo>
                  <a:cubicBezTo>
                    <a:pt x="5080" y="7686213"/>
                    <a:pt x="21590" y="7698913"/>
                    <a:pt x="40640" y="7698913"/>
                  </a:cubicBezTo>
                  <a:lnTo>
                    <a:pt x="15809477" y="7698913"/>
                  </a:lnTo>
                  <a:cubicBezTo>
                    <a:pt x="15833607" y="7698913"/>
                    <a:pt x="15852657" y="7679863"/>
                    <a:pt x="15852657" y="7655733"/>
                  </a:cubicBezTo>
                  <a:lnTo>
                    <a:pt x="15852657" y="40640"/>
                  </a:lnTo>
                  <a:cubicBezTo>
                    <a:pt x="15852657" y="21590"/>
                    <a:pt x="15839957" y="6350"/>
                    <a:pt x="15823447" y="0"/>
                  </a:cubicBezTo>
                  <a:lnTo>
                    <a:pt x="15823447" y="7612554"/>
                  </a:lnTo>
                  <a:cubicBezTo>
                    <a:pt x="15823447" y="7643033"/>
                    <a:pt x="15798047" y="7668433"/>
                    <a:pt x="15767566" y="766843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15855197" cy="7701453"/>
            </a:xfrm>
            <a:custGeom>
              <a:avLst/>
              <a:gdLst/>
              <a:ahLst/>
              <a:cxnLst/>
              <a:rect r="r" b="b" t="t" l="l"/>
              <a:pathLst>
                <a:path h="7701453" w="15855197">
                  <a:moveTo>
                    <a:pt x="43180" y="7701453"/>
                  </a:moveTo>
                  <a:lnTo>
                    <a:pt x="15812016" y="7701453"/>
                  </a:lnTo>
                  <a:cubicBezTo>
                    <a:pt x="15836147" y="7701453"/>
                    <a:pt x="15855197" y="7682403"/>
                    <a:pt x="15855197" y="7658274"/>
                  </a:cubicBezTo>
                  <a:lnTo>
                    <a:pt x="15855197" y="43180"/>
                  </a:lnTo>
                  <a:cubicBezTo>
                    <a:pt x="15855197" y="19050"/>
                    <a:pt x="15836147" y="0"/>
                    <a:pt x="1581201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7658274"/>
                  </a:lnTo>
                  <a:cubicBezTo>
                    <a:pt x="0" y="7682403"/>
                    <a:pt x="19050" y="7701453"/>
                    <a:pt x="43180" y="7701453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922507" cy="7770033"/>
            </a:xfrm>
            <a:custGeom>
              <a:avLst/>
              <a:gdLst/>
              <a:ahLst/>
              <a:cxnLst/>
              <a:rect r="r" b="b" t="t" l="l"/>
              <a:pathLst>
                <a:path h="7770033" w="15922507">
                  <a:moveTo>
                    <a:pt x="15879327" y="44450"/>
                  </a:moveTo>
                  <a:cubicBezTo>
                    <a:pt x="15874247" y="19050"/>
                    <a:pt x="15851387" y="0"/>
                    <a:pt x="1582471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7670974"/>
                  </a:lnTo>
                  <a:cubicBezTo>
                    <a:pt x="0" y="7697643"/>
                    <a:pt x="17780" y="7719233"/>
                    <a:pt x="43180" y="7725583"/>
                  </a:cubicBezTo>
                  <a:cubicBezTo>
                    <a:pt x="48260" y="7750983"/>
                    <a:pt x="71120" y="7770033"/>
                    <a:pt x="97790" y="7770033"/>
                  </a:cubicBezTo>
                  <a:lnTo>
                    <a:pt x="15866627" y="7770033"/>
                  </a:lnTo>
                  <a:cubicBezTo>
                    <a:pt x="15897107" y="7770033"/>
                    <a:pt x="15922507" y="7744633"/>
                    <a:pt x="15922507" y="7714153"/>
                  </a:cubicBezTo>
                  <a:lnTo>
                    <a:pt x="15922507" y="99060"/>
                  </a:lnTo>
                  <a:cubicBezTo>
                    <a:pt x="15922507" y="72390"/>
                    <a:pt x="15904727" y="50800"/>
                    <a:pt x="15879327" y="44450"/>
                  </a:cubicBezTo>
                  <a:close/>
                  <a:moveTo>
                    <a:pt x="12700" y="7670974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5824716" y="12700"/>
                  </a:lnTo>
                  <a:cubicBezTo>
                    <a:pt x="15848847" y="12700"/>
                    <a:pt x="15867897" y="31750"/>
                    <a:pt x="15867897" y="55880"/>
                  </a:cubicBezTo>
                  <a:lnTo>
                    <a:pt x="15867897" y="7670974"/>
                  </a:lnTo>
                  <a:cubicBezTo>
                    <a:pt x="15867897" y="7695103"/>
                    <a:pt x="15848847" y="7714153"/>
                    <a:pt x="15824716" y="7714153"/>
                  </a:cubicBezTo>
                  <a:lnTo>
                    <a:pt x="55880" y="7714153"/>
                  </a:lnTo>
                  <a:cubicBezTo>
                    <a:pt x="31750" y="7714153"/>
                    <a:pt x="12700" y="7695103"/>
                    <a:pt x="12700" y="7670974"/>
                  </a:cubicBezTo>
                  <a:close/>
                  <a:moveTo>
                    <a:pt x="15909807" y="7714153"/>
                  </a:moveTo>
                  <a:cubicBezTo>
                    <a:pt x="15909807" y="7738283"/>
                    <a:pt x="15890757" y="7757333"/>
                    <a:pt x="15866627" y="7757333"/>
                  </a:cubicBezTo>
                  <a:lnTo>
                    <a:pt x="97790" y="7757333"/>
                  </a:lnTo>
                  <a:cubicBezTo>
                    <a:pt x="78740" y="7757333"/>
                    <a:pt x="62230" y="7744633"/>
                    <a:pt x="57150" y="7726853"/>
                  </a:cubicBezTo>
                  <a:lnTo>
                    <a:pt x="15824716" y="7726853"/>
                  </a:lnTo>
                  <a:cubicBezTo>
                    <a:pt x="15855197" y="7726853"/>
                    <a:pt x="15880597" y="7701453"/>
                    <a:pt x="15880597" y="7670974"/>
                  </a:cubicBezTo>
                  <a:lnTo>
                    <a:pt x="15880597" y="58420"/>
                  </a:lnTo>
                  <a:cubicBezTo>
                    <a:pt x="15897107" y="64770"/>
                    <a:pt x="15909807" y="80010"/>
                    <a:pt x="15909807" y="99060"/>
                  </a:cubicBezTo>
                  <a:lnTo>
                    <a:pt x="15909807" y="771415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61845" y="4496728"/>
            <a:ext cx="9438165" cy="485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Need for a multi agent system and implementation 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 single agent working on a complex task can face over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head, bottlenecks, or incomplete re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asoning.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In a multi-agent system: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Reasoning Agent (LRM): Plans the workflow and handles logical decision-making.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Invoke Agent (LAM):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Executes actions, calls APIs, and interacts with services.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Human-in-the-Loop (HITL): Provides validation,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resolves ambiguities, and ensures safety.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Agents communicate and share state to complete the workflow efficiently.</a:t>
            </a:r>
          </a:p>
          <a:p>
            <a:pPr algn="l">
              <a:lnSpc>
                <a:spcPts val="2940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0522243" y="2933024"/>
            <a:ext cx="7216831" cy="2079456"/>
            <a:chOff x="0" y="0"/>
            <a:chExt cx="11661094" cy="336002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57150" y="58420"/>
              <a:ext cx="11591244" cy="3288904"/>
            </a:xfrm>
            <a:custGeom>
              <a:avLst/>
              <a:gdLst/>
              <a:ahLst/>
              <a:cxnLst/>
              <a:rect r="r" b="b" t="t" l="l"/>
              <a:pathLst>
                <a:path h="3288904" w="11591244">
                  <a:moveTo>
                    <a:pt x="11506153" y="3258424"/>
                  </a:moveTo>
                  <a:lnTo>
                    <a:pt x="0" y="3258424"/>
                  </a:lnTo>
                  <a:cubicBezTo>
                    <a:pt x="5080" y="3276204"/>
                    <a:pt x="21590" y="3288904"/>
                    <a:pt x="40640" y="3288904"/>
                  </a:cubicBezTo>
                  <a:lnTo>
                    <a:pt x="11548063" y="3288904"/>
                  </a:lnTo>
                  <a:cubicBezTo>
                    <a:pt x="11572194" y="3288904"/>
                    <a:pt x="11591244" y="3269854"/>
                    <a:pt x="11591244" y="3245724"/>
                  </a:cubicBezTo>
                  <a:lnTo>
                    <a:pt x="11591244" y="40640"/>
                  </a:lnTo>
                  <a:cubicBezTo>
                    <a:pt x="11591244" y="21590"/>
                    <a:pt x="11578544" y="6350"/>
                    <a:pt x="11562034" y="0"/>
                  </a:cubicBezTo>
                  <a:lnTo>
                    <a:pt x="11562034" y="3202545"/>
                  </a:lnTo>
                  <a:cubicBezTo>
                    <a:pt x="11562034" y="3233024"/>
                    <a:pt x="11536634" y="3258424"/>
                    <a:pt x="11506153" y="325842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11593784" cy="3291444"/>
            </a:xfrm>
            <a:custGeom>
              <a:avLst/>
              <a:gdLst/>
              <a:ahLst/>
              <a:cxnLst/>
              <a:rect r="r" b="b" t="t" l="l"/>
              <a:pathLst>
                <a:path h="3291444" w="11593784">
                  <a:moveTo>
                    <a:pt x="43180" y="3291444"/>
                  </a:moveTo>
                  <a:lnTo>
                    <a:pt x="11550603" y="3291444"/>
                  </a:lnTo>
                  <a:cubicBezTo>
                    <a:pt x="11574734" y="3291444"/>
                    <a:pt x="11593784" y="3272394"/>
                    <a:pt x="11593784" y="3248265"/>
                  </a:cubicBezTo>
                  <a:lnTo>
                    <a:pt x="11593784" y="43180"/>
                  </a:lnTo>
                  <a:cubicBezTo>
                    <a:pt x="11593784" y="19050"/>
                    <a:pt x="11574734" y="0"/>
                    <a:pt x="11550603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248265"/>
                  </a:lnTo>
                  <a:cubicBezTo>
                    <a:pt x="0" y="3272394"/>
                    <a:pt x="19050" y="3291444"/>
                    <a:pt x="43180" y="3291444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661094" cy="3360024"/>
            </a:xfrm>
            <a:custGeom>
              <a:avLst/>
              <a:gdLst/>
              <a:ahLst/>
              <a:cxnLst/>
              <a:rect r="r" b="b" t="t" l="l"/>
              <a:pathLst>
                <a:path h="3360024" w="11661094">
                  <a:moveTo>
                    <a:pt x="11617913" y="44450"/>
                  </a:moveTo>
                  <a:cubicBezTo>
                    <a:pt x="11612834" y="19050"/>
                    <a:pt x="11589974" y="0"/>
                    <a:pt x="11563303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260965"/>
                  </a:lnTo>
                  <a:cubicBezTo>
                    <a:pt x="0" y="3287635"/>
                    <a:pt x="17780" y="3309224"/>
                    <a:pt x="43180" y="3315574"/>
                  </a:cubicBezTo>
                  <a:cubicBezTo>
                    <a:pt x="48260" y="3340974"/>
                    <a:pt x="71120" y="3360024"/>
                    <a:pt x="97790" y="3360024"/>
                  </a:cubicBezTo>
                  <a:lnTo>
                    <a:pt x="11605213" y="3360024"/>
                  </a:lnTo>
                  <a:cubicBezTo>
                    <a:pt x="11635694" y="3360024"/>
                    <a:pt x="11661094" y="3334624"/>
                    <a:pt x="11661094" y="3304144"/>
                  </a:cubicBezTo>
                  <a:lnTo>
                    <a:pt x="11661094" y="99060"/>
                  </a:lnTo>
                  <a:cubicBezTo>
                    <a:pt x="11661094" y="72390"/>
                    <a:pt x="11643313" y="50800"/>
                    <a:pt x="11617913" y="44450"/>
                  </a:cubicBezTo>
                  <a:close/>
                  <a:moveTo>
                    <a:pt x="12700" y="326096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1563303" y="12700"/>
                  </a:lnTo>
                  <a:cubicBezTo>
                    <a:pt x="11587434" y="12700"/>
                    <a:pt x="11606484" y="31750"/>
                    <a:pt x="11606484" y="55880"/>
                  </a:cubicBezTo>
                  <a:lnTo>
                    <a:pt x="11606484" y="3260965"/>
                  </a:lnTo>
                  <a:cubicBezTo>
                    <a:pt x="11606484" y="3285094"/>
                    <a:pt x="11587434" y="3304144"/>
                    <a:pt x="11563303" y="3304144"/>
                  </a:cubicBezTo>
                  <a:lnTo>
                    <a:pt x="55880" y="3304144"/>
                  </a:lnTo>
                  <a:cubicBezTo>
                    <a:pt x="31750" y="3304144"/>
                    <a:pt x="12700" y="3285094"/>
                    <a:pt x="12700" y="3260965"/>
                  </a:cubicBezTo>
                  <a:close/>
                  <a:moveTo>
                    <a:pt x="11648394" y="3304144"/>
                  </a:moveTo>
                  <a:cubicBezTo>
                    <a:pt x="11648394" y="3328274"/>
                    <a:pt x="11629344" y="3347324"/>
                    <a:pt x="11605213" y="3347324"/>
                  </a:cubicBezTo>
                  <a:lnTo>
                    <a:pt x="97790" y="3347324"/>
                  </a:lnTo>
                  <a:cubicBezTo>
                    <a:pt x="78740" y="3347324"/>
                    <a:pt x="62230" y="3334624"/>
                    <a:pt x="57150" y="3316844"/>
                  </a:cubicBezTo>
                  <a:lnTo>
                    <a:pt x="11563303" y="3316844"/>
                  </a:lnTo>
                  <a:cubicBezTo>
                    <a:pt x="11593784" y="3316844"/>
                    <a:pt x="11619184" y="3291444"/>
                    <a:pt x="11619184" y="3260965"/>
                  </a:cubicBezTo>
                  <a:lnTo>
                    <a:pt x="11619184" y="58420"/>
                  </a:lnTo>
                  <a:cubicBezTo>
                    <a:pt x="11635694" y="64770"/>
                    <a:pt x="11648394" y="80010"/>
                    <a:pt x="11648394" y="99060"/>
                  </a:cubicBezTo>
                  <a:lnTo>
                    <a:pt x="11648394" y="330414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601664" y="2982954"/>
            <a:ext cx="6912186" cy="2251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Role of HITL: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Mandatory for critical d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ecis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ions, ambiguous situations, and err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or handling.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Ensures trust, safety, and regulatory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compliance in industrial applications.</a:t>
            </a:r>
          </a:p>
          <a:p>
            <a:pPr algn="l">
              <a:lnSpc>
                <a:spcPts val="2940"/>
              </a:lnSpc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10522243" y="5376419"/>
            <a:ext cx="7216831" cy="3652671"/>
            <a:chOff x="0" y="0"/>
            <a:chExt cx="11661094" cy="590205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57150" y="58420"/>
              <a:ext cx="11591244" cy="5830935"/>
            </a:xfrm>
            <a:custGeom>
              <a:avLst/>
              <a:gdLst/>
              <a:ahLst/>
              <a:cxnLst/>
              <a:rect r="r" b="b" t="t" l="l"/>
              <a:pathLst>
                <a:path h="5830935" w="11591244">
                  <a:moveTo>
                    <a:pt x="11506153" y="5800455"/>
                  </a:moveTo>
                  <a:lnTo>
                    <a:pt x="0" y="5800455"/>
                  </a:lnTo>
                  <a:cubicBezTo>
                    <a:pt x="5080" y="5818235"/>
                    <a:pt x="21590" y="5830935"/>
                    <a:pt x="40640" y="5830935"/>
                  </a:cubicBezTo>
                  <a:lnTo>
                    <a:pt x="11548063" y="5830935"/>
                  </a:lnTo>
                  <a:cubicBezTo>
                    <a:pt x="11572194" y="5830935"/>
                    <a:pt x="11591244" y="5811885"/>
                    <a:pt x="11591244" y="5787755"/>
                  </a:cubicBezTo>
                  <a:lnTo>
                    <a:pt x="11591244" y="40640"/>
                  </a:lnTo>
                  <a:cubicBezTo>
                    <a:pt x="11591244" y="21590"/>
                    <a:pt x="11578544" y="6350"/>
                    <a:pt x="11562034" y="0"/>
                  </a:cubicBezTo>
                  <a:lnTo>
                    <a:pt x="11562034" y="5744575"/>
                  </a:lnTo>
                  <a:cubicBezTo>
                    <a:pt x="11562034" y="5775055"/>
                    <a:pt x="11536634" y="5800455"/>
                    <a:pt x="11506153" y="580045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2700" y="12700"/>
              <a:ext cx="11593784" cy="5833475"/>
            </a:xfrm>
            <a:custGeom>
              <a:avLst/>
              <a:gdLst/>
              <a:ahLst/>
              <a:cxnLst/>
              <a:rect r="r" b="b" t="t" l="l"/>
              <a:pathLst>
                <a:path h="5833475" w="11593784">
                  <a:moveTo>
                    <a:pt x="43180" y="5833475"/>
                  </a:moveTo>
                  <a:lnTo>
                    <a:pt x="11550603" y="5833475"/>
                  </a:lnTo>
                  <a:cubicBezTo>
                    <a:pt x="11574734" y="5833475"/>
                    <a:pt x="11593784" y="5814425"/>
                    <a:pt x="11593784" y="5790295"/>
                  </a:cubicBezTo>
                  <a:lnTo>
                    <a:pt x="11593784" y="43180"/>
                  </a:lnTo>
                  <a:cubicBezTo>
                    <a:pt x="11593784" y="19050"/>
                    <a:pt x="11574734" y="0"/>
                    <a:pt x="11550603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5790295"/>
                  </a:lnTo>
                  <a:cubicBezTo>
                    <a:pt x="0" y="5814425"/>
                    <a:pt x="19050" y="5833475"/>
                    <a:pt x="43180" y="5833475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661094" cy="5902055"/>
            </a:xfrm>
            <a:custGeom>
              <a:avLst/>
              <a:gdLst/>
              <a:ahLst/>
              <a:cxnLst/>
              <a:rect r="r" b="b" t="t" l="l"/>
              <a:pathLst>
                <a:path h="5902055" w="11661094">
                  <a:moveTo>
                    <a:pt x="11617913" y="44450"/>
                  </a:moveTo>
                  <a:cubicBezTo>
                    <a:pt x="11612834" y="19050"/>
                    <a:pt x="11589974" y="0"/>
                    <a:pt x="11563303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5802995"/>
                  </a:lnTo>
                  <a:cubicBezTo>
                    <a:pt x="0" y="5829665"/>
                    <a:pt x="17780" y="5851255"/>
                    <a:pt x="43180" y="5857605"/>
                  </a:cubicBezTo>
                  <a:cubicBezTo>
                    <a:pt x="48260" y="5883005"/>
                    <a:pt x="71120" y="5902055"/>
                    <a:pt x="97790" y="5902055"/>
                  </a:cubicBezTo>
                  <a:lnTo>
                    <a:pt x="11605213" y="5902055"/>
                  </a:lnTo>
                  <a:cubicBezTo>
                    <a:pt x="11635694" y="5902055"/>
                    <a:pt x="11661094" y="5876655"/>
                    <a:pt x="11661094" y="5846175"/>
                  </a:cubicBezTo>
                  <a:lnTo>
                    <a:pt x="11661094" y="99060"/>
                  </a:lnTo>
                  <a:cubicBezTo>
                    <a:pt x="11661094" y="72390"/>
                    <a:pt x="11643313" y="50800"/>
                    <a:pt x="11617913" y="44450"/>
                  </a:cubicBezTo>
                  <a:close/>
                  <a:moveTo>
                    <a:pt x="12700" y="580299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1563303" y="12700"/>
                  </a:lnTo>
                  <a:cubicBezTo>
                    <a:pt x="11587434" y="12700"/>
                    <a:pt x="11606484" y="31750"/>
                    <a:pt x="11606484" y="55880"/>
                  </a:cubicBezTo>
                  <a:lnTo>
                    <a:pt x="11606484" y="5802995"/>
                  </a:lnTo>
                  <a:cubicBezTo>
                    <a:pt x="11606484" y="5827125"/>
                    <a:pt x="11587434" y="5846175"/>
                    <a:pt x="11563303" y="5846175"/>
                  </a:cubicBezTo>
                  <a:lnTo>
                    <a:pt x="55880" y="5846175"/>
                  </a:lnTo>
                  <a:cubicBezTo>
                    <a:pt x="31750" y="5846175"/>
                    <a:pt x="12700" y="5827125"/>
                    <a:pt x="12700" y="5802995"/>
                  </a:cubicBezTo>
                  <a:close/>
                  <a:moveTo>
                    <a:pt x="11648394" y="5846175"/>
                  </a:moveTo>
                  <a:cubicBezTo>
                    <a:pt x="11648394" y="5870305"/>
                    <a:pt x="11629344" y="5889355"/>
                    <a:pt x="11605213" y="5889355"/>
                  </a:cubicBezTo>
                  <a:lnTo>
                    <a:pt x="97790" y="5889355"/>
                  </a:lnTo>
                  <a:cubicBezTo>
                    <a:pt x="78740" y="5889355"/>
                    <a:pt x="62230" y="5876655"/>
                    <a:pt x="57150" y="5858875"/>
                  </a:cubicBezTo>
                  <a:lnTo>
                    <a:pt x="11563303" y="5858875"/>
                  </a:lnTo>
                  <a:cubicBezTo>
                    <a:pt x="11593784" y="5858875"/>
                    <a:pt x="11619184" y="5833475"/>
                    <a:pt x="11619184" y="5802995"/>
                  </a:cubicBezTo>
                  <a:lnTo>
                    <a:pt x="11619184" y="58420"/>
                  </a:lnTo>
                  <a:cubicBezTo>
                    <a:pt x="11635694" y="64770"/>
                    <a:pt x="11648394" y="80010"/>
                    <a:pt x="11648394" y="99060"/>
                  </a:cubicBezTo>
                  <a:lnTo>
                    <a:pt x="11648394" y="584617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601664" y="5426349"/>
            <a:ext cx="6912186" cy="3737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Why this is a better industrial approach: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Parall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elizat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ion: Multiple agents handle different parts of the w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orkflow simultaneously.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Scalability: Adding new services or teams doesn’t overload a single agent.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Accuracy: Each agent specializes in a task; errors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are reduced.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Human oversight: Ensures high reliability and safety in production environments.</a:t>
            </a:r>
          </a:p>
          <a:p>
            <a:pPr algn="l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4106" y="489549"/>
            <a:ext cx="16772218" cy="898997"/>
            <a:chOff x="0" y="0"/>
            <a:chExt cx="27100873" cy="14526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7150" y="58420"/>
              <a:ext cx="27031023" cy="1381497"/>
            </a:xfrm>
            <a:custGeom>
              <a:avLst/>
              <a:gdLst/>
              <a:ahLst/>
              <a:cxnLst/>
              <a:rect r="r" b="b" t="t" l="l"/>
              <a:pathLst>
                <a:path h="1381497" w="27031023">
                  <a:moveTo>
                    <a:pt x="26945934" y="1351017"/>
                  </a:moveTo>
                  <a:lnTo>
                    <a:pt x="0" y="1351017"/>
                  </a:lnTo>
                  <a:cubicBezTo>
                    <a:pt x="5080" y="1368797"/>
                    <a:pt x="21590" y="1381497"/>
                    <a:pt x="40640" y="1381497"/>
                  </a:cubicBezTo>
                  <a:lnTo>
                    <a:pt x="26987844" y="1381497"/>
                  </a:lnTo>
                  <a:cubicBezTo>
                    <a:pt x="27011973" y="1381497"/>
                    <a:pt x="27031023" y="1362447"/>
                    <a:pt x="27031023" y="1338317"/>
                  </a:cubicBezTo>
                  <a:lnTo>
                    <a:pt x="27031023" y="40640"/>
                  </a:lnTo>
                  <a:cubicBezTo>
                    <a:pt x="27031023" y="21590"/>
                    <a:pt x="27018323" y="6350"/>
                    <a:pt x="27001812" y="0"/>
                  </a:cubicBezTo>
                  <a:lnTo>
                    <a:pt x="27001812" y="1295137"/>
                  </a:lnTo>
                  <a:cubicBezTo>
                    <a:pt x="27001812" y="1325617"/>
                    <a:pt x="26976412" y="1351017"/>
                    <a:pt x="26945934" y="135101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7033562" cy="1384037"/>
            </a:xfrm>
            <a:custGeom>
              <a:avLst/>
              <a:gdLst/>
              <a:ahLst/>
              <a:cxnLst/>
              <a:rect r="r" b="b" t="t" l="l"/>
              <a:pathLst>
                <a:path h="1384037" w="27033562">
                  <a:moveTo>
                    <a:pt x="43180" y="1384037"/>
                  </a:moveTo>
                  <a:lnTo>
                    <a:pt x="26990384" y="1384037"/>
                  </a:lnTo>
                  <a:cubicBezTo>
                    <a:pt x="27014512" y="1384037"/>
                    <a:pt x="27033562" y="1364987"/>
                    <a:pt x="27033562" y="1340857"/>
                  </a:cubicBezTo>
                  <a:lnTo>
                    <a:pt x="27033562" y="43180"/>
                  </a:lnTo>
                  <a:cubicBezTo>
                    <a:pt x="27033562" y="19050"/>
                    <a:pt x="27014512" y="0"/>
                    <a:pt x="26990384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340857"/>
                  </a:lnTo>
                  <a:cubicBezTo>
                    <a:pt x="0" y="1364987"/>
                    <a:pt x="19050" y="1384037"/>
                    <a:pt x="43180" y="1384037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100873" cy="1452617"/>
            </a:xfrm>
            <a:custGeom>
              <a:avLst/>
              <a:gdLst/>
              <a:ahLst/>
              <a:cxnLst/>
              <a:rect r="r" b="b" t="t" l="l"/>
              <a:pathLst>
                <a:path h="1452617" w="27100873">
                  <a:moveTo>
                    <a:pt x="27057694" y="44450"/>
                  </a:moveTo>
                  <a:cubicBezTo>
                    <a:pt x="27052612" y="19050"/>
                    <a:pt x="27029752" y="0"/>
                    <a:pt x="27003084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353557"/>
                  </a:lnTo>
                  <a:cubicBezTo>
                    <a:pt x="0" y="1380227"/>
                    <a:pt x="17780" y="1401817"/>
                    <a:pt x="43180" y="1408167"/>
                  </a:cubicBezTo>
                  <a:cubicBezTo>
                    <a:pt x="48260" y="1433567"/>
                    <a:pt x="71120" y="1452617"/>
                    <a:pt x="97790" y="1452617"/>
                  </a:cubicBezTo>
                  <a:lnTo>
                    <a:pt x="27044994" y="1452617"/>
                  </a:lnTo>
                  <a:cubicBezTo>
                    <a:pt x="27075473" y="1452617"/>
                    <a:pt x="27100873" y="1427217"/>
                    <a:pt x="27100873" y="1396737"/>
                  </a:cubicBezTo>
                  <a:lnTo>
                    <a:pt x="27100873" y="99060"/>
                  </a:lnTo>
                  <a:cubicBezTo>
                    <a:pt x="27100873" y="72390"/>
                    <a:pt x="27083094" y="50800"/>
                    <a:pt x="27057694" y="44450"/>
                  </a:cubicBezTo>
                  <a:close/>
                  <a:moveTo>
                    <a:pt x="12700" y="135355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7003084" y="12700"/>
                  </a:lnTo>
                  <a:cubicBezTo>
                    <a:pt x="27027212" y="12700"/>
                    <a:pt x="27046262" y="31750"/>
                    <a:pt x="27046262" y="55880"/>
                  </a:cubicBezTo>
                  <a:lnTo>
                    <a:pt x="27046262" y="1353557"/>
                  </a:lnTo>
                  <a:cubicBezTo>
                    <a:pt x="27046262" y="1377687"/>
                    <a:pt x="27027212" y="1396737"/>
                    <a:pt x="27003084" y="1396737"/>
                  </a:cubicBezTo>
                  <a:lnTo>
                    <a:pt x="55880" y="1396737"/>
                  </a:lnTo>
                  <a:cubicBezTo>
                    <a:pt x="31750" y="1396737"/>
                    <a:pt x="12700" y="1377687"/>
                    <a:pt x="12700" y="1353557"/>
                  </a:cubicBezTo>
                  <a:close/>
                  <a:moveTo>
                    <a:pt x="27088173" y="1396737"/>
                  </a:moveTo>
                  <a:cubicBezTo>
                    <a:pt x="27088173" y="1420867"/>
                    <a:pt x="27069123" y="1439917"/>
                    <a:pt x="27044994" y="1439917"/>
                  </a:cubicBezTo>
                  <a:lnTo>
                    <a:pt x="97790" y="1439917"/>
                  </a:lnTo>
                  <a:cubicBezTo>
                    <a:pt x="78740" y="1439917"/>
                    <a:pt x="62230" y="1427217"/>
                    <a:pt x="57150" y="1409437"/>
                  </a:cubicBezTo>
                  <a:lnTo>
                    <a:pt x="27003084" y="1409437"/>
                  </a:lnTo>
                  <a:cubicBezTo>
                    <a:pt x="27033562" y="1409437"/>
                    <a:pt x="27058962" y="1384037"/>
                    <a:pt x="27058962" y="1353557"/>
                  </a:cubicBezTo>
                  <a:lnTo>
                    <a:pt x="27058962" y="58420"/>
                  </a:lnTo>
                  <a:cubicBezTo>
                    <a:pt x="27075473" y="64770"/>
                    <a:pt x="27088173" y="80010"/>
                    <a:pt x="27088173" y="99060"/>
                  </a:cubicBezTo>
                  <a:lnTo>
                    <a:pt x="27088173" y="139673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84106" y="1697958"/>
            <a:ext cx="9529236" cy="3629544"/>
            <a:chOff x="0" y="0"/>
            <a:chExt cx="15397523" cy="58646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7150" y="58420"/>
              <a:ext cx="15327672" cy="5793567"/>
            </a:xfrm>
            <a:custGeom>
              <a:avLst/>
              <a:gdLst/>
              <a:ahLst/>
              <a:cxnLst/>
              <a:rect r="r" b="b" t="t" l="l"/>
              <a:pathLst>
                <a:path h="5793567" w="15327672">
                  <a:moveTo>
                    <a:pt x="15242583" y="5763087"/>
                  </a:moveTo>
                  <a:lnTo>
                    <a:pt x="0" y="5763087"/>
                  </a:lnTo>
                  <a:cubicBezTo>
                    <a:pt x="5080" y="5780867"/>
                    <a:pt x="21590" y="5793567"/>
                    <a:pt x="40640" y="5793567"/>
                  </a:cubicBezTo>
                  <a:lnTo>
                    <a:pt x="15284493" y="5793567"/>
                  </a:lnTo>
                  <a:cubicBezTo>
                    <a:pt x="15308622" y="5793567"/>
                    <a:pt x="15327672" y="5774517"/>
                    <a:pt x="15327672" y="5750387"/>
                  </a:cubicBezTo>
                  <a:lnTo>
                    <a:pt x="15327672" y="40640"/>
                  </a:lnTo>
                  <a:cubicBezTo>
                    <a:pt x="15327672" y="21590"/>
                    <a:pt x="15314972" y="6350"/>
                    <a:pt x="15298463" y="0"/>
                  </a:cubicBezTo>
                  <a:lnTo>
                    <a:pt x="15298463" y="5707206"/>
                  </a:lnTo>
                  <a:cubicBezTo>
                    <a:pt x="15298463" y="5737687"/>
                    <a:pt x="15273063" y="5763087"/>
                    <a:pt x="15242583" y="576308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700" y="12700"/>
              <a:ext cx="15330213" cy="5796107"/>
            </a:xfrm>
            <a:custGeom>
              <a:avLst/>
              <a:gdLst/>
              <a:ahLst/>
              <a:cxnLst/>
              <a:rect r="r" b="b" t="t" l="l"/>
              <a:pathLst>
                <a:path h="5796107" w="15330213">
                  <a:moveTo>
                    <a:pt x="43180" y="5796107"/>
                  </a:moveTo>
                  <a:lnTo>
                    <a:pt x="15287033" y="5796107"/>
                  </a:lnTo>
                  <a:cubicBezTo>
                    <a:pt x="15311163" y="5796107"/>
                    <a:pt x="15330213" y="5777057"/>
                    <a:pt x="15330213" y="5752926"/>
                  </a:cubicBezTo>
                  <a:lnTo>
                    <a:pt x="15330213" y="43180"/>
                  </a:lnTo>
                  <a:cubicBezTo>
                    <a:pt x="15330213" y="19050"/>
                    <a:pt x="15311163" y="0"/>
                    <a:pt x="15287033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5752926"/>
                  </a:lnTo>
                  <a:cubicBezTo>
                    <a:pt x="0" y="5777057"/>
                    <a:pt x="19050" y="5796107"/>
                    <a:pt x="43180" y="5796107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397522" cy="5864687"/>
            </a:xfrm>
            <a:custGeom>
              <a:avLst/>
              <a:gdLst/>
              <a:ahLst/>
              <a:cxnLst/>
              <a:rect r="r" b="b" t="t" l="l"/>
              <a:pathLst>
                <a:path h="5864687" w="15397522">
                  <a:moveTo>
                    <a:pt x="15354343" y="44450"/>
                  </a:moveTo>
                  <a:cubicBezTo>
                    <a:pt x="15349263" y="19050"/>
                    <a:pt x="15326402" y="0"/>
                    <a:pt x="15299733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5765626"/>
                  </a:lnTo>
                  <a:cubicBezTo>
                    <a:pt x="0" y="5792296"/>
                    <a:pt x="17780" y="5813887"/>
                    <a:pt x="43180" y="5820237"/>
                  </a:cubicBezTo>
                  <a:cubicBezTo>
                    <a:pt x="48260" y="5845637"/>
                    <a:pt x="71120" y="5864687"/>
                    <a:pt x="97790" y="5864687"/>
                  </a:cubicBezTo>
                  <a:lnTo>
                    <a:pt x="15341643" y="5864687"/>
                  </a:lnTo>
                  <a:cubicBezTo>
                    <a:pt x="15372122" y="5864687"/>
                    <a:pt x="15397522" y="5839287"/>
                    <a:pt x="15397522" y="5808807"/>
                  </a:cubicBezTo>
                  <a:lnTo>
                    <a:pt x="15397522" y="99060"/>
                  </a:lnTo>
                  <a:cubicBezTo>
                    <a:pt x="15397522" y="72390"/>
                    <a:pt x="15379743" y="50800"/>
                    <a:pt x="15354343" y="44450"/>
                  </a:cubicBezTo>
                  <a:close/>
                  <a:moveTo>
                    <a:pt x="12700" y="5765626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5299733" y="12700"/>
                  </a:lnTo>
                  <a:cubicBezTo>
                    <a:pt x="15323863" y="12700"/>
                    <a:pt x="15342913" y="31750"/>
                    <a:pt x="15342913" y="55880"/>
                  </a:cubicBezTo>
                  <a:lnTo>
                    <a:pt x="15342913" y="5765626"/>
                  </a:lnTo>
                  <a:cubicBezTo>
                    <a:pt x="15342913" y="5789757"/>
                    <a:pt x="15323863" y="5808807"/>
                    <a:pt x="15299733" y="5808807"/>
                  </a:cubicBezTo>
                  <a:lnTo>
                    <a:pt x="55880" y="5808807"/>
                  </a:lnTo>
                  <a:cubicBezTo>
                    <a:pt x="31750" y="5808807"/>
                    <a:pt x="12700" y="5789757"/>
                    <a:pt x="12700" y="5765626"/>
                  </a:cubicBezTo>
                  <a:close/>
                  <a:moveTo>
                    <a:pt x="15384822" y="5808807"/>
                  </a:moveTo>
                  <a:cubicBezTo>
                    <a:pt x="15384822" y="5832937"/>
                    <a:pt x="15365772" y="5851987"/>
                    <a:pt x="15341643" y="5851987"/>
                  </a:cubicBezTo>
                  <a:lnTo>
                    <a:pt x="97790" y="5851987"/>
                  </a:lnTo>
                  <a:cubicBezTo>
                    <a:pt x="78740" y="5851987"/>
                    <a:pt x="62230" y="5839287"/>
                    <a:pt x="57150" y="5821507"/>
                  </a:cubicBezTo>
                  <a:lnTo>
                    <a:pt x="15299733" y="5821507"/>
                  </a:lnTo>
                  <a:cubicBezTo>
                    <a:pt x="15330213" y="5821507"/>
                    <a:pt x="15355613" y="5796107"/>
                    <a:pt x="15355613" y="5765626"/>
                  </a:cubicBezTo>
                  <a:lnTo>
                    <a:pt x="15355613" y="58420"/>
                  </a:lnTo>
                  <a:cubicBezTo>
                    <a:pt x="15372122" y="64770"/>
                    <a:pt x="15384822" y="80010"/>
                    <a:pt x="15384822" y="99060"/>
                  </a:cubicBezTo>
                  <a:lnTo>
                    <a:pt x="15384822" y="580880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84106" y="5606524"/>
            <a:ext cx="9529236" cy="4355856"/>
            <a:chOff x="0" y="0"/>
            <a:chExt cx="15397523" cy="703827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57150" y="58420"/>
              <a:ext cx="15327672" cy="6967156"/>
            </a:xfrm>
            <a:custGeom>
              <a:avLst/>
              <a:gdLst/>
              <a:ahLst/>
              <a:cxnLst/>
              <a:rect r="r" b="b" t="t" l="l"/>
              <a:pathLst>
                <a:path h="6967156" w="15327672">
                  <a:moveTo>
                    <a:pt x="15242583" y="6936676"/>
                  </a:moveTo>
                  <a:lnTo>
                    <a:pt x="0" y="6936676"/>
                  </a:lnTo>
                  <a:cubicBezTo>
                    <a:pt x="5080" y="6954456"/>
                    <a:pt x="21590" y="6967156"/>
                    <a:pt x="40640" y="6967156"/>
                  </a:cubicBezTo>
                  <a:lnTo>
                    <a:pt x="15284493" y="6967156"/>
                  </a:lnTo>
                  <a:cubicBezTo>
                    <a:pt x="15308622" y="6967156"/>
                    <a:pt x="15327672" y="6948106"/>
                    <a:pt x="15327672" y="6923976"/>
                  </a:cubicBezTo>
                  <a:lnTo>
                    <a:pt x="15327672" y="40640"/>
                  </a:lnTo>
                  <a:cubicBezTo>
                    <a:pt x="15327672" y="21590"/>
                    <a:pt x="15314972" y="6350"/>
                    <a:pt x="15298463" y="0"/>
                  </a:cubicBezTo>
                  <a:lnTo>
                    <a:pt x="15298463" y="6880796"/>
                  </a:lnTo>
                  <a:cubicBezTo>
                    <a:pt x="15298463" y="6911276"/>
                    <a:pt x="15273063" y="6936676"/>
                    <a:pt x="15242583" y="693667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15330213" cy="6969696"/>
            </a:xfrm>
            <a:custGeom>
              <a:avLst/>
              <a:gdLst/>
              <a:ahLst/>
              <a:cxnLst/>
              <a:rect r="r" b="b" t="t" l="l"/>
              <a:pathLst>
                <a:path h="6969696" w="15330213">
                  <a:moveTo>
                    <a:pt x="43180" y="6969696"/>
                  </a:moveTo>
                  <a:lnTo>
                    <a:pt x="15287033" y="6969696"/>
                  </a:lnTo>
                  <a:cubicBezTo>
                    <a:pt x="15311163" y="6969696"/>
                    <a:pt x="15330213" y="6950646"/>
                    <a:pt x="15330213" y="6926516"/>
                  </a:cubicBezTo>
                  <a:lnTo>
                    <a:pt x="15330213" y="43180"/>
                  </a:lnTo>
                  <a:cubicBezTo>
                    <a:pt x="15330213" y="19050"/>
                    <a:pt x="15311163" y="0"/>
                    <a:pt x="15287033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6926516"/>
                  </a:lnTo>
                  <a:cubicBezTo>
                    <a:pt x="0" y="6950646"/>
                    <a:pt x="19050" y="6969696"/>
                    <a:pt x="43180" y="6969696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397522" cy="7038276"/>
            </a:xfrm>
            <a:custGeom>
              <a:avLst/>
              <a:gdLst/>
              <a:ahLst/>
              <a:cxnLst/>
              <a:rect r="r" b="b" t="t" l="l"/>
              <a:pathLst>
                <a:path h="7038276" w="15397522">
                  <a:moveTo>
                    <a:pt x="15354343" y="44450"/>
                  </a:moveTo>
                  <a:cubicBezTo>
                    <a:pt x="15349263" y="19050"/>
                    <a:pt x="15326402" y="0"/>
                    <a:pt x="15299733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6939216"/>
                  </a:lnTo>
                  <a:cubicBezTo>
                    <a:pt x="0" y="6965886"/>
                    <a:pt x="17780" y="6987476"/>
                    <a:pt x="43180" y="6993826"/>
                  </a:cubicBezTo>
                  <a:cubicBezTo>
                    <a:pt x="48260" y="7019226"/>
                    <a:pt x="71120" y="7038276"/>
                    <a:pt x="97790" y="7038276"/>
                  </a:cubicBezTo>
                  <a:lnTo>
                    <a:pt x="15341643" y="7038276"/>
                  </a:lnTo>
                  <a:cubicBezTo>
                    <a:pt x="15372122" y="7038276"/>
                    <a:pt x="15397522" y="7012876"/>
                    <a:pt x="15397522" y="6982396"/>
                  </a:cubicBezTo>
                  <a:lnTo>
                    <a:pt x="15397522" y="99060"/>
                  </a:lnTo>
                  <a:cubicBezTo>
                    <a:pt x="15397522" y="72390"/>
                    <a:pt x="15379743" y="50800"/>
                    <a:pt x="15354343" y="44450"/>
                  </a:cubicBezTo>
                  <a:close/>
                  <a:moveTo>
                    <a:pt x="12700" y="6939216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5299733" y="12700"/>
                  </a:lnTo>
                  <a:cubicBezTo>
                    <a:pt x="15323863" y="12700"/>
                    <a:pt x="15342913" y="31750"/>
                    <a:pt x="15342913" y="55880"/>
                  </a:cubicBezTo>
                  <a:lnTo>
                    <a:pt x="15342913" y="6939216"/>
                  </a:lnTo>
                  <a:cubicBezTo>
                    <a:pt x="15342913" y="6963346"/>
                    <a:pt x="15323863" y="6982396"/>
                    <a:pt x="15299733" y="6982396"/>
                  </a:cubicBezTo>
                  <a:lnTo>
                    <a:pt x="55880" y="6982396"/>
                  </a:lnTo>
                  <a:cubicBezTo>
                    <a:pt x="31750" y="6982396"/>
                    <a:pt x="12700" y="6963346"/>
                    <a:pt x="12700" y="6939216"/>
                  </a:cubicBezTo>
                  <a:close/>
                  <a:moveTo>
                    <a:pt x="15384822" y="6982396"/>
                  </a:moveTo>
                  <a:cubicBezTo>
                    <a:pt x="15384822" y="7006526"/>
                    <a:pt x="15365772" y="7025576"/>
                    <a:pt x="15341643" y="7025576"/>
                  </a:cubicBezTo>
                  <a:lnTo>
                    <a:pt x="97790" y="7025576"/>
                  </a:lnTo>
                  <a:cubicBezTo>
                    <a:pt x="78740" y="7025576"/>
                    <a:pt x="62230" y="7012876"/>
                    <a:pt x="57150" y="6995096"/>
                  </a:cubicBezTo>
                  <a:lnTo>
                    <a:pt x="15299733" y="6995096"/>
                  </a:lnTo>
                  <a:cubicBezTo>
                    <a:pt x="15330213" y="6995096"/>
                    <a:pt x="15355613" y="6969696"/>
                    <a:pt x="15355613" y="6939216"/>
                  </a:cubicBezTo>
                  <a:lnTo>
                    <a:pt x="15355613" y="58420"/>
                  </a:lnTo>
                  <a:cubicBezTo>
                    <a:pt x="15372122" y="64770"/>
                    <a:pt x="15384822" y="80010"/>
                    <a:pt x="15384822" y="99060"/>
                  </a:cubicBezTo>
                  <a:lnTo>
                    <a:pt x="15384822" y="698239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0353262" y="1697958"/>
            <a:ext cx="7003062" cy="3629544"/>
          </a:xfrm>
          <a:custGeom>
            <a:avLst/>
            <a:gdLst/>
            <a:ahLst/>
            <a:cxnLst/>
            <a:rect r="r" b="b" t="t" l="l"/>
            <a:pathLst>
              <a:path h="3629544" w="7003062">
                <a:moveTo>
                  <a:pt x="0" y="0"/>
                </a:moveTo>
                <a:lnTo>
                  <a:pt x="7003062" y="0"/>
                </a:lnTo>
                <a:lnTo>
                  <a:pt x="7003062" y="3629544"/>
                </a:lnTo>
                <a:lnTo>
                  <a:pt x="0" y="36295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02075" y="584911"/>
            <a:ext cx="12142354" cy="717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64"/>
              </a:lnSpc>
            </a:pPr>
            <a:r>
              <a:rPr lang="en-US" b="true" sz="4800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Requirements for Agents !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2075" y="1747888"/>
            <a:ext cx="9326736" cy="3737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Transport Protocols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HTTP (Normal): Requ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est → Response. One-time, stateless communication.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WebSockets: Full-duplex connection, allows real-time bidirectional communication.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SSE (Server-</a:t>
            </a: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Sent Events):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Server can push updates to client; c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lient cannot push back on same connection.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Stre</a:t>
            </a: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amable HTTP: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Hybrid approach; streams data over HTTP without opening a persistent socket.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02075" y="5656455"/>
            <a:ext cx="9438165" cy="448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 Memory &amp; Context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Context →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Knowledge required by the agent for reasoning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Memory: Stores past interactions, states, or outputs to make future decisions consistent.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Additional Knowledge: Workflows generated for other relevant prompts from other users.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Together, memory + additional knowledge = the agent’s context for accurate reasoning.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emory = full history (like your brain’s storage).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Context = what the agent is currently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paying attention to.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10353262" y="5606524"/>
            <a:ext cx="7003062" cy="4355856"/>
            <a:chOff x="0" y="0"/>
            <a:chExt cx="11315681" cy="70382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57150" y="58420"/>
              <a:ext cx="11245831" cy="6967156"/>
            </a:xfrm>
            <a:custGeom>
              <a:avLst/>
              <a:gdLst/>
              <a:ahLst/>
              <a:cxnLst/>
              <a:rect r="r" b="b" t="t" l="l"/>
              <a:pathLst>
                <a:path h="6967156" w="11245831">
                  <a:moveTo>
                    <a:pt x="11160741" y="6936676"/>
                  </a:moveTo>
                  <a:lnTo>
                    <a:pt x="0" y="6936676"/>
                  </a:lnTo>
                  <a:cubicBezTo>
                    <a:pt x="5080" y="6954456"/>
                    <a:pt x="21590" y="6967156"/>
                    <a:pt x="40640" y="6967156"/>
                  </a:cubicBezTo>
                  <a:lnTo>
                    <a:pt x="11202652" y="6967156"/>
                  </a:lnTo>
                  <a:cubicBezTo>
                    <a:pt x="11226781" y="6967156"/>
                    <a:pt x="11245831" y="6948106"/>
                    <a:pt x="11245831" y="6923976"/>
                  </a:cubicBezTo>
                  <a:lnTo>
                    <a:pt x="11245831" y="40640"/>
                  </a:lnTo>
                  <a:cubicBezTo>
                    <a:pt x="11245831" y="21590"/>
                    <a:pt x="11233131" y="6350"/>
                    <a:pt x="11216622" y="0"/>
                  </a:cubicBezTo>
                  <a:lnTo>
                    <a:pt x="11216622" y="6880796"/>
                  </a:lnTo>
                  <a:cubicBezTo>
                    <a:pt x="11216622" y="6911276"/>
                    <a:pt x="11191222" y="6936676"/>
                    <a:pt x="11160741" y="693667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2700" y="12700"/>
              <a:ext cx="11248372" cy="6969696"/>
            </a:xfrm>
            <a:custGeom>
              <a:avLst/>
              <a:gdLst/>
              <a:ahLst/>
              <a:cxnLst/>
              <a:rect r="r" b="b" t="t" l="l"/>
              <a:pathLst>
                <a:path h="6969696" w="11248372">
                  <a:moveTo>
                    <a:pt x="43180" y="6969696"/>
                  </a:moveTo>
                  <a:lnTo>
                    <a:pt x="11205191" y="6969696"/>
                  </a:lnTo>
                  <a:cubicBezTo>
                    <a:pt x="11229322" y="6969696"/>
                    <a:pt x="11248372" y="6950646"/>
                    <a:pt x="11248372" y="6926516"/>
                  </a:cubicBezTo>
                  <a:lnTo>
                    <a:pt x="11248372" y="43180"/>
                  </a:lnTo>
                  <a:cubicBezTo>
                    <a:pt x="11248372" y="19050"/>
                    <a:pt x="11229322" y="0"/>
                    <a:pt x="11205191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6926516"/>
                  </a:lnTo>
                  <a:cubicBezTo>
                    <a:pt x="0" y="6950646"/>
                    <a:pt x="19050" y="6969696"/>
                    <a:pt x="43180" y="6969696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315681" cy="7038276"/>
            </a:xfrm>
            <a:custGeom>
              <a:avLst/>
              <a:gdLst/>
              <a:ahLst/>
              <a:cxnLst/>
              <a:rect r="r" b="b" t="t" l="l"/>
              <a:pathLst>
                <a:path h="7038276" w="11315681">
                  <a:moveTo>
                    <a:pt x="11272501" y="44450"/>
                  </a:moveTo>
                  <a:cubicBezTo>
                    <a:pt x="11267422" y="19050"/>
                    <a:pt x="11244562" y="0"/>
                    <a:pt x="11217891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6939216"/>
                  </a:lnTo>
                  <a:cubicBezTo>
                    <a:pt x="0" y="6965886"/>
                    <a:pt x="17780" y="6987476"/>
                    <a:pt x="43180" y="6993826"/>
                  </a:cubicBezTo>
                  <a:cubicBezTo>
                    <a:pt x="48260" y="7019226"/>
                    <a:pt x="71120" y="7038276"/>
                    <a:pt x="97790" y="7038276"/>
                  </a:cubicBezTo>
                  <a:lnTo>
                    <a:pt x="11259802" y="7038276"/>
                  </a:lnTo>
                  <a:cubicBezTo>
                    <a:pt x="11290281" y="7038276"/>
                    <a:pt x="11315681" y="7012876"/>
                    <a:pt x="11315681" y="6982396"/>
                  </a:cubicBezTo>
                  <a:lnTo>
                    <a:pt x="11315681" y="99060"/>
                  </a:lnTo>
                  <a:cubicBezTo>
                    <a:pt x="11315681" y="72390"/>
                    <a:pt x="11297901" y="50800"/>
                    <a:pt x="11272501" y="44450"/>
                  </a:cubicBezTo>
                  <a:close/>
                  <a:moveTo>
                    <a:pt x="12700" y="6939216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1217891" y="12700"/>
                  </a:lnTo>
                  <a:cubicBezTo>
                    <a:pt x="11242022" y="12700"/>
                    <a:pt x="11261072" y="31750"/>
                    <a:pt x="11261072" y="55880"/>
                  </a:cubicBezTo>
                  <a:lnTo>
                    <a:pt x="11261072" y="6939216"/>
                  </a:lnTo>
                  <a:cubicBezTo>
                    <a:pt x="11261072" y="6963346"/>
                    <a:pt x="11242022" y="6982396"/>
                    <a:pt x="11217891" y="6982396"/>
                  </a:cubicBezTo>
                  <a:lnTo>
                    <a:pt x="55880" y="6982396"/>
                  </a:lnTo>
                  <a:cubicBezTo>
                    <a:pt x="31750" y="6982396"/>
                    <a:pt x="12700" y="6963346"/>
                    <a:pt x="12700" y="6939216"/>
                  </a:cubicBezTo>
                  <a:close/>
                  <a:moveTo>
                    <a:pt x="11302981" y="6982396"/>
                  </a:moveTo>
                  <a:cubicBezTo>
                    <a:pt x="11302981" y="7006526"/>
                    <a:pt x="11283931" y="7025576"/>
                    <a:pt x="11259802" y="7025576"/>
                  </a:cubicBezTo>
                  <a:lnTo>
                    <a:pt x="97790" y="7025576"/>
                  </a:lnTo>
                  <a:cubicBezTo>
                    <a:pt x="78740" y="7025576"/>
                    <a:pt x="62230" y="7012876"/>
                    <a:pt x="57150" y="6995096"/>
                  </a:cubicBezTo>
                  <a:lnTo>
                    <a:pt x="11217891" y="6995096"/>
                  </a:lnTo>
                  <a:cubicBezTo>
                    <a:pt x="11248372" y="6995096"/>
                    <a:pt x="11273772" y="6969696"/>
                    <a:pt x="11273772" y="6939216"/>
                  </a:cubicBezTo>
                  <a:lnTo>
                    <a:pt x="11273772" y="58420"/>
                  </a:lnTo>
                  <a:cubicBezTo>
                    <a:pt x="11290281" y="64770"/>
                    <a:pt x="11302981" y="80010"/>
                    <a:pt x="11302981" y="99060"/>
                  </a:cubicBezTo>
                  <a:lnTo>
                    <a:pt x="11302981" y="698239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484646" y="5641827"/>
            <a:ext cx="6774654" cy="448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Prompt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 prompt is the input given to an agent or LLM to guide its reasoning and actions.</a:t>
            </a:r>
          </a:p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Role in Agents: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Defines the role of the agent (e.g., reasoning, tool-invoking).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Specifies the goal of the agent (what it needs to achieve).</a:t>
            </a:r>
          </a:p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Types of Prompts: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Developer Prompt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User Prompt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63906" y="286776"/>
            <a:ext cx="6466367" cy="1293273"/>
          </a:xfrm>
          <a:custGeom>
            <a:avLst/>
            <a:gdLst/>
            <a:ahLst/>
            <a:cxnLst/>
            <a:rect r="r" b="b" t="t" l="l"/>
            <a:pathLst>
              <a:path h="1293273" w="6466367">
                <a:moveTo>
                  <a:pt x="0" y="0"/>
                </a:moveTo>
                <a:lnTo>
                  <a:pt x="6466367" y="0"/>
                </a:lnTo>
                <a:lnTo>
                  <a:pt x="6466367" y="1293274"/>
                </a:lnTo>
                <a:lnTo>
                  <a:pt x="0" y="1293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18349" y="362976"/>
            <a:ext cx="13251301" cy="819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54"/>
              </a:lnSpc>
            </a:pPr>
            <a:r>
              <a:rPr lang="en-US" sz="5900" b="true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Tools for Multi Agent Orchestration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01695" y="1684547"/>
            <a:ext cx="11164937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There are several frameworks available in the market to orchestrate LLM agents: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80557" y="2468467"/>
            <a:ext cx="5534108" cy="3226849"/>
            <a:chOff x="0" y="0"/>
            <a:chExt cx="9452148" cy="55113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7150" y="58420"/>
              <a:ext cx="9382299" cy="5440275"/>
            </a:xfrm>
            <a:custGeom>
              <a:avLst/>
              <a:gdLst/>
              <a:ahLst/>
              <a:cxnLst/>
              <a:rect r="r" b="b" t="t" l="l"/>
              <a:pathLst>
                <a:path h="5440275" w="9382299">
                  <a:moveTo>
                    <a:pt x="9297208" y="5409795"/>
                  </a:moveTo>
                  <a:lnTo>
                    <a:pt x="0" y="5409795"/>
                  </a:lnTo>
                  <a:cubicBezTo>
                    <a:pt x="5080" y="5427575"/>
                    <a:pt x="21590" y="5440275"/>
                    <a:pt x="40640" y="5440275"/>
                  </a:cubicBezTo>
                  <a:lnTo>
                    <a:pt x="9339118" y="5440275"/>
                  </a:lnTo>
                  <a:cubicBezTo>
                    <a:pt x="9363249" y="5440275"/>
                    <a:pt x="9382299" y="5421225"/>
                    <a:pt x="9382299" y="5397095"/>
                  </a:cubicBezTo>
                  <a:lnTo>
                    <a:pt x="9382299" y="40640"/>
                  </a:lnTo>
                  <a:cubicBezTo>
                    <a:pt x="9382299" y="21590"/>
                    <a:pt x="9369599" y="6350"/>
                    <a:pt x="9353089" y="0"/>
                  </a:cubicBezTo>
                  <a:lnTo>
                    <a:pt x="9353089" y="5353915"/>
                  </a:lnTo>
                  <a:cubicBezTo>
                    <a:pt x="9353089" y="5384395"/>
                    <a:pt x="9327689" y="5409795"/>
                    <a:pt x="9297208" y="540979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9384839" cy="5442815"/>
            </a:xfrm>
            <a:custGeom>
              <a:avLst/>
              <a:gdLst/>
              <a:ahLst/>
              <a:cxnLst/>
              <a:rect r="r" b="b" t="t" l="l"/>
              <a:pathLst>
                <a:path h="5442815" w="9384839">
                  <a:moveTo>
                    <a:pt x="43180" y="5442815"/>
                  </a:moveTo>
                  <a:lnTo>
                    <a:pt x="9341658" y="5442815"/>
                  </a:lnTo>
                  <a:cubicBezTo>
                    <a:pt x="9365789" y="5442815"/>
                    <a:pt x="9384839" y="5423765"/>
                    <a:pt x="9384839" y="5399635"/>
                  </a:cubicBezTo>
                  <a:lnTo>
                    <a:pt x="9384839" y="43180"/>
                  </a:lnTo>
                  <a:cubicBezTo>
                    <a:pt x="9384839" y="19050"/>
                    <a:pt x="9365789" y="0"/>
                    <a:pt x="9341658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5399635"/>
                  </a:lnTo>
                  <a:cubicBezTo>
                    <a:pt x="0" y="5423765"/>
                    <a:pt x="19050" y="5442815"/>
                    <a:pt x="43180" y="5442815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452149" cy="5511395"/>
            </a:xfrm>
            <a:custGeom>
              <a:avLst/>
              <a:gdLst/>
              <a:ahLst/>
              <a:cxnLst/>
              <a:rect r="r" b="b" t="t" l="l"/>
              <a:pathLst>
                <a:path h="5511395" w="9452149">
                  <a:moveTo>
                    <a:pt x="9408968" y="44450"/>
                  </a:moveTo>
                  <a:cubicBezTo>
                    <a:pt x="9403889" y="19050"/>
                    <a:pt x="9381028" y="0"/>
                    <a:pt x="9354358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5412335"/>
                  </a:lnTo>
                  <a:cubicBezTo>
                    <a:pt x="0" y="5439005"/>
                    <a:pt x="17780" y="5460595"/>
                    <a:pt x="43180" y="5466945"/>
                  </a:cubicBezTo>
                  <a:cubicBezTo>
                    <a:pt x="48260" y="5492345"/>
                    <a:pt x="71120" y="5511395"/>
                    <a:pt x="97790" y="5511395"/>
                  </a:cubicBezTo>
                  <a:lnTo>
                    <a:pt x="9396268" y="5511395"/>
                  </a:lnTo>
                  <a:cubicBezTo>
                    <a:pt x="9426749" y="5511395"/>
                    <a:pt x="9452149" y="5485995"/>
                    <a:pt x="9452149" y="5455515"/>
                  </a:cubicBezTo>
                  <a:lnTo>
                    <a:pt x="9452149" y="99060"/>
                  </a:lnTo>
                  <a:cubicBezTo>
                    <a:pt x="9452149" y="72390"/>
                    <a:pt x="9434368" y="50800"/>
                    <a:pt x="9408968" y="44450"/>
                  </a:cubicBezTo>
                  <a:close/>
                  <a:moveTo>
                    <a:pt x="12700" y="541233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9354358" y="12700"/>
                  </a:lnTo>
                  <a:cubicBezTo>
                    <a:pt x="9378489" y="12700"/>
                    <a:pt x="9397539" y="31750"/>
                    <a:pt x="9397539" y="55880"/>
                  </a:cubicBezTo>
                  <a:lnTo>
                    <a:pt x="9397539" y="5412335"/>
                  </a:lnTo>
                  <a:cubicBezTo>
                    <a:pt x="9397539" y="5436465"/>
                    <a:pt x="9378489" y="5455515"/>
                    <a:pt x="9354358" y="5455515"/>
                  </a:cubicBezTo>
                  <a:lnTo>
                    <a:pt x="55880" y="5455515"/>
                  </a:lnTo>
                  <a:cubicBezTo>
                    <a:pt x="31750" y="5455515"/>
                    <a:pt x="12700" y="5436465"/>
                    <a:pt x="12700" y="5412335"/>
                  </a:cubicBezTo>
                  <a:close/>
                  <a:moveTo>
                    <a:pt x="9439449" y="5455515"/>
                  </a:moveTo>
                  <a:cubicBezTo>
                    <a:pt x="9439449" y="5479645"/>
                    <a:pt x="9420399" y="5498695"/>
                    <a:pt x="9396268" y="5498695"/>
                  </a:cubicBezTo>
                  <a:lnTo>
                    <a:pt x="97790" y="5498695"/>
                  </a:lnTo>
                  <a:cubicBezTo>
                    <a:pt x="78740" y="5498695"/>
                    <a:pt x="62230" y="5485995"/>
                    <a:pt x="57150" y="5468215"/>
                  </a:cubicBezTo>
                  <a:lnTo>
                    <a:pt x="9354358" y="5468215"/>
                  </a:lnTo>
                  <a:cubicBezTo>
                    <a:pt x="9384839" y="5468215"/>
                    <a:pt x="9410239" y="5442815"/>
                    <a:pt x="9410239" y="5412335"/>
                  </a:cubicBezTo>
                  <a:lnTo>
                    <a:pt x="9410239" y="58420"/>
                  </a:lnTo>
                  <a:cubicBezTo>
                    <a:pt x="9426749" y="64770"/>
                    <a:pt x="9439449" y="80010"/>
                    <a:pt x="9439449" y="99060"/>
                  </a:cubicBezTo>
                  <a:lnTo>
                    <a:pt x="9439449" y="545551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279065" y="2507278"/>
            <a:ext cx="5207000" cy="3188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1"/>
              </a:lnSpc>
            </a:pPr>
            <a:r>
              <a:rPr lang="en-US" sz="1986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LangChain</a:t>
            </a:r>
          </a:p>
          <a:p>
            <a:pPr algn="l">
              <a:lnSpc>
                <a:spcPts val="2781"/>
              </a:lnSpc>
            </a:pPr>
          </a:p>
          <a:p>
            <a:pPr algn="l" marL="428926" indent="-214463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Designed to chain LLM calls with tools in a sequential manner.</a:t>
            </a:r>
          </a:p>
          <a:p>
            <a:pPr algn="l" marL="428926" indent="-214463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Suitable for simple linear workflows.</a:t>
            </a:r>
          </a:p>
          <a:p>
            <a:pPr algn="l" marL="428926" indent="-214463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</a:t>
            </a: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imitation: Cannot handle dynamic runtime decisions, conditional branching, or comp</a:t>
            </a: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lex multi-agent coordination.</a:t>
            </a:r>
          </a:p>
          <a:p>
            <a:pPr algn="l">
              <a:lnSpc>
                <a:spcPts val="2781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5873087" y="2468467"/>
            <a:ext cx="6152546" cy="3226849"/>
            <a:chOff x="0" y="0"/>
            <a:chExt cx="10508429" cy="551139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57150" y="58420"/>
              <a:ext cx="10438579" cy="5440275"/>
            </a:xfrm>
            <a:custGeom>
              <a:avLst/>
              <a:gdLst/>
              <a:ahLst/>
              <a:cxnLst/>
              <a:rect r="r" b="b" t="t" l="l"/>
              <a:pathLst>
                <a:path h="5440275" w="10438579">
                  <a:moveTo>
                    <a:pt x="10353489" y="5409795"/>
                  </a:moveTo>
                  <a:lnTo>
                    <a:pt x="0" y="5409795"/>
                  </a:lnTo>
                  <a:cubicBezTo>
                    <a:pt x="5080" y="5427575"/>
                    <a:pt x="21590" y="5440275"/>
                    <a:pt x="40640" y="5440275"/>
                  </a:cubicBezTo>
                  <a:lnTo>
                    <a:pt x="10395399" y="5440275"/>
                  </a:lnTo>
                  <a:cubicBezTo>
                    <a:pt x="10419529" y="5440275"/>
                    <a:pt x="10438579" y="5421225"/>
                    <a:pt x="10438579" y="5397095"/>
                  </a:cubicBezTo>
                  <a:lnTo>
                    <a:pt x="10438579" y="40640"/>
                  </a:lnTo>
                  <a:cubicBezTo>
                    <a:pt x="10438579" y="21590"/>
                    <a:pt x="10425879" y="6350"/>
                    <a:pt x="10409368" y="0"/>
                  </a:cubicBezTo>
                  <a:lnTo>
                    <a:pt x="10409368" y="5353915"/>
                  </a:lnTo>
                  <a:cubicBezTo>
                    <a:pt x="10409368" y="5384395"/>
                    <a:pt x="10383968" y="5409795"/>
                    <a:pt x="10353489" y="540979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10441118" cy="5442815"/>
            </a:xfrm>
            <a:custGeom>
              <a:avLst/>
              <a:gdLst/>
              <a:ahLst/>
              <a:cxnLst/>
              <a:rect r="r" b="b" t="t" l="l"/>
              <a:pathLst>
                <a:path h="5442815" w="10441118">
                  <a:moveTo>
                    <a:pt x="43180" y="5442815"/>
                  </a:moveTo>
                  <a:lnTo>
                    <a:pt x="10397939" y="5442815"/>
                  </a:lnTo>
                  <a:cubicBezTo>
                    <a:pt x="10422068" y="5442815"/>
                    <a:pt x="10441118" y="5423765"/>
                    <a:pt x="10441118" y="5399635"/>
                  </a:cubicBezTo>
                  <a:lnTo>
                    <a:pt x="10441118" y="43180"/>
                  </a:lnTo>
                  <a:cubicBezTo>
                    <a:pt x="10441118" y="19050"/>
                    <a:pt x="10422068" y="0"/>
                    <a:pt x="10397939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5399635"/>
                  </a:lnTo>
                  <a:cubicBezTo>
                    <a:pt x="0" y="5423765"/>
                    <a:pt x="19050" y="5442815"/>
                    <a:pt x="43180" y="5442815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508429" cy="5511395"/>
            </a:xfrm>
            <a:custGeom>
              <a:avLst/>
              <a:gdLst/>
              <a:ahLst/>
              <a:cxnLst/>
              <a:rect r="r" b="b" t="t" l="l"/>
              <a:pathLst>
                <a:path h="5511395" w="10508429">
                  <a:moveTo>
                    <a:pt x="10465249" y="44450"/>
                  </a:moveTo>
                  <a:cubicBezTo>
                    <a:pt x="10460168" y="19050"/>
                    <a:pt x="10437309" y="0"/>
                    <a:pt x="10410639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5412335"/>
                  </a:lnTo>
                  <a:cubicBezTo>
                    <a:pt x="0" y="5439005"/>
                    <a:pt x="17780" y="5460595"/>
                    <a:pt x="43180" y="5466945"/>
                  </a:cubicBezTo>
                  <a:cubicBezTo>
                    <a:pt x="48260" y="5492345"/>
                    <a:pt x="71120" y="5511395"/>
                    <a:pt x="97790" y="5511395"/>
                  </a:cubicBezTo>
                  <a:lnTo>
                    <a:pt x="10452549" y="5511395"/>
                  </a:lnTo>
                  <a:cubicBezTo>
                    <a:pt x="10483029" y="5511395"/>
                    <a:pt x="10508429" y="5485995"/>
                    <a:pt x="10508429" y="5455515"/>
                  </a:cubicBezTo>
                  <a:lnTo>
                    <a:pt x="10508429" y="99060"/>
                  </a:lnTo>
                  <a:cubicBezTo>
                    <a:pt x="10508429" y="72390"/>
                    <a:pt x="10490649" y="50800"/>
                    <a:pt x="10465249" y="44450"/>
                  </a:cubicBezTo>
                  <a:close/>
                  <a:moveTo>
                    <a:pt x="12700" y="541233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0410639" y="12700"/>
                  </a:lnTo>
                  <a:cubicBezTo>
                    <a:pt x="10434768" y="12700"/>
                    <a:pt x="10453818" y="31750"/>
                    <a:pt x="10453818" y="55880"/>
                  </a:cubicBezTo>
                  <a:lnTo>
                    <a:pt x="10453818" y="5412335"/>
                  </a:lnTo>
                  <a:cubicBezTo>
                    <a:pt x="10453818" y="5436465"/>
                    <a:pt x="10434768" y="5455515"/>
                    <a:pt x="10410639" y="5455515"/>
                  </a:cubicBezTo>
                  <a:lnTo>
                    <a:pt x="55880" y="5455515"/>
                  </a:lnTo>
                  <a:cubicBezTo>
                    <a:pt x="31750" y="5455515"/>
                    <a:pt x="12700" y="5436465"/>
                    <a:pt x="12700" y="5412335"/>
                  </a:cubicBezTo>
                  <a:close/>
                  <a:moveTo>
                    <a:pt x="10495729" y="5455515"/>
                  </a:moveTo>
                  <a:cubicBezTo>
                    <a:pt x="10495729" y="5479645"/>
                    <a:pt x="10476679" y="5498695"/>
                    <a:pt x="10452549" y="5498695"/>
                  </a:cubicBezTo>
                  <a:lnTo>
                    <a:pt x="97790" y="5498695"/>
                  </a:lnTo>
                  <a:cubicBezTo>
                    <a:pt x="78740" y="5498695"/>
                    <a:pt x="62230" y="5485995"/>
                    <a:pt x="57150" y="5468215"/>
                  </a:cubicBezTo>
                  <a:lnTo>
                    <a:pt x="10410639" y="5468215"/>
                  </a:lnTo>
                  <a:cubicBezTo>
                    <a:pt x="10441118" y="5468215"/>
                    <a:pt x="10466518" y="5442815"/>
                    <a:pt x="10466518" y="5412335"/>
                  </a:cubicBezTo>
                  <a:lnTo>
                    <a:pt x="10466518" y="58420"/>
                  </a:lnTo>
                  <a:cubicBezTo>
                    <a:pt x="10483029" y="64770"/>
                    <a:pt x="10495729" y="80010"/>
                    <a:pt x="10495729" y="99060"/>
                  </a:cubicBezTo>
                  <a:lnTo>
                    <a:pt x="10495729" y="545551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047769" y="2477221"/>
            <a:ext cx="5834309" cy="3540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1"/>
              </a:lnSpc>
            </a:pPr>
            <a:r>
              <a:rPr lang="en-US" sz="1986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LlamaIndex</a:t>
            </a:r>
          </a:p>
          <a:p>
            <a:pPr algn="l">
              <a:lnSpc>
                <a:spcPts val="2781"/>
              </a:lnSpc>
            </a:pPr>
          </a:p>
          <a:p>
            <a:pPr algn="l" marL="428926" indent="-214463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Primarily used for Retrieval-Augmented Generation (RAG).</a:t>
            </a:r>
          </a:p>
          <a:p>
            <a:pPr algn="l" marL="428926" indent="-214463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Helps LLMs access external knowledge bases efficiently.</a:t>
            </a:r>
          </a:p>
          <a:p>
            <a:pPr algn="l" marL="428926" indent="-214463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</a:t>
            </a: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imitation: Focused on retrieval; not meant for full orchestration of mu</a:t>
            </a: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ltiple agents or workflows.</a:t>
            </a:r>
          </a:p>
          <a:p>
            <a:pPr algn="l">
              <a:lnSpc>
                <a:spcPts val="2781"/>
              </a:lnSpc>
              <a:spcBef>
                <a:spcPct val="0"/>
              </a:spcBef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12187558" y="2468467"/>
            <a:ext cx="5833358" cy="3226849"/>
            <a:chOff x="0" y="0"/>
            <a:chExt cx="9963262" cy="551139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7150" y="58420"/>
              <a:ext cx="9893412" cy="5440275"/>
            </a:xfrm>
            <a:custGeom>
              <a:avLst/>
              <a:gdLst/>
              <a:ahLst/>
              <a:cxnLst/>
              <a:rect r="r" b="b" t="t" l="l"/>
              <a:pathLst>
                <a:path h="5440275" w="9893412">
                  <a:moveTo>
                    <a:pt x="9808321" y="5409795"/>
                  </a:moveTo>
                  <a:lnTo>
                    <a:pt x="0" y="5409795"/>
                  </a:lnTo>
                  <a:cubicBezTo>
                    <a:pt x="5080" y="5427575"/>
                    <a:pt x="21590" y="5440275"/>
                    <a:pt x="40640" y="5440275"/>
                  </a:cubicBezTo>
                  <a:lnTo>
                    <a:pt x="9850232" y="5440275"/>
                  </a:lnTo>
                  <a:cubicBezTo>
                    <a:pt x="9874362" y="5440275"/>
                    <a:pt x="9893412" y="5421225"/>
                    <a:pt x="9893412" y="5397095"/>
                  </a:cubicBezTo>
                  <a:lnTo>
                    <a:pt x="9893412" y="40640"/>
                  </a:lnTo>
                  <a:cubicBezTo>
                    <a:pt x="9893412" y="21590"/>
                    <a:pt x="9880712" y="6350"/>
                    <a:pt x="9864202" y="0"/>
                  </a:cubicBezTo>
                  <a:lnTo>
                    <a:pt x="9864202" y="5353915"/>
                  </a:lnTo>
                  <a:cubicBezTo>
                    <a:pt x="9864202" y="5384395"/>
                    <a:pt x="9838802" y="5409795"/>
                    <a:pt x="9808321" y="540979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9895952" cy="5442815"/>
            </a:xfrm>
            <a:custGeom>
              <a:avLst/>
              <a:gdLst/>
              <a:ahLst/>
              <a:cxnLst/>
              <a:rect r="r" b="b" t="t" l="l"/>
              <a:pathLst>
                <a:path h="5442815" w="9895952">
                  <a:moveTo>
                    <a:pt x="43180" y="5442815"/>
                  </a:moveTo>
                  <a:lnTo>
                    <a:pt x="9852771" y="5442815"/>
                  </a:lnTo>
                  <a:cubicBezTo>
                    <a:pt x="9876902" y="5442815"/>
                    <a:pt x="9895952" y="5423765"/>
                    <a:pt x="9895952" y="5399635"/>
                  </a:cubicBezTo>
                  <a:lnTo>
                    <a:pt x="9895952" y="43180"/>
                  </a:lnTo>
                  <a:cubicBezTo>
                    <a:pt x="9895952" y="19050"/>
                    <a:pt x="9876902" y="0"/>
                    <a:pt x="9852771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5399635"/>
                  </a:lnTo>
                  <a:cubicBezTo>
                    <a:pt x="0" y="5423765"/>
                    <a:pt x="19050" y="5442815"/>
                    <a:pt x="43180" y="5442815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963262" cy="5511395"/>
            </a:xfrm>
            <a:custGeom>
              <a:avLst/>
              <a:gdLst/>
              <a:ahLst/>
              <a:cxnLst/>
              <a:rect r="r" b="b" t="t" l="l"/>
              <a:pathLst>
                <a:path h="5511395" w="9963262">
                  <a:moveTo>
                    <a:pt x="9920082" y="44450"/>
                  </a:moveTo>
                  <a:cubicBezTo>
                    <a:pt x="9915002" y="19050"/>
                    <a:pt x="9892142" y="0"/>
                    <a:pt x="9865471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5412335"/>
                  </a:lnTo>
                  <a:cubicBezTo>
                    <a:pt x="0" y="5439005"/>
                    <a:pt x="17780" y="5460595"/>
                    <a:pt x="43180" y="5466945"/>
                  </a:cubicBezTo>
                  <a:cubicBezTo>
                    <a:pt x="48260" y="5492345"/>
                    <a:pt x="71120" y="5511395"/>
                    <a:pt x="97790" y="5511395"/>
                  </a:cubicBezTo>
                  <a:lnTo>
                    <a:pt x="9907382" y="5511395"/>
                  </a:lnTo>
                  <a:cubicBezTo>
                    <a:pt x="9937862" y="5511395"/>
                    <a:pt x="9963262" y="5485995"/>
                    <a:pt x="9963262" y="5455515"/>
                  </a:cubicBezTo>
                  <a:lnTo>
                    <a:pt x="9963262" y="99060"/>
                  </a:lnTo>
                  <a:cubicBezTo>
                    <a:pt x="9963262" y="72390"/>
                    <a:pt x="9945482" y="50800"/>
                    <a:pt x="9920082" y="44450"/>
                  </a:cubicBezTo>
                  <a:close/>
                  <a:moveTo>
                    <a:pt x="12700" y="541233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9865471" y="12700"/>
                  </a:lnTo>
                  <a:cubicBezTo>
                    <a:pt x="9889602" y="12700"/>
                    <a:pt x="9908652" y="31750"/>
                    <a:pt x="9908652" y="55880"/>
                  </a:cubicBezTo>
                  <a:lnTo>
                    <a:pt x="9908652" y="5412335"/>
                  </a:lnTo>
                  <a:cubicBezTo>
                    <a:pt x="9908652" y="5436465"/>
                    <a:pt x="9889602" y="5455515"/>
                    <a:pt x="9865471" y="5455515"/>
                  </a:cubicBezTo>
                  <a:lnTo>
                    <a:pt x="55880" y="5455515"/>
                  </a:lnTo>
                  <a:cubicBezTo>
                    <a:pt x="31750" y="5455515"/>
                    <a:pt x="12700" y="5436465"/>
                    <a:pt x="12700" y="5412335"/>
                  </a:cubicBezTo>
                  <a:close/>
                  <a:moveTo>
                    <a:pt x="9950562" y="5455515"/>
                  </a:moveTo>
                  <a:cubicBezTo>
                    <a:pt x="9950562" y="5479645"/>
                    <a:pt x="9931512" y="5498695"/>
                    <a:pt x="9907382" y="5498695"/>
                  </a:cubicBezTo>
                  <a:lnTo>
                    <a:pt x="97790" y="5498695"/>
                  </a:lnTo>
                  <a:cubicBezTo>
                    <a:pt x="78740" y="5498695"/>
                    <a:pt x="62230" y="5485995"/>
                    <a:pt x="57150" y="5468215"/>
                  </a:cubicBezTo>
                  <a:lnTo>
                    <a:pt x="9865471" y="5468215"/>
                  </a:lnTo>
                  <a:cubicBezTo>
                    <a:pt x="9895952" y="5468215"/>
                    <a:pt x="9921352" y="5442815"/>
                    <a:pt x="9921352" y="5412335"/>
                  </a:cubicBezTo>
                  <a:lnTo>
                    <a:pt x="9921352" y="58420"/>
                  </a:lnTo>
                  <a:cubicBezTo>
                    <a:pt x="9937862" y="64770"/>
                    <a:pt x="9950562" y="80010"/>
                    <a:pt x="9950562" y="99060"/>
                  </a:cubicBezTo>
                  <a:lnTo>
                    <a:pt x="9950562" y="545551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2352726" y="2477221"/>
            <a:ext cx="5668191" cy="3540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1"/>
              </a:lnSpc>
            </a:pPr>
            <a:r>
              <a:rPr lang="en-US" sz="1986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CrewAI</a:t>
            </a:r>
          </a:p>
          <a:p>
            <a:pPr algn="l">
              <a:lnSpc>
                <a:spcPts val="2781"/>
              </a:lnSpc>
            </a:pPr>
          </a:p>
          <a:p>
            <a:pPr algn="l" marL="428926" indent="-214463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Open-source framework for multi-agent setups.</a:t>
            </a:r>
          </a:p>
          <a:p>
            <a:pPr algn="l" marL="428926" indent="-214463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Allows agents to communicate and coordinate.</a:t>
            </a:r>
          </a:p>
          <a:p>
            <a:pPr algn="l" marL="428926" indent="-214463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Limitation: Lacks predefined workflows, no production-ready support, and requires heavy manual setup for industria</a:t>
            </a: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 use.</a:t>
            </a:r>
          </a:p>
          <a:p>
            <a:pPr algn="l">
              <a:lnSpc>
                <a:spcPts val="2781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028700" y="6367264"/>
            <a:ext cx="16144073" cy="3064924"/>
            <a:chOff x="0" y="0"/>
            <a:chExt cx="27573762" cy="523483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57150" y="58420"/>
              <a:ext cx="27503912" cy="5163710"/>
            </a:xfrm>
            <a:custGeom>
              <a:avLst/>
              <a:gdLst/>
              <a:ahLst/>
              <a:cxnLst/>
              <a:rect r="r" b="b" t="t" l="l"/>
              <a:pathLst>
                <a:path h="5163710" w="27503912">
                  <a:moveTo>
                    <a:pt x="27418823" y="5133231"/>
                  </a:moveTo>
                  <a:lnTo>
                    <a:pt x="0" y="5133231"/>
                  </a:lnTo>
                  <a:cubicBezTo>
                    <a:pt x="5080" y="5151010"/>
                    <a:pt x="21590" y="5163710"/>
                    <a:pt x="40640" y="5163710"/>
                  </a:cubicBezTo>
                  <a:lnTo>
                    <a:pt x="27460733" y="5163710"/>
                  </a:lnTo>
                  <a:cubicBezTo>
                    <a:pt x="27484862" y="5163710"/>
                    <a:pt x="27503912" y="5144660"/>
                    <a:pt x="27503912" y="5120531"/>
                  </a:cubicBezTo>
                  <a:lnTo>
                    <a:pt x="27503912" y="40640"/>
                  </a:lnTo>
                  <a:cubicBezTo>
                    <a:pt x="27503912" y="21590"/>
                    <a:pt x="27491212" y="6350"/>
                    <a:pt x="27474701" y="0"/>
                  </a:cubicBezTo>
                  <a:lnTo>
                    <a:pt x="27474701" y="5077351"/>
                  </a:lnTo>
                  <a:cubicBezTo>
                    <a:pt x="27474701" y="5107831"/>
                    <a:pt x="27449301" y="5133231"/>
                    <a:pt x="27418823" y="513323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2700" y="12700"/>
              <a:ext cx="27506451" cy="5166251"/>
            </a:xfrm>
            <a:custGeom>
              <a:avLst/>
              <a:gdLst/>
              <a:ahLst/>
              <a:cxnLst/>
              <a:rect r="r" b="b" t="t" l="l"/>
              <a:pathLst>
                <a:path h="5166251" w="27506451">
                  <a:moveTo>
                    <a:pt x="43180" y="5166251"/>
                  </a:moveTo>
                  <a:lnTo>
                    <a:pt x="27463273" y="5166251"/>
                  </a:lnTo>
                  <a:cubicBezTo>
                    <a:pt x="27487401" y="5166251"/>
                    <a:pt x="27506451" y="5147201"/>
                    <a:pt x="27506451" y="5123071"/>
                  </a:cubicBezTo>
                  <a:lnTo>
                    <a:pt x="27506451" y="43180"/>
                  </a:lnTo>
                  <a:cubicBezTo>
                    <a:pt x="27506451" y="19050"/>
                    <a:pt x="27487401" y="0"/>
                    <a:pt x="27463273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5123071"/>
                  </a:lnTo>
                  <a:cubicBezTo>
                    <a:pt x="0" y="5147201"/>
                    <a:pt x="19050" y="5166251"/>
                    <a:pt x="43180" y="5166251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7573762" cy="5234830"/>
            </a:xfrm>
            <a:custGeom>
              <a:avLst/>
              <a:gdLst/>
              <a:ahLst/>
              <a:cxnLst/>
              <a:rect r="r" b="b" t="t" l="l"/>
              <a:pathLst>
                <a:path h="5234830" w="27573762">
                  <a:moveTo>
                    <a:pt x="27530583" y="44450"/>
                  </a:moveTo>
                  <a:cubicBezTo>
                    <a:pt x="27525501" y="19050"/>
                    <a:pt x="27502641" y="0"/>
                    <a:pt x="27475973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5135771"/>
                  </a:lnTo>
                  <a:cubicBezTo>
                    <a:pt x="0" y="5162441"/>
                    <a:pt x="17780" y="5184030"/>
                    <a:pt x="43180" y="5190380"/>
                  </a:cubicBezTo>
                  <a:cubicBezTo>
                    <a:pt x="48260" y="5215780"/>
                    <a:pt x="71120" y="5234830"/>
                    <a:pt x="97790" y="5234830"/>
                  </a:cubicBezTo>
                  <a:lnTo>
                    <a:pt x="27517883" y="5234830"/>
                  </a:lnTo>
                  <a:cubicBezTo>
                    <a:pt x="27548362" y="5234830"/>
                    <a:pt x="27573762" y="5209430"/>
                    <a:pt x="27573762" y="5178951"/>
                  </a:cubicBezTo>
                  <a:lnTo>
                    <a:pt x="27573762" y="99060"/>
                  </a:lnTo>
                  <a:cubicBezTo>
                    <a:pt x="27573762" y="72390"/>
                    <a:pt x="27555983" y="50800"/>
                    <a:pt x="27530583" y="44450"/>
                  </a:cubicBezTo>
                  <a:close/>
                  <a:moveTo>
                    <a:pt x="12700" y="5135771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7475973" y="12700"/>
                  </a:lnTo>
                  <a:cubicBezTo>
                    <a:pt x="27500101" y="12700"/>
                    <a:pt x="27519151" y="31750"/>
                    <a:pt x="27519151" y="55880"/>
                  </a:cubicBezTo>
                  <a:lnTo>
                    <a:pt x="27519151" y="5135771"/>
                  </a:lnTo>
                  <a:cubicBezTo>
                    <a:pt x="27519151" y="5159901"/>
                    <a:pt x="27500101" y="5178951"/>
                    <a:pt x="27475973" y="5178951"/>
                  </a:cubicBezTo>
                  <a:lnTo>
                    <a:pt x="55880" y="5178951"/>
                  </a:lnTo>
                  <a:cubicBezTo>
                    <a:pt x="31750" y="5178951"/>
                    <a:pt x="12700" y="5159901"/>
                    <a:pt x="12700" y="5135771"/>
                  </a:cubicBezTo>
                  <a:close/>
                  <a:moveTo>
                    <a:pt x="27561062" y="5178951"/>
                  </a:moveTo>
                  <a:cubicBezTo>
                    <a:pt x="27561062" y="5203080"/>
                    <a:pt x="27542012" y="5222130"/>
                    <a:pt x="27517883" y="5222130"/>
                  </a:cubicBezTo>
                  <a:lnTo>
                    <a:pt x="97790" y="5222130"/>
                  </a:lnTo>
                  <a:cubicBezTo>
                    <a:pt x="78740" y="5222130"/>
                    <a:pt x="62230" y="5209430"/>
                    <a:pt x="57150" y="5191651"/>
                  </a:cubicBezTo>
                  <a:lnTo>
                    <a:pt x="27475973" y="5191651"/>
                  </a:lnTo>
                  <a:cubicBezTo>
                    <a:pt x="27506451" y="5191651"/>
                    <a:pt x="27531851" y="5166251"/>
                    <a:pt x="27531851" y="5135771"/>
                  </a:cubicBezTo>
                  <a:lnTo>
                    <a:pt x="27531851" y="58420"/>
                  </a:lnTo>
                  <a:cubicBezTo>
                    <a:pt x="27548362" y="64770"/>
                    <a:pt x="27561062" y="80010"/>
                    <a:pt x="27561062" y="99060"/>
                  </a:cubicBezTo>
                  <a:lnTo>
                    <a:pt x="27561062" y="517895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177497" y="6596575"/>
            <a:ext cx="17226723" cy="2835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1"/>
              </a:lnSpc>
            </a:pPr>
            <a:r>
              <a:rPr lang="en-US" sz="1986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LangGraph</a:t>
            </a:r>
          </a:p>
          <a:p>
            <a:pPr algn="l" marL="428926" indent="-214463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Graph-based orchestration: Workflows are represented as nodes (agents, tasks) and edges (conditional or sequential transitions).</a:t>
            </a:r>
          </a:p>
          <a:p>
            <a:pPr algn="l" marL="428926" indent="-214463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Supports dynamic decision-making at runtime, interrupts, and state management.</a:t>
            </a:r>
          </a:p>
          <a:p>
            <a:pPr algn="l" marL="428926" indent="-214463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Enables Human-in-the-Loop (HITL) integration for critical validation.</a:t>
            </a:r>
          </a:p>
          <a:p>
            <a:pPr algn="l" marL="428926" indent="-214463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Allows snapshotting, logging, and rollback, making it production-ready.</a:t>
            </a:r>
          </a:p>
          <a:p>
            <a:pPr algn="l" marL="428926" indent="-214463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Scalable for multiple agents, teams, and services while maintaining context and memory.</a:t>
            </a:r>
          </a:p>
          <a:p>
            <a:pPr algn="l" marL="428926" indent="-214463" lvl="1">
              <a:lnSpc>
                <a:spcPts val="2781"/>
              </a:lnSpc>
              <a:buFont typeface="Arial"/>
              <a:buChar char="•"/>
            </a:pP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Sim</a:t>
            </a: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plifies connecting existing APIs and workflows </a:t>
            </a:r>
            <a:r>
              <a:rPr lang="en-US" sz="198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via standard interfaces (MCP servers).</a:t>
            </a:r>
          </a:p>
          <a:p>
            <a:pPr algn="l">
              <a:lnSpc>
                <a:spcPts val="27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152" y="377071"/>
            <a:ext cx="16772218" cy="898997"/>
            <a:chOff x="0" y="0"/>
            <a:chExt cx="27100873" cy="14526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7150" y="58420"/>
              <a:ext cx="27031023" cy="1381497"/>
            </a:xfrm>
            <a:custGeom>
              <a:avLst/>
              <a:gdLst/>
              <a:ahLst/>
              <a:cxnLst/>
              <a:rect r="r" b="b" t="t" l="l"/>
              <a:pathLst>
                <a:path h="1381497" w="27031023">
                  <a:moveTo>
                    <a:pt x="26945934" y="1351017"/>
                  </a:moveTo>
                  <a:lnTo>
                    <a:pt x="0" y="1351017"/>
                  </a:lnTo>
                  <a:cubicBezTo>
                    <a:pt x="5080" y="1368797"/>
                    <a:pt x="21590" y="1381497"/>
                    <a:pt x="40640" y="1381497"/>
                  </a:cubicBezTo>
                  <a:lnTo>
                    <a:pt x="26987844" y="1381497"/>
                  </a:lnTo>
                  <a:cubicBezTo>
                    <a:pt x="27011973" y="1381497"/>
                    <a:pt x="27031023" y="1362447"/>
                    <a:pt x="27031023" y="1338317"/>
                  </a:cubicBezTo>
                  <a:lnTo>
                    <a:pt x="27031023" y="40640"/>
                  </a:lnTo>
                  <a:cubicBezTo>
                    <a:pt x="27031023" y="21590"/>
                    <a:pt x="27018323" y="6350"/>
                    <a:pt x="27001812" y="0"/>
                  </a:cubicBezTo>
                  <a:lnTo>
                    <a:pt x="27001812" y="1295137"/>
                  </a:lnTo>
                  <a:cubicBezTo>
                    <a:pt x="27001812" y="1325617"/>
                    <a:pt x="26976412" y="1351017"/>
                    <a:pt x="26945934" y="135101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7033562" cy="1384037"/>
            </a:xfrm>
            <a:custGeom>
              <a:avLst/>
              <a:gdLst/>
              <a:ahLst/>
              <a:cxnLst/>
              <a:rect r="r" b="b" t="t" l="l"/>
              <a:pathLst>
                <a:path h="1384037" w="27033562">
                  <a:moveTo>
                    <a:pt x="43180" y="1384037"/>
                  </a:moveTo>
                  <a:lnTo>
                    <a:pt x="26990384" y="1384037"/>
                  </a:lnTo>
                  <a:cubicBezTo>
                    <a:pt x="27014512" y="1384037"/>
                    <a:pt x="27033562" y="1364987"/>
                    <a:pt x="27033562" y="1340857"/>
                  </a:cubicBezTo>
                  <a:lnTo>
                    <a:pt x="27033562" y="43180"/>
                  </a:lnTo>
                  <a:cubicBezTo>
                    <a:pt x="27033562" y="19050"/>
                    <a:pt x="27014512" y="0"/>
                    <a:pt x="26990384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1340857"/>
                  </a:lnTo>
                  <a:cubicBezTo>
                    <a:pt x="0" y="1364987"/>
                    <a:pt x="19050" y="1384037"/>
                    <a:pt x="43180" y="1384037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100873" cy="1452617"/>
            </a:xfrm>
            <a:custGeom>
              <a:avLst/>
              <a:gdLst/>
              <a:ahLst/>
              <a:cxnLst/>
              <a:rect r="r" b="b" t="t" l="l"/>
              <a:pathLst>
                <a:path h="1452617" w="27100873">
                  <a:moveTo>
                    <a:pt x="27057694" y="44450"/>
                  </a:moveTo>
                  <a:cubicBezTo>
                    <a:pt x="27052612" y="19050"/>
                    <a:pt x="27029752" y="0"/>
                    <a:pt x="27003084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1353557"/>
                  </a:lnTo>
                  <a:cubicBezTo>
                    <a:pt x="0" y="1380227"/>
                    <a:pt x="17780" y="1401817"/>
                    <a:pt x="43180" y="1408167"/>
                  </a:cubicBezTo>
                  <a:cubicBezTo>
                    <a:pt x="48260" y="1433567"/>
                    <a:pt x="71120" y="1452617"/>
                    <a:pt x="97790" y="1452617"/>
                  </a:cubicBezTo>
                  <a:lnTo>
                    <a:pt x="27044994" y="1452617"/>
                  </a:lnTo>
                  <a:cubicBezTo>
                    <a:pt x="27075473" y="1452617"/>
                    <a:pt x="27100873" y="1427217"/>
                    <a:pt x="27100873" y="1396737"/>
                  </a:cubicBezTo>
                  <a:lnTo>
                    <a:pt x="27100873" y="99060"/>
                  </a:lnTo>
                  <a:cubicBezTo>
                    <a:pt x="27100873" y="72390"/>
                    <a:pt x="27083094" y="50800"/>
                    <a:pt x="27057694" y="44450"/>
                  </a:cubicBezTo>
                  <a:close/>
                  <a:moveTo>
                    <a:pt x="12700" y="135355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7003084" y="12700"/>
                  </a:lnTo>
                  <a:cubicBezTo>
                    <a:pt x="27027212" y="12700"/>
                    <a:pt x="27046262" y="31750"/>
                    <a:pt x="27046262" y="55880"/>
                  </a:cubicBezTo>
                  <a:lnTo>
                    <a:pt x="27046262" y="1353557"/>
                  </a:lnTo>
                  <a:cubicBezTo>
                    <a:pt x="27046262" y="1377687"/>
                    <a:pt x="27027212" y="1396737"/>
                    <a:pt x="27003084" y="1396737"/>
                  </a:cubicBezTo>
                  <a:lnTo>
                    <a:pt x="55880" y="1396737"/>
                  </a:lnTo>
                  <a:cubicBezTo>
                    <a:pt x="31750" y="1396737"/>
                    <a:pt x="12700" y="1377687"/>
                    <a:pt x="12700" y="1353557"/>
                  </a:cubicBezTo>
                  <a:close/>
                  <a:moveTo>
                    <a:pt x="27088173" y="1396737"/>
                  </a:moveTo>
                  <a:cubicBezTo>
                    <a:pt x="27088173" y="1420867"/>
                    <a:pt x="27069123" y="1439917"/>
                    <a:pt x="27044994" y="1439917"/>
                  </a:cubicBezTo>
                  <a:lnTo>
                    <a:pt x="97790" y="1439917"/>
                  </a:lnTo>
                  <a:cubicBezTo>
                    <a:pt x="78740" y="1439917"/>
                    <a:pt x="62230" y="1427217"/>
                    <a:pt x="57150" y="1409437"/>
                  </a:cubicBezTo>
                  <a:lnTo>
                    <a:pt x="27003084" y="1409437"/>
                  </a:lnTo>
                  <a:cubicBezTo>
                    <a:pt x="27033562" y="1409437"/>
                    <a:pt x="27058962" y="1384037"/>
                    <a:pt x="27058962" y="1353557"/>
                  </a:cubicBezTo>
                  <a:lnTo>
                    <a:pt x="27058962" y="58420"/>
                  </a:lnTo>
                  <a:cubicBezTo>
                    <a:pt x="27075473" y="64770"/>
                    <a:pt x="27088173" y="80010"/>
                    <a:pt x="27088173" y="99060"/>
                  </a:cubicBezTo>
                  <a:lnTo>
                    <a:pt x="27088173" y="139673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41630" y="1536310"/>
            <a:ext cx="16804741" cy="3163353"/>
            <a:chOff x="0" y="0"/>
            <a:chExt cx="27153423" cy="51114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7150" y="58420"/>
              <a:ext cx="27083572" cy="5040286"/>
            </a:xfrm>
            <a:custGeom>
              <a:avLst/>
              <a:gdLst/>
              <a:ahLst/>
              <a:cxnLst/>
              <a:rect r="r" b="b" t="t" l="l"/>
              <a:pathLst>
                <a:path h="5040286" w="27083572">
                  <a:moveTo>
                    <a:pt x="26998482" y="5009806"/>
                  </a:moveTo>
                  <a:lnTo>
                    <a:pt x="0" y="5009806"/>
                  </a:lnTo>
                  <a:cubicBezTo>
                    <a:pt x="5080" y="5027586"/>
                    <a:pt x="21590" y="5040286"/>
                    <a:pt x="40640" y="5040286"/>
                  </a:cubicBezTo>
                  <a:lnTo>
                    <a:pt x="27040393" y="5040286"/>
                  </a:lnTo>
                  <a:cubicBezTo>
                    <a:pt x="27064522" y="5040286"/>
                    <a:pt x="27083572" y="5021236"/>
                    <a:pt x="27083572" y="4997106"/>
                  </a:cubicBezTo>
                  <a:lnTo>
                    <a:pt x="27083572" y="40640"/>
                  </a:lnTo>
                  <a:cubicBezTo>
                    <a:pt x="27083572" y="21590"/>
                    <a:pt x="27070872" y="6350"/>
                    <a:pt x="27054364" y="0"/>
                  </a:cubicBezTo>
                  <a:lnTo>
                    <a:pt x="27054364" y="4953926"/>
                  </a:lnTo>
                  <a:cubicBezTo>
                    <a:pt x="27054364" y="4984406"/>
                    <a:pt x="27028964" y="5009806"/>
                    <a:pt x="26998482" y="5009806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700" y="12700"/>
              <a:ext cx="27086114" cy="5042826"/>
            </a:xfrm>
            <a:custGeom>
              <a:avLst/>
              <a:gdLst/>
              <a:ahLst/>
              <a:cxnLst/>
              <a:rect r="r" b="b" t="t" l="l"/>
              <a:pathLst>
                <a:path h="5042826" w="27086114">
                  <a:moveTo>
                    <a:pt x="43180" y="5042826"/>
                  </a:moveTo>
                  <a:lnTo>
                    <a:pt x="27042932" y="5042826"/>
                  </a:lnTo>
                  <a:cubicBezTo>
                    <a:pt x="27067064" y="5042826"/>
                    <a:pt x="27086114" y="5023776"/>
                    <a:pt x="27086114" y="4999646"/>
                  </a:cubicBezTo>
                  <a:lnTo>
                    <a:pt x="27086114" y="43180"/>
                  </a:lnTo>
                  <a:cubicBezTo>
                    <a:pt x="27086114" y="19050"/>
                    <a:pt x="27067064" y="0"/>
                    <a:pt x="27042932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4999646"/>
                  </a:lnTo>
                  <a:cubicBezTo>
                    <a:pt x="0" y="5023776"/>
                    <a:pt x="19050" y="5042826"/>
                    <a:pt x="43180" y="5042826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153422" cy="5111406"/>
            </a:xfrm>
            <a:custGeom>
              <a:avLst/>
              <a:gdLst/>
              <a:ahLst/>
              <a:cxnLst/>
              <a:rect r="r" b="b" t="t" l="l"/>
              <a:pathLst>
                <a:path h="5111406" w="27153422">
                  <a:moveTo>
                    <a:pt x="27110243" y="44450"/>
                  </a:moveTo>
                  <a:cubicBezTo>
                    <a:pt x="27105164" y="19050"/>
                    <a:pt x="27082304" y="0"/>
                    <a:pt x="27055632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5012346"/>
                  </a:lnTo>
                  <a:cubicBezTo>
                    <a:pt x="0" y="5039016"/>
                    <a:pt x="17780" y="5060606"/>
                    <a:pt x="43180" y="5066956"/>
                  </a:cubicBezTo>
                  <a:cubicBezTo>
                    <a:pt x="48260" y="5092356"/>
                    <a:pt x="71120" y="5111406"/>
                    <a:pt x="97790" y="5111406"/>
                  </a:cubicBezTo>
                  <a:lnTo>
                    <a:pt x="27097543" y="5111406"/>
                  </a:lnTo>
                  <a:cubicBezTo>
                    <a:pt x="27128022" y="5111406"/>
                    <a:pt x="27153422" y="5086006"/>
                    <a:pt x="27153422" y="5055526"/>
                  </a:cubicBezTo>
                  <a:lnTo>
                    <a:pt x="27153422" y="99060"/>
                  </a:lnTo>
                  <a:cubicBezTo>
                    <a:pt x="27153422" y="72390"/>
                    <a:pt x="27135643" y="50800"/>
                    <a:pt x="27110243" y="44450"/>
                  </a:cubicBezTo>
                  <a:close/>
                  <a:moveTo>
                    <a:pt x="12700" y="5012346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7055632" y="12700"/>
                  </a:lnTo>
                  <a:cubicBezTo>
                    <a:pt x="27079764" y="12700"/>
                    <a:pt x="27098814" y="31750"/>
                    <a:pt x="27098814" y="55880"/>
                  </a:cubicBezTo>
                  <a:lnTo>
                    <a:pt x="27098814" y="5012346"/>
                  </a:lnTo>
                  <a:cubicBezTo>
                    <a:pt x="27098814" y="5036476"/>
                    <a:pt x="27079764" y="5055526"/>
                    <a:pt x="27055632" y="5055526"/>
                  </a:cubicBezTo>
                  <a:lnTo>
                    <a:pt x="55880" y="5055526"/>
                  </a:lnTo>
                  <a:cubicBezTo>
                    <a:pt x="31750" y="5055526"/>
                    <a:pt x="12700" y="5036476"/>
                    <a:pt x="12700" y="5012346"/>
                  </a:cubicBezTo>
                  <a:close/>
                  <a:moveTo>
                    <a:pt x="27140722" y="5055526"/>
                  </a:moveTo>
                  <a:cubicBezTo>
                    <a:pt x="27140722" y="5079656"/>
                    <a:pt x="27121672" y="5098706"/>
                    <a:pt x="27097543" y="5098706"/>
                  </a:cubicBezTo>
                  <a:lnTo>
                    <a:pt x="97790" y="5098706"/>
                  </a:lnTo>
                  <a:cubicBezTo>
                    <a:pt x="78740" y="5098706"/>
                    <a:pt x="62230" y="5086006"/>
                    <a:pt x="57150" y="5068226"/>
                  </a:cubicBezTo>
                  <a:lnTo>
                    <a:pt x="27055632" y="5068226"/>
                  </a:lnTo>
                  <a:cubicBezTo>
                    <a:pt x="27086114" y="5068226"/>
                    <a:pt x="27111514" y="5042826"/>
                    <a:pt x="27111514" y="5012346"/>
                  </a:cubicBezTo>
                  <a:lnTo>
                    <a:pt x="27111514" y="58420"/>
                  </a:lnTo>
                  <a:cubicBezTo>
                    <a:pt x="27128022" y="64770"/>
                    <a:pt x="27140722" y="80010"/>
                    <a:pt x="27140722" y="99060"/>
                  </a:cubicBezTo>
                  <a:lnTo>
                    <a:pt x="27140722" y="5055526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1018" y="4952375"/>
            <a:ext cx="10587919" cy="4655164"/>
            <a:chOff x="0" y="0"/>
            <a:chExt cx="17108164" cy="752190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57150" y="58420"/>
              <a:ext cx="17038313" cy="7450783"/>
            </a:xfrm>
            <a:custGeom>
              <a:avLst/>
              <a:gdLst/>
              <a:ahLst/>
              <a:cxnLst/>
              <a:rect r="r" b="b" t="t" l="l"/>
              <a:pathLst>
                <a:path h="7450783" w="17038313">
                  <a:moveTo>
                    <a:pt x="16953224" y="7420303"/>
                  </a:moveTo>
                  <a:lnTo>
                    <a:pt x="0" y="7420303"/>
                  </a:lnTo>
                  <a:cubicBezTo>
                    <a:pt x="5080" y="7438083"/>
                    <a:pt x="21590" y="7450783"/>
                    <a:pt x="40640" y="7450783"/>
                  </a:cubicBezTo>
                  <a:lnTo>
                    <a:pt x="16995133" y="7450783"/>
                  </a:lnTo>
                  <a:cubicBezTo>
                    <a:pt x="17019263" y="7450783"/>
                    <a:pt x="17038313" y="7431733"/>
                    <a:pt x="17038313" y="7407603"/>
                  </a:cubicBezTo>
                  <a:lnTo>
                    <a:pt x="17038313" y="40640"/>
                  </a:lnTo>
                  <a:cubicBezTo>
                    <a:pt x="17038313" y="21590"/>
                    <a:pt x="17025613" y="6350"/>
                    <a:pt x="17009104" y="0"/>
                  </a:cubicBezTo>
                  <a:lnTo>
                    <a:pt x="17009104" y="7364423"/>
                  </a:lnTo>
                  <a:cubicBezTo>
                    <a:pt x="17009104" y="7394903"/>
                    <a:pt x="16983704" y="7420303"/>
                    <a:pt x="16953224" y="742030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17040854" cy="7453323"/>
            </a:xfrm>
            <a:custGeom>
              <a:avLst/>
              <a:gdLst/>
              <a:ahLst/>
              <a:cxnLst/>
              <a:rect r="r" b="b" t="t" l="l"/>
              <a:pathLst>
                <a:path h="7453323" w="17040854">
                  <a:moveTo>
                    <a:pt x="43180" y="7453323"/>
                  </a:moveTo>
                  <a:lnTo>
                    <a:pt x="16997674" y="7453323"/>
                  </a:lnTo>
                  <a:cubicBezTo>
                    <a:pt x="17021804" y="7453323"/>
                    <a:pt x="17040854" y="7434273"/>
                    <a:pt x="17040854" y="7410143"/>
                  </a:cubicBezTo>
                  <a:lnTo>
                    <a:pt x="17040854" y="43180"/>
                  </a:lnTo>
                  <a:cubicBezTo>
                    <a:pt x="17040854" y="19050"/>
                    <a:pt x="17021804" y="0"/>
                    <a:pt x="16997674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7410143"/>
                  </a:lnTo>
                  <a:cubicBezTo>
                    <a:pt x="0" y="7434273"/>
                    <a:pt x="19050" y="7453323"/>
                    <a:pt x="43180" y="7453323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108163" cy="7521903"/>
            </a:xfrm>
            <a:custGeom>
              <a:avLst/>
              <a:gdLst/>
              <a:ahLst/>
              <a:cxnLst/>
              <a:rect r="r" b="b" t="t" l="l"/>
              <a:pathLst>
                <a:path h="7521903" w="17108163">
                  <a:moveTo>
                    <a:pt x="17064983" y="44450"/>
                  </a:moveTo>
                  <a:cubicBezTo>
                    <a:pt x="17059904" y="19050"/>
                    <a:pt x="17037044" y="0"/>
                    <a:pt x="17010374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7422843"/>
                  </a:lnTo>
                  <a:cubicBezTo>
                    <a:pt x="0" y="7449513"/>
                    <a:pt x="17780" y="7471103"/>
                    <a:pt x="43180" y="7477453"/>
                  </a:cubicBezTo>
                  <a:cubicBezTo>
                    <a:pt x="48260" y="7502853"/>
                    <a:pt x="71120" y="7521903"/>
                    <a:pt x="97790" y="7521903"/>
                  </a:cubicBezTo>
                  <a:lnTo>
                    <a:pt x="17052283" y="7521903"/>
                  </a:lnTo>
                  <a:cubicBezTo>
                    <a:pt x="17082763" y="7521903"/>
                    <a:pt x="17108163" y="7496503"/>
                    <a:pt x="17108163" y="7466023"/>
                  </a:cubicBezTo>
                  <a:lnTo>
                    <a:pt x="17108163" y="99060"/>
                  </a:lnTo>
                  <a:cubicBezTo>
                    <a:pt x="17108163" y="72390"/>
                    <a:pt x="17090383" y="50800"/>
                    <a:pt x="17064983" y="44450"/>
                  </a:cubicBezTo>
                  <a:close/>
                  <a:moveTo>
                    <a:pt x="12700" y="7422843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17010374" y="12700"/>
                  </a:lnTo>
                  <a:cubicBezTo>
                    <a:pt x="17034504" y="12700"/>
                    <a:pt x="17053554" y="31750"/>
                    <a:pt x="17053554" y="55880"/>
                  </a:cubicBezTo>
                  <a:lnTo>
                    <a:pt x="17053554" y="7422843"/>
                  </a:lnTo>
                  <a:cubicBezTo>
                    <a:pt x="17053554" y="7446973"/>
                    <a:pt x="17034504" y="7466023"/>
                    <a:pt x="17010374" y="7466023"/>
                  </a:cubicBezTo>
                  <a:lnTo>
                    <a:pt x="55880" y="7466023"/>
                  </a:lnTo>
                  <a:cubicBezTo>
                    <a:pt x="31750" y="7466023"/>
                    <a:pt x="12700" y="7446973"/>
                    <a:pt x="12700" y="7422843"/>
                  </a:cubicBezTo>
                  <a:close/>
                  <a:moveTo>
                    <a:pt x="17095463" y="7466023"/>
                  </a:moveTo>
                  <a:cubicBezTo>
                    <a:pt x="17095463" y="7490153"/>
                    <a:pt x="17076413" y="7509203"/>
                    <a:pt x="17052283" y="7509203"/>
                  </a:cubicBezTo>
                  <a:lnTo>
                    <a:pt x="97790" y="7509203"/>
                  </a:lnTo>
                  <a:cubicBezTo>
                    <a:pt x="78740" y="7509203"/>
                    <a:pt x="62230" y="7496503"/>
                    <a:pt x="57150" y="7478723"/>
                  </a:cubicBezTo>
                  <a:lnTo>
                    <a:pt x="17010374" y="7478723"/>
                  </a:lnTo>
                  <a:cubicBezTo>
                    <a:pt x="17040854" y="7478723"/>
                    <a:pt x="17066254" y="7453323"/>
                    <a:pt x="17066254" y="7422843"/>
                  </a:cubicBezTo>
                  <a:lnTo>
                    <a:pt x="17066254" y="58420"/>
                  </a:lnTo>
                  <a:cubicBezTo>
                    <a:pt x="17082763" y="64770"/>
                    <a:pt x="17095463" y="80010"/>
                    <a:pt x="17095463" y="99060"/>
                  </a:cubicBezTo>
                  <a:lnTo>
                    <a:pt x="17095463" y="746602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2946159" y="4952375"/>
            <a:ext cx="4000823" cy="4655164"/>
          </a:xfrm>
          <a:custGeom>
            <a:avLst/>
            <a:gdLst/>
            <a:ahLst/>
            <a:cxnLst/>
            <a:rect r="r" b="b" t="t" l="l"/>
            <a:pathLst>
              <a:path h="4655164" w="4000823">
                <a:moveTo>
                  <a:pt x="0" y="0"/>
                </a:moveTo>
                <a:lnTo>
                  <a:pt x="4000823" y="0"/>
                </a:lnTo>
                <a:lnTo>
                  <a:pt x="4000823" y="4655164"/>
                </a:lnTo>
                <a:lnTo>
                  <a:pt x="0" y="46551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92122" y="472434"/>
            <a:ext cx="12142354" cy="717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64"/>
              </a:lnSpc>
            </a:pPr>
            <a:r>
              <a:rPr lang="en-US" b="true" sz="4800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LANGGRAPH !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59599" y="1586240"/>
            <a:ext cx="16686771" cy="336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LangGr</a:t>
            </a: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aph as a Wrapper: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LangGraph builds on top of LangChain, adding graph-based orchestration, runtime decision-making, condition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al logic, and s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tate management.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Essentially, it enhances LangChain’s capabilities for complex multi-agent workflows.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LangChain Com</a:t>
            </a: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munity: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Large, active community with plugins, integrations, and examples.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Provides the base for agents, tools, chains, and some memory support.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58988" y="5002305"/>
            <a:ext cx="10882861" cy="485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KEY COMPONENTS IN LANGGRAPH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Nodes →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Represent agents, tools, or tasks in the workflow.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Edges →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Define communication and execution paths between nodes.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Conditional Edges → 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Enable branching logic.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State in LangGraph →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Centralized memory &amp; context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storage: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Tracks conversation his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tory, workflow progress, and relevant context.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Store</a:t>
            </a: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 snapshots at each step for rollback or re-invocation.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Enables resumable workflows, error recovery, and HITL integration.</a:t>
            </a:r>
          </a:p>
          <a:p>
            <a:pPr algn="l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Other Important Terminologies / Takeaways: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Interrupts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Checkpointers</a:t>
            </a:r>
          </a:p>
          <a:p>
            <a:pPr algn="l" marL="906783" indent="-302261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MCP Adapters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DAGzI_jgWf8</dc:identifier>
  <dcterms:modified xsi:type="dcterms:W3CDTF">2011-08-01T06:04:30Z</dcterms:modified>
  <cp:revision>1</cp:revision>
  <dc:title>MULTI AGENT ORCHESTRATION</dc:title>
</cp:coreProperties>
</file>