
<file path=[Content_Types].xml><?xml version="1.0" encoding="utf-8"?>
<Types xmlns="http://schemas.openxmlformats.org/package/2006/content-types">
  <Default Extension="fntdata" ContentType="application/x-fontdata"/>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22" r:id="rId2"/>
    <p:sldId id="323" r:id="rId3"/>
    <p:sldId id="321" r:id="rId4"/>
    <p:sldId id="325" r:id="rId5"/>
    <p:sldId id="297" r:id="rId6"/>
    <p:sldId id="324" r:id="rId7"/>
    <p:sldId id="294" r:id="rId8"/>
    <p:sldId id="259" r:id="rId9"/>
  </p:sldIdLst>
  <p:sldSz cx="9144000" cy="6858000" type="screen4x3"/>
  <p:notesSz cx="6858000" cy="9144000"/>
  <p:embeddedFontLst>
    <p:embeddedFont>
      <p:font typeface="굴림체" panose="020B0609000101010101" pitchFamily="49" charset="-127"/>
      <p:regular r:id="rId12"/>
    </p:embeddedFont>
    <p:embeddedFont>
      <p:font typeface="맑은 고딕" panose="020B0503020000020004" pitchFamily="34" charset="-127"/>
      <p:regular r:id="rId13"/>
      <p:bold r:id="rId14"/>
    </p:embeddedFont>
    <p:embeddedFont>
      <p:font typeface="Algerian" panose="04020705040A02060702" pitchFamily="82" charset="0"/>
      <p:regular r:id="rId15"/>
    </p:embeddedFon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Gabriola" panose="04040605051002020D02" pitchFamily="82" charset="0"/>
      <p:regular r:id="rId22"/>
    </p:embeddedFont>
    <p:embeddedFont>
      <p:font typeface="Georgia" panose="02040502050405020303" pitchFamily="18" charset="0"/>
      <p:regular r:id="rId23"/>
      <p:bold r:id="rId24"/>
      <p:italic r:id="rId25"/>
      <p:boldItalic r:id="rId26"/>
    </p:embeddedFont>
    <p:embeddedFont>
      <p:font typeface="Ink Free" panose="03080402000500000000" pitchFamily="66" charset="0"/>
      <p:regular r:id="rId2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3F54"/>
    <a:srgbClr val="42AB7D"/>
    <a:srgbClr val="20543E"/>
    <a:srgbClr val="25324B"/>
    <a:srgbClr val="D4B194"/>
    <a:srgbClr val="E3CDBA"/>
    <a:srgbClr val="C08554"/>
    <a:srgbClr val="69494A"/>
    <a:srgbClr val="CD8B92"/>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792" autoAdjust="0"/>
  </p:normalViewPr>
  <p:slideViewPr>
    <p:cSldViewPr>
      <p:cViewPr varScale="1">
        <p:scale>
          <a:sx n="103" d="100"/>
          <a:sy n="103" d="100"/>
        </p:scale>
        <p:origin x="1589" y="5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2023-10-23</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2023-10-23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9" name="제목 1"/>
          <p:cNvSpPr>
            <a:spLocks noGrp="1"/>
          </p:cNvSpPr>
          <p:nvPr>
            <p:ph type="ctrTitle" hasCustomPrompt="1"/>
          </p:nvPr>
        </p:nvSpPr>
        <p:spPr>
          <a:xfrm>
            <a:off x="323528" y="404664"/>
            <a:ext cx="4320480" cy="1944216"/>
          </a:xfrm>
          <a:noFill/>
          <a:ln w="9525">
            <a:noFill/>
            <a:miter lim="800000"/>
            <a:headEnd/>
            <a:tailEnd/>
          </a:ln>
          <a:effectLst/>
        </p:spPr>
        <p:txBody>
          <a:bodyPr vert="horz" wrap="square" lIns="91440" tIns="45720" rIns="91440" bIns="45720" numCol="1" rtlCol="0" anchor="ctr"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200" kern="1200" baseline="0" dirty="0">
                <a:gradFill>
                  <a:gsLst>
                    <a:gs pos="17917">
                      <a:schemeClr val="bg1"/>
                    </a:gs>
                    <a:gs pos="33000">
                      <a:schemeClr val="bg1"/>
                    </a:gs>
                  </a:gsLst>
                  <a:lin ang="5400000" scaled="0"/>
                </a:gradFill>
                <a:effectLst>
                  <a:outerShdw dist="38100" dir="2700000" algn="tl" rotWithShape="0">
                    <a:prstClr val="black">
                      <a:alpha val="40000"/>
                    </a:prstClr>
                  </a:outerShdw>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2023-10-23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제목 1"/>
          <p:cNvSpPr>
            <a:spLocks noGrp="1"/>
          </p:cNvSpPr>
          <p:nvPr>
            <p:ph type="title"/>
          </p:nvPr>
        </p:nvSpPr>
        <p:spPr>
          <a:xfrm>
            <a:off x="179512" y="16934"/>
            <a:ext cx="8729748"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bg1"/>
                </a:solidFill>
                <a:effectLst>
                  <a:outerShdw blurRad="38100" dist="38100" dir="2700000" algn="tl">
                    <a:srgbClr val="000000">
                      <a:alpha val="43137"/>
                    </a:srgbClr>
                  </a:outerShdw>
                </a:effectLst>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p>
            <a:fld id="{ED3D6733-6F27-4404-AB51-585418F146E5}" type="datetimeFigureOut">
              <a:rPr lang="ko-KR" altLang="en-US" smtClean="0"/>
              <a:pPr/>
              <a:t>2023-10-23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내용 개체 틀 2"/>
          <p:cNvSpPr>
            <a:spLocks noGrp="1"/>
          </p:cNvSpPr>
          <p:nvPr>
            <p:ph idx="1"/>
          </p:nvPr>
        </p:nvSpPr>
        <p:spPr>
          <a:xfrm>
            <a:off x="179512" y="1024467"/>
            <a:ext cx="8509606" cy="5013677"/>
          </a:xfrm>
        </p:spPr>
        <p:txBody>
          <a:bodyPr>
            <a:normAutofit/>
          </a:bodyPr>
          <a:lstStyle>
            <a:lvl1pPr algn="l">
              <a:buNone/>
              <a:defRPr sz="1600" i="1" baseline="0">
                <a:solidFill>
                  <a:schemeClr val="tx1">
                    <a:lumMod val="75000"/>
                    <a:lumOff val="25000"/>
                  </a:schemeClr>
                </a:solidFill>
                <a:latin typeface="+mj-lt"/>
                <a:ea typeface="맑은 고딕" pitchFamily="50" charset="-127"/>
              </a:defRPr>
            </a:lvl1pPr>
            <a:lvl2pPr algn="l">
              <a:buNone/>
              <a:defRPr sz="1600" i="1" baseline="0">
                <a:solidFill>
                  <a:schemeClr val="tx1">
                    <a:lumMod val="75000"/>
                    <a:lumOff val="25000"/>
                  </a:schemeClr>
                </a:solidFill>
                <a:latin typeface="+mj-lt"/>
                <a:ea typeface="맑은 고딕" pitchFamily="50" charset="-127"/>
              </a:defRPr>
            </a:lvl2pPr>
            <a:lvl3pPr algn="l">
              <a:buNone/>
              <a:defRPr sz="1600" i="1" baseline="0">
                <a:solidFill>
                  <a:schemeClr val="tx1">
                    <a:lumMod val="75000"/>
                    <a:lumOff val="25000"/>
                  </a:schemeClr>
                </a:solidFill>
                <a:latin typeface="+mj-lt"/>
                <a:ea typeface="맑은 고딕" pitchFamily="50" charset="-127"/>
              </a:defRPr>
            </a:lvl3pPr>
            <a:lvl4pPr algn="l">
              <a:buNone/>
              <a:defRPr sz="1600" i="1" baseline="0">
                <a:solidFill>
                  <a:schemeClr val="tx1">
                    <a:lumMod val="75000"/>
                    <a:lumOff val="25000"/>
                  </a:schemeClr>
                </a:solidFill>
                <a:latin typeface="+mj-lt"/>
                <a:ea typeface="맑은 고딕" pitchFamily="50" charset="-127"/>
              </a:defRPr>
            </a:lvl4pPr>
            <a:lvl5pPr algn="l">
              <a:buNone/>
              <a:defRPr sz="1600" i="1" baseline="0">
                <a:solidFill>
                  <a:schemeClr val="tx1">
                    <a:lumMod val="75000"/>
                    <a:lumOff val="2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날짜 개체 틀 3"/>
          <p:cNvSpPr>
            <a:spLocks noGrp="1"/>
          </p:cNvSpPr>
          <p:nvPr>
            <p:ph type="dt" sz="half" idx="10"/>
          </p:nvPr>
        </p:nvSpPr>
        <p:spPr>
          <a:xfrm>
            <a:off x="457200" y="6500834"/>
            <a:ext cx="2133600" cy="220641"/>
          </a:xfrm>
        </p:spPr>
        <p:txBody>
          <a:bodyPr/>
          <a:lstStyle/>
          <a:p>
            <a:fld id="{ED3D6733-6F27-4404-AB51-585418F146E5}" type="datetimeFigureOut">
              <a:rPr lang="ko-KR" altLang="en-US" smtClean="0"/>
              <a:pPr/>
              <a:t>2023-10-23</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p>
            <a:fld id="{EE6BC638-39B7-4287-91A7-2A3DDA573295}" type="slidenum">
              <a:rPr lang="ko-KR" altLang="en-US" smtClean="0"/>
              <a:pPr/>
              <a:t>‹#›</a:t>
            </a:fld>
            <a:endParaRPr lang="ko-KR" altLang="en-US"/>
          </a:p>
        </p:txBody>
      </p:sp>
      <p:sp>
        <p:nvSpPr>
          <p:cNvPr id="8" name="제목 1"/>
          <p:cNvSpPr>
            <a:spLocks noGrp="1"/>
          </p:cNvSpPr>
          <p:nvPr>
            <p:ph type="title"/>
          </p:nvPr>
        </p:nvSpPr>
        <p:spPr>
          <a:xfrm>
            <a:off x="179512" y="16934"/>
            <a:ext cx="8729748"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rgbClr val="D03F54"/>
                </a:solidFill>
                <a:effectLst/>
                <a:latin typeface="+mj-lt"/>
                <a:ea typeface="맑은 고딕" pitchFamily="50" charset="-127"/>
                <a:cs typeface="+mj-cs"/>
              </a:defRPr>
            </a:lvl1pPr>
          </a:lstStyle>
          <a:p>
            <a:r>
              <a:rPr lang="ko-KR" altLang="en-US" dirty="0"/>
              <a:t>마스터 제목 스타일 편집</a:t>
            </a:r>
          </a:p>
        </p:txBody>
      </p:sp>
      <p:sp>
        <p:nvSpPr>
          <p:cNvPr id="9" name="내용 개체 틀 2"/>
          <p:cNvSpPr>
            <a:spLocks noGrp="1"/>
          </p:cNvSpPr>
          <p:nvPr>
            <p:ph idx="1"/>
          </p:nvPr>
        </p:nvSpPr>
        <p:spPr>
          <a:xfrm>
            <a:off x="179512" y="1024467"/>
            <a:ext cx="8509606" cy="5013677"/>
          </a:xfrm>
        </p:spPr>
        <p:txBody>
          <a:bodyPr>
            <a:normAutofit/>
          </a:bodyPr>
          <a:lstStyle>
            <a:lvl1pPr algn="l">
              <a:buNone/>
              <a:defRPr sz="1600" i="1" baseline="0">
                <a:solidFill>
                  <a:schemeClr val="tx1">
                    <a:lumMod val="75000"/>
                    <a:lumOff val="25000"/>
                  </a:schemeClr>
                </a:solidFill>
                <a:latin typeface="+mj-lt"/>
                <a:ea typeface="맑은 고딕" pitchFamily="50" charset="-127"/>
              </a:defRPr>
            </a:lvl1pPr>
            <a:lvl2pPr algn="l">
              <a:buNone/>
              <a:defRPr sz="1600" i="1" baseline="0">
                <a:solidFill>
                  <a:schemeClr val="tx1">
                    <a:lumMod val="75000"/>
                    <a:lumOff val="25000"/>
                  </a:schemeClr>
                </a:solidFill>
                <a:latin typeface="+mj-lt"/>
                <a:ea typeface="맑은 고딕" pitchFamily="50" charset="-127"/>
              </a:defRPr>
            </a:lvl2pPr>
            <a:lvl3pPr algn="l">
              <a:buNone/>
              <a:defRPr sz="1600" i="1" baseline="0">
                <a:solidFill>
                  <a:schemeClr val="tx1">
                    <a:lumMod val="75000"/>
                    <a:lumOff val="25000"/>
                  </a:schemeClr>
                </a:solidFill>
                <a:latin typeface="+mj-lt"/>
                <a:ea typeface="맑은 고딕" pitchFamily="50" charset="-127"/>
              </a:defRPr>
            </a:lvl3pPr>
            <a:lvl4pPr algn="l">
              <a:buNone/>
              <a:defRPr sz="1600" i="1" baseline="0">
                <a:solidFill>
                  <a:schemeClr val="tx1">
                    <a:lumMod val="75000"/>
                    <a:lumOff val="25000"/>
                  </a:schemeClr>
                </a:solidFill>
                <a:latin typeface="+mj-lt"/>
                <a:ea typeface="맑은 고딕" pitchFamily="50" charset="-127"/>
              </a:defRPr>
            </a:lvl4pPr>
            <a:lvl5pPr algn="l">
              <a:buNone/>
              <a:defRPr sz="1600" i="1" baseline="0">
                <a:solidFill>
                  <a:schemeClr val="tx1">
                    <a:lumMod val="75000"/>
                    <a:lumOff val="2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2023-10-23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6" name="제목 1"/>
          <p:cNvSpPr>
            <a:spLocks noGrp="1"/>
          </p:cNvSpPr>
          <p:nvPr>
            <p:ph type="ctrTitle"/>
          </p:nvPr>
        </p:nvSpPr>
        <p:spPr>
          <a:xfrm>
            <a:off x="539552" y="838434"/>
            <a:ext cx="4283968" cy="2376264"/>
          </a:xfr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kern="1200" baseline="0" dirty="0">
                <a:gradFill>
                  <a:gsLst>
                    <a:gs pos="9167">
                      <a:srgbClr val="42AB7D"/>
                    </a:gs>
                    <a:gs pos="17917">
                      <a:srgbClr val="42AB7D"/>
                    </a:gs>
                  </a:gsLst>
                  <a:lin ang="5400000" scaled="0"/>
                </a:gra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2023-10-23</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isadoraamorim/trafficcrasheschicago?select=Traffic_Crashes_-_Crashes.cs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35496" y="188640"/>
            <a:ext cx="4824536" cy="1944216"/>
          </a:xfrm>
        </p:spPr>
        <p:txBody>
          <a:bodyPr/>
          <a:lstStyle/>
          <a:p>
            <a:r>
              <a:rPr lang="en-US" altLang="ko-KR" sz="4400" b="1" dirty="0">
                <a:solidFill>
                  <a:schemeClr val="tx2">
                    <a:lumMod val="75000"/>
                  </a:schemeClr>
                </a:solidFill>
                <a:latin typeface="Algerian" panose="04020705040A02060702" pitchFamily="82" charset="0"/>
                <a:cs typeface="Aparajita" panose="020B0502040204020203" pitchFamily="18" charset="0"/>
              </a:rPr>
              <a:t>Chicago Traffic Crash Analysis</a:t>
            </a:r>
            <a:endParaRPr lang="ko-KR" altLang="en-US" sz="4400" b="1" dirty="0">
              <a:solidFill>
                <a:schemeClr val="tx2">
                  <a:lumMod val="75000"/>
                </a:schemeClr>
              </a:solidFill>
              <a:latin typeface="Algerian" panose="04020705040A02060702" pitchFamily="82" charset="0"/>
              <a:cs typeface="Aparajita" panose="020B0502040204020203" pitchFamily="18" charset="0"/>
            </a:endParaRPr>
          </a:p>
        </p:txBody>
      </p:sp>
      <p:sp>
        <p:nvSpPr>
          <p:cNvPr id="3" name="TextBox 2">
            <a:extLst>
              <a:ext uri="{FF2B5EF4-FFF2-40B4-BE49-F238E27FC236}">
                <a16:creationId xmlns:a16="http://schemas.microsoft.com/office/drawing/2014/main" id="{9478D3D2-365E-8412-9EB4-504C96DE637E}"/>
              </a:ext>
            </a:extLst>
          </p:cNvPr>
          <p:cNvSpPr txBox="1"/>
          <p:nvPr/>
        </p:nvSpPr>
        <p:spPr>
          <a:xfrm>
            <a:off x="5868144" y="4941168"/>
            <a:ext cx="3275856" cy="1569660"/>
          </a:xfrm>
          <a:prstGeom prst="rect">
            <a:avLst/>
          </a:prstGeom>
          <a:noFill/>
        </p:spPr>
        <p:txBody>
          <a:bodyPr wrap="square" rtlCol="0">
            <a:spAutoFit/>
          </a:bodyPr>
          <a:lstStyle/>
          <a:p>
            <a:r>
              <a:rPr lang="en-US" sz="2400" b="1" dirty="0">
                <a:solidFill>
                  <a:schemeClr val="tx2">
                    <a:lumMod val="75000"/>
                  </a:schemeClr>
                </a:solidFill>
                <a:latin typeface="Gabriola" panose="04040605051002020D02" pitchFamily="82" charset="0"/>
              </a:rPr>
              <a:t>Team 4:</a:t>
            </a:r>
          </a:p>
          <a:p>
            <a:r>
              <a:rPr lang="en-US" sz="2400" b="1" dirty="0" err="1">
                <a:solidFill>
                  <a:schemeClr val="tx2">
                    <a:lumMod val="75000"/>
                  </a:schemeClr>
                </a:solidFill>
                <a:latin typeface="Gabriola" panose="04040605051002020D02" pitchFamily="82" charset="0"/>
              </a:rPr>
              <a:t>Manojkumar</a:t>
            </a:r>
            <a:r>
              <a:rPr lang="en-US" sz="2400" b="1" dirty="0">
                <a:solidFill>
                  <a:schemeClr val="tx2">
                    <a:lumMod val="75000"/>
                  </a:schemeClr>
                </a:solidFill>
                <a:latin typeface="Gabriola" panose="04040605051002020D02" pitchFamily="82" charset="0"/>
              </a:rPr>
              <a:t> </a:t>
            </a:r>
            <a:r>
              <a:rPr lang="en-US" sz="2400" b="1" dirty="0" err="1">
                <a:solidFill>
                  <a:schemeClr val="tx2">
                    <a:lumMod val="75000"/>
                  </a:schemeClr>
                </a:solidFill>
                <a:latin typeface="Gabriola" panose="04040605051002020D02" pitchFamily="82" charset="0"/>
              </a:rPr>
              <a:t>Yerraguntla</a:t>
            </a:r>
            <a:endParaRPr lang="en-US" sz="2400" b="1" dirty="0">
              <a:solidFill>
                <a:schemeClr val="tx2">
                  <a:lumMod val="75000"/>
                </a:schemeClr>
              </a:solidFill>
              <a:latin typeface="Gabriola" panose="04040605051002020D02" pitchFamily="82" charset="0"/>
            </a:endParaRPr>
          </a:p>
          <a:p>
            <a:r>
              <a:rPr lang="en-US" sz="2400" b="1" dirty="0">
                <a:solidFill>
                  <a:schemeClr val="tx2">
                    <a:lumMod val="75000"/>
                  </a:schemeClr>
                </a:solidFill>
                <a:latin typeface="Gabriola" panose="04040605051002020D02" pitchFamily="82" charset="0"/>
              </a:rPr>
              <a:t>Sai Narayana Murthy Dontukurti</a:t>
            </a:r>
          </a:p>
          <a:p>
            <a:r>
              <a:rPr lang="en-US" sz="2400" b="1" dirty="0">
                <a:solidFill>
                  <a:schemeClr val="tx2">
                    <a:lumMod val="75000"/>
                  </a:schemeClr>
                </a:solidFill>
                <a:latin typeface="Gabriola" panose="04040605051002020D02" pitchFamily="82" charset="0"/>
              </a:rPr>
              <a:t>Satya Bharath Reddy </a:t>
            </a:r>
            <a:r>
              <a:rPr lang="en-US" sz="2400" b="1" dirty="0" err="1">
                <a:solidFill>
                  <a:schemeClr val="tx2">
                    <a:lumMod val="75000"/>
                  </a:schemeClr>
                </a:solidFill>
                <a:latin typeface="Gabriola" panose="04040605051002020D02" pitchFamily="82" charset="0"/>
              </a:rPr>
              <a:t>Duvvi</a:t>
            </a:r>
            <a:endParaRPr lang="en-US" sz="2400" b="1" dirty="0">
              <a:solidFill>
                <a:schemeClr val="tx2">
                  <a:lumMod val="75000"/>
                </a:schemeClr>
              </a:solidFill>
              <a:latin typeface="Gabriola" panose="04040605051002020D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tx1"/>
                </a:solidFill>
                <a:latin typeface="Algerian" panose="04020705040A02060702" pitchFamily="82" charset="0"/>
              </a:rPr>
              <a:t>Scope of the project</a:t>
            </a:r>
            <a:endParaRPr lang="ko-KR" altLang="en-US" dirty="0">
              <a:solidFill>
                <a:schemeClr val="tx1"/>
              </a:solidFill>
              <a:latin typeface="Algerian" panose="04020705040A02060702" pitchFamily="82" charset="0"/>
            </a:endParaRPr>
          </a:p>
        </p:txBody>
      </p:sp>
      <p:sp>
        <p:nvSpPr>
          <p:cNvPr id="37" name="내용 개체 틀 36"/>
          <p:cNvSpPr>
            <a:spLocks noGrp="1"/>
          </p:cNvSpPr>
          <p:nvPr>
            <p:ph idx="1"/>
          </p:nvPr>
        </p:nvSpPr>
        <p:spPr>
          <a:xfrm>
            <a:off x="107504" y="1988840"/>
            <a:ext cx="8509606" cy="1972485"/>
          </a:xfrm>
        </p:spPr>
        <p:txBody>
          <a:bodyPr>
            <a:normAutofit fontScale="92500" lnSpcReduction="10000"/>
          </a:bodyPr>
          <a:lstStyle/>
          <a:p>
            <a:r>
              <a:rPr lang="en-US" altLang="ko-KR" dirty="0"/>
              <a:t>       </a:t>
            </a:r>
            <a:r>
              <a:rPr lang="en-US" altLang="ko-KR" sz="1800" dirty="0">
                <a:latin typeface="Georgia" panose="02040502050405020303" pitchFamily="18" charset="0"/>
              </a:rPr>
              <a:t>Traffic accidents are a recurring concern with far-reaching impacts on public safety. Much like the billion-dollar video game industry, the issue of traffic crashes has garnered significant attention, particularly in the wake of the COVID-19 pandemic. Lockdown measures and changes in commuting habits have influenced traffic patterns and accident rates. In this project, we aim to analyze and understand the trends and patterns in traffic crashes, specifically within the city of Chicago, by examining a comprehensive dataset comprising more than 500,000 traffic incidents.</a:t>
            </a:r>
            <a:endParaRPr lang="ko-KR" altLang="en-US" sz="1800" dirty="0">
              <a:latin typeface="Georgia" panose="02040502050405020303" pitchFamily="18" charset="0"/>
            </a:endParaRPr>
          </a:p>
        </p:txBody>
      </p:sp>
    </p:spTree>
    <p:extLst>
      <p:ext uri="{BB962C8B-B14F-4D97-AF65-F5344CB8AC3E}">
        <p14:creationId xmlns:p14="http://schemas.microsoft.com/office/powerpoint/2010/main" val="26729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tx1"/>
                </a:solidFill>
                <a:latin typeface="Algerian" panose="04020705040A02060702" pitchFamily="82" charset="0"/>
              </a:rPr>
              <a:t>Dataset &amp; Features</a:t>
            </a:r>
            <a:endParaRPr lang="ko-KR" altLang="en-US" dirty="0">
              <a:solidFill>
                <a:schemeClr val="tx1"/>
              </a:solidFill>
              <a:latin typeface="Algerian" panose="04020705040A02060702" pitchFamily="82" charset="0"/>
            </a:endParaRPr>
          </a:p>
        </p:txBody>
      </p:sp>
      <p:sp>
        <p:nvSpPr>
          <p:cNvPr id="37" name="내용 개체 틀 36"/>
          <p:cNvSpPr>
            <a:spLocks noGrp="1"/>
          </p:cNvSpPr>
          <p:nvPr>
            <p:ph idx="1"/>
          </p:nvPr>
        </p:nvSpPr>
        <p:spPr/>
        <p:txBody>
          <a:bodyPr>
            <a:normAutofit lnSpcReduction="10000"/>
          </a:bodyPr>
          <a:lstStyle/>
          <a:p>
            <a:r>
              <a:rPr lang="en-US" altLang="ko-KR" i="0" dirty="0">
                <a:latin typeface="Georgia" panose="02040502050405020303" pitchFamily="18" charset="0"/>
              </a:rPr>
              <a:t>Traffic crashes Chicago – This contains data related to traffic accidents in Chicago, </a:t>
            </a:r>
          </a:p>
          <a:p>
            <a:r>
              <a:rPr lang="en-US" altLang="ko-KR" i="0" dirty="0">
                <a:latin typeface="Georgia" panose="02040502050405020303" pitchFamily="18" charset="0"/>
              </a:rPr>
              <a:t>                                               Including details about individuals and vehicles involved. </a:t>
            </a:r>
          </a:p>
          <a:p>
            <a:r>
              <a:rPr lang="en-US" altLang="ko-KR" i="0" dirty="0">
                <a:latin typeface="Georgia" panose="02040502050405020303" pitchFamily="18" charset="0"/>
              </a:rPr>
              <a:t>                                             (</a:t>
            </a:r>
            <a:r>
              <a:rPr lang="en-US" altLang="ko-KR" i="0" dirty="0">
                <a:latin typeface="Georgia" panose="02040502050405020303" pitchFamily="18" charset="0"/>
                <a:hlinkClick r:id="rId2"/>
              </a:rPr>
              <a:t>Kaggle</a:t>
            </a:r>
            <a:r>
              <a:rPr lang="en-US" altLang="ko-KR" i="0" dirty="0">
                <a:latin typeface="Georgia" panose="02040502050405020303" pitchFamily="18" charset="0"/>
              </a:rPr>
              <a:t>)</a:t>
            </a:r>
          </a:p>
          <a:p>
            <a:endParaRPr lang="en-US" altLang="ko-KR" i="0" dirty="0">
              <a:latin typeface="Georgia" panose="02040502050405020303" pitchFamily="18" charset="0"/>
            </a:endParaRPr>
          </a:p>
          <a:p>
            <a:r>
              <a:rPr lang="en-US" altLang="ko-KR" i="0" dirty="0">
                <a:latin typeface="Georgia" panose="02040502050405020303" pitchFamily="18" charset="0"/>
              </a:rPr>
              <a:t>Features: We have a total of 148 features in the dataset, some of the important features are, </a:t>
            </a:r>
          </a:p>
          <a:p>
            <a:r>
              <a:rPr lang="en-US" altLang="ko-KR" i="0" dirty="0">
                <a:latin typeface="Georgia" panose="02040502050405020303" pitchFamily="18" charset="0"/>
              </a:rPr>
              <a:t>1. </a:t>
            </a:r>
            <a:r>
              <a:rPr lang="en-US" altLang="ko-KR" b="1" i="0" dirty="0" err="1">
                <a:latin typeface="Georgia" panose="02040502050405020303" pitchFamily="18" charset="0"/>
              </a:rPr>
              <a:t>RD_no</a:t>
            </a:r>
            <a:r>
              <a:rPr lang="en-US" altLang="ko-KR" i="0" dirty="0">
                <a:latin typeface="Georgia" panose="02040502050405020303" pitchFamily="18" charset="0"/>
              </a:rPr>
              <a:t> : Reference number or identifier for a specific traffic accident or incident</a:t>
            </a:r>
          </a:p>
          <a:p>
            <a:r>
              <a:rPr lang="en-US" altLang="ko-KR" i="0" dirty="0">
                <a:latin typeface="Georgia" panose="02040502050405020303" pitchFamily="18" charset="0"/>
              </a:rPr>
              <a:t>2. </a:t>
            </a:r>
            <a:r>
              <a:rPr lang="en-US" altLang="ko-KR" b="1" i="0" dirty="0" err="1">
                <a:latin typeface="Georgia" panose="02040502050405020303" pitchFamily="18" charset="0"/>
              </a:rPr>
              <a:t>Crash_Date</a:t>
            </a:r>
            <a:r>
              <a:rPr lang="en-US" altLang="ko-KR" i="0" dirty="0">
                <a:latin typeface="Georgia" panose="02040502050405020303" pitchFamily="18" charset="0"/>
              </a:rPr>
              <a:t>: Date at which the crash happened includes time as well.</a:t>
            </a:r>
          </a:p>
          <a:p>
            <a:r>
              <a:rPr lang="en-US" altLang="ko-KR" i="0" dirty="0">
                <a:latin typeface="Georgia" panose="02040502050405020303" pitchFamily="18" charset="0"/>
              </a:rPr>
              <a:t>3. </a:t>
            </a:r>
            <a:r>
              <a:rPr lang="en-US" altLang="ko-KR" b="1" i="0" dirty="0" err="1">
                <a:latin typeface="Georgia" panose="02040502050405020303" pitchFamily="18" charset="0"/>
              </a:rPr>
              <a:t>Posted_speed_limit</a:t>
            </a:r>
            <a:r>
              <a:rPr lang="en-US" altLang="ko-KR" i="0" dirty="0">
                <a:latin typeface="Georgia" panose="02040502050405020303" pitchFamily="18" charset="0"/>
              </a:rPr>
              <a:t>: Speed limit at the area where the incident occurred.</a:t>
            </a:r>
          </a:p>
          <a:p>
            <a:r>
              <a:rPr lang="en-US" altLang="ko-KR" i="0" dirty="0">
                <a:latin typeface="Georgia" panose="02040502050405020303" pitchFamily="18" charset="0"/>
              </a:rPr>
              <a:t>4. </a:t>
            </a:r>
            <a:r>
              <a:rPr lang="en-US" altLang="ko-KR" b="1" i="0" dirty="0" err="1">
                <a:latin typeface="Georgia" panose="02040502050405020303" pitchFamily="18" charset="0"/>
              </a:rPr>
              <a:t>Traffic_control_device</a:t>
            </a:r>
            <a:r>
              <a:rPr lang="en-US" altLang="ko-KR" i="0" dirty="0">
                <a:latin typeface="Georgia" panose="02040502050405020303" pitchFamily="18" charset="0"/>
              </a:rPr>
              <a:t>: Tells us about if there is any traffic signs present in the area.</a:t>
            </a:r>
          </a:p>
          <a:p>
            <a:r>
              <a:rPr lang="en-US" altLang="ko-KR" i="0" dirty="0">
                <a:latin typeface="Georgia" panose="02040502050405020303" pitchFamily="18" charset="0"/>
              </a:rPr>
              <a:t>5. </a:t>
            </a:r>
            <a:r>
              <a:rPr lang="en-US" altLang="ko-KR" b="1" i="0" dirty="0" err="1">
                <a:latin typeface="Georgia" panose="02040502050405020303" pitchFamily="18" charset="0"/>
              </a:rPr>
              <a:t>Weather_condition</a:t>
            </a:r>
            <a:r>
              <a:rPr lang="en-US" altLang="ko-KR" i="0" dirty="0">
                <a:latin typeface="Georgia" panose="02040502050405020303" pitchFamily="18" charset="0"/>
              </a:rPr>
              <a:t>: Condition of weather during the time of the incident.</a:t>
            </a:r>
          </a:p>
          <a:p>
            <a:r>
              <a:rPr lang="en-US" altLang="ko-KR" i="0" dirty="0">
                <a:latin typeface="Georgia" panose="02040502050405020303" pitchFamily="18" charset="0"/>
              </a:rPr>
              <a:t>6. </a:t>
            </a:r>
            <a:r>
              <a:rPr lang="en-US" altLang="ko-KR" b="1" i="0" dirty="0" err="1">
                <a:latin typeface="Georgia" panose="02040502050405020303" pitchFamily="18" charset="0"/>
              </a:rPr>
              <a:t>Lightning_condition</a:t>
            </a:r>
            <a:r>
              <a:rPr lang="en-US" altLang="ko-KR" i="0" dirty="0">
                <a:latin typeface="Georgia" panose="02040502050405020303" pitchFamily="18" charset="0"/>
              </a:rPr>
              <a:t>: provides information about whether the accident occurred in daylight or under specific lighting conditions.</a:t>
            </a:r>
          </a:p>
          <a:p>
            <a:r>
              <a:rPr lang="en-US" altLang="ko-KR" i="0" dirty="0">
                <a:latin typeface="Georgia" panose="02040502050405020303" pitchFamily="18" charset="0"/>
              </a:rPr>
              <a:t>7. </a:t>
            </a:r>
            <a:r>
              <a:rPr lang="en-US" altLang="ko-KR" b="1" i="0" dirty="0" err="1">
                <a:latin typeface="Georgia" panose="02040502050405020303" pitchFamily="18" charset="0"/>
              </a:rPr>
              <a:t>Hit_and_Run</a:t>
            </a:r>
            <a:r>
              <a:rPr lang="en-US" altLang="ko-KR" i="0" dirty="0">
                <a:latin typeface="Georgia" panose="02040502050405020303" pitchFamily="18" charset="0"/>
              </a:rPr>
              <a:t>: If it was a hit and run incident or not. </a:t>
            </a:r>
          </a:p>
          <a:p>
            <a:r>
              <a:rPr lang="en-US" altLang="ko-KR" i="0" dirty="0">
                <a:latin typeface="Georgia" panose="02040502050405020303" pitchFamily="18" charset="0"/>
              </a:rPr>
              <a:t>8. </a:t>
            </a:r>
            <a:r>
              <a:rPr lang="en-US" altLang="ko-KR" b="1" i="0" dirty="0" err="1">
                <a:latin typeface="Georgia" panose="02040502050405020303" pitchFamily="18" charset="0"/>
              </a:rPr>
              <a:t>Lane_cnt</a:t>
            </a:r>
            <a:r>
              <a:rPr lang="en-US" altLang="ko-KR" i="0" dirty="0">
                <a:latin typeface="Georgia" panose="02040502050405020303" pitchFamily="18" charset="0"/>
              </a:rPr>
              <a:t>: How many lanes road it was where the incident occurred.</a:t>
            </a:r>
          </a:p>
          <a:p>
            <a:r>
              <a:rPr lang="en-US" altLang="ko-KR" i="0" dirty="0">
                <a:latin typeface="Georgia" panose="02040502050405020303" pitchFamily="18" charset="0"/>
              </a:rPr>
              <a:t>9. </a:t>
            </a:r>
            <a:r>
              <a:rPr lang="en-US" altLang="ko-KR" b="1" i="0" dirty="0">
                <a:latin typeface="Georgia" panose="02040502050405020303" pitchFamily="18" charset="0"/>
              </a:rPr>
              <a:t>Damage</a:t>
            </a:r>
            <a:r>
              <a:rPr lang="en-US" altLang="ko-KR" i="0" dirty="0">
                <a:latin typeface="Georgia" panose="02040502050405020303" pitchFamily="18" charset="0"/>
              </a:rPr>
              <a:t>: This would provide a quantitative measure of the financial impact of the accident.</a:t>
            </a:r>
          </a:p>
          <a:p>
            <a:r>
              <a:rPr lang="en-US" altLang="ko-KR" i="0" dirty="0">
                <a:latin typeface="Georgia" panose="02040502050405020303" pitchFamily="18" charset="0"/>
              </a:rPr>
              <a:t>10. </a:t>
            </a:r>
            <a:r>
              <a:rPr lang="en-US" altLang="ko-KR" b="1" i="0" dirty="0" err="1">
                <a:latin typeface="Georgia" panose="02040502050405020303" pitchFamily="18" charset="0"/>
              </a:rPr>
              <a:t>Injuries_total</a:t>
            </a:r>
            <a:r>
              <a:rPr lang="en-US" altLang="ko-KR" i="0" dirty="0">
                <a:latin typeface="Georgia" panose="02040502050405020303" pitchFamily="18" charset="0"/>
              </a:rPr>
              <a:t>: Gives the total number of injuries caused by this accident.</a:t>
            </a:r>
          </a:p>
          <a:p>
            <a:r>
              <a:rPr lang="en-US" altLang="ko-KR" i="0" dirty="0">
                <a:latin typeface="Georgia" panose="02040502050405020303" pitchFamily="18" charset="0"/>
              </a:rPr>
              <a:t>11. </a:t>
            </a:r>
            <a:r>
              <a:rPr lang="en-US" altLang="ko-KR" b="1" i="0" dirty="0">
                <a:latin typeface="Georgia" panose="02040502050405020303" pitchFamily="18" charset="0"/>
              </a:rPr>
              <a:t>Latitude and Longitude</a:t>
            </a:r>
            <a:r>
              <a:rPr lang="en-US" altLang="ko-KR" i="0" dirty="0">
                <a:latin typeface="Georgia" panose="02040502050405020303" pitchFamily="18" charset="0"/>
              </a:rPr>
              <a:t>: This gives the location points at which the accident occurred.</a:t>
            </a:r>
            <a:endParaRPr lang="ko-KR" altLang="en-US" i="0" dirty="0">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619422" y="2496915"/>
            <a:ext cx="683642" cy="622211"/>
            <a:chOff x="610444" y="2336305"/>
            <a:chExt cx="683642" cy="622211"/>
          </a:xfrm>
        </p:grpSpPr>
        <p:sp>
          <p:nvSpPr>
            <p:cNvPr id="51" name="TextBox 13"/>
            <p:cNvSpPr txBox="1">
              <a:spLocks noChangeArrowheads="1"/>
            </p:cNvSpPr>
            <p:nvPr/>
          </p:nvSpPr>
          <p:spPr bwMode="auto">
            <a:xfrm>
              <a:off x="610444" y="2336305"/>
              <a:ext cx="508473" cy="477054"/>
            </a:xfrm>
            <a:prstGeom prst="rect">
              <a:avLst/>
            </a:prstGeom>
            <a:noFill/>
            <a:ln w="9525">
              <a:noFill/>
              <a:miter lim="800000"/>
              <a:headEnd/>
              <a:tailEnd/>
            </a:ln>
          </p:spPr>
          <p:txBody>
            <a:bodyPr wrap="none">
              <a:spAutoFit/>
            </a:bodyPr>
            <a:lstStyle/>
            <a:p>
              <a:r>
                <a:rPr lang="en-US" altLang="ko-KR" sz="2500" b="1" dirty="0">
                  <a:solidFill>
                    <a:srgbClr val="42AB7D"/>
                  </a:solidFill>
                  <a:latin typeface="+mj-lt"/>
                  <a:ea typeface="맑은 고딕" pitchFamily="50" charset="-127"/>
                </a:rPr>
                <a:t>01</a:t>
              </a:r>
              <a:endParaRPr lang="ko-KR" altLang="en-US" sz="2500" b="1" dirty="0">
                <a:solidFill>
                  <a:srgbClr val="42AB7D"/>
                </a:solidFill>
                <a:latin typeface="+mj-lt"/>
                <a:ea typeface="맑은 고딕" pitchFamily="50" charset="-127"/>
              </a:endParaRPr>
            </a:p>
          </p:txBody>
        </p:sp>
        <p:cxnSp>
          <p:nvCxnSpPr>
            <p:cNvPr id="30" name="직선 연결선 2"/>
            <p:cNvCxnSpPr/>
            <p:nvPr/>
          </p:nvCxnSpPr>
          <p:spPr>
            <a:xfrm>
              <a:off x="1294086" y="2456657"/>
              <a:ext cx="0" cy="501859"/>
            </a:xfrm>
            <a:prstGeom prst="line">
              <a:avLst/>
            </a:prstGeom>
            <a:ln w="38100">
              <a:solidFill>
                <a:srgbClr val="D03F54"/>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그룹 5"/>
          <p:cNvGrpSpPr/>
          <p:nvPr/>
        </p:nvGrpSpPr>
        <p:grpSpPr>
          <a:xfrm>
            <a:off x="625655" y="3487437"/>
            <a:ext cx="4651315" cy="707886"/>
            <a:chOff x="610444" y="3105408"/>
            <a:chExt cx="4651315" cy="707886"/>
          </a:xfrm>
        </p:grpSpPr>
        <p:sp>
          <p:nvSpPr>
            <p:cNvPr id="55" name="Text Box 5"/>
            <p:cNvSpPr txBox="1">
              <a:spLocks noChangeArrowheads="1"/>
            </p:cNvSpPr>
            <p:nvPr/>
          </p:nvSpPr>
          <p:spPr bwMode="auto">
            <a:xfrm>
              <a:off x="1301319" y="3105408"/>
              <a:ext cx="3960440" cy="707886"/>
            </a:xfrm>
            <a:prstGeom prst="rect">
              <a:avLst/>
            </a:prstGeom>
            <a:noFill/>
            <a:ln w="9525">
              <a:noFill/>
              <a:miter lim="800000"/>
              <a:headEnd/>
              <a:tailEnd/>
            </a:ln>
          </p:spPr>
          <p:txBody>
            <a:bodyPr wrap="square">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Trend Analysis: can reveal trends in traffic accidents.</a:t>
              </a:r>
            </a:p>
          </p:txBody>
        </p:sp>
        <p:sp>
          <p:nvSpPr>
            <p:cNvPr id="57" name="TextBox 13"/>
            <p:cNvSpPr txBox="1">
              <a:spLocks noChangeArrowheads="1"/>
            </p:cNvSpPr>
            <p:nvPr/>
          </p:nvSpPr>
          <p:spPr bwMode="auto">
            <a:xfrm>
              <a:off x="610444" y="3105408"/>
              <a:ext cx="508473" cy="477054"/>
            </a:xfrm>
            <a:prstGeom prst="rect">
              <a:avLst/>
            </a:prstGeom>
            <a:noFill/>
            <a:ln w="9525">
              <a:noFill/>
              <a:miter lim="800000"/>
              <a:headEnd/>
              <a:tailEnd/>
            </a:ln>
          </p:spPr>
          <p:txBody>
            <a:bodyPr wrap="none">
              <a:spAutoFit/>
            </a:bodyPr>
            <a:lstStyle/>
            <a:p>
              <a:r>
                <a:rPr lang="en-US" altLang="ko-KR" sz="2500" b="1" dirty="0">
                  <a:solidFill>
                    <a:srgbClr val="D03F54"/>
                  </a:solidFill>
                  <a:latin typeface="+mj-lt"/>
                  <a:ea typeface="맑은 고딕" pitchFamily="50" charset="-127"/>
                </a:rPr>
                <a:t>02</a:t>
              </a:r>
              <a:endParaRPr lang="ko-KR" altLang="en-US" sz="2500" b="1" dirty="0">
                <a:solidFill>
                  <a:srgbClr val="D03F54"/>
                </a:solidFill>
                <a:latin typeface="+mj-lt"/>
                <a:ea typeface="맑은 고딕" pitchFamily="50" charset="-127"/>
              </a:endParaRPr>
            </a:p>
          </p:txBody>
        </p:sp>
        <p:cxnSp>
          <p:nvCxnSpPr>
            <p:cNvPr id="54" name="직선 연결선 53"/>
            <p:cNvCxnSpPr/>
            <p:nvPr/>
          </p:nvCxnSpPr>
          <p:spPr>
            <a:xfrm>
              <a:off x="1294086" y="3208262"/>
              <a:ext cx="0" cy="501859"/>
            </a:xfrm>
            <a:prstGeom prst="line">
              <a:avLst/>
            </a:prstGeom>
            <a:ln w="38100">
              <a:solidFill>
                <a:srgbClr val="42AB7D"/>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그룹 6"/>
          <p:cNvGrpSpPr/>
          <p:nvPr/>
        </p:nvGrpSpPr>
        <p:grpSpPr>
          <a:xfrm>
            <a:off x="625655" y="4402747"/>
            <a:ext cx="3601938" cy="1015663"/>
            <a:chOff x="610444" y="3803004"/>
            <a:chExt cx="3601938" cy="1015663"/>
          </a:xfrm>
        </p:grpSpPr>
        <p:sp>
          <p:nvSpPr>
            <p:cNvPr id="61" name="Text Box 5"/>
            <p:cNvSpPr txBox="1">
              <a:spLocks noChangeArrowheads="1"/>
            </p:cNvSpPr>
            <p:nvPr/>
          </p:nvSpPr>
          <p:spPr bwMode="auto">
            <a:xfrm>
              <a:off x="1259632" y="3803004"/>
              <a:ext cx="2952750" cy="1015663"/>
            </a:xfrm>
            <a:prstGeom prst="rect">
              <a:avLst/>
            </a:prstGeom>
            <a:noFill/>
            <a:ln w="9525">
              <a:noFill/>
              <a:miter lim="800000"/>
              <a:headEnd/>
              <a:tailEnd/>
            </a:ln>
          </p:spPr>
          <p:txBody>
            <a:bodyPr>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Primary factors: determine the factors that cause accidents.</a:t>
              </a:r>
            </a:p>
          </p:txBody>
        </p:sp>
        <p:sp>
          <p:nvSpPr>
            <p:cNvPr id="63" name="TextBox 13"/>
            <p:cNvSpPr txBox="1">
              <a:spLocks noChangeArrowheads="1"/>
            </p:cNvSpPr>
            <p:nvPr/>
          </p:nvSpPr>
          <p:spPr bwMode="auto">
            <a:xfrm>
              <a:off x="610444" y="3874511"/>
              <a:ext cx="508473" cy="477054"/>
            </a:xfrm>
            <a:prstGeom prst="rect">
              <a:avLst/>
            </a:prstGeom>
            <a:noFill/>
            <a:ln w="9525">
              <a:noFill/>
              <a:miter lim="800000"/>
              <a:headEnd/>
              <a:tailEnd/>
            </a:ln>
          </p:spPr>
          <p:txBody>
            <a:bodyPr wrap="none">
              <a:spAutoFit/>
            </a:bodyPr>
            <a:lstStyle/>
            <a:p>
              <a:r>
                <a:rPr lang="en-US" altLang="ko-KR" sz="2500" b="1" dirty="0">
                  <a:solidFill>
                    <a:srgbClr val="42AB7D"/>
                  </a:solidFill>
                  <a:latin typeface="+mj-lt"/>
                  <a:ea typeface="맑은 고딕" pitchFamily="50" charset="-127"/>
                </a:rPr>
                <a:t>03</a:t>
              </a:r>
              <a:endParaRPr lang="ko-KR" altLang="en-US" sz="2500" b="1" dirty="0">
                <a:solidFill>
                  <a:srgbClr val="42AB7D"/>
                </a:solidFill>
                <a:latin typeface="+mj-lt"/>
                <a:ea typeface="맑은 고딕" pitchFamily="50" charset="-127"/>
              </a:endParaRPr>
            </a:p>
          </p:txBody>
        </p:sp>
        <p:cxnSp>
          <p:nvCxnSpPr>
            <p:cNvPr id="60" name="직선 연결선 59"/>
            <p:cNvCxnSpPr/>
            <p:nvPr/>
          </p:nvCxnSpPr>
          <p:spPr>
            <a:xfrm>
              <a:off x="1294086" y="3939913"/>
              <a:ext cx="0" cy="501859"/>
            </a:xfrm>
            <a:prstGeom prst="line">
              <a:avLst/>
            </a:prstGeom>
            <a:ln w="38100">
              <a:solidFill>
                <a:srgbClr val="D03F54"/>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a:off x="625655" y="5510602"/>
            <a:ext cx="3673946" cy="788158"/>
            <a:chOff x="610444" y="4643614"/>
            <a:chExt cx="3673946" cy="788158"/>
          </a:xfrm>
        </p:grpSpPr>
        <p:sp>
          <p:nvSpPr>
            <p:cNvPr id="67" name="Text Box 5"/>
            <p:cNvSpPr txBox="1">
              <a:spLocks noChangeArrowheads="1"/>
            </p:cNvSpPr>
            <p:nvPr/>
          </p:nvSpPr>
          <p:spPr bwMode="auto">
            <a:xfrm>
              <a:off x="1331640" y="4723886"/>
              <a:ext cx="2952750" cy="707886"/>
            </a:xfrm>
            <a:prstGeom prst="rect">
              <a:avLst/>
            </a:prstGeom>
            <a:noFill/>
            <a:ln w="9525">
              <a:noFill/>
              <a:miter lim="800000"/>
              <a:headEnd/>
              <a:tailEnd/>
            </a:ln>
          </p:spPr>
          <p:txBody>
            <a:bodyPr>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Does Light and weather impact the accident?</a:t>
              </a:r>
            </a:p>
          </p:txBody>
        </p:sp>
        <p:sp>
          <p:nvSpPr>
            <p:cNvPr id="69" name="TextBox 13"/>
            <p:cNvSpPr txBox="1">
              <a:spLocks noChangeArrowheads="1"/>
            </p:cNvSpPr>
            <p:nvPr/>
          </p:nvSpPr>
          <p:spPr bwMode="auto">
            <a:xfrm>
              <a:off x="610444" y="4643614"/>
              <a:ext cx="508473" cy="477054"/>
            </a:xfrm>
            <a:prstGeom prst="rect">
              <a:avLst/>
            </a:prstGeom>
            <a:noFill/>
            <a:ln w="9525">
              <a:noFill/>
              <a:miter lim="800000"/>
              <a:headEnd/>
              <a:tailEnd/>
            </a:ln>
          </p:spPr>
          <p:txBody>
            <a:bodyPr wrap="none">
              <a:spAutoFit/>
            </a:bodyPr>
            <a:lstStyle/>
            <a:p>
              <a:r>
                <a:rPr lang="en-US" altLang="ko-KR" sz="2500" b="1" dirty="0">
                  <a:solidFill>
                    <a:srgbClr val="D03F54"/>
                  </a:solidFill>
                  <a:latin typeface="+mj-lt"/>
                  <a:ea typeface="맑은 고딕" pitchFamily="50" charset="-127"/>
                </a:rPr>
                <a:t>04</a:t>
              </a:r>
              <a:endParaRPr lang="ko-KR" altLang="en-US" sz="2500" b="1" dirty="0">
                <a:solidFill>
                  <a:srgbClr val="D03F54"/>
                </a:solidFill>
                <a:latin typeface="+mj-lt"/>
                <a:ea typeface="맑은 고딕" pitchFamily="50" charset="-127"/>
              </a:endParaRPr>
            </a:p>
          </p:txBody>
        </p:sp>
        <p:cxnSp>
          <p:nvCxnSpPr>
            <p:cNvPr id="66" name="직선 연결선 65"/>
            <p:cNvCxnSpPr/>
            <p:nvPr/>
          </p:nvCxnSpPr>
          <p:spPr>
            <a:xfrm>
              <a:off x="1294086" y="4723886"/>
              <a:ext cx="0" cy="501859"/>
            </a:xfrm>
            <a:prstGeom prst="line">
              <a:avLst/>
            </a:prstGeom>
            <a:ln w="38100">
              <a:solidFill>
                <a:srgbClr val="42AB7D"/>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51E2890-64DA-CD4F-BB03-BCD5CEF8D476}"/>
              </a:ext>
            </a:extLst>
          </p:cNvPr>
          <p:cNvSpPr txBox="1"/>
          <p:nvPr/>
        </p:nvSpPr>
        <p:spPr>
          <a:xfrm>
            <a:off x="1259632" y="1532743"/>
            <a:ext cx="3816424" cy="523220"/>
          </a:xfrm>
          <a:prstGeom prst="rect">
            <a:avLst/>
          </a:prstGeom>
          <a:noFill/>
        </p:spPr>
        <p:txBody>
          <a:bodyPr wrap="square" rtlCol="0">
            <a:spAutoFit/>
          </a:bodyPr>
          <a:lstStyle/>
          <a:p>
            <a:r>
              <a:rPr lang="en-US" sz="2800" b="1" dirty="0">
                <a:solidFill>
                  <a:schemeClr val="tx2">
                    <a:lumMod val="75000"/>
                  </a:schemeClr>
                </a:solidFill>
                <a:latin typeface="Algerian" panose="04020705040A02060702" pitchFamily="82" charset="0"/>
              </a:rPr>
              <a:t>Expected Outcomes</a:t>
            </a:r>
          </a:p>
        </p:txBody>
      </p:sp>
      <p:sp>
        <p:nvSpPr>
          <p:cNvPr id="3" name="TextBox 2">
            <a:extLst>
              <a:ext uri="{FF2B5EF4-FFF2-40B4-BE49-F238E27FC236}">
                <a16:creationId xmlns:a16="http://schemas.microsoft.com/office/drawing/2014/main" id="{5031F894-ECFB-0C5F-028E-CD62CD74AE80}"/>
              </a:ext>
            </a:extLst>
          </p:cNvPr>
          <p:cNvSpPr txBox="1"/>
          <p:nvPr/>
        </p:nvSpPr>
        <p:spPr>
          <a:xfrm>
            <a:off x="1346851" y="2416254"/>
            <a:ext cx="3520471" cy="923330"/>
          </a:xfrm>
          <a:prstGeom prst="rect">
            <a:avLst/>
          </a:prstGeom>
          <a:noFill/>
        </p:spPr>
        <p:txBody>
          <a:bodyPr wrap="square" rtlCol="0">
            <a:spAutoFit/>
          </a:bodyPr>
          <a:lstStyle/>
          <a:p>
            <a:r>
              <a:rPr lang="en-US" b="1" dirty="0">
                <a:latin typeface="Ink Free" panose="03080402000500000000" pitchFamily="66" charset="0"/>
              </a:rPr>
              <a:t>Identification of High-Risk areas: identify specific areas in Chicago with highest crash rates.</a:t>
            </a:r>
          </a:p>
        </p:txBody>
      </p:sp>
    </p:spTree>
    <p:extLst>
      <p:ext uri="{BB962C8B-B14F-4D97-AF65-F5344CB8AC3E}">
        <p14:creationId xmlns:p14="http://schemas.microsoft.com/office/powerpoint/2010/main" val="94309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a:t>THANK</a:t>
            </a:r>
            <a:br>
              <a:rPr lang="en-US" altLang="ko-KR"/>
            </a:br>
            <a:r>
              <a:rPr lang="en-US" altLang="ko-KR"/>
              <a:t>YOU</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Add some text to the title slide</a:t>
            </a:r>
            <a:endParaRPr lang="ko-KR" altLang="en-US" dirty="0"/>
          </a:p>
        </p:txBody>
      </p:sp>
      <p:sp>
        <p:nvSpPr>
          <p:cNvPr id="6" name="내용 개체 틀 5"/>
          <p:cNvSpPr>
            <a:spLocks noGrp="1"/>
          </p:cNvSpPr>
          <p:nvPr>
            <p:ph idx="1"/>
          </p:nvPr>
        </p:nvSpPr>
        <p:spPr/>
        <p:txBody>
          <a:bodyPr/>
          <a:lstStyle/>
          <a:p>
            <a:r>
              <a:rPr lang="en-US" altLang="ko-KR" dirty="0"/>
              <a:t>Replace with your own text</a:t>
            </a:r>
            <a:endParaRPr lang="ko-KR" altLang="en-US" dirty="0"/>
          </a:p>
        </p:txBody>
      </p:sp>
    </p:spTree>
    <p:extLst>
      <p:ext uri="{BB962C8B-B14F-4D97-AF65-F5344CB8AC3E}">
        <p14:creationId xmlns:p14="http://schemas.microsoft.com/office/powerpoint/2010/main" val="3786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9"/>
          <p:cNvSpPr txBox="1">
            <a:spLocks noChangeArrowheads="1"/>
          </p:cNvSpPr>
          <p:nvPr/>
        </p:nvSpPr>
        <p:spPr bwMode="auto">
          <a:xfrm>
            <a:off x="4787979" y="3176972"/>
            <a:ext cx="2223584" cy="21441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indent="-228600" fontAlgn="base">
              <a:lnSpc>
                <a:spcPct val="200000"/>
              </a:lnSpc>
              <a:spcBef>
                <a:spcPts val="100"/>
              </a:spcBef>
              <a:spcAft>
                <a:spcPct val="0"/>
              </a:spcAft>
              <a:buClrTx/>
              <a:buSzTx/>
              <a:buFont typeface="+mj-lt"/>
              <a:buAutoNum type="arabicPeriod"/>
              <a:tabLst/>
            </a:pPr>
            <a:r>
              <a:rPr kumimoji="1" lang="en-US" altLang="ko-KR" sz="1300" dirty="0">
                <a:solidFill>
                  <a:schemeClr val="bg1"/>
                </a:solidFill>
                <a:latin typeface="+mj-lt"/>
                <a:ea typeface="맑은 고딕" pitchFamily="50" charset="-127"/>
                <a:cs typeface="굴림" pitchFamily="50" charset="-127"/>
              </a:rPr>
              <a:t>Insert text here</a:t>
            </a:r>
          </a:p>
          <a:p>
            <a:pPr marR="0" indent="-228600" fontAlgn="base">
              <a:lnSpc>
                <a:spcPct val="200000"/>
              </a:lnSpc>
              <a:spcBef>
                <a:spcPts val="100"/>
              </a:spcBef>
              <a:spcAft>
                <a:spcPct val="0"/>
              </a:spcAft>
              <a:buClrTx/>
              <a:buSzTx/>
              <a:buFont typeface="+mj-lt"/>
              <a:buAutoNum type="arabicPeriod"/>
              <a:tabLst/>
            </a:pPr>
            <a:r>
              <a:rPr kumimoji="1" lang="en-US" altLang="ko-KR" sz="1300" dirty="0">
                <a:solidFill>
                  <a:schemeClr val="bg1"/>
                </a:solidFill>
                <a:latin typeface="+mj-lt"/>
                <a:ea typeface="맑은 고딕" pitchFamily="50" charset="-127"/>
                <a:cs typeface="굴림" pitchFamily="50" charset="-127"/>
              </a:rPr>
              <a:t>Insert text here</a:t>
            </a:r>
          </a:p>
          <a:p>
            <a:pPr marR="0" indent="-228600" fontAlgn="base">
              <a:lnSpc>
                <a:spcPct val="200000"/>
              </a:lnSpc>
              <a:spcBef>
                <a:spcPts val="100"/>
              </a:spcBef>
              <a:spcAft>
                <a:spcPct val="0"/>
              </a:spcAft>
              <a:buClrTx/>
              <a:buSzTx/>
              <a:buFont typeface="+mj-lt"/>
              <a:buAutoNum type="arabicPeriod"/>
              <a:tabLst/>
            </a:pPr>
            <a:r>
              <a:rPr kumimoji="1" lang="en-US" altLang="ko-KR" sz="1300" dirty="0">
                <a:solidFill>
                  <a:schemeClr val="bg1"/>
                </a:solidFill>
                <a:latin typeface="+mj-lt"/>
                <a:ea typeface="맑은 고딕" pitchFamily="50" charset="-127"/>
                <a:cs typeface="굴림" pitchFamily="50" charset="-127"/>
              </a:rPr>
              <a:t>Insert text here</a:t>
            </a:r>
          </a:p>
          <a:p>
            <a:pPr indent="-228600" fontAlgn="base">
              <a:lnSpc>
                <a:spcPct val="200000"/>
              </a:lnSpc>
              <a:spcBef>
                <a:spcPts val="100"/>
              </a:spcBef>
              <a:spcAft>
                <a:spcPct val="0"/>
              </a:spcAft>
              <a:buFont typeface="+mj-lt"/>
              <a:buAutoNum type="arabicPeriod"/>
            </a:pPr>
            <a:r>
              <a:rPr kumimoji="1" lang="en-US" altLang="ko-KR" sz="1300" dirty="0">
                <a:solidFill>
                  <a:schemeClr val="bg1"/>
                </a:solidFill>
                <a:latin typeface="+mj-lt"/>
                <a:ea typeface="맑은 고딕" pitchFamily="50" charset="-127"/>
                <a:cs typeface="굴림" pitchFamily="50" charset="-127"/>
              </a:rPr>
              <a:t>Insert text here</a:t>
            </a:r>
          </a:p>
          <a:p>
            <a:pPr indent="-228600" fontAlgn="base">
              <a:lnSpc>
                <a:spcPct val="200000"/>
              </a:lnSpc>
              <a:spcBef>
                <a:spcPts val="100"/>
              </a:spcBef>
              <a:spcAft>
                <a:spcPct val="0"/>
              </a:spcAft>
              <a:buFont typeface="+mj-lt"/>
              <a:buAutoNum type="arabicPeriod"/>
            </a:pPr>
            <a:r>
              <a:rPr kumimoji="1" lang="en-US" altLang="ko-KR" sz="1300" dirty="0">
                <a:solidFill>
                  <a:schemeClr val="bg1"/>
                </a:solidFill>
                <a:latin typeface="+mj-lt"/>
                <a:ea typeface="맑은 고딕" pitchFamily="50" charset="-127"/>
                <a:cs typeface="굴림" pitchFamily="50" charset="-127"/>
              </a:rPr>
              <a:t>Insert text here</a:t>
            </a:r>
          </a:p>
        </p:txBody>
      </p:sp>
      <p:grpSp>
        <p:nvGrpSpPr>
          <p:cNvPr id="2" name="그룹 1"/>
          <p:cNvGrpSpPr/>
          <p:nvPr/>
        </p:nvGrpSpPr>
        <p:grpSpPr>
          <a:xfrm>
            <a:off x="4147972" y="1531474"/>
            <a:ext cx="2749294" cy="1509378"/>
            <a:chOff x="3178447" y="2365814"/>
            <a:chExt cx="2808312" cy="1509378"/>
          </a:xfrm>
        </p:grpSpPr>
        <p:sp>
          <p:nvSpPr>
            <p:cNvPr id="19" name="Text Box 4"/>
            <p:cNvSpPr txBox="1">
              <a:spLocks noChangeArrowheads="1"/>
            </p:cNvSpPr>
            <p:nvPr/>
          </p:nvSpPr>
          <p:spPr bwMode="auto">
            <a:xfrm>
              <a:off x="3779912" y="2365814"/>
              <a:ext cx="1584176" cy="5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rgbClr val="20543E"/>
                  </a:solidFill>
                  <a:latin typeface="+mj-lt"/>
                  <a:ea typeface="맑은 고딕" pitchFamily="50" charset="-127"/>
                  <a:cs typeface="굴림" pitchFamily="50" charset="-127"/>
                </a:rPr>
                <a:t>01</a:t>
              </a:r>
              <a:endParaRPr kumimoji="1" lang="ko-KR" altLang="ko-KR" sz="3200" b="1" dirty="0">
                <a:solidFill>
                  <a:srgbClr val="20543E"/>
                </a:solidFill>
                <a:latin typeface="+mj-lt"/>
                <a:ea typeface="맑은 고딕" pitchFamily="50" charset="-127"/>
                <a:cs typeface="굴림" pitchFamily="50" charset="-127"/>
              </a:endParaRPr>
            </a:p>
          </p:txBody>
        </p:sp>
        <p:sp>
          <p:nvSpPr>
            <p:cNvPr id="20" name="Text Box 5"/>
            <p:cNvSpPr txBox="1">
              <a:spLocks noChangeArrowheads="1"/>
            </p:cNvSpPr>
            <p:nvPr/>
          </p:nvSpPr>
          <p:spPr bwMode="auto">
            <a:xfrm>
              <a:off x="3178447" y="2895188"/>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rgbClr val="20543E"/>
                  </a:solidFill>
                  <a:latin typeface="+mj-lt"/>
                  <a:ea typeface="맑은 고딕" pitchFamily="50" charset="-127"/>
                  <a:cs typeface="굴림" pitchFamily="50" charset="-127"/>
                </a:rPr>
                <a:t> Insert text here</a:t>
              </a:r>
            </a:p>
          </p:txBody>
        </p:sp>
        <p:sp>
          <p:nvSpPr>
            <p:cNvPr id="14" name="직사각형 13"/>
            <p:cNvSpPr/>
            <p:nvPr/>
          </p:nvSpPr>
          <p:spPr>
            <a:xfrm>
              <a:off x="3331591" y="3321194"/>
              <a:ext cx="2502024" cy="553998"/>
            </a:xfrm>
            <a:prstGeom prst="rect">
              <a:avLst/>
            </a:prstGeom>
          </p:spPr>
          <p:txBody>
            <a:bodyPr wrap="square">
              <a:spAutoFit/>
            </a:bodyPr>
            <a:lstStyle/>
            <a:p>
              <a:pPr lvl="0" algn="ctr">
                <a:lnSpc>
                  <a:spcPts val="1200"/>
                </a:lnSpc>
                <a:defRPr/>
              </a:pPr>
              <a:r>
                <a:rPr lang="en-US" altLang="ko-KR" sz="1100" dirty="0">
                  <a:solidFill>
                    <a:srgbClr val="20543E"/>
                  </a:solidFill>
                  <a:latin typeface="+mj-lt"/>
                  <a:ea typeface="맑은 고딕" pitchFamily="50" charset="-127"/>
                  <a:cs typeface="굴림" pitchFamily="50" charset="-127"/>
                </a:rPr>
                <a:t>Lorem ipsum dolor sit </a:t>
              </a:r>
              <a:r>
                <a:rPr lang="en-US" altLang="ko-KR" sz="1100" dirty="0" err="1">
                  <a:solidFill>
                    <a:srgbClr val="20543E"/>
                  </a:solidFill>
                  <a:latin typeface="+mj-lt"/>
                  <a:ea typeface="맑은 고딕" pitchFamily="50" charset="-127"/>
                  <a:cs typeface="굴림" pitchFamily="50" charset="-127"/>
                </a:rPr>
                <a:t>amet</a:t>
              </a:r>
              <a:r>
                <a:rPr lang="en-US" altLang="ko-KR" sz="1100" dirty="0">
                  <a:solidFill>
                    <a:srgbClr val="20543E"/>
                  </a:solidFill>
                  <a:latin typeface="+mj-lt"/>
                  <a:ea typeface="맑은 고딕" pitchFamily="50" charset="-127"/>
                  <a:cs typeface="굴림" pitchFamily="50" charset="-127"/>
                </a:rPr>
                <a:t>, </a:t>
              </a:r>
              <a:r>
                <a:rPr lang="en-US" altLang="ko-KR" sz="1100" dirty="0" err="1">
                  <a:solidFill>
                    <a:srgbClr val="20543E"/>
                  </a:solidFill>
                  <a:latin typeface="+mj-lt"/>
                  <a:ea typeface="맑은 고딕" pitchFamily="50" charset="-127"/>
                  <a:cs typeface="굴림" pitchFamily="50" charset="-127"/>
                </a:rPr>
                <a:t>simul</a:t>
              </a:r>
              <a:r>
                <a:rPr lang="en-US" altLang="ko-KR" sz="1100" dirty="0">
                  <a:solidFill>
                    <a:srgbClr val="20543E"/>
                  </a:solidFill>
                  <a:latin typeface="+mj-lt"/>
                  <a:ea typeface="맑은 고딕" pitchFamily="50" charset="-127"/>
                  <a:cs typeface="굴림" pitchFamily="50" charset="-127"/>
                </a:rPr>
                <a:t> </a:t>
              </a:r>
              <a:r>
                <a:rPr lang="en-US" altLang="ko-KR" sz="1100" dirty="0" err="1">
                  <a:solidFill>
                    <a:srgbClr val="20543E"/>
                  </a:solidFill>
                  <a:latin typeface="+mj-lt"/>
                  <a:ea typeface="맑은 고딕" pitchFamily="50" charset="-127"/>
                  <a:cs typeface="굴림" pitchFamily="50" charset="-127"/>
                </a:rPr>
                <a:t>adolescens</a:t>
              </a:r>
              <a:r>
                <a:rPr lang="en-US" altLang="ko-KR" sz="1100" dirty="0">
                  <a:solidFill>
                    <a:srgbClr val="20543E"/>
                  </a:solidFill>
                  <a:latin typeface="+mj-lt"/>
                  <a:ea typeface="맑은 고딕" pitchFamily="50" charset="-127"/>
                  <a:cs typeface="굴림" pitchFamily="50" charset="-127"/>
                </a:rPr>
                <a:t> </a:t>
              </a:r>
              <a:r>
                <a:rPr lang="en-US" altLang="ko-KR" sz="1100" dirty="0" err="1">
                  <a:solidFill>
                    <a:srgbClr val="20543E"/>
                  </a:solidFill>
                  <a:latin typeface="+mj-lt"/>
                  <a:ea typeface="맑은 고딕" pitchFamily="50" charset="-127"/>
                  <a:cs typeface="굴림" pitchFamily="50" charset="-127"/>
                </a:rPr>
                <a:t>ei</a:t>
              </a:r>
              <a:r>
                <a:rPr lang="en-US" altLang="ko-KR" sz="1100" dirty="0">
                  <a:solidFill>
                    <a:srgbClr val="20543E"/>
                  </a:solidFill>
                  <a:latin typeface="+mj-lt"/>
                  <a:ea typeface="맑은 고딕" pitchFamily="50" charset="-127"/>
                  <a:cs typeface="굴림" pitchFamily="50" charset="-127"/>
                </a:rPr>
                <a:t> vis, id </a:t>
              </a:r>
              <a:r>
                <a:rPr lang="en-US" altLang="ko-KR" sz="1100" dirty="0" err="1">
                  <a:solidFill>
                    <a:srgbClr val="20543E"/>
                  </a:solidFill>
                  <a:latin typeface="+mj-lt"/>
                  <a:ea typeface="맑은 고딕" pitchFamily="50" charset="-127"/>
                  <a:cs typeface="굴림" pitchFamily="50" charset="-127"/>
                </a:rPr>
                <a:t>nec</a:t>
              </a:r>
              <a:r>
                <a:rPr lang="en-US" altLang="ko-KR" sz="1100" dirty="0">
                  <a:solidFill>
                    <a:srgbClr val="20543E"/>
                  </a:solidFill>
                  <a:latin typeface="+mj-lt"/>
                  <a:ea typeface="맑은 고딕" pitchFamily="50" charset="-127"/>
                  <a:cs typeface="굴림" pitchFamily="50" charset="-127"/>
                </a:rPr>
                <a:t> </a:t>
              </a:r>
              <a:r>
                <a:rPr lang="en-US" altLang="ko-KR" sz="1100" dirty="0" err="1">
                  <a:solidFill>
                    <a:srgbClr val="20543E"/>
                  </a:solidFill>
                  <a:latin typeface="+mj-lt"/>
                  <a:ea typeface="맑은 고딕" pitchFamily="50" charset="-127"/>
                  <a:cs typeface="굴림" pitchFamily="50" charset="-127"/>
                </a:rPr>
                <a:t>errem</a:t>
              </a:r>
              <a:r>
                <a:rPr lang="en-US" altLang="ko-KR" sz="1100" dirty="0">
                  <a:solidFill>
                    <a:srgbClr val="20543E"/>
                  </a:solidFill>
                  <a:latin typeface="+mj-lt"/>
                  <a:ea typeface="맑은 고딕" pitchFamily="50" charset="-127"/>
                  <a:cs typeface="굴림" pitchFamily="50" charset="-127"/>
                </a:rPr>
                <a:t> </a:t>
              </a:r>
              <a:r>
                <a:rPr lang="en-US" altLang="ko-KR" sz="1100" dirty="0" err="1">
                  <a:solidFill>
                    <a:srgbClr val="20543E"/>
                  </a:solidFill>
                  <a:latin typeface="+mj-lt"/>
                  <a:ea typeface="맑은 고딕" pitchFamily="50" charset="-127"/>
                  <a:cs typeface="굴림" pitchFamily="50" charset="-127"/>
                </a:rPr>
                <a:t>interesset</a:t>
              </a:r>
              <a:endParaRPr lang="en-US" altLang="ko-KR" sz="1100" dirty="0">
                <a:solidFill>
                  <a:srgbClr val="20543E"/>
                </a:solidFill>
                <a:latin typeface="+mj-lt"/>
                <a:ea typeface="맑은 고딕" pitchFamily="50" charset="-127"/>
                <a:cs typeface="굴림" pitchFamily="50" charset="-127"/>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610444" y="2336305"/>
            <a:ext cx="3745954" cy="622211"/>
            <a:chOff x="610444" y="2336305"/>
            <a:chExt cx="3745954" cy="622211"/>
          </a:xfrm>
        </p:grpSpPr>
        <p:sp>
          <p:nvSpPr>
            <p:cNvPr id="34" name="Text Box 5"/>
            <p:cNvSpPr txBox="1">
              <a:spLocks noChangeArrowheads="1"/>
            </p:cNvSpPr>
            <p:nvPr/>
          </p:nvSpPr>
          <p:spPr bwMode="auto">
            <a:xfrm>
              <a:off x="1403648" y="2456657"/>
              <a:ext cx="2952750" cy="400110"/>
            </a:xfrm>
            <a:prstGeom prst="rect">
              <a:avLst/>
            </a:prstGeom>
            <a:noFill/>
            <a:ln w="9525">
              <a:noFill/>
              <a:miter lim="800000"/>
              <a:headEnd/>
              <a:tailEnd/>
            </a:ln>
          </p:spPr>
          <p:txBody>
            <a:bodyPr>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Scope of the project</a:t>
              </a:r>
            </a:p>
          </p:txBody>
        </p:sp>
        <p:sp>
          <p:nvSpPr>
            <p:cNvPr id="51" name="TextBox 13"/>
            <p:cNvSpPr txBox="1">
              <a:spLocks noChangeArrowheads="1"/>
            </p:cNvSpPr>
            <p:nvPr/>
          </p:nvSpPr>
          <p:spPr bwMode="auto">
            <a:xfrm>
              <a:off x="610444" y="2336305"/>
              <a:ext cx="508473" cy="477054"/>
            </a:xfrm>
            <a:prstGeom prst="rect">
              <a:avLst/>
            </a:prstGeom>
            <a:noFill/>
            <a:ln w="9525">
              <a:noFill/>
              <a:miter lim="800000"/>
              <a:headEnd/>
              <a:tailEnd/>
            </a:ln>
          </p:spPr>
          <p:txBody>
            <a:bodyPr wrap="none">
              <a:spAutoFit/>
            </a:bodyPr>
            <a:lstStyle/>
            <a:p>
              <a:r>
                <a:rPr lang="en-US" altLang="ko-KR" sz="2500" b="1" dirty="0">
                  <a:solidFill>
                    <a:srgbClr val="42AB7D"/>
                  </a:solidFill>
                  <a:latin typeface="+mj-lt"/>
                  <a:ea typeface="맑은 고딕" pitchFamily="50" charset="-127"/>
                </a:rPr>
                <a:t>01</a:t>
              </a:r>
              <a:endParaRPr lang="ko-KR" altLang="en-US" sz="2500" b="1" dirty="0">
                <a:solidFill>
                  <a:srgbClr val="42AB7D"/>
                </a:solidFill>
                <a:latin typeface="+mj-lt"/>
                <a:ea typeface="맑은 고딕" pitchFamily="50" charset="-127"/>
              </a:endParaRPr>
            </a:p>
          </p:txBody>
        </p:sp>
        <p:cxnSp>
          <p:nvCxnSpPr>
            <p:cNvPr id="30" name="직선 연결선 2"/>
            <p:cNvCxnSpPr/>
            <p:nvPr/>
          </p:nvCxnSpPr>
          <p:spPr>
            <a:xfrm>
              <a:off x="1294086" y="2456657"/>
              <a:ext cx="0" cy="501859"/>
            </a:xfrm>
            <a:prstGeom prst="line">
              <a:avLst/>
            </a:prstGeom>
            <a:ln w="38100">
              <a:solidFill>
                <a:srgbClr val="D03F54"/>
              </a:solidFill>
              <a:prstDash val="sysDot"/>
            </a:ln>
          </p:spPr>
          <p:style>
            <a:lnRef idx="1">
              <a:schemeClr val="accent1"/>
            </a:lnRef>
            <a:fillRef idx="0">
              <a:schemeClr val="accent1"/>
            </a:fillRef>
            <a:effectRef idx="0">
              <a:schemeClr val="accent1"/>
            </a:effectRef>
            <a:fontRef idx="minor">
              <a:schemeClr val="tx1"/>
            </a:fontRef>
          </p:style>
        </p:cxnSp>
      </p:grpSp>
      <p:grpSp>
        <p:nvGrpSpPr>
          <p:cNvPr id="6" name="그룹 5"/>
          <p:cNvGrpSpPr/>
          <p:nvPr/>
        </p:nvGrpSpPr>
        <p:grpSpPr>
          <a:xfrm>
            <a:off x="610444" y="3105408"/>
            <a:ext cx="4681636" cy="604713"/>
            <a:chOff x="610444" y="3105408"/>
            <a:chExt cx="4681636" cy="604713"/>
          </a:xfrm>
        </p:grpSpPr>
        <p:sp>
          <p:nvSpPr>
            <p:cNvPr id="55" name="Text Box 5"/>
            <p:cNvSpPr txBox="1">
              <a:spLocks noChangeArrowheads="1"/>
            </p:cNvSpPr>
            <p:nvPr/>
          </p:nvSpPr>
          <p:spPr bwMode="auto">
            <a:xfrm>
              <a:off x="1331640" y="3208262"/>
              <a:ext cx="3960440" cy="400110"/>
            </a:xfrm>
            <a:prstGeom prst="rect">
              <a:avLst/>
            </a:prstGeom>
            <a:noFill/>
            <a:ln w="9525">
              <a:noFill/>
              <a:miter lim="800000"/>
              <a:headEnd/>
              <a:tailEnd/>
            </a:ln>
          </p:spPr>
          <p:txBody>
            <a:bodyPr wrap="square">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Features that will be implemented</a:t>
              </a:r>
            </a:p>
          </p:txBody>
        </p:sp>
        <p:sp>
          <p:nvSpPr>
            <p:cNvPr id="57" name="TextBox 13"/>
            <p:cNvSpPr txBox="1">
              <a:spLocks noChangeArrowheads="1"/>
            </p:cNvSpPr>
            <p:nvPr/>
          </p:nvSpPr>
          <p:spPr bwMode="auto">
            <a:xfrm>
              <a:off x="610444" y="3105408"/>
              <a:ext cx="508473" cy="477054"/>
            </a:xfrm>
            <a:prstGeom prst="rect">
              <a:avLst/>
            </a:prstGeom>
            <a:noFill/>
            <a:ln w="9525">
              <a:noFill/>
              <a:miter lim="800000"/>
              <a:headEnd/>
              <a:tailEnd/>
            </a:ln>
          </p:spPr>
          <p:txBody>
            <a:bodyPr wrap="none">
              <a:spAutoFit/>
            </a:bodyPr>
            <a:lstStyle/>
            <a:p>
              <a:r>
                <a:rPr lang="en-US" altLang="ko-KR" sz="2500" b="1" dirty="0">
                  <a:solidFill>
                    <a:srgbClr val="D03F54"/>
                  </a:solidFill>
                  <a:latin typeface="+mj-lt"/>
                  <a:ea typeface="맑은 고딕" pitchFamily="50" charset="-127"/>
                </a:rPr>
                <a:t>02</a:t>
              </a:r>
              <a:endParaRPr lang="ko-KR" altLang="en-US" sz="2500" b="1" dirty="0">
                <a:solidFill>
                  <a:srgbClr val="D03F54"/>
                </a:solidFill>
                <a:latin typeface="+mj-lt"/>
                <a:ea typeface="맑은 고딕" pitchFamily="50" charset="-127"/>
              </a:endParaRPr>
            </a:p>
          </p:txBody>
        </p:sp>
        <p:cxnSp>
          <p:nvCxnSpPr>
            <p:cNvPr id="54" name="직선 연결선 53"/>
            <p:cNvCxnSpPr/>
            <p:nvPr/>
          </p:nvCxnSpPr>
          <p:spPr>
            <a:xfrm>
              <a:off x="1294086" y="3208262"/>
              <a:ext cx="0" cy="501859"/>
            </a:xfrm>
            <a:prstGeom prst="line">
              <a:avLst/>
            </a:prstGeom>
            <a:ln w="38100">
              <a:solidFill>
                <a:srgbClr val="42AB7D"/>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그룹 6"/>
          <p:cNvGrpSpPr/>
          <p:nvPr/>
        </p:nvGrpSpPr>
        <p:grpSpPr>
          <a:xfrm>
            <a:off x="610444" y="3874511"/>
            <a:ext cx="3673946" cy="567261"/>
            <a:chOff x="610444" y="3874511"/>
            <a:chExt cx="3673946" cy="567261"/>
          </a:xfrm>
        </p:grpSpPr>
        <p:sp>
          <p:nvSpPr>
            <p:cNvPr id="61" name="Text Box 5"/>
            <p:cNvSpPr txBox="1">
              <a:spLocks noChangeArrowheads="1"/>
            </p:cNvSpPr>
            <p:nvPr/>
          </p:nvSpPr>
          <p:spPr bwMode="auto">
            <a:xfrm>
              <a:off x="1331640" y="3939913"/>
              <a:ext cx="2952750" cy="400110"/>
            </a:xfrm>
            <a:prstGeom prst="rect">
              <a:avLst/>
            </a:prstGeom>
            <a:noFill/>
            <a:ln w="9525">
              <a:noFill/>
              <a:miter lim="800000"/>
              <a:headEnd/>
              <a:tailEnd/>
            </a:ln>
          </p:spPr>
          <p:txBody>
            <a:bodyPr>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Data Sources</a:t>
              </a:r>
            </a:p>
          </p:txBody>
        </p:sp>
        <p:sp>
          <p:nvSpPr>
            <p:cNvPr id="63" name="TextBox 13"/>
            <p:cNvSpPr txBox="1">
              <a:spLocks noChangeArrowheads="1"/>
            </p:cNvSpPr>
            <p:nvPr/>
          </p:nvSpPr>
          <p:spPr bwMode="auto">
            <a:xfrm>
              <a:off x="610444" y="3874511"/>
              <a:ext cx="508473" cy="477054"/>
            </a:xfrm>
            <a:prstGeom prst="rect">
              <a:avLst/>
            </a:prstGeom>
            <a:noFill/>
            <a:ln w="9525">
              <a:noFill/>
              <a:miter lim="800000"/>
              <a:headEnd/>
              <a:tailEnd/>
            </a:ln>
          </p:spPr>
          <p:txBody>
            <a:bodyPr wrap="none">
              <a:spAutoFit/>
            </a:bodyPr>
            <a:lstStyle/>
            <a:p>
              <a:r>
                <a:rPr lang="en-US" altLang="ko-KR" sz="2500" b="1" dirty="0">
                  <a:solidFill>
                    <a:srgbClr val="42AB7D"/>
                  </a:solidFill>
                  <a:latin typeface="+mj-lt"/>
                  <a:ea typeface="맑은 고딕" pitchFamily="50" charset="-127"/>
                </a:rPr>
                <a:t>03</a:t>
              </a:r>
              <a:endParaRPr lang="ko-KR" altLang="en-US" sz="2500" b="1" dirty="0">
                <a:solidFill>
                  <a:srgbClr val="42AB7D"/>
                </a:solidFill>
                <a:latin typeface="+mj-lt"/>
                <a:ea typeface="맑은 고딕" pitchFamily="50" charset="-127"/>
              </a:endParaRPr>
            </a:p>
          </p:txBody>
        </p:sp>
        <p:cxnSp>
          <p:nvCxnSpPr>
            <p:cNvPr id="60" name="직선 연결선 59"/>
            <p:cNvCxnSpPr/>
            <p:nvPr/>
          </p:nvCxnSpPr>
          <p:spPr>
            <a:xfrm>
              <a:off x="1294086" y="3939913"/>
              <a:ext cx="0" cy="501859"/>
            </a:xfrm>
            <a:prstGeom prst="line">
              <a:avLst/>
            </a:prstGeom>
            <a:ln w="38100">
              <a:solidFill>
                <a:srgbClr val="D03F54"/>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a:off x="610444" y="4643614"/>
            <a:ext cx="3673946" cy="582131"/>
            <a:chOff x="610444" y="4643614"/>
            <a:chExt cx="3673946" cy="582131"/>
          </a:xfrm>
        </p:grpSpPr>
        <p:sp>
          <p:nvSpPr>
            <p:cNvPr id="67" name="Text Box 5"/>
            <p:cNvSpPr txBox="1">
              <a:spLocks noChangeArrowheads="1"/>
            </p:cNvSpPr>
            <p:nvPr/>
          </p:nvSpPr>
          <p:spPr bwMode="auto">
            <a:xfrm>
              <a:off x="1331640" y="4723886"/>
              <a:ext cx="2952750" cy="400110"/>
            </a:xfrm>
            <a:prstGeom prst="rect">
              <a:avLst/>
            </a:prstGeom>
            <a:noFill/>
            <a:ln w="9525">
              <a:noFill/>
              <a:miter lim="800000"/>
              <a:headEnd/>
              <a:tailEnd/>
            </a:ln>
          </p:spPr>
          <p:txBody>
            <a:bodyPr>
              <a:spAutoFit/>
            </a:bodyPr>
            <a:lstStyle/>
            <a:p>
              <a:pPr>
                <a:defRPr/>
              </a:pPr>
              <a:r>
                <a:rPr lang="en-US" altLang="ko-KR" sz="2000" b="1" dirty="0">
                  <a:solidFill>
                    <a:schemeClr val="tx1">
                      <a:lumMod val="75000"/>
                      <a:lumOff val="25000"/>
                    </a:schemeClr>
                  </a:solidFill>
                  <a:latin typeface="Ink Free" panose="03080402000500000000" pitchFamily="66" charset="0"/>
                  <a:ea typeface="맑은 고딕" pitchFamily="50" charset="-127"/>
                </a:rPr>
                <a:t>Expected Outcomes</a:t>
              </a:r>
            </a:p>
          </p:txBody>
        </p:sp>
        <p:sp>
          <p:nvSpPr>
            <p:cNvPr id="69" name="TextBox 13"/>
            <p:cNvSpPr txBox="1">
              <a:spLocks noChangeArrowheads="1"/>
            </p:cNvSpPr>
            <p:nvPr/>
          </p:nvSpPr>
          <p:spPr bwMode="auto">
            <a:xfrm>
              <a:off x="610444" y="4643614"/>
              <a:ext cx="508473" cy="477054"/>
            </a:xfrm>
            <a:prstGeom prst="rect">
              <a:avLst/>
            </a:prstGeom>
            <a:noFill/>
            <a:ln w="9525">
              <a:noFill/>
              <a:miter lim="800000"/>
              <a:headEnd/>
              <a:tailEnd/>
            </a:ln>
          </p:spPr>
          <p:txBody>
            <a:bodyPr wrap="none">
              <a:spAutoFit/>
            </a:bodyPr>
            <a:lstStyle/>
            <a:p>
              <a:r>
                <a:rPr lang="en-US" altLang="ko-KR" sz="2500" b="1" dirty="0">
                  <a:solidFill>
                    <a:srgbClr val="D03F54"/>
                  </a:solidFill>
                  <a:latin typeface="+mj-lt"/>
                  <a:ea typeface="맑은 고딕" pitchFamily="50" charset="-127"/>
                </a:rPr>
                <a:t>04</a:t>
              </a:r>
              <a:endParaRPr lang="ko-KR" altLang="en-US" sz="2500" b="1" dirty="0">
                <a:solidFill>
                  <a:srgbClr val="D03F54"/>
                </a:solidFill>
                <a:latin typeface="+mj-lt"/>
                <a:ea typeface="맑은 고딕" pitchFamily="50" charset="-127"/>
              </a:endParaRPr>
            </a:p>
          </p:txBody>
        </p:sp>
        <p:cxnSp>
          <p:nvCxnSpPr>
            <p:cNvPr id="66" name="직선 연결선 65"/>
            <p:cNvCxnSpPr/>
            <p:nvPr/>
          </p:nvCxnSpPr>
          <p:spPr>
            <a:xfrm>
              <a:off x="1294086" y="4723886"/>
              <a:ext cx="0" cy="501859"/>
            </a:xfrm>
            <a:prstGeom prst="line">
              <a:avLst/>
            </a:prstGeom>
            <a:ln w="38100">
              <a:solidFill>
                <a:srgbClr val="42AB7D"/>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51E2890-64DA-CD4F-BB03-BCD5CEF8D476}"/>
              </a:ext>
            </a:extLst>
          </p:cNvPr>
          <p:cNvSpPr txBox="1"/>
          <p:nvPr/>
        </p:nvSpPr>
        <p:spPr>
          <a:xfrm>
            <a:off x="1547664" y="1484784"/>
            <a:ext cx="3600400" cy="523220"/>
          </a:xfrm>
          <a:prstGeom prst="rect">
            <a:avLst/>
          </a:prstGeom>
          <a:noFill/>
        </p:spPr>
        <p:txBody>
          <a:bodyPr wrap="square" rtlCol="0">
            <a:spAutoFit/>
          </a:bodyPr>
          <a:lstStyle/>
          <a:p>
            <a:r>
              <a:rPr lang="en-US" sz="2800" b="1" dirty="0">
                <a:solidFill>
                  <a:schemeClr val="tx2">
                    <a:lumMod val="75000"/>
                  </a:schemeClr>
                </a:solidFill>
                <a:latin typeface="Algerian" panose="04020705040A02060702" pitchFamily="82" charset="0"/>
              </a:rPr>
              <a:t>Project </a:t>
            </a:r>
            <a:r>
              <a:rPr lang="en-US" sz="2800" b="1" dirty="0" err="1">
                <a:solidFill>
                  <a:schemeClr val="tx2">
                    <a:lumMod val="75000"/>
                  </a:schemeClr>
                </a:solidFill>
                <a:latin typeface="Algerian" panose="04020705040A02060702" pitchFamily="82" charset="0"/>
              </a:rPr>
              <a:t>Definiton</a:t>
            </a:r>
            <a:endParaRPr lang="en-US" sz="2800" b="1" dirty="0">
              <a:solidFill>
                <a:schemeClr val="tx2">
                  <a:lumMod val="75000"/>
                </a:schemeClr>
              </a:solidFill>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11529</TotalTime>
  <Words>482</Words>
  <Application>Microsoft Office PowerPoint</Application>
  <PresentationFormat>On-screen Show (4:3)</PresentationFormat>
  <Paragraphs>54</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Gabriola</vt:lpstr>
      <vt:lpstr>Calibri Light</vt:lpstr>
      <vt:lpstr>Algerian</vt:lpstr>
      <vt:lpstr>Calibri</vt:lpstr>
      <vt:lpstr>Arial</vt:lpstr>
      <vt:lpstr>Georgia</vt:lpstr>
      <vt:lpstr>굴림체</vt:lpstr>
      <vt:lpstr>Ink Free</vt:lpstr>
      <vt:lpstr>맑은 고딕</vt:lpstr>
      <vt:lpstr>Office 테마</vt:lpstr>
      <vt:lpstr>Chicago Traffic Crash Analysis</vt:lpstr>
      <vt:lpstr>Scope of the project</vt:lpstr>
      <vt:lpstr>Dataset &amp; Features</vt:lpstr>
      <vt:lpstr>PowerPoint Presentation</vt:lpstr>
      <vt:lpstr>THANK YOU</vt:lpstr>
      <vt:lpstr>Add some text to the title slide</vt:lpstr>
      <vt:lpstr>PowerPoint Presentation</vt:lpstr>
      <vt:lpstr>PowerPoint Presentation</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Narayana Murthy Dontukurti</cp:lastModifiedBy>
  <cp:revision>3</cp:revision>
  <dcterms:created xsi:type="dcterms:W3CDTF">2010-02-01T08:03:16Z</dcterms:created>
  <dcterms:modified xsi:type="dcterms:W3CDTF">2023-10-23T22:08:16Z</dcterms:modified>
  <cp:category>www.slidemembers.com</cp:category>
</cp:coreProperties>
</file>