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37" autoAdjust="0"/>
  </p:normalViewPr>
  <p:slideViewPr>
    <p:cSldViewPr>
      <p:cViewPr varScale="1">
        <p:scale>
          <a:sx n="99" d="100"/>
          <a:sy n="99"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1\Documents\NM%20project%20karan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project karan1.xlsx]Sheet2!PivotTable1</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s>
    <c:plotArea>
      <c:layout>
        <c:manualLayout>
          <c:layoutTarget val="inner"/>
          <c:xMode val="edge"/>
          <c:yMode val="edge"/>
          <c:x val="0.2728031496062992"/>
          <c:y val="0.17851414406532518"/>
          <c:w val="0.55221916010498684"/>
          <c:h val="0.51631634587343245"/>
        </c:manualLayout>
      </c:layout>
      <c:barChart>
        <c:barDir val="col"/>
        <c:grouping val="clustered"/>
        <c:varyColors val="0"/>
        <c:ser>
          <c:idx val="0"/>
          <c:order val="0"/>
          <c:tx>
            <c:strRef>
              <c:f>Sheet2!$B$4:$B$5</c:f>
              <c:strCache>
                <c:ptCount val="1"/>
                <c:pt idx="0">
                  <c:v>Active</c:v>
                </c:pt>
              </c:strCache>
            </c:strRef>
          </c:tx>
          <c:spPr>
            <a:solidFill>
              <a:schemeClr val="accent1"/>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125986</c:v>
                </c:pt>
                <c:pt idx="1">
                  <c:v>141942</c:v>
                </c:pt>
                <c:pt idx="2">
                  <c:v>145069</c:v>
                </c:pt>
                <c:pt idx="3">
                  <c:v>103000</c:v>
                </c:pt>
                <c:pt idx="4">
                  <c:v>105738</c:v>
                </c:pt>
                <c:pt idx="5">
                  <c:v>118924</c:v>
                </c:pt>
                <c:pt idx="6">
                  <c:v>145013</c:v>
                </c:pt>
                <c:pt idx="7">
                  <c:v>153858</c:v>
                </c:pt>
                <c:pt idx="8">
                  <c:v>94089</c:v>
                </c:pt>
                <c:pt idx="9">
                  <c:v>137136</c:v>
                </c:pt>
              </c:numCache>
            </c:numRef>
          </c:val>
          <c:extLst>
            <c:ext xmlns:c16="http://schemas.microsoft.com/office/drawing/2014/chart" uri="{C3380CC4-5D6E-409C-BE32-E72D297353CC}">
              <c16:uniqueId val="{00000000-1D23-45CA-A84A-D89C8297119E}"/>
            </c:ext>
          </c:extLst>
        </c:ser>
        <c:ser>
          <c:idx val="1"/>
          <c:order val="1"/>
          <c:tx>
            <c:strRef>
              <c:f>Sheet2!$C$4:$C$5</c:f>
              <c:strCache>
                <c:ptCount val="1"/>
                <c:pt idx="0">
                  <c:v>Future Start</c:v>
                </c:pt>
              </c:strCache>
            </c:strRef>
          </c:tx>
          <c:spPr>
            <a:solidFill>
              <a:schemeClr val="accent2"/>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11046</c:v>
                </c:pt>
                <c:pt idx="1">
                  <c:v>18779</c:v>
                </c:pt>
                <c:pt idx="2">
                  <c:v>1511</c:v>
                </c:pt>
                <c:pt idx="3">
                  <c:v>1445</c:v>
                </c:pt>
                <c:pt idx="4">
                  <c:v>13251</c:v>
                </c:pt>
                <c:pt idx="5">
                  <c:v>21950</c:v>
                </c:pt>
                <c:pt idx="6">
                  <c:v>15459</c:v>
                </c:pt>
                <c:pt idx="7">
                  <c:v>21749</c:v>
                </c:pt>
                <c:pt idx="8">
                  <c:v>2868</c:v>
                </c:pt>
                <c:pt idx="9">
                  <c:v>13144</c:v>
                </c:pt>
              </c:numCache>
            </c:numRef>
          </c:val>
          <c:extLst>
            <c:ext xmlns:c16="http://schemas.microsoft.com/office/drawing/2014/chart" uri="{C3380CC4-5D6E-409C-BE32-E72D297353CC}">
              <c16:uniqueId val="{00000001-1D23-45CA-A84A-D89C8297119E}"/>
            </c:ext>
          </c:extLst>
        </c:ser>
        <c:ser>
          <c:idx val="2"/>
          <c:order val="2"/>
          <c:tx>
            <c:strRef>
              <c:f>Sheet2!$D$4:$D$5</c:f>
              <c:strCache>
                <c:ptCount val="1"/>
                <c:pt idx="0">
                  <c:v>Leave of Absence</c:v>
                </c:pt>
              </c:strCache>
            </c:strRef>
          </c:tx>
          <c:spPr>
            <a:solidFill>
              <a:schemeClr val="accent3"/>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12248</c:v>
                </c:pt>
                <c:pt idx="1">
                  <c:v>3390</c:v>
                </c:pt>
                <c:pt idx="2">
                  <c:v>23547</c:v>
                </c:pt>
                <c:pt idx="3">
                  <c:v>8437</c:v>
                </c:pt>
                <c:pt idx="4">
                  <c:v>11755</c:v>
                </c:pt>
                <c:pt idx="5">
                  <c:v>16014</c:v>
                </c:pt>
                <c:pt idx="6">
                  <c:v>15428</c:v>
                </c:pt>
                <c:pt idx="7">
                  <c:v>31384</c:v>
                </c:pt>
                <c:pt idx="8">
                  <c:v>18054</c:v>
                </c:pt>
                <c:pt idx="9">
                  <c:v>6529</c:v>
                </c:pt>
              </c:numCache>
            </c:numRef>
          </c:val>
          <c:extLst>
            <c:ext xmlns:c16="http://schemas.microsoft.com/office/drawing/2014/chart" uri="{C3380CC4-5D6E-409C-BE32-E72D297353CC}">
              <c16:uniqueId val="{00000002-1D23-45CA-A84A-D89C8297119E}"/>
            </c:ext>
          </c:extLst>
        </c:ser>
        <c:ser>
          <c:idx val="3"/>
          <c:order val="3"/>
          <c:tx>
            <c:strRef>
              <c:f>Sheet2!$E$4:$E$5</c:f>
              <c:strCache>
                <c:ptCount val="1"/>
                <c:pt idx="0">
                  <c:v>Terminated for Cause</c:v>
                </c:pt>
              </c:strCache>
            </c:strRef>
          </c:tx>
          <c:spPr>
            <a:solidFill>
              <a:schemeClr val="accent4"/>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9614</c:v>
                </c:pt>
                <c:pt idx="1">
                  <c:v>11381</c:v>
                </c:pt>
                <c:pt idx="2">
                  <c:v>9088</c:v>
                </c:pt>
                <c:pt idx="3">
                  <c:v>9630</c:v>
                </c:pt>
                <c:pt idx="4">
                  <c:v>12833</c:v>
                </c:pt>
                <c:pt idx="5">
                  <c:v>12010</c:v>
                </c:pt>
                <c:pt idx="6">
                  <c:v>2498</c:v>
                </c:pt>
                <c:pt idx="7">
                  <c:v>4941</c:v>
                </c:pt>
                <c:pt idx="9">
                  <c:v>3973</c:v>
                </c:pt>
              </c:numCache>
            </c:numRef>
          </c:val>
          <c:extLst>
            <c:ext xmlns:c16="http://schemas.microsoft.com/office/drawing/2014/chart" uri="{C3380CC4-5D6E-409C-BE32-E72D297353CC}">
              <c16:uniqueId val="{00000003-1D23-45CA-A84A-D89C8297119E}"/>
            </c:ext>
          </c:extLst>
        </c:ser>
        <c:ser>
          <c:idx val="4"/>
          <c:order val="4"/>
          <c:tx>
            <c:strRef>
              <c:f>Sheet2!$F$4:$F$5</c:f>
              <c:strCache>
                <c:ptCount val="1"/>
                <c:pt idx="0">
                  <c:v>Voluntarily Terminated</c:v>
                </c:pt>
              </c:strCache>
            </c:strRef>
          </c:tx>
          <c:spPr>
            <a:solidFill>
              <a:schemeClr val="accent5"/>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Sheet2!$F$6:$F$16</c:f>
              <c:numCache>
                <c:formatCode>General</c:formatCode>
                <c:ptCount val="10"/>
                <c:pt idx="0">
                  <c:v>47330</c:v>
                </c:pt>
                <c:pt idx="1">
                  <c:v>22437</c:v>
                </c:pt>
                <c:pt idx="2">
                  <c:v>57021</c:v>
                </c:pt>
                <c:pt idx="3">
                  <c:v>58673</c:v>
                </c:pt>
                <c:pt idx="4">
                  <c:v>46961</c:v>
                </c:pt>
                <c:pt idx="5">
                  <c:v>25067</c:v>
                </c:pt>
                <c:pt idx="6">
                  <c:v>39394</c:v>
                </c:pt>
                <c:pt idx="7">
                  <c:v>48120</c:v>
                </c:pt>
                <c:pt idx="8">
                  <c:v>79060</c:v>
                </c:pt>
                <c:pt idx="9">
                  <c:v>53453</c:v>
                </c:pt>
              </c:numCache>
            </c:numRef>
          </c:val>
          <c:extLst>
            <c:ext xmlns:c16="http://schemas.microsoft.com/office/drawing/2014/chart" uri="{C3380CC4-5D6E-409C-BE32-E72D297353CC}">
              <c16:uniqueId val="{00000004-1D23-45CA-A84A-D89C8297119E}"/>
            </c:ext>
          </c:extLst>
        </c:ser>
        <c:dLbls>
          <c:showLegendKey val="0"/>
          <c:showVal val="0"/>
          <c:showCatName val="0"/>
          <c:showSerName val="0"/>
          <c:showPercent val="0"/>
          <c:showBubbleSize val="0"/>
        </c:dLbls>
        <c:gapWidth val="219"/>
        <c:overlap val="-27"/>
        <c:axId val="1236887376"/>
        <c:axId val="1236888624"/>
      </c:barChart>
      <c:catAx>
        <c:axId val="123688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888624"/>
        <c:crosses val="autoZero"/>
        <c:auto val="1"/>
        <c:lblAlgn val="ctr"/>
        <c:lblOffset val="100"/>
        <c:noMultiLvlLbl val="0"/>
      </c:catAx>
      <c:valAx>
        <c:axId val="1236888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887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NAME:K.KARAN KUMAR</a:t>
            </a:r>
            <a:endParaRPr lang="en-US" sz="2400" dirty="0"/>
          </a:p>
          <a:p>
            <a:r>
              <a:rPr lang="en-US" sz="2400" dirty="0"/>
              <a:t>REGISTER </a:t>
            </a:r>
            <a:r>
              <a:rPr lang="en-US" sz="2400" dirty="0" smtClean="0"/>
              <a:t>NO:312214518</a:t>
            </a:r>
            <a:endParaRPr lang="en-US" sz="2400" dirty="0"/>
          </a:p>
          <a:p>
            <a:r>
              <a:rPr lang="en-US" sz="2400" dirty="0" smtClean="0"/>
              <a:t>DEPARTMENT:B.COM COMPUTER APPLICATION</a:t>
            </a:r>
            <a:endParaRPr lang="en-US" sz="2400" dirty="0"/>
          </a:p>
          <a:p>
            <a:r>
              <a:rPr lang="en-US" sz="2400" dirty="0" smtClean="0"/>
              <a:t>COLLEGE:ST.THOMAS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5678" y="1542414"/>
            <a:ext cx="9062721" cy="1200329"/>
          </a:xfrm>
          <a:prstGeom prst="rect">
            <a:avLst/>
          </a:prstGeom>
        </p:spPr>
        <p:txBody>
          <a:bodyPr wrap="square">
            <a:spAutoFit/>
          </a:bodyPr>
          <a:lstStyle/>
          <a:p>
            <a:r>
              <a:rPr lang="en-IN" dirty="0"/>
              <a:t>Employee Details: Employee ID, name, department, job title, </a:t>
            </a:r>
            <a:r>
              <a:rPr lang="en-IN" dirty="0" err="1"/>
              <a:t>etc.Employment</a:t>
            </a:r>
            <a:r>
              <a:rPr lang="en-IN" dirty="0"/>
              <a:t> Dates: Start date, end date (if applicable).Reasons for Leaving: If they have left, the reason (e.g., resignation, retirement, termination).Tenure: The length of time the employee has been with the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03037035"/>
              </p:ext>
            </p:extLst>
          </p:nvPr>
        </p:nvGraphicFramePr>
        <p:xfrm>
          <a:off x="1066800" y="1695450"/>
          <a:ext cx="3505200" cy="2571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p:txBody>
          <a:bodyPr/>
          <a:lstStyle/>
          <a:p>
            <a:endParaRPr lang="en-IN"/>
          </a:p>
        </p:txBody>
      </p:sp>
      <p:sp>
        <p:nvSpPr>
          <p:cNvPr id="4" name="Title 3"/>
          <p:cNvSpPr>
            <a:spLocks noGrp="1"/>
          </p:cNvSpPr>
          <p:nvPr>
            <p:ph type="ctrTitle"/>
          </p:nvPr>
        </p:nvSpPr>
        <p:spPr>
          <a:xfrm>
            <a:off x="457200" y="762000"/>
            <a:ext cx="5800851" cy="984885"/>
          </a:xfrm>
        </p:spPr>
        <p:txBody>
          <a:bodyPr/>
          <a:lstStyle/>
          <a:p>
            <a:r>
              <a:rPr lang="en-GB" dirty="0" smtClean="0"/>
              <a:t>RESULT</a:t>
            </a:r>
            <a:br>
              <a:rPr lang="en-GB" dirty="0" smtClean="0"/>
            </a:br>
            <a:endParaRPr lang="en-IN" dirty="0"/>
          </a:p>
        </p:txBody>
      </p:sp>
      <p:pic>
        <p:nvPicPr>
          <p:cNvPr id="5" name="Picture 4"/>
          <p:cNvPicPr>
            <a:picLocks noChangeAspect="1"/>
          </p:cNvPicPr>
          <p:nvPr/>
        </p:nvPicPr>
        <p:blipFill>
          <a:blip r:embed="rId2"/>
          <a:stretch>
            <a:fillRect/>
          </a:stretch>
        </p:blipFill>
        <p:spPr>
          <a:xfrm>
            <a:off x="1295400" y="1573530"/>
            <a:ext cx="7622331" cy="3124200"/>
          </a:xfrm>
          <a:prstGeom prst="rect">
            <a:avLst/>
          </a:prstGeom>
        </p:spPr>
      </p:pic>
    </p:spTree>
    <p:extLst>
      <p:ext uri="{BB962C8B-B14F-4D97-AF65-F5344CB8AC3E}">
        <p14:creationId xmlns:p14="http://schemas.microsoft.com/office/powerpoint/2010/main" val="145541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55332" y="1828800"/>
            <a:ext cx="8458200" cy="2308324"/>
          </a:xfrm>
          <a:prstGeom prst="rect">
            <a:avLst/>
          </a:prstGeom>
        </p:spPr>
        <p:txBody>
          <a:bodyPr wrap="square">
            <a:spAutoFit/>
          </a:bodyPr>
          <a:lstStyle/>
          <a:p>
            <a:r>
              <a:rPr lang="en-IN" dirty="0" smtClean="0"/>
              <a:t>*Using </a:t>
            </a:r>
            <a:r>
              <a:rPr lang="en-IN" dirty="0"/>
              <a:t>pivot tables for employee turnover analysis offers a powerful yet accessible way to derive meaningful insights from your workforce data. Pivot tables allow you to quickly and efficiently summarize, sort, filter, and </a:t>
            </a:r>
            <a:r>
              <a:rPr lang="en-IN" dirty="0" err="1"/>
              <a:t>analyze</a:t>
            </a:r>
            <a:r>
              <a:rPr lang="en-IN" dirty="0"/>
              <a:t> employee data by various dimensions such as department, job role, tenure, demographics, and reasons for </a:t>
            </a:r>
            <a:r>
              <a:rPr lang="en-IN" dirty="0" smtClean="0"/>
              <a:t>leaving</a:t>
            </a:r>
          </a:p>
          <a:p>
            <a:endParaRPr lang="en-IN" dirty="0"/>
          </a:p>
          <a:p>
            <a:r>
              <a:rPr lang="en-IN" dirty="0"/>
              <a:t>*</a:t>
            </a:r>
            <a:r>
              <a:rPr lang="en-IN" dirty="0" smtClean="0"/>
              <a:t> </a:t>
            </a:r>
            <a:r>
              <a:rPr lang="en-IN" dirty="0"/>
              <a:t>This flexibility helps identify patterns and trends that can inform strategic decisions, such as targeted retention strategies, identifying departments or roles with high turnover, and understanding the underlying reasons for employee departures.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65" y="-7424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75766" y="796228"/>
            <a:ext cx="390969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a:t>
            </a:r>
            <a:r>
              <a:rPr lang="en-GB" sz="4250" spc="25" dirty="0" smtClean="0"/>
              <a:t>E</a:t>
            </a:r>
            <a:br>
              <a:rPr lang="en-GB" sz="4250" spc="25" dirty="0" smtClean="0"/>
            </a:br>
            <a:r>
              <a:rPr lang="en-GB" sz="4250" spc="25" dirty="0" smtClean="0"/>
              <a:t> </a:t>
            </a:r>
            <a:br>
              <a:rPr lang="en-GB" sz="4250" spc="25" dirty="0" smtClean="0"/>
            </a:br>
            <a:r>
              <a:rPr lang="en-GB" sz="4250" spc="25" dirty="0"/>
              <a:t/>
            </a:r>
            <a:br>
              <a:rPr lang="en-GB"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9200" y="1695450"/>
            <a:ext cx="8383678"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4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USING PIVOT TABLES FOR EMPLOYEE TURNOVER ANALYSIS</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306914"/>
            <a:ext cx="7852728" cy="5262979"/>
          </a:xfrm>
          <a:prstGeom prst="rect">
            <a:avLst/>
          </a:prstGeom>
        </p:spPr>
        <p:txBody>
          <a:bodyPr wrap="square">
            <a:spAutoFit/>
          </a:bodyPr>
          <a:lstStyle/>
          <a:p>
            <a:r>
              <a:rPr lang="en-GB" sz="2800" dirty="0" smtClean="0"/>
              <a:t>	*</a:t>
            </a:r>
            <a:r>
              <a:rPr lang="en-GB" sz="2800" dirty="0" smtClean="0"/>
              <a:t>Human </a:t>
            </a:r>
            <a:r>
              <a:rPr lang="en-GB" sz="2800" dirty="0"/>
              <a:t>Resources department is experiencing challenges in understanding and managing employee turnover within the organization</a:t>
            </a:r>
            <a:r>
              <a:rPr lang="en-GB" sz="2800" dirty="0" smtClean="0"/>
              <a:t>.</a:t>
            </a:r>
          </a:p>
          <a:p>
            <a:r>
              <a:rPr lang="en-GB" sz="2800" dirty="0"/>
              <a:t>	</a:t>
            </a:r>
            <a:endParaRPr lang="en-GB" sz="2800" dirty="0" smtClean="0"/>
          </a:p>
          <a:p>
            <a:r>
              <a:rPr lang="en-GB" sz="2800" dirty="0"/>
              <a:t>	</a:t>
            </a:r>
            <a:r>
              <a:rPr lang="en-GB" sz="2800" dirty="0" smtClean="0"/>
              <a:t> </a:t>
            </a:r>
            <a:r>
              <a:rPr lang="en-GB" sz="2800" dirty="0" smtClean="0"/>
              <a:t>*Current </a:t>
            </a:r>
            <a:r>
              <a:rPr lang="en-GB" sz="2800" dirty="0"/>
              <a:t>methods of data analysis are insufficient in identifying key trends and patterns related to turnover, such as which departments, job roles, or demographic groups are most affected. </a:t>
            </a:r>
            <a:endParaRPr lang="en-GB" sz="2800" dirty="0" smtClean="0"/>
          </a:p>
          <a:p>
            <a:r>
              <a:rPr lang="en-GB" sz="2800" dirty="0" smtClean="0"/>
              <a:t/>
            </a:r>
            <a:br>
              <a:rPr lang="en-GB" sz="2800" dirty="0" smtClean="0"/>
            </a:br>
            <a:r>
              <a:rPr lang="en-GB" sz="2800" dirty="0" smtClean="0"/>
              <a:t>	*</a:t>
            </a:r>
            <a:r>
              <a:rPr lang="en-GB" sz="2800" dirty="0" smtClean="0"/>
              <a:t>This </a:t>
            </a:r>
            <a:r>
              <a:rPr lang="en-GB" sz="2800" dirty="0"/>
              <a:t>lack of insight hampers the ability to develop targeted retention strategies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28488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371600" y="3156643"/>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14400" y="1191763"/>
            <a:ext cx="6934200" cy="4893647"/>
          </a:xfrm>
          <a:prstGeom prst="rect">
            <a:avLst/>
          </a:prstGeom>
        </p:spPr>
        <p:txBody>
          <a:bodyPr wrap="square">
            <a:spAutoFit/>
          </a:bodyPr>
          <a:lstStyle/>
          <a:p>
            <a:r>
              <a:rPr lang="en-GB" sz="2400" dirty="0" smtClean="0">
                <a:latin typeface="Bahnschrift Light" panose="020B0502040204020203" pitchFamily="34" charset="0"/>
              </a:rPr>
              <a:t>	*</a:t>
            </a:r>
            <a:r>
              <a:rPr lang="en-GB" sz="2400" dirty="0" smtClean="0">
                <a:latin typeface="Bahnschrift Light" panose="020B0502040204020203" pitchFamily="34" charset="0"/>
              </a:rPr>
              <a:t>Employee </a:t>
            </a:r>
            <a:r>
              <a:rPr lang="en-GB" sz="2400" dirty="0">
                <a:latin typeface="Bahnschrift Light" panose="020B0502040204020203" pitchFamily="34" charset="0"/>
              </a:rPr>
              <a:t>turnover is a critical issue for organizations, affecting productivity, morale, and financial </a:t>
            </a:r>
            <a:r>
              <a:rPr lang="en-GB" sz="2400" dirty="0" err="1" smtClean="0">
                <a:latin typeface="Bahnschrift Light" panose="020B0502040204020203" pitchFamily="34" charset="0"/>
              </a:rPr>
              <a:t>performan</a:t>
            </a:r>
            <a:r>
              <a:rPr lang="en-GB" sz="2400" dirty="0" smtClean="0">
                <a:latin typeface="Bahnschrift Light" panose="020B0502040204020203" pitchFamily="34" charset="0"/>
              </a:rPr>
              <a:t>.</a:t>
            </a:r>
          </a:p>
          <a:p>
            <a:endParaRPr lang="en-GB" sz="2400" dirty="0" smtClean="0">
              <a:latin typeface="Bahnschrift Light" panose="020B0502040204020203" pitchFamily="34" charset="0"/>
            </a:endParaRPr>
          </a:p>
          <a:p>
            <a:r>
              <a:rPr lang="en-GB" sz="2400" dirty="0" smtClean="0">
                <a:latin typeface="Bahnschrift Light" panose="020B0502040204020203" pitchFamily="34" charset="0"/>
              </a:rPr>
              <a:t>	*</a:t>
            </a:r>
            <a:r>
              <a:rPr lang="en-GB" sz="2400" dirty="0" smtClean="0">
                <a:latin typeface="Bahnschrift Light" panose="020B0502040204020203" pitchFamily="34" charset="0"/>
              </a:rPr>
              <a:t>Understanding </a:t>
            </a:r>
            <a:r>
              <a:rPr lang="en-GB" sz="2400" dirty="0">
                <a:latin typeface="Bahnschrift Light" panose="020B0502040204020203" pitchFamily="34" charset="0"/>
              </a:rPr>
              <a:t>the factors contributing to turnover is essential for developing effective retention strategies</a:t>
            </a:r>
            <a:r>
              <a:rPr lang="en-GB" sz="2400" dirty="0" smtClean="0">
                <a:latin typeface="Bahnschrift Light" panose="020B0502040204020203" pitchFamily="34" charset="0"/>
              </a:rPr>
              <a:t>.</a:t>
            </a:r>
          </a:p>
          <a:p>
            <a:endParaRPr lang="en-GB" sz="2400" dirty="0" smtClean="0">
              <a:latin typeface="Bahnschrift Light" panose="020B0502040204020203" pitchFamily="34" charset="0"/>
            </a:endParaRPr>
          </a:p>
          <a:p>
            <a:r>
              <a:rPr lang="en-GB" sz="2400" dirty="0" smtClean="0">
                <a:latin typeface="Bahnschrift Light" panose="020B0502040204020203" pitchFamily="34" charset="0"/>
              </a:rPr>
              <a:t>	* </a:t>
            </a:r>
            <a:r>
              <a:rPr lang="en-GB" sz="2400" dirty="0">
                <a:latin typeface="Bahnschrift Light" panose="020B0502040204020203" pitchFamily="34" charset="0"/>
              </a:rPr>
              <a:t>This project aims to leverage pivot tables to </a:t>
            </a:r>
            <a:r>
              <a:rPr lang="en-GB" sz="2400" dirty="0" err="1">
                <a:latin typeface="Bahnschrift Light" panose="020B0502040204020203" pitchFamily="34" charset="0"/>
              </a:rPr>
              <a:t>analyze</a:t>
            </a:r>
            <a:r>
              <a:rPr lang="en-GB" sz="2400" dirty="0">
                <a:latin typeface="Bahnschrift Light" panose="020B0502040204020203" pitchFamily="34" charset="0"/>
              </a:rPr>
              <a:t> employee turnover data, providing insights into patterns and trends that can inform decision-making within the Human Resources (HR) department.</a:t>
            </a:r>
            <a:endParaRPr lang="en-IN" sz="2400" dirty="0">
              <a:latin typeface="Bahnschrift Light"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733800" y="2438400"/>
            <a:ext cx="6096000" cy="369332"/>
          </a:xfrm>
          <a:prstGeom prst="rect">
            <a:avLst/>
          </a:prstGeom>
        </p:spPr>
        <p:txBody>
          <a:bodyPr wrap="square">
            <a:spAutoFit/>
          </a:bodyPr>
          <a:lstStyle/>
          <a:p>
            <a:pPr lvl="1"/>
            <a:r>
              <a:rPr lang="en-GB" dirty="0" smtClean="0"/>
              <a:t>.</a:t>
            </a:r>
            <a:endParaRPr lang="en-IN" dirty="0"/>
          </a:p>
        </p:txBody>
      </p:sp>
      <p:sp>
        <p:nvSpPr>
          <p:cNvPr id="9" name="Rectangle 8"/>
          <p:cNvSpPr/>
          <p:nvPr/>
        </p:nvSpPr>
        <p:spPr>
          <a:xfrm>
            <a:off x="2313321" y="2479295"/>
            <a:ext cx="7162800" cy="369332"/>
          </a:xfrm>
          <a:prstGeom prst="rect">
            <a:avLst/>
          </a:prstGeom>
        </p:spPr>
        <p:txBody>
          <a:bodyPr wrap="square">
            <a:spAutoFit/>
          </a:bodyPr>
          <a:lstStyle/>
          <a:p>
            <a:r>
              <a:rPr lang="en-GB" dirty="0" smtClean="0"/>
              <a:t>.</a:t>
            </a:r>
            <a:endParaRPr lang="en-IN" dirty="0"/>
          </a:p>
        </p:txBody>
      </p:sp>
      <p:sp>
        <p:nvSpPr>
          <p:cNvPr id="10" name="Rectangle 9"/>
          <p:cNvSpPr/>
          <p:nvPr/>
        </p:nvSpPr>
        <p:spPr>
          <a:xfrm>
            <a:off x="2215815" y="4343401"/>
            <a:ext cx="3041985" cy="369332"/>
          </a:xfrm>
          <a:prstGeom prst="rect">
            <a:avLst/>
          </a:prstGeom>
        </p:spPr>
        <p:txBody>
          <a:bodyPr wrap="square">
            <a:spAutoFit/>
          </a:bodyPr>
          <a:lstStyle/>
          <a:p>
            <a:pPr lvl="8"/>
            <a:r>
              <a:rPr lang="en-GB" dirty="0"/>
              <a:t>	          </a:t>
            </a:r>
            <a:r>
              <a:rPr lang="en-GB" dirty="0" smtClean="0"/>
              <a:t>                                                                                                                                                                                                                                                                                                                              </a:t>
            </a:r>
          </a:p>
        </p:txBody>
      </p:sp>
      <p:sp>
        <p:nvSpPr>
          <p:cNvPr id="11" name="Rectangle 10"/>
          <p:cNvSpPr/>
          <p:nvPr/>
        </p:nvSpPr>
        <p:spPr>
          <a:xfrm>
            <a:off x="1371600" y="1627488"/>
            <a:ext cx="6096000" cy="369332"/>
          </a:xfrm>
          <a:prstGeom prst="rect">
            <a:avLst/>
          </a:prstGeom>
        </p:spPr>
        <p:txBody>
          <a:bodyPr>
            <a:spAutoFit/>
          </a:bodyPr>
          <a:lstStyle/>
          <a:p>
            <a:pPr lvl="2"/>
            <a:r>
              <a:rPr lang="en-IN" dirty="0" smtClean="0"/>
              <a:t>.</a:t>
            </a:r>
            <a:r>
              <a:rPr lang="en-IN" dirty="0"/>
              <a:t>	</a:t>
            </a:r>
            <a:endParaRPr lang="en-IN" dirty="0" smtClean="0"/>
          </a:p>
        </p:txBody>
      </p:sp>
      <p:sp>
        <p:nvSpPr>
          <p:cNvPr id="13" name="Rectangle 12"/>
          <p:cNvSpPr/>
          <p:nvPr/>
        </p:nvSpPr>
        <p:spPr>
          <a:xfrm>
            <a:off x="1277604" y="1610264"/>
            <a:ext cx="6096000" cy="3693319"/>
          </a:xfrm>
          <a:prstGeom prst="rect">
            <a:avLst/>
          </a:prstGeom>
        </p:spPr>
        <p:txBody>
          <a:bodyPr>
            <a:spAutoFit/>
          </a:bodyPr>
          <a:lstStyle/>
          <a:p>
            <a:pPr marL="342900" indent="-342900">
              <a:buAutoNum type="arabicPeriod"/>
            </a:pPr>
            <a:r>
              <a:rPr lang="en-IN" u="sng" dirty="0" smtClean="0">
                <a:latin typeface="+mj-lt"/>
              </a:rPr>
              <a:t>          Human Resources (HR) Team</a:t>
            </a:r>
            <a:r>
              <a:rPr lang="en-IN" dirty="0" smtClean="0">
                <a:latin typeface="+mj-lt"/>
              </a:rPr>
              <a:t>:		HR Analysts: Responsible for conducting the analysis and presenting the findings.		HR Managers: Interested in understanding the turnover trends to implement strategic initiatives.	</a:t>
            </a:r>
          </a:p>
          <a:p>
            <a:pPr marL="342900" indent="-342900">
              <a:buAutoNum type="arabicPeriod"/>
            </a:pPr>
            <a:r>
              <a:rPr lang="en-IN" dirty="0">
                <a:latin typeface="+mj-lt"/>
              </a:rPr>
              <a:t>	</a:t>
            </a:r>
            <a:r>
              <a:rPr lang="en-IN" u="sng" dirty="0">
                <a:latin typeface="+mj-lt"/>
              </a:rPr>
              <a:t>Department Heads and </a:t>
            </a:r>
            <a:r>
              <a:rPr lang="en-IN" u="sng" dirty="0" err="1" smtClean="0">
                <a:latin typeface="+mj-lt"/>
              </a:rPr>
              <a:t>Managers</a:t>
            </a:r>
            <a:r>
              <a:rPr lang="en-IN" dirty="0" err="1" smtClean="0">
                <a:latin typeface="+mj-lt"/>
              </a:rPr>
              <a:t>:Managers</a:t>
            </a:r>
            <a:r>
              <a:rPr lang="en-IN" dirty="0">
                <a:latin typeface="+mj-lt"/>
              </a:rPr>
              <a:t>: Need to understand turnover trends within their teams to address specific issues and improve retention.		Department Heads: Use the analysis to make decisions related to staffing, training, and employee engagement.	</a:t>
            </a:r>
            <a:endParaRPr lang="en-IN" dirty="0" smtClean="0">
              <a:latin typeface="+mj-lt"/>
            </a:endParaRPr>
          </a:p>
          <a:p>
            <a:pPr marL="342900" indent="-342900">
              <a:buAutoNum type="arabicPeriod"/>
            </a:pPr>
            <a:r>
              <a:rPr lang="en-IN" dirty="0">
                <a:latin typeface="+mj-lt"/>
              </a:rPr>
              <a:t>	</a:t>
            </a:r>
            <a:r>
              <a:rPr lang="en-IN" u="sng" dirty="0">
                <a:latin typeface="+mj-lt"/>
              </a:rPr>
              <a:t>Executives and Senior Management</a:t>
            </a:r>
            <a:r>
              <a:rPr lang="en-IN" dirty="0">
                <a:latin typeface="+mj-lt"/>
              </a:rPr>
              <a:t>:		CEO/CFO: Interested in the </a:t>
            </a:r>
            <a:r>
              <a:rPr lang="en-IN" dirty="0" err="1">
                <a:latin typeface="+mj-lt"/>
              </a:rPr>
              <a:t>financia</a:t>
            </a:r>
            <a:endParaRPr lang="en-IN"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62373" y="3124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1928461" y="1444224"/>
            <a:ext cx="6096000" cy="5078313"/>
          </a:xfrm>
          <a:prstGeom prst="rect">
            <a:avLst/>
          </a:prstGeom>
        </p:spPr>
        <p:txBody>
          <a:bodyPr>
            <a:spAutoFit/>
          </a:bodyPr>
          <a:lstStyle/>
          <a:p>
            <a:r>
              <a:rPr lang="en-IN" dirty="0" smtClean="0">
                <a:latin typeface="Agency FB" panose="020B0503020202020204" pitchFamily="34" charset="0"/>
              </a:rPr>
              <a:t>	*</a:t>
            </a:r>
            <a:r>
              <a:rPr lang="en-IN" dirty="0">
                <a:latin typeface="Agency FB" panose="020B0503020202020204" pitchFamily="34" charset="0"/>
              </a:rPr>
              <a:t>1. Streamlined Data Organization:*   - Pivot tables allow you to consolidate and organize large volumes of HR data efficiently.   - Simplifies the process of categorizing turnover data by departments, roles, tenure, and other key metrics</a:t>
            </a:r>
            <a:r>
              <a:rPr lang="en-IN" dirty="0" smtClean="0">
                <a:latin typeface="Agency FB" panose="020B0503020202020204" pitchFamily="34" charset="0"/>
              </a:rPr>
              <a:t>.</a:t>
            </a:r>
          </a:p>
          <a:p>
            <a:endParaRPr lang="en-IN" dirty="0">
              <a:latin typeface="Agency FB" panose="020B0503020202020204" pitchFamily="34" charset="0"/>
            </a:endParaRPr>
          </a:p>
          <a:p>
            <a:r>
              <a:rPr lang="en-IN" dirty="0" smtClean="0">
                <a:latin typeface="Agency FB" panose="020B0503020202020204" pitchFamily="34" charset="0"/>
              </a:rPr>
              <a:t>	*</a:t>
            </a:r>
            <a:r>
              <a:rPr lang="en-IN" dirty="0">
                <a:latin typeface="Agency FB" panose="020B0503020202020204" pitchFamily="34" charset="0"/>
              </a:rPr>
              <a:t>2. Dynamic Analysis Capabilities:*   - Enables easy filtering and sorting of data to identify patterns, trends, and anomalies in employee turnover.   - Allows for quick adjustments and comparisons, such as turnover rates by department, time period, or employee demographics</a:t>
            </a:r>
            <a:r>
              <a:rPr lang="en-IN" dirty="0" smtClean="0">
                <a:latin typeface="Agency FB" panose="020B0503020202020204" pitchFamily="34" charset="0"/>
              </a:rPr>
              <a:t>.</a:t>
            </a:r>
          </a:p>
          <a:p>
            <a:endParaRPr lang="en-IN" dirty="0">
              <a:latin typeface="Agency FB" panose="020B0503020202020204" pitchFamily="34" charset="0"/>
            </a:endParaRPr>
          </a:p>
          <a:p>
            <a:r>
              <a:rPr lang="en-IN" dirty="0" smtClean="0">
                <a:latin typeface="Agency FB" panose="020B0503020202020204" pitchFamily="34" charset="0"/>
              </a:rPr>
              <a:t>	*</a:t>
            </a:r>
            <a:r>
              <a:rPr lang="en-IN" dirty="0">
                <a:latin typeface="Agency FB" panose="020B0503020202020204" pitchFamily="34" charset="0"/>
              </a:rPr>
              <a:t>3. Real-Time Insights and Reporting:*   - Facilitates the creation of real-time, up-to-date reports that can be easily shared with stakeholders.   - Empowers HR teams to make data-driven decisions quickly by visualizing turnover data in various formats (e.g., charts, graphs</a:t>
            </a:r>
            <a:r>
              <a:rPr lang="en-IN" dirty="0" smtClean="0">
                <a:latin typeface="Agency FB" panose="020B0503020202020204" pitchFamily="34" charset="0"/>
              </a:rPr>
              <a:t>).</a:t>
            </a:r>
          </a:p>
          <a:p>
            <a:endParaRPr lang="en-IN" dirty="0">
              <a:latin typeface="Agency FB" panose="020B0503020202020204" pitchFamily="34" charset="0"/>
            </a:endParaRPr>
          </a:p>
          <a:p>
            <a:r>
              <a:rPr lang="en-IN" dirty="0" smtClean="0">
                <a:latin typeface="Agency FB" panose="020B0503020202020204" pitchFamily="34" charset="0"/>
              </a:rPr>
              <a:t>	*</a:t>
            </a:r>
            <a:r>
              <a:rPr lang="en-IN" dirty="0">
                <a:latin typeface="Agency FB" panose="020B0503020202020204" pitchFamily="34" charset="0"/>
              </a:rPr>
              <a:t>4. Cost-Effective Solution:*   - Uses widely available tools (Excel, Google Sheets) that require minimal additional investment.   - Reduces the need for expensive third-party analytics software or consultants.### Value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990600" y="152400"/>
            <a:ext cx="5410200" cy="1594865"/>
          </a:xfrm>
        </p:spPr>
        <p:txBody>
          <a:bodyPr/>
          <a:lstStyle/>
          <a:p>
            <a:r>
              <a:rPr lang="en-IN" dirty="0"/>
              <a:t>Dataset Description</a:t>
            </a:r>
          </a:p>
        </p:txBody>
      </p:sp>
      <p:sp>
        <p:nvSpPr>
          <p:cNvPr id="3" name="Subtitle 2"/>
          <p:cNvSpPr>
            <a:spLocks noGrp="1"/>
          </p:cNvSpPr>
          <p:nvPr>
            <p:ph type="subTitle" idx="4"/>
          </p:nvPr>
        </p:nvSpPr>
        <p:spPr>
          <a:xfrm>
            <a:off x="533400" y="1727212"/>
            <a:ext cx="8534400" cy="2492990"/>
          </a:xfrm>
        </p:spPr>
        <p:txBody>
          <a:bodyPr/>
          <a:lstStyle/>
          <a:p>
            <a:r>
              <a:rPr lang="en-GB" dirty="0"/>
              <a:t>*Employee= </a:t>
            </a:r>
            <a:r>
              <a:rPr lang="en-GB" dirty="0" smtClean="0"/>
              <a:t>KAGGLE</a:t>
            </a:r>
          </a:p>
          <a:p>
            <a:r>
              <a:rPr lang="en-GB" dirty="0" smtClean="0"/>
              <a:t>*26-Features</a:t>
            </a:r>
          </a:p>
          <a:p>
            <a:r>
              <a:rPr lang="en-GB" dirty="0" smtClean="0"/>
              <a:t>*9-Features</a:t>
            </a:r>
          </a:p>
          <a:p>
            <a:r>
              <a:rPr lang="en-GB" dirty="0" smtClean="0"/>
              <a:t>*</a:t>
            </a:r>
            <a:r>
              <a:rPr lang="en-GB" dirty="0" err="1"/>
              <a:t>Emp</a:t>
            </a:r>
            <a:r>
              <a:rPr lang="en-GB" dirty="0"/>
              <a:t> id- </a:t>
            </a:r>
            <a:r>
              <a:rPr lang="en-GB" dirty="0" smtClean="0"/>
              <a:t>Number</a:t>
            </a:r>
          </a:p>
          <a:p>
            <a:r>
              <a:rPr lang="en-GB" dirty="0" smtClean="0"/>
              <a:t>*</a:t>
            </a:r>
            <a:r>
              <a:rPr lang="en-GB" dirty="0"/>
              <a:t>Name </a:t>
            </a:r>
            <a:r>
              <a:rPr lang="en-GB" dirty="0" smtClean="0"/>
              <a:t>Text</a:t>
            </a:r>
          </a:p>
          <a:p>
            <a:r>
              <a:rPr lang="en-GB" dirty="0" smtClean="0"/>
              <a:t>*</a:t>
            </a:r>
            <a:r>
              <a:rPr lang="en-GB" dirty="0" err="1"/>
              <a:t>Emp</a:t>
            </a:r>
            <a:r>
              <a:rPr lang="en-GB" dirty="0"/>
              <a:t>- </a:t>
            </a:r>
            <a:r>
              <a:rPr lang="en-GB" dirty="0" smtClean="0"/>
              <a:t>Type</a:t>
            </a:r>
          </a:p>
          <a:p>
            <a:r>
              <a:rPr lang="en-GB" dirty="0" smtClean="0"/>
              <a:t>*</a:t>
            </a:r>
            <a:r>
              <a:rPr lang="en-GB" dirty="0"/>
              <a:t>Current Employee Rating- </a:t>
            </a:r>
            <a:r>
              <a:rPr lang="en-GB" dirty="0" smtClean="0"/>
              <a:t>Number</a:t>
            </a:r>
          </a:p>
          <a:p>
            <a:r>
              <a:rPr lang="en-GB" dirty="0" smtClean="0"/>
              <a:t>*</a:t>
            </a:r>
            <a:r>
              <a:rPr lang="en-GB" dirty="0"/>
              <a:t>Gender- Male </a:t>
            </a:r>
            <a:r>
              <a:rPr lang="en-GB" dirty="0" smtClean="0"/>
              <a:t>female</a:t>
            </a:r>
          </a:p>
          <a:p>
            <a:r>
              <a:rPr lang="en-GB" dirty="0" smtClean="0"/>
              <a:t>*</a:t>
            </a:r>
            <a:r>
              <a:rPr lang="en-GB" dirty="0"/>
              <a:t>Employee Rating-Number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191000" y="4170691"/>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1219200" y="1875823"/>
            <a:ext cx="7315200" cy="338554"/>
          </a:xfrm>
          <a:prstGeom prst="rect">
            <a:avLst/>
          </a:prstGeom>
        </p:spPr>
        <p:txBody>
          <a:bodyPr wrap="square">
            <a:spAutoFit/>
          </a:bodyPr>
          <a:lstStyle/>
          <a:p>
            <a:r>
              <a:rPr lang="en-IN" sz="1600" dirty="0"/>
              <a:t>1FS( Z * 8 &gt;= 5 "VERY HIGH", Z * 8 &gt;= 4 "HIGH" Z * 8 &gt;= 3 "MED”, 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TotalTime>
  <Words>744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Agency FB</vt:lpstr>
      <vt:lpstr>Arial</vt:lpstr>
      <vt:lpstr>Bahnschrift Light</vt:lpstr>
      <vt:lpstr>Calibri</vt:lpstr>
      <vt:lpstr>Roboto</vt:lpstr>
      <vt:lpstr>Times New Roman</vt:lpstr>
      <vt:lpstr>Trebuchet MS</vt:lpstr>
      <vt:lpstr>Office Theme</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cp:lastModifiedBy>
  <cp:revision>27</cp:revision>
  <dcterms:created xsi:type="dcterms:W3CDTF">2024-03-29T15:07:22Z</dcterms:created>
  <dcterms:modified xsi:type="dcterms:W3CDTF">2024-08-30T09:15:53Z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