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1"/>
  </p:notesMasterIdLst>
  <p:sldIdLst>
    <p:sldId id="269" r:id="rId2"/>
    <p:sldId id="273" r:id="rId3"/>
    <p:sldId id="274" r:id="rId4"/>
    <p:sldId id="264" r:id="rId5"/>
    <p:sldId id="275" r:id="rId6"/>
    <p:sldId id="276" r:id="rId7"/>
    <p:sldId id="277" r:id="rId8"/>
    <p:sldId id="270" r:id="rId9"/>
    <p:sldId id="278" r:id="rId10"/>
    <p:sldId id="259" r:id="rId11"/>
    <p:sldId id="279" r:id="rId12"/>
    <p:sldId id="266" r:id="rId13"/>
    <p:sldId id="280" r:id="rId14"/>
    <p:sldId id="281" r:id="rId15"/>
    <p:sldId id="267" r:id="rId16"/>
    <p:sldId id="268" r:id="rId17"/>
    <p:sldId id="261" r:id="rId18"/>
    <p:sldId id="263" r:id="rId19"/>
    <p:sldId id="282" r:id="rId20"/>
  </p:sldIdLst>
  <p:sldSz cx="9144000" cy="5143500" type="screen16x9"/>
  <p:notesSz cx="6858000" cy="9144000"/>
  <p:embeddedFontLst>
    <p:embeddedFont>
      <p:font typeface="Bookman Old Style" panose="02050604050505020204" pitchFamily="18" charset="0"/>
      <p:regular r:id="rId22"/>
      <p:bold r:id="rId23"/>
      <p:italic r:id="rId24"/>
      <p:boldItalic r:id="rId25"/>
    </p:embeddedFont>
    <p:embeddedFont>
      <p:font typeface="Trebuchet MS" panose="020B0603020202020204" pitchFamily="3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152">
          <p15:clr>
            <a:srgbClr val="A4A3A4"/>
          </p15:clr>
        </p15:guide>
        <p15:guide id="2" pos="2880">
          <p15:clr>
            <a:srgbClr val="A4A3A4"/>
          </p15:clr>
        </p15:guide>
        <p15:guide id="3" orient="horz" pos="341">
          <p15:clr>
            <a:srgbClr val="747775"/>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6" roundtripDataSignature="AMtx7mirJ0D/MsuSXOUVxaGnMA7KvreII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D3205E1-8B83-452B-8570-0B3C4014EAE2}">
  <a:tblStyle styleId="{1D3205E1-8B83-452B-8570-0B3C4014EAE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315C70A-538D-417A-92C0-71925D08A8B3}"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5D5A0FFB-A8A9-46A4-9661-18E49C95CCCC}"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9C8218C-A777-4940-B823-F447B7272C07}" styleName="Table_3">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4660"/>
  </p:normalViewPr>
  <p:slideViewPr>
    <p:cSldViewPr snapToGrid="0">
      <p:cViewPr>
        <p:scale>
          <a:sx n="123" d="100"/>
          <a:sy n="123" d="100"/>
        </p:scale>
        <p:origin x="562" y="72"/>
      </p:cViewPr>
      <p:guideLst>
        <p:guide orient="horz" pos="1152"/>
        <p:guide pos="2880"/>
        <p:guide orient="horz" pos="34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56" Type="http://customschemas.google.com/relationships/presentationmetadata" Target="meta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73064913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09088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92048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64159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4797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896555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3291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4797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4797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757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53651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56853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02173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8704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36468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720582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918397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12410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26972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6840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0"/>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207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0"/>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3020"/>
              </a:spcBef>
              <a:spcAft>
                <a:spcPts val="0"/>
              </a:spcAft>
              <a:buSzPts val="15100"/>
              <a:buChar char="•"/>
              <a:defRPr/>
            </a:lvl1pPr>
            <a:lvl2pPr marL="914400" lvl="1" indent="-1066800" algn="l">
              <a:lnSpc>
                <a:spcPct val="100000"/>
              </a:lnSpc>
              <a:spcBef>
                <a:spcPts val="2640"/>
              </a:spcBef>
              <a:spcAft>
                <a:spcPts val="0"/>
              </a:spcAft>
              <a:buSzPts val="13200"/>
              <a:buChar char="–"/>
              <a:defRPr/>
            </a:lvl2pPr>
            <a:lvl3pPr marL="1371600" lvl="2" indent="-946150" algn="l">
              <a:lnSpc>
                <a:spcPct val="100000"/>
              </a:lnSpc>
              <a:spcBef>
                <a:spcPts val="2260"/>
              </a:spcBef>
              <a:spcAft>
                <a:spcPts val="0"/>
              </a:spcAft>
              <a:buSzPts val="11300"/>
              <a:buChar char="•"/>
              <a:defRPr/>
            </a:lvl3pPr>
            <a:lvl4pPr marL="1828800" lvl="3" indent="-825500" algn="l">
              <a:lnSpc>
                <a:spcPct val="100000"/>
              </a:lnSpc>
              <a:spcBef>
                <a:spcPts val="1880"/>
              </a:spcBef>
              <a:spcAft>
                <a:spcPts val="0"/>
              </a:spcAft>
              <a:buSzPts val="9400"/>
              <a:buChar char="–"/>
              <a:defRPr/>
            </a:lvl4pPr>
            <a:lvl5pPr marL="2286000" lvl="4" indent="-825500" algn="l">
              <a:lnSpc>
                <a:spcPct val="100000"/>
              </a:lnSpc>
              <a:spcBef>
                <a:spcPts val="1880"/>
              </a:spcBef>
              <a:spcAft>
                <a:spcPts val="0"/>
              </a:spcAft>
              <a:buSzPts val="9400"/>
              <a:buChar char="»"/>
              <a:defRPr/>
            </a:lvl5pPr>
            <a:lvl6pPr marL="2743200" lvl="5" indent="-825500" algn="l">
              <a:lnSpc>
                <a:spcPct val="100000"/>
              </a:lnSpc>
              <a:spcBef>
                <a:spcPts val="1880"/>
              </a:spcBef>
              <a:spcAft>
                <a:spcPts val="0"/>
              </a:spcAft>
              <a:buSzPts val="9400"/>
              <a:buChar char="•"/>
              <a:defRPr/>
            </a:lvl6pPr>
            <a:lvl7pPr marL="3200400" lvl="6" indent="-825500" algn="l">
              <a:lnSpc>
                <a:spcPct val="100000"/>
              </a:lnSpc>
              <a:spcBef>
                <a:spcPts val="1880"/>
              </a:spcBef>
              <a:spcAft>
                <a:spcPts val="0"/>
              </a:spcAft>
              <a:buSzPts val="9400"/>
              <a:buChar char="•"/>
              <a:defRPr/>
            </a:lvl7pPr>
            <a:lvl8pPr marL="3657600" lvl="7" indent="-825500" algn="l">
              <a:lnSpc>
                <a:spcPct val="100000"/>
              </a:lnSpc>
              <a:spcBef>
                <a:spcPts val="1880"/>
              </a:spcBef>
              <a:spcAft>
                <a:spcPts val="0"/>
              </a:spcAft>
              <a:buSzPts val="9400"/>
              <a:buChar char="•"/>
              <a:defRPr/>
            </a:lvl8pPr>
            <a:lvl9pPr marL="4114800" lvl="8" indent="-825500" algn="l">
              <a:lnSpc>
                <a:spcPct val="100000"/>
              </a:lnSpc>
              <a:spcBef>
                <a:spcPts val="1880"/>
              </a:spcBef>
              <a:spcAft>
                <a:spcPts val="0"/>
              </a:spcAft>
              <a:buSzPts val="9400"/>
              <a:buChar char="•"/>
              <a:defRPr/>
            </a:lvl9pPr>
          </a:lstStyle>
          <a:p>
            <a:endParaRPr/>
          </a:p>
        </p:txBody>
      </p:sp>
      <p:sp>
        <p:nvSpPr>
          <p:cNvPr id="14" name="Google Shape;14;p20"/>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0"/>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Department of Computer Science and Engineering</a:t>
            </a:r>
            <a:endParaRPr/>
          </a:p>
        </p:txBody>
      </p:sp>
      <p:sp>
        <p:nvSpPr>
          <p:cNvPr id="16" name="Google Shape;16;p20"/>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4"/>
        <p:cNvGrpSpPr/>
        <p:nvPr/>
      </p:nvGrpSpPr>
      <p:grpSpPr>
        <a:xfrm>
          <a:off x="0" y="0"/>
          <a:ext cx="0" cy="0"/>
          <a:chOff x="0" y="0"/>
          <a:chExt cx="0" cy="0"/>
        </a:xfrm>
      </p:grpSpPr>
      <p:sp>
        <p:nvSpPr>
          <p:cNvPr id="25" name="Google Shape;25;p22"/>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207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body" idx="1"/>
          </p:nvPr>
        </p:nvSpPr>
        <p:spPr>
          <a:xfrm>
            <a:off x="457200" y="1151335"/>
            <a:ext cx="40401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7" name="Google Shape;27;p22"/>
          <p:cNvSpPr txBox="1">
            <a:spLocks noGrp="1"/>
          </p:cNvSpPr>
          <p:nvPr>
            <p:ph type="body" idx="2"/>
          </p:nvPr>
        </p:nvSpPr>
        <p:spPr>
          <a:xfrm>
            <a:off x="457200" y="1631156"/>
            <a:ext cx="40401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28" name="Google Shape;28;p22"/>
          <p:cNvSpPr txBox="1">
            <a:spLocks noGrp="1"/>
          </p:cNvSpPr>
          <p:nvPr>
            <p:ph type="body" idx="3"/>
          </p:nvPr>
        </p:nvSpPr>
        <p:spPr>
          <a:xfrm>
            <a:off x="4645026" y="1151335"/>
            <a:ext cx="40419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9" name="Google Shape;29;p22"/>
          <p:cNvSpPr txBox="1">
            <a:spLocks noGrp="1"/>
          </p:cNvSpPr>
          <p:nvPr>
            <p:ph type="body" idx="4"/>
          </p:nvPr>
        </p:nvSpPr>
        <p:spPr>
          <a:xfrm>
            <a:off x="4645026" y="1631156"/>
            <a:ext cx="40419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30" name="Google Shape;30;p22"/>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31" name="Google Shape;31;p22"/>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2" name="Google Shape;32;p22"/>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3"/>
        <p:cNvGrpSpPr/>
        <p:nvPr/>
      </p:nvGrpSpPr>
      <p:grpSpPr>
        <a:xfrm>
          <a:off x="0" y="0"/>
          <a:ext cx="0" cy="0"/>
          <a:chOff x="0" y="0"/>
          <a:chExt cx="0" cy="0"/>
        </a:xfrm>
      </p:grpSpPr>
      <p:sp>
        <p:nvSpPr>
          <p:cNvPr id="34" name="Google Shape;34;p23"/>
          <p:cNvSpPr txBox="1">
            <a:spLocks noGrp="1"/>
          </p:cNvSpPr>
          <p:nvPr>
            <p:ph type="title"/>
          </p:nvPr>
        </p:nvSpPr>
        <p:spPr>
          <a:xfrm>
            <a:off x="457202" y="204788"/>
            <a:ext cx="3008400" cy="8718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3"/>
          <p:cNvSpPr txBox="1">
            <a:spLocks noGrp="1"/>
          </p:cNvSpPr>
          <p:nvPr>
            <p:ph type="body" idx="1"/>
          </p:nvPr>
        </p:nvSpPr>
        <p:spPr>
          <a:xfrm>
            <a:off x="3575051" y="204789"/>
            <a:ext cx="5111700" cy="43899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660"/>
              </a:spcBef>
              <a:spcAft>
                <a:spcPts val="0"/>
              </a:spcAft>
              <a:buClr>
                <a:schemeClr val="dk1"/>
              </a:buClr>
              <a:buSzPts val="15100"/>
              <a:buChar char="•"/>
              <a:defRPr sz="3300"/>
            </a:lvl1pPr>
            <a:lvl2pPr marL="914400" lvl="1" indent="-1066800" algn="l">
              <a:lnSpc>
                <a:spcPct val="100000"/>
              </a:lnSpc>
              <a:spcBef>
                <a:spcPts val="577"/>
              </a:spcBef>
              <a:spcAft>
                <a:spcPts val="0"/>
              </a:spcAft>
              <a:buClr>
                <a:schemeClr val="dk1"/>
              </a:buClr>
              <a:buSzPts val="13200"/>
              <a:buChar char="–"/>
              <a:defRPr sz="2900"/>
            </a:lvl2pPr>
            <a:lvl3pPr marL="1371600" lvl="2" indent="-946150" algn="l">
              <a:lnSpc>
                <a:spcPct val="100000"/>
              </a:lnSpc>
              <a:spcBef>
                <a:spcPts val="494"/>
              </a:spcBef>
              <a:spcAft>
                <a:spcPts val="0"/>
              </a:spcAft>
              <a:buClr>
                <a:schemeClr val="dk1"/>
              </a:buClr>
              <a:buSzPts val="11300"/>
              <a:buChar char="•"/>
              <a:defRPr sz="2500"/>
            </a:lvl3pPr>
            <a:lvl4pPr marL="1828800" lvl="3" indent="-825500" algn="l">
              <a:lnSpc>
                <a:spcPct val="100000"/>
              </a:lnSpc>
              <a:spcBef>
                <a:spcPts val="411"/>
              </a:spcBef>
              <a:spcAft>
                <a:spcPts val="0"/>
              </a:spcAft>
              <a:buClr>
                <a:schemeClr val="dk1"/>
              </a:buClr>
              <a:buSzPts val="9400"/>
              <a:buChar char="–"/>
              <a:defRPr sz="2100"/>
            </a:lvl4pPr>
            <a:lvl5pPr marL="2286000" lvl="4" indent="-825500" algn="l">
              <a:lnSpc>
                <a:spcPct val="100000"/>
              </a:lnSpc>
              <a:spcBef>
                <a:spcPts val="411"/>
              </a:spcBef>
              <a:spcAft>
                <a:spcPts val="0"/>
              </a:spcAft>
              <a:buClr>
                <a:schemeClr val="dk1"/>
              </a:buClr>
              <a:buSzPts val="9400"/>
              <a:buChar char="»"/>
              <a:defRPr sz="2100"/>
            </a:lvl5pPr>
            <a:lvl6pPr marL="2743200" lvl="5" indent="-825500" algn="l">
              <a:lnSpc>
                <a:spcPct val="100000"/>
              </a:lnSpc>
              <a:spcBef>
                <a:spcPts val="411"/>
              </a:spcBef>
              <a:spcAft>
                <a:spcPts val="0"/>
              </a:spcAft>
              <a:buClr>
                <a:schemeClr val="dk1"/>
              </a:buClr>
              <a:buSzPts val="9400"/>
              <a:buChar char="•"/>
              <a:defRPr sz="2100"/>
            </a:lvl6pPr>
            <a:lvl7pPr marL="3200400" lvl="6" indent="-825500" algn="l">
              <a:lnSpc>
                <a:spcPct val="100000"/>
              </a:lnSpc>
              <a:spcBef>
                <a:spcPts val="411"/>
              </a:spcBef>
              <a:spcAft>
                <a:spcPts val="0"/>
              </a:spcAft>
              <a:buClr>
                <a:schemeClr val="dk1"/>
              </a:buClr>
              <a:buSzPts val="9400"/>
              <a:buChar char="•"/>
              <a:defRPr sz="2100"/>
            </a:lvl7pPr>
            <a:lvl8pPr marL="3657600" lvl="7" indent="-825500" algn="l">
              <a:lnSpc>
                <a:spcPct val="100000"/>
              </a:lnSpc>
              <a:spcBef>
                <a:spcPts val="411"/>
              </a:spcBef>
              <a:spcAft>
                <a:spcPts val="0"/>
              </a:spcAft>
              <a:buClr>
                <a:schemeClr val="dk1"/>
              </a:buClr>
              <a:buSzPts val="9400"/>
              <a:buChar char="•"/>
              <a:defRPr sz="2100"/>
            </a:lvl8pPr>
            <a:lvl9pPr marL="4114800" lvl="8" indent="-825500" algn="l">
              <a:lnSpc>
                <a:spcPct val="100000"/>
              </a:lnSpc>
              <a:spcBef>
                <a:spcPts val="411"/>
              </a:spcBef>
              <a:spcAft>
                <a:spcPts val="0"/>
              </a:spcAft>
              <a:buClr>
                <a:schemeClr val="dk1"/>
              </a:buClr>
              <a:buSzPts val="9400"/>
              <a:buChar char="•"/>
              <a:defRPr sz="2100"/>
            </a:lvl9pPr>
          </a:lstStyle>
          <a:p>
            <a:endParaRPr/>
          </a:p>
        </p:txBody>
      </p:sp>
      <p:sp>
        <p:nvSpPr>
          <p:cNvPr id="36" name="Google Shape;36;p23"/>
          <p:cNvSpPr txBox="1">
            <a:spLocks noGrp="1"/>
          </p:cNvSpPr>
          <p:nvPr>
            <p:ph type="body" idx="2"/>
          </p:nvPr>
        </p:nvSpPr>
        <p:spPr>
          <a:xfrm>
            <a:off x="457202" y="1076326"/>
            <a:ext cx="3008400" cy="35184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37" name="Google Shape;37;p23"/>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38" name="Google Shape;38;p23"/>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9" name="Google Shape;39;p23"/>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0"/>
        <p:cNvGrpSpPr/>
        <p:nvPr/>
      </p:nvGrpSpPr>
      <p:grpSpPr>
        <a:xfrm>
          <a:off x="0" y="0"/>
          <a:ext cx="0" cy="0"/>
          <a:chOff x="0" y="0"/>
          <a:chExt cx="0" cy="0"/>
        </a:xfrm>
      </p:grpSpPr>
      <p:sp>
        <p:nvSpPr>
          <p:cNvPr id="41" name="Google Shape;41;p24"/>
          <p:cNvSpPr txBox="1">
            <a:spLocks noGrp="1"/>
          </p:cNvSpPr>
          <p:nvPr>
            <p:ph type="title"/>
          </p:nvPr>
        </p:nvSpPr>
        <p:spPr>
          <a:xfrm>
            <a:off x="1792289" y="3600452"/>
            <a:ext cx="5486400" cy="4251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4"/>
          <p:cNvSpPr>
            <a:spLocks noGrp="1"/>
          </p:cNvSpPr>
          <p:nvPr>
            <p:ph type="pic" idx="2"/>
          </p:nvPr>
        </p:nvSpPr>
        <p:spPr>
          <a:xfrm>
            <a:off x="1792289" y="459581"/>
            <a:ext cx="5486400" cy="3086100"/>
          </a:xfrm>
          <a:prstGeom prst="rect">
            <a:avLst/>
          </a:prstGeom>
          <a:noFill/>
          <a:ln>
            <a:noFill/>
          </a:ln>
        </p:spPr>
      </p:sp>
      <p:sp>
        <p:nvSpPr>
          <p:cNvPr id="43" name="Google Shape;43;p24"/>
          <p:cNvSpPr txBox="1">
            <a:spLocks noGrp="1"/>
          </p:cNvSpPr>
          <p:nvPr>
            <p:ph type="body" idx="1"/>
          </p:nvPr>
        </p:nvSpPr>
        <p:spPr>
          <a:xfrm>
            <a:off x="1792289" y="4025505"/>
            <a:ext cx="5486400" cy="6036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44" name="Google Shape;44;p24"/>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45" name="Google Shape;45;p24"/>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46" name="Google Shape;46;p24"/>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7"/>
        <p:cNvGrpSpPr/>
        <p:nvPr/>
      </p:nvGrpSpPr>
      <p:grpSpPr>
        <a:xfrm>
          <a:off x="0" y="0"/>
          <a:ext cx="0" cy="0"/>
          <a:chOff x="0" y="0"/>
          <a:chExt cx="0" cy="0"/>
        </a:xfrm>
      </p:grpSpPr>
      <p:sp>
        <p:nvSpPr>
          <p:cNvPr id="48" name="Google Shape;48;p25"/>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5"/>
          <p:cNvSpPr txBox="1">
            <a:spLocks noGrp="1"/>
          </p:cNvSpPr>
          <p:nvPr>
            <p:ph type="body" idx="1"/>
          </p:nvPr>
        </p:nvSpPr>
        <p:spPr>
          <a:xfrm rot="5400000">
            <a:off x="2874751" y="-1217399"/>
            <a:ext cx="3394500" cy="82296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0" name="Google Shape;50;p25"/>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1" name="Google Shape;51;p25"/>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2" name="Google Shape;52;p25"/>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3"/>
        <p:cNvGrpSpPr/>
        <p:nvPr/>
      </p:nvGrpSpPr>
      <p:grpSpPr>
        <a:xfrm>
          <a:off x="0" y="0"/>
          <a:ext cx="0" cy="0"/>
          <a:chOff x="0" y="0"/>
          <a:chExt cx="0" cy="0"/>
        </a:xfrm>
      </p:grpSpPr>
      <p:sp>
        <p:nvSpPr>
          <p:cNvPr id="54" name="Google Shape;54;p26"/>
          <p:cNvSpPr txBox="1">
            <a:spLocks noGrp="1"/>
          </p:cNvSpPr>
          <p:nvPr>
            <p:ph type="title"/>
          </p:nvPr>
        </p:nvSpPr>
        <p:spPr>
          <a:xfrm rot="5400000">
            <a:off x="5463751" y="1371630"/>
            <a:ext cx="4388700" cy="20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6"/>
          <p:cNvSpPr txBox="1">
            <a:spLocks noGrp="1"/>
          </p:cNvSpPr>
          <p:nvPr>
            <p:ph type="body" idx="1"/>
          </p:nvPr>
        </p:nvSpPr>
        <p:spPr>
          <a:xfrm rot="5400000">
            <a:off x="1272750" y="-609570"/>
            <a:ext cx="4388700" cy="60198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6" name="Google Shape;56;p26"/>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7" name="Google Shape;57;p26"/>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8" name="Google Shape;58;p26"/>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8">
            <a:alphaModFix/>
          </a:blip>
          <a:stretch>
            <a:fillRect/>
          </a:stretch>
        </a:blip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chemeClr val="dk1"/>
              </a:buClr>
              <a:buSzPts val="20700"/>
              <a:buFont typeface="Calibri"/>
              <a:buNone/>
              <a:defRPr sz="207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9"/>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marR="0" lvl="0" indent="-1187450" algn="l" rtl="0">
              <a:lnSpc>
                <a:spcPct val="100000"/>
              </a:lnSpc>
              <a:spcBef>
                <a:spcPts val="3020"/>
              </a:spcBef>
              <a:spcAft>
                <a:spcPts val="0"/>
              </a:spcAft>
              <a:buClr>
                <a:schemeClr val="dk1"/>
              </a:buClr>
              <a:buSzPts val="15100"/>
              <a:buFont typeface="Arial"/>
              <a:buChar char="•"/>
              <a:defRPr sz="15100" b="0" i="0" u="none" strike="noStrike" cap="none">
                <a:solidFill>
                  <a:schemeClr val="dk1"/>
                </a:solidFill>
                <a:latin typeface="Calibri"/>
                <a:ea typeface="Calibri"/>
                <a:cs typeface="Calibri"/>
                <a:sym typeface="Calibri"/>
              </a:defRPr>
            </a:lvl1pPr>
            <a:lvl2pPr marL="914400" marR="0" lvl="1" indent="-1066800" algn="l" rtl="0">
              <a:lnSpc>
                <a:spcPct val="100000"/>
              </a:lnSpc>
              <a:spcBef>
                <a:spcPts val="264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26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4pPr>
            <a:lvl5pPr marL="2286000" marR="0" lvl="4"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5pPr>
            <a:lvl6pPr marL="2743200" marR="0" lvl="5"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6pPr>
            <a:lvl7pPr marL="3200400" marR="0" lvl="6"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7pPr>
            <a:lvl8pPr marL="3657600" marR="0" lvl="7"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8pPr>
            <a:lvl9pPr marL="4114800" marR="0" lvl="8"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9pPr>
          </a:lstStyle>
          <a:p>
            <a:endParaRPr/>
          </a:p>
        </p:txBody>
      </p:sp>
      <p:sp>
        <p:nvSpPr>
          <p:cNvPr id="8" name="Google Shape;8;p19"/>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endParaRPr/>
          </a:p>
        </p:txBody>
      </p:sp>
      <p:sp>
        <p:nvSpPr>
          <p:cNvPr id="9" name="Google Shape;9;p19"/>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r>
              <a:rPr lang="en-US"/>
              <a:t>Department of Computer Science and Engineering</a:t>
            </a:r>
            <a:endParaRPr/>
          </a:p>
        </p:txBody>
      </p:sp>
      <p:sp>
        <p:nvSpPr>
          <p:cNvPr id="10" name="Google Shape;10;p19"/>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
          <p:cNvSpPr txBox="1">
            <a:spLocks noGrp="1"/>
          </p:cNvSpPr>
          <p:nvPr>
            <p:ph type="body" idx="1"/>
          </p:nvPr>
        </p:nvSpPr>
        <p:spPr>
          <a:xfrm>
            <a:off x="642938" y="2196703"/>
            <a:ext cx="7815262" cy="2661047"/>
          </a:xfrm>
          <a:prstGeom prst="rect">
            <a:avLst/>
          </a:prstGeom>
          <a:noFill/>
          <a:ln>
            <a:noFill/>
          </a:ln>
        </p:spPr>
        <p:txBody>
          <a:bodyPr spcFirstLastPara="1" wrap="square" lIns="94100" tIns="47025" rIns="94100" bIns="47025" anchor="t" anchorCtr="0">
            <a:noAutofit/>
          </a:bodyPr>
          <a:lstStyle/>
          <a:p>
            <a:pPr marL="0" lvl="0" indent="0" algn="l" rtl="0">
              <a:lnSpc>
                <a:spcPct val="100000"/>
              </a:lnSpc>
              <a:spcBef>
                <a:spcPts val="3020"/>
              </a:spcBef>
              <a:spcAft>
                <a:spcPts val="0"/>
              </a:spcAft>
              <a:buSzPts val="15100"/>
              <a:buNone/>
            </a:pPr>
            <a:endParaRPr dirty="0"/>
          </a:p>
          <a:p>
            <a:pPr marL="457200" lvl="0" indent="501650" algn="l" rtl="0">
              <a:lnSpc>
                <a:spcPct val="100000"/>
              </a:lnSpc>
              <a:spcBef>
                <a:spcPts val="3020"/>
              </a:spcBef>
              <a:spcAft>
                <a:spcPts val="0"/>
              </a:spcAft>
              <a:buSzPts val="15100"/>
              <a:buNone/>
            </a:pPr>
            <a:endParaRPr dirty="0"/>
          </a:p>
        </p:txBody>
      </p:sp>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944778"/>
            <a:ext cx="8229600" cy="857400"/>
          </a:xfrm>
        </p:spPr>
        <p:txBody>
          <a:bodyPr/>
          <a:lstStyle/>
          <a:p>
            <a:r>
              <a:rPr lang="en-US" sz="1600" dirty="0">
                <a:latin typeface="Bookman Old Style" panose="02050604050505020204" pitchFamily="18" charset="0"/>
              </a:rPr>
              <a:t>A Seminar on</a:t>
            </a:r>
            <a:br>
              <a:rPr lang="en-US" sz="3600" dirty="0">
                <a:latin typeface="Bookman Old Style" panose="02050604050505020204" pitchFamily="18" charset="0"/>
              </a:rPr>
            </a:br>
            <a:r>
              <a:rPr lang="en-US" sz="3200" dirty="0">
                <a:latin typeface="Bookman Old Style" panose="02050604050505020204" pitchFamily="18" charset="0"/>
              </a:rPr>
              <a:t>Towards Efficient Cryptographic Data Validation Service in Edge Computing</a:t>
            </a:r>
          </a:p>
        </p:txBody>
      </p:sp>
      <p:sp>
        <p:nvSpPr>
          <p:cNvPr id="3" name="TextBox 2"/>
          <p:cNvSpPr txBox="1"/>
          <p:nvPr/>
        </p:nvSpPr>
        <p:spPr>
          <a:xfrm>
            <a:off x="267767" y="3265616"/>
            <a:ext cx="3666280" cy="1169551"/>
          </a:xfrm>
          <a:prstGeom prst="rect">
            <a:avLst/>
          </a:prstGeom>
          <a:noFill/>
        </p:spPr>
        <p:txBody>
          <a:bodyPr wrap="square" rtlCol="0">
            <a:spAutoFit/>
          </a:bodyPr>
          <a:lstStyle/>
          <a:p>
            <a:r>
              <a:rPr lang="en-US" dirty="0">
                <a:latin typeface="Bookman Old Style" panose="02050604050505020204" pitchFamily="18" charset="0"/>
              </a:rPr>
              <a:t>Team Details </a:t>
            </a:r>
          </a:p>
          <a:p>
            <a:pPr marL="342900" indent="-342900">
              <a:buFont typeface="+mj-lt"/>
              <a:buAutoNum type="arabicPeriod"/>
            </a:pPr>
            <a:r>
              <a:rPr lang="en-US" dirty="0">
                <a:latin typeface="Bookman Old Style" panose="02050604050505020204" pitchFamily="18" charset="0"/>
              </a:rPr>
              <a:t>E. Harsha Reddy(20EG105312)</a:t>
            </a:r>
          </a:p>
          <a:p>
            <a:pPr marL="342900" indent="-342900">
              <a:buFont typeface="+mj-lt"/>
              <a:buAutoNum type="arabicPeriod"/>
            </a:pPr>
            <a:r>
              <a:rPr lang="en-US" dirty="0">
                <a:latin typeface="Bookman Old Style" panose="02050604050505020204" pitchFamily="18" charset="0"/>
              </a:rPr>
              <a:t>G. Santhosh Kumar(20EG105315)</a:t>
            </a:r>
          </a:p>
          <a:p>
            <a:pPr marL="342900" indent="-342900">
              <a:buFont typeface="+mj-lt"/>
              <a:buAutoNum type="arabicPeriod"/>
            </a:pPr>
            <a:r>
              <a:rPr lang="en-US" dirty="0">
                <a:latin typeface="Bookman Old Style" panose="02050604050505020204" pitchFamily="18" charset="0"/>
              </a:rPr>
              <a:t>R. Sai Krishna(20EG105330)</a:t>
            </a:r>
          </a:p>
          <a:p>
            <a:pPr marL="342900" indent="-342900">
              <a:buFont typeface="+mj-lt"/>
              <a:buAutoNum type="arabicPeriod"/>
            </a:pPr>
            <a:endParaRPr lang="en-US" dirty="0">
              <a:latin typeface="Bookman Old Style" panose="02050604050505020204" pitchFamily="18" charset="0"/>
            </a:endParaRPr>
          </a:p>
        </p:txBody>
      </p:sp>
      <p:sp>
        <p:nvSpPr>
          <p:cNvPr id="8" name="TextBox 7"/>
          <p:cNvSpPr txBox="1"/>
          <p:nvPr/>
        </p:nvSpPr>
        <p:spPr>
          <a:xfrm>
            <a:off x="5470632" y="3239550"/>
            <a:ext cx="2070599" cy="738664"/>
          </a:xfrm>
          <a:prstGeom prst="rect">
            <a:avLst/>
          </a:prstGeom>
          <a:noFill/>
        </p:spPr>
        <p:txBody>
          <a:bodyPr wrap="square" rtlCol="0">
            <a:spAutoFit/>
          </a:bodyPr>
          <a:lstStyle/>
          <a:p>
            <a:r>
              <a:rPr lang="en-US" dirty="0">
                <a:latin typeface="Bookman Old Style" panose="02050604050505020204" pitchFamily="18" charset="0"/>
              </a:rPr>
              <a:t>Project Supervisor </a:t>
            </a:r>
          </a:p>
          <a:p>
            <a:r>
              <a:rPr lang="en-US" b="1" dirty="0">
                <a:latin typeface="Bookman Old Style" panose="02050604050505020204" pitchFamily="18" charset="0"/>
              </a:rPr>
              <a:t>Mrs. P. Aparna</a:t>
            </a:r>
          </a:p>
          <a:p>
            <a:r>
              <a:rPr lang="en-US" dirty="0">
                <a:latin typeface="Bookman Old Style" panose="02050604050505020204" pitchFamily="18" charset="0"/>
              </a:rPr>
              <a:t>Assistant professor</a:t>
            </a:r>
          </a:p>
        </p:txBody>
      </p:sp>
      <p:sp>
        <p:nvSpPr>
          <p:cNvPr id="4" name="Date Placeholder 3"/>
          <p:cNvSpPr>
            <a:spLocks noGrp="1"/>
          </p:cNvSpPr>
          <p:nvPr>
            <p:ph type="dt" idx="10"/>
          </p:nvPr>
        </p:nvSpPr>
        <p:spPr/>
        <p:txBody>
          <a:bodyPr/>
          <a:lstStyle/>
          <a:p>
            <a:r>
              <a:rPr lang="en-US" dirty="0"/>
              <a:t>26/3/2024</a:t>
            </a:r>
          </a:p>
        </p:txBody>
      </p:sp>
      <p:sp>
        <p:nvSpPr>
          <p:cNvPr id="5" name="Footer Placeholder 4"/>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9266248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10</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008198" y="0"/>
            <a:ext cx="6117431" cy="627321"/>
          </a:xfrm>
        </p:spPr>
        <p:txBody>
          <a:bodyPr/>
          <a:lstStyle/>
          <a:p>
            <a:r>
              <a:rPr lang="en-US" sz="3600" dirty="0"/>
              <a:t>Experiment Screen shorts </a:t>
            </a:r>
          </a:p>
        </p:txBody>
      </p:sp>
      <p:sp>
        <p:nvSpPr>
          <p:cNvPr id="4" name="Date Placeholder 3"/>
          <p:cNvSpPr>
            <a:spLocks noGrp="1"/>
          </p:cNvSpPr>
          <p:nvPr>
            <p:ph type="dt" idx="10"/>
          </p:nvPr>
        </p:nvSpPr>
        <p:spPr/>
        <p:txBody>
          <a:bodyPr/>
          <a:lstStyle/>
          <a:p>
            <a:r>
              <a:rPr lang="en-US" dirty="0"/>
              <a:t>26/3/2024</a:t>
            </a:r>
          </a:p>
        </p:txBody>
      </p:sp>
      <p:sp>
        <p:nvSpPr>
          <p:cNvPr id="6" name="Footer Placeholder 5"/>
          <p:cNvSpPr>
            <a:spLocks noGrp="1"/>
          </p:cNvSpPr>
          <p:nvPr>
            <p:ph type="ftr" idx="11"/>
          </p:nvPr>
        </p:nvSpPr>
        <p:spPr/>
        <p:txBody>
          <a:bodyPr/>
          <a:lstStyle/>
          <a:p>
            <a:r>
              <a:rPr lang="en-US"/>
              <a:t>Department of Computer Science and Engineering</a:t>
            </a:r>
          </a:p>
        </p:txBody>
      </p:sp>
      <p:pic>
        <p:nvPicPr>
          <p:cNvPr id="5" name="Picture 4">
            <a:extLst>
              <a:ext uri="{FF2B5EF4-FFF2-40B4-BE49-F238E27FC236}">
                <a16:creationId xmlns:a16="http://schemas.microsoft.com/office/drawing/2014/main" id="{2B9BB6B6-088C-CCE7-2C89-9BAF6B69BC74}"/>
              </a:ext>
            </a:extLst>
          </p:cNvPr>
          <p:cNvPicPr>
            <a:picLocks noChangeAspect="1"/>
          </p:cNvPicPr>
          <p:nvPr/>
        </p:nvPicPr>
        <p:blipFill>
          <a:blip r:embed="rId3"/>
          <a:stretch>
            <a:fillRect/>
          </a:stretch>
        </p:blipFill>
        <p:spPr>
          <a:xfrm>
            <a:off x="1298244" y="920681"/>
            <a:ext cx="6418400" cy="3846583"/>
          </a:xfrm>
          <a:prstGeom prst="rect">
            <a:avLst/>
          </a:prstGeom>
        </p:spPr>
      </p:pic>
      <p:sp>
        <p:nvSpPr>
          <p:cNvPr id="3" name="TextBox 2">
            <a:extLst>
              <a:ext uri="{FF2B5EF4-FFF2-40B4-BE49-F238E27FC236}">
                <a16:creationId xmlns:a16="http://schemas.microsoft.com/office/drawing/2014/main" id="{383150D7-618E-A727-A9D4-DF839B43A4AF}"/>
              </a:ext>
            </a:extLst>
          </p:cNvPr>
          <p:cNvSpPr txBox="1"/>
          <p:nvPr/>
        </p:nvSpPr>
        <p:spPr>
          <a:xfrm>
            <a:off x="1298244" y="646781"/>
            <a:ext cx="1680117" cy="307777"/>
          </a:xfrm>
          <a:prstGeom prst="rect">
            <a:avLst/>
          </a:prstGeom>
          <a:noFill/>
        </p:spPr>
        <p:txBody>
          <a:bodyPr wrap="square" rtlCol="0">
            <a:spAutoFit/>
          </a:bodyPr>
          <a:lstStyle/>
          <a:p>
            <a:r>
              <a:rPr lang="en-US" dirty="0" err="1"/>
              <a:t>Netbeans</a:t>
            </a:r>
            <a:r>
              <a:rPr lang="en-US" dirty="0"/>
              <a:t> IDE</a:t>
            </a:r>
            <a:endParaRPr lang="en-IN" dirty="0"/>
          </a:p>
        </p:txBody>
      </p:sp>
    </p:spTree>
    <p:extLst>
      <p:ext uri="{BB962C8B-B14F-4D97-AF65-F5344CB8AC3E}">
        <p14:creationId xmlns:p14="http://schemas.microsoft.com/office/powerpoint/2010/main" val="4293442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11</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008198" y="0"/>
            <a:ext cx="6117431" cy="627321"/>
          </a:xfrm>
        </p:spPr>
        <p:txBody>
          <a:bodyPr/>
          <a:lstStyle/>
          <a:p>
            <a:r>
              <a:rPr lang="en-US" sz="3600" dirty="0"/>
              <a:t>Experiment Screen shorts </a:t>
            </a:r>
          </a:p>
        </p:txBody>
      </p:sp>
      <p:sp>
        <p:nvSpPr>
          <p:cNvPr id="4" name="Date Placeholder 3"/>
          <p:cNvSpPr>
            <a:spLocks noGrp="1"/>
          </p:cNvSpPr>
          <p:nvPr>
            <p:ph type="dt" idx="10"/>
          </p:nvPr>
        </p:nvSpPr>
        <p:spPr/>
        <p:txBody>
          <a:bodyPr/>
          <a:lstStyle/>
          <a:p>
            <a:r>
              <a:rPr lang="en-US" dirty="0"/>
              <a:t>26/3/2024</a:t>
            </a:r>
          </a:p>
        </p:txBody>
      </p:sp>
      <p:sp>
        <p:nvSpPr>
          <p:cNvPr id="6" name="Footer Placeholder 5"/>
          <p:cNvSpPr>
            <a:spLocks noGrp="1"/>
          </p:cNvSpPr>
          <p:nvPr>
            <p:ph type="ftr" idx="11"/>
          </p:nvPr>
        </p:nvSpPr>
        <p:spPr/>
        <p:txBody>
          <a:bodyPr/>
          <a:lstStyle/>
          <a:p>
            <a:r>
              <a:rPr lang="en-US"/>
              <a:t>Department of Computer Science and Engineering</a:t>
            </a:r>
          </a:p>
        </p:txBody>
      </p:sp>
      <p:sp>
        <p:nvSpPr>
          <p:cNvPr id="3" name="TextBox 2">
            <a:extLst>
              <a:ext uri="{FF2B5EF4-FFF2-40B4-BE49-F238E27FC236}">
                <a16:creationId xmlns:a16="http://schemas.microsoft.com/office/drawing/2014/main" id="{383150D7-618E-A727-A9D4-DF839B43A4AF}"/>
              </a:ext>
            </a:extLst>
          </p:cNvPr>
          <p:cNvSpPr txBox="1"/>
          <p:nvPr/>
        </p:nvSpPr>
        <p:spPr>
          <a:xfrm>
            <a:off x="1298244" y="646781"/>
            <a:ext cx="2116760" cy="307777"/>
          </a:xfrm>
          <a:prstGeom prst="rect">
            <a:avLst/>
          </a:prstGeom>
          <a:noFill/>
        </p:spPr>
        <p:txBody>
          <a:bodyPr wrap="square" rtlCol="0">
            <a:spAutoFit/>
          </a:bodyPr>
          <a:lstStyle/>
          <a:p>
            <a:r>
              <a:rPr lang="en-US" dirty="0"/>
              <a:t>MySQL Workbench</a:t>
            </a:r>
            <a:endParaRPr lang="en-IN" dirty="0"/>
          </a:p>
        </p:txBody>
      </p:sp>
      <p:pic>
        <p:nvPicPr>
          <p:cNvPr id="8" name="Picture 7">
            <a:extLst>
              <a:ext uri="{FF2B5EF4-FFF2-40B4-BE49-F238E27FC236}">
                <a16:creationId xmlns:a16="http://schemas.microsoft.com/office/drawing/2014/main" id="{0EB3B38F-B683-B5AF-6761-3BC91D56FBBB}"/>
              </a:ext>
            </a:extLst>
          </p:cNvPr>
          <p:cNvPicPr>
            <a:picLocks noChangeAspect="1"/>
          </p:cNvPicPr>
          <p:nvPr/>
        </p:nvPicPr>
        <p:blipFill>
          <a:blip r:embed="rId3"/>
          <a:stretch>
            <a:fillRect/>
          </a:stretch>
        </p:blipFill>
        <p:spPr>
          <a:xfrm>
            <a:off x="941948" y="954558"/>
            <a:ext cx="7383195" cy="3711002"/>
          </a:xfrm>
          <a:prstGeom prst="rect">
            <a:avLst/>
          </a:prstGeom>
        </p:spPr>
      </p:pic>
    </p:spTree>
    <p:extLst>
      <p:ext uri="{BB962C8B-B14F-4D97-AF65-F5344CB8AC3E}">
        <p14:creationId xmlns:p14="http://schemas.microsoft.com/office/powerpoint/2010/main" val="3977687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12</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t>Experiment Results </a:t>
            </a:r>
          </a:p>
        </p:txBody>
      </p:sp>
      <p:sp>
        <p:nvSpPr>
          <p:cNvPr id="4" name="Date Placeholder 3"/>
          <p:cNvSpPr>
            <a:spLocks noGrp="1"/>
          </p:cNvSpPr>
          <p:nvPr>
            <p:ph type="dt" idx="10"/>
          </p:nvPr>
        </p:nvSpPr>
        <p:spPr/>
        <p:txBody>
          <a:bodyPr/>
          <a:lstStyle/>
          <a:p>
            <a:r>
              <a:rPr lang="en-US" dirty="0"/>
              <a:t>26/3/2024</a:t>
            </a:r>
          </a:p>
        </p:txBody>
      </p:sp>
      <p:sp>
        <p:nvSpPr>
          <p:cNvPr id="6" name="Footer Placeholder 5"/>
          <p:cNvSpPr>
            <a:spLocks noGrp="1"/>
          </p:cNvSpPr>
          <p:nvPr>
            <p:ph type="ftr" idx="11"/>
          </p:nvPr>
        </p:nvSpPr>
        <p:spPr/>
        <p:txBody>
          <a:bodyPr/>
          <a:lstStyle/>
          <a:p>
            <a:r>
              <a:rPr lang="en-US"/>
              <a:t>Department of Computer Science and Engineering</a:t>
            </a:r>
          </a:p>
        </p:txBody>
      </p:sp>
      <p:pic>
        <p:nvPicPr>
          <p:cNvPr id="7" name="Picture 6">
            <a:extLst>
              <a:ext uri="{FF2B5EF4-FFF2-40B4-BE49-F238E27FC236}">
                <a16:creationId xmlns:a16="http://schemas.microsoft.com/office/drawing/2014/main" id="{BBC95FA3-A278-8BB0-E657-18D1A2362758}"/>
              </a:ext>
            </a:extLst>
          </p:cNvPr>
          <p:cNvPicPr>
            <a:picLocks noChangeAspect="1"/>
          </p:cNvPicPr>
          <p:nvPr/>
        </p:nvPicPr>
        <p:blipFill>
          <a:blip r:embed="rId3"/>
          <a:stretch>
            <a:fillRect/>
          </a:stretch>
        </p:blipFill>
        <p:spPr>
          <a:xfrm>
            <a:off x="981684" y="880176"/>
            <a:ext cx="3764032" cy="3529225"/>
          </a:xfrm>
          <a:prstGeom prst="rect">
            <a:avLst/>
          </a:prstGeom>
        </p:spPr>
      </p:pic>
      <p:pic>
        <p:nvPicPr>
          <p:cNvPr id="9" name="Picture 8">
            <a:extLst>
              <a:ext uri="{FF2B5EF4-FFF2-40B4-BE49-F238E27FC236}">
                <a16:creationId xmlns:a16="http://schemas.microsoft.com/office/drawing/2014/main" id="{4677A189-AC91-6C52-9468-831CF725FBA8}"/>
              </a:ext>
            </a:extLst>
          </p:cNvPr>
          <p:cNvPicPr>
            <a:picLocks noChangeAspect="1"/>
          </p:cNvPicPr>
          <p:nvPr/>
        </p:nvPicPr>
        <p:blipFill>
          <a:blip r:embed="rId4"/>
          <a:stretch>
            <a:fillRect/>
          </a:stretch>
        </p:blipFill>
        <p:spPr>
          <a:xfrm>
            <a:off x="4825686" y="871020"/>
            <a:ext cx="3612070" cy="3556068"/>
          </a:xfrm>
          <a:prstGeom prst="rect">
            <a:avLst/>
          </a:prstGeom>
        </p:spPr>
      </p:pic>
    </p:spTree>
    <p:extLst>
      <p:ext uri="{BB962C8B-B14F-4D97-AF65-F5344CB8AC3E}">
        <p14:creationId xmlns:p14="http://schemas.microsoft.com/office/powerpoint/2010/main" val="991037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13</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t>Experiment Results </a:t>
            </a:r>
          </a:p>
        </p:txBody>
      </p:sp>
      <p:sp>
        <p:nvSpPr>
          <p:cNvPr id="4" name="Date Placeholder 3"/>
          <p:cNvSpPr>
            <a:spLocks noGrp="1"/>
          </p:cNvSpPr>
          <p:nvPr>
            <p:ph type="dt" idx="10"/>
          </p:nvPr>
        </p:nvSpPr>
        <p:spPr/>
        <p:txBody>
          <a:bodyPr/>
          <a:lstStyle/>
          <a:p>
            <a:r>
              <a:rPr lang="en-US" dirty="0"/>
              <a:t>26/3/2024</a:t>
            </a:r>
          </a:p>
        </p:txBody>
      </p:sp>
      <p:sp>
        <p:nvSpPr>
          <p:cNvPr id="6" name="Footer Placeholder 5"/>
          <p:cNvSpPr>
            <a:spLocks noGrp="1"/>
          </p:cNvSpPr>
          <p:nvPr>
            <p:ph type="ftr" idx="11"/>
          </p:nvPr>
        </p:nvSpPr>
        <p:spPr/>
        <p:txBody>
          <a:bodyPr/>
          <a:lstStyle/>
          <a:p>
            <a:r>
              <a:rPr lang="en-US"/>
              <a:t>Department of Computer Science and Engineering</a:t>
            </a:r>
          </a:p>
        </p:txBody>
      </p:sp>
      <p:pic>
        <p:nvPicPr>
          <p:cNvPr id="7" name="Picture 6">
            <a:extLst>
              <a:ext uri="{FF2B5EF4-FFF2-40B4-BE49-F238E27FC236}">
                <a16:creationId xmlns:a16="http://schemas.microsoft.com/office/drawing/2014/main" id="{BC7665D8-8896-8CED-228F-238FFDC917E9}"/>
              </a:ext>
            </a:extLst>
          </p:cNvPr>
          <p:cNvPicPr>
            <a:picLocks noChangeAspect="1"/>
          </p:cNvPicPr>
          <p:nvPr/>
        </p:nvPicPr>
        <p:blipFill>
          <a:blip r:embed="rId3"/>
          <a:stretch>
            <a:fillRect/>
          </a:stretch>
        </p:blipFill>
        <p:spPr>
          <a:xfrm>
            <a:off x="2129499" y="627321"/>
            <a:ext cx="5490501" cy="3944272"/>
          </a:xfrm>
          <a:prstGeom prst="rect">
            <a:avLst/>
          </a:prstGeom>
        </p:spPr>
      </p:pic>
      <p:pic>
        <p:nvPicPr>
          <p:cNvPr id="9" name="Picture 8">
            <a:extLst>
              <a:ext uri="{FF2B5EF4-FFF2-40B4-BE49-F238E27FC236}">
                <a16:creationId xmlns:a16="http://schemas.microsoft.com/office/drawing/2014/main" id="{2EE097CA-4FC8-A9C7-3500-78F977C86C3D}"/>
              </a:ext>
            </a:extLst>
          </p:cNvPr>
          <p:cNvPicPr>
            <a:picLocks noChangeAspect="1"/>
          </p:cNvPicPr>
          <p:nvPr/>
        </p:nvPicPr>
        <p:blipFill>
          <a:blip r:embed="rId4"/>
          <a:stretch>
            <a:fillRect/>
          </a:stretch>
        </p:blipFill>
        <p:spPr>
          <a:xfrm>
            <a:off x="795889" y="1796662"/>
            <a:ext cx="2549477" cy="141131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 name="TextBox 9">
            <a:extLst>
              <a:ext uri="{FF2B5EF4-FFF2-40B4-BE49-F238E27FC236}">
                <a16:creationId xmlns:a16="http://schemas.microsoft.com/office/drawing/2014/main" id="{BDAAFEC9-48A0-6084-661E-D9F17FEC7E12}"/>
              </a:ext>
            </a:extLst>
          </p:cNvPr>
          <p:cNvSpPr txBox="1"/>
          <p:nvPr/>
        </p:nvSpPr>
        <p:spPr>
          <a:xfrm>
            <a:off x="662158" y="1391049"/>
            <a:ext cx="1723684" cy="307777"/>
          </a:xfrm>
          <a:prstGeom prst="rect">
            <a:avLst/>
          </a:prstGeom>
          <a:noFill/>
        </p:spPr>
        <p:txBody>
          <a:bodyPr wrap="square" rtlCol="0">
            <a:spAutoFit/>
          </a:bodyPr>
          <a:lstStyle/>
          <a:p>
            <a:r>
              <a:rPr lang="en-US" b="1" dirty="0"/>
              <a:t>Mobile source</a:t>
            </a:r>
            <a:endParaRPr lang="en-IN" b="1" dirty="0"/>
          </a:p>
        </p:txBody>
      </p:sp>
    </p:spTree>
    <p:extLst>
      <p:ext uri="{BB962C8B-B14F-4D97-AF65-F5344CB8AC3E}">
        <p14:creationId xmlns:p14="http://schemas.microsoft.com/office/powerpoint/2010/main" val="22912931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14</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t>Experiment Results </a:t>
            </a:r>
          </a:p>
        </p:txBody>
      </p:sp>
      <p:sp>
        <p:nvSpPr>
          <p:cNvPr id="4" name="Date Placeholder 3"/>
          <p:cNvSpPr>
            <a:spLocks noGrp="1"/>
          </p:cNvSpPr>
          <p:nvPr>
            <p:ph type="dt" idx="10"/>
          </p:nvPr>
        </p:nvSpPr>
        <p:spPr/>
        <p:txBody>
          <a:bodyPr/>
          <a:lstStyle/>
          <a:p>
            <a:r>
              <a:rPr lang="en-US" dirty="0"/>
              <a:t>26/3/2024</a:t>
            </a:r>
          </a:p>
        </p:txBody>
      </p:sp>
      <p:sp>
        <p:nvSpPr>
          <p:cNvPr id="6" name="Footer Placeholder 5"/>
          <p:cNvSpPr>
            <a:spLocks noGrp="1"/>
          </p:cNvSpPr>
          <p:nvPr>
            <p:ph type="ftr" idx="11"/>
          </p:nvPr>
        </p:nvSpPr>
        <p:spPr/>
        <p:txBody>
          <a:bodyPr/>
          <a:lstStyle/>
          <a:p>
            <a:r>
              <a:rPr lang="en-US"/>
              <a:t>Department of Computer Science and Engineering</a:t>
            </a:r>
          </a:p>
        </p:txBody>
      </p:sp>
      <p:sp>
        <p:nvSpPr>
          <p:cNvPr id="10" name="TextBox 9">
            <a:extLst>
              <a:ext uri="{FF2B5EF4-FFF2-40B4-BE49-F238E27FC236}">
                <a16:creationId xmlns:a16="http://schemas.microsoft.com/office/drawing/2014/main" id="{BDAAFEC9-48A0-6084-661E-D9F17FEC7E12}"/>
              </a:ext>
            </a:extLst>
          </p:cNvPr>
          <p:cNvSpPr txBox="1"/>
          <p:nvPr/>
        </p:nvSpPr>
        <p:spPr>
          <a:xfrm>
            <a:off x="909261" y="920814"/>
            <a:ext cx="1437988" cy="523220"/>
          </a:xfrm>
          <a:prstGeom prst="rect">
            <a:avLst/>
          </a:prstGeom>
          <a:noFill/>
        </p:spPr>
        <p:txBody>
          <a:bodyPr wrap="square" rtlCol="0">
            <a:spAutoFit/>
          </a:bodyPr>
          <a:lstStyle/>
          <a:p>
            <a:r>
              <a:rPr lang="en-US" b="1" dirty="0"/>
              <a:t>Mobile Destination</a:t>
            </a:r>
            <a:endParaRPr lang="en-IN" b="1" dirty="0"/>
          </a:p>
        </p:txBody>
      </p:sp>
      <p:pic>
        <p:nvPicPr>
          <p:cNvPr id="5" name="Picture 4">
            <a:extLst>
              <a:ext uri="{FF2B5EF4-FFF2-40B4-BE49-F238E27FC236}">
                <a16:creationId xmlns:a16="http://schemas.microsoft.com/office/drawing/2014/main" id="{A8F4A7E5-8F87-E9FF-AB74-F21ED3311F0F}"/>
              </a:ext>
            </a:extLst>
          </p:cNvPr>
          <p:cNvPicPr>
            <a:picLocks noChangeAspect="1"/>
          </p:cNvPicPr>
          <p:nvPr/>
        </p:nvPicPr>
        <p:blipFill>
          <a:blip r:embed="rId3"/>
          <a:stretch>
            <a:fillRect/>
          </a:stretch>
        </p:blipFill>
        <p:spPr>
          <a:xfrm>
            <a:off x="2170770" y="752805"/>
            <a:ext cx="6063969" cy="3844213"/>
          </a:xfrm>
          <a:prstGeom prst="rect">
            <a:avLst/>
          </a:prstGeom>
        </p:spPr>
      </p:pic>
    </p:spTree>
    <p:extLst>
      <p:ext uri="{BB962C8B-B14F-4D97-AF65-F5344CB8AC3E}">
        <p14:creationId xmlns:p14="http://schemas.microsoft.com/office/powerpoint/2010/main" val="2086099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15</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t>Experiment Results </a:t>
            </a:r>
          </a:p>
        </p:txBody>
      </p:sp>
      <p:sp>
        <p:nvSpPr>
          <p:cNvPr id="4" name="Date Placeholder 3"/>
          <p:cNvSpPr>
            <a:spLocks noGrp="1"/>
          </p:cNvSpPr>
          <p:nvPr>
            <p:ph type="dt" idx="10"/>
          </p:nvPr>
        </p:nvSpPr>
        <p:spPr/>
        <p:txBody>
          <a:bodyPr/>
          <a:lstStyle/>
          <a:p>
            <a:r>
              <a:rPr lang="en-US" dirty="0"/>
              <a:t>26/3/2024</a:t>
            </a:r>
          </a:p>
        </p:txBody>
      </p:sp>
      <p:sp>
        <p:nvSpPr>
          <p:cNvPr id="6" name="Footer Placeholder 5"/>
          <p:cNvSpPr>
            <a:spLocks noGrp="1"/>
          </p:cNvSpPr>
          <p:nvPr>
            <p:ph type="ftr" idx="11"/>
          </p:nvPr>
        </p:nvSpPr>
        <p:spPr/>
        <p:txBody>
          <a:bodyPr/>
          <a:lstStyle/>
          <a:p>
            <a:r>
              <a:rPr lang="en-US"/>
              <a:t>Department of Computer Science and Engineering</a:t>
            </a:r>
          </a:p>
        </p:txBody>
      </p:sp>
      <p:pic>
        <p:nvPicPr>
          <p:cNvPr id="7" name="Picture 6">
            <a:extLst>
              <a:ext uri="{FF2B5EF4-FFF2-40B4-BE49-F238E27FC236}">
                <a16:creationId xmlns:a16="http://schemas.microsoft.com/office/drawing/2014/main" id="{7B5B87D6-8C0D-5EC4-8685-CB556F86A95B}"/>
              </a:ext>
            </a:extLst>
          </p:cNvPr>
          <p:cNvPicPr>
            <a:picLocks noChangeAspect="1"/>
          </p:cNvPicPr>
          <p:nvPr/>
        </p:nvPicPr>
        <p:blipFill>
          <a:blip r:embed="rId3"/>
          <a:stretch>
            <a:fillRect/>
          </a:stretch>
        </p:blipFill>
        <p:spPr>
          <a:xfrm>
            <a:off x="1645536" y="627321"/>
            <a:ext cx="5974464" cy="4079313"/>
          </a:xfrm>
          <a:prstGeom prst="rect">
            <a:avLst/>
          </a:prstGeom>
        </p:spPr>
      </p:pic>
    </p:spTree>
    <p:extLst>
      <p:ext uri="{BB962C8B-B14F-4D97-AF65-F5344CB8AC3E}">
        <p14:creationId xmlns:p14="http://schemas.microsoft.com/office/powerpoint/2010/main" val="2804760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16</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t>Experiment Results </a:t>
            </a:r>
          </a:p>
        </p:txBody>
      </p:sp>
      <p:sp>
        <p:nvSpPr>
          <p:cNvPr id="4" name="Date Placeholder 3"/>
          <p:cNvSpPr>
            <a:spLocks noGrp="1"/>
          </p:cNvSpPr>
          <p:nvPr>
            <p:ph type="dt" idx="10"/>
          </p:nvPr>
        </p:nvSpPr>
        <p:spPr/>
        <p:txBody>
          <a:bodyPr/>
          <a:lstStyle/>
          <a:p>
            <a:r>
              <a:rPr lang="en-US" dirty="0"/>
              <a:t>26/3/2024</a:t>
            </a:r>
          </a:p>
        </p:txBody>
      </p:sp>
      <p:sp>
        <p:nvSpPr>
          <p:cNvPr id="6" name="Footer Placeholder 5"/>
          <p:cNvSpPr>
            <a:spLocks noGrp="1"/>
          </p:cNvSpPr>
          <p:nvPr>
            <p:ph type="ftr" idx="11"/>
          </p:nvPr>
        </p:nvSpPr>
        <p:spPr/>
        <p:txBody>
          <a:bodyPr/>
          <a:lstStyle/>
          <a:p>
            <a:r>
              <a:rPr lang="en-US"/>
              <a:t>Department of Computer Science and Engineering</a:t>
            </a:r>
          </a:p>
        </p:txBody>
      </p:sp>
      <p:pic>
        <p:nvPicPr>
          <p:cNvPr id="8" name="Picture 7">
            <a:extLst>
              <a:ext uri="{FF2B5EF4-FFF2-40B4-BE49-F238E27FC236}">
                <a16:creationId xmlns:a16="http://schemas.microsoft.com/office/drawing/2014/main" id="{9A0616CC-B17C-8CEB-2C74-DA5DB94BE674}"/>
              </a:ext>
            </a:extLst>
          </p:cNvPr>
          <p:cNvPicPr>
            <a:picLocks noChangeAspect="1"/>
          </p:cNvPicPr>
          <p:nvPr/>
        </p:nvPicPr>
        <p:blipFill>
          <a:blip r:embed="rId3"/>
          <a:stretch>
            <a:fillRect/>
          </a:stretch>
        </p:blipFill>
        <p:spPr>
          <a:xfrm>
            <a:off x="1268918" y="1514339"/>
            <a:ext cx="6457479" cy="2219956"/>
          </a:xfrm>
          <a:prstGeom prst="rect">
            <a:avLst/>
          </a:prstGeom>
        </p:spPr>
      </p:pic>
      <p:sp>
        <p:nvSpPr>
          <p:cNvPr id="9" name="TextBox 8">
            <a:extLst>
              <a:ext uri="{FF2B5EF4-FFF2-40B4-BE49-F238E27FC236}">
                <a16:creationId xmlns:a16="http://schemas.microsoft.com/office/drawing/2014/main" id="{03C05DC6-DB20-863B-C42A-A6BC76EC5440}"/>
              </a:ext>
            </a:extLst>
          </p:cNvPr>
          <p:cNvSpPr txBox="1"/>
          <p:nvPr/>
        </p:nvSpPr>
        <p:spPr>
          <a:xfrm>
            <a:off x="1343260" y="1018478"/>
            <a:ext cx="2269735" cy="307777"/>
          </a:xfrm>
          <a:prstGeom prst="rect">
            <a:avLst/>
          </a:prstGeom>
          <a:noFill/>
        </p:spPr>
        <p:txBody>
          <a:bodyPr wrap="square" rtlCol="0">
            <a:spAutoFit/>
          </a:bodyPr>
          <a:lstStyle/>
          <a:p>
            <a:r>
              <a:rPr lang="en-US" dirty="0"/>
              <a:t>Skey to Access the File</a:t>
            </a:r>
            <a:endParaRPr lang="en-IN" dirty="0"/>
          </a:p>
        </p:txBody>
      </p:sp>
    </p:spTree>
    <p:extLst>
      <p:ext uri="{BB962C8B-B14F-4D97-AF65-F5344CB8AC3E}">
        <p14:creationId xmlns:p14="http://schemas.microsoft.com/office/powerpoint/2010/main" val="32496527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17</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709467" y="102336"/>
            <a:ext cx="6117431" cy="627321"/>
          </a:xfrm>
        </p:spPr>
        <p:txBody>
          <a:bodyPr/>
          <a:lstStyle/>
          <a:p>
            <a:r>
              <a:rPr lang="en-US" sz="3600" dirty="0">
                <a:latin typeface="Bookman Old Style" panose="02050604050505020204" pitchFamily="18" charset="0"/>
              </a:rPr>
              <a:t>Finding </a:t>
            </a:r>
          </a:p>
        </p:txBody>
      </p:sp>
      <p:sp>
        <p:nvSpPr>
          <p:cNvPr id="6" name="Date Placeholder 5"/>
          <p:cNvSpPr>
            <a:spLocks noGrp="1"/>
          </p:cNvSpPr>
          <p:nvPr>
            <p:ph type="dt" idx="10"/>
          </p:nvPr>
        </p:nvSpPr>
        <p:spPr/>
        <p:txBody>
          <a:bodyPr/>
          <a:lstStyle/>
          <a:p>
            <a:r>
              <a:rPr lang="en-US" dirty="0"/>
              <a:t>26/3/2024</a:t>
            </a:r>
          </a:p>
          <a:p>
            <a:endParaRPr lang="en-US" dirty="0"/>
          </a:p>
        </p:txBody>
      </p:sp>
      <p:sp>
        <p:nvSpPr>
          <p:cNvPr id="7" name="Footer Placeholder 6"/>
          <p:cNvSpPr>
            <a:spLocks noGrp="1"/>
          </p:cNvSpPr>
          <p:nvPr>
            <p:ph type="ftr" idx="11"/>
          </p:nvPr>
        </p:nvSpPr>
        <p:spPr/>
        <p:txBody>
          <a:bodyPr/>
          <a:lstStyle/>
          <a:p>
            <a:r>
              <a:rPr lang="en-US"/>
              <a:t>Department of Computer Science and Engineering</a:t>
            </a:r>
          </a:p>
        </p:txBody>
      </p:sp>
      <p:sp>
        <p:nvSpPr>
          <p:cNvPr id="8" name="TextBox 7">
            <a:extLst>
              <a:ext uri="{FF2B5EF4-FFF2-40B4-BE49-F238E27FC236}">
                <a16:creationId xmlns:a16="http://schemas.microsoft.com/office/drawing/2014/main" id="{B29512E6-C70E-A4F4-B7CB-8A6E94E99BB6}"/>
              </a:ext>
            </a:extLst>
          </p:cNvPr>
          <p:cNvSpPr txBox="1"/>
          <p:nvPr/>
        </p:nvSpPr>
        <p:spPr>
          <a:xfrm>
            <a:off x="1253412" y="1188616"/>
            <a:ext cx="6733592" cy="2031325"/>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1. Cost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Replicating data in edge systems incurs high storage costs due to storing multiple copies. Erasure coding disperses data in our key derivation procedure and the storage cost of the secret key is reduced from 547MB to 1.7MB.</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2. Security</a:t>
            </a:r>
          </a:p>
          <a:p>
            <a:r>
              <a:rPr lang="en-US" dirty="0">
                <a:latin typeface="Times New Roman" panose="02020603050405020304" pitchFamily="18" charset="0"/>
                <a:cs typeface="Times New Roman" panose="02020603050405020304" pitchFamily="18" charset="0"/>
              </a:rPr>
              <a:t>The data will be uploaded to the cloud for further enriched analysis. For privacy concerns, local devices may encrypt the collected data before sending it to the cloud server. By encrypting the data using AES algorithm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73210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18</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57200" y="410966"/>
            <a:ext cx="6117431" cy="627321"/>
          </a:xfrm>
        </p:spPr>
        <p:txBody>
          <a:bodyPr/>
          <a:lstStyle/>
          <a:p>
            <a:r>
              <a:rPr lang="en-US" sz="3600" dirty="0">
                <a:latin typeface="Bookman Old Style" panose="02050604050505020204" pitchFamily="18" charset="0"/>
              </a:rPr>
              <a:t>Justification </a:t>
            </a:r>
            <a:br>
              <a:rPr lang="en-US" sz="3600" dirty="0">
                <a:latin typeface="Bookman Old Style" panose="02050604050505020204" pitchFamily="18" charset="0"/>
              </a:rPr>
            </a:br>
            <a:endParaRPr lang="en-US" sz="3600" dirty="0">
              <a:latin typeface="Bookman Old Style" panose="02050604050505020204" pitchFamily="18" charset="0"/>
            </a:endParaRPr>
          </a:p>
        </p:txBody>
      </p:sp>
      <p:sp>
        <p:nvSpPr>
          <p:cNvPr id="3" name="Date Placeholder 2"/>
          <p:cNvSpPr>
            <a:spLocks noGrp="1"/>
          </p:cNvSpPr>
          <p:nvPr>
            <p:ph type="dt" idx="10"/>
          </p:nvPr>
        </p:nvSpPr>
        <p:spPr/>
        <p:txBody>
          <a:bodyPr/>
          <a:lstStyle/>
          <a:p>
            <a:r>
              <a:rPr lang="en-US" dirty="0"/>
              <a:t>26/3/2024</a:t>
            </a:r>
          </a:p>
        </p:txBody>
      </p:sp>
      <p:sp>
        <p:nvSpPr>
          <p:cNvPr id="4" name="Footer Placeholder 3"/>
          <p:cNvSpPr>
            <a:spLocks noGrp="1"/>
          </p:cNvSpPr>
          <p:nvPr>
            <p:ph type="ftr" idx="11"/>
          </p:nvPr>
        </p:nvSpPr>
        <p:spPr/>
        <p:txBody>
          <a:bodyPr/>
          <a:lstStyle/>
          <a:p>
            <a:r>
              <a:rPr lang="en-US"/>
              <a:t>Department of Computer Science and Engineering</a:t>
            </a:r>
          </a:p>
        </p:txBody>
      </p:sp>
      <p:sp>
        <p:nvSpPr>
          <p:cNvPr id="9" name="TextBox 8">
            <a:extLst>
              <a:ext uri="{FF2B5EF4-FFF2-40B4-BE49-F238E27FC236}">
                <a16:creationId xmlns:a16="http://schemas.microsoft.com/office/drawing/2014/main" id="{C431DC30-4B37-7A63-B748-748F7DFE3FB0}"/>
              </a:ext>
            </a:extLst>
          </p:cNvPr>
          <p:cNvSpPr txBox="1"/>
          <p:nvPr/>
        </p:nvSpPr>
        <p:spPr>
          <a:xfrm>
            <a:off x="1196650" y="1428552"/>
            <a:ext cx="6790354" cy="2062103"/>
          </a:xfrm>
          <a:prstGeom prst="rect">
            <a:avLst/>
          </a:prstGeom>
          <a:noFill/>
        </p:spPr>
        <p:txBody>
          <a:bodyPr wrap="square">
            <a:spAutoFit/>
          </a:bodyPr>
          <a:lstStyle/>
          <a:p>
            <a:pPr algn="just"/>
            <a:r>
              <a:rPr lang="en-US" sz="1600" dirty="0"/>
              <a:t>The parameter each of selects now in lattice cryptography will directly impact the correctness and security of the proposed scheme. In this section, we show how to select appropriate parameters in our scheme. After specifying the parameter setting, we focus on analyzing the correctness in this part. And the security and data validations, analysis are presented. Edge server only gives access for that day data where are cloud sever provides access for old data.  This process saves time and improves security by encrypting data using AES Algorithm.</a:t>
            </a:r>
            <a:endParaRPr lang="en-IN" sz="1600" dirty="0"/>
          </a:p>
        </p:txBody>
      </p:sp>
    </p:spTree>
    <p:extLst>
      <p:ext uri="{BB962C8B-B14F-4D97-AF65-F5344CB8AC3E}">
        <p14:creationId xmlns:p14="http://schemas.microsoft.com/office/powerpoint/2010/main" val="19041079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19</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269303" y="1759067"/>
            <a:ext cx="6117431" cy="627321"/>
          </a:xfrm>
        </p:spPr>
        <p:txBody>
          <a:bodyPr/>
          <a:lstStyle/>
          <a:p>
            <a:r>
              <a:rPr lang="en-US" sz="3600" dirty="0">
                <a:latin typeface="Bookman Old Style" panose="02050604050505020204" pitchFamily="18" charset="0"/>
              </a:rPr>
              <a:t>THANK YOU</a:t>
            </a:r>
          </a:p>
        </p:txBody>
      </p:sp>
      <p:sp>
        <p:nvSpPr>
          <p:cNvPr id="6" name="Date Placeholder 5"/>
          <p:cNvSpPr>
            <a:spLocks noGrp="1"/>
          </p:cNvSpPr>
          <p:nvPr>
            <p:ph type="dt" idx="10"/>
          </p:nvPr>
        </p:nvSpPr>
        <p:spPr/>
        <p:txBody>
          <a:bodyPr/>
          <a:lstStyle/>
          <a:p>
            <a:r>
              <a:rPr lang="en-US" dirty="0"/>
              <a:t>26/3/2024</a:t>
            </a:r>
          </a:p>
          <a:p>
            <a:endParaRPr lang="en-US" dirty="0"/>
          </a:p>
        </p:txBody>
      </p:sp>
      <p:sp>
        <p:nvSpPr>
          <p:cNvPr id="7" name="Footer Placeholder 6"/>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4262138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2</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623338" y="205222"/>
            <a:ext cx="6117431" cy="627321"/>
          </a:xfrm>
        </p:spPr>
        <p:txBody>
          <a:bodyPr/>
          <a:lstStyle/>
          <a:p>
            <a:r>
              <a:rPr lang="en-US" sz="3600" dirty="0">
                <a:latin typeface="Bookman Old Style" panose="02050604050505020204" pitchFamily="18" charset="0"/>
              </a:rPr>
              <a:t>Introduction</a:t>
            </a:r>
          </a:p>
        </p:txBody>
      </p:sp>
      <p:sp>
        <p:nvSpPr>
          <p:cNvPr id="5" name="TextBox 4"/>
          <p:cNvSpPr txBox="1"/>
          <p:nvPr/>
        </p:nvSpPr>
        <p:spPr>
          <a:xfrm>
            <a:off x="1118610" y="1241766"/>
            <a:ext cx="7236296" cy="2677656"/>
          </a:xfrm>
          <a:prstGeom prst="rect">
            <a:avLst/>
          </a:prstGeom>
          <a:noFill/>
        </p:spPr>
        <p:txBody>
          <a:bodyPr wrap="square" rtlCol="0">
            <a:spAutoFit/>
          </a:bodyPr>
          <a:lstStyle/>
          <a:p>
            <a:pPr algn="just"/>
            <a:r>
              <a:rPr lang="en-US" dirty="0">
                <a:latin typeface="Bookman Old Style" panose="02050604050505020204" pitchFamily="18" charset="0"/>
              </a:rPr>
              <a:t>Edge computing brings data computation and storage closer to the mobile device to save response time for decision making. After being processed at the edge, commonly the data will be uploaded to the cloud for further enriched analysis. For privacy concerns, local devices may encrypt the collected data before sending it to the cloud server. However, this treatment increases the server’s processing time and makes it hard to pick out the desired </a:t>
            </a:r>
            <a:r>
              <a:rPr lang="en-US" dirty="0" err="1">
                <a:latin typeface="Bookman Old Style" panose="02050604050505020204" pitchFamily="18" charset="0"/>
              </a:rPr>
              <a:t>data.we</a:t>
            </a:r>
            <a:r>
              <a:rPr lang="en-US" dirty="0">
                <a:latin typeface="Bookman Old Style" panose="02050604050505020204" pitchFamily="18" charset="0"/>
              </a:rPr>
              <a:t> design an encrypted data validation scheme, which enables the edge to clean the encrypted data to be uploaded. Because edge computing encompasses numerous edge devices from different service providers, we explore the public-key cryptographic mechanism to implement our secure data validation scheme. Particularly, compared to prior work, nearly 123-238 speed up is achieved in our key derivation procedure and the storage cost of the secret key is reduced from 547MB to 1.7MB.</a:t>
            </a:r>
          </a:p>
        </p:txBody>
      </p:sp>
      <p:sp>
        <p:nvSpPr>
          <p:cNvPr id="3" name="Date Placeholder 2"/>
          <p:cNvSpPr>
            <a:spLocks noGrp="1"/>
          </p:cNvSpPr>
          <p:nvPr>
            <p:ph type="dt" idx="10"/>
          </p:nvPr>
        </p:nvSpPr>
        <p:spPr/>
        <p:txBody>
          <a:bodyPr/>
          <a:lstStyle/>
          <a:p>
            <a:r>
              <a:rPr lang="en-US" dirty="0"/>
              <a:t>26/3/2024</a:t>
            </a:r>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1460926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3</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200" dirty="0">
                <a:latin typeface="Bookman Old Style" panose="02050604050505020204" pitchFamily="18" charset="0"/>
              </a:rPr>
              <a:t>Concept Tree</a:t>
            </a:r>
            <a:endParaRPr lang="en-US" sz="3600" dirty="0">
              <a:latin typeface="Bookman Old Style" panose="02050604050505020204" pitchFamily="18" charset="0"/>
            </a:endParaRPr>
          </a:p>
        </p:txBody>
      </p:sp>
      <p:sp>
        <p:nvSpPr>
          <p:cNvPr id="5" name="TextBox 4"/>
          <p:cNvSpPr txBox="1"/>
          <p:nvPr/>
        </p:nvSpPr>
        <p:spPr>
          <a:xfrm>
            <a:off x="2324805" y="2268166"/>
            <a:ext cx="6748794" cy="523220"/>
          </a:xfrm>
          <a:prstGeom prst="rect">
            <a:avLst/>
          </a:prstGeom>
          <a:noFill/>
        </p:spPr>
        <p:txBody>
          <a:bodyPr wrap="square" rtlCol="0">
            <a:spAutoFit/>
          </a:bodyPr>
          <a:lstStyle/>
          <a:p>
            <a:r>
              <a:rPr lang="en-US" b="1" dirty="0"/>
              <a:t> </a:t>
            </a:r>
            <a:endParaRPr lang="en-US" dirty="0">
              <a:latin typeface="Bookman Old Style" panose="02050604050505020204" pitchFamily="18" charset="0"/>
            </a:endParaRPr>
          </a:p>
          <a:p>
            <a:endParaRPr lang="en-US" dirty="0">
              <a:latin typeface="Bookman Old Style" panose="02050604050505020204" pitchFamily="18" charset="0"/>
            </a:endParaRPr>
          </a:p>
        </p:txBody>
      </p:sp>
      <p:sp>
        <p:nvSpPr>
          <p:cNvPr id="3" name="Date Placeholder 2"/>
          <p:cNvSpPr>
            <a:spLocks noGrp="1"/>
          </p:cNvSpPr>
          <p:nvPr>
            <p:ph type="dt" idx="10"/>
          </p:nvPr>
        </p:nvSpPr>
        <p:spPr/>
        <p:txBody>
          <a:bodyPr/>
          <a:lstStyle/>
          <a:p>
            <a:r>
              <a:rPr lang="en-US" dirty="0"/>
              <a:t>26/3/2024</a:t>
            </a:r>
          </a:p>
        </p:txBody>
      </p:sp>
      <p:sp>
        <p:nvSpPr>
          <p:cNvPr id="4" name="Footer Placeholder 3"/>
          <p:cNvSpPr>
            <a:spLocks noGrp="1"/>
          </p:cNvSpPr>
          <p:nvPr>
            <p:ph type="ftr" idx="11"/>
          </p:nvPr>
        </p:nvSpPr>
        <p:spPr/>
        <p:txBody>
          <a:bodyPr/>
          <a:lstStyle/>
          <a:p>
            <a:r>
              <a:rPr lang="en-US"/>
              <a:t>Department of Computer Science and Engineering</a:t>
            </a:r>
          </a:p>
        </p:txBody>
      </p:sp>
      <p:sp>
        <p:nvSpPr>
          <p:cNvPr id="8" name="Rectangle 5">
            <a:extLst>
              <a:ext uri="{FF2B5EF4-FFF2-40B4-BE49-F238E27FC236}">
                <a16:creationId xmlns:a16="http://schemas.microsoft.com/office/drawing/2014/main" id="{8CB570E9-828F-882E-F33B-5F533BFF07FB}"/>
              </a:ext>
            </a:extLst>
          </p:cNvPr>
          <p:cNvSpPr>
            <a:spLocks noChangeArrowheads="1"/>
          </p:cNvSpPr>
          <p:nvPr/>
        </p:nvSpPr>
        <p:spPr bwMode="auto">
          <a:xfrm>
            <a:off x="1187120" y="845414"/>
            <a:ext cx="927150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Bookman Old Style" panose="02050604050505020204" pitchFamily="18" charset="0"/>
                <a:ea typeface="Times New Roman" panose="02020603050405020304" pitchFamily="18" charset="0"/>
                <a:cs typeface="Arial" panose="020B0604020202020204" pitchFamily="34" charset="0"/>
              </a:rPr>
              <a:t>(Tree Representation your concept hierarchy)</a:t>
            </a:r>
            <a:endParaRPr kumimoji="0" lang="en-US" altLang="en-US" b="0" i="0" u="none" strike="noStrike" cap="none" normalizeH="0" baseline="0" dirty="0">
              <a:ln>
                <a:noFill/>
              </a:ln>
              <a:solidFill>
                <a:schemeClr val="tx1"/>
              </a:solidFill>
              <a:effectLst/>
              <a:latin typeface="Bookman Old Style" panose="020506040505050202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Bookman Old Style" panose="02050604050505020204" pitchFamily="18" charset="0"/>
            </a:endParaRPr>
          </a:p>
        </p:txBody>
      </p:sp>
      <p:pic>
        <p:nvPicPr>
          <p:cNvPr id="2052" name="Picture 3">
            <a:extLst>
              <a:ext uri="{FF2B5EF4-FFF2-40B4-BE49-F238E27FC236}">
                <a16:creationId xmlns:a16="http://schemas.microsoft.com/office/drawing/2014/main" id="{1CA1E697-FED3-AC7B-4DCE-741536EC1D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120" y="1388807"/>
            <a:ext cx="6455138" cy="280515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6">
            <a:extLst>
              <a:ext uri="{FF2B5EF4-FFF2-40B4-BE49-F238E27FC236}">
                <a16:creationId xmlns:a16="http://schemas.microsoft.com/office/drawing/2014/main" id="{82618C97-59BE-8D98-9600-FF71F642AAC2}"/>
              </a:ext>
            </a:extLst>
          </p:cNvPr>
          <p:cNvSpPr>
            <a:spLocks noChangeArrowheads="1"/>
          </p:cNvSpPr>
          <p:nvPr/>
        </p:nvSpPr>
        <p:spPr bwMode="auto">
          <a:xfrm>
            <a:off x="1187121" y="4121880"/>
            <a:ext cx="927150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7585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4</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796255" y="373750"/>
            <a:ext cx="5912277" cy="603727"/>
          </a:xfrm>
        </p:spPr>
        <p:txBody>
          <a:bodyPr/>
          <a:lstStyle/>
          <a:p>
            <a:r>
              <a:rPr lang="en-US" sz="3200" dirty="0">
                <a:latin typeface="Bookman Old Style" panose="02050604050505020204" pitchFamily="18" charset="0"/>
              </a:rPr>
              <a:t>Problem </a:t>
            </a:r>
            <a:r>
              <a:rPr lang="en-US" sz="3600" dirty="0">
                <a:latin typeface="Bookman Old Style" panose="02050604050505020204" pitchFamily="18" charset="0"/>
              </a:rPr>
              <a:t>Statement</a:t>
            </a:r>
          </a:p>
        </p:txBody>
      </p:sp>
      <p:sp>
        <p:nvSpPr>
          <p:cNvPr id="5" name="TextBox 4"/>
          <p:cNvSpPr txBox="1"/>
          <p:nvPr/>
        </p:nvSpPr>
        <p:spPr>
          <a:xfrm>
            <a:off x="1156996" y="1551084"/>
            <a:ext cx="6655982" cy="2246769"/>
          </a:xfrm>
          <a:prstGeom prst="rect">
            <a:avLst/>
          </a:prstGeom>
          <a:noFill/>
        </p:spPr>
        <p:txBody>
          <a:bodyPr wrap="square" rtlCol="0">
            <a:spAutoFit/>
          </a:bodyPr>
          <a:lstStyle/>
          <a:p>
            <a:pPr algn="just"/>
            <a:r>
              <a:rPr lang="en-US" dirty="0">
                <a:latin typeface="Bookman Old Style" panose="02050604050505020204" pitchFamily="18" charset="0"/>
              </a:rPr>
              <a:t>Edge computing brings data computation and storage closer to the mobile device to save response time for decision making. After being processed at the edge, commonly the data will be uploaded to the cloud for further enriched analysis. For privacy concerns, local devices may encrypt the collected data before sending it to the cloud server. This treatment increases the server's processing time and makes it hard to pick out the desired data Mobile Edge Computing (MEC) is a technology that brings computing and data storage to edge servers in order to reduce the workload of network devices in applications such as 5G and 6G networks</a:t>
            </a:r>
          </a:p>
          <a:p>
            <a:endParaRPr lang="en-US" dirty="0">
              <a:latin typeface="Bookman Old Style" panose="02050604050505020204" pitchFamily="18" charset="0"/>
            </a:endParaRPr>
          </a:p>
        </p:txBody>
      </p:sp>
      <p:sp>
        <p:nvSpPr>
          <p:cNvPr id="3" name="Date Placeholder 2"/>
          <p:cNvSpPr>
            <a:spLocks noGrp="1"/>
          </p:cNvSpPr>
          <p:nvPr>
            <p:ph type="dt" idx="10"/>
          </p:nvPr>
        </p:nvSpPr>
        <p:spPr/>
        <p:txBody>
          <a:bodyPr/>
          <a:lstStyle/>
          <a:p>
            <a:r>
              <a:rPr lang="en-US" dirty="0"/>
              <a:t>26/3/2024</a:t>
            </a:r>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1236963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5</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796255" y="373750"/>
            <a:ext cx="5912277" cy="603727"/>
          </a:xfrm>
        </p:spPr>
        <p:txBody>
          <a:bodyPr/>
          <a:lstStyle/>
          <a:p>
            <a:r>
              <a:rPr lang="en-US" sz="3200" dirty="0">
                <a:latin typeface="Bookman Old Style" panose="02050604050505020204" pitchFamily="18" charset="0"/>
              </a:rPr>
              <a:t>Problem </a:t>
            </a:r>
            <a:r>
              <a:rPr lang="en-US" sz="3600" dirty="0">
                <a:latin typeface="Bookman Old Style" panose="02050604050505020204" pitchFamily="18" charset="0"/>
              </a:rPr>
              <a:t>Statement</a:t>
            </a:r>
          </a:p>
        </p:txBody>
      </p:sp>
      <p:sp>
        <p:nvSpPr>
          <p:cNvPr id="5" name="TextBox 4"/>
          <p:cNvSpPr txBox="1"/>
          <p:nvPr/>
        </p:nvSpPr>
        <p:spPr>
          <a:xfrm>
            <a:off x="1156996" y="1480745"/>
            <a:ext cx="6830008" cy="2462213"/>
          </a:xfrm>
          <a:prstGeom prst="rect">
            <a:avLst/>
          </a:prstGeom>
          <a:noFill/>
        </p:spPr>
        <p:txBody>
          <a:bodyPr wrap="square" rtlCol="0">
            <a:spAutoFit/>
          </a:bodyPr>
          <a:lstStyle/>
          <a:p>
            <a:pPr algn="just"/>
            <a:r>
              <a:rPr lang="en-US" b="1" dirty="0">
                <a:latin typeface="Bookman Old Style" panose="02050604050505020204" pitchFamily="18" charset="0"/>
              </a:rPr>
              <a:t>Existing Method:</a:t>
            </a:r>
          </a:p>
          <a:p>
            <a:pPr algn="just"/>
            <a:r>
              <a:rPr lang="en-US" dirty="0">
                <a:latin typeface="Bookman Old Style" panose="02050604050505020204" pitchFamily="18" charset="0"/>
              </a:rPr>
              <a:t>In existing methods data is managed by cloud servers to store and handle request for user data where edge server is used to process data. To reduce time of data processing edge servers are used to process data without encryption which is not secure even time of data process is decreased security is compromised.</a:t>
            </a:r>
          </a:p>
          <a:p>
            <a:pPr algn="just"/>
            <a:endParaRPr lang="en-US" dirty="0">
              <a:latin typeface="Bookman Old Style" panose="02050604050505020204" pitchFamily="18" charset="0"/>
            </a:endParaRPr>
          </a:p>
          <a:p>
            <a:pPr algn="just"/>
            <a:r>
              <a:rPr lang="en-US" b="1" dirty="0">
                <a:latin typeface="Bookman Old Style" panose="02050604050505020204" pitchFamily="18" charset="0"/>
              </a:rPr>
              <a:t>Disadvantages:</a:t>
            </a:r>
          </a:p>
          <a:p>
            <a:pPr algn="just"/>
            <a:r>
              <a:rPr lang="en-US" dirty="0">
                <a:latin typeface="Bookman Old Style" panose="02050604050505020204" pitchFamily="18" charset="0"/>
              </a:rPr>
              <a:t>Security of data is compromised by improving process speed.</a:t>
            </a:r>
          </a:p>
          <a:p>
            <a:pPr algn="just"/>
            <a:r>
              <a:rPr lang="en-US" dirty="0">
                <a:latin typeface="Bookman Old Style" panose="02050604050505020204" pitchFamily="18" charset="0"/>
              </a:rPr>
              <a:t>Data is not encrypted and edge servers are just used to process data.</a:t>
            </a:r>
          </a:p>
          <a:p>
            <a:endParaRPr lang="en-US" dirty="0">
              <a:latin typeface="Bookman Old Style" panose="02050604050505020204" pitchFamily="18" charset="0"/>
            </a:endParaRPr>
          </a:p>
        </p:txBody>
      </p:sp>
      <p:sp>
        <p:nvSpPr>
          <p:cNvPr id="3" name="Date Placeholder 2"/>
          <p:cNvSpPr>
            <a:spLocks noGrp="1"/>
          </p:cNvSpPr>
          <p:nvPr>
            <p:ph type="dt" idx="10"/>
          </p:nvPr>
        </p:nvSpPr>
        <p:spPr/>
        <p:txBody>
          <a:bodyPr/>
          <a:lstStyle/>
          <a:p>
            <a:r>
              <a:rPr lang="en-US" dirty="0"/>
              <a:t>26/3/2024</a:t>
            </a:r>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1600605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6</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690746" y="247226"/>
            <a:ext cx="6117431" cy="627321"/>
          </a:xfrm>
        </p:spPr>
        <p:txBody>
          <a:bodyPr/>
          <a:lstStyle/>
          <a:p>
            <a:r>
              <a:rPr lang="en-US" sz="3200" dirty="0">
                <a:latin typeface="Bookman Old Style" panose="02050604050505020204" pitchFamily="18" charset="0"/>
              </a:rPr>
              <a:t>Problem </a:t>
            </a:r>
            <a:r>
              <a:rPr lang="en-US" sz="3600" dirty="0">
                <a:latin typeface="Bookman Old Style" panose="02050604050505020204" pitchFamily="18" charset="0"/>
              </a:rPr>
              <a:t>Illustration</a:t>
            </a:r>
          </a:p>
        </p:txBody>
      </p:sp>
      <p:sp>
        <p:nvSpPr>
          <p:cNvPr id="3" name="Date Placeholder 2"/>
          <p:cNvSpPr>
            <a:spLocks noGrp="1"/>
          </p:cNvSpPr>
          <p:nvPr>
            <p:ph type="dt" idx="10"/>
          </p:nvPr>
        </p:nvSpPr>
        <p:spPr/>
        <p:txBody>
          <a:bodyPr/>
          <a:lstStyle/>
          <a:p>
            <a:r>
              <a:rPr lang="en-US" dirty="0"/>
              <a:t>26/3/2024</a:t>
            </a:r>
          </a:p>
        </p:txBody>
      </p:sp>
      <p:sp>
        <p:nvSpPr>
          <p:cNvPr id="4" name="Footer Placeholder 3"/>
          <p:cNvSpPr>
            <a:spLocks noGrp="1"/>
          </p:cNvSpPr>
          <p:nvPr>
            <p:ph type="ftr" idx="11"/>
          </p:nvPr>
        </p:nvSpPr>
        <p:spPr/>
        <p:txBody>
          <a:bodyPr/>
          <a:lstStyle/>
          <a:p>
            <a:r>
              <a:rPr lang="en-US"/>
              <a:t>Department of Computer Science and Engineering</a:t>
            </a:r>
          </a:p>
        </p:txBody>
      </p:sp>
      <p:pic>
        <p:nvPicPr>
          <p:cNvPr id="8" name="Picture 7">
            <a:extLst>
              <a:ext uri="{FF2B5EF4-FFF2-40B4-BE49-F238E27FC236}">
                <a16:creationId xmlns:a16="http://schemas.microsoft.com/office/drawing/2014/main" id="{430886C7-32C1-7EE4-7DC6-3A670C8EFD95}"/>
              </a:ext>
            </a:extLst>
          </p:cNvPr>
          <p:cNvPicPr>
            <a:picLocks noChangeAspect="1"/>
          </p:cNvPicPr>
          <p:nvPr/>
        </p:nvPicPr>
        <p:blipFill>
          <a:blip r:embed="rId3"/>
          <a:stretch>
            <a:fillRect/>
          </a:stretch>
        </p:blipFill>
        <p:spPr>
          <a:xfrm>
            <a:off x="1643429" y="902880"/>
            <a:ext cx="5533866" cy="3585063"/>
          </a:xfrm>
          <a:prstGeom prst="rect">
            <a:avLst/>
          </a:prstGeom>
        </p:spPr>
      </p:pic>
    </p:spTree>
    <p:extLst>
      <p:ext uri="{BB962C8B-B14F-4D97-AF65-F5344CB8AC3E}">
        <p14:creationId xmlns:p14="http://schemas.microsoft.com/office/powerpoint/2010/main" val="2920386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625119" y="4869600"/>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7</a:t>
            </a:fld>
            <a:endParaRPr>
              <a:latin typeface="Bookman Old Style" panose="02050604050505020204" pitchFamily="18" charset="0"/>
            </a:endParaRPr>
          </a:p>
        </p:txBody>
      </p:sp>
      <p:sp>
        <p:nvSpPr>
          <p:cNvPr id="120" name="Google Shape;120;p1"/>
          <p:cNvSpPr/>
          <p:nvPr/>
        </p:nvSpPr>
        <p:spPr>
          <a:xfrm>
            <a:off x="989249" y="1466407"/>
            <a:ext cx="6853489" cy="2246729"/>
          </a:xfrm>
          <a:prstGeom prst="rect">
            <a:avLst/>
          </a:prstGeom>
          <a:noFill/>
          <a:ln>
            <a:noFill/>
          </a:ln>
        </p:spPr>
        <p:txBody>
          <a:bodyPr spcFirstLastPara="1" wrap="square" lIns="91425" tIns="45700" rIns="91425" bIns="45700" anchor="t" anchorCtr="0">
            <a:spAutoFit/>
          </a:bodyPr>
          <a:lstStyle/>
          <a:p>
            <a:pPr algn="just"/>
            <a:endParaRPr lang="en-US" dirty="0">
              <a:latin typeface="Bookman Old Style" panose="02050604050505020204" pitchFamily="18" charset="0"/>
            </a:endParaRPr>
          </a:p>
          <a:p>
            <a:pPr algn="just"/>
            <a:r>
              <a:rPr lang="en-US" dirty="0">
                <a:latin typeface="Bookman Old Style" panose="02050604050505020204" pitchFamily="18" charset="0"/>
              </a:rPr>
              <a:t>In proposed method we are using edge computing to improve data security and save time to access data. In proposed system when owner uploads data to edge server , sever will handle one day data with encrypted data and give access to users with out involvement of cloud servers for respective day and delete data after access for that day from edge server, Edge server only gives access for that day data where are cloud sever provides access for old data.  This process saves time and improves security by encrypting data using AES Algorithm.</a:t>
            </a:r>
          </a:p>
          <a:p>
            <a:pPr marL="0" marR="0" lvl="0" indent="0" algn="just" rtl="0">
              <a:lnSpc>
                <a:spcPct val="100000"/>
              </a:lnSpc>
              <a:spcBef>
                <a:spcPts val="0"/>
              </a:spcBef>
              <a:spcAft>
                <a:spcPts val="0"/>
              </a:spcAft>
              <a:buClr>
                <a:srgbClr val="000000"/>
              </a:buClr>
              <a:buSzPts val="2000"/>
              <a:buFont typeface="Noto Sans Symbols"/>
              <a:buNone/>
            </a:pPr>
            <a:endParaRPr b="0" i="0" u="none" strike="noStrike" cap="none" dirty="0">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753873" y="269389"/>
            <a:ext cx="6117431" cy="627321"/>
          </a:xfrm>
        </p:spPr>
        <p:txBody>
          <a:bodyPr/>
          <a:lstStyle/>
          <a:p>
            <a:r>
              <a:rPr lang="en-US" sz="3200" dirty="0">
                <a:latin typeface="Bookman Old Style" panose="02050604050505020204" pitchFamily="18" charset="0"/>
              </a:rPr>
              <a:t>Proposed Method</a:t>
            </a:r>
            <a:endParaRPr lang="en-US" sz="3600" dirty="0">
              <a:latin typeface="Bookman Old Style" panose="02050604050505020204" pitchFamily="18" charset="0"/>
            </a:endParaRPr>
          </a:p>
        </p:txBody>
      </p:sp>
      <p:sp>
        <p:nvSpPr>
          <p:cNvPr id="3" name="Date Placeholder 2"/>
          <p:cNvSpPr>
            <a:spLocks noGrp="1"/>
          </p:cNvSpPr>
          <p:nvPr>
            <p:ph type="dt" idx="10"/>
          </p:nvPr>
        </p:nvSpPr>
        <p:spPr>
          <a:xfrm>
            <a:off x="446617" y="4732650"/>
            <a:ext cx="2133600" cy="273900"/>
          </a:xfrm>
        </p:spPr>
        <p:txBody>
          <a:bodyPr/>
          <a:lstStyle/>
          <a:p>
            <a:r>
              <a:rPr lang="en-US" dirty="0"/>
              <a:t>26/3/2024</a:t>
            </a:r>
          </a:p>
        </p:txBody>
      </p:sp>
      <p:sp>
        <p:nvSpPr>
          <p:cNvPr id="4" name="Footer Placeholder 3"/>
          <p:cNvSpPr>
            <a:spLocks noGrp="1"/>
          </p:cNvSpPr>
          <p:nvPr>
            <p:ph type="ftr" idx="11"/>
          </p:nvPr>
        </p:nvSpPr>
        <p:spPr>
          <a:xfrm>
            <a:off x="3196119" y="4869600"/>
            <a:ext cx="2895600" cy="273900"/>
          </a:xfrm>
        </p:spPr>
        <p:txBody>
          <a:bodyPr/>
          <a:lstStyle/>
          <a:p>
            <a:r>
              <a:rPr lang="en-US"/>
              <a:t>Department of Computer Science and Engineering</a:t>
            </a:r>
          </a:p>
        </p:txBody>
      </p:sp>
    </p:spTree>
    <p:extLst>
      <p:ext uri="{BB962C8B-B14F-4D97-AF65-F5344CB8AC3E}">
        <p14:creationId xmlns:p14="http://schemas.microsoft.com/office/powerpoint/2010/main" val="1605039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8</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857800" y="285747"/>
            <a:ext cx="6117431" cy="627321"/>
          </a:xfrm>
        </p:spPr>
        <p:txBody>
          <a:bodyPr/>
          <a:lstStyle/>
          <a:p>
            <a:r>
              <a:rPr lang="en-US" sz="3200" dirty="0">
                <a:latin typeface="Bookman Old Style" panose="02050604050505020204" pitchFamily="18" charset="0"/>
              </a:rPr>
              <a:t>Proposed Method </a:t>
            </a:r>
            <a:r>
              <a:rPr lang="en-US" sz="3600" dirty="0">
                <a:latin typeface="Bookman Old Style" panose="02050604050505020204" pitchFamily="18" charset="0"/>
              </a:rPr>
              <a:t>Illustration</a:t>
            </a:r>
          </a:p>
        </p:txBody>
      </p:sp>
      <p:sp>
        <p:nvSpPr>
          <p:cNvPr id="3" name="Date Placeholder 2"/>
          <p:cNvSpPr>
            <a:spLocks noGrp="1"/>
          </p:cNvSpPr>
          <p:nvPr>
            <p:ph type="dt" idx="10"/>
          </p:nvPr>
        </p:nvSpPr>
        <p:spPr/>
        <p:txBody>
          <a:bodyPr/>
          <a:lstStyle/>
          <a:p>
            <a:r>
              <a:rPr lang="en-US" dirty="0"/>
              <a:t>26/3/2024</a:t>
            </a:r>
          </a:p>
        </p:txBody>
      </p:sp>
      <p:sp>
        <p:nvSpPr>
          <p:cNvPr id="4" name="Footer Placeholder 3"/>
          <p:cNvSpPr>
            <a:spLocks noGrp="1"/>
          </p:cNvSpPr>
          <p:nvPr>
            <p:ph type="ftr" idx="11"/>
          </p:nvPr>
        </p:nvSpPr>
        <p:spPr/>
        <p:txBody>
          <a:bodyPr/>
          <a:lstStyle/>
          <a:p>
            <a:r>
              <a:rPr lang="en-US"/>
              <a:t>Department of Computer Science and Engineering</a:t>
            </a:r>
          </a:p>
        </p:txBody>
      </p:sp>
      <p:pic>
        <p:nvPicPr>
          <p:cNvPr id="6" name="Picture 5">
            <a:extLst>
              <a:ext uri="{FF2B5EF4-FFF2-40B4-BE49-F238E27FC236}">
                <a16:creationId xmlns:a16="http://schemas.microsoft.com/office/drawing/2014/main" id="{7E186432-1041-7B15-9534-66F35D8158E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56996" y="1379763"/>
            <a:ext cx="5935980" cy="2674620"/>
          </a:xfrm>
          <a:prstGeom prst="rect">
            <a:avLst/>
          </a:prstGeom>
          <a:noFill/>
          <a:ln>
            <a:noFill/>
          </a:ln>
        </p:spPr>
      </p:pic>
      <p:cxnSp>
        <p:nvCxnSpPr>
          <p:cNvPr id="7" name="Straight Arrow Connector 6">
            <a:extLst>
              <a:ext uri="{FF2B5EF4-FFF2-40B4-BE49-F238E27FC236}">
                <a16:creationId xmlns:a16="http://schemas.microsoft.com/office/drawing/2014/main" id="{AC066D31-C0B7-2CB0-4A6B-35B300BE5E3A}"/>
              </a:ext>
            </a:extLst>
          </p:cNvPr>
          <p:cNvCxnSpPr/>
          <p:nvPr/>
        </p:nvCxnSpPr>
        <p:spPr>
          <a:xfrm flipH="1">
            <a:off x="4490884" y="3219941"/>
            <a:ext cx="123886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 name="TextBox 7">
            <a:extLst>
              <a:ext uri="{FF2B5EF4-FFF2-40B4-BE49-F238E27FC236}">
                <a16:creationId xmlns:a16="http://schemas.microsoft.com/office/drawing/2014/main" id="{476DDAFD-ABD3-68F5-CDA4-E73524F8CD5B}"/>
              </a:ext>
            </a:extLst>
          </p:cNvPr>
          <p:cNvSpPr txBox="1"/>
          <p:nvPr/>
        </p:nvSpPr>
        <p:spPr>
          <a:xfrm>
            <a:off x="4748980" y="2958330"/>
            <a:ext cx="1155291" cy="261610"/>
          </a:xfrm>
          <a:prstGeom prst="rect">
            <a:avLst/>
          </a:prstGeom>
          <a:noFill/>
        </p:spPr>
        <p:txBody>
          <a:bodyPr wrap="square" rtlCol="0">
            <a:spAutoFit/>
          </a:bodyPr>
          <a:lstStyle/>
          <a:p>
            <a:r>
              <a:rPr lang="en-IN" sz="1100" dirty="0"/>
              <a:t>request data</a:t>
            </a:r>
          </a:p>
        </p:txBody>
      </p:sp>
    </p:spTree>
    <p:extLst>
      <p:ext uri="{BB962C8B-B14F-4D97-AF65-F5344CB8AC3E}">
        <p14:creationId xmlns:p14="http://schemas.microsoft.com/office/powerpoint/2010/main" val="949793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9</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041945" y="285748"/>
            <a:ext cx="6185332" cy="672614"/>
          </a:xfrm>
        </p:spPr>
        <p:txBody>
          <a:bodyPr/>
          <a:lstStyle/>
          <a:p>
            <a:r>
              <a:rPr lang="en-US" sz="3500" dirty="0">
                <a:latin typeface="Bookman Old Style" panose="02050604050505020204" pitchFamily="18" charset="0"/>
              </a:rPr>
              <a:t>Experiment Environment</a:t>
            </a:r>
          </a:p>
        </p:txBody>
      </p:sp>
      <p:sp>
        <p:nvSpPr>
          <p:cNvPr id="5" name="TextBox 4"/>
          <p:cNvSpPr txBox="1"/>
          <p:nvPr/>
        </p:nvSpPr>
        <p:spPr>
          <a:xfrm>
            <a:off x="1244009" y="1308541"/>
            <a:ext cx="6655982" cy="3108543"/>
          </a:xfrm>
          <a:prstGeom prst="rect">
            <a:avLst/>
          </a:prstGeom>
          <a:noFill/>
        </p:spPr>
        <p:txBody>
          <a:bodyPr wrap="square" rtlCol="0">
            <a:spAutoFit/>
          </a:bodyPr>
          <a:lstStyle/>
          <a:p>
            <a:r>
              <a:rPr lang="en-US" b="1" dirty="0">
                <a:latin typeface="Bookman Old Style" panose="02050604050505020204" pitchFamily="18" charset="0"/>
              </a:rPr>
              <a:t>Development Environment:</a:t>
            </a:r>
          </a:p>
          <a:p>
            <a:endParaRPr lang="en-US" b="1" dirty="0">
              <a:latin typeface="Bookman Old Style" panose="02050604050505020204" pitchFamily="18" charset="0"/>
            </a:endParaRPr>
          </a:p>
          <a:p>
            <a:r>
              <a:rPr lang="en-US" dirty="0">
                <a:latin typeface="Bookman Old Style" panose="02050604050505020204" pitchFamily="18" charset="0"/>
              </a:rPr>
              <a:t>Java : JDK 1.8</a:t>
            </a:r>
          </a:p>
          <a:p>
            <a:r>
              <a:rPr lang="en-US" dirty="0" err="1">
                <a:latin typeface="Bookman Old Style" panose="02050604050505020204" pitchFamily="18" charset="0"/>
              </a:rPr>
              <a:t>Netbeans</a:t>
            </a:r>
            <a:r>
              <a:rPr lang="en-US" dirty="0">
                <a:latin typeface="Bookman Old Style" panose="02050604050505020204" pitchFamily="18" charset="0"/>
              </a:rPr>
              <a:t> IDE: 8.0.1 version</a:t>
            </a:r>
          </a:p>
          <a:p>
            <a:r>
              <a:rPr lang="en-US" dirty="0" err="1">
                <a:latin typeface="Bookman Old Style" panose="02050604050505020204" pitchFamily="18" charset="0"/>
              </a:rPr>
              <a:t>Mysql</a:t>
            </a:r>
            <a:r>
              <a:rPr lang="en-US" dirty="0">
                <a:latin typeface="Bookman Old Style" panose="02050604050505020204" pitchFamily="18" charset="0"/>
              </a:rPr>
              <a:t> Workbench : 8.0 version</a:t>
            </a:r>
          </a:p>
          <a:p>
            <a:endParaRPr lang="en-US" dirty="0">
              <a:latin typeface="Bookman Old Style" panose="02050604050505020204" pitchFamily="18" charset="0"/>
            </a:endParaRPr>
          </a:p>
          <a:p>
            <a:r>
              <a:rPr lang="en-US" b="1" dirty="0">
                <a:latin typeface="Bookman Old Style" panose="02050604050505020204" pitchFamily="18" charset="0"/>
              </a:rPr>
              <a:t>Hardware Requirements:</a:t>
            </a:r>
          </a:p>
          <a:p>
            <a:endParaRPr lang="en-US" b="1" dirty="0">
              <a:latin typeface="Bookman Old Style" panose="02050604050505020204" pitchFamily="18" charset="0"/>
            </a:endParaRPr>
          </a:p>
          <a:p>
            <a:r>
              <a:rPr lang="en-US" dirty="0">
                <a:latin typeface="Bookman Old Style" panose="02050604050505020204" pitchFamily="18" charset="0"/>
              </a:rPr>
              <a:t> Processor: Intel Core i5/i5-2350M CPU @2.30GHz.</a:t>
            </a:r>
          </a:p>
          <a:p>
            <a:r>
              <a:rPr lang="en-US" dirty="0">
                <a:latin typeface="Bookman Old Style" panose="02050604050505020204" pitchFamily="18" charset="0"/>
              </a:rPr>
              <a:t> RAM Capacity: 4 GB RAM or more.</a:t>
            </a:r>
          </a:p>
          <a:p>
            <a:r>
              <a:rPr lang="en-US" dirty="0">
                <a:latin typeface="Bookman Old Style" panose="02050604050505020204" pitchFamily="18" charset="0"/>
              </a:rPr>
              <a:t> System Type: 64-bit Operating System.</a:t>
            </a:r>
          </a:p>
          <a:p>
            <a:endParaRPr lang="en-US" dirty="0">
              <a:latin typeface="Bookman Old Style" panose="02050604050505020204" pitchFamily="18" charset="0"/>
            </a:endParaRPr>
          </a:p>
          <a:p>
            <a:endParaRPr lang="en-US" dirty="0">
              <a:latin typeface="Bookman Old Style" panose="02050604050505020204" pitchFamily="18" charset="0"/>
            </a:endParaRPr>
          </a:p>
          <a:p>
            <a:endParaRPr lang="en-US" dirty="0">
              <a:latin typeface="Bookman Old Style" panose="02050604050505020204" pitchFamily="18" charset="0"/>
            </a:endParaRPr>
          </a:p>
        </p:txBody>
      </p:sp>
      <p:sp>
        <p:nvSpPr>
          <p:cNvPr id="3" name="Date Placeholder 2"/>
          <p:cNvSpPr>
            <a:spLocks noGrp="1"/>
          </p:cNvSpPr>
          <p:nvPr>
            <p:ph type="dt" idx="10"/>
          </p:nvPr>
        </p:nvSpPr>
        <p:spPr/>
        <p:txBody>
          <a:bodyPr/>
          <a:lstStyle/>
          <a:p>
            <a:r>
              <a:rPr lang="en-US" dirty="0"/>
              <a:t>26/3/2024</a:t>
            </a:r>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2122184485"/>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2960</TotalTime>
  <Words>945</Words>
  <Application>Microsoft Office PowerPoint</Application>
  <PresentationFormat>On-screen Show (16:9)</PresentationFormat>
  <Paragraphs>120</Paragraphs>
  <Slides>19</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Noto Sans Symbols</vt:lpstr>
      <vt:lpstr>Trebuchet MS</vt:lpstr>
      <vt:lpstr>Calibri</vt:lpstr>
      <vt:lpstr>Bookman Old Style</vt:lpstr>
      <vt:lpstr>Times New Roman</vt:lpstr>
      <vt:lpstr>1_Office Theme</vt:lpstr>
      <vt:lpstr>A Seminar on Towards Efficient Cryptographic Data Validation Service in Edge Computing</vt:lpstr>
      <vt:lpstr>Introduction</vt:lpstr>
      <vt:lpstr>Concept Tree</vt:lpstr>
      <vt:lpstr>Problem Statement</vt:lpstr>
      <vt:lpstr>Problem Statement</vt:lpstr>
      <vt:lpstr>Problem Illustration</vt:lpstr>
      <vt:lpstr>Proposed Method</vt:lpstr>
      <vt:lpstr>Proposed Method Illustration</vt:lpstr>
      <vt:lpstr>Experiment Environment</vt:lpstr>
      <vt:lpstr>Experiment Screen shorts </vt:lpstr>
      <vt:lpstr>Experiment Screen shorts </vt:lpstr>
      <vt:lpstr>Experiment Results </vt:lpstr>
      <vt:lpstr>Experiment Results </vt:lpstr>
      <vt:lpstr>Experiment Results </vt:lpstr>
      <vt:lpstr>Experiment Results </vt:lpstr>
      <vt:lpstr>Experiment Results </vt:lpstr>
      <vt:lpstr>Finding </vt:lpstr>
      <vt:lpstr>Justification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TITILE</dc:title>
  <dc:creator>Raj</dc:creator>
  <cp:lastModifiedBy>sai krishna</cp:lastModifiedBy>
  <cp:revision>17</cp:revision>
  <dcterms:modified xsi:type="dcterms:W3CDTF">2024-03-26T05:25:18Z</dcterms:modified>
</cp:coreProperties>
</file>