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nva Sans" panose="020B0503030501040103" pitchFamily="34" charset="0"/>
      <p:regular r:id="rId15"/>
    </p:embeddedFont>
    <p:embeddedFont>
      <p:font typeface="Canva Sans Bold" panose="020B0803030501040103" pitchFamily="34" charset="0"/>
      <p:regular r:id="rId16"/>
    </p:embeddedFont>
    <p:embeddedFont>
      <p:font typeface="Trebuchet MS" panose="020B0603020202020204" pitchFamily="34" charset="0"/>
      <p:regular r:id="rId17"/>
      <p:bold r:id="rId18"/>
      <p:italic r:id="rId19"/>
      <p:boldItalic r:id="rId20"/>
    </p:embeddedFont>
    <p:embeddedFont>
      <p:font typeface="Trebuchet MS Bold" panose="020B0703020202020204" pitchFamily="34"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22" autoAdjust="0"/>
  </p:normalViewPr>
  <p:slideViewPr>
    <p:cSldViewPr>
      <p:cViewPr varScale="1">
        <p:scale>
          <a:sx n="49" d="100"/>
          <a:sy n="49" d="100"/>
        </p:scale>
        <p:origin x="907"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8.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24.jpeg" /><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ai-krrish/sai-krishna.git" TargetMode="External" /><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7.xml" /><Relationship Id="rId6" Type="http://schemas.openxmlformats.org/officeDocument/2006/relationships/image" Target="../media/image7.jpeg" /><Relationship Id="rId5" Type="http://schemas.openxmlformats.org/officeDocument/2006/relationships/image" Target="../media/image6.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8" Type="http://schemas.openxmlformats.org/officeDocument/2006/relationships/image" Target="../media/image11.jpeg" /><Relationship Id="rId3" Type="http://schemas.openxmlformats.org/officeDocument/2006/relationships/image" Target="../media/image5.svg" /><Relationship Id="rId7" Type="http://schemas.openxmlformats.org/officeDocument/2006/relationships/image" Target="../media/image6.png" /><Relationship Id="rId2" Type="http://schemas.openxmlformats.org/officeDocument/2006/relationships/image" Target="../media/image4.png" /><Relationship Id="rId1" Type="http://schemas.openxmlformats.org/officeDocument/2006/relationships/slideLayout" Target="../slideLayouts/slideLayout7.xml" /><Relationship Id="rId6" Type="http://schemas.openxmlformats.org/officeDocument/2006/relationships/image" Target="../media/image10.png" /><Relationship Id="rId5" Type="http://schemas.openxmlformats.org/officeDocument/2006/relationships/image" Target="../media/image9.svg" /><Relationship Id="rId4" Type="http://schemas.openxmlformats.org/officeDocument/2006/relationships/image" Target="../media/image8.png" /></Relationships>
</file>

<file path=ppt/slides/_rels/slide4.xml.rels><?xml version="1.0" encoding="UTF-8" standalone="yes"?>
<Relationships xmlns="http://schemas.openxmlformats.org/package/2006/relationships"><Relationship Id="rId3" Type="http://schemas.openxmlformats.org/officeDocument/2006/relationships/image" Target="../media/image13.svg" /><Relationship Id="rId2" Type="http://schemas.openxmlformats.org/officeDocument/2006/relationships/image" Target="../media/image12.png" /><Relationship Id="rId1" Type="http://schemas.openxmlformats.org/officeDocument/2006/relationships/slideLayout" Target="../slideLayouts/slideLayout7.xml" /><Relationship Id="rId4" Type="http://schemas.openxmlformats.org/officeDocument/2006/relationships/image" Target="../media/image14.jpeg" /></Relationships>
</file>

<file path=ppt/slides/_rels/slide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8.svg" /><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114425" y="165735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3" name="Group 23"/>
          <p:cNvGrpSpPr/>
          <p:nvPr/>
        </p:nvGrpSpPr>
        <p:grpSpPr>
          <a:xfrm>
            <a:off x="3079250" y="4456494"/>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579562" y="8252786"/>
            <a:ext cx="728845" cy="623354"/>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Freeform 27"/>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1</a:t>
            </a:r>
          </a:p>
        </p:txBody>
      </p:sp>
      <p:sp>
        <p:nvSpPr>
          <p:cNvPr id="30" name="TextBox 30"/>
          <p:cNvSpPr txBox="1"/>
          <p:nvPr/>
        </p:nvSpPr>
        <p:spPr>
          <a:xfrm>
            <a:off x="7112177" y="-1834438"/>
            <a:ext cx="5128358" cy="7087261"/>
          </a:xfrm>
          <a:prstGeom prst="rect">
            <a:avLst/>
          </a:prstGeom>
        </p:spPr>
        <p:txBody>
          <a:bodyPr wrap="square" lIns="0" tIns="0" rIns="0" bIns="0" rtlCol="0" anchor="t">
            <a:spAutoFit/>
          </a:bodyPr>
          <a:lstStyle/>
          <a:p>
            <a:pPr algn="ctr">
              <a:lnSpc>
                <a:spcPts val="11200"/>
              </a:lnSpc>
            </a:pPr>
            <a:endParaRPr/>
          </a:p>
          <a:p>
            <a:pPr algn="ctr">
              <a:lnSpc>
                <a:spcPts val="11200"/>
              </a:lnSpc>
            </a:pPr>
            <a:r>
              <a:rPr lang="en-US" sz="8000">
                <a:solidFill>
                  <a:srgbClr val="000000"/>
                </a:solidFill>
                <a:latin typeface="Canva Sans Bold"/>
              </a:rPr>
              <a:t> Keylogger </a:t>
            </a:r>
          </a:p>
          <a:p>
            <a:pPr algn="ctr">
              <a:lnSpc>
                <a:spcPts val="11200"/>
              </a:lnSpc>
            </a:pPr>
            <a:r>
              <a:rPr lang="en-US" sz="8000">
                <a:solidFill>
                  <a:srgbClr val="000000"/>
                </a:solidFill>
                <a:latin typeface="Canva Sans Bold"/>
              </a:rPr>
              <a:t>and</a:t>
            </a:r>
          </a:p>
          <a:p>
            <a:pPr algn="ctr">
              <a:lnSpc>
                <a:spcPts val="11200"/>
              </a:lnSpc>
            </a:pPr>
            <a:r>
              <a:rPr lang="en-US" sz="8000">
                <a:solidFill>
                  <a:srgbClr val="000000"/>
                </a:solidFill>
                <a:latin typeface="Canva Sans Bold"/>
              </a:rPr>
              <a:t> Security</a:t>
            </a:r>
          </a:p>
        </p:txBody>
      </p:sp>
      <p:sp>
        <p:nvSpPr>
          <p:cNvPr id="31" name="TextBox 31"/>
          <p:cNvSpPr txBox="1"/>
          <p:nvPr/>
        </p:nvSpPr>
        <p:spPr>
          <a:xfrm>
            <a:off x="6576865" y="6103667"/>
            <a:ext cx="6795075" cy="1811020"/>
          </a:xfrm>
          <a:prstGeom prst="rect">
            <a:avLst/>
          </a:prstGeom>
        </p:spPr>
        <p:txBody>
          <a:bodyPr lIns="0" tIns="0" rIns="0" bIns="0" rtlCol="0" anchor="t">
            <a:spAutoFit/>
          </a:bodyPr>
          <a:lstStyle/>
          <a:p>
            <a:pPr algn="ctr">
              <a:lnSpc>
                <a:spcPts val="7279"/>
              </a:lnSpc>
            </a:pPr>
            <a:r>
              <a:rPr lang="en-US" sz="5199">
                <a:solidFill>
                  <a:srgbClr val="42AF51"/>
                </a:solidFill>
                <a:latin typeface="Canva Sans Bold"/>
              </a:rPr>
              <a:t>Presented by: </a:t>
            </a:r>
          </a:p>
          <a:p>
            <a:pPr algn="ctr">
              <a:lnSpc>
                <a:spcPts val="7279"/>
              </a:lnSpc>
            </a:pPr>
            <a:r>
              <a:rPr lang="en-US" sz="5199">
                <a:solidFill>
                  <a:srgbClr val="42AF51"/>
                </a:solidFill>
                <a:latin typeface="Canva Sans Bold"/>
              </a:rPr>
              <a:t> LANKA SAI KRISHNA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Freeform 27"/>
          <p:cNvSpPr/>
          <p:nvPr/>
        </p:nvSpPr>
        <p:spPr>
          <a:xfrm>
            <a:off x="-169164" y="6157093"/>
            <a:ext cx="2979515" cy="4129907"/>
          </a:xfrm>
          <a:custGeom>
            <a:avLst/>
            <a:gdLst/>
            <a:ahLst/>
            <a:cxnLst/>
            <a:rect l="l" t="t" r="r" b="b"/>
            <a:pathLst>
              <a:path w="2979515" h="4129907">
                <a:moveTo>
                  <a:pt x="0" y="0"/>
                </a:moveTo>
                <a:lnTo>
                  <a:pt x="2979515" y="0"/>
                </a:lnTo>
                <a:lnTo>
                  <a:pt x="2979515" y="4129907"/>
                </a:lnTo>
                <a:lnTo>
                  <a:pt x="0" y="4129907"/>
                </a:lnTo>
                <a:lnTo>
                  <a:pt x="0" y="0"/>
                </a:lnTo>
                <a:close/>
              </a:path>
            </a:pathLst>
          </a:custGeom>
          <a:blipFill>
            <a:blip r:embed="rId2"/>
            <a:stretch>
              <a:fillRect t="-1428" b="-1428"/>
            </a:stretch>
          </a:blipFill>
        </p:spPr>
      </p:sp>
      <p:sp>
        <p:nvSpPr>
          <p:cNvPr id="28" name="TextBox 28"/>
          <p:cNvSpPr txBox="1"/>
          <p:nvPr/>
        </p:nvSpPr>
        <p:spPr>
          <a:xfrm>
            <a:off x="1621253" y="1009523"/>
            <a:ext cx="13358810" cy="981075"/>
          </a:xfrm>
          <a:prstGeom prst="rect">
            <a:avLst/>
          </a:prstGeom>
        </p:spPr>
        <p:txBody>
          <a:bodyPr lIns="0" tIns="0" rIns="0" bIns="0" rtlCol="0" anchor="t">
            <a:spAutoFit/>
          </a:bodyPr>
          <a:lstStyle/>
          <a:p>
            <a:pPr algn="l">
              <a:lnSpc>
                <a:spcPts val="7650"/>
              </a:lnSpc>
            </a:pPr>
            <a:r>
              <a:rPr lang="en-US" sz="6375" spc="30">
                <a:solidFill>
                  <a:srgbClr val="000000"/>
                </a:solidFill>
                <a:latin typeface="Trebuchet MS Bold"/>
              </a:rPr>
              <a:t>THE WOW IN YOUR SOLUTION</a:t>
            </a:r>
          </a:p>
        </p:txBody>
      </p:sp>
      <p:sp>
        <p:nvSpPr>
          <p:cNvPr id="29" name="TextBox 29"/>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8</a:t>
            </a:r>
          </a:p>
        </p:txBody>
      </p:sp>
      <p:sp>
        <p:nvSpPr>
          <p:cNvPr id="30" name="TextBox 30"/>
          <p:cNvSpPr txBox="1"/>
          <p:nvPr/>
        </p:nvSpPr>
        <p:spPr>
          <a:xfrm>
            <a:off x="2770346" y="2688600"/>
            <a:ext cx="11395710" cy="6426824"/>
          </a:xfrm>
          <a:prstGeom prst="rect">
            <a:avLst/>
          </a:prstGeom>
        </p:spPr>
        <p:txBody>
          <a:bodyPr lIns="0" tIns="0" rIns="0" bIns="0" rtlCol="0" anchor="t">
            <a:spAutoFit/>
          </a:bodyPr>
          <a:lstStyle/>
          <a:p>
            <a:pPr>
              <a:lnSpc>
                <a:spcPts val="4153"/>
              </a:lnSpc>
            </a:pPr>
            <a:r>
              <a:rPr lang="en-US" sz="2966">
                <a:solidFill>
                  <a:srgbClr val="000000"/>
                </a:solidFill>
                <a:latin typeface="Canva Sans"/>
              </a:rPr>
              <a:t>AI-Powered Detection: Utilizes artificial intelligence and machine learning to continuously improve detection accuracy and adapt to new threats.</a:t>
            </a:r>
          </a:p>
          <a:p>
            <a:pPr>
              <a:lnSpc>
                <a:spcPts val="4153"/>
              </a:lnSpc>
            </a:pPr>
            <a:r>
              <a:rPr lang="en-US" sz="2966">
                <a:solidFill>
                  <a:srgbClr val="000000"/>
                </a:solidFill>
                <a:latin typeface="Canva Sans"/>
              </a:rPr>
              <a:t>Cloud Integration: Offers cloud-based threat analysis and updates, ensuring users are protected against the latest threats without manual intervention.</a:t>
            </a:r>
          </a:p>
          <a:p>
            <a:pPr>
              <a:lnSpc>
                <a:spcPts val="4153"/>
              </a:lnSpc>
            </a:pPr>
            <a:r>
              <a:rPr lang="en-US" sz="2966">
                <a:solidFill>
                  <a:srgbClr val="000000"/>
                </a:solidFill>
                <a:latin typeface="Canva Sans"/>
              </a:rPr>
              <a:t>Comprehensive Reports: Generates detailed security reports and analytics, providing users with insights into attempted attacks and overall system health.</a:t>
            </a:r>
          </a:p>
          <a:p>
            <a:pPr>
              <a:lnSpc>
                <a:spcPts val="4153"/>
              </a:lnSpc>
            </a:pPr>
            <a:r>
              <a:rPr lang="en-US" sz="2966">
                <a:solidFill>
                  <a:srgbClr val="000000"/>
                </a:solidFill>
                <a:latin typeface="Canva Sans"/>
              </a:rPr>
              <a:t>Customizable Alerts: Allows users to set custom alert thresholds and notifications, tailoring the security experience to their specific needs.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Freeform 27"/>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8" name="TextBox 28"/>
          <p:cNvSpPr txBox="1"/>
          <p:nvPr/>
        </p:nvSpPr>
        <p:spPr>
          <a:xfrm>
            <a:off x="657957" y="1961926"/>
            <a:ext cx="13010418" cy="7296374"/>
          </a:xfrm>
          <a:prstGeom prst="rect">
            <a:avLst/>
          </a:prstGeom>
        </p:spPr>
        <p:txBody>
          <a:bodyPr lIns="0" tIns="0" rIns="0" bIns="0" rtlCol="0" anchor="t">
            <a:spAutoFit/>
          </a:bodyPr>
          <a:lstStyle/>
          <a:p>
            <a:pPr>
              <a:lnSpc>
                <a:spcPts val="4144"/>
              </a:lnSpc>
            </a:pPr>
            <a:r>
              <a:rPr lang="en-US" sz="2960">
                <a:solidFill>
                  <a:srgbClr val="000000"/>
                </a:solidFill>
                <a:latin typeface="Canva Sans"/>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 </a:t>
            </a:r>
          </a:p>
        </p:txBody>
      </p:sp>
      <p:sp>
        <p:nvSpPr>
          <p:cNvPr id="29" name="Freeform 29"/>
          <p:cNvSpPr/>
          <p:nvPr/>
        </p:nvSpPr>
        <p:spPr>
          <a:xfrm>
            <a:off x="14610413" y="3770478"/>
            <a:ext cx="3074451" cy="2746043"/>
          </a:xfrm>
          <a:custGeom>
            <a:avLst/>
            <a:gdLst/>
            <a:ahLst/>
            <a:cxnLst/>
            <a:rect l="l" t="t" r="r" b="b"/>
            <a:pathLst>
              <a:path w="3074451" h="2746043">
                <a:moveTo>
                  <a:pt x="0" y="0"/>
                </a:moveTo>
                <a:lnTo>
                  <a:pt x="3074451" y="0"/>
                </a:lnTo>
                <a:lnTo>
                  <a:pt x="3074451" y="2746044"/>
                </a:lnTo>
                <a:lnTo>
                  <a:pt x="0" y="2746044"/>
                </a:lnTo>
                <a:lnTo>
                  <a:pt x="0" y="0"/>
                </a:lnTo>
                <a:close/>
              </a:path>
            </a:pathLst>
          </a:custGeom>
          <a:blipFill>
            <a:blip r:embed="rId3"/>
            <a:stretch>
              <a:fillRect/>
            </a:stretch>
          </a:blipFill>
        </p:spPr>
      </p:sp>
      <p:sp>
        <p:nvSpPr>
          <p:cNvPr id="30" name="TextBox 30"/>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9</a:t>
            </a:r>
          </a:p>
        </p:txBody>
      </p:sp>
      <p:sp>
        <p:nvSpPr>
          <p:cNvPr id="31" name="TextBox 31"/>
          <p:cNvSpPr txBox="1"/>
          <p:nvPr/>
        </p:nvSpPr>
        <p:spPr>
          <a:xfrm>
            <a:off x="1621253" y="447675"/>
            <a:ext cx="7522747" cy="1114425"/>
          </a:xfrm>
          <a:prstGeom prst="rect">
            <a:avLst/>
          </a:prstGeom>
        </p:spPr>
        <p:txBody>
          <a:bodyPr lIns="0" tIns="0" rIns="0" bIns="0" rtlCol="0" anchor="t">
            <a:spAutoFit/>
          </a:bodyPr>
          <a:lstStyle/>
          <a:p>
            <a:pPr algn="l">
              <a:lnSpc>
                <a:spcPts val="8640"/>
              </a:lnSpc>
            </a:pPr>
            <a:r>
              <a:rPr lang="en-US" sz="7200" spc="-44">
                <a:solidFill>
                  <a:srgbClr val="000000"/>
                </a:solidFill>
                <a:latin typeface="Trebuchet MS Bold"/>
              </a:rPr>
              <a:t>MODELLING     </a:t>
            </a:r>
          </a:p>
        </p:txBody>
      </p:sp>
      <p:sp>
        <p:nvSpPr>
          <p:cNvPr id="32" name="TextBox 32"/>
          <p:cNvSpPr txBox="1"/>
          <p:nvPr/>
        </p:nvSpPr>
        <p:spPr>
          <a:xfrm>
            <a:off x="14610413" y="6686067"/>
            <a:ext cx="3074451" cy="414655"/>
          </a:xfrm>
          <a:prstGeom prst="rect">
            <a:avLst/>
          </a:prstGeom>
        </p:spPr>
        <p:txBody>
          <a:bodyPr lIns="0" tIns="0" rIns="0" bIns="0" rtlCol="0" anchor="t">
            <a:spAutoFit/>
          </a:bodyPr>
          <a:lstStyle/>
          <a:p>
            <a:pPr algn="ctr">
              <a:lnSpc>
                <a:spcPts val="3461"/>
              </a:lnSpc>
            </a:pPr>
            <a:r>
              <a:rPr lang="en-US" sz="2472">
                <a:solidFill>
                  <a:srgbClr val="000000"/>
                </a:solidFill>
                <a:latin typeface="Canva Sans Bold"/>
              </a:rPr>
              <a:t>Hardware keylogger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1132998" y="572451"/>
            <a:ext cx="6875306" cy="111442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rPr>
              <a:t>RESULTS</a:t>
            </a:r>
          </a:p>
        </p:txBody>
      </p:sp>
      <p:sp>
        <p:nvSpPr>
          <p:cNvPr id="29" name="TextBox 29"/>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10</a:t>
            </a:r>
          </a:p>
        </p:txBody>
      </p:sp>
      <p:sp>
        <p:nvSpPr>
          <p:cNvPr id="30" name="TextBox 30"/>
          <p:cNvSpPr txBox="1"/>
          <p:nvPr/>
        </p:nvSpPr>
        <p:spPr>
          <a:xfrm>
            <a:off x="900018" y="2088002"/>
            <a:ext cx="12730162" cy="7764561"/>
          </a:xfrm>
          <a:prstGeom prst="rect">
            <a:avLst/>
          </a:prstGeom>
        </p:spPr>
        <p:txBody>
          <a:bodyPr lIns="0" tIns="0" rIns="0" bIns="0" rtlCol="0" anchor="t">
            <a:spAutoFit/>
          </a:bodyPr>
          <a:lstStyle/>
          <a:p>
            <a:pPr>
              <a:lnSpc>
                <a:spcPts val="3779"/>
              </a:lnSpc>
            </a:pPr>
            <a:r>
              <a:rPr lang="en-US" sz="2700">
                <a:solidFill>
                  <a:srgbClr val="000000"/>
                </a:solidFill>
                <a:latin typeface="Canva Sans"/>
              </a:rPr>
              <a:t>The presence of keyloggers poses a significant threat to security, as they can clandestinely capture sensitive information such as passwords, credit card numbers, and personal data. This information can be exploited for identity theft, financial fraud, and unauthorized access to systems and networks. To safeguard against this threat, it's imperative to implement robust security measures such as antivirus software, regular software updates, intrusion detection systems, and stringent access controls. Additionally, user awareness and education about the risks associated with keyloggers are crucial for fostering a security-conscious culture. By adopting proactive strategies and staying vigilant, individuals and organizations can better protect themselves against the insidious nature of keyloggers and minimize the potential impact on their security and privacy. Keyloggers can silently capture sensitive information like passwords and financial data. This can lead to identity theft, financial loss, and unauthorized access to systems. Keylogger Detection and Security</a:t>
            </a:r>
          </a:p>
          <a:p>
            <a:pPr>
              <a:lnSpc>
                <a:spcPts val="3779"/>
              </a:lnSpc>
            </a:pPr>
            <a:endParaRPr lang="en-US" sz="2700">
              <a:solidFill>
                <a:srgbClr val="000000"/>
              </a:solidFill>
              <a:latin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Freeform 27"/>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8" name="TextBox 28"/>
          <p:cNvSpPr txBox="1"/>
          <p:nvPr/>
        </p:nvSpPr>
        <p:spPr>
          <a:xfrm>
            <a:off x="1132998" y="572451"/>
            <a:ext cx="6875306" cy="111442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rPr>
              <a:t>Project link</a:t>
            </a:r>
          </a:p>
        </p:txBody>
      </p:sp>
      <p:sp>
        <p:nvSpPr>
          <p:cNvPr id="29" name="TextBox 29"/>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10</a:t>
            </a:r>
          </a:p>
        </p:txBody>
      </p:sp>
      <p:sp>
        <p:nvSpPr>
          <p:cNvPr id="30" name="TextBox 30"/>
          <p:cNvSpPr txBox="1"/>
          <p:nvPr/>
        </p:nvSpPr>
        <p:spPr>
          <a:xfrm>
            <a:off x="2241373" y="4572000"/>
            <a:ext cx="10716055" cy="574196"/>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Canva Sans"/>
                <a:hlinkClick r:id="rId3"/>
              </a:rPr>
              <a:t>https://github.com/Sai-krrish/sai-krishna.git</a:t>
            </a:r>
            <a:endParaRPr lang="en-US" sz="3399" dirty="0">
              <a:solidFill>
                <a:srgbClr val="000000"/>
              </a:solidFill>
              <a:latin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843"/>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4030325" y="8843962"/>
            <a:ext cx="271462" cy="271462"/>
            <a:chOff x="0" y="0"/>
            <a:chExt cx="361950" cy="361950"/>
          </a:xfrm>
        </p:grpSpPr>
        <p:sp>
          <p:nvSpPr>
            <p:cNvPr id="10" name="Freeform 10"/>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1" name="Freeform 11"/>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3" name="Freeform 13"/>
          <p:cNvSpPr/>
          <p:nvPr/>
        </p:nvSpPr>
        <p:spPr>
          <a:xfrm>
            <a:off x="9144000" y="2497137"/>
            <a:ext cx="8606204" cy="6482557"/>
          </a:xfrm>
          <a:custGeom>
            <a:avLst/>
            <a:gdLst/>
            <a:ahLst/>
            <a:cxnLst/>
            <a:rect l="l" t="t" r="r" b="b"/>
            <a:pathLst>
              <a:path w="8606204" h="6482557">
                <a:moveTo>
                  <a:pt x="0" y="0"/>
                </a:moveTo>
                <a:lnTo>
                  <a:pt x="8606204" y="0"/>
                </a:lnTo>
                <a:lnTo>
                  <a:pt x="8606204" y="6482557"/>
                </a:lnTo>
                <a:lnTo>
                  <a:pt x="0" y="6482557"/>
                </a:lnTo>
                <a:lnTo>
                  <a:pt x="0" y="0"/>
                </a:lnTo>
                <a:close/>
              </a:path>
            </a:pathLst>
          </a:custGeom>
          <a:blipFill>
            <a:blip r:embed="rId6"/>
            <a:stretch>
              <a:fillRect l="-9945" r="-9945"/>
            </a:stretch>
          </a:blipFill>
        </p:spPr>
      </p:sp>
      <p:sp>
        <p:nvSpPr>
          <p:cNvPr id="14" name="TextBox 14"/>
          <p:cNvSpPr txBox="1"/>
          <p:nvPr/>
        </p:nvSpPr>
        <p:spPr>
          <a:xfrm>
            <a:off x="1028700" y="928989"/>
            <a:ext cx="9082109" cy="98107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rPr>
              <a:t>PROJECT TITLE  </a:t>
            </a:r>
          </a:p>
        </p:txBody>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2</a:t>
            </a:r>
          </a:p>
        </p:txBody>
      </p:sp>
      <p:sp>
        <p:nvSpPr>
          <p:cNvPr id="17" name="TextBox 17"/>
          <p:cNvSpPr txBox="1"/>
          <p:nvPr/>
        </p:nvSpPr>
        <p:spPr>
          <a:xfrm>
            <a:off x="171703" y="3864879"/>
            <a:ext cx="8800594" cy="2832735"/>
          </a:xfrm>
          <a:prstGeom prst="rect">
            <a:avLst/>
          </a:prstGeom>
        </p:spPr>
        <p:txBody>
          <a:bodyPr lIns="0" tIns="0" rIns="0" bIns="0" rtlCol="0" anchor="t">
            <a:spAutoFit/>
          </a:bodyPr>
          <a:lstStyle/>
          <a:p>
            <a:pPr algn="ctr">
              <a:lnSpc>
                <a:spcPts val="11340"/>
              </a:lnSpc>
            </a:pPr>
            <a:r>
              <a:rPr lang="en-US" sz="8100">
                <a:solidFill>
                  <a:srgbClr val="42AF51"/>
                </a:solidFill>
                <a:latin typeface="Canva Sans Bold"/>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1109663" y="662367"/>
            <a:ext cx="6714848" cy="111442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rPr>
              <a:t>AGENDA</a:t>
            </a:r>
          </a:p>
        </p:txBody>
      </p:sp>
      <p:sp>
        <p:nvSpPr>
          <p:cNvPr id="15" name="TextBox 15"/>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3</a:t>
            </a:r>
          </a:p>
        </p:txBody>
      </p:sp>
      <p:sp>
        <p:nvSpPr>
          <p:cNvPr id="16" name="TextBox 16"/>
          <p:cNvSpPr txBox="1"/>
          <p:nvPr/>
        </p:nvSpPr>
        <p:spPr>
          <a:xfrm>
            <a:off x="-1806897" y="2734055"/>
            <a:ext cx="14596126" cy="7262116"/>
          </a:xfrm>
          <a:prstGeom prst="rect">
            <a:avLst/>
          </a:prstGeom>
        </p:spPr>
        <p:txBody>
          <a:bodyPr lIns="0" tIns="0" rIns="0" bIns="0" rtlCol="0" anchor="t">
            <a:spAutoFit/>
          </a:bodyPr>
          <a:lstStyle/>
          <a:p>
            <a:pPr marL="6170153" lvl="7" indent="-771269">
              <a:lnSpc>
                <a:spcPts val="5715"/>
              </a:lnSpc>
              <a:buFont typeface="Arial"/>
              <a:buChar char="•"/>
            </a:pPr>
            <a:r>
              <a:rPr lang="en-US" sz="4082">
                <a:solidFill>
                  <a:srgbClr val="000000"/>
                </a:solidFill>
                <a:latin typeface="Canva Sans"/>
              </a:rPr>
              <a:t>Introduction to the project</a:t>
            </a:r>
          </a:p>
          <a:p>
            <a:pPr marL="6170153" lvl="7" indent="-771269">
              <a:lnSpc>
                <a:spcPts val="5715"/>
              </a:lnSpc>
              <a:buFont typeface="Arial"/>
              <a:buChar char="•"/>
            </a:pPr>
            <a:r>
              <a:rPr lang="en-US" sz="4082">
                <a:solidFill>
                  <a:srgbClr val="000000"/>
                </a:solidFill>
                <a:latin typeface="Canva Sans"/>
              </a:rPr>
              <a:t>Problem statement</a:t>
            </a:r>
          </a:p>
          <a:p>
            <a:pPr marL="6170153" lvl="7" indent="-771269">
              <a:lnSpc>
                <a:spcPts val="5715"/>
              </a:lnSpc>
              <a:buFont typeface="Arial"/>
              <a:buChar char="•"/>
            </a:pPr>
            <a:r>
              <a:rPr lang="en-US" sz="4082">
                <a:solidFill>
                  <a:srgbClr val="000000"/>
                </a:solidFill>
                <a:latin typeface="Canva Sans"/>
              </a:rPr>
              <a:t>Project overview</a:t>
            </a:r>
          </a:p>
          <a:p>
            <a:pPr marL="6170153" lvl="7" indent="-771269">
              <a:lnSpc>
                <a:spcPts val="5715"/>
              </a:lnSpc>
              <a:buFont typeface="Arial"/>
              <a:buChar char="•"/>
            </a:pPr>
            <a:r>
              <a:rPr lang="en-US" sz="4082">
                <a:solidFill>
                  <a:srgbClr val="000000"/>
                </a:solidFill>
                <a:latin typeface="Canva Sans"/>
              </a:rPr>
              <a:t>Identification of end users</a:t>
            </a:r>
          </a:p>
          <a:p>
            <a:pPr marL="6170153" lvl="7" indent="-771269">
              <a:lnSpc>
                <a:spcPts val="5715"/>
              </a:lnSpc>
              <a:buFont typeface="Arial"/>
              <a:buChar char="•"/>
            </a:pPr>
            <a:r>
              <a:rPr lang="en-US" sz="4082">
                <a:solidFill>
                  <a:srgbClr val="000000"/>
                </a:solidFill>
                <a:latin typeface="Canva Sans"/>
              </a:rPr>
              <a:t>Solution and its value proposition</a:t>
            </a:r>
          </a:p>
          <a:p>
            <a:pPr marL="6170153" lvl="7" indent="-771269">
              <a:lnSpc>
                <a:spcPts val="5715"/>
              </a:lnSpc>
              <a:buFont typeface="Arial"/>
              <a:buChar char="•"/>
            </a:pPr>
            <a:r>
              <a:rPr lang="en-US" sz="4082">
                <a:solidFill>
                  <a:srgbClr val="000000"/>
                </a:solidFill>
                <a:latin typeface="Canva Sans"/>
              </a:rPr>
              <a:t>The ‘wow’ factor in the solution</a:t>
            </a:r>
          </a:p>
          <a:p>
            <a:pPr marL="6170153" lvl="7" indent="-771269">
              <a:lnSpc>
                <a:spcPts val="5715"/>
              </a:lnSpc>
              <a:buFont typeface="Arial"/>
              <a:buChar char="•"/>
            </a:pPr>
            <a:r>
              <a:rPr lang="en-US" sz="4082">
                <a:solidFill>
                  <a:srgbClr val="000000"/>
                </a:solidFill>
                <a:latin typeface="Canva Sans"/>
              </a:rPr>
              <a:t>Modelling</a:t>
            </a:r>
          </a:p>
          <a:p>
            <a:pPr marL="6170153" lvl="7" indent="-771269">
              <a:lnSpc>
                <a:spcPts val="5715"/>
              </a:lnSpc>
              <a:buFont typeface="Arial"/>
              <a:buChar char="•"/>
            </a:pPr>
            <a:r>
              <a:rPr lang="en-US" sz="4082">
                <a:solidFill>
                  <a:srgbClr val="000000"/>
                </a:solidFill>
                <a:latin typeface="Canva Sans"/>
              </a:rPr>
              <a:t>Results and conclusion</a:t>
            </a:r>
          </a:p>
          <a:p>
            <a:pPr>
              <a:lnSpc>
                <a:spcPts val="5715"/>
              </a:lnSpc>
            </a:pPr>
            <a:endParaRPr lang="en-US" sz="4082">
              <a:solidFill>
                <a:srgbClr val="00000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TextBox 27"/>
          <p:cNvSpPr txBox="1"/>
          <p:nvPr/>
        </p:nvSpPr>
        <p:spPr>
          <a:xfrm>
            <a:off x="774042" y="1999935"/>
            <a:ext cx="11988474" cy="6729727"/>
          </a:xfrm>
          <a:prstGeom prst="rect">
            <a:avLst/>
          </a:prstGeom>
        </p:spPr>
        <p:txBody>
          <a:bodyPr lIns="0" tIns="0" rIns="0" bIns="0" rtlCol="0" anchor="ctr">
            <a:spAutoFit/>
          </a:bodyPr>
          <a:lstStyle/>
          <a:p>
            <a:pPr>
              <a:lnSpc>
                <a:spcPts val="4759"/>
              </a:lnSpc>
            </a:pPr>
            <a:r>
              <a:rPr lang="en-US" sz="3399" b="1" spc="-6" dirty="0">
                <a:solidFill>
                  <a:srgbClr val="000000"/>
                </a:solidFill>
                <a:latin typeface="Canva Sans"/>
              </a:rPr>
              <a:t>Keylogger and security</a:t>
            </a:r>
          </a:p>
          <a:p>
            <a:pPr>
              <a:lnSpc>
                <a:spcPts val="4759"/>
              </a:lnSpc>
            </a:pPr>
            <a:endParaRPr lang="en-US" sz="3399" spc="-6" dirty="0">
              <a:solidFill>
                <a:srgbClr val="000000"/>
              </a:solidFill>
              <a:latin typeface="Canva Sans"/>
            </a:endParaRPr>
          </a:p>
          <a:p>
            <a:pPr>
              <a:lnSpc>
                <a:spcPts val="4759"/>
              </a:lnSpc>
            </a:pPr>
            <a:r>
              <a:rPr lang="en-US" sz="3399" spc="-13" dirty="0">
                <a:solidFill>
                  <a:srgbClr val="000000"/>
                </a:solidFill>
                <a:latin typeface="Canva Sans"/>
              </a:rPr>
              <a:t>Keyloggers, or keystroke loggers, are devices or </a:t>
            </a:r>
          </a:p>
          <a:p>
            <a:pPr>
              <a:lnSpc>
                <a:spcPts val="4759"/>
              </a:lnSpc>
            </a:pPr>
            <a:r>
              <a:rPr lang="en-US" sz="3399" spc="-13" dirty="0">
                <a:solidFill>
                  <a:srgbClr val="000000"/>
                </a:solidFill>
                <a:latin typeface="Canva Sans"/>
              </a:rPr>
              <a:t>software programs designed to capture and record </a:t>
            </a:r>
          </a:p>
          <a:p>
            <a:pPr>
              <a:lnSpc>
                <a:spcPts val="4759"/>
              </a:lnSpc>
            </a:pPr>
            <a:r>
              <a:rPr lang="en-US" sz="3399" spc="-13" dirty="0">
                <a:solidFill>
                  <a:srgbClr val="000000"/>
                </a:solidFill>
                <a:latin typeface="Canva Sans"/>
              </a:rPr>
              <a:t>every keystroke made on a computer's keyboard. </a:t>
            </a:r>
          </a:p>
          <a:p>
            <a:pPr>
              <a:lnSpc>
                <a:spcPts val="4759"/>
              </a:lnSpc>
            </a:pPr>
            <a:r>
              <a:rPr lang="en-US" sz="3399" spc="-13" dirty="0">
                <a:solidFill>
                  <a:srgbClr val="000000"/>
                </a:solidFill>
                <a:latin typeface="Canva Sans"/>
              </a:rPr>
              <a:t>They can capture everything from simple text inputs to sensitive information like passwords, credit card numbers, and personal messages. Given </a:t>
            </a:r>
          </a:p>
          <a:p>
            <a:pPr>
              <a:lnSpc>
                <a:spcPts val="4759"/>
              </a:lnSpc>
            </a:pPr>
            <a:r>
              <a:rPr lang="en-US" sz="3399" spc="-13" dirty="0">
                <a:solidFill>
                  <a:srgbClr val="000000"/>
                </a:solidFill>
                <a:latin typeface="Canva Sans"/>
              </a:rPr>
              <a:t>their potential for misuse, understanding keyloggers </a:t>
            </a:r>
          </a:p>
          <a:p>
            <a:pPr>
              <a:lnSpc>
                <a:spcPts val="4759"/>
              </a:lnSpc>
            </a:pPr>
            <a:r>
              <a:rPr lang="en-US" sz="3399" spc="-13" dirty="0">
                <a:solidFill>
                  <a:srgbClr val="000000"/>
                </a:solidFill>
                <a:latin typeface="Canva Sans"/>
              </a:rPr>
              <a:t>and implementing security measures against them is </a:t>
            </a:r>
          </a:p>
          <a:p>
            <a:pPr>
              <a:lnSpc>
                <a:spcPts val="4759"/>
              </a:lnSpc>
            </a:pPr>
            <a:r>
              <a:rPr lang="en-US" sz="3399" spc="-13" dirty="0">
                <a:solidFill>
                  <a:srgbClr val="000000"/>
                </a:solidFill>
                <a:latin typeface="Canva Sans"/>
              </a:rPr>
              <a:t>crucial.</a:t>
            </a:r>
          </a:p>
        </p:txBody>
      </p:sp>
      <p:sp>
        <p:nvSpPr>
          <p:cNvPr id="28" name="Freeform 28"/>
          <p:cNvSpPr/>
          <p:nvPr/>
        </p:nvSpPr>
        <p:spPr>
          <a:xfrm>
            <a:off x="12748308" y="943251"/>
            <a:ext cx="5313749" cy="2940762"/>
          </a:xfrm>
          <a:custGeom>
            <a:avLst/>
            <a:gdLst/>
            <a:ahLst/>
            <a:cxnLst/>
            <a:rect l="l" t="t" r="r" b="b"/>
            <a:pathLst>
              <a:path w="6469677" h="2940762">
                <a:moveTo>
                  <a:pt x="0" y="0"/>
                </a:moveTo>
                <a:lnTo>
                  <a:pt x="6469678" y="0"/>
                </a:lnTo>
                <a:lnTo>
                  <a:pt x="6469678" y="2940762"/>
                </a:lnTo>
                <a:lnTo>
                  <a:pt x="0" y="29407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9" name="Freeform 29"/>
          <p:cNvSpPr/>
          <p:nvPr/>
        </p:nvSpPr>
        <p:spPr>
          <a:xfrm>
            <a:off x="12847327" y="6080557"/>
            <a:ext cx="5222038" cy="3057945"/>
          </a:xfrm>
          <a:custGeom>
            <a:avLst/>
            <a:gdLst/>
            <a:ahLst/>
            <a:cxnLst/>
            <a:rect l="l" t="t" r="r" b="b"/>
            <a:pathLst>
              <a:path w="5852527" h="3057945">
                <a:moveTo>
                  <a:pt x="0" y="0"/>
                </a:moveTo>
                <a:lnTo>
                  <a:pt x="5852527" y="0"/>
                </a:lnTo>
                <a:lnTo>
                  <a:pt x="5852527" y="3057946"/>
                </a:lnTo>
                <a:lnTo>
                  <a:pt x="0" y="3057946"/>
                </a:lnTo>
                <a:lnTo>
                  <a:pt x="0" y="0"/>
                </a:lnTo>
                <a:close/>
              </a:path>
            </a:pathLst>
          </a:custGeom>
          <a:blipFill>
            <a:blip r:embed="rId4"/>
            <a:stretch>
              <a:fillRect/>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4</a:t>
            </a:r>
          </a:p>
        </p:txBody>
      </p:sp>
      <p:sp>
        <p:nvSpPr>
          <p:cNvPr id="32" name="TextBox 32"/>
          <p:cNvSpPr txBox="1"/>
          <p:nvPr/>
        </p:nvSpPr>
        <p:spPr>
          <a:xfrm>
            <a:off x="-614339" y="284797"/>
            <a:ext cx="10408770" cy="1335405"/>
          </a:xfrm>
          <a:prstGeom prst="rect">
            <a:avLst/>
          </a:prstGeom>
        </p:spPr>
        <p:txBody>
          <a:bodyPr lIns="0" tIns="0" rIns="0" bIns="0" rtlCol="0" anchor="t">
            <a:spAutoFit/>
          </a:bodyPr>
          <a:lstStyle/>
          <a:p>
            <a:pPr algn="ctr">
              <a:lnSpc>
                <a:spcPts val="10919"/>
              </a:lnSpc>
            </a:pPr>
            <a:r>
              <a:rPr lang="en-US" sz="7800" dirty="0">
                <a:solidFill>
                  <a:srgbClr val="000000"/>
                </a:solidFill>
                <a:latin typeface="Canva Sans Bold"/>
              </a:rPr>
              <a:t>       Introduction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3000099" y="3957638"/>
            <a:ext cx="4143375" cy="4886325"/>
          </a:xfrm>
          <a:custGeom>
            <a:avLst/>
            <a:gdLst/>
            <a:ahLst/>
            <a:cxnLst/>
            <a:rect l="l" t="t" r="r" b="b"/>
            <a:pathLst>
              <a:path w="4143375" h="4886325">
                <a:moveTo>
                  <a:pt x="0" y="0"/>
                </a:moveTo>
                <a:lnTo>
                  <a:pt x="4143375" y="0"/>
                </a:lnTo>
                <a:lnTo>
                  <a:pt x="4143375" y="4886324"/>
                </a:lnTo>
                <a:lnTo>
                  <a:pt x="0" y="4886324"/>
                </a:lnTo>
                <a:lnTo>
                  <a:pt x="0" y="0"/>
                </a:lnTo>
                <a:close/>
              </a:path>
            </a:pathLst>
          </a:custGeom>
          <a:blipFill>
            <a:blip r:embed="rId2"/>
            <a:stretch>
              <a:fillRect l="-21" r="-21"/>
            </a:stretch>
          </a:blipFill>
        </p:spPr>
      </p:sp>
      <p:sp>
        <p:nvSpPr>
          <p:cNvPr id="27" name="TextBox 27"/>
          <p:cNvSpPr txBox="1"/>
          <p:nvPr/>
        </p:nvSpPr>
        <p:spPr>
          <a:xfrm>
            <a:off x="1251108" y="869567"/>
            <a:ext cx="10812523" cy="981075"/>
          </a:xfrm>
          <a:prstGeom prst="rect">
            <a:avLst/>
          </a:prstGeom>
        </p:spPr>
        <p:txBody>
          <a:bodyPr lIns="0" tIns="0" rIns="0" bIns="0" rtlCol="0" anchor="t">
            <a:spAutoFit/>
          </a:bodyPr>
          <a:lstStyle/>
          <a:p>
            <a:pPr algn="l">
              <a:lnSpc>
                <a:spcPts val="7650"/>
              </a:lnSpc>
            </a:pPr>
            <a:r>
              <a:rPr lang="en-US" sz="6375" spc="22">
                <a:solidFill>
                  <a:srgbClr val="000000"/>
                </a:solidFill>
                <a:latin typeface="Trebuchet MS Bold"/>
              </a:rPr>
              <a:t>PROBLEM	STATEMENT</a:t>
            </a:r>
          </a:p>
        </p:txBody>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4</a:t>
            </a:r>
          </a:p>
        </p:txBody>
      </p:sp>
      <p:sp>
        <p:nvSpPr>
          <p:cNvPr id="31" name="TextBox 31"/>
          <p:cNvSpPr txBox="1"/>
          <p:nvPr/>
        </p:nvSpPr>
        <p:spPr>
          <a:xfrm>
            <a:off x="863318" y="2487312"/>
            <a:ext cx="11709675" cy="6242350"/>
          </a:xfrm>
          <a:prstGeom prst="rect">
            <a:avLst/>
          </a:prstGeom>
        </p:spPr>
        <p:txBody>
          <a:bodyPr lIns="0" tIns="0" rIns="0" bIns="0" rtlCol="0" anchor="t">
            <a:spAutoFit/>
          </a:bodyPr>
          <a:lstStyle/>
          <a:p>
            <a:pPr>
              <a:lnSpc>
                <a:spcPts val="4892"/>
              </a:lnSpc>
            </a:pPr>
            <a:r>
              <a:rPr lang="en-US" sz="3494">
                <a:solidFill>
                  <a:srgbClr val="000000"/>
                </a:solidFill>
                <a:latin typeface="Canva Sans"/>
              </a:rPr>
              <a:t>The increasing reliance on digital devices and the internet for daily activities, cybersecurity threats such as keyloggers have become a significant concern. Keyloggers, which record keystrokes to capture sensitive information like passwords and credit card details, pose a severe risk to individuals and organizations alike. The challenge is to develop a robust security solution that can effectively detect and mitigate keylogger threats while ensuring minimal impact on system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sp>
        <p:nvSpPr>
          <p:cNvPr id="27" name="TextBox 27"/>
          <p:cNvSpPr txBox="1"/>
          <p:nvPr/>
        </p:nvSpPr>
        <p:spPr>
          <a:xfrm>
            <a:off x="1548168" y="1019175"/>
            <a:ext cx="9617606" cy="98107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rPr>
              <a:t>PROJECT	OVERVIEW</a:t>
            </a:r>
          </a:p>
        </p:txBody>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5</a:t>
            </a:r>
          </a:p>
        </p:txBody>
      </p:sp>
      <p:sp>
        <p:nvSpPr>
          <p:cNvPr id="31" name="TextBox 31"/>
          <p:cNvSpPr txBox="1"/>
          <p:nvPr/>
        </p:nvSpPr>
        <p:spPr>
          <a:xfrm>
            <a:off x="928166" y="2549520"/>
            <a:ext cx="11685837" cy="6369436"/>
          </a:xfrm>
          <a:prstGeom prst="rect">
            <a:avLst/>
          </a:prstGeom>
        </p:spPr>
        <p:txBody>
          <a:bodyPr lIns="0" tIns="0" rIns="0" bIns="0" rtlCol="0" anchor="t">
            <a:spAutoFit/>
          </a:bodyPr>
          <a:lstStyle/>
          <a:p>
            <a:pPr>
              <a:lnSpc>
                <a:spcPts val="4978"/>
              </a:lnSpc>
            </a:pPr>
            <a:r>
              <a:rPr lang="en-US" sz="3556">
                <a:solidFill>
                  <a:srgbClr val="000000"/>
                </a:solidFill>
                <a:latin typeface="Canva Sans"/>
              </a:rPr>
              <a:t> The project aims to create an advanced security solution focused on detecting and preventing keyloggers. This solution will integrate multiple detection techniques, including behavior analysis, signature-based detection, and heuristic methods, to identify and neutralize keyloggers in real time. The project will involve designing user-friendly interfaces, ensuring compatibility across various operating systems, and conducting extensive testing to validate the effectiveness of the solution.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TextBox 27"/>
          <p:cNvSpPr txBox="1"/>
          <p:nvPr/>
        </p:nvSpPr>
        <p:spPr>
          <a:xfrm>
            <a:off x="1017599" y="1886628"/>
            <a:ext cx="10054574" cy="7132017"/>
          </a:xfrm>
          <a:prstGeom prst="rect">
            <a:avLst/>
          </a:prstGeom>
        </p:spPr>
        <p:txBody>
          <a:bodyPr lIns="0" tIns="0" rIns="0" bIns="0" rtlCol="0" anchor="t">
            <a:spAutoFit/>
          </a:bodyPr>
          <a:lstStyle/>
          <a:p>
            <a:pPr>
              <a:lnSpc>
                <a:spcPts val="4283"/>
              </a:lnSpc>
            </a:pPr>
            <a:r>
              <a:rPr lang="en-US" sz="3059" b="1" dirty="0">
                <a:solidFill>
                  <a:srgbClr val="000000"/>
                </a:solidFill>
                <a:latin typeface="Canva Sans"/>
              </a:rPr>
              <a:t>INDIVIDUALS:</a:t>
            </a:r>
          </a:p>
          <a:p>
            <a:pPr>
              <a:lnSpc>
                <a:spcPts val="4283"/>
              </a:lnSpc>
            </a:pPr>
            <a:r>
              <a:rPr lang="en-US" sz="3059" dirty="0">
                <a:solidFill>
                  <a:srgbClr val="000000"/>
                </a:solidFill>
                <a:latin typeface="Canva Sans"/>
              </a:rPr>
              <a:t> Everyday computer users who need protection from keyloggers   to safeguard their personal information.</a:t>
            </a:r>
          </a:p>
          <a:p>
            <a:pPr>
              <a:lnSpc>
                <a:spcPts val="4283"/>
              </a:lnSpc>
            </a:pPr>
            <a:r>
              <a:rPr lang="en-US" sz="3059" b="1" dirty="0">
                <a:solidFill>
                  <a:srgbClr val="000000"/>
                </a:solidFill>
                <a:latin typeface="Canva Sans"/>
              </a:rPr>
              <a:t>BUSINESSES: </a:t>
            </a:r>
          </a:p>
          <a:p>
            <a:pPr>
              <a:lnSpc>
                <a:spcPts val="4283"/>
              </a:lnSpc>
            </a:pPr>
            <a:r>
              <a:rPr lang="en-US" sz="3059" dirty="0">
                <a:solidFill>
                  <a:srgbClr val="000000"/>
                </a:solidFill>
                <a:latin typeface="Canva Sans"/>
              </a:rPr>
              <a:t>Organizations looking to protect their employees' and customers' data from keylogging threats.</a:t>
            </a:r>
          </a:p>
          <a:p>
            <a:pPr>
              <a:lnSpc>
                <a:spcPts val="4283"/>
              </a:lnSpc>
            </a:pPr>
            <a:r>
              <a:rPr lang="en-US" sz="3059" b="1" dirty="0">
                <a:solidFill>
                  <a:srgbClr val="000000"/>
                </a:solidFill>
                <a:latin typeface="Canva Sans"/>
              </a:rPr>
              <a:t>FINANCIAL INSTITUTIONS: </a:t>
            </a:r>
          </a:p>
          <a:p>
            <a:pPr>
              <a:lnSpc>
                <a:spcPts val="4283"/>
              </a:lnSpc>
            </a:pPr>
            <a:r>
              <a:rPr lang="en-US" sz="3059" dirty="0">
                <a:solidFill>
                  <a:srgbClr val="000000"/>
                </a:solidFill>
                <a:latin typeface="Canva Sans"/>
              </a:rPr>
              <a:t>Banks and other financial entities that require high-security measures to protect sensitive financial transactions.</a:t>
            </a:r>
          </a:p>
          <a:p>
            <a:pPr>
              <a:lnSpc>
                <a:spcPts val="4283"/>
              </a:lnSpc>
            </a:pPr>
            <a:r>
              <a:rPr lang="en-US" sz="3059" b="1" dirty="0">
                <a:solidFill>
                  <a:srgbClr val="000000"/>
                </a:solidFill>
                <a:latin typeface="Canva Sans"/>
              </a:rPr>
              <a:t>GOVERNMENT AGENCIES:</a:t>
            </a:r>
          </a:p>
          <a:p>
            <a:pPr>
              <a:lnSpc>
                <a:spcPts val="4283"/>
              </a:lnSpc>
            </a:pPr>
            <a:r>
              <a:rPr lang="en-US" sz="3059" dirty="0">
                <a:solidFill>
                  <a:srgbClr val="000000"/>
                </a:solidFill>
                <a:latin typeface="Canva Sans"/>
              </a:rPr>
              <a:t> Entities that handle confidential and sensitive information requiring robust cybersecurity measures. </a:t>
            </a:r>
          </a:p>
        </p:txBody>
      </p:sp>
      <p:sp>
        <p:nvSpPr>
          <p:cNvPr id="28" name="Freeform 28"/>
          <p:cNvSpPr/>
          <p:nvPr/>
        </p:nvSpPr>
        <p:spPr>
          <a:xfrm>
            <a:off x="11714048" y="2786454"/>
            <a:ext cx="6032914" cy="5497493"/>
          </a:xfrm>
          <a:custGeom>
            <a:avLst/>
            <a:gdLst/>
            <a:ahLst/>
            <a:cxnLst/>
            <a:rect l="l" t="t" r="r" b="b"/>
            <a:pathLst>
              <a:path w="6032914" h="5497493">
                <a:moveTo>
                  <a:pt x="0" y="0"/>
                </a:moveTo>
                <a:lnTo>
                  <a:pt x="6032915" y="0"/>
                </a:lnTo>
                <a:lnTo>
                  <a:pt x="6032915" y="5497493"/>
                </a:lnTo>
                <a:lnTo>
                  <a:pt x="0" y="54974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9" name="TextBox 29"/>
          <p:cNvSpPr txBox="1"/>
          <p:nvPr/>
        </p:nvSpPr>
        <p:spPr>
          <a:xfrm>
            <a:off x="1073342" y="817092"/>
            <a:ext cx="10116596" cy="733425"/>
          </a:xfrm>
          <a:prstGeom prst="rect">
            <a:avLst/>
          </a:prstGeom>
        </p:spPr>
        <p:txBody>
          <a:bodyPr lIns="0" tIns="0" rIns="0" bIns="0" rtlCol="0" anchor="t">
            <a:spAutoFit/>
          </a:bodyPr>
          <a:lstStyle/>
          <a:p>
            <a:pPr algn="l">
              <a:lnSpc>
                <a:spcPts val="5759"/>
              </a:lnSpc>
            </a:pPr>
            <a:r>
              <a:rPr lang="en-US" sz="4800" spc="-15" dirty="0">
                <a:solidFill>
                  <a:srgbClr val="000000"/>
                </a:solidFill>
                <a:latin typeface="Trebuchet MS Bold"/>
              </a:rPr>
              <a:t>WHO ARE THE END USERS?</a:t>
            </a:r>
          </a:p>
        </p:txBody>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533229" y="3171824"/>
            <a:ext cx="4043361" cy="5557838"/>
          </a:xfrm>
          <a:custGeom>
            <a:avLst/>
            <a:gdLst/>
            <a:ahLst/>
            <a:cxnLst/>
            <a:rect l="l" t="t" r="r" b="b"/>
            <a:pathLst>
              <a:path w="4043361" h="4872038">
                <a:moveTo>
                  <a:pt x="0" y="0"/>
                </a:moveTo>
                <a:lnTo>
                  <a:pt x="4043361" y="0"/>
                </a:lnTo>
                <a:lnTo>
                  <a:pt x="4043361" y="4872037"/>
                </a:lnTo>
                <a:lnTo>
                  <a:pt x="0" y="4872037"/>
                </a:lnTo>
                <a:lnTo>
                  <a:pt x="0" y="0"/>
                </a:lnTo>
                <a:close/>
              </a:path>
            </a:pathLst>
          </a:custGeom>
          <a:blipFill>
            <a:blip r:embed="rId2"/>
            <a:stretch>
              <a:fillRect l="-13" r="-13"/>
            </a:stretch>
          </a:blipFill>
        </p:spPr>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TextBox 27"/>
          <p:cNvSpPr txBox="1"/>
          <p:nvPr/>
        </p:nvSpPr>
        <p:spPr>
          <a:xfrm>
            <a:off x="828412" y="785667"/>
            <a:ext cx="14644688" cy="1647825"/>
          </a:xfrm>
          <a:prstGeom prst="rect">
            <a:avLst/>
          </a:prstGeom>
        </p:spPr>
        <p:txBody>
          <a:bodyPr lIns="0" tIns="0" rIns="0" bIns="0" rtlCol="0" anchor="t">
            <a:spAutoFit/>
          </a:bodyPr>
          <a:lstStyle/>
          <a:p>
            <a:pPr algn="l">
              <a:lnSpc>
                <a:spcPts val="6480"/>
              </a:lnSpc>
            </a:pPr>
            <a:r>
              <a:rPr lang="en-US" sz="5400" spc="37" dirty="0">
                <a:solidFill>
                  <a:srgbClr val="000000"/>
                </a:solidFill>
                <a:latin typeface="Trebuchet MS Bold"/>
              </a:rPr>
              <a:t>YOUR SOLUTION AND ITS VALUE PROPOSITION</a:t>
            </a:r>
          </a:p>
        </p:txBody>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7</a:t>
            </a:r>
          </a:p>
        </p:txBody>
      </p:sp>
      <p:sp>
        <p:nvSpPr>
          <p:cNvPr id="31" name="TextBox 31"/>
          <p:cNvSpPr txBox="1"/>
          <p:nvPr/>
        </p:nvSpPr>
        <p:spPr>
          <a:xfrm>
            <a:off x="4883317" y="2918532"/>
            <a:ext cx="8787303" cy="6537815"/>
          </a:xfrm>
          <a:prstGeom prst="rect">
            <a:avLst/>
          </a:prstGeom>
        </p:spPr>
        <p:txBody>
          <a:bodyPr wrap="square" lIns="0" tIns="0" rIns="0" bIns="0" rtlCol="0" anchor="t">
            <a:spAutoFit/>
          </a:bodyPr>
          <a:lstStyle/>
          <a:p>
            <a:pPr marL="486167" lvl="1" indent="-243083">
              <a:lnSpc>
                <a:spcPts val="3152"/>
              </a:lnSpc>
              <a:buFont typeface="Arial"/>
              <a:buChar char="•"/>
            </a:pPr>
            <a:r>
              <a:rPr lang="en-US" sz="2251" b="1" dirty="0">
                <a:solidFill>
                  <a:srgbClr val="000000"/>
                </a:solidFill>
                <a:latin typeface="Canva Sans"/>
              </a:rPr>
              <a:t>Security Software: </a:t>
            </a:r>
            <a:r>
              <a:rPr lang="en-US" sz="2251" dirty="0">
                <a:solidFill>
                  <a:srgbClr val="000000"/>
                </a:solidFill>
                <a:latin typeface="Canva Sans"/>
              </a:rPr>
              <a:t>Our software detects and blocks keylogging attempts in real-time.</a:t>
            </a:r>
          </a:p>
          <a:p>
            <a:pPr marL="486167" lvl="1" indent="-243083">
              <a:lnSpc>
                <a:spcPts val="3152"/>
              </a:lnSpc>
              <a:buFont typeface="Arial"/>
              <a:buChar char="•"/>
            </a:pPr>
            <a:r>
              <a:rPr lang="en-US" sz="2251" b="1" dirty="0">
                <a:solidFill>
                  <a:srgbClr val="000000"/>
                </a:solidFill>
                <a:latin typeface="Canva Sans"/>
              </a:rPr>
              <a:t>Encryption: </a:t>
            </a:r>
            <a:r>
              <a:rPr lang="en-US" sz="2251" dirty="0">
                <a:solidFill>
                  <a:srgbClr val="000000"/>
                </a:solidFill>
                <a:latin typeface="Canva Sans"/>
              </a:rPr>
              <a:t>We use advanced encryption techniques to safeguard your data.</a:t>
            </a:r>
          </a:p>
          <a:p>
            <a:pPr marL="486167" lvl="1" indent="-243083">
              <a:lnSpc>
                <a:spcPts val="3152"/>
              </a:lnSpc>
              <a:buFont typeface="Arial"/>
              <a:buChar char="•"/>
            </a:pPr>
            <a:r>
              <a:rPr lang="en-US" sz="2251" b="1" dirty="0">
                <a:solidFill>
                  <a:srgbClr val="000000"/>
                </a:solidFill>
                <a:latin typeface="Canva Sans"/>
              </a:rPr>
              <a:t>Firewalls: </a:t>
            </a:r>
            <a:r>
              <a:rPr lang="en-US" sz="2251" dirty="0">
                <a:solidFill>
                  <a:srgbClr val="000000"/>
                </a:solidFill>
                <a:latin typeface="Canva Sans"/>
              </a:rPr>
              <a:t>Our firewalls prevent unauthorized access and block malicious software.</a:t>
            </a:r>
          </a:p>
          <a:p>
            <a:pPr marL="486167" lvl="1" indent="-243083">
              <a:lnSpc>
                <a:spcPts val="3152"/>
              </a:lnSpc>
              <a:buFont typeface="Arial"/>
              <a:buChar char="•"/>
            </a:pPr>
            <a:r>
              <a:rPr lang="en-US" sz="2251" b="1" dirty="0">
                <a:solidFill>
                  <a:srgbClr val="000000"/>
                </a:solidFill>
                <a:latin typeface="Canva Sans"/>
              </a:rPr>
              <a:t>User Education: </a:t>
            </a:r>
            <a:r>
              <a:rPr lang="en-US" sz="2251" dirty="0">
                <a:solidFill>
                  <a:srgbClr val="000000"/>
                </a:solidFill>
                <a:latin typeface="Canva Sans"/>
              </a:rPr>
              <a:t>We educate users to recognize and avoid keylogger threats.  </a:t>
            </a:r>
          </a:p>
          <a:p>
            <a:pPr marL="486167" lvl="1" indent="-243083">
              <a:lnSpc>
                <a:spcPts val="3152"/>
              </a:lnSpc>
              <a:buFont typeface="Arial"/>
              <a:buChar char="•"/>
            </a:pPr>
            <a:r>
              <a:rPr lang="en-US" sz="2251" b="1" dirty="0">
                <a:solidFill>
                  <a:srgbClr val="000000"/>
                </a:solidFill>
                <a:latin typeface="Canva Sans"/>
              </a:rPr>
              <a:t>Detection Tools: </a:t>
            </a:r>
            <a:r>
              <a:rPr lang="en-US" sz="2251" dirty="0">
                <a:solidFill>
                  <a:srgbClr val="000000"/>
                </a:solidFill>
                <a:latin typeface="Canva Sans"/>
              </a:rPr>
              <a:t>Our software regularly scans for keyloggers and alerts users to potential threats.</a:t>
            </a:r>
          </a:p>
          <a:p>
            <a:pPr marL="486167" lvl="1" indent="-243083">
              <a:lnSpc>
                <a:spcPts val="3152"/>
              </a:lnSpc>
              <a:buFont typeface="Arial"/>
              <a:buChar char="•"/>
            </a:pPr>
            <a:r>
              <a:rPr lang="en-US" sz="2251" b="1" dirty="0">
                <a:solidFill>
                  <a:srgbClr val="000000"/>
                </a:solidFill>
                <a:latin typeface="Canva Sans"/>
              </a:rPr>
              <a:t>Incident Response Plan: </a:t>
            </a:r>
            <a:r>
              <a:rPr lang="en-US" sz="2251" dirty="0">
                <a:solidFill>
                  <a:srgbClr val="000000"/>
                </a:solidFill>
                <a:latin typeface="Canva Sans"/>
              </a:rPr>
              <a:t>We have a plan in place to address keylogger attacks swiftly and effectively.</a:t>
            </a:r>
          </a:p>
          <a:p>
            <a:pPr marL="486167" lvl="1" indent="-243083">
              <a:lnSpc>
                <a:spcPts val="3152"/>
              </a:lnSpc>
              <a:buFont typeface="Arial"/>
              <a:buChar char="•"/>
            </a:pPr>
            <a:r>
              <a:rPr lang="en-US" sz="2251" b="1" dirty="0">
                <a:solidFill>
                  <a:srgbClr val="000000"/>
                </a:solidFill>
                <a:latin typeface="Canva Sans"/>
              </a:rPr>
              <a:t>Forensic Analysis: </a:t>
            </a:r>
            <a:r>
              <a:rPr lang="en-US" sz="2251" dirty="0">
                <a:solidFill>
                  <a:srgbClr val="000000"/>
                </a:solidFill>
                <a:latin typeface="Canva Sans"/>
              </a:rPr>
              <a:t>We conduct forensic analysis to identify the source of attacks and prevent future incidents. </a:t>
            </a:r>
          </a:p>
          <a:p>
            <a:pPr>
              <a:lnSpc>
                <a:spcPts val="3152"/>
              </a:lnSpc>
            </a:pPr>
            <a:endParaRPr lang="en-US" sz="2251" dirty="0">
              <a:solidFill>
                <a:srgbClr val="000000"/>
              </a:solidFill>
              <a:latin typeface="Canva Sans"/>
            </a:endParaRPr>
          </a:p>
          <a:p>
            <a:pPr>
              <a:lnSpc>
                <a:spcPts val="3152"/>
              </a:lnSpc>
            </a:pPr>
            <a:endParaRPr lang="en-US" sz="2251" dirty="0">
              <a:solidFill>
                <a:srgbClr val="000000"/>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Freeform 27"/>
          <p:cNvSpPr/>
          <p:nvPr/>
        </p:nvSpPr>
        <p:spPr>
          <a:xfrm>
            <a:off x="5450490" y="221835"/>
            <a:ext cx="9673020" cy="9851137"/>
          </a:xfrm>
          <a:custGeom>
            <a:avLst/>
            <a:gdLst/>
            <a:ahLst/>
            <a:cxnLst/>
            <a:rect l="l" t="t" r="r" b="b"/>
            <a:pathLst>
              <a:path w="9673020" h="9851137">
                <a:moveTo>
                  <a:pt x="0" y="0"/>
                </a:moveTo>
                <a:lnTo>
                  <a:pt x="9673020" y="0"/>
                </a:lnTo>
                <a:lnTo>
                  <a:pt x="9673020" y="9851137"/>
                </a:lnTo>
                <a:lnTo>
                  <a:pt x="0" y="9851137"/>
                </a:lnTo>
                <a:lnTo>
                  <a:pt x="0" y="0"/>
                </a:lnTo>
                <a:close/>
              </a:path>
            </a:pathLst>
          </a:custGeom>
          <a:blipFill>
            <a:blip r:embed="rId2"/>
            <a:stretch>
              <a:fillRect t="-2950" b="-2950"/>
            </a:stretch>
          </a:blipFill>
        </p:spPr>
      </p:sp>
      <p:sp>
        <p:nvSpPr>
          <p:cNvPr id="28" name="Freeform 28"/>
          <p:cNvSpPr/>
          <p:nvPr/>
        </p:nvSpPr>
        <p:spPr>
          <a:xfrm>
            <a:off x="335756" y="1032604"/>
            <a:ext cx="4773168" cy="8229600"/>
          </a:xfrm>
          <a:custGeom>
            <a:avLst/>
            <a:gdLst/>
            <a:ahLst/>
            <a:cxnLst/>
            <a:rect l="l" t="t" r="r" b="b"/>
            <a:pathLst>
              <a:path w="4773168" h="8229600">
                <a:moveTo>
                  <a:pt x="0" y="0"/>
                </a:moveTo>
                <a:lnTo>
                  <a:pt x="4773168" y="0"/>
                </a:lnTo>
                <a:lnTo>
                  <a:pt x="4773168" y="8229600"/>
                </a:lnTo>
                <a:lnTo>
                  <a:pt x="0" y="8229600"/>
                </a:lnTo>
                <a:lnTo>
                  <a:pt x="0" y="0"/>
                </a:lnTo>
                <a:close/>
              </a:path>
            </a:pathLst>
          </a:custGeom>
          <a:blipFill>
            <a:blip r:embed="rId3"/>
            <a:stretch>
              <a:fillRect/>
            </a:stretch>
          </a:blipFill>
        </p:spPr>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919</Words>
  <Application>Microsoft Office PowerPoint</Application>
  <PresentationFormat>Custom</PresentationFormat>
  <Paragraphs>86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Template_Presentation_Students.pptx</dc:title>
  <cp:lastModifiedBy>919985614779</cp:lastModifiedBy>
  <cp:revision>7</cp:revision>
  <dcterms:created xsi:type="dcterms:W3CDTF">2006-08-16T00:00:00Z</dcterms:created>
  <dcterms:modified xsi:type="dcterms:W3CDTF">2024-06-19T07:11:03Z</dcterms:modified>
  <dc:identifier>DAGHVlCCXWg</dc:identifier>
</cp:coreProperties>
</file>