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503030501040103" pitchFamily="34" charset="0"/>
      <p:regular r:id="rId15"/>
    </p:embeddedFont>
    <p:embeddedFont>
      <p:font typeface="Canva Sans Bold" panose="020B0803030501040103" pitchFamily="34" charset="0"/>
      <p:regular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22" autoAdjust="0"/>
  </p:normalViewPr>
  <p:slideViewPr>
    <p:cSldViewPr>
      <p:cViewPr varScale="1">
        <p:scale>
          <a:sx n="49" d="100"/>
          <a:sy n="49" d="100"/>
        </p:scale>
        <p:origin x="90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8.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i-krrish/sai-krishna.git" TargetMode="External"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1.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sv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14.jpeg" /><Relationship Id="rId4" Type="http://schemas.openxmlformats.org/officeDocument/2006/relationships/image" Target="../media/image13.svg"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 Id="rId4" Type="http://schemas.openxmlformats.org/officeDocument/2006/relationships/image" Target="../media/image19.sv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2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3079250" y="4456494"/>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579562" y="8252786"/>
            <a:ext cx="728845" cy="623354"/>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Freeform 2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28" name="TextBox 28"/>
          <p:cNvSpPr txBox="1"/>
          <p:nvPr/>
        </p:nvSpPr>
        <p:spPr>
          <a:xfrm>
            <a:off x="890466" y="9867900"/>
            <a:ext cx="2917629" cy="25717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06/06/2024  </a:t>
            </a:r>
            <a:r>
              <a:rPr lang="en-US" sz="1650" spc="30">
                <a:solidFill>
                  <a:srgbClr val="2D83C3"/>
                </a:solidFill>
                <a:latin typeface="Trebuchet MS Bold"/>
              </a:rPr>
              <a:t>Annual Review</a:t>
            </a:r>
          </a:p>
        </p:txBody>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a:t>
            </a:r>
          </a:p>
        </p:txBody>
      </p:sp>
      <p:sp>
        <p:nvSpPr>
          <p:cNvPr id="30" name="TextBox 30"/>
          <p:cNvSpPr txBox="1"/>
          <p:nvPr/>
        </p:nvSpPr>
        <p:spPr>
          <a:xfrm>
            <a:off x="6768612" y="-239712"/>
            <a:ext cx="5444014" cy="5626099"/>
          </a:xfrm>
          <a:prstGeom prst="rect">
            <a:avLst/>
          </a:prstGeom>
        </p:spPr>
        <p:txBody>
          <a:bodyPr lIns="0" tIns="0" rIns="0" bIns="0" rtlCol="0" anchor="t">
            <a:spAutoFit/>
          </a:bodyPr>
          <a:lstStyle/>
          <a:p>
            <a:pPr algn="ctr">
              <a:lnSpc>
                <a:spcPts val="11200"/>
              </a:lnSpc>
            </a:pPr>
            <a:endParaRPr/>
          </a:p>
          <a:p>
            <a:pPr algn="ctr">
              <a:lnSpc>
                <a:spcPts val="11200"/>
              </a:lnSpc>
            </a:pPr>
            <a:r>
              <a:rPr lang="en-US" sz="8000">
                <a:solidFill>
                  <a:srgbClr val="000000"/>
                </a:solidFill>
                <a:latin typeface="Canva Sans Bold"/>
              </a:rPr>
              <a:t> Keylogger </a:t>
            </a:r>
          </a:p>
          <a:p>
            <a:pPr algn="ctr">
              <a:lnSpc>
                <a:spcPts val="11200"/>
              </a:lnSpc>
            </a:pPr>
            <a:r>
              <a:rPr lang="en-US" sz="8000">
                <a:solidFill>
                  <a:srgbClr val="000000"/>
                </a:solidFill>
                <a:latin typeface="Canva Sans Bold"/>
              </a:rPr>
              <a:t>and</a:t>
            </a:r>
          </a:p>
          <a:p>
            <a:pPr algn="ctr">
              <a:lnSpc>
                <a:spcPts val="11200"/>
              </a:lnSpc>
            </a:pPr>
            <a:r>
              <a:rPr lang="en-US" sz="8000">
                <a:solidFill>
                  <a:srgbClr val="000000"/>
                </a:solidFill>
                <a:latin typeface="Canva Sans Bold"/>
              </a:rPr>
              <a:t> Security</a:t>
            </a:r>
          </a:p>
        </p:txBody>
      </p:sp>
      <p:sp>
        <p:nvSpPr>
          <p:cNvPr id="31" name="TextBox 31"/>
          <p:cNvSpPr txBox="1"/>
          <p:nvPr/>
        </p:nvSpPr>
        <p:spPr>
          <a:xfrm>
            <a:off x="6978075" y="6104001"/>
            <a:ext cx="6795075" cy="1811020"/>
          </a:xfrm>
          <a:prstGeom prst="rect">
            <a:avLst/>
          </a:prstGeom>
        </p:spPr>
        <p:txBody>
          <a:bodyPr lIns="0" tIns="0" rIns="0" bIns="0" rtlCol="0" anchor="t">
            <a:spAutoFit/>
          </a:bodyPr>
          <a:lstStyle/>
          <a:p>
            <a:pPr algn="ctr">
              <a:lnSpc>
                <a:spcPts val="7279"/>
              </a:lnSpc>
            </a:pPr>
            <a:r>
              <a:rPr lang="en-US" sz="5199">
                <a:solidFill>
                  <a:srgbClr val="42AF51"/>
                </a:solidFill>
                <a:latin typeface="Canva Sans Bold"/>
              </a:rPr>
              <a:t>Presented by: </a:t>
            </a:r>
          </a:p>
          <a:p>
            <a:pPr algn="ctr">
              <a:lnSpc>
                <a:spcPts val="7279"/>
              </a:lnSpc>
            </a:pPr>
            <a:r>
              <a:rPr lang="en-US" sz="5199">
                <a:solidFill>
                  <a:srgbClr val="42AF51"/>
                </a:solidFill>
                <a:latin typeface="Canva Sans Bold"/>
              </a:rPr>
              <a:t> LANKA SAI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169164" y="6157093"/>
            <a:ext cx="2979515" cy="4129907"/>
          </a:xfrm>
          <a:custGeom>
            <a:avLst/>
            <a:gdLst/>
            <a:ahLst/>
            <a:cxnLst/>
            <a:rect l="l" t="t" r="r" b="b"/>
            <a:pathLst>
              <a:path w="2979515" h="4129907">
                <a:moveTo>
                  <a:pt x="0" y="0"/>
                </a:moveTo>
                <a:lnTo>
                  <a:pt x="2979515" y="0"/>
                </a:lnTo>
                <a:lnTo>
                  <a:pt x="2979515" y="4129907"/>
                </a:lnTo>
                <a:lnTo>
                  <a:pt x="0" y="4129907"/>
                </a:lnTo>
                <a:lnTo>
                  <a:pt x="0" y="0"/>
                </a:lnTo>
                <a:close/>
              </a:path>
            </a:pathLst>
          </a:custGeom>
          <a:blipFill>
            <a:blip r:embed="rId2"/>
            <a:stretch>
              <a:fillRect t="-1428" b="-1428"/>
            </a:stretch>
          </a:blipFill>
        </p:spPr>
      </p:sp>
      <p:sp>
        <p:nvSpPr>
          <p:cNvPr id="28" name="TextBox 28"/>
          <p:cNvSpPr txBox="1"/>
          <p:nvPr/>
        </p:nvSpPr>
        <p:spPr>
          <a:xfrm>
            <a:off x="1621253" y="1009523"/>
            <a:ext cx="13358810" cy="981075"/>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rPr>
              <a:t>THE WOW IN YOUR SOLUTION</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8</a:t>
            </a:r>
          </a:p>
        </p:txBody>
      </p:sp>
      <p:sp>
        <p:nvSpPr>
          <p:cNvPr id="30" name="TextBox 30"/>
          <p:cNvSpPr txBox="1"/>
          <p:nvPr/>
        </p:nvSpPr>
        <p:spPr>
          <a:xfrm>
            <a:off x="2770346" y="2688600"/>
            <a:ext cx="11395710" cy="6426824"/>
          </a:xfrm>
          <a:prstGeom prst="rect">
            <a:avLst/>
          </a:prstGeom>
        </p:spPr>
        <p:txBody>
          <a:bodyPr lIns="0" tIns="0" rIns="0" bIns="0" rtlCol="0" anchor="t">
            <a:spAutoFit/>
          </a:bodyPr>
          <a:lstStyle/>
          <a:p>
            <a:pPr>
              <a:lnSpc>
                <a:spcPts val="4153"/>
              </a:lnSpc>
            </a:pPr>
            <a:r>
              <a:rPr lang="en-US" sz="2966">
                <a:solidFill>
                  <a:srgbClr val="000000"/>
                </a:solidFill>
                <a:latin typeface="Canva Sans"/>
              </a:rPr>
              <a:t>AI-Powered Detection: Utilizes artificial intelligence and machine learning to continuously improve detection accuracy and adapt to new threats.</a:t>
            </a:r>
          </a:p>
          <a:p>
            <a:pPr>
              <a:lnSpc>
                <a:spcPts val="4153"/>
              </a:lnSpc>
            </a:pPr>
            <a:r>
              <a:rPr lang="en-US" sz="2966">
                <a:solidFill>
                  <a:srgbClr val="000000"/>
                </a:solidFill>
                <a:latin typeface="Canva Sans"/>
              </a:rPr>
              <a:t>Cloud Integration: Offers cloud-based threat analysis and updates, ensuring users are protected against the latest threats without manual intervention.</a:t>
            </a:r>
          </a:p>
          <a:p>
            <a:pPr>
              <a:lnSpc>
                <a:spcPts val="4153"/>
              </a:lnSpc>
            </a:pPr>
            <a:r>
              <a:rPr lang="en-US" sz="2966">
                <a:solidFill>
                  <a:srgbClr val="000000"/>
                </a:solidFill>
                <a:latin typeface="Canva Sans"/>
              </a:rPr>
              <a:t>Comprehensive Reports: Generates detailed security reports and analytics, providing users with insights into attempted attacks and overall system health.</a:t>
            </a:r>
          </a:p>
          <a:p>
            <a:pPr>
              <a:lnSpc>
                <a:spcPts val="4153"/>
              </a:lnSpc>
            </a:pPr>
            <a:r>
              <a:rPr lang="en-US" sz="2966">
                <a:solidFill>
                  <a:srgbClr val="000000"/>
                </a:solidFill>
                <a:latin typeface="Canva Sans"/>
              </a:rPr>
              <a:t>Customizable Alerts: Allows users to set custom alert thresholds and notifications, tailoring the security experience to their specific needs.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657957" y="1961926"/>
            <a:ext cx="13010418" cy="7296374"/>
          </a:xfrm>
          <a:prstGeom prst="rect">
            <a:avLst/>
          </a:prstGeom>
        </p:spPr>
        <p:txBody>
          <a:bodyPr lIns="0" tIns="0" rIns="0" bIns="0" rtlCol="0" anchor="t">
            <a:spAutoFit/>
          </a:bodyPr>
          <a:lstStyle/>
          <a:p>
            <a:pPr>
              <a:lnSpc>
                <a:spcPts val="4144"/>
              </a:lnSpc>
            </a:pPr>
            <a:r>
              <a:rPr lang="en-US" sz="2960">
                <a:solidFill>
                  <a:srgbClr val="000000"/>
                </a:solidFill>
                <a:latin typeface="Canva San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 </a:t>
            </a:r>
          </a:p>
        </p:txBody>
      </p:sp>
      <p:sp>
        <p:nvSpPr>
          <p:cNvPr id="29" name="Freeform 29"/>
          <p:cNvSpPr/>
          <p:nvPr/>
        </p:nvSpPr>
        <p:spPr>
          <a:xfrm>
            <a:off x="14610413" y="3770478"/>
            <a:ext cx="3074451" cy="2746043"/>
          </a:xfrm>
          <a:custGeom>
            <a:avLst/>
            <a:gdLst/>
            <a:ahLst/>
            <a:cxnLst/>
            <a:rect l="l" t="t" r="r" b="b"/>
            <a:pathLst>
              <a:path w="3074451" h="2746043">
                <a:moveTo>
                  <a:pt x="0" y="0"/>
                </a:moveTo>
                <a:lnTo>
                  <a:pt x="3074451" y="0"/>
                </a:lnTo>
                <a:lnTo>
                  <a:pt x="3074451" y="2746044"/>
                </a:lnTo>
                <a:lnTo>
                  <a:pt x="0" y="2746044"/>
                </a:lnTo>
                <a:lnTo>
                  <a:pt x="0" y="0"/>
                </a:lnTo>
                <a:close/>
              </a:path>
            </a:pathLst>
          </a:custGeom>
          <a:blipFill>
            <a:blip r:embed="rId3"/>
            <a:stretch>
              <a:fillRect/>
            </a:stretch>
          </a:blipFill>
        </p:spPr>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9</a:t>
            </a:r>
          </a:p>
        </p:txBody>
      </p:sp>
      <p:sp>
        <p:nvSpPr>
          <p:cNvPr id="31" name="TextBox 31"/>
          <p:cNvSpPr txBox="1"/>
          <p:nvPr/>
        </p:nvSpPr>
        <p:spPr>
          <a:xfrm>
            <a:off x="1621253" y="447675"/>
            <a:ext cx="7522747" cy="1114425"/>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rPr>
              <a:t>MODELLING     </a:t>
            </a:r>
          </a:p>
        </p:txBody>
      </p:sp>
      <p:sp>
        <p:nvSpPr>
          <p:cNvPr id="32" name="TextBox 32"/>
          <p:cNvSpPr txBox="1"/>
          <p:nvPr/>
        </p:nvSpPr>
        <p:spPr>
          <a:xfrm>
            <a:off x="14610413" y="6686067"/>
            <a:ext cx="3074451" cy="414655"/>
          </a:xfrm>
          <a:prstGeom prst="rect">
            <a:avLst/>
          </a:prstGeom>
        </p:spPr>
        <p:txBody>
          <a:bodyPr lIns="0" tIns="0" rIns="0" bIns="0" rtlCol="0" anchor="t">
            <a:spAutoFit/>
          </a:bodyPr>
          <a:lstStyle/>
          <a:p>
            <a:pPr algn="ctr">
              <a:lnSpc>
                <a:spcPts val="3461"/>
              </a:lnSpc>
            </a:pPr>
            <a:r>
              <a:rPr lang="en-US" sz="2472">
                <a:solidFill>
                  <a:srgbClr val="000000"/>
                </a:solidFill>
                <a:latin typeface="Canva Sans Bold"/>
              </a:rPr>
              <a:t>Hardware keylogger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RESULTS</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857250" y="2111679"/>
            <a:ext cx="12730162" cy="7764561"/>
          </a:xfrm>
          <a:prstGeom prst="rect">
            <a:avLst/>
          </a:prstGeom>
        </p:spPr>
        <p:txBody>
          <a:bodyPr lIns="0" tIns="0" rIns="0" bIns="0" rtlCol="0" anchor="t">
            <a:spAutoFit/>
          </a:bodyPr>
          <a:lstStyle/>
          <a:p>
            <a:pPr>
              <a:lnSpc>
                <a:spcPts val="3779"/>
              </a:lnSpc>
            </a:pPr>
            <a:r>
              <a:rPr lang="en-US" sz="2700">
                <a:solidFill>
                  <a:srgbClr val="000000"/>
                </a:solidFill>
                <a:latin typeface="Canva Sans"/>
              </a:rPr>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 Keyloggers can silently capture sensitive information like passwords and financial data. This can lead to identity theft, financial loss, and unauthorized access to systems. Keylogger Detection and Security</a:t>
            </a:r>
          </a:p>
          <a:p>
            <a:pPr>
              <a:lnSpc>
                <a:spcPts val="3779"/>
              </a:lnSpc>
            </a:pPr>
            <a:endParaRPr lang="en-US" sz="270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Freeform 27"/>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8" name="TextBox 28"/>
          <p:cNvSpPr txBox="1"/>
          <p:nvPr/>
        </p:nvSpPr>
        <p:spPr>
          <a:xfrm>
            <a:off x="1132998" y="572451"/>
            <a:ext cx="687530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Project link</a:t>
            </a:r>
          </a:p>
        </p:txBody>
      </p:sp>
      <p:sp>
        <p:nvSpPr>
          <p:cNvPr id="29" name="TextBox 29"/>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10</a:t>
            </a:r>
          </a:p>
        </p:txBody>
      </p:sp>
      <p:sp>
        <p:nvSpPr>
          <p:cNvPr id="30" name="TextBox 30"/>
          <p:cNvSpPr txBox="1"/>
          <p:nvPr/>
        </p:nvSpPr>
        <p:spPr>
          <a:xfrm>
            <a:off x="2241373" y="4572000"/>
            <a:ext cx="10716055"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hlinkClick r:id="rId3"/>
              </a:rPr>
              <a:t>https://github.com/Sai-krrish/sai-krishna.git</a:t>
            </a:r>
            <a:endParaRPr lang="en-US" sz="3399" dirty="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843"/>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4030325" y="8843962"/>
            <a:ext cx="271462" cy="271462"/>
            <a:chOff x="0" y="0"/>
            <a:chExt cx="361950" cy="361950"/>
          </a:xfrm>
        </p:grpSpPr>
        <p:sp>
          <p:nvSpPr>
            <p:cNvPr id="10" name="Freeform 10"/>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1" name="Freeform 11"/>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3" name="Freeform 13"/>
          <p:cNvSpPr/>
          <p:nvPr/>
        </p:nvSpPr>
        <p:spPr>
          <a:xfrm>
            <a:off x="9144000" y="2497137"/>
            <a:ext cx="8606204" cy="6482557"/>
          </a:xfrm>
          <a:custGeom>
            <a:avLst/>
            <a:gdLst/>
            <a:ahLst/>
            <a:cxnLst/>
            <a:rect l="l" t="t" r="r" b="b"/>
            <a:pathLst>
              <a:path w="8606204" h="6482557">
                <a:moveTo>
                  <a:pt x="0" y="0"/>
                </a:moveTo>
                <a:lnTo>
                  <a:pt x="8606204" y="0"/>
                </a:lnTo>
                <a:lnTo>
                  <a:pt x="8606204" y="6482557"/>
                </a:lnTo>
                <a:lnTo>
                  <a:pt x="0" y="6482557"/>
                </a:lnTo>
                <a:lnTo>
                  <a:pt x="0" y="0"/>
                </a:lnTo>
                <a:close/>
              </a:path>
            </a:pathLst>
          </a:custGeom>
          <a:blipFill>
            <a:blip r:embed="rId6"/>
            <a:stretch>
              <a:fillRect l="-9945" r="-9945"/>
            </a:stretch>
          </a:blipFill>
        </p:spPr>
      </p:sp>
      <p:sp>
        <p:nvSpPr>
          <p:cNvPr id="14" name="TextBox 14"/>
          <p:cNvSpPr txBox="1"/>
          <p:nvPr/>
        </p:nvSpPr>
        <p:spPr>
          <a:xfrm>
            <a:off x="1028700" y="928989"/>
            <a:ext cx="9082109"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TITLE  </a:t>
            </a:r>
          </a:p>
        </p:txBody>
      </p:sp>
      <p:sp>
        <p:nvSpPr>
          <p:cNvPr id="15" name="TextBox 15"/>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2</a:t>
            </a:r>
          </a:p>
        </p:txBody>
      </p:sp>
      <p:sp>
        <p:nvSpPr>
          <p:cNvPr id="17" name="TextBox 17"/>
          <p:cNvSpPr txBox="1"/>
          <p:nvPr/>
        </p:nvSpPr>
        <p:spPr>
          <a:xfrm>
            <a:off x="0" y="3182303"/>
            <a:ext cx="8800594" cy="2832735"/>
          </a:xfrm>
          <a:prstGeom prst="rect">
            <a:avLst/>
          </a:prstGeom>
        </p:spPr>
        <p:txBody>
          <a:bodyPr lIns="0" tIns="0" rIns="0" bIns="0" rtlCol="0" anchor="t">
            <a:spAutoFit/>
          </a:bodyPr>
          <a:lstStyle/>
          <a:p>
            <a:pPr algn="ctr">
              <a:lnSpc>
                <a:spcPts val="11340"/>
              </a:lnSpc>
            </a:pPr>
            <a:r>
              <a:rPr lang="en-US" sz="8100">
                <a:solidFill>
                  <a:srgbClr val="42AF51"/>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3" y="662367"/>
            <a:ext cx="6714848"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3</a:t>
            </a:r>
          </a:p>
        </p:txBody>
      </p:sp>
      <p:sp>
        <p:nvSpPr>
          <p:cNvPr id="16" name="TextBox 16"/>
          <p:cNvSpPr txBox="1"/>
          <p:nvPr/>
        </p:nvSpPr>
        <p:spPr>
          <a:xfrm>
            <a:off x="-1806897" y="2734055"/>
            <a:ext cx="14596126" cy="7262116"/>
          </a:xfrm>
          <a:prstGeom prst="rect">
            <a:avLst/>
          </a:prstGeom>
        </p:spPr>
        <p:txBody>
          <a:bodyPr lIns="0" tIns="0" rIns="0" bIns="0" rtlCol="0" anchor="t">
            <a:spAutoFit/>
          </a:bodyPr>
          <a:lstStyle/>
          <a:p>
            <a:pPr marL="6170153" lvl="7" indent="-771269">
              <a:lnSpc>
                <a:spcPts val="5715"/>
              </a:lnSpc>
              <a:buFont typeface="Arial"/>
              <a:buChar char="•"/>
            </a:pPr>
            <a:r>
              <a:rPr lang="en-US" sz="4082">
                <a:solidFill>
                  <a:srgbClr val="000000"/>
                </a:solidFill>
                <a:latin typeface="Canva Sans"/>
              </a:rPr>
              <a:t>Introduction to the project</a:t>
            </a:r>
          </a:p>
          <a:p>
            <a:pPr marL="6170153" lvl="7" indent="-771269">
              <a:lnSpc>
                <a:spcPts val="5715"/>
              </a:lnSpc>
              <a:buFont typeface="Arial"/>
              <a:buChar char="•"/>
            </a:pPr>
            <a:r>
              <a:rPr lang="en-US" sz="4082">
                <a:solidFill>
                  <a:srgbClr val="000000"/>
                </a:solidFill>
                <a:latin typeface="Canva Sans"/>
              </a:rPr>
              <a:t>Problem statement</a:t>
            </a:r>
          </a:p>
          <a:p>
            <a:pPr marL="6170153" lvl="7" indent="-771269">
              <a:lnSpc>
                <a:spcPts val="5715"/>
              </a:lnSpc>
              <a:buFont typeface="Arial"/>
              <a:buChar char="•"/>
            </a:pPr>
            <a:r>
              <a:rPr lang="en-US" sz="4082">
                <a:solidFill>
                  <a:srgbClr val="000000"/>
                </a:solidFill>
                <a:latin typeface="Canva Sans"/>
              </a:rPr>
              <a:t>Project overview</a:t>
            </a:r>
          </a:p>
          <a:p>
            <a:pPr marL="6170153" lvl="7" indent="-771269">
              <a:lnSpc>
                <a:spcPts val="5715"/>
              </a:lnSpc>
              <a:buFont typeface="Arial"/>
              <a:buChar char="•"/>
            </a:pPr>
            <a:r>
              <a:rPr lang="en-US" sz="4082">
                <a:solidFill>
                  <a:srgbClr val="000000"/>
                </a:solidFill>
                <a:latin typeface="Canva Sans"/>
              </a:rPr>
              <a:t>Identification of end users</a:t>
            </a:r>
          </a:p>
          <a:p>
            <a:pPr marL="6170153" lvl="7" indent="-771269">
              <a:lnSpc>
                <a:spcPts val="5715"/>
              </a:lnSpc>
              <a:buFont typeface="Arial"/>
              <a:buChar char="•"/>
            </a:pPr>
            <a:r>
              <a:rPr lang="en-US" sz="4082">
                <a:solidFill>
                  <a:srgbClr val="000000"/>
                </a:solidFill>
                <a:latin typeface="Canva Sans"/>
              </a:rPr>
              <a:t>Solution and its value proposition</a:t>
            </a:r>
          </a:p>
          <a:p>
            <a:pPr marL="6170153" lvl="7" indent="-771269">
              <a:lnSpc>
                <a:spcPts val="5715"/>
              </a:lnSpc>
              <a:buFont typeface="Arial"/>
              <a:buChar char="•"/>
            </a:pPr>
            <a:r>
              <a:rPr lang="en-US" sz="4082">
                <a:solidFill>
                  <a:srgbClr val="000000"/>
                </a:solidFill>
                <a:latin typeface="Canva Sans"/>
              </a:rPr>
              <a:t>The ‘wow’ factor in the solution</a:t>
            </a:r>
          </a:p>
          <a:p>
            <a:pPr marL="6170153" lvl="7" indent="-771269">
              <a:lnSpc>
                <a:spcPts val="5715"/>
              </a:lnSpc>
              <a:buFont typeface="Arial"/>
              <a:buChar char="•"/>
            </a:pPr>
            <a:r>
              <a:rPr lang="en-US" sz="4082">
                <a:solidFill>
                  <a:srgbClr val="000000"/>
                </a:solidFill>
                <a:latin typeface="Canva Sans"/>
              </a:rPr>
              <a:t>Modelling</a:t>
            </a:r>
          </a:p>
          <a:p>
            <a:pPr marL="6170153" lvl="7" indent="-771269">
              <a:lnSpc>
                <a:spcPts val="5715"/>
              </a:lnSpc>
              <a:buFont typeface="Arial"/>
              <a:buChar char="•"/>
            </a:pPr>
            <a:r>
              <a:rPr lang="en-US" sz="4082">
                <a:solidFill>
                  <a:srgbClr val="000000"/>
                </a:solidFill>
                <a:latin typeface="Canva Sans"/>
              </a:rPr>
              <a:t>Results and conclusion</a:t>
            </a:r>
          </a:p>
          <a:p>
            <a:pPr>
              <a:lnSpc>
                <a:spcPts val="5715"/>
              </a:lnSpc>
            </a:pPr>
            <a:endParaRPr lang="en-US" sz="4082">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7" name="TextBox 27"/>
          <p:cNvSpPr txBox="1"/>
          <p:nvPr/>
        </p:nvSpPr>
        <p:spPr>
          <a:xfrm>
            <a:off x="514227" y="1999935"/>
            <a:ext cx="11988474" cy="6729727"/>
          </a:xfrm>
          <a:prstGeom prst="rect">
            <a:avLst/>
          </a:prstGeom>
        </p:spPr>
        <p:txBody>
          <a:bodyPr lIns="0" tIns="0" rIns="0" bIns="0" rtlCol="0" anchor="ctr">
            <a:spAutoFit/>
          </a:bodyPr>
          <a:lstStyle/>
          <a:p>
            <a:pPr>
              <a:lnSpc>
                <a:spcPts val="4759"/>
              </a:lnSpc>
            </a:pPr>
            <a:r>
              <a:rPr lang="en-US" sz="3399" b="1" spc="-6" dirty="0">
                <a:solidFill>
                  <a:srgbClr val="000000"/>
                </a:solidFill>
                <a:latin typeface="Canva Sans"/>
              </a:rPr>
              <a:t>Keylogger and security</a:t>
            </a:r>
          </a:p>
          <a:p>
            <a:pPr>
              <a:lnSpc>
                <a:spcPts val="4759"/>
              </a:lnSpc>
            </a:pPr>
            <a:endParaRPr lang="en-US" sz="3399" spc="-6" dirty="0">
              <a:solidFill>
                <a:srgbClr val="000000"/>
              </a:solidFill>
              <a:latin typeface="Canva Sans"/>
            </a:endParaRPr>
          </a:p>
          <a:p>
            <a:pPr>
              <a:lnSpc>
                <a:spcPts val="4759"/>
              </a:lnSpc>
            </a:pPr>
            <a:r>
              <a:rPr lang="en-US" sz="3399" spc="-13" dirty="0">
                <a:solidFill>
                  <a:srgbClr val="000000"/>
                </a:solidFill>
                <a:latin typeface="Canva Sans"/>
              </a:rPr>
              <a:t>Keyloggers, or keystroke loggers, are devices or </a:t>
            </a:r>
          </a:p>
          <a:p>
            <a:pPr>
              <a:lnSpc>
                <a:spcPts val="4759"/>
              </a:lnSpc>
            </a:pPr>
            <a:r>
              <a:rPr lang="en-US" sz="3399" spc="-13" dirty="0">
                <a:solidFill>
                  <a:srgbClr val="000000"/>
                </a:solidFill>
                <a:latin typeface="Canva Sans"/>
              </a:rPr>
              <a:t>software programs designed to capture and record </a:t>
            </a:r>
          </a:p>
          <a:p>
            <a:pPr>
              <a:lnSpc>
                <a:spcPts val="4759"/>
              </a:lnSpc>
            </a:pPr>
            <a:r>
              <a:rPr lang="en-US" sz="3399" spc="-13" dirty="0">
                <a:solidFill>
                  <a:srgbClr val="000000"/>
                </a:solidFill>
                <a:latin typeface="Canva Sans"/>
              </a:rPr>
              <a:t>every keystroke made on a computer's keyboard. </a:t>
            </a:r>
          </a:p>
          <a:p>
            <a:pPr>
              <a:lnSpc>
                <a:spcPts val="4759"/>
              </a:lnSpc>
            </a:pPr>
            <a:r>
              <a:rPr lang="en-US" sz="3399" spc="-13" dirty="0">
                <a:solidFill>
                  <a:srgbClr val="000000"/>
                </a:solidFill>
                <a:latin typeface="Canva Sans"/>
              </a:rPr>
              <a:t>They can capture everything from simple text inputs to sensitive information like passwords, credit card numbers, and personal messages. Given </a:t>
            </a:r>
          </a:p>
          <a:p>
            <a:pPr>
              <a:lnSpc>
                <a:spcPts val="4759"/>
              </a:lnSpc>
            </a:pPr>
            <a:r>
              <a:rPr lang="en-US" sz="3399" spc="-13" dirty="0">
                <a:solidFill>
                  <a:srgbClr val="000000"/>
                </a:solidFill>
                <a:latin typeface="Canva Sans"/>
              </a:rPr>
              <a:t>their potential for misuse, understanding keyloggers </a:t>
            </a:r>
          </a:p>
          <a:p>
            <a:pPr>
              <a:lnSpc>
                <a:spcPts val="4759"/>
              </a:lnSpc>
            </a:pPr>
            <a:r>
              <a:rPr lang="en-US" sz="3399" spc="-13" dirty="0">
                <a:solidFill>
                  <a:srgbClr val="000000"/>
                </a:solidFill>
                <a:latin typeface="Canva Sans"/>
              </a:rPr>
              <a:t>and implementing security measures against them is </a:t>
            </a:r>
          </a:p>
          <a:p>
            <a:pPr>
              <a:lnSpc>
                <a:spcPts val="4759"/>
              </a:lnSpc>
            </a:pPr>
            <a:r>
              <a:rPr lang="en-US" sz="3399" spc="-13" dirty="0">
                <a:solidFill>
                  <a:srgbClr val="000000"/>
                </a:solidFill>
                <a:latin typeface="Canva Sans"/>
              </a:rPr>
              <a:t>crucial.</a:t>
            </a:r>
          </a:p>
        </p:txBody>
      </p:sp>
      <p:sp>
        <p:nvSpPr>
          <p:cNvPr id="28" name="Freeform 28"/>
          <p:cNvSpPr/>
          <p:nvPr/>
        </p:nvSpPr>
        <p:spPr>
          <a:xfrm>
            <a:off x="11592380" y="943251"/>
            <a:ext cx="6469677" cy="2940762"/>
          </a:xfrm>
          <a:custGeom>
            <a:avLst/>
            <a:gdLst/>
            <a:ahLst/>
            <a:cxnLst/>
            <a:rect l="l" t="t" r="r" b="b"/>
            <a:pathLst>
              <a:path w="6469677" h="2940762">
                <a:moveTo>
                  <a:pt x="0" y="0"/>
                </a:moveTo>
                <a:lnTo>
                  <a:pt x="6469678" y="0"/>
                </a:lnTo>
                <a:lnTo>
                  <a:pt x="6469678" y="2940762"/>
                </a:lnTo>
                <a:lnTo>
                  <a:pt x="0" y="29407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9" name="Freeform 29"/>
          <p:cNvSpPr/>
          <p:nvPr/>
        </p:nvSpPr>
        <p:spPr>
          <a:xfrm>
            <a:off x="12216838" y="6080557"/>
            <a:ext cx="5852527" cy="3057945"/>
          </a:xfrm>
          <a:custGeom>
            <a:avLst/>
            <a:gdLst/>
            <a:ahLst/>
            <a:cxnLst/>
            <a:rect l="l" t="t" r="r" b="b"/>
            <a:pathLst>
              <a:path w="5852527" h="3057945">
                <a:moveTo>
                  <a:pt x="0" y="0"/>
                </a:moveTo>
                <a:lnTo>
                  <a:pt x="5852527" y="0"/>
                </a:lnTo>
                <a:lnTo>
                  <a:pt x="5852527" y="3057946"/>
                </a:lnTo>
                <a:lnTo>
                  <a:pt x="0" y="3057946"/>
                </a:lnTo>
                <a:lnTo>
                  <a:pt x="0" y="0"/>
                </a:lnTo>
                <a:close/>
              </a:path>
            </a:pathLst>
          </a:custGeom>
          <a:blipFill>
            <a:blip r:embed="rId5"/>
            <a:stretch>
              <a:fillRect/>
            </a:stretch>
          </a:blipFill>
        </p:spPr>
      </p:sp>
      <p:sp>
        <p:nvSpPr>
          <p:cNvPr id="30" name="TextBox 30"/>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2" name="TextBox 32"/>
          <p:cNvSpPr txBox="1"/>
          <p:nvPr/>
        </p:nvSpPr>
        <p:spPr>
          <a:xfrm>
            <a:off x="-614339" y="284797"/>
            <a:ext cx="10408770" cy="1335405"/>
          </a:xfrm>
          <a:prstGeom prst="rect">
            <a:avLst/>
          </a:prstGeom>
        </p:spPr>
        <p:txBody>
          <a:bodyPr lIns="0" tIns="0" rIns="0" bIns="0" rtlCol="0" anchor="t">
            <a:spAutoFit/>
          </a:bodyPr>
          <a:lstStyle/>
          <a:p>
            <a:pPr algn="ctr">
              <a:lnSpc>
                <a:spcPts val="10919"/>
              </a:lnSpc>
            </a:pPr>
            <a:r>
              <a:rPr lang="en-US" sz="7800" dirty="0">
                <a:solidFill>
                  <a:srgbClr val="000000"/>
                </a:solidFill>
                <a:latin typeface="Canva Sans Bold"/>
              </a:rPr>
              <a:t>       Introduction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000099" y="3957638"/>
            <a:ext cx="4143375" cy="4886325"/>
          </a:xfrm>
          <a:custGeom>
            <a:avLst/>
            <a:gdLst/>
            <a:ahLst/>
            <a:cxnLst/>
            <a:rect l="l" t="t" r="r" b="b"/>
            <a:pathLst>
              <a:path w="4143375" h="4886325">
                <a:moveTo>
                  <a:pt x="0" y="0"/>
                </a:moveTo>
                <a:lnTo>
                  <a:pt x="4143375" y="0"/>
                </a:lnTo>
                <a:lnTo>
                  <a:pt x="4143375" y="4886324"/>
                </a:lnTo>
                <a:lnTo>
                  <a:pt x="0" y="4886324"/>
                </a:lnTo>
                <a:lnTo>
                  <a:pt x="0" y="0"/>
                </a:lnTo>
                <a:close/>
              </a:path>
            </a:pathLst>
          </a:custGeom>
          <a:blipFill>
            <a:blip r:embed="rId2"/>
            <a:stretch>
              <a:fillRect l="-21" r="-21"/>
            </a:stretch>
          </a:blipFill>
        </p:spPr>
      </p:sp>
      <p:sp>
        <p:nvSpPr>
          <p:cNvPr id="27" name="TextBox 27"/>
          <p:cNvSpPr txBox="1"/>
          <p:nvPr/>
        </p:nvSpPr>
        <p:spPr>
          <a:xfrm>
            <a:off x="1251108" y="869567"/>
            <a:ext cx="10812523" cy="98107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rPr>
              <a:t>PROBLEM	STATEMENT</a:t>
            </a: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4</a:t>
            </a:r>
          </a:p>
        </p:txBody>
      </p:sp>
      <p:sp>
        <p:nvSpPr>
          <p:cNvPr id="31" name="TextBox 31"/>
          <p:cNvSpPr txBox="1"/>
          <p:nvPr/>
        </p:nvSpPr>
        <p:spPr>
          <a:xfrm>
            <a:off x="863318" y="2487312"/>
            <a:ext cx="11709675" cy="6242350"/>
          </a:xfrm>
          <a:prstGeom prst="rect">
            <a:avLst/>
          </a:prstGeom>
        </p:spPr>
        <p:txBody>
          <a:bodyPr lIns="0" tIns="0" rIns="0" bIns="0" rtlCol="0" anchor="t">
            <a:spAutoFit/>
          </a:bodyPr>
          <a:lstStyle/>
          <a:p>
            <a:pPr>
              <a:lnSpc>
                <a:spcPts val="4892"/>
              </a:lnSpc>
            </a:pPr>
            <a:r>
              <a:rPr lang="en-US" sz="3494">
                <a:solidFill>
                  <a:srgbClr val="000000"/>
                </a:solidFill>
                <a:latin typeface="Canva Sans"/>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sp>
        <p:nvSpPr>
          <p:cNvPr id="27" name="TextBox 27"/>
          <p:cNvSpPr txBox="1"/>
          <p:nvPr/>
        </p:nvSpPr>
        <p:spPr>
          <a:xfrm>
            <a:off x="1548168" y="1019175"/>
            <a:ext cx="9617606" cy="98107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rPr>
              <a:t>PROJECT	OVERVIEW</a:t>
            </a: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5</a:t>
            </a:r>
          </a:p>
        </p:txBody>
      </p:sp>
      <p:sp>
        <p:nvSpPr>
          <p:cNvPr id="31" name="TextBox 31"/>
          <p:cNvSpPr txBox="1"/>
          <p:nvPr/>
        </p:nvSpPr>
        <p:spPr>
          <a:xfrm>
            <a:off x="928166" y="2549520"/>
            <a:ext cx="11685837" cy="6369436"/>
          </a:xfrm>
          <a:prstGeom prst="rect">
            <a:avLst/>
          </a:prstGeom>
        </p:spPr>
        <p:txBody>
          <a:bodyPr lIns="0" tIns="0" rIns="0" bIns="0" rtlCol="0" anchor="t">
            <a:spAutoFit/>
          </a:bodyPr>
          <a:lstStyle/>
          <a:p>
            <a:pPr>
              <a:lnSpc>
                <a:spcPts val="4978"/>
              </a:lnSpc>
            </a:pPr>
            <a:r>
              <a:rPr lang="en-US" sz="3556">
                <a:solidFill>
                  <a:srgbClr val="000000"/>
                </a:solidFill>
                <a:latin typeface="Canva Sans"/>
              </a:rPr>
              <a:t> 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7" name="TextBox 27"/>
          <p:cNvSpPr txBox="1"/>
          <p:nvPr/>
        </p:nvSpPr>
        <p:spPr>
          <a:xfrm>
            <a:off x="1017599" y="1886628"/>
            <a:ext cx="10054574" cy="7132017"/>
          </a:xfrm>
          <a:prstGeom prst="rect">
            <a:avLst/>
          </a:prstGeom>
        </p:spPr>
        <p:txBody>
          <a:bodyPr lIns="0" tIns="0" rIns="0" bIns="0" rtlCol="0" anchor="t">
            <a:spAutoFit/>
          </a:bodyPr>
          <a:lstStyle/>
          <a:p>
            <a:pPr>
              <a:lnSpc>
                <a:spcPts val="4283"/>
              </a:lnSpc>
            </a:pPr>
            <a:r>
              <a:rPr lang="en-US" sz="3059" b="1" dirty="0">
                <a:solidFill>
                  <a:srgbClr val="000000"/>
                </a:solidFill>
                <a:latin typeface="Canva Sans"/>
              </a:rPr>
              <a:t>INDIVIDUALS:</a:t>
            </a:r>
          </a:p>
          <a:p>
            <a:pPr>
              <a:lnSpc>
                <a:spcPts val="4283"/>
              </a:lnSpc>
            </a:pPr>
            <a:r>
              <a:rPr lang="en-US" sz="3059" dirty="0">
                <a:solidFill>
                  <a:srgbClr val="000000"/>
                </a:solidFill>
                <a:latin typeface="Canva Sans"/>
              </a:rPr>
              <a:t> Everyday computer users who need protection from keyloggers   to safeguard their personal information.</a:t>
            </a:r>
          </a:p>
          <a:p>
            <a:pPr>
              <a:lnSpc>
                <a:spcPts val="4283"/>
              </a:lnSpc>
            </a:pPr>
            <a:r>
              <a:rPr lang="en-US" sz="3059" b="1" dirty="0">
                <a:solidFill>
                  <a:srgbClr val="000000"/>
                </a:solidFill>
                <a:latin typeface="Canva Sans"/>
              </a:rPr>
              <a:t>BUSINESSES: </a:t>
            </a:r>
          </a:p>
          <a:p>
            <a:pPr>
              <a:lnSpc>
                <a:spcPts val="4283"/>
              </a:lnSpc>
            </a:pPr>
            <a:r>
              <a:rPr lang="en-US" sz="3059" dirty="0">
                <a:solidFill>
                  <a:srgbClr val="000000"/>
                </a:solidFill>
                <a:latin typeface="Canva Sans"/>
              </a:rPr>
              <a:t>Organizations looking to protect their employees' and customers' data from keylogging threats.</a:t>
            </a:r>
          </a:p>
          <a:p>
            <a:pPr>
              <a:lnSpc>
                <a:spcPts val="4283"/>
              </a:lnSpc>
            </a:pPr>
            <a:r>
              <a:rPr lang="en-US" sz="3059" b="1" dirty="0">
                <a:solidFill>
                  <a:srgbClr val="000000"/>
                </a:solidFill>
                <a:latin typeface="Canva Sans"/>
              </a:rPr>
              <a:t>FINANCIAL INSTITUTIONS: </a:t>
            </a:r>
          </a:p>
          <a:p>
            <a:pPr>
              <a:lnSpc>
                <a:spcPts val="4283"/>
              </a:lnSpc>
            </a:pPr>
            <a:r>
              <a:rPr lang="en-US" sz="3059" dirty="0">
                <a:solidFill>
                  <a:srgbClr val="000000"/>
                </a:solidFill>
                <a:latin typeface="Canva Sans"/>
              </a:rPr>
              <a:t>Banks and other financial entities that require high-security measures to protect sensitive financial transactions.</a:t>
            </a:r>
          </a:p>
          <a:p>
            <a:pPr>
              <a:lnSpc>
                <a:spcPts val="4283"/>
              </a:lnSpc>
            </a:pPr>
            <a:r>
              <a:rPr lang="en-US" sz="3059" b="1" dirty="0">
                <a:solidFill>
                  <a:srgbClr val="000000"/>
                </a:solidFill>
                <a:latin typeface="Canva Sans"/>
              </a:rPr>
              <a:t>GOVERNMENT AGENCIES:</a:t>
            </a:r>
          </a:p>
          <a:p>
            <a:pPr>
              <a:lnSpc>
                <a:spcPts val="4283"/>
              </a:lnSpc>
            </a:pPr>
            <a:r>
              <a:rPr lang="en-US" sz="3059" dirty="0">
                <a:solidFill>
                  <a:srgbClr val="000000"/>
                </a:solidFill>
                <a:latin typeface="Canva Sans"/>
              </a:rPr>
              <a:t> Entities that handle confidential and sensitive information requiring robust cybersecurity measures. </a:t>
            </a:r>
          </a:p>
        </p:txBody>
      </p:sp>
      <p:sp>
        <p:nvSpPr>
          <p:cNvPr id="28" name="Freeform 28"/>
          <p:cNvSpPr/>
          <p:nvPr/>
        </p:nvSpPr>
        <p:spPr>
          <a:xfrm>
            <a:off x="11714048" y="2786454"/>
            <a:ext cx="6032914" cy="5497493"/>
          </a:xfrm>
          <a:custGeom>
            <a:avLst/>
            <a:gdLst/>
            <a:ahLst/>
            <a:cxnLst/>
            <a:rect l="l" t="t" r="r" b="b"/>
            <a:pathLst>
              <a:path w="6032914" h="5497493">
                <a:moveTo>
                  <a:pt x="0" y="0"/>
                </a:moveTo>
                <a:lnTo>
                  <a:pt x="6032915" y="0"/>
                </a:lnTo>
                <a:lnTo>
                  <a:pt x="6032915" y="5497493"/>
                </a:lnTo>
                <a:lnTo>
                  <a:pt x="0" y="54974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9" name="TextBox 29"/>
          <p:cNvSpPr txBox="1"/>
          <p:nvPr/>
        </p:nvSpPr>
        <p:spPr>
          <a:xfrm>
            <a:off x="1073342" y="817092"/>
            <a:ext cx="10116596" cy="733425"/>
          </a:xfrm>
          <a:prstGeom prst="rect">
            <a:avLst/>
          </a:prstGeom>
        </p:spPr>
        <p:txBody>
          <a:bodyPr lIns="0" tIns="0" rIns="0" bIns="0" rtlCol="0" anchor="t">
            <a:spAutoFit/>
          </a:bodyPr>
          <a:lstStyle/>
          <a:p>
            <a:pPr algn="l">
              <a:lnSpc>
                <a:spcPts val="5759"/>
              </a:lnSpc>
            </a:pPr>
            <a:r>
              <a:rPr lang="en-US" sz="4800" spc="-15" dirty="0">
                <a:solidFill>
                  <a:srgbClr val="000000"/>
                </a:solidFill>
                <a:latin typeface="Trebuchet MS Bold"/>
              </a:rPr>
              <a:t>WHO ARE THE END USERS?</a:t>
            </a:r>
          </a:p>
        </p:txBody>
      </p:sp>
      <p:sp>
        <p:nvSpPr>
          <p:cNvPr id="30" name="TextBox 30"/>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533229" y="3171824"/>
            <a:ext cx="4043361" cy="4872038"/>
          </a:xfrm>
          <a:custGeom>
            <a:avLst/>
            <a:gdLst/>
            <a:ahLst/>
            <a:cxnLst/>
            <a:rect l="l" t="t" r="r" b="b"/>
            <a:pathLst>
              <a:path w="4043361" h="4872038">
                <a:moveTo>
                  <a:pt x="0" y="0"/>
                </a:moveTo>
                <a:lnTo>
                  <a:pt x="4043361" y="0"/>
                </a:lnTo>
                <a:lnTo>
                  <a:pt x="4043361" y="4872037"/>
                </a:lnTo>
                <a:lnTo>
                  <a:pt x="0" y="4872037"/>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828412" y="785667"/>
            <a:ext cx="14644688" cy="16478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rPr>
              <a:t>YOUR SOLUTION AND ITS VALUE PROPOSITION</a:t>
            </a: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29" name="TextBox 29"/>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
        <p:nvSpPr>
          <p:cNvPr id="31" name="TextBox 31"/>
          <p:cNvSpPr txBox="1"/>
          <p:nvPr/>
        </p:nvSpPr>
        <p:spPr>
          <a:xfrm>
            <a:off x="4883317" y="2918532"/>
            <a:ext cx="8889833" cy="6537815"/>
          </a:xfrm>
          <a:prstGeom prst="rect">
            <a:avLst/>
          </a:prstGeom>
        </p:spPr>
        <p:txBody>
          <a:bodyPr lIns="0" tIns="0" rIns="0" bIns="0" rtlCol="0" anchor="t">
            <a:spAutoFit/>
          </a:bodyPr>
          <a:lstStyle/>
          <a:p>
            <a:pPr marL="486167" lvl="1" indent="-243083">
              <a:lnSpc>
                <a:spcPts val="3152"/>
              </a:lnSpc>
              <a:buFont typeface="Arial"/>
              <a:buChar char="•"/>
            </a:pPr>
            <a:r>
              <a:rPr lang="en-US" sz="2251" b="1" dirty="0">
                <a:solidFill>
                  <a:srgbClr val="000000"/>
                </a:solidFill>
                <a:latin typeface="Canva Sans"/>
              </a:rPr>
              <a:t>Security Software: </a:t>
            </a:r>
            <a:r>
              <a:rPr lang="en-US" sz="2251" dirty="0">
                <a:solidFill>
                  <a:srgbClr val="000000"/>
                </a:solidFill>
                <a:latin typeface="Canva Sans"/>
              </a:rPr>
              <a:t>Our software detects and blocks keylogging attempts in real-time.</a:t>
            </a:r>
          </a:p>
          <a:p>
            <a:pPr marL="486167" lvl="1" indent="-243083">
              <a:lnSpc>
                <a:spcPts val="3152"/>
              </a:lnSpc>
              <a:buFont typeface="Arial"/>
              <a:buChar char="•"/>
            </a:pPr>
            <a:r>
              <a:rPr lang="en-US" sz="2251" b="1" dirty="0">
                <a:solidFill>
                  <a:srgbClr val="000000"/>
                </a:solidFill>
                <a:latin typeface="Canva Sans"/>
              </a:rPr>
              <a:t>Encryption: </a:t>
            </a:r>
            <a:r>
              <a:rPr lang="en-US" sz="2251" dirty="0">
                <a:solidFill>
                  <a:srgbClr val="000000"/>
                </a:solidFill>
                <a:latin typeface="Canva Sans"/>
              </a:rPr>
              <a:t>We use advanced encryption techniques to safeguard your data.</a:t>
            </a:r>
          </a:p>
          <a:p>
            <a:pPr marL="486167" lvl="1" indent="-243083">
              <a:lnSpc>
                <a:spcPts val="3152"/>
              </a:lnSpc>
              <a:buFont typeface="Arial"/>
              <a:buChar char="•"/>
            </a:pPr>
            <a:r>
              <a:rPr lang="en-US" sz="2251" b="1" dirty="0">
                <a:solidFill>
                  <a:srgbClr val="000000"/>
                </a:solidFill>
                <a:latin typeface="Canva Sans"/>
              </a:rPr>
              <a:t>Firewalls: </a:t>
            </a:r>
            <a:r>
              <a:rPr lang="en-US" sz="2251" dirty="0">
                <a:solidFill>
                  <a:srgbClr val="000000"/>
                </a:solidFill>
                <a:latin typeface="Canva Sans"/>
              </a:rPr>
              <a:t>Our firewalls prevent unauthorized access and block malicious software.</a:t>
            </a:r>
          </a:p>
          <a:p>
            <a:pPr marL="486167" lvl="1" indent="-243083">
              <a:lnSpc>
                <a:spcPts val="3152"/>
              </a:lnSpc>
              <a:buFont typeface="Arial"/>
              <a:buChar char="•"/>
            </a:pPr>
            <a:r>
              <a:rPr lang="en-US" sz="2251" b="1" dirty="0">
                <a:solidFill>
                  <a:srgbClr val="000000"/>
                </a:solidFill>
                <a:latin typeface="Canva Sans"/>
              </a:rPr>
              <a:t>User Education: </a:t>
            </a:r>
            <a:r>
              <a:rPr lang="en-US" sz="2251" dirty="0">
                <a:solidFill>
                  <a:srgbClr val="000000"/>
                </a:solidFill>
                <a:latin typeface="Canva Sans"/>
              </a:rPr>
              <a:t>We educate users to recognize and avoid keylogger threats.  </a:t>
            </a:r>
          </a:p>
          <a:p>
            <a:pPr marL="486167" lvl="1" indent="-243083">
              <a:lnSpc>
                <a:spcPts val="3152"/>
              </a:lnSpc>
              <a:buFont typeface="Arial"/>
              <a:buChar char="•"/>
            </a:pPr>
            <a:r>
              <a:rPr lang="en-US" sz="2251" b="1" dirty="0">
                <a:solidFill>
                  <a:srgbClr val="000000"/>
                </a:solidFill>
                <a:latin typeface="Canva Sans"/>
              </a:rPr>
              <a:t>Detection Tools: </a:t>
            </a:r>
            <a:r>
              <a:rPr lang="en-US" sz="2251" dirty="0">
                <a:solidFill>
                  <a:srgbClr val="000000"/>
                </a:solidFill>
                <a:latin typeface="Canva Sans"/>
              </a:rPr>
              <a:t>Our software regularly scans for keyloggers and alerts users to potential threats.</a:t>
            </a:r>
          </a:p>
          <a:p>
            <a:pPr marL="486167" lvl="1" indent="-243083">
              <a:lnSpc>
                <a:spcPts val="3152"/>
              </a:lnSpc>
              <a:buFont typeface="Arial"/>
              <a:buChar char="•"/>
            </a:pPr>
            <a:r>
              <a:rPr lang="en-US" sz="2251" b="1" dirty="0">
                <a:solidFill>
                  <a:srgbClr val="000000"/>
                </a:solidFill>
                <a:latin typeface="Canva Sans"/>
              </a:rPr>
              <a:t>Incident Response Plan: </a:t>
            </a:r>
            <a:r>
              <a:rPr lang="en-US" sz="2251" dirty="0">
                <a:solidFill>
                  <a:srgbClr val="000000"/>
                </a:solidFill>
                <a:latin typeface="Canva Sans"/>
              </a:rPr>
              <a:t>We have a plan in place to address keylogger attacks swiftly and effectively.</a:t>
            </a:r>
          </a:p>
          <a:p>
            <a:pPr marL="486167" lvl="1" indent="-243083">
              <a:lnSpc>
                <a:spcPts val="3152"/>
              </a:lnSpc>
              <a:buFont typeface="Arial"/>
              <a:buChar char="•"/>
            </a:pPr>
            <a:r>
              <a:rPr lang="en-US" sz="2251" b="1" dirty="0">
                <a:solidFill>
                  <a:srgbClr val="000000"/>
                </a:solidFill>
                <a:latin typeface="Canva Sans"/>
              </a:rPr>
              <a:t>Forensic Analysis: </a:t>
            </a:r>
            <a:r>
              <a:rPr lang="en-US" sz="2251" dirty="0">
                <a:solidFill>
                  <a:srgbClr val="000000"/>
                </a:solidFill>
                <a:latin typeface="Canva Sans"/>
              </a:rPr>
              <a:t>We conduct forensic analysis to identify the source of attacks and prevent future incidents. </a:t>
            </a:r>
          </a:p>
          <a:p>
            <a:pPr>
              <a:lnSpc>
                <a:spcPts val="3152"/>
              </a:lnSpc>
            </a:pPr>
            <a:endParaRPr lang="en-US" sz="2251" dirty="0">
              <a:solidFill>
                <a:srgbClr val="000000"/>
              </a:solidFill>
              <a:latin typeface="Canva Sans"/>
            </a:endParaRPr>
          </a:p>
          <a:p>
            <a:pPr>
              <a:lnSpc>
                <a:spcPts val="3152"/>
              </a:lnSpc>
            </a:pPr>
            <a:endParaRPr lang="en-US" sz="2251" dirty="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7" name="Freeform 27"/>
          <p:cNvSpPr/>
          <p:nvPr/>
        </p:nvSpPr>
        <p:spPr>
          <a:xfrm>
            <a:off x="5450490" y="221835"/>
            <a:ext cx="9673020" cy="9851137"/>
          </a:xfrm>
          <a:custGeom>
            <a:avLst/>
            <a:gdLst/>
            <a:ahLst/>
            <a:cxnLst/>
            <a:rect l="l" t="t" r="r" b="b"/>
            <a:pathLst>
              <a:path w="9673020" h="9851137">
                <a:moveTo>
                  <a:pt x="0" y="0"/>
                </a:moveTo>
                <a:lnTo>
                  <a:pt x="9673020" y="0"/>
                </a:lnTo>
                <a:lnTo>
                  <a:pt x="9673020" y="9851137"/>
                </a:lnTo>
                <a:lnTo>
                  <a:pt x="0" y="9851137"/>
                </a:lnTo>
                <a:lnTo>
                  <a:pt x="0" y="0"/>
                </a:lnTo>
                <a:close/>
              </a:path>
            </a:pathLst>
          </a:custGeom>
          <a:blipFill>
            <a:blip r:embed="rId3"/>
            <a:stretch>
              <a:fillRect t="-2950" b="-2950"/>
            </a:stretch>
          </a:blipFill>
        </p:spPr>
      </p:sp>
      <p:sp>
        <p:nvSpPr>
          <p:cNvPr id="28" name="Freeform 28"/>
          <p:cNvSpPr/>
          <p:nvPr/>
        </p:nvSpPr>
        <p:spPr>
          <a:xfrm>
            <a:off x="335756" y="1032604"/>
            <a:ext cx="4773168" cy="8229600"/>
          </a:xfrm>
          <a:custGeom>
            <a:avLst/>
            <a:gdLst/>
            <a:ahLst/>
            <a:cxnLst/>
            <a:rect l="l" t="t" r="r" b="b"/>
            <a:pathLst>
              <a:path w="4773168" h="8229600">
                <a:moveTo>
                  <a:pt x="0" y="0"/>
                </a:moveTo>
                <a:lnTo>
                  <a:pt x="4773168" y="0"/>
                </a:lnTo>
                <a:lnTo>
                  <a:pt x="4773168" y="8229600"/>
                </a:lnTo>
                <a:lnTo>
                  <a:pt x="0" y="8229600"/>
                </a:lnTo>
                <a:lnTo>
                  <a:pt x="0" y="0"/>
                </a:lnTo>
                <a:close/>
              </a:path>
            </a:pathLst>
          </a:custGeom>
          <a:blipFill>
            <a:blip r:embed="rId4"/>
            <a:stretch>
              <a:fillRect/>
            </a:stretch>
          </a:blipFill>
        </p:spPr>
      </p:sp>
      <p:sp>
        <p:nvSpPr>
          <p:cNvPr id="29" name="TextBox 29"/>
          <p:cNvSpPr txBox="1"/>
          <p:nvPr/>
        </p:nvSpPr>
        <p:spPr>
          <a:xfrm>
            <a:off x="1109662" y="9707466"/>
            <a:ext cx="2698433" cy="290195"/>
          </a:xfrm>
          <a:prstGeom prst="rect">
            <a:avLst/>
          </a:prstGeom>
        </p:spPr>
        <p:txBody>
          <a:bodyPr lIns="0" tIns="0" rIns="0" bIns="0" rtlCol="0" anchor="t">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919</Words>
  <Application>Microsoft Office PowerPoint</Application>
  <PresentationFormat>Custom</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Template_Presentation_Students.pptx</dc:title>
  <cp:lastModifiedBy>919985614779</cp:lastModifiedBy>
  <cp:revision>6</cp:revision>
  <dcterms:created xsi:type="dcterms:W3CDTF">2006-08-16T00:00:00Z</dcterms:created>
  <dcterms:modified xsi:type="dcterms:W3CDTF">2024-06-16T17:33:38Z</dcterms:modified>
  <dc:identifier>DAGHVlCCXWg</dc:identifier>
</cp:coreProperties>
</file>