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rebuchet MS" charset="1" panose="020B0603020202020204"/>
      <p:regular r:id="rId18"/>
    </p:embeddedFont>
    <p:embeddedFont>
      <p:font typeface="Trebuchet MS Bold" charset="1" panose="020B0703020202020204"/>
      <p:regular r:id="rId19"/>
    </p:embeddedFont>
    <p:embeddedFont>
      <p:font typeface="Canva Sans Bold" charset="1" panose="020B0803030501040103"/>
      <p:regular r:id="rId20"/>
    </p:embeddedFont>
    <p:embeddedFont>
      <p:font typeface="Canva Sans" charset="1" panose="020B05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7.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6.png" Type="http://schemas.openxmlformats.org/officeDocument/2006/relationships/image"/><Relationship Id="rId8" Target="../media/image1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 Id="rId3"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114425" y="165735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3" id="23"/>
          <p:cNvGrpSpPr/>
          <p:nvPr/>
        </p:nvGrpSpPr>
        <p:grpSpPr>
          <a:xfrm rot="0">
            <a:off x="3079250" y="4456494"/>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579562" y="8252786"/>
            <a:ext cx="728845" cy="623354"/>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Freeform 27" id="27"/>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TextBox 28" id="28"/>
          <p:cNvSpPr txBox="true"/>
          <p:nvPr/>
        </p:nvSpPr>
        <p:spPr>
          <a:xfrm rot="0">
            <a:off x="890466" y="9867900"/>
            <a:ext cx="2917629" cy="25717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a:t>
            </a:r>
            <a:r>
              <a:rPr lang="en-US" sz="1650" spc="30">
                <a:solidFill>
                  <a:srgbClr val="2D83C3"/>
                </a:solidFill>
                <a:latin typeface="Trebuchet MS"/>
              </a:rPr>
              <a:t>/06/2024  </a:t>
            </a:r>
            <a:r>
              <a:rPr lang="en-US" sz="1650" spc="30">
                <a:solidFill>
                  <a:srgbClr val="2D83C3"/>
                </a:solidFill>
                <a:latin typeface="Trebuchet MS Bold"/>
              </a:rPr>
              <a:t>Annual Review</a:t>
            </a:r>
          </a:p>
        </p:txBody>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a:t>
            </a:r>
          </a:p>
        </p:txBody>
      </p:sp>
      <p:sp>
        <p:nvSpPr>
          <p:cNvPr name="TextBox 30" id="30"/>
          <p:cNvSpPr txBox="true"/>
          <p:nvPr/>
        </p:nvSpPr>
        <p:spPr>
          <a:xfrm rot="0">
            <a:off x="6768612" y="-482599"/>
            <a:ext cx="5444014" cy="5626099"/>
          </a:xfrm>
          <a:prstGeom prst="rect">
            <a:avLst/>
          </a:prstGeom>
        </p:spPr>
        <p:txBody>
          <a:bodyPr anchor="t" rtlCol="false" tIns="0" lIns="0" bIns="0" rIns="0">
            <a:spAutoFit/>
          </a:bodyPr>
          <a:lstStyle/>
          <a:p>
            <a:pPr algn="ctr">
              <a:lnSpc>
                <a:spcPts val="11200"/>
              </a:lnSpc>
            </a:pPr>
          </a:p>
          <a:p>
            <a:pPr algn="ctr">
              <a:lnSpc>
                <a:spcPts val="11200"/>
              </a:lnSpc>
            </a:pPr>
            <a:r>
              <a:rPr lang="en-US" sz="8000">
                <a:solidFill>
                  <a:srgbClr val="000000"/>
                </a:solidFill>
                <a:latin typeface="Canva Sans Bold"/>
              </a:rPr>
              <a:t> Keylogger </a:t>
            </a:r>
          </a:p>
          <a:p>
            <a:pPr algn="ctr">
              <a:lnSpc>
                <a:spcPts val="11200"/>
              </a:lnSpc>
            </a:pPr>
            <a:r>
              <a:rPr lang="en-US" sz="8000">
                <a:solidFill>
                  <a:srgbClr val="000000"/>
                </a:solidFill>
                <a:latin typeface="Canva Sans Bold"/>
              </a:rPr>
              <a:t>and</a:t>
            </a:r>
          </a:p>
          <a:p>
            <a:pPr algn="ctr">
              <a:lnSpc>
                <a:spcPts val="11200"/>
              </a:lnSpc>
            </a:pPr>
            <a:r>
              <a:rPr lang="en-US" sz="8000">
                <a:solidFill>
                  <a:srgbClr val="000000"/>
                </a:solidFill>
                <a:latin typeface="Canva Sans Bold"/>
              </a:rPr>
              <a:t> Security</a:t>
            </a:r>
          </a:p>
        </p:txBody>
      </p:sp>
      <p:sp>
        <p:nvSpPr>
          <p:cNvPr name="TextBox 31" id="31"/>
          <p:cNvSpPr txBox="true"/>
          <p:nvPr/>
        </p:nvSpPr>
        <p:spPr>
          <a:xfrm rot="0">
            <a:off x="6978075" y="6104001"/>
            <a:ext cx="6795075" cy="1811020"/>
          </a:xfrm>
          <a:prstGeom prst="rect">
            <a:avLst/>
          </a:prstGeom>
        </p:spPr>
        <p:txBody>
          <a:bodyPr anchor="t" rtlCol="false" tIns="0" lIns="0" bIns="0" rIns="0">
            <a:spAutoFit/>
          </a:bodyPr>
          <a:lstStyle/>
          <a:p>
            <a:pPr algn="ctr">
              <a:lnSpc>
                <a:spcPts val="7279"/>
              </a:lnSpc>
            </a:pPr>
            <a:r>
              <a:rPr lang="en-US" sz="5199">
                <a:solidFill>
                  <a:srgbClr val="42AF51"/>
                </a:solidFill>
                <a:latin typeface="Canva Sans Bold"/>
              </a:rPr>
              <a:t>Presented by: </a:t>
            </a:r>
          </a:p>
          <a:p>
            <a:pPr algn="ctr">
              <a:lnSpc>
                <a:spcPts val="7279"/>
              </a:lnSpc>
            </a:pPr>
            <a:r>
              <a:rPr lang="en-US" sz="5199">
                <a:solidFill>
                  <a:srgbClr val="42AF51"/>
                </a:solidFill>
                <a:latin typeface="Canva Sans Bold"/>
              </a:rPr>
              <a:t> LANKA SAI KRISHNA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25" y="8843962"/>
            <a:ext cx="271462" cy="271462"/>
            <a:chOff x="0" y="0"/>
            <a:chExt cx="361950" cy="361950"/>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7" id="27"/>
          <p:cNvSpPr/>
          <p:nvPr/>
        </p:nvSpPr>
        <p:spPr>
          <a:xfrm flipH="false" flipV="false" rot="0">
            <a:off x="-169164" y="6157093"/>
            <a:ext cx="2979515" cy="4129907"/>
          </a:xfrm>
          <a:custGeom>
            <a:avLst/>
            <a:gdLst/>
            <a:ahLst/>
            <a:cxnLst/>
            <a:rect r="r" b="b" t="t" l="l"/>
            <a:pathLst>
              <a:path h="4129907" w="2979515">
                <a:moveTo>
                  <a:pt x="0" y="0"/>
                </a:moveTo>
                <a:lnTo>
                  <a:pt x="2979515" y="0"/>
                </a:lnTo>
                <a:lnTo>
                  <a:pt x="2979515" y="4129907"/>
                </a:lnTo>
                <a:lnTo>
                  <a:pt x="0" y="4129907"/>
                </a:lnTo>
                <a:lnTo>
                  <a:pt x="0" y="0"/>
                </a:lnTo>
                <a:close/>
              </a:path>
            </a:pathLst>
          </a:custGeom>
          <a:blipFill>
            <a:blip r:embed="rId2"/>
            <a:stretch>
              <a:fillRect l="0" t="-1428" r="0" b="-1428"/>
            </a:stretch>
          </a:blipFill>
        </p:spPr>
      </p:sp>
      <p:sp>
        <p:nvSpPr>
          <p:cNvPr name="TextBox 28" id="28"/>
          <p:cNvSpPr txBox="true"/>
          <p:nvPr/>
        </p:nvSpPr>
        <p:spPr>
          <a:xfrm rot="0">
            <a:off x="1621253" y="1009523"/>
            <a:ext cx="13358810" cy="981075"/>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rPr>
              <a:t>THE WOW IN YOUR SOLUTION</a:t>
            </a:r>
          </a:p>
        </p:txBody>
      </p:sp>
      <p:sp>
        <p:nvSpPr>
          <p:cNvPr name="TextBox 29" id="29"/>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8</a:t>
            </a:r>
          </a:p>
        </p:txBody>
      </p:sp>
      <p:sp>
        <p:nvSpPr>
          <p:cNvPr name="TextBox 30" id="30"/>
          <p:cNvSpPr txBox="true"/>
          <p:nvPr/>
        </p:nvSpPr>
        <p:spPr>
          <a:xfrm rot="0">
            <a:off x="2506410" y="2715133"/>
            <a:ext cx="11395710" cy="6264561"/>
          </a:xfrm>
          <a:prstGeom prst="rect">
            <a:avLst/>
          </a:prstGeom>
        </p:spPr>
        <p:txBody>
          <a:bodyPr anchor="t" rtlCol="false" tIns="0" lIns="0" bIns="0" rIns="0">
            <a:spAutoFit/>
          </a:bodyPr>
          <a:lstStyle/>
          <a:p>
            <a:pPr algn="ctr">
              <a:lnSpc>
                <a:spcPts val="4153"/>
              </a:lnSpc>
            </a:pPr>
            <a:r>
              <a:rPr lang="en-US" sz="2966">
                <a:solidFill>
                  <a:srgbClr val="000000"/>
                </a:solidFill>
                <a:latin typeface="Canva Sans"/>
              </a:rPr>
              <a:t>AI-Powered Detection: Utilizes artificial intelligence and machine learning to continuously improve detection accuracy and adapt to new threats.</a:t>
            </a:r>
          </a:p>
          <a:p>
            <a:pPr algn="ctr">
              <a:lnSpc>
                <a:spcPts val="4153"/>
              </a:lnSpc>
            </a:pPr>
            <a:r>
              <a:rPr lang="en-US" sz="2966">
                <a:solidFill>
                  <a:srgbClr val="000000"/>
                </a:solidFill>
                <a:latin typeface="Canva Sans"/>
              </a:rPr>
              <a:t>Cloud Integration: Offers cloud-based threat analysis and updates, ensuring users are protected against the latest threats without manual intervention.</a:t>
            </a:r>
          </a:p>
          <a:p>
            <a:pPr algn="ctr">
              <a:lnSpc>
                <a:spcPts val="4153"/>
              </a:lnSpc>
            </a:pPr>
            <a:r>
              <a:rPr lang="en-US" sz="2966">
                <a:solidFill>
                  <a:srgbClr val="000000"/>
                </a:solidFill>
                <a:latin typeface="Canva Sans"/>
              </a:rPr>
              <a:t>Comprehensive Reports: Generates detailed security reports and analytics, providing users with insights into attempted attacks and overall system health.</a:t>
            </a:r>
          </a:p>
          <a:p>
            <a:pPr algn="ctr">
              <a:lnSpc>
                <a:spcPts val="4153"/>
              </a:lnSpc>
            </a:pPr>
            <a:r>
              <a:rPr lang="en-US" sz="2966">
                <a:solidFill>
                  <a:srgbClr val="000000"/>
                </a:solidFill>
                <a:latin typeface="Canva Sans"/>
              </a:rPr>
              <a:t>Customizable Alerts: Allows users to set custom alert thresholds and notifications, tailoring the security experience to their specific needs.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25" y="8843962"/>
            <a:ext cx="271462" cy="271462"/>
            <a:chOff x="0" y="0"/>
            <a:chExt cx="361950" cy="361950"/>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7" id="27"/>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8" id="28"/>
          <p:cNvSpPr txBox="true"/>
          <p:nvPr/>
        </p:nvSpPr>
        <p:spPr>
          <a:xfrm rot="0">
            <a:off x="657957" y="1961926"/>
            <a:ext cx="13010418" cy="7296374"/>
          </a:xfrm>
          <a:prstGeom prst="rect">
            <a:avLst/>
          </a:prstGeom>
        </p:spPr>
        <p:txBody>
          <a:bodyPr anchor="t" rtlCol="false" tIns="0" lIns="0" bIns="0" rIns="0">
            <a:spAutoFit/>
          </a:bodyPr>
          <a:lstStyle/>
          <a:p>
            <a:pPr algn="ctr">
              <a:lnSpc>
                <a:spcPts val="4144"/>
              </a:lnSpc>
            </a:pPr>
            <a:r>
              <a:rPr lang="en-US" sz="2960">
                <a:solidFill>
                  <a:srgbClr val="000000"/>
                </a:solidFill>
                <a:latin typeface="Canva Sans"/>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 </a:t>
            </a:r>
          </a:p>
        </p:txBody>
      </p:sp>
      <p:sp>
        <p:nvSpPr>
          <p:cNvPr name="Freeform 29" id="29"/>
          <p:cNvSpPr/>
          <p:nvPr/>
        </p:nvSpPr>
        <p:spPr>
          <a:xfrm flipH="false" flipV="false" rot="0">
            <a:off x="14610413" y="3770478"/>
            <a:ext cx="3074451" cy="2746043"/>
          </a:xfrm>
          <a:custGeom>
            <a:avLst/>
            <a:gdLst/>
            <a:ahLst/>
            <a:cxnLst/>
            <a:rect r="r" b="b" t="t" l="l"/>
            <a:pathLst>
              <a:path h="2746043" w="3074451">
                <a:moveTo>
                  <a:pt x="0" y="0"/>
                </a:moveTo>
                <a:lnTo>
                  <a:pt x="3074451" y="0"/>
                </a:lnTo>
                <a:lnTo>
                  <a:pt x="3074451" y="2746044"/>
                </a:lnTo>
                <a:lnTo>
                  <a:pt x="0" y="2746044"/>
                </a:lnTo>
                <a:lnTo>
                  <a:pt x="0" y="0"/>
                </a:lnTo>
                <a:close/>
              </a:path>
            </a:pathLst>
          </a:custGeom>
          <a:blipFill>
            <a:blip r:embed="rId3"/>
            <a:stretch>
              <a:fillRect l="0" t="0" r="0" b="0"/>
            </a:stretch>
          </a:blipFill>
        </p:spPr>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9</a:t>
            </a:r>
          </a:p>
        </p:txBody>
      </p:sp>
      <p:sp>
        <p:nvSpPr>
          <p:cNvPr name="TextBox 31" id="31"/>
          <p:cNvSpPr txBox="true"/>
          <p:nvPr/>
        </p:nvSpPr>
        <p:spPr>
          <a:xfrm rot="0">
            <a:off x="1621253" y="447675"/>
            <a:ext cx="7522747" cy="1114425"/>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rPr>
              <a:t>MODELLING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25" y="8843962"/>
            <a:ext cx="271462" cy="271462"/>
            <a:chOff x="0" y="0"/>
            <a:chExt cx="361950" cy="361950"/>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7" id="27"/>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8" id="28"/>
          <p:cNvSpPr txBox="true"/>
          <p:nvPr/>
        </p:nvSpPr>
        <p:spPr>
          <a:xfrm rot="0">
            <a:off x="1132998" y="572451"/>
            <a:ext cx="6875306" cy="111442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rPr>
              <a:t>RESULTS</a:t>
            </a:r>
          </a:p>
        </p:txBody>
      </p:sp>
      <p:sp>
        <p:nvSpPr>
          <p:cNvPr name="TextBox 29" id="29"/>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10</a:t>
            </a:r>
          </a:p>
        </p:txBody>
      </p:sp>
      <p:sp>
        <p:nvSpPr>
          <p:cNvPr name="TextBox 30" id="30"/>
          <p:cNvSpPr txBox="true"/>
          <p:nvPr/>
        </p:nvSpPr>
        <p:spPr>
          <a:xfrm rot="0">
            <a:off x="857250" y="2111679"/>
            <a:ext cx="12730162" cy="7608570"/>
          </a:xfrm>
          <a:prstGeom prst="rect">
            <a:avLst/>
          </a:prstGeom>
        </p:spPr>
        <p:txBody>
          <a:bodyPr anchor="t" rtlCol="false" tIns="0" lIns="0" bIns="0" rIns="0">
            <a:spAutoFit/>
          </a:bodyPr>
          <a:lstStyle/>
          <a:p>
            <a:pPr algn="ctr">
              <a:lnSpc>
                <a:spcPts val="3779"/>
              </a:lnSpc>
            </a:pPr>
            <a:r>
              <a:rPr lang="en-US" sz="2700">
                <a:solidFill>
                  <a:srgbClr val="000000"/>
                </a:solidFill>
                <a:latin typeface="Canva Sans"/>
              </a:rPr>
              <a:t>The presence of keyloggers poses a significant threat to security, as they can clandestinely capture sensitive information such as passwords, credit card numbers, and personal data. This information can be exploited for identity theft, financial fraud, and unauthorized access to systems and networks. To safeguard against this threat, it's imperative to implement robust security measures such as antivirus software, regular software updates, intrusion detection systems, and stringent access controls. Additionally, user awareness and education about the risks associated with keyloggers are crucial for fostering a security-conscious culture. By adopting proactive strategies and staying vigilant, individuals and organizations can better protect themselves against the insidious nature of keyloggers and minimize the potential impact on their security and privacy. Keyloggers can silently capture sensitive information like passwords and financial data. This can lead to identity theft, financial loss, and unauthorized access to systems. Keylogger Detection and Security</a:t>
            </a:r>
          </a:p>
          <a:p>
            <a:pPr algn="ctr">
              <a:lnSpc>
                <a:spcPts val="377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7843"/>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4030325" y="8843962"/>
            <a:ext cx="271462" cy="271462"/>
            <a:chOff x="0" y="0"/>
            <a:chExt cx="361950" cy="361950"/>
          </a:xfrm>
        </p:grpSpPr>
        <p:sp>
          <p:nvSpPr>
            <p:cNvPr name="Freeform 10" id="10"/>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11" id="11"/>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Freeform 13" id="13"/>
          <p:cNvSpPr/>
          <p:nvPr/>
        </p:nvSpPr>
        <p:spPr>
          <a:xfrm flipH="false" flipV="false" rot="0">
            <a:off x="9144000" y="2497137"/>
            <a:ext cx="8606204" cy="6482557"/>
          </a:xfrm>
          <a:custGeom>
            <a:avLst/>
            <a:gdLst/>
            <a:ahLst/>
            <a:cxnLst/>
            <a:rect r="r" b="b" t="t" l="l"/>
            <a:pathLst>
              <a:path h="6482557" w="8606204">
                <a:moveTo>
                  <a:pt x="0" y="0"/>
                </a:moveTo>
                <a:lnTo>
                  <a:pt x="8606204" y="0"/>
                </a:lnTo>
                <a:lnTo>
                  <a:pt x="8606204" y="6482557"/>
                </a:lnTo>
                <a:lnTo>
                  <a:pt x="0" y="6482557"/>
                </a:lnTo>
                <a:lnTo>
                  <a:pt x="0" y="0"/>
                </a:lnTo>
                <a:close/>
              </a:path>
            </a:pathLst>
          </a:custGeom>
          <a:blipFill>
            <a:blip r:embed="rId6"/>
            <a:stretch>
              <a:fillRect l="-9945" t="0" r="-9945" b="0"/>
            </a:stretch>
          </a:blipFill>
        </p:spPr>
      </p:sp>
      <p:sp>
        <p:nvSpPr>
          <p:cNvPr name="TextBox 14" id="14"/>
          <p:cNvSpPr txBox="true"/>
          <p:nvPr/>
        </p:nvSpPr>
        <p:spPr>
          <a:xfrm rot="0">
            <a:off x="1028700" y="928989"/>
            <a:ext cx="9082109" cy="98107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rPr>
              <a:t>PROJECT TITLE  </a:t>
            </a:r>
          </a:p>
        </p:txBody>
      </p:sp>
      <p:sp>
        <p:nvSpPr>
          <p:cNvPr name="TextBox 15" id="15"/>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2</a:t>
            </a:r>
          </a:p>
        </p:txBody>
      </p:sp>
      <p:sp>
        <p:nvSpPr>
          <p:cNvPr name="TextBox 17" id="17"/>
          <p:cNvSpPr txBox="true"/>
          <p:nvPr/>
        </p:nvSpPr>
        <p:spPr>
          <a:xfrm rot="0">
            <a:off x="0" y="3182303"/>
            <a:ext cx="8800594" cy="2832735"/>
          </a:xfrm>
          <a:prstGeom prst="rect">
            <a:avLst/>
          </a:prstGeom>
        </p:spPr>
        <p:txBody>
          <a:bodyPr anchor="t" rtlCol="false" tIns="0" lIns="0" bIns="0" rIns="0">
            <a:spAutoFit/>
          </a:bodyPr>
          <a:lstStyle/>
          <a:p>
            <a:pPr algn="ctr">
              <a:lnSpc>
                <a:spcPts val="11340"/>
              </a:lnSpc>
            </a:pPr>
            <a:r>
              <a:rPr lang="en-US" sz="8100">
                <a:solidFill>
                  <a:srgbClr val="42AF51"/>
                </a:solidFill>
                <a:latin typeface="Canva Sans Bold"/>
              </a:rPr>
              <a:t>Keylogger and security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3" y="662367"/>
            <a:ext cx="6714848" cy="111442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3</a:t>
            </a:r>
          </a:p>
        </p:txBody>
      </p:sp>
      <p:sp>
        <p:nvSpPr>
          <p:cNvPr name="TextBox 16" id="16"/>
          <p:cNvSpPr txBox="true"/>
          <p:nvPr/>
        </p:nvSpPr>
        <p:spPr>
          <a:xfrm rot="0">
            <a:off x="-1806897" y="2734055"/>
            <a:ext cx="14596126" cy="6467095"/>
          </a:xfrm>
          <a:prstGeom prst="rect">
            <a:avLst/>
          </a:prstGeom>
        </p:spPr>
        <p:txBody>
          <a:bodyPr anchor="t" rtlCol="false" tIns="0" lIns="0" bIns="0" rIns="0">
            <a:spAutoFit/>
          </a:bodyPr>
          <a:lstStyle/>
          <a:p>
            <a:pPr algn="ctr" marL="6170153" indent="-771269" lvl="7">
              <a:lnSpc>
                <a:spcPts val="5715"/>
              </a:lnSpc>
              <a:buFont typeface="Arial"/>
              <a:buChar char="•"/>
            </a:pPr>
            <a:r>
              <a:rPr lang="en-US" sz="4082">
                <a:solidFill>
                  <a:srgbClr val="000000"/>
                </a:solidFill>
                <a:latin typeface="Canva Sans"/>
              </a:rPr>
              <a:t>Introduction to the project</a:t>
            </a:r>
          </a:p>
          <a:p>
            <a:pPr algn="ctr" marL="6170153" indent="-771269" lvl="7">
              <a:lnSpc>
                <a:spcPts val="5715"/>
              </a:lnSpc>
              <a:buFont typeface="Arial"/>
              <a:buChar char="•"/>
            </a:pPr>
            <a:r>
              <a:rPr lang="en-US" sz="4082">
                <a:solidFill>
                  <a:srgbClr val="000000"/>
                </a:solidFill>
                <a:latin typeface="Canva Sans"/>
              </a:rPr>
              <a:t>Problem statement</a:t>
            </a:r>
          </a:p>
          <a:p>
            <a:pPr algn="ctr" marL="6170153" indent="-771269" lvl="7">
              <a:lnSpc>
                <a:spcPts val="5715"/>
              </a:lnSpc>
              <a:buFont typeface="Arial"/>
              <a:buChar char="•"/>
            </a:pPr>
            <a:r>
              <a:rPr lang="en-US" sz="4082">
                <a:solidFill>
                  <a:srgbClr val="000000"/>
                </a:solidFill>
                <a:latin typeface="Canva Sans"/>
              </a:rPr>
              <a:t>Project overview</a:t>
            </a:r>
          </a:p>
          <a:p>
            <a:pPr algn="ctr" marL="6170153" indent="-771269" lvl="7">
              <a:lnSpc>
                <a:spcPts val="5715"/>
              </a:lnSpc>
              <a:buFont typeface="Arial"/>
              <a:buChar char="•"/>
            </a:pPr>
            <a:r>
              <a:rPr lang="en-US" sz="4082">
                <a:solidFill>
                  <a:srgbClr val="000000"/>
                </a:solidFill>
                <a:latin typeface="Canva Sans"/>
              </a:rPr>
              <a:t>I</a:t>
            </a:r>
            <a:r>
              <a:rPr lang="en-US" sz="4082">
                <a:solidFill>
                  <a:srgbClr val="000000"/>
                </a:solidFill>
                <a:latin typeface="Canva Sans"/>
              </a:rPr>
              <a:t>dentification of end users</a:t>
            </a:r>
          </a:p>
          <a:p>
            <a:pPr algn="ctr" marL="6170153" indent="-771269" lvl="7">
              <a:lnSpc>
                <a:spcPts val="5715"/>
              </a:lnSpc>
              <a:buFont typeface="Arial"/>
              <a:buChar char="•"/>
            </a:pPr>
            <a:r>
              <a:rPr lang="en-US" sz="4082">
                <a:solidFill>
                  <a:srgbClr val="000000"/>
                </a:solidFill>
                <a:latin typeface="Canva Sans"/>
              </a:rPr>
              <a:t>Solution and its value proposition</a:t>
            </a:r>
          </a:p>
          <a:p>
            <a:pPr algn="ctr" marL="6170153" indent="-771269" lvl="7">
              <a:lnSpc>
                <a:spcPts val="5715"/>
              </a:lnSpc>
              <a:buFont typeface="Arial"/>
              <a:buChar char="•"/>
            </a:pPr>
            <a:r>
              <a:rPr lang="en-US" sz="4082">
                <a:solidFill>
                  <a:srgbClr val="000000"/>
                </a:solidFill>
                <a:latin typeface="Canva Sans"/>
              </a:rPr>
              <a:t>The ‘wow’ factor in the solution</a:t>
            </a:r>
          </a:p>
          <a:p>
            <a:pPr algn="ctr" marL="6170153" indent="-771269" lvl="7">
              <a:lnSpc>
                <a:spcPts val="5715"/>
              </a:lnSpc>
              <a:buFont typeface="Arial"/>
              <a:buChar char="•"/>
            </a:pPr>
            <a:r>
              <a:rPr lang="en-US" sz="4082">
                <a:solidFill>
                  <a:srgbClr val="000000"/>
                </a:solidFill>
                <a:latin typeface="Canva Sans"/>
              </a:rPr>
              <a:t>Modelling</a:t>
            </a:r>
          </a:p>
          <a:p>
            <a:pPr algn="ctr" marL="6170153" indent="-771269" lvl="7">
              <a:lnSpc>
                <a:spcPts val="5715"/>
              </a:lnSpc>
              <a:buFont typeface="Arial"/>
              <a:buChar char="•"/>
            </a:pPr>
            <a:r>
              <a:rPr lang="en-US" sz="4082">
                <a:solidFill>
                  <a:srgbClr val="000000"/>
                </a:solidFill>
                <a:latin typeface="Canva Sans"/>
              </a:rPr>
              <a:t>Results and conclusion</a:t>
            </a:r>
          </a:p>
          <a:p>
            <a:pPr algn="ctr">
              <a:lnSpc>
                <a:spcPts val="5715"/>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2"/>
            <a:stretch>
              <a:fillRect l="-66666" t="0" r="-66666" b="0"/>
            </a:stretch>
          </a:blipFill>
        </p:spPr>
      </p:sp>
      <p:sp>
        <p:nvSpPr>
          <p:cNvPr name="TextBox 27" id="27"/>
          <p:cNvSpPr txBox="true"/>
          <p:nvPr/>
        </p:nvSpPr>
        <p:spPr>
          <a:xfrm rot="0">
            <a:off x="0" y="2534285"/>
            <a:ext cx="11988474" cy="6581140"/>
          </a:xfrm>
          <a:prstGeom prst="rect">
            <a:avLst/>
          </a:prstGeom>
        </p:spPr>
        <p:txBody>
          <a:bodyPr anchor="t" rtlCol="false" tIns="0" lIns="0" bIns="0" rIns="0">
            <a:spAutoFit/>
          </a:bodyPr>
          <a:lstStyle/>
          <a:p>
            <a:pPr algn="ctr">
              <a:lnSpc>
                <a:spcPts val="4759"/>
              </a:lnSpc>
            </a:pPr>
            <a:r>
              <a:rPr lang="en-US" sz="3399" spc="-6">
                <a:solidFill>
                  <a:srgbClr val="000000"/>
                </a:solidFill>
                <a:latin typeface="Canva Sans"/>
              </a:rPr>
              <a:t>Keylogger and security</a:t>
            </a:r>
          </a:p>
          <a:p>
            <a:pPr algn="ctr">
              <a:lnSpc>
                <a:spcPts val="4759"/>
              </a:lnSpc>
            </a:pPr>
          </a:p>
          <a:p>
            <a:pPr algn="ctr">
              <a:lnSpc>
                <a:spcPts val="4759"/>
              </a:lnSpc>
            </a:pPr>
            <a:r>
              <a:rPr lang="en-US" sz="3399" spc="-13">
                <a:solidFill>
                  <a:srgbClr val="000000"/>
                </a:solidFill>
                <a:latin typeface="Canva Sans"/>
              </a:rPr>
              <a:t>Keyloggers, or keystroke loggers, are devices or </a:t>
            </a:r>
          </a:p>
          <a:p>
            <a:pPr algn="ctr">
              <a:lnSpc>
                <a:spcPts val="4759"/>
              </a:lnSpc>
            </a:pPr>
            <a:r>
              <a:rPr lang="en-US" sz="3399" spc="-13">
                <a:solidFill>
                  <a:srgbClr val="000000"/>
                </a:solidFill>
                <a:latin typeface="Canva Sans"/>
              </a:rPr>
              <a:t>software programs designed to capture and record </a:t>
            </a:r>
          </a:p>
          <a:p>
            <a:pPr algn="ctr">
              <a:lnSpc>
                <a:spcPts val="4759"/>
              </a:lnSpc>
            </a:pPr>
            <a:r>
              <a:rPr lang="en-US" sz="3399" spc="-13">
                <a:solidFill>
                  <a:srgbClr val="000000"/>
                </a:solidFill>
                <a:latin typeface="Canva Sans"/>
              </a:rPr>
              <a:t>every keystroke made on a computer's keyboard. </a:t>
            </a:r>
          </a:p>
          <a:p>
            <a:pPr algn="ctr">
              <a:lnSpc>
                <a:spcPts val="4759"/>
              </a:lnSpc>
            </a:pPr>
            <a:r>
              <a:rPr lang="en-US" sz="3399" spc="-13">
                <a:solidFill>
                  <a:srgbClr val="000000"/>
                </a:solidFill>
                <a:latin typeface="Canva Sans"/>
              </a:rPr>
              <a:t>They can capture everything from simple text inputs to sensitive information like passwords, credit card numbers, and personal messages. Given </a:t>
            </a:r>
          </a:p>
          <a:p>
            <a:pPr algn="ctr">
              <a:lnSpc>
                <a:spcPts val="4759"/>
              </a:lnSpc>
            </a:pPr>
            <a:r>
              <a:rPr lang="en-US" sz="3399" spc="-13">
                <a:solidFill>
                  <a:srgbClr val="000000"/>
                </a:solidFill>
                <a:latin typeface="Canva Sans"/>
              </a:rPr>
              <a:t>their potential for misuse, understanding keyloggers </a:t>
            </a:r>
          </a:p>
          <a:p>
            <a:pPr algn="ctr">
              <a:lnSpc>
                <a:spcPts val="4759"/>
              </a:lnSpc>
            </a:pPr>
            <a:r>
              <a:rPr lang="en-US" sz="3399" spc="-13">
                <a:solidFill>
                  <a:srgbClr val="000000"/>
                </a:solidFill>
                <a:latin typeface="Canva Sans"/>
              </a:rPr>
              <a:t>and implementing security measures against them is </a:t>
            </a:r>
          </a:p>
          <a:p>
            <a:pPr algn="ctr">
              <a:lnSpc>
                <a:spcPts val="4759"/>
              </a:lnSpc>
            </a:pPr>
            <a:r>
              <a:rPr lang="en-US" sz="3399" spc="-13">
                <a:solidFill>
                  <a:srgbClr val="000000"/>
                </a:solidFill>
                <a:latin typeface="Canva Sans"/>
              </a:rPr>
              <a:t>crucial.</a:t>
            </a:r>
          </a:p>
        </p:txBody>
      </p:sp>
      <p:sp>
        <p:nvSpPr>
          <p:cNvPr name="Freeform 28" id="28"/>
          <p:cNvSpPr/>
          <p:nvPr/>
        </p:nvSpPr>
        <p:spPr>
          <a:xfrm flipH="false" flipV="false" rot="0">
            <a:off x="11481286" y="1028700"/>
            <a:ext cx="6469677" cy="2940762"/>
          </a:xfrm>
          <a:custGeom>
            <a:avLst/>
            <a:gdLst/>
            <a:ahLst/>
            <a:cxnLst/>
            <a:rect r="r" b="b" t="t" l="l"/>
            <a:pathLst>
              <a:path h="2940762" w="6469677">
                <a:moveTo>
                  <a:pt x="0" y="0"/>
                </a:moveTo>
                <a:lnTo>
                  <a:pt x="6469678" y="0"/>
                </a:lnTo>
                <a:lnTo>
                  <a:pt x="6469678" y="2940762"/>
                </a:lnTo>
                <a:lnTo>
                  <a:pt x="0" y="29407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9" id="29"/>
          <p:cNvSpPr/>
          <p:nvPr/>
        </p:nvSpPr>
        <p:spPr>
          <a:xfrm flipH="false" flipV="false" rot="0">
            <a:off x="12098437" y="5900527"/>
            <a:ext cx="5852527" cy="3057945"/>
          </a:xfrm>
          <a:custGeom>
            <a:avLst/>
            <a:gdLst/>
            <a:ahLst/>
            <a:cxnLst/>
            <a:rect r="r" b="b" t="t" l="l"/>
            <a:pathLst>
              <a:path h="3057945" w="5852527">
                <a:moveTo>
                  <a:pt x="0" y="0"/>
                </a:moveTo>
                <a:lnTo>
                  <a:pt x="5852527" y="0"/>
                </a:lnTo>
                <a:lnTo>
                  <a:pt x="5852527" y="3057946"/>
                </a:lnTo>
                <a:lnTo>
                  <a:pt x="0" y="3057946"/>
                </a:lnTo>
                <a:lnTo>
                  <a:pt x="0" y="0"/>
                </a:lnTo>
                <a:close/>
              </a:path>
            </a:pathLst>
          </a:custGeom>
          <a:blipFill>
            <a:blip r:embed="rId5"/>
            <a:stretch>
              <a:fillRect l="0" t="0" r="0" b="0"/>
            </a:stretch>
          </a:blipFill>
        </p:spPr>
      </p:sp>
      <p:sp>
        <p:nvSpPr>
          <p:cNvPr name="TextBox 30" id="30"/>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4</a:t>
            </a:r>
          </a:p>
        </p:txBody>
      </p:sp>
      <p:sp>
        <p:nvSpPr>
          <p:cNvPr name="TextBox 32" id="32"/>
          <p:cNvSpPr txBox="true"/>
          <p:nvPr/>
        </p:nvSpPr>
        <p:spPr>
          <a:xfrm rot="0">
            <a:off x="-614339" y="284797"/>
            <a:ext cx="10408770" cy="1335405"/>
          </a:xfrm>
          <a:prstGeom prst="rect">
            <a:avLst/>
          </a:prstGeom>
        </p:spPr>
        <p:txBody>
          <a:bodyPr anchor="t" rtlCol="false" tIns="0" lIns="0" bIns="0" rIns="0">
            <a:spAutoFit/>
          </a:bodyPr>
          <a:lstStyle/>
          <a:p>
            <a:pPr algn="ctr">
              <a:lnSpc>
                <a:spcPts val="10919"/>
              </a:lnSpc>
            </a:pPr>
            <a:r>
              <a:rPr lang="en-US" sz="7800">
                <a:solidFill>
                  <a:srgbClr val="000000"/>
                </a:solidFill>
                <a:latin typeface="Canva Sans Bold"/>
              </a:rPr>
              <a:t>Introduction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3000099" y="3957638"/>
            <a:ext cx="4143375" cy="4886325"/>
          </a:xfrm>
          <a:custGeom>
            <a:avLst/>
            <a:gdLst/>
            <a:ahLst/>
            <a:cxnLst/>
            <a:rect r="r" b="b" t="t" l="l"/>
            <a:pathLst>
              <a:path h="4886325" w="4143375">
                <a:moveTo>
                  <a:pt x="0" y="0"/>
                </a:moveTo>
                <a:lnTo>
                  <a:pt x="4143375" y="0"/>
                </a:lnTo>
                <a:lnTo>
                  <a:pt x="4143375" y="4886324"/>
                </a:lnTo>
                <a:lnTo>
                  <a:pt x="0" y="4886324"/>
                </a:lnTo>
                <a:lnTo>
                  <a:pt x="0" y="0"/>
                </a:lnTo>
                <a:close/>
              </a:path>
            </a:pathLst>
          </a:custGeom>
          <a:blipFill>
            <a:blip r:embed="rId2"/>
            <a:stretch>
              <a:fillRect l="-21" t="0" r="-21" b="0"/>
            </a:stretch>
          </a:blipFill>
        </p:spPr>
      </p:sp>
      <p:sp>
        <p:nvSpPr>
          <p:cNvPr name="TextBox 27" id="27"/>
          <p:cNvSpPr txBox="true"/>
          <p:nvPr/>
        </p:nvSpPr>
        <p:spPr>
          <a:xfrm rot="0">
            <a:off x="1251108" y="869567"/>
            <a:ext cx="10812523" cy="981075"/>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rPr>
              <a:t>PROBLEM	STATEMENT</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4</a:t>
            </a:r>
          </a:p>
        </p:txBody>
      </p:sp>
      <p:sp>
        <p:nvSpPr>
          <p:cNvPr name="TextBox 31" id="31"/>
          <p:cNvSpPr txBox="true"/>
          <p:nvPr/>
        </p:nvSpPr>
        <p:spPr>
          <a:xfrm rot="0">
            <a:off x="353956" y="2250107"/>
            <a:ext cx="11709675" cy="6136656"/>
          </a:xfrm>
          <a:prstGeom prst="rect">
            <a:avLst/>
          </a:prstGeom>
        </p:spPr>
        <p:txBody>
          <a:bodyPr anchor="t" rtlCol="false" tIns="0" lIns="0" bIns="0" rIns="0">
            <a:spAutoFit/>
          </a:bodyPr>
          <a:lstStyle/>
          <a:p>
            <a:pPr algn="ctr">
              <a:lnSpc>
                <a:spcPts val="4892"/>
              </a:lnSpc>
            </a:pPr>
            <a:r>
              <a:rPr lang="en-US" sz="3494">
                <a:solidFill>
                  <a:srgbClr val="000000"/>
                </a:solidFill>
                <a:latin typeface="Canva Sans"/>
              </a:rPr>
              <a:t>The increasing reliance on digital devices and the internet for daily activities, cybersecurity threats such as keyloggers have become a significant concern. Keyloggers, which record keystrokes to capture sensitive information like passwords and credit card details, pose a severe risk to individuals and organizations alike. The challenge is to develop a robust security solution that can effectively detect and mitigate keylogger threats while ensuring minimal impact on system performance.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sp>
        <p:nvSpPr>
          <p:cNvPr name="TextBox 27" id="27"/>
          <p:cNvSpPr txBox="true"/>
          <p:nvPr/>
        </p:nvSpPr>
        <p:spPr>
          <a:xfrm rot="0">
            <a:off x="1548168" y="1019175"/>
            <a:ext cx="9617606" cy="98107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rPr>
              <a:t>PROJECT	OVERVIEW</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5</a:t>
            </a:r>
          </a:p>
        </p:txBody>
      </p:sp>
      <p:sp>
        <p:nvSpPr>
          <p:cNvPr name="TextBox 31" id="31"/>
          <p:cNvSpPr txBox="true"/>
          <p:nvPr/>
        </p:nvSpPr>
        <p:spPr>
          <a:xfrm rot="0">
            <a:off x="671512" y="2591435"/>
            <a:ext cx="11685837" cy="6252528"/>
          </a:xfrm>
          <a:prstGeom prst="rect">
            <a:avLst/>
          </a:prstGeom>
        </p:spPr>
        <p:txBody>
          <a:bodyPr anchor="t" rtlCol="false" tIns="0" lIns="0" bIns="0" rIns="0">
            <a:spAutoFit/>
          </a:bodyPr>
          <a:lstStyle/>
          <a:p>
            <a:pPr algn="ctr">
              <a:lnSpc>
                <a:spcPts val="4978"/>
              </a:lnSpc>
            </a:pPr>
            <a:r>
              <a:rPr lang="en-US" sz="3556">
                <a:solidFill>
                  <a:srgbClr val="000000"/>
                </a:solidFill>
                <a:latin typeface="Canva Sans"/>
              </a:rPr>
              <a:t> </a:t>
            </a:r>
            <a:r>
              <a:rPr lang="en-US" sz="3556">
                <a:solidFill>
                  <a:srgbClr val="000000"/>
                </a:solidFill>
                <a:latin typeface="Canva Sans"/>
              </a:rPr>
              <a:t>The project aims to create an advanced security solution focused on detecting and preventing keyloggers. This solution will integrate multiple detection techniques, including behavior analysis, signature-based detection, and heuristic methods, to identify and neutralize keyloggers in real time. The project will involve designing user-friendly interfaces, ensuring compatibility across various operating systems, and conducting extensive testing to validate the effectiveness of the solution.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27" id="27"/>
          <p:cNvSpPr txBox="true"/>
          <p:nvPr/>
        </p:nvSpPr>
        <p:spPr>
          <a:xfrm rot="0">
            <a:off x="891356" y="2387624"/>
            <a:ext cx="10054574" cy="6999520"/>
          </a:xfrm>
          <a:prstGeom prst="rect">
            <a:avLst/>
          </a:prstGeom>
        </p:spPr>
        <p:txBody>
          <a:bodyPr anchor="t" rtlCol="false" tIns="0" lIns="0" bIns="0" rIns="0">
            <a:spAutoFit/>
          </a:bodyPr>
          <a:lstStyle/>
          <a:p>
            <a:pPr algn="ctr">
              <a:lnSpc>
                <a:spcPts val="4283"/>
              </a:lnSpc>
            </a:pPr>
            <a:r>
              <a:rPr lang="en-US" sz="3059">
                <a:solidFill>
                  <a:srgbClr val="000000"/>
                </a:solidFill>
                <a:latin typeface="Canva Sans"/>
              </a:rPr>
              <a:t>INDIVIDUALS:</a:t>
            </a:r>
          </a:p>
          <a:p>
            <a:pPr algn="ctr">
              <a:lnSpc>
                <a:spcPts val="4283"/>
              </a:lnSpc>
            </a:pPr>
            <a:r>
              <a:rPr lang="en-US" sz="3059">
                <a:solidFill>
                  <a:srgbClr val="000000"/>
                </a:solidFill>
                <a:latin typeface="Canva Sans"/>
              </a:rPr>
              <a:t> Everyday computer users who need protection from keyloggers   to safeguard their personal information.</a:t>
            </a:r>
          </a:p>
          <a:p>
            <a:pPr algn="ctr">
              <a:lnSpc>
                <a:spcPts val="4283"/>
              </a:lnSpc>
            </a:pPr>
            <a:r>
              <a:rPr lang="en-US" sz="3059">
                <a:solidFill>
                  <a:srgbClr val="000000"/>
                </a:solidFill>
                <a:latin typeface="Canva Sans"/>
              </a:rPr>
              <a:t>BUSINESSES</a:t>
            </a:r>
            <a:r>
              <a:rPr lang="en-US" sz="3059">
                <a:solidFill>
                  <a:srgbClr val="000000"/>
                </a:solidFill>
                <a:latin typeface="Canva Sans"/>
              </a:rPr>
              <a:t>: </a:t>
            </a:r>
          </a:p>
          <a:p>
            <a:pPr algn="ctr">
              <a:lnSpc>
                <a:spcPts val="4283"/>
              </a:lnSpc>
            </a:pPr>
            <a:r>
              <a:rPr lang="en-US" sz="3059">
                <a:solidFill>
                  <a:srgbClr val="000000"/>
                </a:solidFill>
                <a:latin typeface="Canva Sans"/>
              </a:rPr>
              <a:t>Organizations looking to protect their employees' and customers' data from keylogging threats.</a:t>
            </a:r>
          </a:p>
          <a:p>
            <a:pPr algn="ctr">
              <a:lnSpc>
                <a:spcPts val="4283"/>
              </a:lnSpc>
            </a:pPr>
            <a:r>
              <a:rPr lang="en-US" sz="3059">
                <a:solidFill>
                  <a:srgbClr val="000000"/>
                </a:solidFill>
                <a:latin typeface="Canva Sans"/>
              </a:rPr>
              <a:t>FINANCIAL INSTITUTIONS</a:t>
            </a:r>
            <a:r>
              <a:rPr lang="en-US" sz="3059">
                <a:solidFill>
                  <a:srgbClr val="000000"/>
                </a:solidFill>
                <a:latin typeface="Canva Sans"/>
              </a:rPr>
              <a:t>: </a:t>
            </a:r>
          </a:p>
          <a:p>
            <a:pPr algn="ctr">
              <a:lnSpc>
                <a:spcPts val="4283"/>
              </a:lnSpc>
            </a:pPr>
            <a:r>
              <a:rPr lang="en-US" sz="3059">
                <a:solidFill>
                  <a:srgbClr val="000000"/>
                </a:solidFill>
                <a:latin typeface="Canva Sans"/>
              </a:rPr>
              <a:t>Banks and other financial entities that require high-security measures to protect sensitive financial transactions.</a:t>
            </a:r>
          </a:p>
          <a:p>
            <a:pPr algn="ctr">
              <a:lnSpc>
                <a:spcPts val="4283"/>
              </a:lnSpc>
            </a:pPr>
            <a:r>
              <a:rPr lang="en-US" sz="3059">
                <a:solidFill>
                  <a:srgbClr val="000000"/>
                </a:solidFill>
                <a:latin typeface="Canva Sans"/>
              </a:rPr>
              <a:t>GOVERNMENT AGENCIES</a:t>
            </a:r>
            <a:r>
              <a:rPr lang="en-US" sz="3059">
                <a:solidFill>
                  <a:srgbClr val="000000"/>
                </a:solidFill>
                <a:latin typeface="Canva Sans"/>
              </a:rPr>
              <a:t>:</a:t>
            </a:r>
          </a:p>
          <a:p>
            <a:pPr algn="ctr">
              <a:lnSpc>
                <a:spcPts val="4283"/>
              </a:lnSpc>
            </a:pPr>
            <a:r>
              <a:rPr lang="en-US" sz="3059">
                <a:solidFill>
                  <a:srgbClr val="000000"/>
                </a:solidFill>
                <a:latin typeface="Canva Sans"/>
              </a:rPr>
              <a:t> Entities that handle confidential and sensitive information requiring robust cybersecurity measures. </a:t>
            </a:r>
          </a:p>
        </p:txBody>
      </p:sp>
      <p:sp>
        <p:nvSpPr>
          <p:cNvPr name="Freeform 28" id="28"/>
          <p:cNvSpPr/>
          <p:nvPr/>
        </p:nvSpPr>
        <p:spPr>
          <a:xfrm flipH="false" flipV="false" rot="0">
            <a:off x="11714048" y="2786454"/>
            <a:ext cx="6032914" cy="5497493"/>
          </a:xfrm>
          <a:custGeom>
            <a:avLst/>
            <a:gdLst/>
            <a:ahLst/>
            <a:cxnLst/>
            <a:rect r="r" b="b" t="t" l="l"/>
            <a:pathLst>
              <a:path h="5497493" w="6032914">
                <a:moveTo>
                  <a:pt x="0" y="0"/>
                </a:moveTo>
                <a:lnTo>
                  <a:pt x="6032915" y="0"/>
                </a:lnTo>
                <a:lnTo>
                  <a:pt x="6032915" y="5497493"/>
                </a:lnTo>
                <a:lnTo>
                  <a:pt x="0" y="54974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9" id="29"/>
          <p:cNvSpPr txBox="true"/>
          <p:nvPr/>
        </p:nvSpPr>
        <p:spPr>
          <a:xfrm rot="0">
            <a:off x="1049178" y="1344674"/>
            <a:ext cx="10116596" cy="733425"/>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rPr>
              <a:t>WHO ARE THE END USERS?</a:t>
            </a:r>
          </a:p>
        </p:txBody>
      </p:sp>
      <p:sp>
        <p:nvSpPr>
          <p:cNvPr name="TextBox 30" id="30"/>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437198" y="3579019"/>
            <a:ext cx="4043361" cy="4872038"/>
          </a:xfrm>
          <a:custGeom>
            <a:avLst/>
            <a:gdLst/>
            <a:ahLst/>
            <a:cxnLst/>
            <a:rect r="r" b="b" t="t" l="l"/>
            <a:pathLst>
              <a:path h="4872038" w="4043361">
                <a:moveTo>
                  <a:pt x="0" y="0"/>
                </a:moveTo>
                <a:lnTo>
                  <a:pt x="4043361" y="0"/>
                </a:lnTo>
                <a:lnTo>
                  <a:pt x="4043361" y="4872037"/>
                </a:lnTo>
                <a:lnTo>
                  <a:pt x="0" y="4872037"/>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25" y="8843962"/>
            <a:ext cx="271462" cy="271462"/>
            <a:chOff x="0" y="0"/>
            <a:chExt cx="361950" cy="361950"/>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7" id="27"/>
          <p:cNvSpPr txBox="true"/>
          <p:nvPr/>
        </p:nvSpPr>
        <p:spPr>
          <a:xfrm rot="0">
            <a:off x="837247" y="1290637"/>
            <a:ext cx="14644688" cy="1647825"/>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rPr>
              <a:t>YOUR SOLUTION AND ITS VALUE PROPOSITION</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7</a:t>
            </a:r>
          </a:p>
        </p:txBody>
      </p:sp>
      <p:sp>
        <p:nvSpPr>
          <p:cNvPr name="TextBox 31" id="31"/>
          <p:cNvSpPr txBox="true"/>
          <p:nvPr/>
        </p:nvSpPr>
        <p:spPr>
          <a:xfrm rot="0">
            <a:off x="5254792" y="3105012"/>
            <a:ext cx="8146883" cy="5803594"/>
          </a:xfrm>
          <a:prstGeom prst="rect">
            <a:avLst/>
          </a:prstGeom>
        </p:spPr>
        <p:txBody>
          <a:bodyPr anchor="t" rtlCol="false" tIns="0" lIns="0" bIns="0" rIns="0">
            <a:spAutoFit/>
          </a:bodyPr>
          <a:lstStyle/>
          <a:p>
            <a:pPr algn="ctr" marL="445536" indent="-222768" lvl="1">
              <a:lnSpc>
                <a:spcPts val="2889"/>
              </a:lnSpc>
              <a:buFont typeface="Arial"/>
              <a:buChar char="•"/>
            </a:pPr>
            <a:r>
              <a:rPr lang="en-US" sz="2063">
                <a:solidFill>
                  <a:srgbClr val="000000"/>
                </a:solidFill>
                <a:latin typeface="Canva Sans"/>
              </a:rPr>
              <a:t>Security Software: Our software detects and blocks keylogging attempts in real-time.</a:t>
            </a:r>
          </a:p>
          <a:p>
            <a:pPr algn="ctr" marL="445536" indent="-222768" lvl="1">
              <a:lnSpc>
                <a:spcPts val="2889"/>
              </a:lnSpc>
              <a:buFont typeface="Arial"/>
              <a:buChar char="•"/>
            </a:pPr>
            <a:r>
              <a:rPr lang="en-US" sz="2063">
                <a:solidFill>
                  <a:srgbClr val="000000"/>
                </a:solidFill>
                <a:latin typeface="Canva Sans"/>
              </a:rPr>
              <a:t>Encryption: We use advanced encryption techniques to safeguard your data.</a:t>
            </a:r>
          </a:p>
          <a:p>
            <a:pPr algn="ctr" marL="445536" indent="-222768" lvl="1">
              <a:lnSpc>
                <a:spcPts val="2889"/>
              </a:lnSpc>
              <a:buFont typeface="Arial"/>
              <a:buChar char="•"/>
            </a:pPr>
            <a:r>
              <a:rPr lang="en-US" sz="2063">
                <a:solidFill>
                  <a:srgbClr val="000000"/>
                </a:solidFill>
                <a:latin typeface="Canva Sans"/>
              </a:rPr>
              <a:t>Firewalls: Our firewalls prevent unauthorized access and block malicious software.</a:t>
            </a:r>
          </a:p>
          <a:p>
            <a:pPr algn="ctr" marL="445536" indent="-222768" lvl="1">
              <a:lnSpc>
                <a:spcPts val="2889"/>
              </a:lnSpc>
              <a:buFont typeface="Arial"/>
              <a:buChar char="•"/>
            </a:pPr>
            <a:r>
              <a:rPr lang="en-US" sz="2063">
                <a:solidFill>
                  <a:srgbClr val="000000"/>
                </a:solidFill>
                <a:latin typeface="Canva Sans"/>
              </a:rPr>
              <a:t>User Education: We educate users to recognize and avoid keylogger threats.  </a:t>
            </a:r>
          </a:p>
          <a:p>
            <a:pPr algn="ctr" marL="445536" indent="-222768" lvl="1">
              <a:lnSpc>
                <a:spcPts val="2889"/>
              </a:lnSpc>
              <a:buFont typeface="Arial"/>
              <a:buChar char="•"/>
            </a:pPr>
            <a:r>
              <a:rPr lang="en-US" sz="2063">
                <a:solidFill>
                  <a:srgbClr val="000000"/>
                </a:solidFill>
                <a:latin typeface="Canva Sans"/>
              </a:rPr>
              <a:t>Detection Tools: Our software regularly scans for keyloggers and alerts users to potential threats.</a:t>
            </a:r>
          </a:p>
          <a:p>
            <a:pPr algn="ctr" marL="445536" indent="-222768" lvl="1">
              <a:lnSpc>
                <a:spcPts val="2889"/>
              </a:lnSpc>
              <a:buFont typeface="Arial"/>
              <a:buChar char="•"/>
            </a:pPr>
            <a:r>
              <a:rPr lang="en-US" sz="2063">
                <a:solidFill>
                  <a:srgbClr val="000000"/>
                </a:solidFill>
                <a:latin typeface="Canva Sans"/>
              </a:rPr>
              <a:t>Incident Response Plan: We have a plan in place to address keylogger attacks swiftly and effectively.</a:t>
            </a:r>
          </a:p>
          <a:p>
            <a:pPr algn="ctr" marL="445536" indent="-222768" lvl="1">
              <a:lnSpc>
                <a:spcPts val="2889"/>
              </a:lnSpc>
              <a:buFont typeface="Arial"/>
              <a:buChar char="•"/>
            </a:pPr>
            <a:r>
              <a:rPr lang="en-US" sz="2063">
                <a:solidFill>
                  <a:srgbClr val="000000"/>
                </a:solidFill>
                <a:latin typeface="Canva Sans"/>
              </a:rPr>
              <a:t>Forensic Analysis: We conduct forensic analysis to identify the source of attacks and prevent future incidents. </a:t>
            </a:r>
          </a:p>
          <a:p>
            <a:pPr algn="ctr">
              <a:lnSpc>
                <a:spcPts val="2889"/>
              </a:lnSpc>
            </a:pPr>
          </a:p>
          <a:p>
            <a:pPr algn="ctr">
              <a:lnSpc>
                <a:spcPts val="288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2"/>
            <a:stretch>
              <a:fillRect l="-66666" t="0" r="-66666" b="0"/>
            </a:stretch>
          </a:blipFill>
        </p:spPr>
      </p:sp>
      <p:sp>
        <p:nvSpPr>
          <p:cNvPr name="Freeform 27" id="27"/>
          <p:cNvSpPr/>
          <p:nvPr/>
        </p:nvSpPr>
        <p:spPr>
          <a:xfrm flipH="false" flipV="false" rot="0">
            <a:off x="5450490" y="221835"/>
            <a:ext cx="9673020" cy="9851137"/>
          </a:xfrm>
          <a:custGeom>
            <a:avLst/>
            <a:gdLst/>
            <a:ahLst/>
            <a:cxnLst/>
            <a:rect r="r" b="b" t="t" l="l"/>
            <a:pathLst>
              <a:path h="9851137" w="9673020">
                <a:moveTo>
                  <a:pt x="0" y="0"/>
                </a:moveTo>
                <a:lnTo>
                  <a:pt x="9673020" y="0"/>
                </a:lnTo>
                <a:lnTo>
                  <a:pt x="9673020" y="9851137"/>
                </a:lnTo>
                <a:lnTo>
                  <a:pt x="0" y="9851137"/>
                </a:lnTo>
                <a:lnTo>
                  <a:pt x="0" y="0"/>
                </a:lnTo>
                <a:close/>
              </a:path>
            </a:pathLst>
          </a:custGeom>
          <a:blipFill>
            <a:blip r:embed="rId3"/>
            <a:stretch>
              <a:fillRect l="0" t="-2950" r="0" b="-2950"/>
            </a:stretch>
          </a:blipFill>
        </p:spPr>
      </p:sp>
      <p:sp>
        <p:nvSpPr>
          <p:cNvPr name="Freeform 28" id="28"/>
          <p:cNvSpPr/>
          <p:nvPr/>
        </p:nvSpPr>
        <p:spPr>
          <a:xfrm flipH="false" flipV="false" rot="0">
            <a:off x="335756" y="1032604"/>
            <a:ext cx="4773168" cy="8229600"/>
          </a:xfrm>
          <a:custGeom>
            <a:avLst/>
            <a:gdLst/>
            <a:ahLst/>
            <a:cxnLst/>
            <a:rect r="r" b="b" t="t" l="l"/>
            <a:pathLst>
              <a:path h="8229600" w="4773168">
                <a:moveTo>
                  <a:pt x="0" y="0"/>
                </a:moveTo>
                <a:lnTo>
                  <a:pt x="4773168" y="0"/>
                </a:lnTo>
                <a:lnTo>
                  <a:pt x="4773168" y="8229600"/>
                </a:lnTo>
                <a:lnTo>
                  <a:pt x="0" y="8229600"/>
                </a:lnTo>
                <a:lnTo>
                  <a:pt x="0" y="0"/>
                </a:lnTo>
                <a:close/>
              </a:path>
            </a:pathLst>
          </a:custGeom>
          <a:blipFill>
            <a:blip r:embed="rId4"/>
            <a:stretch>
              <a:fillRect l="0" t="0" r="0" b="0"/>
            </a:stretch>
          </a:blipFill>
        </p:spPr>
      </p:sp>
      <p:sp>
        <p:nvSpPr>
          <p:cNvPr name="TextBox 29" id="29"/>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DAGHVlCCXWg</dc:identifier>
  <dcterms:modified xsi:type="dcterms:W3CDTF">2011-08-01T06:04:30Z</dcterms:modified>
  <cp:revision>1</cp:revision>
  <dc:title>Template_Presentation_Students.pptx</dc:title>
</cp:coreProperties>
</file>