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7315200" cx="9753600"/>
  <p:notesSz cx="6858000" cy="9144000"/>
  <p:embeddedFontLst>
    <p:embeddedFont>
      <p:font typeface="Arsenal"/>
      <p:bold r:id="rId17"/>
      <p:boldItalic r:id="rId18"/>
    </p:embeddedFont>
    <p:embeddedFont>
      <p:font typeface="Radley"/>
      <p:regular r:id="rId19"/>
      <p: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dEujzMqvX9suRIEoNlIKq/p6h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dley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senal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dley-regular.fntdata"/><Relationship Id="rId6" Type="http://schemas.openxmlformats.org/officeDocument/2006/relationships/slide" Target="slides/slide1.xml"/><Relationship Id="rId18" Type="http://schemas.openxmlformats.org/officeDocument/2006/relationships/font" Target="fonts/Arsena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87BB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549974" y="1154674"/>
            <a:ext cx="8290560" cy="2259019"/>
            <a:chOff x="0" y="-9525"/>
            <a:chExt cx="11054080" cy="3012024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1054080" cy="3002499"/>
            </a:xfrm>
            <a:custGeom>
              <a:rect b="b" l="l" r="r" t="t"/>
              <a:pathLst>
                <a:path extrusionOk="0" h="3002499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3002499"/>
                  </a:lnTo>
                  <a:lnTo>
                    <a:pt x="0" y="30024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9525"/>
              <a:ext cx="11054080" cy="30120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6293" u="none" cap="none" strike="noStrike">
                  <a:solidFill>
                    <a:srgbClr val="FFF4BD"/>
                  </a:solidFill>
                  <a:latin typeface="Arsenal"/>
                  <a:ea typeface="Arsenal"/>
                  <a:cs typeface="Arsenal"/>
                  <a:sym typeface="Arsenal"/>
                </a:rPr>
                <a:t>🚲 Bike Sales Analysis – Insight Report</a:t>
              </a:r>
              <a:endParaRPr/>
            </a:p>
          </p:txBody>
        </p:sp>
      </p:grpSp>
      <p:sp>
        <p:nvSpPr>
          <p:cNvPr id="87" name="Google Shape;87;p1"/>
          <p:cNvSpPr txBox="1"/>
          <p:nvPr/>
        </p:nvSpPr>
        <p:spPr>
          <a:xfrm>
            <a:off x="1554480" y="4191000"/>
            <a:ext cx="664464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Prepared for Bike Dekho Project</a:t>
            </a:r>
            <a:endParaRPr/>
          </a:p>
          <a:p>
            <a:pPr indent="0" lvl="0" marL="0" marR="0" rtl="0" algn="ctr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rPr>
              <a:t>Using Excel Dashboard &amp; EDA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/>
          <p:nvPr/>
        </p:nvSpPr>
        <p:spPr>
          <a:xfrm>
            <a:off x="2804969" y="731520"/>
            <a:ext cx="4172809" cy="2845474"/>
          </a:xfrm>
          <a:custGeom>
            <a:rect b="b" l="l" r="r" t="t"/>
            <a:pathLst>
              <a:path extrusionOk="0" h="2845474" w="4172809">
                <a:moveTo>
                  <a:pt x="0" y="0"/>
                </a:moveTo>
                <a:lnTo>
                  <a:pt x="4172810" y="0"/>
                </a:lnTo>
                <a:lnTo>
                  <a:pt x="4172810" y="2845474"/>
                </a:lnTo>
                <a:lnTo>
                  <a:pt x="0" y="2845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10"/>
          <p:cNvSpPr txBox="1"/>
          <p:nvPr/>
        </p:nvSpPr>
        <p:spPr>
          <a:xfrm>
            <a:off x="827633" y="3429635"/>
            <a:ext cx="8290560" cy="3154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North America and Europe dominate sales.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Regional data shows where bikes are most in demand geographically.</a:t>
            </a:r>
            <a:endParaRPr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Takeaway: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high-performing regions can be leveraged for future launches.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lower-performing areas, investigate barriers like pricing, infrastructure, or interest.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/>
        </p:nvSpPr>
        <p:spPr>
          <a:xfrm>
            <a:off x="848991" y="2028055"/>
            <a:ext cx="8290560" cy="338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3214" u="none" cap="none" strike="noStrike">
                <a:solidFill>
                  <a:srgbClr val="D0A93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"/>
          <p:cNvGrpSpPr/>
          <p:nvPr/>
        </p:nvGrpSpPr>
        <p:grpSpPr>
          <a:xfrm>
            <a:off x="487680" y="221509"/>
            <a:ext cx="8778240" cy="1290638"/>
            <a:chOff x="0" y="-95250"/>
            <a:chExt cx="11704320" cy="1720850"/>
          </a:xfrm>
        </p:grpSpPr>
        <p:sp>
          <p:nvSpPr>
            <p:cNvPr id="93" name="Google Shape;93;p2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94" name="Google Shape;94;p2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693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📌 Project Overview</a:t>
              </a:r>
              <a:endParaRPr/>
            </a:p>
          </p:txBody>
        </p:sp>
      </p:grpSp>
      <p:sp>
        <p:nvSpPr>
          <p:cNvPr id="95" name="Google Shape;95;p2"/>
          <p:cNvSpPr txBox="1"/>
          <p:nvPr/>
        </p:nvSpPr>
        <p:spPr>
          <a:xfrm>
            <a:off x="579120" y="1685925"/>
            <a:ext cx="8595360" cy="4695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Bike Dekho – Bike Sales Analysis is a hands-on Excel-based project focused on: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Cleaning &amp; transforming raw sales data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Performing EDA using PivotTables and formulas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Creating an interactive dashboard for business insights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3"/>
          <p:cNvGrpSpPr/>
          <p:nvPr/>
        </p:nvGrpSpPr>
        <p:grpSpPr>
          <a:xfrm>
            <a:off x="487680" y="221509"/>
            <a:ext cx="8778240" cy="1290638"/>
            <a:chOff x="0" y="-95250"/>
            <a:chExt cx="11704320" cy="1720850"/>
          </a:xfrm>
        </p:grpSpPr>
        <p:sp>
          <p:nvSpPr>
            <p:cNvPr id="101" name="Google Shape;101;p3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02" name="Google Shape;102;p3"/>
            <p:cNvSpPr txBox="1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693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📈 Key Business Insights</a:t>
              </a: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579120" y="1910188"/>
            <a:ext cx="8595360" cy="3667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Married males aged 30–45 with higher income are the most frequent buyers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Mountain bikes are the top preferred category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North America leads in regional sales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1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Occupation and commute distance influence purchasing behavior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13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4"/>
          <p:cNvGrpSpPr/>
          <p:nvPr/>
        </p:nvGrpSpPr>
        <p:grpSpPr>
          <a:xfrm>
            <a:off x="487680" y="292947"/>
            <a:ext cx="8778240" cy="1219200"/>
            <a:chOff x="0" y="0"/>
            <a:chExt cx="11704320" cy="1625600"/>
          </a:xfrm>
        </p:grpSpPr>
        <p:sp>
          <p:nvSpPr>
            <p:cNvPr id="109" name="Google Shape;109;p4"/>
            <p:cNvSpPr/>
            <p:nvPr/>
          </p:nvSpPr>
          <p:spPr>
            <a:xfrm>
              <a:off x="0" y="0"/>
              <a:ext cx="11704320" cy="1625600"/>
            </a:xfrm>
            <a:custGeom>
              <a:rect b="b" l="l" r="r" t="t"/>
              <a:pathLst>
                <a:path extrusionOk="0"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>
              <a:noFill/>
            </a:ln>
          </p:spPr>
        </p:sp>
        <p:sp>
          <p:nvSpPr>
            <p:cNvPr id="110" name="Google Shape;110;p4"/>
            <p:cNvSpPr txBox="1"/>
            <p:nvPr/>
          </p:nvSpPr>
          <p:spPr>
            <a:xfrm>
              <a:off x="1283793" y="708604"/>
              <a:ext cx="10420500" cy="91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9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993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• Customer Commute Pattern (LineChart)</a:t>
              </a:r>
              <a:endParaRPr sz="700"/>
            </a:p>
            <a:p>
              <a:pPr indent="0" lvl="0" marL="0" marR="0" rtl="0" algn="ctr">
                <a:lnSpc>
                  <a:spcPct val="11998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4"/>
          <p:cNvSpPr/>
          <p:nvPr/>
        </p:nvSpPr>
        <p:spPr>
          <a:xfrm>
            <a:off x="5925494" y="1643850"/>
            <a:ext cx="3096586" cy="1914722"/>
          </a:xfrm>
          <a:custGeom>
            <a:rect b="b" l="l" r="r" t="t"/>
            <a:pathLst>
              <a:path extrusionOk="0" h="1914722" w="3096586">
                <a:moveTo>
                  <a:pt x="0" y="0"/>
                </a:moveTo>
                <a:lnTo>
                  <a:pt x="3096586" y="0"/>
                </a:lnTo>
                <a:lnTo>
                  <a:pt x="3096586" y="1914722"/>
                </a:lnTo>
                <a:lnTo>
                  <a:pt x="0" y="19147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4"/>
          <p:cNvSpPr txBox="1"/>
          <p:nvPr/>
        </p:nvSpPr>
        <p:spPr>
          <a:xfrm>
            <a:off x="731520" y="1605750"/>
            <a:ext cx="4727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-215900" lvl="1" marL="43180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majority of bike buyers have short daily commutes</a:t>
            </a:r>
            <a:endParaRPr/>
          </a:p>
          <a:p>
            <a:pPr indent="-215900" lvl="1" marL="43180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Customers commuting 0–1 Miles and 2–5 Miles represent the largest share of bike purchases.</a:t>
            </a:r>
            <a:endParaRPr/>
          </a:p>
          <a:p>
            <a:pPr indent="-215900" lvl="1" marL="43180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few buyers commute more than 10 miles daily.</a:t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731520" y="4857372"/>
            <a:ext cx="8534400" cy="17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9333" lvl="1" marL="478667" marR="0" rtl="0" algn="l">
              <a:lnSpc>
                <a:spcPct val="11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7"/>
              <a:buFont typeface="Arial"/>
              <a:buChar char="•"/>
            </a:pPr>
            <a:r>
              <a:rPr b="0" i="0" lang="en-US" sz="22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Bikes are primarily being used for short-distance, urban commutes.</a:t>
            </a:r>
            <a:endParaRPr/>
          </a:p>
          <a:p>
            <a:pPr indent="-239333" lvl="1" marL="478667" marR="0" rtl="0" algn="l">
              <a:lnSpc>
                <a:spcPct val="11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7"/>
              <a:buFont typeface="Arial"/>
              <a:buChar char="•"/>
            </a:pPr>
            <a:r>
              <a:rPr b="0" i="0" lang="en-US" sz="22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Marketing should highlight ease, cost-efficiency, and time-saving benefits for short commutes.</a:t>
            </a:r>
            <a:endParaRPr/>
          </a:p>
          <a:p>
            <a:pPr indent="-239333" lvl="1" marL="478667" marR="0" rtl="0" algn="l">
              <a:lnSpc>
                <a:spcPct val="1199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17"/>
              <a:buFont typeface="Arial"/>
              <a:buChar char="•"/>
            </a:pPr>
            <a:r>
              <a:rPr b="0" i="0" lang="en-US" sz="2217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offering compact, lightweight models targeted at city commuters.</a:t>
            </a:r>
            <a:endParaRPr/>
          </a:p>
        </p:txBody>
      </p:sp>
      <p:sp>
        <p:nvSpPr>
          <p:cNvPr id="114" name="Google Shape;114;p4"/>
          <p:cNvSpPr txBox="1"/>
          <p:nvPr/>
        </p:nvSpPr>
        <p:spPr>
          <a:xfrm>
            <a:off x="731520" y="4438564"/>
            <a:ext cx="2268587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Takeaway: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/>
          <p:nvPr/>
        </p:nvSpPr>
        <p:spPr>
          <a:xfrm>
            <a:off x="5775976" y="1665404"/>
            <a:ext cx="3416499" cy="2136451"/>
          </a:xfrm>
          <a:custGeom>
            <a:rect b="b" l="l" r="r" t="t"/>
            <a:pathLst>
              <a:path extrusionOk="0" h="2136451" w="3416499">
                <a:moveTo>
                  <a:pt x="0" y="0"/>
                </a:moveTo>
                <a:lnTo>
                  <a:pt x="3416499" y="0"/>
                </a:lnTo>
                <a:lnTo>
                  <a:pt x="3416499" y="2136451"/>
                </a:lnTo>
                <a:lnTo>
                  <a:pt x="0" y="21364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68" r="-568" t="0"/>
            </a:stretch>
          </a:blipFill>
          <a:ln>
            <a:noFill/>
          </a:ln>
        </p:spPr>
      </p:sp>
      <p:sp>
        <p:nvSpPr>
          <p:cNvPr id="120" name="Google Shape;120;p5"/>
          <p:cNvSpPr txBox="1"/>
          <p:nvPr/>
        </p:nvSpPr>
        <p:spPr>
          <a:xfrm>
            <a:off x="731520" y="1185817"/>
            <a:ext cx="4926608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-237490" lvl="1" marL="474979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North America leads with the highest number of bike buyers at 220, accounting for nearly 46% of total purchases.</a:t>
            </a:r>
            <a:endParaRPr/>
          </a:p>
          <a:p>
            <a:pPr indent="-237490" lvl="1" marL="474979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Europe follows with 148 buyers (~31%).</a:t>
            </a:r>
            <a:endParaRPr/>
          </a:p>
          <a:p>
            <a:pPr indent="-237490" lvl="1" marL="474979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Pacific has the lowest buyer count at 113 (~23%).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731520" y="4411980"/>
            <a:ext cx="7345448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Takeaway:</a:t>
            </a:r>
            <a:endParaRPr/>
          </a:p>
          <a:p>
            <a:pPr indent="-215900" lvl="1" marL="43180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North America is your strongest market — this region is ideal for launching premium models, loyalty programs, or regional campaigns.</a:t>
            </a:r>
            <a:endParaRPr/>
          </a:p>
          <a:p>
            <a:pPr indent="-215900" lvl="1" marL="43180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Europe also shows significant potential and can be explored for urban commute solutions.</a:t>
            </a:r>
            <a:endParaRPr/>
          </a:p>
          <a:p>
            <a:pPr indent="-215900" lvl="1" marL="431801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Pacific region may benefit from targeted awareness marketing, affordability programs, or understanding local customer needs.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731520" y="328567"/>
            <a:ext cx="8290560" cy="904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"Bike Buyers by Region – North America Leads the Market"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/>
          <p:nvPr/>
        </p:nvSpPr>
        <p:spPr>
          <a:xfrm>
            <a:off x="4716543" y="1638237"/>
            <a:ext cx="4900377" cy="4840259"/>
          </a:xfrm>
          <a:custGeom>
            <a:rect b="b" l="l" r="r" t="t"/>
            <a:pathLst>
              <a:path extrusionOk="0" h="4840259" w="4900377">
                <a:moveTo>
                  <a:pt x="0" y="0"/>
                </a:moveTo>
                <a:lnTo>
                  <a:pt x="4900377" y="0"/>
                </a:lnTo>
                <a:lnTo>
                  <a:pt x="4900377" y="4840259"/>
                </a:lnTo>
                <a:lnTo>
                  <a:pt x="0" y="48402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1446" r="-31446" t="0"/>
            </a:stretch>
          </a:blipFill>
          <a:ln>
            <a:noFill/>
          </a:ln>
        </p:spPr>
      </p:sp>
      <p:sp>
        <p:nvSpPr>
          <p:cNvPr id="128" name="Google Shape;128;p6"/>
          <p:cNvSpPr txBox="1"/>
          <p:nvPr/>
        </p:nvSpPr>
        <p:spPr>
          <a:xfrm>
            <a:off x="656697" y="1552512"/>
            <a:ext cx="4145280" cy="5053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Shows the percentage of male and female customers.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indicates that a higher proportion of bike buyers are male compared to female.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Takeaway:</a:t>
            </a:r>
            <a:endParaRPr/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Marketing campaigns can be tailored more toward male demographics, but there’s also potential to explore strategies to engage more female customers.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2475824" y="449925"/>
            <a:ext cx="61020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9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Gender Distribution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3371111" y="4335976"/>
            <a:ext cx="3544185" cy="2247704"/>
          </a:xfrm>
          <a:custGeom>
            <a:rect b="b" l="l" r="r" t="t"/>
            <a:pathLst>
              <a:path extrusionOk="0" h="2247704" w="3544185">
                <a:moveTo>
                  <a:pt x="0" y="0"/>
                </a:moveTo>
                <a:lnTo>
                  <a:pt x="3544185" y="0"/>
                </a:lnTo>
                <a:lnTo>
                  <a:pt x="3544185" y="2247704"/>
                </a:lnTo>
                <a:lnTo>
                  <a:pt x="0" y="22477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7"/>
          <p:cNvSpPr txBox="1"/>
          <p:nvPr/>
        </p:nvSpPr>
        <p:spPr>
          <a:xfrm>
            <a:off x="736857" y="1656710"/>
            <a:ext cx="8280000" cy="27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Shows the relationship between age groups and the likelihood of purchasing a bike.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30–45 age range shows the highest purchase activity.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Takeaway: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age group is likely the most financially stable and active—ideal target for promotions or loyalty programs.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2474351" y="636274"/>
            <a:ext cx="4736400" cy="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93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 vs Purchase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/>
          <p:nvPr/>
        </p:nvSpPr>
        <p:spPr>
          <a:xfrm>
            <a:off x="2260331" y="827633"/>
            <a:ext cx="4965803" cy="3149287"/>
          </a:xfrm>
          <a:custGeom>
            <a:rect b="b" l="l" r="r" t="t"/>
            <a:pathLst>
              <a:path extrusionOk="0" h="3149287" w="4965803">
                <a:moveTo>
                  <a:pt x="0" y="0"/>
                </a:moveTo>
                <a:lnTo>
                  <a:pt x="4965803" y="0"/>
                </a:lnTo>
                <a:lnTo>
                  <a:pt x="4965803" y="3149286"/>
                </a:lnTo>
                <a:lnTo>
                  <a:pt x="0" y="31492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2" name="Google Shape;142;p8"/>
          <p:cNvSpPr txBox="1"/>
          <p:nvPr/>
        </p:nvSpPr>
        <p:spPr>
          <a:xfrm>
            <a:off x="731520" y="4145280"/>
            <a:ext cx="829056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Compares how many males vs females actually purchased a bike.</a:t>
            </a:r>
            <a:endParaRPr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Males not only form the larger customer base but also have a higher purchase conversion rate.</a:t>
            </a:r>
            <a:endParaRPr/>
          </a:p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Takeaway:</a:t>
            </a:r>
            <a:endParaRPr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Males are the dominant buyers; however, analyzing what discourages purchases in females may open untapped segments.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2036068" y="648401"/>
            <a:ext cx="4912039" cy="3009199"/>
          </a:xfrm>
          <a:custGeom>
            <a:rect b="b" l="l" r="r" t="t"/>
            <a:pathLst>
              <a:path extrusionOk="0" h="3009199" w="4912039">
                <a:moveTo>
                  <a:pt x="0" y="0"/>
                </a:moveTo>
                <a:lnTo>
                  <a:pt x="4912039" y="0"/>
                </a:lnTo>
                <a:lnTo>
                  <a:pt x="4912039" y="3009199"/>
                </a:lnTo>
                <a:lnTo>
                  <a:pt x="0" y="3009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21" l="0" r="0" t="0"/>
            </a:stretch>
          </a:blipFill>
          <a:ln>
            <a:noFill/>
          </a:ln>
        </p:spPr>
      </p:sp>
      <p:sp>
        <p:nvSpPr>
          <p:cNvPr id="148" name="Google Shape;148;p9"/>
          <p:cNvSpPr txBox="1"/>
          <p:nvPr/>
        </p:nvSpPr>
        <p:spPr>
          <a:xfrm>
            <a:off x="731520" y="3919688"/>
            <a:ext cx="8617033" cy="271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-237490" lvl="1" marL="474979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Displays which occupational groups are more likely to purchase a bike.</a:t>
            </a:r>
            <a:endParaRPr/>
          </a:p>
          <a:p>
            <a:pPr indent="-237490" lvl="1" marL="474979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Professionals and Skilled Manual workers are leading categories in purchases.</a:t>
            </a:r>
            <a:endParaRPr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Business Takeaway:</a:t>
            </a:r>
            <a:endParaRPr/>
          </a:p>
          <a:p>
            <a:pPr indent="-237490" lvl="1" marL="474979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Focus marketing efforts on working professionals.</a:t>
            </a:r>
            <a:endParaRPr/>
          </a:p>
          <a:p>
            <a:pPr indent="-237490" lvl="1" marL="474979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Partnerships with companies or offering commuter bikes may boost sales further.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