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9" r:id="rId5"/>
    <p:sldId id="275" r:id="rId6"/>
    <p:sldId id="260" r:id="rId7"/>
    <p:sldId id="257" r:id="rId8"/>
    <p:sldId id="276" r:id="rId9"/>
    <p:sldId id="277" r:id="rId10"/>
    <p:sldId id="278" r:id="rId11"/>
    <p:sldId id="262" r:id="rId12"/>
    <p:sldId id="258" r:id="rId13"/>
    <p:sldId id="263" r:id="rId14"/>
    <p:sldId id="265" r:id="rId15"/>
    <p:sldId id="266" r:id="rId16"/>
    <p:sldId id="279" r:id="rId17"/>
    <p:sldId id="280" r:id="rId18"/>
    <p:sldId id="281" r:id="rId19"/>
    <p:sldId id="282" r:id="rId20"/>
    <p:sldId id="268" r:id="rId21"/>
    <p:sldId id="270" r:id="rId22"/>
    <p:sldId id="271" r:id="rId23"/>
    <p:sldId id="272" r:id="rId24"/>
    <p:sldId id="273" r:id="rId25"/>
    <p:sldId id="300" r:id="rId26"/>
    <p:sldId id="301" r:id="rId27"/>
    <p:sldId id="302" r:id="rId28"/>
    <p:sldId id="303" r:id="rId29"/>
    <p:sldId id="304" r:id="rId30"/>
    <p:sldId id="306" r:id="rId31"/>
    <p:sldId id="296" r:id="rId32"/>
    <p:sldId id="297" r:id="rId33"/>
    <p:sldId id="26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512" y="54"/>
      </p:cViewPr>
      <p:guideLst>
        <p:guide orient="horz" pos="2193"/>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E6EBC4-5B4C-400F-92D2-BF5994E7FED3}"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949635-F2FB-4A55-AFC4-2E7F37563E61}"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5" name="Header Placeholder 4"/>
          <p:cNvSpPr>
            <a:spLocks noGrp="1"/>
          </p:cNvSpPr>
          <p:nvPr>
            <p:ph type="hdr" sz="quarter" idx="10"/>
          </p:nvPr>
        </p:nvSpPr>
        <p:spPr/>
        <p:txBody>
          <a:bodyPr/>
          <a:lstStyle/>
          <a:p>
            <a:r>
              <a:rPr lang="en-US"/>
              <a:t>Aditya College of Engineering &amp; Technology</a:t>
            </a:r>
            <a:endParaRPr lang="en-IN"/>
          </a:p>
        </p:txBody>
      </p:sp>
      <p:sp>
        <p:nvSpPr>
          <p:cNvPr id="4" name="Date Placeholder 3"/>
          <p:cNvSpPr>
            <a:spLocks noGrp="1"/>
          </p:cNvSpPr>
          <p:nvPr>
            <p:ph type="dt" idx="11"/>
          </p:nvPr>
        </p:nvSpPr>
        <p:spPr/>
        <p:txBody>
          <a:bodyPr/>
          <a:lstStyle/>
          <a:p>
            <a:fld id="{1F4FDC1D-2544-466D-AE39-CC39EDA2E21A}" type="datetime2">
              <a:rPr lang="en-IN" smtClean="0"/>
            </a:fld>
            <a:endParaRPr lang="en-IN"/>
          </a:p>
        </p:txBody>
      </p:sp>
      <p:sp>
        <p:nvSpPr>
          <p:cNvPr id="6" name="Footer Placeholder 5"/>
          <p:cNvSpPr>
            <a:spLocks noGrp="1"/>
          </p:cNvSpPr>
          <p:nvPr>
            <p:ph type="ftr" sz="quarter" idx="12"/>
          </p:nvPr>
        </p:nvSpPr>
        <p:spPr/>
        <p:txBody>
          <a:bodyPr/>
          <a:lstStyle/>
          <a:p>
            <a:r>
              <a:rPr lang="en-IN" dirty="0" err="1" smtClean="0"/>
              <a:t>Dr.B.Srinivas</a:t>
            </a:r>
            <a:endParaRPr lang="en-IN" dirty="0"/>
          </a:p>
        </p:txBody>
      </p:sp>
      <p:sp>
        <p:nvSpPr>
          <p:cNvPr id="7" name="Slide Number Placeholder 6"/>
          <p:cNvSpPr>
            <a:spLocks noGrp="1"/>
          </p:cNvSpPr>
          <p:nvPr>
            <p:ph type="sldNum" sz="quarter" idx="13"/>
          </p:nvPr>
        </p:nvSpPr>
        <p:spPr/>
        <p:txBody>
          <a:bodyPr/>
          <a:lstStyle/>
          <a:p>
            <a:fld id="{557D0969-813B-422D-9164-DBF5CE022041}"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a:xfrm>
            <a:off x="457200" y="6356350"/>
            <a:ext cx="5791200" cy="365125"/>
          </a:xfrm>
          <a:prstGeom prst="rect">
            <a:avLst/>
          </a:prstGeom>
        </p:spPr>
        <p:txBody>
          <a:bodyPr/>
          <a:lstStyle>
            <a:lvl1pPr>
              <a:defRPr b="0"/>
            </a:lvl1pPr>
          </a:lstStyle>
          <a:p>
            <a:r>
              <a:rPr lang="en-US" smtClean="0"/>
              <a:t>Project Title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8150" y="95249"/>
            <a:ext cx="1085850" cy="609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userDrawn="1"/>
        </p:nvSpPr>
        <p:spPr>
          <a:xfrm>
            <a:off x="1524000" y="304800"/>
            <a:ext cx="6477000" cy="400110"/>
          </a:xfrm>
          <a:prstGeom prst="rect">
            <a:avLst/>
          </a:prstGeom>
          <a:noFill/>
        </p:spPr>
        <p:txBody>
          <a:bodyPr wrap="square" rtlCol="0">
            <a:spAutoFit/>
          </a:bodyPr>
          <a:lstStyle/>
          <a:p>
            <a:r>
              <a:rPr lang="en-US" sz="2000" b="1" dirty="0" smtClean="0">
                <a:solidFill>
                  <a:srgbClr val="0070C0"/>
                </a:solidFill>
              </a:rPr>
              <a:t>Aditya College of Engineering &amp; Technology</a:t>
            </a:r>
            <a:endParaRPr lang="en-US" sz="2000" b="1" dirty="0">
              <a:solidFill>
                <a:srgbClr val="0070C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838200"/>
            <a:ext cx="2057400" cy="5287963"/>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838200"/>
            <a:ext cx="6019800" cy="525938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73137"/>
            <a:ext cx="8229600" cy="703263"/>
          </a:xfrm>
        </p:spPr>
        <p:txBody>
          <a:bodyPr/>
          <a:lstStyle/>
          <a:p>
            <a:r>
              <a:rPr lang="en-US"/>
              <a:t>Click to edit Master title style</a:t>
            </a:r>
            <a:endParaRPr lang="en-US"/>
          </a:p>
        </p:txBody>
      </p:sp>
      <p:sp>
        <p:nvSpPr>
          <p:cNvPr id="3" name="Content Placeholder 2"/>
          <p:cNvSpPr>
            <a:spLocks noGrp="1"/>
          </p:cNvSpPr>
          <p:nvPr>
            <p:ph idx="1"/>
          </p:nvPr>
        </p:nvSpPr>
        <p:spPr>
          <a:xfrm>
            <a:off x="457200" y="1828800"/>
            <a:ext cx="8229600" cy="42973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8150" y="95249"/>
            <a:ext cx="1085850" cy="609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userDrawn="1"/>
        </p:nvSpPr>
        <p:spPr>
          <a:xfrm>
            <a:off x="1524000" y="304800"/>
            <a:ext cx="6477000" cy="400110"/>
          </a:xfrm>
          <a:prstGeom prst="rect">
            <a:avLst/>
          </a:prstGeom>
          <a:noFill/>
        </p:spPr>
        <p:txBody>
          <a:bodyPr wrap="square" rtlCol="0">
            <a:spAutoFit/>
          </a:bodyPr>
          <a:lstStyle/>
          <a:p>
            <a:r>
              <a:rPr lang="en-US" sz="2000" b="1" dirty="0" smtClean="0">
                <a:solidFill>
                  <a:srgbClr val="0070C0"/>
                </a:solidFill>
              </a:rPr>
              <a:t>Aditya College of Engineering &amp; Technology</a:t>
            </a:r>
            <a:endParaRPr lang="en-US" sz="2000" b="1" dirty="0">
              <a:solidFill>
                <a:srgbClr val="0070C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8150" y="95249"/>
            <a:ext cx="1085850" cy="609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1524000" y="304800"/>
            <a:ext cx="6477000" cy="400110"/>
          </a:xfrm>
          <a:prstGeom prst="rect">
            <a:avLst/>
          </a:prstGeom>
          <a:noFill/>
        </p:spPr>
        <p:txBody>
          <a:bodyPr wrap="square" rtlCol="0">
            <a:spAutoFit/>
          </a:bodyPr>
          <a:lstStyle/>
          <a:p>
            <a:r>
              <a:rPr lang="en-US" sz="2000" b="1" dirty="0" smtClean="0">
                <a:solidFill>
                  <a:srgbClr val="0070C0"/>
                </a:solidFill>
              </a:rPr>
              <a:t>Aditya College of Engineering &amp; Technology</a:t>
            </a:r>
            <a:endParaRPr lang="en-US" sz="2000" b="1" dirty="0">
              <a:solidFill>
                <a:srgbClr val="0070C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96937"/>
            <a:ext cx="8229600" cy="627063"/>
          </a:xfrm>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8150" y="95249"/>
            <a:ext cx="1085850" cy="609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userDrawn="1"/>
        </p:nvSpPr>
        <p:spPr>
          <a:xfrm>
            <a:off x="1524000" y="304800"/>
            <a:ext cx="6477000" cy="400110"/>
          </a:xfrm>
          <a:prstGeom prst="rect">
            <a:avLst/>
          </a:prstGeom>
          <a:noFill/>
        </p:spPr>
        <p:txBody>
          <a:bodyPr wrap="square" rtlCol="0">
            <a:spAutoFit/>
          </a:bodyPr>
          <a:lstStyle/>
          <a:p>
            <a:r>
              <a:rPr lang="en-US" sz="2000" b="1" dirty="0" smtClean="0">
                <a:solidFill>
                  <a:srgbClr val="0070C0"/>
                </a:solidFill>
              </a:rPr>
              <a:t>Aditya College of Engineering &amp; Technology</a:t>
            </a:r>
            <a:endParaRPr lang="en-US" sz="2000" b="1" dirty="0">
              <a:solidFill>
                <a:srgbClr val="0070C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199"/>
            <a:ext cx="8229600" cy="550863"/>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pic>
        <p:nvPicPr>
          <p:cNvPr id="11"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8150" y="95249"/>
            <a:ext cx="1085850" cy="609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userDrawn="1"/>
        </p:nvSpPr>
        <p:spPr>
          <a:xfrm>
            <a:off x="1524000" y="304800"/>
            <a:ext cx="6477000" cy="400110"/>
          </a:xfrm>
          <a:prstGeom prst="rect">
            <a:avLst/>
          </a:prstGeom>
          <a:noFill/>
        </p:spPr>
        <p:txBody>
          <a:bodyPr wrap="square" rtlCol="0">
            <a:spAutoFit/>
          </a:bodyPr>
          <a:lstStyle/>
          <a:p>
            <a:r>
              <a:rPr lang="en-US" sz="2000" b="1" dirty="0" smtClean="0">
                <a:solidFill>
                  <a:srgbClr val="0070C0"/>
                </a:solidFill>
              </a:rPr>
              <a:t>Aditya College of Engineering &amp; Technology</a:t>
            </a:r>
            <a:endParaRPr lang="en-US" sz="2000" b="1" dirty="0">
              <a:solidFill>
                <a:srgbClr val="0070C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lstStyle/>
          <a:p>
            <a:r>
              <a:rPr lang="en-US"/>
              <a:t>Click to edit Master title style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8150" y="95249"/>
            <a:ext cx="1085850" cy="609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userDrawn="1"/>
        </p:nvSpPr>
        <p:spPr>
          <a:xfrm>
            <a:off x="1524000" y="304800"/>
            <a:ext cx="6477000" cy="400110"/>
          </a:xfrm>
          <a:prstGeom prst="rect">
            <a:avLst/>
          </a:prstGeom>
          <a:noFill/>
        </p:spPr>
        <p:txBody>
          <a:bodyPr wrap="square" rtlCol="0">
            <a:spAutoFit/>
          </a:bodyPr>
          <a:lstStyle/>
          <a:p>
            <a:r>
              <a:rPr lang="en-US" sz="2000" b="1" dirty="0" smtClean="0">
                <a:solidFill>
                  <a:srgbClr val="0070C0"/>
                </a:solidFill>
              </a:rPr>
              <a:t>Aditya College of Engineering &amp; Technology</a:t>
            </a:r>
            <a:endParaRPr lang="en-US" sz="2000" b="1" dirty="0">
              <a:solidFill>
                <a:srgbClr val="0070C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59690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838200"/>
            <a:ext cx="5111750" cy="52593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914399"/>
            <a:ext cx="5486400" cy="3813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399"/>
            <a:ext cx="8229600" cy="4746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dirty="0"/>
          </a:p>
        </p:txBody>
      </p:sp>
      <p:pic>
        <p:nvPicPr>
          <p:cNvPr id="7" name="Picture 2"/>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438150" y="95249"/>
            <a:ext cx="1085850" cy="609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userDrawn="1"/>
        </p:nvSpPr>
        <p:spPr>
          <a:xfrm>
            <a:off x="1524000" y="304800"/>
            <a:ext cx="6477000" cy="400110"/>
          </a:xfrm>
          <a:prstGeom prst="rect">
            <a:avLst/>
          </a:prstGeom>
          <a:noFill/>
        </p:spPr>
        <p:txBody>
          <a:bodyPr wrap="square" rtlCol="0">
            <a:spAutoFit/>
          </a:bodyPr>
          <a:lstStyle/>
          <a:p>
            <a:r>
              <a:rPr lang="en-US" sz="2000" b="1" dirty="0" smtClean="0">
                <a:solidFill>
                  <a:srgbClr val="0070C0"/>
                </a:solidFill>
              </a:rPr>
              <a:t>Aditya College of Engineering &amp; Technology</a:t>
            </a:r>
            <a:endParaRPr lang="en-US" sz="2000" b="1" dirty="0">
              <a:solidFill>
                <a:srgbClr val="0070C0"/>
              </a:solidFill>
            </a:endParaRPr>
          </a:p>
        </p:txBody>
      </p:sp>
      <p:sp>
        <p:nvSpPr>
          <p:cNvPr id="5" name="TextBox 4"/>
          <p:cNvSpPr txBox="1"/>
          <p:nvPr userDrawn="1"/>
        </p:nvSpPr>
        <p:spPr>
          <a:xfrm>
            <a:off x="457200" y="6324600"/>
            <a:ext cx="4994856" cy="369332"/>
          </a:xfrm>
          <a:prstGeom prst="rect">
            <a:avLst/>
          </a:prstGeom>
          <a:noFill/>
        </p:spPr>
        <p:txBody>
          <a:bodyPr wrap="square" rtlCol="0">
            <a:spAutoFit/>
          </a:bodyPr>
          <a:lstStyle/>
          <a:p>
            <a:r>
              <a:rPr lang="en-US" dirty="0" smtClean="0"/>
              <a:t>Project Title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6.jpe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6.png"/><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143000"/>
            <a:ext cx="7772400" cy="1283970"/>
          </a:xfrm>
        </p:spPr>
        <p:txBody>
          <a:bodyPr>
            <a:normAutofit fontScale="90000"/>
          </a:bodyPr>
          <a:lstStyle/>
          <a:p>
            <a:r>
              <a:rPr lang="en-US" altLang="en-IN" sz="4800" dirty="0"/>
              <a:t>AI Fitness Trainer using OpenCV and Mediapipe</a:t>
            </a:r>
            <a:endParaRPr lang="en-US" altLang="en-IN" sz="4800"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dirty="0"/>
          </a:p>
        </p:txBody>
      </p:sp>
      <p:sp>
        <p:nvSpPr>
          <p:cNvPr id="5" name="Text Box 4"/>
          <p:cNvSpPr txBox="1"/>
          <p:nvPr/>
        </p:nvSpPr>
        <p:spPr>
          <a:xfrm>
            <a:off x="3657600" y="2590800"/>
            <a:ext cx="4724400" cy="1229995"/>
          </a:xfrm>
          <a:prstGeom prst="rect">
            <a:avLst/>
          </a:prstGeom>
          <a:noFill/>
        </p:spPr>
        <p:txBody>
          <a:bodyPr wrap="square" rtlCol="0">
            <a:spAutoFit/>
          </a:bodyPr>
          <a:p>
            <a:r>
              <a:rPr lang="en-US" sz="2000" b="1"/>
              <a:t>Guided By:</a:t>
            </a:r>
            <a:endParaRPr lang="en-US" sz="2000" b="1"/>
          </a:p>
          <a:p>
            <a:r>
              <a:rPr lang="en-US"/>
              <a:t>Mr.Amanullah Mohammad,M.Tech,Ph.D</a:t>
            </a:r>
            <a:endParaRPr lang="en-US"/>
          </a:p>
          <a:p>
            <a:r>
              <a:rPr lang="en-US"/>
              <a:t>Computer Science and Engineeing Department</a:t>
            </a:r>
            <a:endParaRPr lang="en-US"/>
          </a:p>
          <a:p>
            <a:r>
              <a:rPr lang="en-US"/>
              <a:t>Aditya College of Engineering and Technology</a:t>
            </a:r>
            <a:endParaRPr lang="en-US"/>
          </a:p>
        </p:txBody>
      </p:sp>
      <p:sp>
        <p:nvSpPr>
          <p:cNvPr id="10" name="Text Box 9"/>
          <p:cNvSpPr txBox="1"/>
          <p:nvPr/>
        </p:nvSpPr>
        <p:spPr>
          <a:xfrm>
            <a:off x="3657600" y="4114800"/>
            <a:ext cx="5360670" cy="1506855"/>
          </a:xfrm>
          <a:prstGeom prst="rect">
            <a:avLst/>
          </a:prstGeom>
          <a:noFill/>
        </p:spPr>
        <p:txBody>
          <a:bodyPr wrap="square" rtlCol="0">
            <a:spAutoFit/>
          </a:bodyPr>
          <a:p>
            <a:r>
              <a:rPr lang="en-US" sz="2000" b="1"/>
              <a:t>Team Members : </a:t>
            </a:r>
            <a:endParaRPr lang="en-US" sz="2000" b="1"/>
          </a:p>
          <a:p>
            <a:r>
              <a:rPr lang="en-US"/>
              <a:t>1) B. Veera Mahalakshmi           -19P31A0507 </a:t>
            </a:r>
            <a:endParaRPr lang="en-US"/>
          </a:p>
          <a:p>
            <a:r>
              <a:rPr lang="en-US"/>
              <a:t>2) D. Nirosha                                -19P31A0512 </a:t>
            </a:r>
            <a:endParaRPr lang="en-US"/>
          </a:p>
          <a:p>
            <a:r>
              <a:rPr lang="en-US"/>
              <a:t>3) R. Sai Praneeth Chandra        -19P31A0543</a:t>
            </a:r>
            <a:endParaRPr lang="en-US"/>
          </a:p>
          <a:p>
            <a:r>
              <a:rPr lang="en-US"/>
              <a:t>4) S. Naga Satya                           -20P35A0504</a:t>
            </a:r>
            <a:endParaRPr lang="en-US"/>
          </a:p>
        </p:txBody>
      </p:sp>
      <p:sp>
        <p:nvSpPr>
          <p:cNvPr id="4" name="Text Box 3"/>
          <p:cNvSpPr txBox="1"/>
          <p:nvPr/>
        </p:nvSpPr>
        <p:spPr>
          <a:xfrm>
            <a:off x="1255395" y="6581775"/>
            <a:ext cx="309880" cy="368300"/>
          </a:xfrm>
          <a:prstGeom prst="rect">
            <a:avLst/>
          </a:prstGeom>
          <a:noFill/>
        </p:spPr>
        <p:txBody>
          <a:bodyPr wrap="none" rtlCol="0">
            <a:spAutoFit/>
          </a:bodyPr>
          <a:p>
            <a:endParaRPr lang="en-US"/>
          </a:p>
        </p:txBody>
      </p:sp>
      <p:sp>
        <p:nvSpPr>
          <p:cNvPr id="8" name="Text Box 7"/>
          <p:cNvSpPr txBox="1"/>
          <p:nvPr/>
        </p:nvSpPr>
        <p:spPr>
          <a:xfrm>
            <a:off x="228600" y="6356350"/>
            <a:ext cx="1889125" cy="368300"/>
          </a:xfrm>
          <a:prstGeom prst="rect">
            <a:avLst/>
          </a:prstGeom>
          <a:solidFill>
            <a:schemeClr val="bg1"/>
          </a:solidFill>
        </p:spPr>
        <p:txBody>
          <a:bodyPr wrap="square" rtlCol="0">
            <a:spAutoFit/>
          </a:bodyPr>
          <a:p>
            <a:endParaRPr lang="en-US"/>
          </a:p>
        </p:txBody>
      </p:sp>
      <p:sp>
        <p:nvSpPr>
          <p:cNvPr id="9" name="Text Box 8"/>
          <p:cNvSpPr txBox="1"/>
          <p:nvPr/>
        </p:nvSpPr>
        <p:spPr>
          <a:xfrm>
            <a:off x="533400" y="6400800"/>
            <a:ext cx="5406390" cy="368300"/>
          </a:xfrm>
          <a:prstGeom prst="rect">
            <a:avLst/>
          </a:prstGeom>
          <a:noFill/>
        </p:spPr>
        <p:txBody>
          <a:bodyPr wrap="square" rtlCol="0">
            <a:spAutoFit/>
          </a:bodyPr>
          <a:p>
            <a:r>
              <a:rPr lang="en-US"/>
              <a:t>AI Fitness Trainer Using  OpenCV and Mediapipe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l"/>
            <a:r>
              <a:rPr lang="en-US"/>
              <a:t>Advantages</a:t>
            </a:r>
            <a:endParaRPr lang="en-US"/>
          </a:p>
        </p:txBody>
      </p:sp>
      <p:sp>
        <p:nvSpPr>
          <p:cNvPr id="3" name="Content Placeholder 2"/>
          <p:cNvSpPr>
            <a:spLocks noGrp="1"/>
          </p:cNvSpPr>
          <p:nvPr>
            <p:ph idx="1"/>
          </p:nvPr>
        </p:nvSpPr>
        <p:spPr/>
        <p:txBody>
          <a:bodyPr/>
          <a:p>
            <a:pPr marL="0" indent="0">
              <a:buNone/>
            </a:pPr>
            <a:r>
              <a:rPr lang="en-US" sz="2400"/>
              <a:t>Our project is to overcome the following issues </a:t>
            </a:r>
            <a:endParaRPr lang="en-US" sz="2400"/>
          </a:p>
          <a:p>
            <a:pPr marL="0" indent="0">
              <a:buNone/>
            </a:pPr>
            <a:r>
              <a:rPr lang="en-US" sz="2400"/>
              <a:t>1) To overcome the Shortage of gym trainers</a:t>
            </a:r>
            <a:endParaRPr lang="en-US" sz="2400"/>
          </a:p>
          <a:p>
            <a:pPr marL="0" indent="0">
              <a:buNone/>
            </a:pPr>
            <a:r>
              <a:rPr lang="en-US" sz="2400"/>
              <a:t>2) To provide a economically viable option</a:t>
            </a:r>
            <a:endParaRPr lang="en-US" sz="2400"/>
          </a:p>
          <a:p>
            <a:pPr marL="0" indent="0">
              <a:buNone/>
            </a:pPr>
            <a:r>
              <a:rPr lang="en-US" sz="2400"/>
              <a:t>3) Easy to use for people with busy schedule</a:t>
            </a:r>
            <a:endParaRPr lang="en-US" sz="2400"/>
          </a:p>
          <a:p>
            <a:pPr marL="0" indent="0">
              <a:buNone/>
            </a:pPr>
            <a:r>
              <a:rPr lang="en-US" sz="2400"/>
              <a:t>4) For micro managing members of a gym center</a:t>
            </a:r>
            <a:endParaRPr lang="en-US" sz="2400"/>
          </a:p>
          <a:p>
            <a:pPr marL="0" indent="0">
              <a:buNone/>
            </a:pPr>
            <a:r>
              <a:rPr lang="en-US" sz="2400"/>
              <a:t>5) For people with social anxiety</a:t>
            </a:r>
            <a:endParaRPr lang="en-US" sz="2400"/>
          </a:p>
          <a:p>
            <a:pPr marL="0" indent="0">
              <a:buNone/>
            </a:pPr>
            <a:r>
              <a:rPr lang="en-US" sz="2400"/>
              <a:t>6) For beginners looking for guidance</a:t>
            </a:r>
            <a:endParaRPr lang="en-US" sz="2400"/>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
        <p:nvSpPr>
          <p:cNvPr id="5" name="Text Box 4"/>
          <p:cNvSpPr txBox="1"/>
          <p:nvPr/>
        </p:nvSpPr>
        <p:spPr>
          <a:xfrm>
            <a:off x="170815" y="6337935"/>
            <a:ext cx="2473325" cy="368300"/>
          </a:xfrm>
          <a:prstGeom prst="rect">
            <a:avLst/>
          </a:prstGeom>
          <a:solidFill>
            <a:schemeClr val="bg1"/>
          </a:solidFill>
        </p:spPr>
        <p:txBody>
          <a:bodyPr wrap="square" rtlCol="0">
            <a:spAutoFit/>
          </a:bodyPr>
          <a:p>
            <a:endParaRPr lang="en-US"/>
          </a:p>
        </p:txBody>
      </p:sp>
      <p:sp>
        <p:nvSpPr>
          <p:cNvPr id="6" name="Text Box 5"/>
          <p:cNvSpPr txBox="1"/>
          <p:nvPr/>
        </p:nvSpPr>
        <p:spPr>
          <a:xfrm>
            <a:off x="533400" y="6477000"/>
            <a:ext cx="4646295" cy="368300"/>
          </a:xfrm>
          <a:prstGeom prst="rect">
            <a:avLst/>
          </a:prstGeom>
          <a:noFill/>
        </p:spPr>
        <p:txBody>
          <a:bodyPr wrap="none" rtlCol="0">
            <a:spAutoFit/>
          </a:bodyPr>
          <a:p>
            <a:pPr algn="l"/>
            <a:r>
              <a:rPr lang="en-US">
                <a:sym typeface="+mn-ea"/>
              </a:rPr>
              <a:t>AI Fitness Trainer Using  OpenCV and Mediapipe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l"/>
            <a:r>
              <a:rPr lang="en-US"/>
              <a:t>Hardware/Software Requirements</a:t>
            </a:r>
            <a:endParaRPr lang="en-US"/>
          </a:p>
        </p:txBody>
      </p:sp>
      <p:sp>
        <p:nvSpPr>
          <p:cNvPr id="3" name="Content Placeholder 2"/>
          <p:cNvSpPr>
            <a:spLocks noGrp="1"/>
          </p:cNvSpPr>
          <p:nvPr>
            <p:ph idx="1"/>
          </p:nvPr>
        </p:nvSpPr>
        <p:spPr/>
        <p:txBody>
          <a:bodyPr>
            <a:normAutofit lnSpcReduction="10000"/>
          </a:bodyPr>
          <a:p>
            <a:r>
              <a:rPr lang="en-US" sz="2400" b="1" u="sng"/>
              <a:t>Software Requirements</a:t>
            </a:r>
            <a:r>
              <a:rPr lang="en-US" sz="2400" u="sng"/>
              <a:t> </a:t>
            </a:r>
            <a:endParaRPr lang="en-US" sz="2400"/>
          </a:p>
          <a:p>
            <a:pPr marL="0" indent="0">
              <a:buNone/>
            </a:pPr>
            <a:r>
              <a:rPr lang="en-US" sz="2400"/>
              <a:t>     Python</a:t>
            </a:r>
            <a:endParaRPr lang="en-US" sz="2400"/>
          </a:p>
          <a:p>
            <a:pPr marL="0" indent="0">
              <a:buNone/>
            </a:pPr>
            <a:r>
              <a:rPr lang="en-US" sz="2400"/>
              <a:t>     Libraries : CV2</a:t>
            </a:r>
            <a:endParaRPr lang="en-US" sz="2400"/>
          </a:p>
          <a:p>
            <a:pPr marL="0" indent="0">
              <a:buNone/>
            </a:pPr>
            <a:r>
              <a:rPr lang="en-US" sz="2400"/>
              <a:t>     Framework : Mediapipe</a:t>
            </a:r>
            <a:endParaRPr lang="en-US" sz="2400"/>
          </a:p>
          <a:p>
            <a:endParaRPr lang="en-US" sz="2400"/>
          </a:p>
          <a:p>
            <a:r>
              <a:rPr lang="en-US" sz="2400" b="1" u="sng"/>
              <a:t>Hardware Requirements</a:t>
            </a:r>
            <a:r>
              <a:rPr lang="en-US" sz="2400" u="sng"/>
              <a:t> </a:t>
            </a:r>
            <a:endParaRPr lang="en-US" sz="2400"/>
          </a:p>
          <a:p>
            <a:pPr marL="0" indent="0">
              <a:buNone/>
            </a:pPr>
            <a:r>
              <a:rPr lang="en-US" sz="2400"/>
              <a:t>     OS: Windows 10 Operating System </a:t>
            </a:r>
            <a:endParaRPr lang="en-US" sz="2400"/>
          </a:p>
          <a:p>
            <a:pPr marL="0" indent="0">
              <a:buNone/>
            </a:pPr>
            <a:r>
              <a:rPr lang="en-US" sz="2400"/>
              <a:t>     RAM: 8GB</a:t>
            </a:r>
            <a:endParaRPr lang="en-US" sz="2400"/>
          </a:p>
          <a:p>
            <a:pPr marL="0" indent="0">
              <a:buNone/>
            </a:pPr>
            <a:r>
              <a:rPr lang="en-US" sz="2400"/>
              <a:t>     Intel Core i5</a:t>
            </a:r>
            <a:endParaRPr lang="en-US" sz="2400"/>
          </a:p>
          <a:p>
            <a:pPr marL="0" indent="0">
              <a:buNone/>
            </a:pPr>
            <a:r>
              <a:rPr lang="en-US" sz="2400"/>
              <a:t>     Webcam</a:t>
            </a:r>
            <a:endParaRPr lang="en-US" sz="2400"/>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
        <p:nvSpPr>
          <p:cNvPr id="5" name="Text Box 4"/>
          <p:cNvSpPr txBox="1"/>
          <p:nvPr/>
        </p:nvSpPr>
        <p:spPr>
          <a:xfrm>
            <a:off x="533400" y="6400800"/>
            <a:ext cx="1852930" cy="368300"/>
          </a:xfrm>
          <a:prstGeom prst="rect">
            <a:avLst/>
          </a:prstGeom>
          <a:solidFill>
            <a:schemeClr val="bg1"/>
          </a:solidFill>
        </p:spPr>
        <p:txBody>
          <a:bodyPr wrap="square" rtlCol="0">
            <a:spAutoFit/>
          </a:bodyPr>
          <a:p>
            <a:endParaRPr lang="en-US"/>
          </a:p>
        </p:txBody>
      </p:sp>
      <p:sp>
        <p:nvSpPr>
          <p:cNvPr id="6" name="Text Box 5"/>
          <p:cNvSpPr txBox="1"/>
          <p:nvPr/>
        </p:nvSpPr>
        <p:spPr>
          <a:xfrm>
            <a:off x="686435" y="6356350"/>
            <a:ext cx="4646295" cy="368300"/>
          </a:xfrm>
          <a:prstGeom prst="rect">
            <a:avLst/>
          </a:prstGeom>
          <a:noFill/>
        </p:spPr>
        <p:txBody>
          <a:bodyPr wrap="none" rtlCol="0">
            <a:spAutoFit/>
          </a:bodyPr>
          <a:p>
            <a:pPr algn="l"/>
            <a:r>
              <a:rPr lang="en-US">
                <a:sym typeface="+mn-ea"/>
              </a:rPr>
              <a:t>AI Fitness Trainer Using  OpenCV and Mediapipe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l"/>
            <a:r>
              <a:rPr lang="en-US"/>
              <a:t>OpenCV Information</a:t>
            </a:r>
            <a:endParaRPr lang="en-US"/>
          </a:p>
        </p:txBody>
      </p:sp>
      <p:sp>
        <p:nvSpPr>
          <p:cNvPr id="3" name="Content Placeholder 2"/>
          <p:cNvSpPr>
            <a:spLocks noGrp="1"/>
          </p:cNvSpPr>
          <p:nvPr>
            <p:ph idx="1"/>
          </p:nvPr>
        </p:nvSpPr>
        <p:spPr/>
        <p:txBody>
          <a:bodyPr>
            <a:normAutofit/>
          </a:bodyPr>
          <a:p>
            <a:r>
              <a:rPr lang="en-US" sz="2400"/>
              <a:t>Open CV is one of the most widely used applications of computer vision. It is used for Human Face detection, Human Body detection, Landmark detection &amp; much more. </a:t>
            </a:r>
            <a:endParaRPr lang="en-US" sz="2400"/>
          </a:p>
          <a:p>
            <a:r>
              <a:rPr lang="en-US" sz="2400"/>
              <a:t>Open CV Library is used for user image processing modules of detecting bodies. Image processing is a set-in which input is Users image &amp; Output is image related set of characteristics &amp; In Video Processing Real-time Analysis will be done in the human body will be detected.</a:t>
            </a:r>
            <a:endParaRPr lang="en-US" sz="2400"/>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
        <p:nvSpPr>
          <p:cNvPr id="5" name="Text Box 4"/>
          <p:cNvSpPr txBox="1"/>
          <p:nvPr/>
        </p:nvSpPr>
        <p:spPr>
          <a:xfrm>
            <a:off x="152400" y="6356350"/>
            <a:ext cx="2444750" cy="368300"/>
          </a:xfrm>
          <a:prstGeom prst="rect">
            <a:avLst/>
          </a:prstGeom>
          <a:solidFill>
            <a:schemeClr val="bg1"/>
          </a:solidFill>
        </p:spPr>
        <p:txBody>
          <a:bodyPr wrap="square" rtlCol="0">
            <a:spAutoFit/>
          </a:bodyPr>
          <a:p>
            <a:endParaRPr lang="en-US"/>
          </a:p>
        </p:txBody>
      </p:sp>
      <p:sp>
        <p:nvSpPr>
          <p:cNvPr id="6" name="Text Box 5"/>
          <p:cNvSpPr txBox="1"/>
          <p:nvPr/>
        </p:nvSpPr>
        <p:spPr>
          <a:xfrm>
            <a:off x="457200" y="6477000"/>
            <a:ext cx="4646295" cy="368300"/>
          </a:xfrm>
          <a:prstGeom prst="rect">
            <a:avLst/>
          </a:prstGeom>
          <a:noFill/>
        </p:spPr>
        <p:txBody>
          <a:bodyPr wrap="none" rtlCol="0">
            <a:spAutoFit/>
          </a:bodyPr>
          <a:p>
            <a:pPr algn="l"/>
            <a:r>
              <a:rPr lang="en-US">
                <a:sym typeface="+mn-ea"/>
              </a:rPr>
              <a:t>AI Fitness Trainer Using  OpenCV and Mediapipe</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Mediapipe Information</a:t>
            </a:r>
            <a:endParaRPr lang="en-US"/>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pic>
        <p:nvPicPr>
          <p:cNvPr id="5" name="Content Placeholder 3" descr="mediapipe.png"/>
          <p:cNvPicPr>
            <a:picLocks noChangeAspect="1"/>
          </p:cNvPicPr>
          <p:nvPr>
            <p:ph sz="half" idx="1"/>
          </p:nvPr>
        </p:nvPicPr>
        <p:blipFill>
          <a:blip r:embed="rId1" cstate="print"/>
          <a:stretch>
            <a:fillRect/>
          </a:stretch>
        </p:blipFill>
        <p:spPr>
          <a:xfrm>
            <a:off x="914400" y="1707515"/>
            <a:ext cx="3382645" cy="2291080"/>
          </a:xfrm>
          <a:prstGeom prst="rect">
            <a:avLst/>
          </a:prstGeom>
        </p:spPr>
      </p:pic>
      <p:sp>
        <p:nvSpPr>
          <p:cNvPr id="6" name="Text Box 5"/>
          <p:cNvSpPr txBox="1"/>
          <p:nvPr/>
        </p:nvSpPr>
        <p:spPr>
          <a:xfrm>
            <a:off x="762000" y="4181475"/>
            <a:ext cx="7778750" cy="2676525"/>
          </a:xfrm>
          <a:prstGeom prst="rect">
            <a:avLst/>
          </a:prstGeom>
          <a:noFill/>
        </p:spPr>
        <p:txBody>
          <a:bodyPr wrap="square" rtlCol="0">
            <a:spAutoFit/>
          </a:bodyPr>
          <a:p>
            <a:pPr marL="342900" indent="-342900">
              <a:buFont typeface="Arial" panose="020B0604020202020204" pitchFamily="34" charset="0"/>
              <a:buChar char="•"/>
            </a:pPr>
            <a:r>
              <a:rPr lang="en-US" sz="2400"/>
              <a:t>MediaPipe Pose is a ML solution for high-fidelity body pose tracking, inferring 33 3D landmarks and background segmentation mask on the whole body from RGB video frames.</a:t>
            </a:r>
            <a:endParaRPr lang="en-US" sz="2400"/>
          </a:p>
          <a:p>
            <a:pPr marL="342900" indent="-342900">
              <a:buFont typeface="Arial" panose="020B0604020202020204" pitchFamily="34" charset="0"/>
              <a:buChar char="•"/>
            </a:pPr>
            <a:r>
              <a:rPr lang="en-US" sz="2400"/>
              <a:t>The landmark model in MediaPipe Pose predicts the location of 33 pose landmarks</a:t>
            </a:r>
            <a:endParaRPr lang="en-US" sz="2400"/>
          </a:p>
          <a:p>
            <a:endParaRPr lang="en-US" sz="2400"/>
          </a:p>
        </p:txBody>
      </p:sp>
      <p:sp>
        <p:nvSpPr>
          <p:cNvPr id="8" name="Text Box 7"/>
          <p:cNvSpPr txBox="1"/>
          <p:nvPr/>
        </p:nvSpPr>
        <p:spPr>
          <a:xfrm>
            <a:off x="381000" y="6400800"/>
            <a:ext cx="1638935" cy="368300"/>
          </a:xfrm>
          <a:prstGeom prst="rect">
            <a:avLst/>
          </a:prstGeom>
          <a:solidFill>
            <a:schemeClr val="bg1"/>
          </a:solidFill>
        </p:spPr>
        <p:txBody>
          <a:bodyPr wrap="square" rtlCol="0">
            <a:spAutoFit/>
          </a:bodyPr>
          <a:p>
            <a:endParaRPr lang="en-US"/>
          </a:p>
        </p:txBody>
      </p:sp>
      <p:pic>
        <p:nvPicPr>
          <p:cNvPr id="7170" name="Picture 2" descr="MediaPipe"/>
          <p:cNvPicPr>
            <a:picLocks noChangeAspect="1" noChangeArrowheads="1"/>
          </p:cNvPicPr>
          <p:nvPr>
            <p:ph sz="half" idx="2"/>
          </p:nvPr>
        </p:nvPicPr>
        <p:blipFill>
          <a:blip r:embed="rId2" cstate="print"/>
          <a:srcRect/>
          <a:stretch>
            <a:fillRect/>
          </a:stretch>
        </p:blipFill>
        <p:spPr bwMode="auto">
          <a:xfrm>
            <a:off x="4419600" y="1676400"/>
            <a:ext cx="3373755" cy="2343150"/>
          </a:xfrm>
          <a:prstGeom prst="rect">
            <a:avLst/>
          </a:prstGeom>
          <a:noFill/>
          <a:ln w="9525">
            <a:noFill/>
            <a:miter lim="800000"/>
            <a:headEnd/>
            <a:tailEnd/>
          </a:ln>
        </p:spPr>
      </p:pic>
      <p:sp>
        <p:nvSpPr>
          <p:cNvPr id="3" name="Text Box 2"/>
          <p:cNvSpPr txBox="1"/>
          <p:nvPr/>
        </p:nvSpPr>
        <p:spPr>
          <a:xfrm>
            <a:off x="457200" y="6489700"/>
            <a:ext cx="4646295" cy="368300"/>
          </a:xfrm>
          <a:prstGeom prst="rect">
            <a:avLst/>
          </a:prstGeom>
          <a:noFill/>
        </p:spPr>
        <p:txBody>
          <a:bodyPr wrap="none" rtlCol="0">
            <a:spAutoFit/>
          </a:bodyPr>
          <a:p>
            <a:pPr algn="l"/>
            <a:r>
              <a:rPr lang="en-US">
                <a:sym typeface="+mn-ea"/>
              </a:rPr>
              <a:t>AI Fitness Trainer Using  OpenCV and Mediapipe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l"/>
            <a:r>
              <a:rPr lang="en-US"/>
              <a:t>Use Case Diagram</a:t>
            </a:r>
            <a:endParaRPr lang="en-US"/>
          </a:p>
        </p:txBody>
      </p:sp>
      <p:sp>
        <p:nvSpPr>
          <p:cNvPr id="5" name="Slide Number Placeholder 4"/>
          <p:cNvSpPr>
            <a:spLocks noGrp="1"/>
          </p:cNvSpPr>
          <p:nvPr>
            <p:ph type="sldNum" sz="quarter" idx="12"/>
          </p:nvPr>
        </p:nvSpPr>
        <p:spPr/>
        <p:txBody>
          <a:bodyPr/>
          <a:p>
            <a:fld id="{B6F15528-21DE-4FAA-801E-634DDDAF4B2B}" type="slidenum">
              <a:rPr lang="en-US" smtClean="0"/>
            </a:fld>
            <a:endParaRPr lang="en-US"/>
          </a:p>
        </p:txBody>
      </p:sp>
      <p:sp>
        <p:nvSpPr>
          <p:cNvPr id="6" name="Text Box 5"/>
          <p:cNvSpPr txBox="1"/>
          <p:nvPr/>
        </p:nvSpPr>
        <p:spPr>
          <a:xfrm>
            <a:off x="533400" y="6400800"/>
            <a:ext cx="1160145" cy="368300"/>
          </a:xfrm>
          <a:prstGeom prst="rect">
            <a:avLst/>
          </a:prstGeom>
          <a:solidFill>
            <a:schemeClr val="bg1"/>
          </a:solidFill>
        </p:spPr>
        <p:txBody>
          <a:bodyPr wrap="square" rtlCol="0">
            <a:spAutoFit/>
          </a:bodyPr>
          <a:p>
            <a:endParaRPr lang="en-US"/>
          </a:p>
        </p:txBody>
      </p:sp>
      <p:pic>
        <p:nvPicPr>
          <p:cNvPr id="8" name="Content Placeholder 7"/>
          <p:cNvPicPr>
            <a:picLocks noChangeAspect="1"/>
          </p:cNvPicPr>
          <p:nvPr>
            <p:ph sz="half" idx="1"/>
          </p:nvPr>
        </p:nvPicPr>
        <p:blipFill>
          <a:blip r:embed="rId1"/>
          <a:stretch>
            <a:fillRect/>
          </a:stretch>
        </p:blipFill>
        <p:spPr>
          <a:xfrm>
            <a:off x="990600" y="1676400"/>
            <a:ext cx="6586855" cy="4689475"/>
          </a:xfrm>
          <a:prstGeom prst="rect">
            <a:avLst/>
          </a:prstGeom>
        </p:spPr>
      </p:pic>
      <p:sp>
        <p:nvSpPr>
          <p:cNvPr id="3" name="Text Box 2"/>
          <p:cNvSpPr txBox="1"/>
          <p:nvPr/>
        </p:nvSpPr>
        <p:spPr>
          <a:xfrm>
            <a:off x="533400" y="6518275"/>
            <a:ext cx="4646295" cy="368300"/>
          </a:xfrm>
          <a:prstGeom prst="rect">
            <a:avLst/>
          </a:prstGeom>
          <a:noFill/>
        </p:spPr>
        <p:txBody>
          <a:bodyPr wrap="none" rtlCol="0">
            <a:spAutoFit/>
          </a:bodyPr>
          <a:p>
            <a:pPr algn="l"/>
            <a:r>
              <a:rPr lang="en-US">
                <a:sym typeface="+mn-ea"/>
              </a:rPr>
              <a:t>AI Fitness Trainer Using  OpenCV and Mediapipe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l"/>
            <a:r>
              <a:rPr lang="en-US"/>
              <a:t>Class Diagram</a:t>
            </a:r>
            <a:endParaRPr lang="en-US"/>
          </a:p>
        </p:txBody>
      </p:sp>
      <p:sp>
        <p:nvSpPr>
          <p:cNvPr id="5" name="Slide Number Placeholder 4"/>
          <p:cNvSpPr>
            <a:spLocks noGrp="1"/>
          </p:cNvSpPr>
          <p:nvPr>
            <p:ph type="sldNum" sz="quarter" idx="12"/>
          </p:nvPr>
        </p:nvSpPr>
        <p:spPr/>
        <p:txBody>
          <a:bodyPr/>
          <a:p>
            <a:fld id="{B6F15528-21DE-4FAA-801E-634DDDAF4B2B}" type="slidenum">
              <a:rPr lang="en-US" smtClean="0"/>
            </a:fld>
            <a:endParaRPr lang="en-US"/>
          </a:p>
        </p:txBody>
      </p:sp>
      <p:sp>
        <p:nvSpPr>
          <p:cNvPr id="6" name="Text Box 5"/>
          <p:cNvSpPr txBox="1"/>
          <p:nvPr/>
        </p:nvSpPr>
        <p:spPr>
          <a:xfrm>
            <a:off x="396875" y="6338570"/>
            <a:ext cx="1361440" cy="368300"/>
          </a:xfrm>
          <a:prstGeom prst="rect">
            <a:avLst/>
          </a:prstGeom>
          <a:solidFill>
            <a:schemeClr val="bg1"/>
          </a:solidFill>
        </p:spPr>
        <p:txBody>
          <a:bodyPr wrap="square" rtlCol="0">
            <a:spAutoFit/>
          </a:bodyPr>
          <a:p>
            <a:endParaRPr lang="en-US"/>
          </a:p>
        </p:txBody>
      </p:sp>
      <p:pic>
        <p:nvPicPr>
          <p:cNvPr id="4" name="Content Placeholder 3"/>
          <p:cNvPicPr>
            <a:picLocks noChangeAspect="1"/>
          </p:cNvPicPr>
          <p:nvPr>
            <p:ph sz="half" idx="1"/>
          </p:nvPr>
        </p:nvPicPr>
        <p:blipFill>
          <a:blip r:embed="rId1"/>
          <a:stretch>
            <a:fillRect/>
          </a:stretch>
        </p:blipFill>
        <p:spPr>
          <a:xfrm>
            <a:off x="1524000" y="1905000"/>
            <a:ext cx="6332855" cy="3863340"/>
          </a:xfrm>
          <a:prstGeom prst="rect">
            <a:avLst/>
          </a:prstGeom>
        </p:spPr>
      </p:pic>
      <p:sp>
        <p:nvSpPr>
          <p:cNvPr id="3" name="Text Box 2"/>
          <p:cNvSpPr txBox="1"/>
          <p:nvPr/>
        </p:nvSpPr>
        <p:spPr>
          <a:xfrm>
            <a:off x="762000" y="6477000"/>
            <a:ext cx="4646295" cy="368300"/>
          </a:xfrm>
          <a:prstGeom prst="rect">
            <a:avLst/>
          </a:prstGeom>
          <a:noFill/>
        </p:spPr>
        <p:txBody>
          <a:bodyPr wrap="none" rtlCol="0">
            <a:spAutoFit/>
          </a:bodyPr>
          <a:p>
            <a:pPr algn="l"/>
            <a:r>
              <a:rPr lang="en-US">
                <a:sym typeface="+mn-ea"/>
              </a:rPr>
              <a:t>AI Fitness Trainer Using  OpenCV and Mediapipe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l"/>
            <a:r>
              <a:rPr lang="en-US"/>
              <a:t>Activity Diagram</a:t>
            </a:r>
            <a:endParaRPr lang="en-US"/>
          </a:p>
        </p:txBody>
      </p:sp>
      <p:sp>
        <p:nvSpPr>
          <p:cNvPr id="5" name="Slide Number Placeholder 4"/>
          <p:cNvSpPr>
            <a:spLocks noGrp="1"/>
          </p:cNvSpPr>
          <p:nvPr>
            <p:ph type="sldNum" sz="quarter" idx="12"/>
          </p:nvPr>
        </p:nvSpPr>
        <p:spPr/>
        <p:txBody>
          <a:bodyPr/>
          <a:p>
            <a:fld id="{B6F15528-21DE-4FAA-801E-634DDDAF4B2B}" type="slidenum">
              <a:rPr lang="en-US" smtClean="0"/>
            </a:fld>
            <a:endParaRPr lang="en-US"/>
          </a:p>
        </p:txBody>
      </p:sp>
      <p:sp>
        <p:nvSpPr>
          <p:cNvPr id="6" name="Text Box 5"/>
          <p:cNvSpPr txBox="1"/>
          <p:nvPr/>
        </p:nvSpPr>
        <p:spPr>
          <a:xfrm>
            <a:off x="457200" y="6324600"/>
            <a:ext cx="1268730" cy="368300"/>
          </a:xfrm>
          <a:prstGeom prst="rect">
            <a:avLst/>
          </a:prstGeom>
          <a:solidFill>
            <a:schemeClr val="bg1"/>
          </a:solidFill>
        </p:spPr>
        <p:txBody>
          <a:bodyPr wrap="square" rtlCol="0">
            <a:spAutoFit/>
          </a:bodyPr>
          <a:p>
            <a:endParaRPr lang="en-US"/>
          </a:p>
        </p:txBody>
      </p:sp>
      <p:pic>
        <p:nvPicPr>
          <p:cNvPr id="10" name="Content Placeholder 9"/>
          <p:cNvPicPr>
            <a:picLocks noChangeAspect="1"/>
          </p:cNvPicPr>
          <p:nvPr>
            <p:ph sz="half" idx="2"/>
          </p:nvPr>
        </p:nvPicPr>
        <p:blipFill>
          <a:blip r:embed="rId1"/>
          <a:stretch>
            <a:fillRect/>
          </a:stretch>
        </p:blipFill>
        <p:spPr>
          <a:xfrm>
            <a:off x="2743200" y="1512570"/>
            <a:ext cx="3863975" cy="4897120"/>
          </a:xfrm>
          <a:prstGeom prst="rect">
            <a:avLst/>
          </a:prstGeom>
        </p:spPr>
      </p:pic>
      <p:sp>
        <p:nvSpPr>
          <p:cNvPr id="3" name="Text Box 2"/>
          <p:cNvSpPr txBox="1"/>
          <p:nvPr/>
        </p:nvSpPr>
        <p:spPr>
          <a:xfrm>
            <a:off x="533400" y="6477000"/>
            <a:ext cx="4646295" cy="368300"/>
          </a:xfrm>
          <a:prstGeom prst="rect">
            <a:avLst/>
          </a:prstGeom>
          <a:noFill/>
        </p:spPr>
        <p:txBody>
          <a:bodyPr wrap="none" rtlCol="0">
            <a:spAutoFit/>
          </a:bodyPr>
          <a:p>
            <a:pPr algn="l"/>
            <a:r>
              <a:rPr lang="en-US">
                <a:sym typeface="+mn-ea"/>
              </a:rPr>
              <a:t>AI Fitness Trainer Using  OpenCV and Mediapipe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l"/>
            <a:r>
              <a:rPr lang="en-US"/>
              <a:t>Sequence Diagram</a:t>
            </a:r>
            <a:endParaRPr lang="en-US"/>
          </a:p>
        </p:txBody>
      </p:sp>
      <p:sp>
        <p:nvSpPr>
          <p:cNvPr id="5" name="Slide Number Placeholder 4"/>
          <p:cNvSpPr>
            <a:spLocks noGrp="1"/>
          </p:cNvSpPr>
          <p:nvPr>
            <p:ph type="sldNum" sz="quarter" idx="12"/>
          </p:nvPr>
        </p:nvSpPr>
        <p:spPr/>
        <p:txBody>
          <a:bodyPr/>
          <a:p>
            <a:fld id="{B6F15528-21DE-4FAA-801E-634DDDAF4B2B}" type="slidenum">
              <a:rPr lang="en-US" smtClean="0"/>
            </a:fld>
            <a:endParaRPr lang="en-US"/>
          </a:p>
        </p:txBody>
      </p:sp>
      <p:pic>
        <p:nvPicPr>
          <p:cNvPr id="2050" name="Picture 2" descr="WhatsApp Image 2022-11-07 at 12"/>
          <p:cNvPicPr>
            <a:picLocks noChangeAspect="1" noChangeArrowheads="1"/>
          </p:cNvPicPr>
          <p:nvPr>
            <p:ph sz="half" idx="1"/>
          </p:nvPr>
        </p:nvPicPr>
        <p:blipFill>
          <a:blip r:embed="rId1" cstate="print"/>
          <a:srcRect/>
          <a:stretch>
            <a:fillRect/>
          </a:stretch>
        </p:blipFill>
        <p:spPr bwMode="auto">
          <a:xfrm>
            <a:off x="1219200" y="1711960"/>
            <a:ext cx="5684520" cy="4688840"/>
          </a:xfrm>
          <a:prstGeom prst="rect">
            <a:avLst/>
          </a:prstGeom>
          <a:noFill/>
          <a:ln w="9525">
            <a:noFill/>
            <a:miter lim="800000"/>
            <a:headEnd/>
            <a:tailEnd/>
          </a:ln>
        </p:spPr>
      </p:pic>
      <p:sp>
        <p:nvSpPr>
          <p:cNvPr id="6" name="Text Box 5"/>
          <p:cNvSpPr txBox="1"/>
          <p:nvPr/>
        </p:nvSpPr>
        <p:spPr>
          <a:xfrm>
            <a:off x="533400" y="6400800"/>
            <a:ext cx="1141095" cy="368300"/>
          </a:xfrm>
          <a:prstGeom prst="rect">
            <a:avLst/>
          </a:prstGeom>
          <a:solidFill>
            <a:schemeClr val="bg1"/>
          </a:solidFill>
        </p:spPr>
        <p:txBody>
          <a:bodyPr wrap="square" rtlCol="0">
            <a:spAutoFit/>
          </a:bodyPr>
          <a:p>
            <a:endParaRPr lang="en-US"/>
          </a:p>
        </p:txBody>
      </p:sp>
      <p:sp>
        <p:nvSpPr>
          <p:cNvPr id="3" name="Text Box 2"/>
          <p:cNvSpPr txBox="1"/>
          <p:nvPr/>
        </p:nvSpPr>
        <p:spPr>
          <a:xfrm>
            <a:off x="457200" y="6477000"/>
            <a:ext cx="4646295" cy="368300"/>
          </a:xfrm>
          <a:prstGeom prst="rect">
            <a:avLst/>
          </a:prstGeom>
          <a:noFill/>
        </p:spPr>
        <p:txBody>
          <a:bodyPr wrap="none" rtlCol="0">
            <a:spAutoFit/>
          </a:bodyPr>
          <a:p>
            <a:pPr algn="l"/>
            <a:r>
              <a:rPr lang="en-US">
                <a:sym typeface="+mn-ea"/>
              </a:rPr>
              <a:t>AI Fitness Trainer Using  OpenCV and Mediapipe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l"/>
            <a:r>
              <a:rPr lang="en-US"/>
              <a:t>Project Execution Demo</a:t>
            </a:r>
            <a:endParaRPr lang="en-US"/>
          </a:p>
        </p:txBody>
      </p:sp>
      <p:sp>
        <p:nvSpPr>
          <p:cNvPr id="3" name="Content Placeholder 2"/>
          <p:cNvSpPr>
            <a:spLocks noGrp="1"/>
          </p:cNvSpPr>
          <p:nvPr>
            <p:ph sz="half" idx="1"/>
          </p:nvPr>
        </p:nvSpPr>
        <p:spPr>
          <a:xfrm>
            <a:off x="457200" y="1600200"/>
            <a:ext cx="8228965" cy="4507865"/>
          </a:xfrm>
        </p:spPr>
        <p:txBody>
          <a:bodyPr>
            <a:normAutofit lnSpcReduction="10000"/>
          </a:bodyPr>
          <a:p>
            <a:r>
              <a:rPr lang="en-US" sz="2400"/>
              <a:t>Enter the details</a:t>
            </a:r>
            <a:endParaRPr lang="en-US" sz="2400"/>
          </a:p>
          <a:p>
            <a:endParaRPr lang="en-US" sz="2400"/>
          </a:p>
          <a:p>
            <a:endParaRPr lang="en-US" sz="2400"/>
          </a:p>
          <a:p>
            <a:endParaRPr lang="en-US" sz="2400"/>
          </a:p>
          <a:p>
            <a:endParaRPr lang="en-US" sz="2400"/>
          </a:p>
          <a:p>
            <a:endParaRPr lang="en-US" sz="2400"/>
          </a:p>
          <a:p>
            <a:endParaRPr lang="en-US" sz="2400"/>
          </a:p>
          <a:p>
            <a:endParaRPr lang="en-US" sz="2400"/>
          </a:p>
          <a:p>
            <a:endParaRPr lang="en-US" sz="2400"/>
          </a:p>
          <a:p>
            <a:pPr marL="0" indent="0">
              <a:buNone/>
            </a:pPr>
            <a:r>
              <a:rPr lang="en-US" sz="2000"/>
              <a:t>                                 </a:t>
            </a:r>
            <a:endParaRPr lang="en-US" sz="2000"/>
          </a:p>
          <a:p>
            <a:pPr marL="0" indent="0">
              <a:buNone/>
            </a:pPr>
            <a:r>
              <a:rPr lang="en-US" sz="2000"/>
              <a:t>		      </a:t>
            </a:r>
            <a:endParaRPr lang="en-US" sz="2400"/>
          </a:p>
          <a:p>
            <a:endParaRPr lang="en-US" sz="2400"/>
          </a:p>
          <a:p>
            <a:endParaRPr lang="en-US" sz="2400"/>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pic>
        <p:nvPicPr>
          <p:cNvPr id="5" name="Content Placeholder 4"/>
          <p:cNvPicPr>
            <a:picLocks noChangeAspect="1"/>
          </p:cNvPicPr>
          <p:nvPr>
            <p:ph sz="half" idx="2"/>
          </p:nvPr>
        </p:nvPicPr>
        <p:blipFill>
          <a:blip r:embed="rId1"/>
          <a:srcRect l="13074" t="17429" r="17026"/>
          <a:stretch>
            <a:fillRect/>
          </a:stretch>
        </p:blipFill>
        <p:spPr>
          <a:xfrm>
            <a:off x="755015" y="2253615"/>
            <a:ext cx="7633335" cy="3815715"/>
          </a:xfrm>
          <a:prstGeom prst="rect">
            <a:avLst/>
          </a:prstGeom>
        </p:spPr>
      </p:pic>
      <p:sp>
        <p:nvSpPr>
          <p:cNvPr id="6" name="Text Box 5"/>
          <p:cNvSpPr txBox="1"/>
          <p:nvPr/>
        </p:nvSpPr>
        <p:spPr>
          <a:xfrm>
            <a:off x="424180" y="6344285"/>
            <a:ext cx="1457960" cy="368300"/>
          </a:xfrm>
          <a:prstGeom prst="rect">
            <a:avLst/>
          </a:prstGeom>
          <a:solidFill>
            <a:schemeClr val="bg1"/>
          </a:solidFill>
        </p:spPr>
        <p:txBody>
          <a:bodyPr wrap="square" rtlCol="0">
            <a:spAutoFit/>
          </a:bodyPr>
          <a:p>
            <a:endParaRPr lang="en-US"/>
          </a:p>
        </p:txBody>
      </p:sp>
      <p:sp>
        <p:nvSpPr>
          <p:cNvPr id="7" name="Text Box 6"/>
          <p:cNvSpPr txBox="1"/>
          <p:nvPr/>
        </p:nvSpPr>
        <p:spPr>
          <a:xfrm>
            <a:off x="533400" y="6477000"/>
            <a:ext cx="4646295" cy="368300"/>
          </a:xfrm>
          <a:prstGeom prst="rect">
            <a:avLst/>
          </a:prstGeom>
          <a:noFill/>
        </p:spPr>
        <p:txBody>
          <a:bodyPr wrap="none" rtlCol="0">
            <a:spAutoFit/>
          </a:bodyPr>
          <a:p>
            <a:pPr algn="l"/>
            <a:r>
              <a:rPr lang="en-US">
                <a:sym typeface="+mn-ea"/>
              </a:rPr>
              <a:t>AI Fitness Trainer Using  OpenCV and Mediapipe</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00050" y="1219200"/>
            <a:ext cx="7732395" cy="4526280"/>
          </a:xfrm>
        </p:spPr>
        <p:txBody>
          <a:bodyPr>
            <a:normAutofit lnSpcReduction="10000"/>
          </a:bodyPr>
          <a:p>
            <a:r>
              <a:rPr lang="en-US" sz="2400"/>
              <a:t>Start Performing the exercise</a:t>
            </a:r>
            <a:endParaRPr lang="en-US" sz="2400"/>
          </a:p>
          <a:p>
            <a:endParaRPr lang="en-US" sz="2400"/>
          </a:p>
          <a:p>
            <a:endParaRPr lang="en-US" sz="2400"/>
          </a:p>
          <a:p>
            <a:endParaRPr lang="en-US" sz="2400"/>
          </a:p>
          <a:p>
            <a:endParaRPr lang="en-US" sz="2400"/>
          </a:p>
          <a:p>
            <a:endParaRPr lang="en-US" sz="2400"/>
          </a:p>
          <a:p>
            <a:endParaRPr lang="en-US" sz="2400"/>
          </a:p>
          <a:p>
            <a:endParaRPr lang="en-US" sz="2400"/>
          </a:p>
          <a:p>
            <a:endParaRPr lang="en-US" sz="2400"/>
          </a:p>
          <a:p>
            <a:pPr marL="0" indent="0">
              <a:buNone/>
            </a:pPr>
            <a:r>
              <a:rPr lang="en-US" sz="2400"/>
              <a:t>                                      </a:t>
            </a:r>
            <a:r>
              <a:rPr lang="en-US" sz="2000"/>
              <a:t>  </a:t>
            </a:r>
            <a:endParaRPr lang="en-US" sz="2000"/>
          </a:p>
          <a:p>
            <a:pPr marL="0" indent="0">
              <a:buNone/>
            </a:pPr>
            <a:r>
              <a:rPr lang="en-US" sz="2000"/>
              <a:t>			     </a:t>
            </a:r>
            <a:endParaRPr lang="en-US" sz="2400"/>
          </a:p>
          <a:p>
            <a:endParaRPr lang="en-US" sz="2400"/>
          </a:p>
          <a:p>
            <a:endParaRPr lang="en-US" sz="2400"/>
          </a:p>
          <a:p>
            <a:endParaRPr lang="en-US" sz="2400"/>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pic>
        <p:nvPicPr>
          <p:cNvPr id="5" name="Content Placeholder 4"/>
          <p:cNvPicPr>
            <a:picLocks noChangeAspect="1"/>
          </p:cNvPicPr>
          <p:nvPr>
            <p:ph sz="half" idx="2"/>
          </p:nvPr>
        </p:nvPicPr>
        <p:blipFill>
          <a:blip r:embed="rId1"/>
          <a:srcRect l="17019" r="14867"/>
          <a:stretch>
            <a:fillRect/>
          </a:stretch>
        </p:blipFill>
        <p:spPr>
          <a:xfrm>
            <a:off x="2029460" y="1807845"/>
            <a:ext cx="5413375" cy="4462145"/>
          </a:xfrm>
          <a:prstGeom prst="rect">
            <a:avLst/>
          </a:prstGeom>
        </p:spPr>
      </p:pic>
      <p:sp>
        <p:nvSpPr>
          <p:cNvPr id="7" name="Text Box 6"/>
          <p:cNvSpPr txBox="1"/>
          <p:nvPr/>
        </p:nvSpPr>
        <p:spPr>
          <a:xfrm>
            <a:off x="304800" y="6356350"/>
            <a:ext cx="1492885" cy="368300"/>
          </a:xfrm>
          <a:prstGeom prst="rect">
            <a:avLst/>
          </a:prstGeom>
          <a:solidFill>
            <a:schemeClr val="bg1"/>
          </a:solidFill>
        </p:spPr>
        <p:txBody>
          <a:bodyPr wrap="square" rtlCol="0">
            <a:spAutoFit/>
          </a:bodyPr>
          <a:p>
            <a:endParaRPr lang="en-US"/>
          </a:p>
        </p:txBody>
      </p:sp>
      <p:sp>
        <p:nvSpPr>
          <p:cNvPr id="2" name="Text Box 1"/>
          <p:cNvSpPr txBox="1"/>
          <p:nvPr/>
        </p:nvSpPr>
        <p:spPr>
          <a:xfrm>
            <a:off x="533400" y="6400800"/>
            <a:ext cx="4646295" cy="368300"/>
          </a:xfrm>
          <a:prstGeom prst="rect">
            <a:avLst/>
          </a:prstGeom>
          <a:noFill/>
        </p:spPr>
        <p:txBody>
          <a:bodyPr wrap="none" rtlCol="0">
            <a:spAutoFit/>
          </a:bodyPr>
          <a:p>
            <a:pPr algn="l"/>
            <a:r>
              <a:rPr lang="en-US">
                <a:sym typeface="+mn-ea"/>
              </a:rPr>
              <a:t>AI Fitness Trainer Using  OpenCV and Mediapipe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l"/>
            <a:r>
              <a:rPr lang="en-US"/>
              <a:t>List of Contents</a:t>
            </a:r>
            <a:endParaRPr lang="en-US"/>
          </a:p>
        </p:txBody>
      </p:sp>
      <p:sp>
        <p:nvSpPr>
          <p:cNvPr id="3" name="Content Placeholder 2"/>
          <p:cNvSpPr>
            <a:spLocks noGrp="1"/>
          </p:cNvSpPr>
          <p:nvPr>
            <p:ph idx="1"/>
          </p:nvPr>
        </p:nvSpPr>
        <p:spPr/>
        <p:txBody>
          <a:bodyPr>
            <a:normAutofit lnSpcReduction="20000"/>
          </a:bodyPr>
          <a:p>
            <a:r>
              <a:rPr lang="en-US" sz="2400"/>
              <a:t>Abstract</a:t>
            </a:r>
            <a:endParaRPr lang="en-US" sz="2400"/>
          </a:p>
          <a:p>
            <a:r>
              <a:rPr lang="en-US" sz="2400"/>
              <a:t>Objective</a:t>
            </a:r>
            <a:endParaRPr lang="en-US" sz="2400"/>
          </a:p>
          <a:p>
            <a:r>
              <a:rPr lang="en-US" sz="2400"/>
              <a:t>Introduction</a:t>
            </a:r>
            <a:endParaRPr lang="en-US" sz="2400"/>
          </a:p>
          <a:p>
            <a:r>
              <a:rPr lang="en-US" sz="2400"/>
              <a:t>Existing Model</a:t>
            </a:r>
            <a:endParaRPr lang="en-US" sz="2400"/>
          </a:p>
          <a:p>
            <a:r>
              <a:rPr lang="en-US" sz="2400"/>
              <a:t>Proposing model</a:t>
            </a:r>
            <a:endParaRPr lang="en-US" sz="2400"/>
          </a:p>
          <a:p>
            <a:r>
              <a:rPr lang="en-US" sz="2400"/>
              <a:t>Formulae Used</a:t>
            </a:r>
            <a:endParaRPr lang="en-US" sz="2400"/>
          </a:p>
          <a:p>
            <a:r>
              <a:rPr lang="en-US" sz="2400"/>
              <a:t>Advantages</a:t>
            </a:r>
            <a:endParaRPr lang="en-US" sz="2400"/>
          </a:p>
          <a:p>
            <a:r>
              <a:rPr lang="en-US" sz="2400"/>
              <a:t>Hardware/Software Requirements</a:t>
            </a:r>
            <a:endParaRPr lang="en-US" sz="2400"/>
          </a:p>
          <a:p>
            <a:r>
              <a:rPr lang="en-US" sz="2400"/>
              <a:t>UML Diagrams</a:t>
            </a:r>
            <a:endParaRPr lang="en-US" sz="2400"/>
          </a:p>
          <a:p>
            <a:r>
              <a:rPr lang="en-US" sz="2400"/>
              <a:t>User Interface</a:t>
            </a:r>
            <a:endParaRPr lang="en-US" sz="2400"/>
          </a:p>
          <a:p>
            <a:r>
              <a:rPr lang="en-US" sz="2400"/>
              <a:t>Conclusion</a:t>
            </a:r>
            <a:endParaRPr lang="en-US" sz="2400"/>
          </a:p>
          <a:p>
            <a:pPr marL="0" indent="0">
              <a:buNone/>
            </a:pPr>
            <a:endParaRPr lang="en-US" sz="2400"/>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
        <p:nvSpPr>
          <p:cNvPr id="5" name="Text Box 4"/>
          <p:cNvSpPr txBox="1"/>
          <p:nvPr/>
        </p:nvSpPr>
        <p:spPr>
          <a:xfrm>
            <a:off x="228600" y="6324600"/>
            <a:ext cx="2014220" cy="368300"/>
          </a:xfrm>
          <a:prstGeom prst="rect">
            <a:avLst/>
          </a:prstGeom>
          <a:solidFill>
            <a:schemeClr val="bg1"/>
          </a:solidFill>
        </p:spPr>
        <p:txBody>
          <a:bodyPr wrap="square" rtlCol="0">
            <a:spAutoFit/>
          </a:bodyPr>
          <a:p>
            <a:endParaRPr lang="en-US"/>
          </a:p>
        </p:txBody>
      </p:sp>
      <p:sp>
        <p:nvSpPr>
          <p:cNvPr id="6" name="Text Box 5"/>
          <p:cNvSpPr txBox="1"/>
          <p:nvPr/>
        </p:nvSpPr>
        <p:spPr>
          <a:xfrm>
            <a:off x="533400" y="6359525"/>
            <a:ext cx="4646295" cy="368300"/>
          </a:xfrm>
          <a:prstGeom prst="rect">
            <a:avLst/>
          </a:prstGeom>
          <a:noFill/>
        </p:spPr>
        <p:txBody>
          <a:bodyPr wrap="none" rtlCol="0">
            <a:spAutoFit/>
          </a:bodyPr>
          <a:p>
            <a:pPr algn="l"/>
            <a:r>
              <a:rPr lang="en-US">
                <a:sym typeface="+mn-ea"/>
              </a:rPr>
              <a:t>AI Fitness Trainer Using  OpenCV and Mediapipe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57200" y="1219200"/>
            <a:ext cx="8294370" cy="4526280"/>
          </a:xfrm>
        </p:spPr>
        <p:txBody>
          <a:bodyPr/>
          <a:p>
            <a:r>
              <a:rPr lang="en-US" sz="2400"/>
              <a:t>Watch the count and progress bar increasing</a:t>
            </a:r>
            <a:endParaRPr lang="en-US" sz="2400"/>
          </a:p>
          <a:p>
            <a:endParaRPr lang="en-US" sz="2400"/>
          </a:p>
        </p:txBody>
      </p:sp>
      <p:sp>
        <p:nvSpPr>
          <p:cNvPr id="5" name="Slide Number Placeholder 4"/>
          <p:cNvSpPr>
            <a:spLocks noGrp="1"/>
          </p:cNvSpPr>
          <p:nvPr>
            <p:ph type="sldNum" sz="quarter" idx="12"/>
          </p:nvPr>
        </p:nvSpPr>
        <p:spPr/>
        <p:txBody>
          <a:bodyPr/>
          <a:p>
            <a:fld id="{B6F15528-21DE-4FAA-801E-634DDDAF4B2B}" type="slidenum">
              <a:rPr lang="en-US" smtClean="0"/>
            </a:fld>
            <a:endParaRPr lang="en-US"/>
          </a:p>
        </p:txBody>
      </p:sp>
      <p:sp>
        <p:nvSpPr>
          <p:cNvPr id="6" name="Text Box 5"/>
          <p:cNvSpPr txBox="1"/>
          <p:nvPr/>
        </p:nvSpPr>
        <p:spPr>
          <a:xfrm>
            <a:off x="457200" y="6324600"/>
            <a:ext cx="1259840" cy="368300"/>
          </a:xfrm>
          <a:prstGeom prst="rect">
            <a:avLst/>
          </a:prstGeom>
          <a:solidFill>
            <a:schemeClr val="bg1"/>
          </a:solidFill>
        </p:spPr>
        <p:txBody>
          <a:bodyPr wrap="square" rtlCol="0">
            <a:spAutoFit/>
          </a:bodyPr>
          <a:p>
            <a:endParaRPr lang="en-US"/>
          </a:p>
        </p:txBody>
      </p:sp>
      <p:pic>
        <p:nvPicPr>
          <p:cNvPr id="7" name="Content Placeholder 6"/>
          <p:cNvPicPr>
            <a:picLocks noChangeAspect="1"/>
          </p:cNvPicPr>
          <p:nvPr>
            <p:ph sz="half" idx="2"/>
          </p:nvPr>
        </p:nvPicPr>
        <p:blipFill>
          <a:blip r:embed="rId1"/>
          <a:srcRect l="24727" r="22692"/>
          <a:stretch>
            <a:fillRect/>
          </a:stretch>
        </p:blipFill>
        <p:spPr>
          <a:xfrm>
            <a:off x="914400" y="1905000"/>
            <a:ext cx="3255010" cy="3775710"/>
          </a:xfrm>
          <a:prstGeom prst="rect">
            <a:avLst/>
          </a:prstGeom>
        </p:spPr>
      </p:pic>
      <p:pic>
        <p:nvPicPr>
          <p:cNvPr id="11" name="Picture 10"/>
          <p:cNvPicPr>
            <a:picLocks noChangeAspect="1"/>
          </p:cNvPicPr>
          <p:nvPr/>
        </p:nvPicPr>
        <p:blipFill>
          <a:blip r:embed="rId2"/>
          <a:srcRect l="23805" r="26652"/>
          <a:stretch>
            <a:fillRect/>
          </a:stretch>
        </p:blipFill>
        <p:spPr>
          <a:xfrm>
            <a:off x="4648200" y="1752600"/>
            <a:ext cx="3577590" cy="3930650"/>
          </a:xfrm>
          <a:prstGeom prst="rect">
            <a:avLst/>
          </a:prstGeom>
        </p:spPr>
      </p:pic>
      <p:sp>
        <p:nvSpPr>
          <p:cNvPr id="2" name="Text Box 1"/>
          <p:cNvSpPr txBox="1"/>
          <p:nvPr/>
        </p:nvSpPr>
        <p:spPr>
          <a:xfrm>
            <a:off x="381635" y="6477000"/>
            <a:ext cx="4646295" cy="368300"/>
          </a:xfrm>
          <a:prstGeom prst="rect">
            <a:avLst/>
          </a:prstGeom>
          <a:noFill/>
        </p:spPr>
        <p:txBody>
          <a:bodyPr wrap="none" rtlCol="0">
            <a:spAutoFit/>
          </a:bodyPr>
          <a:p>
            <a:pPr algn="l"/>
            <a:r>
              <a:rPr lang="en-US">
                <a:sym typeface="+mn-ea"/>
              </a:rPr>
              <a:t>AI Fitness Trainer Using  OpenCV and Mediapipe</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01320" y="1219200"/>
            <a:ext cx="8341995" cy="5165090"/>
          </a:xfrm>
        </p:spPr>
        <p:txBody>
          <a:bodyPr/>
          <a:p>
            <a:r>
              <a:rPr lang="en-US" sz="2400"/>
              <a:t>Get performance graph and message after target reached</a:t>
            </a:r>
            <a:endParaRPr lang="en-US" sz="2400"/>
          </a:p>
          <a:p>
            <a:endParaRPr lang="en-US" sz="2400"/>
          </a:p>
        </p:txBody>
      </p:sp>
      <p:sp>
        <p:nvSpPr>
          <p:cNvPr id="5" name="Slide Number Placeholder 4"/>
          <p:cNvSpPr>
            <a:spLocks noGrp="1"/>
          </p:cNvSpPr>
          <p:nvPr>
            <p:ph type="sldNum" sz="quarter" idx="12"/>
          </p:nvPr>
        </p:nvSpPr>
        <p:spPr/>
        <p:txBody>
          <a:bodyPr/>
          <a:p>
            <a:fld id="{B6F15528-21DE-4FAA-801E-634DDDAF4B2B}" type="slidenum">
              <a:rPr lang="en-US" smtClean="0"/>
            </a:fld>
            <a:endParaRPr lang="en-US"/>
          </a:p>
        </p:txBody>
      </p:sp>
      <p:pic>
        <p:nvPicPr>
          <p:cNvPr id="8" name="Content Placeholder 7"/>
          <p:cNvPicPr>
            <a:picLocks noChangeAspect="1"/>
          </p:cNvPicPr>
          <p:nvPr>
            <p:ph sz="half" idx="2"/>
          </p:nvPr>
        </p:nvPicPr>
        <p:blipFill>
          <a:blip r:embed="rId1"/>
          <a:srcRect l="16179" r="19513"/>
          <a:stretch>
            <a:fillRect/>
          </a:stretch>
        </p:blipFill>
        <p:spPr>
          <a:xfrm>
            <a:off x="838200" y="1863725"/>
            <a:ext cx="7292975" cy="4639310"/>
          </a:xfrm>
          <a:prstGeom prst="rect">
            <a:avLst/>
          </a:prstGeom>
        </p:spPr>
      </p:pic>
      <p:sp>
        <p:nvSpPr>
          <p:cNvPr id="10" name="Text Box 9"/>
          <p:cNvSpPr txBox="1"/>
          <p:nvPr/>
        </p:nvSpPr>
        <p:spPr>
          <a:xfrm>
            <a:off x="381000" y="6400800"/>
            <a:ext cx="1639570" cy="368300"/>
          </a:xfrm>
          <a:prstGeom prst="rect">
            <a:avLst/>
          </a:prstGeom>
          <a:solidFill>
            <a:schemeClr val="bg1"/>
          </a:solidFill>
        </p:spPr>
        <p:txBody>
          <a:bodyPr wrap="square" rtlCol="0">
            <a:spAutoFit/>
          </a:bodyPr>
          <a:p>
            <a:endParaRPr lang="en-US"/>
          </a:p>
        </p:txBody>
      </p:sp>
      <p:sp>
        <p:nvSpPr>
          <p:cNvPr id="2" name="Text Box 1"/>
          <p:cNvSpPr txBox="1"/>
          <p:nvPr/>
        </p:nvSpPr>
        <p:spPr>
          <a:xfrm>
            <a:off x="457835" y="6477000"/>
            <a:ext cx="4646295" cy="368300"/>
          </a:xfrm>
          <a:prstGeom prst="rect">
            <a:avLst/>
          </a:prstGeom>
          <a:noFill/>
        </p:spPr>
        <p:txBody>
          <a:bodyPr wrap="none" rtlCol="0">
            <a:spAutoFit/>
          </a:bodyPr>
          <a:p>
            <a:pPr algn="l"/>
            <a:r>
              <a:rPr lang="en-US">
                <a:sym typeface="+mn-ea"/>
              </a:rPr>
              <a:t>AI Fitness Trainer Using  OpenCV and Mediapipe</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65860"/>
            <a:ext cx="8337550" cy="4526280"/>
          </a:xfrm>
        </p:spPr>
        <p:txBody>
          <a:bodyPr/>
          <a:p>
            <a:r>
              <a:rPr lang="en-US" sz="2400"/>
              <a:t>Get Email on your performance</a:t>
            </a:r>
            <a:endParaRPr lang="en-US" sz="2400"/>
          </a:p>
          <a:p>
            <a:endParaRPr lang="en-US" sz="2400"/>
          </a:p>
        </p:txBody>
      </p:sp>
      <p:sp>
        <p:nvSpPr>
          <p:cNvPr id="5" name="Slide Number Placeholder 4"/>
          <p:cNvSpPr>
            <a:spLocks noGrp="1"/>
          </p:cNvSpPr>
          <p:nvPr>
            <p:ph type="sldNum" sz="quarter" idx="12"/>
          </p:nvPr>
        </p:nvSpPr>
        <p:spPr/>
        <p:txBody>
          <a:bodyPr/>
          <a:p>
            <a:fld id="{B6F15528-21DE-4FAA-801E-634DDDAF4B2B}" type="slidenum">
              <a:rPr lang="en-US" smtClean="0"/>
            </a:fld>
            <a:endParaRPr lang="en-US"/>
          </a:p>
        </p:txBody>
      </p:sp>
      <p:pic>
        <p:nvPicPr>
          <p:cNvPr id="8" name="Content Placeholder 7"/>
          <p:cNvPicPr>
            <a:picLocks noChangeAspect="1"/>
          </p:cNvPicPr>
          <p:nvPr>
            <p:ph sz="half" idx="2"/>
          </p:nvPr>
        </p:nvPicPr>
        <p:blipFill>
          <a:blip r:embed="rId1"/>
          <a:stretch>
            <a:fillRect/>
          </a:stretch>
        </p:blipFill>
        <p:spPr>
          <a:xfrm>
            <a:off x="883285" y="1898650"/>
            <a:ext cx="7803515" cy="4208780"/>
          </a:xfrm>
          <a:prstGeom prst="rect">
            <a:avLst/>
          </a:prstGeom>
        </p:spPr>
      </p:pic>
      <p:sp>
        <p:nvSpPr>
          <p:cNvPr id="10" name="Text Box 9"/>
          <p:cNvSpPr txBox="1"/>
          <p:nvPr/>
        </p:nvSpPr>
        <p:spPr>
          <a:xfrm>
            <a:off x="353060" y="6385560"/>
            <a:ext cx="2030730" cy="368300"/>
          </a:xfrm>
          <a:prstGeom prst="rect">
            <a:avLst/>
          </a:prstGeom>
          <a:solidFill>
            <a:schemeClr val="bg1"/>
          </a:solidFill>
        </p:spPr>
        <p:txBody>
          <a:bodyPr wrap="square" rtlCol="0">
            <a:spAutoFit/>
          </a:bodyPr>
          <a:p>
            <a:endParaRPr lang="en-US"/>
          </a:p>
        </p:txBody>
      </p:sp>
      <p:sp>
        <p:nvSpPr>
          <p:cNvPr id="2" name="Text Box 1"/>
          <p:cNvSpPr txBox="1"/>
          <p:nvPr/>
        </p:nvSpPr>
        <p:spPr>
          <a:xfrm>
            <a:off x="610235" y="6477000"/>
            <a:ext cx="4646295" cy="368300"/>
          </a:xfrm>
          <a:prstGeom prst="rect">
            <a:avLst/>
          </a:prstGeom>
          <a:noFill/>
        </p:spPr>
        <p:txBody>
          <a:bodyPr wrap="none" rtlCol="0">
            <a:spAutoFit/>
          </a:bodyPr>
          <a:p>
            <a:pPr algn="l"/>
            <a:r>
              <a:rPr lang="en-US">
                <a:sym typeface="+mn-ea"/>
              </a:rPr>
              <a:t>AI Fitness Trainer Using  OpenCV and Mediapipe</a:t>
            </a:r>
            <a:endParaRPr lang="en-US"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52755" y="1295400"/>
            <a:ext cx="7927340" cy="4527550"/>
          </a:xfrm>
        </p:spPr>
        <p:txBody>
          <a:bodyPr/>
          <a:p>
            <a:pPr marL="0" indent="0" algn="l">
              <a:buNone/>
            </a:pPr>
            <a:r>
              <a:rPr lang="en-US"/>
              <a:t>                Pushups                                  Lateral Curls</a:t>
            </a:r>
            <a:endParaRPr lang="en-US"/>
          </a:p>
          <a:p>
            <a:pPr algn="ctr"/>
            <a:endParaRPr lang="en-US"/>
          </a:p>
        </p:txBody>
      </p:sp>
      <p:sp>
        <p:nvSpPr>
          <p:cNvPr id="5" name="Slide Number Placeholder 4"/>
          <p:cNvSpPr>
            <a:spLocks noGrp="1"/>
          </p:cNvSpPr>
          <p:nvPr>
            <p:ph type="sldNum" sz="quarter" idx="12"/>
          </p:nvPr>
        </p:nvSpPr>
        <p:spPr/>
        <p:txBody>
          <a:bodyPr/>
          <a:p>
            <a:fld id="{B6F15528-21DE-4FAA-801E-634DDDAF4B2B}" type="slidenum">
              <a:rPr lang="en-US" smtClean="0"/>
            </a:fld>
            <a:endParaRPr lang="en-US"/>
          </a:p>
        </p:txBody>
      </p:sp>
      <p:pic>
        <p:nvPicPr>
          <p:cNvPr id="9" name="Content Placeholder 8"/>
          <p:cNvPicPr>
            <a:picLocks noChangeAspect="1"/>
          </p:cNvPicPr>
          <p:nvPr>
            <p:ph sz="half" idx="2"/>
          </p:nvPr>
        </p:nvPicPr>
        <p:blipFill>
          <a:blip r:embed="rId1"/>
          <a:stretch>
            <a:fillRect/>
          </a:stretch>
        </p:blipFill>
        <p:spPr>
          <a:xfrm>
            <a:off x="838200" y="2209800"/>
            <a:ext cx="2748280" cy="3345180"/>
          </a:xfrm>
          <a:prstGeom prst="rect">
            <a:avLst/>
          </a:prstGeom>
        </p:spPr>
      </p:pic>
      <p:pic>
        <p:nvPicPr>
          <p:cNvPr id="10" name="Picture 9"/>
          <p:cNvPicPr>
            <a:picLocks noChangeAspect="1"/>
          </p:cNvPicPr>
          <p:nvPr/>
        </p:nvPicPr>
        <p:blipFill>
          <a:blip r:embed="rId2"/>
          <a:stretch>
            <a:fillRect/>
          </a:stretch>
        </p:blipFill>
        <p:spPr>
          <a:xfrm>
            <a:off x="5257800" y="2362200"/>
            <a:ext cx="2837180" cy="311277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lgn="ctr">
              <a:buNone/>
            </a:pPr>
            <a:r>
              <a:rPr lang="en-US"/>
              <a:t>Curls</a:t>
            </a:r>
            <a:endParaRPr lang="en-US"/>
          </a:p>
          <a:p>
            <a:pPr marL="0" indent="0" algn="ctr">
              <a:buNone/>
            </a:pPr>
            <a:endParaRPr lang="en-US"/>
          </a:p>
        </p:txBody>
      </p:sp>
      <p:sp>
        <p:nvSpPr>
          <p:cNvPr id="4" name="Content Placeholder 3"/>
          <p:cNvSpPr>
            <a:spLocks noGrp="1"/>
          </p:cNvSpPr>
          <p:nvPr>
            <p:ph sz="half" idx="2"/>
          </p:nvPr>
        </p:nvSpPr>
        <p:spPr/>
        <p:txBody>
          <a:bodyPr/>
          <a:p>
            <a:pPr marL="0" indent="0" algn="ctr">
              <a:buNone/>
            </a:pPr>
            <a:r>
              <a:rPr lang="en-US"/>
              <a:t>Squats</a:t>
            </a:r>
            <a:endParaRPr lang="en-US"/>
          </a:p>
          <a:p>
            <a:pPr marL="0" indent="0" algn="ctr">
              <a:buNone/>
            </a:pPr>
            <a:endParaRPr lang="en-US"/>
          </a:p>
        </p:txBody>
      </p:sp>
      <p:sp>
        <p:nvSpPr>
          <p:cNvPr id="5" name="Slide Number Placeholder 4"/>
          <p:cNvSpPr>
            <a:spLocks noGrp="1"/>
          </p:cNvSpPr>
          <p:nvPr>
            <p:ph type="sldNum" sz="quarter" idx="12"/>
          </p:nvPr>
        </p:nvSpPr>
        <p:spPr/>
        <p:txBody>
          <a:bodyPr/>
          <a:p>
            <a:fld id="{B6F15528-21DE-4FAA-801E-634DDDAF4B2B}" type="slidenum">
              <a:rPr lang="en-US" smtClean="0"/>
            </a:fld>
            <a:endParaRPr lang="en-US"/>
          </a:p>
        </p:txBody>
      </p:sp>
      <p:pic>
        <p:nvPicPr>
          <p:cNvPr id="8" name="Picture 7"/>
          <p:cNvPicPr>
            <a:picLocks noChangeAspect="1"/>
          </p:cNvPicPr>
          <p:nvPr/>
        </p:nvPicPr>
        <p:blipFill>
          <a:blip r:embed="rId1"/>
          <a:srcRect b="8455"/>
          <a:stretch>
            <a:fillRect/>
          </a:stretch>
        </p:blipFill>
        <p:spPr>
          <a:xfrm>
            <a:off x="1371600" y="2438400"/>
            <a:ext cx="2484120" cy="2571750"/>
          </a:xfrm>
          <a:prstGeom prst="rect">
            <a:avLst/>
          </a:prstGeom>
        </p:spPr>
      </p:pic>
      <p:pic>
        <p:nvPicPr>
          <p:cNvPr id="10" name="Picture 9"/>
          <p:cNvPicPr>
            <a:picLocks noChangeAspect="1"/>
          </p:cNvPicPr>
          <p:nvPr/>
        </p:nvPicPr>
        <p:blipFill>
          <a:blip r:embed="rId2"/>
          <a:srcRect b="7811"/>
          <a:stretch>
            <a:fillRect/>
          </a:stretch>
        </p:blipFill>
        <p:spPr>
          <a:xfrm>
            <a:off x="5638800" y="2209800"/>
            <a:ext cx="2592070" cy="299593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57200" y="1371600"/>
            <a:ext cx="4038600" cy="4525963"/>
          </a:xfrm>
        </p:spPr>
        <p:txBody>
          <a:bodyPr/>
          <a:p>
            <a:pPr marL="0" indent="0" algn="ctr">
              <a:buNone/>
            </a:pPr>
            <a:r>
              <a:rPr lang="en-US"/>
              <a:t>Left Curl</a:t>
            </a:r>
            <a:endParaRPr lang="en-US"/>
          </a:p>
        </p:txBody>
      </p:sp>
      <p:sp>
        <p:nvSpPr>
          <p:cNvPr id="4" name="Content Placeholder 3"/>
          <p:cNvSpPr>
            <a:spLocks noGrp="1"/>
          </p:cNvSpPr>
          <p:nvPr>
            <p:ph sz="half" idx="2"/>
          </p:nvPr>
        </p:nvSpPr>
        <p:spPr>
          <a:xfrm>
            <a:off x="4648200" y="1447800"/>
            <a:ext cx="4038600" cy="4525963"/>
          </a:xfrm>
        </p:spPr>
        <p:txBody>
          <a:bodyPr/>
          <a:p>
            <a:pPr marL="0" indent="0" algn="ctr">
              <a:buNone/>
            </a:pPr>
            <a:r>
              <a:rPr lang="en-US"/>
              <a:t>Shoulder Press</a:t>
            </a:r>
            <a:endParaRPr lang="en-US"/>
          </a:p>
        </p:txBody>
      </p:sp>
      <p:sp>
        <p:nvSpPr>
          <p:cNvPr id="5" name="Slide Number Placeholder 4"/>
          <p:cNvSpPr>
            <a:spLocks noGrp="1"/>
          </p:cNvSpPr>
          <p:nvPr>
            <p:ph type="sldNum" sz="quarter" idx="12"/>
          </p:nvPr>
        </p:nvSpPr>
        <p:spPr/>
        <p:txBody>
          <a:bodyPr/>
          <a:p>
            <a:fld id="{B6F15528-21DE-4FAA-801E-634DDDAF4B2B}" type="slidenum">
              <a:rPr lang="en-US" smtClean="0"/>
            </a:fld>
            <a:endParaRPr lang="en-US"/>
          </a:p>
        </p:txBody>
      </p:sp>
      <p:pic>
        <p:nvPicPr>
          <p:cNvPr id="6" name="Picture 5"/>
          <p:cNvPicPr>
            <a:picLocks noChangeAspect="1"/>
          </p:cNvPicPr>
          <p:nvPr/>
        </p:nvPicPr>
        <p:blipFill>
          <a:blip r:embed="rId1"/>
          <a:srcRect b="15262"/>
          <a:stretch>
            <a:fillRect/>
          </a:stretch>
        </p:blipFill>
        <p:spPr>
          <a:xfrm>
            <a:off x="1066800" y="1752600"/>
            <a:ext cx="2891790" cy="3378200"/>
          </a:xfrm>
          <a:prstGeom prst="rect">
            <a:avLst/>
          </a:prstGeom>
        </p:spPr>
      </p:pic>
      <p:pic>
        <p:nvPicPr>
          <p:cNvPr id="7" name="Picture 6"/>
          <p:cNvPicPr>
            <a:picLocks noChangeAspect="1"/>
          </p:cNvPicPr>
          <p:nvPr/>
        </p:nvPicPr>
        <p:blipFill>
          <a:blip r:embed="rId2"/>
          <a:stretch>
            <a:fillRect/>
          </a:stretch>
        </p:blipFill>
        <p:spPr>
          <a:xfrm>
            <a:off x="5257800" y="2209800"/>
            <a:ext cx="2901315" cy="272796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lgn="ctr">
              <a:buNone/>
            </a:pPr>
            <a:r>
              <a:rPr lang="en-US"/>
              <a:t>High Knees</a:t>
            </a:r>
            <a:endParaRPr lang="en-US"/>
          </a:p>
        </p:txBody>
      </p:sp>
      <p:sp>
        <p:nvSpPr>
          <p:cNvPr id="4" name="Content Placeholder 3"/>
          <p:cNvSpPr>
            <a:spLocks noGrp="1"/>
          </p:cNvSpPr>
          <p:nvPr>
            <p:ph sz="half" idx="2"/>
          </p:nvPr>
        </p:nvSpPr>
        <p:spPr/>
        <p:txBody>
          <a:bodyPr/>
          <a:p>
            <a:pPr marL="0" indent="0" algn="ctr">
              <a:buNone/>
            </a:pPr>
            <a:r>
              <a:rPr lang="en-US"/>
              <a:t>Knee Bend</a:t>
            </a:r>
            <a:endParaRPr lang="en-US"/>
          </a:p>
        </p:txBody>
      </p:sp>
      <p:sp>
        <p:nvSpPr>
          <p:cNvPr id="5" name="Slide Number Placeholder 4"/>
          <p:cNvSpPr>
            <a:spLocks noGrp="1"/>
          </p:cNvSpPr>
          <p:nvPr>
            <p:ph type="sldNum" sz="quarter" idx="12"/>
          </p:nvPr>
        </p:nvSpPr>
        <p:spPr/>
        <p:txBody>
          <a:bodyPr/>
          <a:p>
            <a:fld id="{B6F15528-21DE-4FAA-801E-634DDDAF4B2B}" type="slidenum">
              <a:rPr lang="en-US" smtClean="0"/>
            </a:fld>
            <a:endParaRPr lang="en-US"/>
          </a:p>
        </p:txBody>
      </p:sp>
      <p:pic>
        <p:nvPicPr>
          <p:cNvPr id="6" name="Picture 5"/>
          <p:cNvPicPr>
            <a:picLocks noChangeAspect="1"/>
          </p:cNvPicPr>
          <p:nvPr/>
        </p:nvPicPr>
        <p:blipFill>
          <a:blip r:embed="rId1"/>
          <a:srcRect t="26787"/>
          <a:stretch>
            <a:fillRect/>
          </a:stretch>
        </p:blipFill>
        <p:spPr>
          <a:xfrm>
            <a:off x="1295400" y="2438400"/>
            <a:ext cx="2308225" cy="2581275"/>
          </a:xfrm>
          <a:prstGeom prst="rect">
            <a:avLst/>
          </a:prstGeom>
        </p:spPr>
      </p:pic>
      <p:pic>
        <p:nvPicPr>
          <p:cNvPr id="7" name="Picture 6"/>
          <p:cNvPicPr>
            <a:picLocks noChangeAspect="1"/>
          </p:cNvPicPr>
          <p:nvPr/>
        </p:nvPicPr>
        <p:blipFill>
          <a:blip r:embed="rId2"/>
          <a:stretch>
            <a:fillRect/>
          </a:stretch>
        </p:blipFill>
        <p:spPr>
          <a:xfrm>
            <a:off x="5486400" y="2514600"/>
            <a:ext cx="3234055" cy="242506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57200" y="1371600"/>
            <a:ext cx="4038600" cy="4525963"/>
          </a:xfrm>
        </p:spPr>
        <p:txBody>
          <a:bodyPr/>
          <a:p>
            <a:pPr marL="0" indent="0" algn="ctr">
              <a:buNone/>
            </a:pPr>
            <a:r>
              <a:rPr lang="en-US"/>
              <a:t>Sit Up</a:t>
            </a:r>
            <a:endParaRPr lang="en-US"/>
          </a:p>
        </p:txBody>
      </p:sp>
      <p:sp>
        <p:nvSpPr>
          <p:cNvPr id="4" name="Content Placeholder 3"/>
          <p:cNvSpPr>
            <a:spLocks noGrp="1"/>
          </p:cNvSpPr>
          <p:nvPr>
            <p:ph sz="half" idx="2"/>
          </p:nvPr>
        </p:nvSpPr>
        <p:spPr>
          <a:xfrm>
            <a:off x="4648200" y="1371600"/>
            <a:ext cx="4038600" cy="4525963"/>
          </a:xfrm>
        </p:spPr>
        <p:txBody>
          <a:bodyPr/>
          <a:p>
            <a:pPr marL="0" indent="0" algn="ctr">
              <a:buNone/>
            </a:pPr>
            <a:r>
              <a:rPr lang="en-US"/>
              <a:t>     Plank</a:t>
            </a:r>
            <a:endParaRPr lang="en-US"/>
          </a:p>
        </p:txBody>
      </p:sp>
      <p:sp>
        <p:nvSpPr>
          <p:cNvPr id="5" name="Slide Number Placeholder 4"/>
          <p:cNvSpPr>
            <a:spLocks noGrp="1"/>
          </p:cNvSpPr>
          <p:nvPr>
            <p:ph type="sldNum" sz="quarter" idx="12"/>
          </p:nvPr>
        </p:nvSpPr>
        <p:spPr/>
        <p:txBody>
          <a:bodyPr/>
          <a:p>
            <a:fld id="{B6F15528-21DE-4FAA-801E-634DDDAF4B2B}" type="slidenum">
              <a:rPr lang="en-US" smtClean="0"/>
            </a:fld>
            <a:endParaRPr lang="en-US"/>
          </a:p>
        </p:txBody>
      </p:sp>
      <p:pic>
        <p:nvPicPr>
          <p:cNvPr id="6" name="Picture 5"/>
          <p:cNvPicPr>
            <a:picLocks noChangeAspect="1"/>
          </p:cNvPicPr>
          <p:nvPr/>
        </p:nvPicPr>
        <p:blipFill>
          <a:blip r:embed="rId1"/>
          <a:srcRect b="9614"/>
          <a:stretch>
            <a:fillRect/>
          </a:stretch>
        </p:blipFill>
        <p:spPr>
          <a:xfrm>
            <a:off x="5791200" y="2667000"/>
            <a:ext cx="2790825" cy="2253615"/>
          </a:xfrm>
          <a:prstGeom prst="rect">
            <a:avLst/>
          </a:prstGeom>
        </p:spPr>
      </p:pic>
      <p:pic>
        <p:nvPicPr>
          <p:cNvPr id="2" name="Picture 1"/>
          <p:cNvPicPr>
            <a:picLocks noChangeAspect="1"/>
          </p:cNvPicPr>
          <p:nvPr/>
        </p:nvPicPr>
        <p:blipFill>
          <a:blip r:embed="rId2"/>
          <a:stretch>
            <a:fillRect/>
          </a:stretch>
        </p:blipFill>
        <p:spPr>
          <a:xfrm>
            <a:off x="685800" y="2209800"/>
            <a:ext cx="3503930" cy="27622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81000" y="1066800"/>
            <a:ext cx="4038600" cy="4525963"/>
          </a:xfrm>
        </p:spPr>
        <p:txBody>
          <a:bodyPr/>
          <a:p>
            <a:pPr marL="0" indent="0" algn="ctr">
              <a:buNone/>
            </a:pPr>
            <a:r>
              <a:rPr lang="en-US"/>
              <a:t>Crunches</a:t>
            </a:r>
            <a:endParaRPr lang="en-US"/>
          </a:p>
        </p:txBody>
      </p:sp>
      <p:sp>
        <p:nvSpPr>
          <p:cNvPr id="4" name="Content Placeholder 3"/>
          <p:cNvSpPr>
            <a:spLocks noGrp="1"/>
          </p:cNvSpPr>
          <p:nvPr>
            <p:ph sz="half" idx="2"/>
          </p:nvPr>
        </p:nvSpPr>
        <p:spPr>
          <a:xfrm>
            <a:off x="4648200" y="1066800"/>
            <a:ext cx="4038600" cy="4525963"/>
          </a:xfrm>
        </p:spPr>
        <p:txBody>
          <a:bodyPr/>
          <a:p>
            <a:pPr marL="0" indent="0" algn="ctr">
              <a:buNone/>
            </a:pPr>
            <a:r>
              <a:rPr lang="en-US"/>
              <a:t>Half Plough Pose</a:t>
            </a:r>
            <a:endParaRPr lang="en-US"/>
          </a:p>
        </p:txBody>
      </p:sp>
      <p:sp>
        <p:nvSpPr>
          <p:cNvPr id="5" name="Slide Number Placeholder 4"/>
          <p:cNvSpPr>
            <a:spLocks noGrp="1"/>
          </p:cNvSpPr>
          <p:nvPr>
            <p:ph type="sldNum" sz="quarter" idx="12"/>
          </p:nvPr>
        </p:nvSpPr>
        <p:spPr/>
        <p:txBody>
          <a:bodyPr/>
          <a:p>
            <a:fld id="{B6F15528-21DE-4FAA-801E-634DDDAF4B2B}" type="slidenum">
              <a:rPr lang="en-US" smtClean="0"/>
            </a:fld>
            <a:endParaRPr lang="en-US"/>
          </a:p>
        </p:txBody>
      </p:sp>
      <p:pic>
        <p:nvPicPr>
          <p:cNvPr id="6" name="Picture 5"/>
          <p:cNvPicPr>
            <a:picLocks noChangeAspect="1"/>
          </p:cNvPicPr>
          <p:nvPr/>
        </p:nvPicPr>
        <p:blipFill>
          <a:blip r:embed="rId1"/>
          <a:stretch>
            <a:fillRect/>
          </a:stretch>
        </p:blipFill>
        <p:spPr>
          <a:xfrm>
            <a:off x="5410200" y="2362200"/>
            <a:ext cx="3096260" cy="2232025"/>
          </a:xfrm>
          <a:prstGeom prst="rect">
            <a:avLst/>
          </a:prstGeom>
        </p:spPr>
      </p:pic>
      <p:pic>
        <p:nvPicPr>
          <p:cNvPr id="7" name="Picture 6"/>
          <p:cNvPicPr>
            <a:picLocks noChangeAspect="1"/>
          </p:cNvPicPr>
          <p:nvPr/>
        </p:nvPicPr>
        <p:blipFill>
          <a:blip r:embed="rId2"/>
          <a:stretch>
            <a:fillRect/>
          </a:stretch>
        </p:blipFill>
        <p:spPr>
          <a:xfrm>
            <a:off x="609600" y="2286000"/>
            <a:ext cx="3648075" cy="305562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p:sp>
        <p:nvSpPr>
          <p:cNvPr id="2" name="Title 1"/>
          <p:cNvSpPr>
            <a:spLocks noGrp="1"/>
          </p:cNvSpPr>
          <p:nvPr>
            <p:ph type="title"/>
          </p:nvPr>
        </p:nvSpPr>
        <p:spPr/>
        <p:txBody>
          <a:bodyPr>
            <a:normAutofit fontScale="90000"/>
          </a:bodyPr>
          <a:p>
            <a:pPr algn="l"/>
            <a:r>
              <a:rPr lang="en-US"/>
              <a:t>Conclusion</a:t>
            </a:r>
            <a:endParaRPr lang="en-US"/>
          </a:p>
        </p:txBody>
      </p:sp>
      <p:sp>
        <p:nvSpPr>
          <p:cNvPr id="3" name="Content Placeholder 2"/>
          <p:cNvSpPr>
            <a:spLocks noGrp="1"/>
          </p:cNvSpPr>
          <p:nvPr>
            <p:ph sz="half" idx="1"/>
          </p:nvPr>
        </p:nvSpPr>
        <p:spPr>
          <a:xfrm>
            <a:off x="533400" y="1600200"/>
            <a:ext cx="8018780" cy="5003165"/>
          </a:xfrm>
        </p:spPr>
        <p:txBody>
          <a:bodyPr>
            <a:noAutofit/>
          </a:bodyPr>
          <a:p>
            <a:pPr marL="0" indent="0" algn="just">
              <a:buNone/>
            </a:pPr>
            <a:r>
              <a:rPr lang="en-US" sz="2400"/>
              <a:t>Nowadays our life is becoming busier and we hardly find time in our schedules to be healthy and fit and exercise daily. This has caused many diseases and health issues. Implementation of Artificial Intelligence in the field of fitness can solve many problems. The health-related applications and devices are making our lives easier and eases our fitness journey. Individuals can use this application in their own workouts, hence making them more efficient are less error-prone. There is a lot of scope of development in this project like it can be upgraded to support more exercises. The data collected by the AI Fitness Trainer can be saved and processed for the next sessions. The trainer will suggest you work out plan and its intensity according to your body type and weight.</a:t>
            </a:r>
            <a:endParaRPr lang="en-US" sz="2400"/>
          </a:p>
        </p:txBody>
      </p:sp>
      <p:sp>
        <p:nvSpPr>
          <p:cNvPr id="5" name="Slide Number Placeholder 4"/>
          <p:cNvSpPr>
            <a:spLocks noGrp="1"/>
          </p:cNvSpPr>
          <p:nvPr>
            <p:ph type="sldNum" sz="quarter" idx="12"/>
          </p:nvPr>
        </p:nvSpPr>
        <p:spPr/>
        <p:txBody>
          <a:bodyPr/>
          <a:p>
            <a:fld id="{B6F15528-21DE-4FAA-801E-634DDDAF4B2B}" type="slidenum">
              <a:rPr lang="en-US" smtClean="0"/>
            </a:fld>
            <a:endParaRPr lang="en-US"/>
          </a:p>
        </p:txBody>
      </p:sp>
      <p:sp>
        <p:nvSpPr>
          <p:cNvPr id="6" name="Text Box 5"/>
          <p:cNvSpPr txBox="1"/>
          <p:nvPr/>
        </p:nvSpPr>
        <p:spPr>
          <a:xfrm>
            <a:off x="533400" y="6400800"/>
            <a:ext cx="1576070" cy="368300"/>
          </a:xfrm>
          <a:prstGeom prst="rect">
            <a:avLst/>
          </a:prstGeom>
          <a:solidFill>
            <a:schemeClr val="bg1"/>
          </a:solidFill>
        </p:spPr>
        <p:txBody>
          <a:bodyPr wrap="square" rtlCol="0">
            <a:spAutoFit/>
          </a:bodyPr>
          <a:p>
            <a:endParaRPr lang="en-US"/>
          </a:p>
        </p:txBody>
      </p:sp>
      <p:sp>
        <p:nvSpPr>
          <p:cNvPr id="4" name="Text Box 3"/>
          <p:cNvSpPr txBox="1"/>
          <p:nvPr/>
        </p:nvSpPr>
        <p:spPr>
          <a:xfrm>
            <a:off x="381000" y="6477000"/>
            <a:ext cx="4646295" cy="368300"/>
          </a:xfrm>
          <a:prstGeom prst="rect">
            <a:avLst/>
          </a:prstGeom>
          <a:noFill/>
        </p:spPr>
        <p:txBody>
          <a:bodyPr wrap="none" rtlCol="0">
            <a:spAutoFit/>
          </a:bodyPr>
          <a:p>
            <a:pPr algn="l"/>
            <a:r>
              <a:rPr lang="en-US">
                <a:sym typeface="+mn-ea"/>
              </a:rPr>
              <a:t>AI Fitness Trainer Using  OpenCV and Mediapipe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838517"/>
            <a:ext cx="8229600" cy="703263"/>
          </a:xfrm>
        </p:spPr>
        <p:txBody>
          <a:bodyPr>
            <a:normAutofit fontScale="90000"/>
          </a:bodyPr>
          <a:p>
            <a:pPr algn="l"/>
            <a:r>
              <a:rPr lang="en-US"/>
              <a:t>Abstract</a:t>
            </a:r>
            <a:endParaRPr lang="en-US"/>
          </a:p>
        </p:txBody>
      </p:sp>
      <p:sp>
        <p:nvSpPr>
          <p:cNvPr id="3" name="Content Placeholder 2"/>
          <p:cNvSpPr>
            <a:spLocks noGrp="1"/>
          </p:cNvSpPr>
          <p:nvPr>
            <p:ph idx="1"/>
          </p:nvPr>
        </p:nvSpPr>
        <p:spPr>
          <a:xfrm>
            <a:off x="685800" y="1524000"/>
            <a:ext cx="8404860" cy="5182235"/>
          </a:xfrm>
        </p:spPr>
        <p:txBody>
          <a:bodyPr>
            <a:noAutofit/>
          </a:bodyPr>
          <a:p>
            <a:pPr marL="0" indent="0">
              <a:buNone/>
            </a:pPr>
            <a:r>
              <a:rPr lang="en-US" sz="2300"/>
              <a:t>Recently lot of people facing many health issues due to the lack of physical activity. Not getting enough physical activity can lead to heart disease, even for people who have no other risk factors. It can also increase the likelihood of developing other heart disease risk factors, including obesity, high blood pressure, high blood cholesterol. Many people refrain from physical activities like workouts or yoga for various reasons like driving out to gym, trainer fees, social anxiety and hectic schedule. Our objective is develop a solution which can guide the user on how to properly perform a particular exercise or a yoga asana. With the help of OpenCV library and Mediapipe framework, we can develop an application that detects the user’s exercise pose and provides personalized, detailed recommendations on how the user can improve their form</a:t>
            </a:r>
            <a:endParaRPr lang="en-US" sz="2300"/>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
        <p:nvSpPr>
          <p:cNvPr id="5" name="Text Box 4"/>
          <p:cNvSpPr txBox="1"/>
          <p:nvPr/>
        </p:nvSpPr>
        <p:spPr>
          <a:xfrm>
            <a:off x="457200" y="6356350"/>
            <a:ext cx="1344295" cy="368300"/>
          </a:xfrm>
          <a:prstGeom prst="rect">
            <a:avLst/>
          </a:prstGeom>
          <a:solidFill>
            <a:schemeClr val="bg1"/>
          </a:solidFill>
        </p:spPr>
        <p:txBody>
          <a:bodyPr wrap="square" rtlCol="0">
            <a:spAutoFit/>
          </a:bodyPr>
          <a:p>
            <a:endParaRPr lang="en-US"/>
          </a:p>
        </p:txBody>
      </p:sp>
      <p:sp>
        <p:nvSpPr>
          <p:cNvPr id="6" name="Text Box 5"/>
          <p:cNvSpPr txBox="1"/>
          <p:nvPr/>
        </p:nvSpPr>
        <p:spPr>
          <a:xfrm>
            <a:off x="685800" y="6356350"/>
            <a:ext cx="4646295" cy="368300"/>
          </a:xfrm>
          <a:prstGeom prst="rect">
            <a:avLst/>
          </a:prstGeom>
          <a:noFill/>
        </p:spPr>
        <p:txBody>
          <a:bodyPr wrap="none" rtlCol="0">
            <a:spAutoFit/>
          </a:bodyPr>
          <a:p>
            <a:pPr algn="l"/>
            <a:r>
              <a:rPr lang="en-US">
                <a:sym typeface="+mn-ea"/>
              </a:rPr>
              <a:t>AI Fitness Trainer Using  OpenCV and Mediapipe</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57200" y="1199515"/>
            <a:ext cx="7997825" cy="4926965"/>
          </a:xfrm>
        </p:spPr>
        <p:txBody>
          <a:bodyPr/>
          <a:p>
            <a:pPr marL="0" indent="0" algn="just">
              <a:buNone/>
            </a:pPr>
            <a:r>
              <a:rPr lang="en-US" sz="2400">
                <a:sym typeface="+mn-ea"/>
              </a:rPr>
              <a:t>This application can be developed into more robust by adding more features</a:t>
            </a:r>
            <a:r>
              <a:rPr lang="en-US" sz="2400"/>
              <a:t> for ease of use. The application can not only be used at homes but by increasing the scope can be used in gyms as smart trainers thus reducing the human intervention. This application will offer different styles of yoga to give user an overall fitness regime.</a:t>
            </a:r>
            <a:endParaRPr lang="en-US" sz="2400"/>
          </a:p>
        </p:txBody>
      </p:sp>
      <p:sp>
        <p:nvSpPr>
          <p:cNvPr id="5" name="Slide Number Placeholder 4"/>
          <p:cNvSpPr>
            <a:spLocks noGrp="1"/>
          </p:cNvSpPr>
          <p:nvPr>
            <p:ph type="sldNum" sz="quarter" idx="12"/>
          </p:nvPr>
        </p:nvSpPr>
        <p:spPr/>
        <p:txBody>
          <a:bodyPr/>
          <a:p>
            <a:fld id="{B6F15528-21DE-4FAA-801E-634DDDAF4B2B}" type="slidenum">
              <a:rPr lang="en-US" smtClean="0"/>
            </a:fld>
            <a:endParaRPr lang="en-US"/>
          </a:p>
        </p:txBody>
      </p:sp>
      <p:sp>
        <p:nvSpPr>
          <p:cNvPr id="6" name="Text Box 5"/>
          <p:cNvSpPr txBox="1"/>
          <p:nvPr/>
        </p:nvSpPr>
        <p:spPr>
          <a:xfrm>
            <a:off x="457200" y="6400800"/>
            <a:ext cx="1367790" cy="368300"/>
          </a:xfrm>
          <a:prstGeom prst="rect">
            <a:avLst/>
          </a:prstGeom>
          <a:solidFill>
            <a:schemeClr val="bg1"/>
          </a:solidFill>
        </p:spPr>
        <p:txBody>
          <a:bodyPr wrap="square" rtlCol="0">
            <a:spAutoFit/>
          </a:bodyPr>
          <a:p>
            <a:endParaRPr lang="en-US"/>
          </a:p>
        </p:txBody>
      </p:sp>
      <p:sp>
        <p:nvSpPr>
          <p:cNvPr id="2" name="Text Box 1"/>
          <p:cNvSpPr txBox="1"/>
          <p:nvPr/>
        </p:nvSpPr>
        <p:spPr>
          <a:xfrm>
            <a:off x="304800" y="6477000"/>
            <a:ext cx="4646295" cy="368300"/>
          </a:xfrm>
          <a:prstGeom prst="rect">
            <a:avLst/>
          </a:prstGeom>
          <a:noFill/>
        </p:spPr>
        <p:txBody>
          <a:bodyPr wrap="none" rtlCol="0">
            <a:spAutoFit/>
          </a:bodyPr>
          <a:p>
            <a:pPr algn="l"/>
            <a:r>
              <a:rPr lang="en-US">
                <a:sym typeface="+mn-ea"/>
              </a:rPr>
              <a:t>AI Fitness Trainer Using  OpenCV and Mediapipe</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1000" y="2971800"/>
            <a:ext cx="8355330" cy="703580"/>
          </a:xfrm>
        </p:spPr>
        <p:txBody>
          <a:bodyPr>
            <a:normAutofit fontScale="90000"/>
          </a:bodyPr>
          <a:p>
            <a:r>
              <a:rPr lang="en-US"/>
              <a:t>THE END</a:t>
            </a:r>
            <a:endParaRPr lang="en-US"/>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
        <p:nvSpPr>
          <p:cNvPr id="6" name="Text Box 5"/>
          <p:cNvSpPr txBox="1"/>
          <p:nvPr/>
        </p:nvSpPr>
        <p:spPr>
          <a:xfrm>
            <a:off x="228600" y="6324600"/>
            <a:ext cx="1852295" cy="368300"/>
          </a:xfrm>
          <a:prstGeom prst="rect">
            <a:avLst/>
          </a:prstGeom>
          <a:solidFill>
            <a:schemeClr val="bg1"/>
          </a:solidFill>
        </p:spPr>
        <p:txBody>
          <a:bodyPr wrap="square" rtlCol="0">
            <a:spAutoFit/>
          </a:bodyPr>
          <a:p>
            <a:endParaRPr lang="en-US"/>
          </a:p>
        </p:txBody>
      </p:sp>
      <p:sp>
        <p:nvSpPr>
          <p:cNvPr id="3" name="Text Box 2"/>
          <p:cNvSpPr txBox="1"/>
          <p:nvPr/>
        </p:nvSpPr>
        <p:spPr>
          <a:xfrm>
            <a:off x="304800" y="6489700"/>
            <a:ext cx="4646295" cy="368300"/>
          </a:xfrm>
          <a:prstGeom prst="rect">
            <a:avLst/>
          </a:prstGeom>
          <a:noFill/>
        </p:spPr>
        <p:txBody>
          <a:bodyPr wrap="none" rtlCol="0">
            <a:spAutoFit/>
          </a:bodyPr>
          <a:p>
            <a:pPr algn="l"/>
            <a:r>
              <a:rPr lang="en-US">
                <a:sym typeface="+mn-ea"/>
              </a:rPr>
              <a:t>AI Fitness Trainer Using  OpenCV and Mediapipe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l"/>
            <a:r>
              <a:rPr lang="en-US"/>
              <a:t>Objective</a:t>
            </a:r>
            <a:endParaRPr lang="en-US"/>
          </a:p>
        </p:txBody>
      </p:sp>
      <p:sp>
        <p:nvSpPr>
          <p:cNvPr id="3" name="Content Placeholder 2"/>
          <p:cNvSpPr>
            <a:spLocks noGrp="1"/>
          </p:cNvSpPr>
          <p:nvPr>
            <p:ph idx="1"/>
          </p:nvPr>
        </p:nvSpPr>
        <p:spPr>
          <a:xfrm>
            <a:off x="533400" y="1447800"/>
            <a:ext cx="8229600" cy="4297363"/>
          </a:xfrm>
        </p:spPr>
        <p:txBody>
          <a:bodyPr>
            <a:normAutofit fontScale="70000"/>
          </a:bodyPr>
          <a:p>
            <a:endParaRPr lang="en-US"/>
          </a:p>
          <a:p>
            <a:r>
              <a:rPr lang="en-US" sz="3430"/>
              <a:t>These days virtual assistant plays a crucial role in our day-to-day life activities and has become an inseparable part of our lives. </a:t>
            </a:r>
            <a:endParaRPr lang="en-US" sz="3430"/>
          </a:p>
          <a:p>
            <a:r>
              <a:rPr lang="en-US" sz="3430"/>
              <a:t>AI is one such emerging field that we aim to explore through this project of AI-based workout trainer. </a:t>
            </a:r>
            <a:endParaRPr lang="en-US" sz="3430"/>
          </a:p>
          <a:p>
            <a:r>
              <a:rPr lang="en-US" sz="3430"/>
              <a:t>In our project, we introduce AI Fitness Trainer that detects the users exercise pose, counts the specified exercise repetitions and provides recommendations on how the user can improve their form</a:t>
            </a:r>
            <a:r>
              <a:rPr lang="en-US" sz="3500"/>
              <a:t>.</a:t>
            </a:r>
            <a:endParaRPr lang="en-US" sz="3500"/>
          </a:p>
          <a:p>
            <a:endParaRPr lang="en-US"/>
          </a:p>
          <a:p>
            <a:endParaRPr lang="en-US"/>
          </a:p>
          <a:p>
            <a:endParaRPr lang="en-US"/>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
        <p:nvSpPr>
          <p:cNvPr id="5" name="Text Box 4"/>
          <p:cNvSpPr txBox="1"/>
          <p:nvPr/>
        </p:nvSpPr>
        <p:spPr>
          <a:xfrm>
            <a:off x="304800" y="6400800"/>
            <a:ext cx="1772920" cy="368300"/>
          </a:xfrm>
          <a:prstGeom prst="rect">
            <a:avLst/>
          </a:prstGeom>
          <a:solidFill>
            <a:schemeClr val="bg1"/>
          </a:solidFill>
        </p:spPr>
        <p:txBody>
          <a:bodyPr wrap="square" rtlCol="0">
            <a:spAutoFit/>
          </a:bodyPr>
          <a:p>
            <a:endParaRPr lang="en-US"/>
          </a:p>
        </p:txBody>
      </p:sp>
      <p:sp>
        <p:nvSpPr>
          <p:cNvPr id="6" name="Text Box 5"/>
          <p:cNvSpPr txBox="1"/>
          <p:nvPr/>
        </p:nvSpPr>
        <p:spPr>
          <a:xfrm>
            <a:off x="533400" y="6172200"/>
            <a:ext cx="4646295" cy="368300"/>
          </a:xfrm>
          <a:prstGeom prst="rect">
            <a:avLst/>
          </a:prstGeom>
          <a:noFill/>
        </p:spPr>
        <p:txBody>
          <a:bodyPr wrap="none" rtlCol="0">
            <a:spAutoFit/>
          </a:bodyPr>
          <a:p>
            <a:pPr algn="l"/>
            <a:r>
              <a:rPr lang="en-US">
                <a:sym typeface="+mn-ea"/>
              </a:rPr>
              <a:t>AI Fitness Trainer Using  OpenCV and Mediapipe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317"/>
            <a:ext cx="8229600" cy="703263"/>
          </a:xfrm>
        </p:spPr>
        <p:txBody>
          <a:bodyPr>
            <a:normAutofit fontScale="90000"/>
          </a:bodyPr>
          <a:lstStyle/>
          <a:p>
            <a:pPr algn="l"/>
            <a:r>
              <a:rPr lang="en-US"/>
              <a:t>Introduction</a:t>
            </a:r>
            <a:endParaRPr lang="en-US"/>
          </a:p>
        </p:txBody>
      </p:sp>
      <p:sp>
        <p:nvSpPr>
          <p:cNvPr id="3" name="Content Placeholder 2"/>
          <p:cNvSpPr>
            <a:spLocks noGrp="1"/>
          </p:cNvSpPr>
          <p:nvPr>
            <p:ph idx="1"/>
          </p:nvPr>
        </p:nvSpPr>
        <p:spPr>
          <a:xfrm>
            <a:off x="457200" y="1465580"/>
            <a:ext cx="8331835" cy="4636770"/>
          </a:xfrm>
        </p:spPr>
        <p:txBody>
          <a:bodyPr>
            <a:noAutofit/>
          </a:bodyPr>
          <a:lstStyle/>
          <a:p>
            <a:pPr marL="0" indent="0">
              <a:buNone/>
            </a:pPr>
            <a:r>
              <a:rPr lang="en-US" sz="2400"/>
              <a:t>Recently lot of people facing many health issues due to the                         lack of physical activity. Not getting enough physical activity can lead to heart disease, even for people who have no other risk factors. It can also increase the likelihood of developing other heart disease risk factors, including obesity, high blood pressure, high blood cholesterol. Many people refrain from physical activities like workouts or yoga reasons:</a:t>
            </a:r>
            <a:endParaRPr lang="en-US" sz="2400"/>
          </a:p>
          <a:p>
            <a:pPr marL="0" indent="0">
              <a:buNone/>
            </a:pPr>
            <a:r>
              <a:rPr lang="en-US" sz="2400"/>
              <a:t>1)driving out to gym</a:t>
            </a:r>
            <a:endParaRPr lang="en-US" sz="2400"/>
          </a:p>
          <a:p>
            <a:pPr marL="0" indent="0">
              <a:buNone/>
            </a:pPr>
            <a:r>
              <a:rPr lang="en-US" sz="2400"/>
              <a:t>2)trainer fees </a:t>
            </a:r>
            <a:endParaRPr lang="en-US" sz="2400"/>
          </a:p>
          <a:p>
            <a:pPr marL="0" indent="0">
              <a:buNone/>
            </a:pPr>
            <a:r>
              <a:rPr lang="en-US" sz="2400"/>
              <a:t>3)social anxiety </a:t>
            </a:r>
            <a:endParaRPr lang="en-US" sz="2400"/>
          </a:p>
          <a:p>
            <a:pPr marL="0" indent="0">
              <a:buNone/>
            </a:pPr>
            <a:r>
              <a:rPr lang="en-US" sz="2400"/>
              <a:t>4)hectic schedule.</a:t>
            </a:r>
            <a:endParaRPr lang="en-US" sz="240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
        <p:nvSpPr>
          <p:cNvPr id="5" name="Text Box 4"/>
          <p:cNvSpPr txBox="1"/>
          <p:nvPr/>
        </p:nvSpPr>
        <p:spPr>
          <a:xfrm>
            <a:off x="361315" y="6400800"/>
            <a:ext cx="1736725" cy="368300"/>
          </a:xfrm>
          <a:prstGeom prst="rect">
            <a:avLst/>
          </a:prstGeom>
          <a:solidFill>
            <a:schemeClr val="bg1"/>
          </a:solidFill>
        </p:spPr>
        <p:txBody>
          <a:bodyPr wrap="square" rtlCol="0">
            <a:spAutoFit/>
          </a:bodyPr>
          <a:p>
            <a:endParaRPr lang="en-US"/>
          </a:p>
        </p:txBody>
      </p:sp>
      <p:sp>
        <p:nvSpPr>
          <p:cNvPr id="6" name="Text Box 5"/>
          <p:cNvSpPr txBox="1"/>
          <p:nvPr/>
        </p:nvSpPr>
        <p:spPr>
          <a:xfrm>
            <a:off x="457200" y="6248400"/>
            <a:ext cx="4646295" cy="368300"/>
          </a:xfrm>
          <a:prstGeom prst="rect">
            <a:avLst/>
          </a:prstGeom>
          <a:noFill/>
        </p:spPr>
        <p:txBody>
          <a:bodyPr wrap="none" rtlCol="0">
            <a:spAutoFit/>
          </a:bodyPr>
          <a:p>
            <a:pPr algn="l"/>
            <a:r>
              <a:rPr lang="en-US">
                <a:sym typeface="+mn-ea"/>
              </a:rPr>
              <a:t>AI Fitness Trainer Using  OpenCV and Mediapipe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l"/>
            <a:r>
              <a:rPr lang="en-US"/>
              <a:t>Existing Model</a:t>
            </a:r>
            <a:endParaRPr lang="en-US"/>
          </a:p>
        </p:txBody>
      </p:sp>
      <p:sp>
        <p:nvSpPr>
          <p:cNvPr id="3" name="Content Placeholder 2"/>
          <p:cNvSpPr>
            <a:spLocks noGrp="1"/>
          </p:cNvSpPr>
          <p:nvPr>
            <p:ph sz="half" idx="1"/>
          </p:nvPr>
        </p:nvSpPr>
        <p:spPr>
          <a:xfrm>
            <a:off x="457200" y="1600200"/>
            <a:ext cx="7906385" cy="4526280"/>
          </a:xfrm>
        </p:spPr>
        <p:txBody>
          <a:bodyPr>
            <a:normAutofit/>
          </a:bodyPr>
          <a:p>
            <a:r>
              <a:rPr lang="en-US" sz="2400"/>
              <a:t>The scope of the existing system is very limited. All of these application are too focused on telling users about what to do rather than how to do.</a:t>
            </a:r>
            <a:endParaRPr lang="en-US" sz="2400"/>
          </a:p>
          <a:p>
            <a:r>
              <a:rPr lang="en-US" sz="2400"/>
              <a:t>Their services do not reflect upon the performance of the users and it doesn’t let the user know of their shortcomings in the posture they maintain while performing their exercises</a:t>
            </a:r>
            <a:endParaRPr lang="en-US" sz="2400"/>
          </a:p>
          <a:p>
            <a:endParaRPr lang="en-US" sz="2400"/>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pic>
        <p:nvPicPr>
          <p:cNvPr id="8194" name="Picture 2" descr="images-1"/>
          <p:cNvPicPr>
            <a:picLocks noChangeAspect="1" noChangeArrowheads="1"/>
          </p:cNvPicPr>
          <p:nvPr>
            <p:ph sz="half" idx="2"/>
          </p:nvPr>
        </p:nvPicPr>
        <p:blipFill>
          <a:blip r:embed="rId1" cstate="print"/>
          <a:srcRect/>
          <a:stretch>
            <a:fillRect/>
          </a:stretch>
        </p:blipFill>
        <p:spPr bwMode="auto">
          <a:xfrm>
            <a:off x="2209800" y="4105275"/>
            <a:ext cx="2057400" cy="2021205"/>
          </a:xfrm>
          <a:prstGeom prst="rect">
            <a:avLst/>
          </a:prstGeom>
          <a:noFill/>
          <a:ln w="9525">
            <a:noFill/>
            <a:miter lim="800000"/>
            <a:headEnd/>
            <a:tailEnd/>
          </a:ln>
        </p:spPr>
      </p:pic>
      <p:sp>
        <p:nvSpPr>
          <p:cNvPr id="5" name="Text Box 4"/>
          <p:cNvSpPr txBox="1"/>
          <p:nvPr/>
        </p:nvSpPr>
        <p:spPr>
          <a:xfrm>
            <a:off x="538480" y="6419850"/>
            <a:ext cx="1214755" cy="368300"/>
          </a:xfrm>
          <a:prstGeom prst="rect">
            <a:avLst/>
          </a:prstGeom>
          <a:solidFill>
            <a:schemeClr val="bg1"/>
          </a:solidFill>
        </p:spPr>
        <p:txBody>
          <a:bodyPr wrap="square" rtlCol="0">
            <a:spAutoFit/>
          </a:bodyPr>
          <a:p>
            <a:endParaRPr lang="en-US"/>
          </a:p>
        </p:txBody>
      </p:sp>
      <p:pic>
        <p:nvPicPr>
          <p:cNvPr id="8195" name="Picture 3" descr="7-minute-workout-apps-quick-fit-1520287766"/>
          <p:cNvPicPr>
            <a:picLocks noChangeAspect="1" noChangeArrowheads="1"/>
          </p:cNvPicPr>
          <p:nvPr/>
        </p:nvPicPr>
        <p:blipFill>
          <a:blip r:embed="rId2" cstate="print"/>
          <a:srcRect/>
          <a:stretch>
            <a:fillRect/>
          </a:stretch>
        </p:blipFill>
        <p:spPr bwMode="auto">
          <a:xfrm>
            <a:off x="4572000" y="4156710"/>
            <a:ext cx="1925955" cy="1969770"/>
          </a:xfrm>
          <a:prstGeom prst="rect">
            <a:avLst/>
          </a:prstGeom>
          <a:noFill/>
          <a:ln w="9525">
            <a:noFill/>
            <a:miter lim="800000"/>
            <a:headEnd/>
            <a:tailEnd/>
          </a:ln>
        </p:spPr>
      </p:pic>
      <p:sp>
        <p:nvSpPr>
          <p:cNvPr id="6" name="Text Box 5"/>
          <p:cNvSpPr txBox="1"/>
          <p:nvPr/>
        </p:nvSpPr>
        <p:spPr>
          <a:xfrm>
            <a:off x="457200" y="6419850"/>
            <a:ext cx="4646295" cy="368300"/>
          </a:xfrm>
          <a:prstGeom prst="rect">
            <a:avLst/>
          </a:prstGeom>
          <a:noFill/>
        </p:spPr>
        <p:txBody>
          <a:bodyPr wrap="none" rtlCol="0">
            <a:spAutoFit/>
          </a:bodyPr>
          <a:p>
            <a:pPr algn="l"/>
            <a:r>
              <a:rPr lang="en-US">
                <a:sym typeface="+mn-ea"/>
              </a:rPr>
              <a:t>AI Fitness Trainer Using  OpenCV and Mediapipe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686117"/>
            <a:ext cx="8229600" cy="627063"/>
          </a:xfrm>
        </p:spPr>
        <p:txBody>
          <a:bodyPr>
            <a:normAutofit fontScale="90000"/>
          </a:bodyPr>
          <a:p>
            <a:pPr algn="l"/>
            <a:r>
              <a:rPr lang="en-US"/>
              <a:t>Proposing Model</a:t>
            </a:r>
            <a:endParaRPr lang="en-US"/>
          </a:p>
        </p:txBody>
      </p:sp>
      <p:sp>
        <p:nvSpPr>
          <p:cNvPr id="3" name="Content Placeholder 2"/>
          <p:cNvSpPr>
            <a:spLocks noGrp="1"/>
          </p:cNvSpPr>
          <p:nvPr>
            <p:ph sz="half" idx="1"/>
          </p:nvPr>
        </p:nvSpPr>
        <p:spPr>
          <a:xfrm>
            <a:off x="478790" y="1295400"/>
            <a:ext cx="8208010" cy="5280025"/>
          </a:xfrm>
        </p:spPr>
        <p:txBody>
          <a:bodyPr>
            <a:noAutofit/>
          </a:bodyPr>
          <a:p>
            <a:pPr marL="0" indent="0">
              <a:buNone/>
            </a:pPr>
            <a:r>
              <a:rPr lang="en-US" sz="2400"/>
              <a:t>The process is as follows: </a:t>
            </a:r>
            <a:endParaRPr lang="en-US" sz="2400"/>
          </a:p>
          <a:p>
            <a:pPr marL="0" indent="0">
              <a:buNone/>
            </a:pPr>
            <a:r>
              <a:rPr lang="en-US" sz="2400"/>
              <a:t>1) Real time video feed is captured through camera</a:t>
            </a:r>
            <a:endParaRPr lang="en-US" sz="2400"/>
          </a:p>
          <a:p>
            <a:pPr marL="0" indent="0">
              <a:buNone/>
            </a:pPr>
            <a:r>
              <a:rPr lang="en-US" sz="2400"/>
              <a:t>2) Mediapipe establishes pose landmarks onto the person</a:t>
            </a:r>
            <a:endParaRPr lang="en-US" sz="2400"/>
          </a:p>
          <a:p>
            <a:pPr marL="0" indent="0">
              <a:buNone/>
            </a:pPr>
            <a:r>
              <a:rPr lang="en-US" sz="2400"/>
              <a:t>3) User’s pose landmarks co-ordinates are extracted from </a:t>
            </a:r>
            <a:endParaRPr lang="en-US" sz="2400"/>
          </a:p>
          <a:p>
            <a:pPr marL="0" indent="0">
              <a:buNone/>
            </a:pPr>
            <a:r>
              <a:rPr lang="en-US" sz="2400"/>
              <a:t>     real time video</a:t>
            </a:r>
            <a:endParaRPr lang="en-US" sz="2400"/>
          </a:p>
          <a:p>
            <a:pPr marL="0" indent="0">
              <a:buNone/>
            </a:pPr>
            <a:r>
              <a:rPr lang="en-US" sz="2400"/>
              <a:t>4) The co-ordinates are passed on the associated validation </a:t>
            </a:r>
            <a:endParaRPr lang="en-US" sz="2400"/>
          </a:p>
          <a:p>
            <a:pPr marL="0" indent="0">
              <a:buNone/>
            </a:pPr>
            <a:r>
              <a:rPr lang="en-US" sz="2400"/>
              <a:t>     function.                        </a:t>
            </a:r>
            <a:endParaRPr lang="en-US" sz="2400"/>
          </a:p>
          <a:p>
            <a:pPr marL="0" indent="0">
              <a:buNone/>
            </a:pPr>
            <a:r>
              <a:rPr lang="en-US" sz="2400"/>
              <a:t>5) After each successful completion of exercise, count is   </a:t>
            </a:r>
            <a:endParaRPr lang="en-US" sz="2400"/>
          </a:p>
          <a:p>
            <a:pPr marL="0" indent="0">
              <a:buNone/>
            </a:pPr>
            <a:r>
              <a:rPr lang="en-US" sz="2400"/>
              <a:t>     incremented.</a:t>
            </a:r>
            <a:endParaRPr lang="en-US" sz="2400"/>
          </a:p>
          <a:p>
            <a:pPr marL="0" indent="0">
              <a:buNone/>
            </a:pPr>
            <a:r>
              <a:rPr lang="en-US" sz="2400"/>
              <a:t>6) If user commits any mistakes, they will notified to the user          through voice commands.</a:t>
            </a:r>
            <a:endParaRPr lang="en-US" sz="2400"/>
          </a:p>
          <a:p>
            <a:pPr marL="0" indent="0">
              <a:buNone/>
            </a:pPr>
            <a:r>
              <a:rPr lang="en-US" sz="2400"/>
              <a:t>7) This can be used by the user to improve their performance</a:t>
            </a:r>
            <a:endParaRPr lang="en-US" sz="2400"/>
          </a:p>
        </p:txBody>
      </p:sp>
      <p:sp>
        <p:nvSpPr>
          <p:cNvPr id="5" name="Slide Number Placeholder 4"/>
          <p:cNvSpPr>
            <a:spLocks noGrp="1"/>
          </p:cNvSpPr>
          <p:nvPr>
            <p:ph type="sldNum" sz="quarter" idx="12"/>
          </p:nvPr>
        </p:nvSpPr>
        <p:spPr/>
        <p:txBody>
          <a:bodyPr/>
          <a:p>
            <a:fld id="{B6F15528-21DE-4FAA-801E-634DDDAF4B2B}" type="slidenum">
              <a:rPr lang="en-US" smtClean="0"/>
            </a:fld>
            <a:endParaRPr lang="en-US"/>
          </a:p>
        </p:txBody>
      </p:sp>
      <p:sp>
        <p:nvSpPr>
          <p:cNvPr id="7" name="Text Box 6"/>
          <p:cNvSpPr txBox="1"/>
          <p:nvPr/>
        </p:nvSpPr>
        <p:spPr>
          <a:xfrm>
            <a:off x="566420" y="6435725"/>
            <a:ext cx="1127125" cy="368300"/>
          </a:xfrm>
          <a:prstGeom prst="rect">
            <a:avLst/>
          </a:prstGeom>
          <a:solidFill>
            <a:schemeClr val="bg1"/>
          </a:solidFill>
        </p:spPr>
        <p:txBody>
          <a:bodyPr wrap="square" rtlCol="0">
            <a:spAutoFit/>
          </a:bodyPr>
          <a:p>
            <a:endParaRPr lang="en-US"/>
          </a:p>
        </p:txBody>
      </p:sp>
      <p:sp>
        <p:nvSpPr>
          <p:cNvPr id="4" name="Text Box 3"/>
          <p:cNvSpPr txBox="1"/>
          <p:nvPr/>
        </p:nvSpPr>
        <p:spPr>
          <a:xfrm>
            <a:off x="228600" y="6553200"/>
            <a:ext cx="4646295" cy="368300"/>
          </a:xfrm>
          <a:prstGeom prst="rect">
            <a:avLst/>
          </a:prstGeom>
          <a:noFill/>
        </p:spPr>
        <p:txBody>
          <a:bodyPr wrap="none" rtlCol="0">
            <a:spAutoFit/>
          </a:bodyPr>
          <a:p>
            <a:pPr algn="l"/>
            <a:r>
              <a:rPr lang="en-US">
                <a:sym typeface="+mn-ea"/>
              </a:rPr>
              <a:t>AI Fitness Trainer Using  OpenCV and Mediapipe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l"/>
            <a:r>
              <a:rPr lang="en-US"/>
              <a:t>System Model</a:t>
            </a:r>
            <a:endParaRPr lang="en-US"/>
          </a:p>
        </p:txBody>
      </p:sp>
      <p:sp>
        <p:nvSpPr>
          <p:cNvPr id="5" name="Slide Number Placeholder 4"/>
          <p:cNvSpPr>
            <a:spLocks noGrp="1"/>
          </p:cNvSpPr>
          <p:nvPr>
            <p:ph type="sldNum" sz="quarter" idx="12"/>
          </p:nvPr>
        </p:nvSpPr>
        <p:spPr/>
        <p:txBody>
          <a:bodyPr/>
          <a:p>
            <a:fld id="{B6F15528-21DE-4FAA-801E-634DDDAF4B2B}" type="slidenum">
              <a:rPr lang="en-US" smtClean="0"/>
            </a:fld>
            <a:endParaRPr lang="en-US"/>
          </a:p>
        </p:txBody>
      </p:sp>
      <p:sp>
        <p:nvSpPr>
          <p:cNvPr id="6" name="Text Box 5"/>
          <p:cNvSpPr txBox="1"/>
          <p:nvPr/>
        </p:nvSpPr>
        <p:spPr>
          <a:xfrm>
            <a:off x="533400" y="6400800"/>
            <a:ext cx="1253490" cy="368300"/>
          </a:xfrm>
          <a:prstGeom prst="rect">
            <a:avLst/>
          </a:prstGeom>
          <a:solidFill>
            <a:schemeClr val="bg1"/>
          </a:solidFill>
        </p:spPr>
        <p:txBody>
          <a:bodyPr wrap="square" rtlCol="0">
            <a:spAutoFit/>
          </a:bodyPr>
          <a:p>
            <a:endParaRPr lang="en-US"/>
          </a:p>
        </p:txBody>
      </p:sp>
      <p:pic>
        <p:nvPicPr>
          <p:cNvPr id="10242" name="Picture 2" descr="C:\Users\91967\Pictures\doc.jpg"/>
          <p:cNvPicPr>
            <a:picLocks noChangeAspect="1" noChangeArrowheads="1"/>
          </p:cNvPicPr>
          <p:nvPr>
            <p:ph sz="half" idx="1"/>
          </p:nvPr>
        </p:nvPicPr>
        <p:blipFill>
          <a:blip r:embed="rId1" cstate="print"/>
          <a:srcRect/>
          <a:stretch>
            <a:fillRect/>
          </a:stretch>
        </p:blipFill>
        <p:spPr bwMode="auto">
          <a:xfrm>
            <a:off x="2286000" y="1524000"/>
            <a:ext cx="4288790" cy="4966970"/>
          </a:xfrm>
          <a:prstGeom prst="rect">
            <a:avLst/>
          </a:prstGeom>
          <a:noFill/>
        </p:spPr>
      </p:pic>
      <p:sp>
        <p:nvSpPr>
          <p:cNvPr id="3" name="Text Box 2"/>
          <p:cNvSpPr txBox="1"/>
          <p:nvPr/>
        </p:nvSpPr>
        <p:spPr>
          <a:xfrm>
            <a:off x="533400" y="6477000"/>
            <a:ext cx="4646295" cy="368300"/>
          </a:xfrm>
          <a:prstGeom prst="rect">
            <a:avLst/>
          </a:prstGeom>
          <a:noFill/>
        </p:spPr>
        <p:txBody>
          <a:bodyPr wrap="none" rtlCol="0">
            <a:spAutoFit/>
          </a:bodyPr>
          <a:p>
            <a:pPr algn="l"/>
            <a:r>
              <a:rPr lang="en-US">
                <a:sym typeface="+mn-ea"/>
              </a:rPr>
              <a:t>AI Fitness Trainer Using  OpenCV and Mediapipe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l"/>
            <a:r>
              <a:rPr lang="en-US"/>
              <a:t>Formulae Used:</a:t>
            </a:r>
            <a:endParaRPr lang="en-US"/>
          </a:p>
        </p:txBody>
      </p:sp>
      <p:sp>
        <p:nvSpPr>
          <p:cNvPr id="3" name="Content Placeholder 2"/>
          <p:cNvSpPr>
            <a:spLocks noGrp="1"/>
          </p:cNvSpPr>
          <p:nvPr>
            <p:ph idx="1"/>
          </p:nvPr>
        </p:nvSpPr>
        <p:spPr>
          <a:xfrm>
            <a:off x="457200" y="1828800"/>
            <a:ext cx="8229600" cy="4798695"/>
          </a:xfrm>
        </p:spPr>
        <p:txBody>
          <a:bodyPr>
            <a:normAutofit lnSpcReduction="20000"/>
          </a:bodyPr>
          <a:p>
            <a:pPr>
              <a:lnSpc>
                <a:spcPct val="100000"/>
              </a:lnSpc>
            </a:pPr>
            <a:r>
              <a:rPr lang="en-US" sz="2400"/>
              <a:t>Mediapipe provides us with locations of different body parts in the 2D space of the image. By picking any three points that correspond to a body part (e.g. left ankle, left knee, left hip), we can estimate the angle that's formed between these three points using simple trigonometry.</a:t>
            </a:r>
            <a:endParaRPr lang="en-US" sz="2400"/>
          </a:p>
          <a:p>
            <a:pPr>
              <a:lnSpc>
                <a:spcPct val="100000"/>
              </a:lnSpc>
            </a:pPr>
            <a:r>
              <a:rPr lang="en-US" sz="2400"/>
              <a:t>Formula for calculating angle formed by 3 points: Angle = math.degrees(math.atan2(y3-y2,x3-x2)- math.atan2(y1-y2,x1-x2))</a:t>
            </a:r>
            <a:endParaRPr lang="en-US" sz="2400"/>
          </a:p>
          <a:p>
            <a:pPr>
              <a:lnSpc>
                <a:spcPct val="100000"/>
              </a:lnSpc>
            </a:pPr>
            <a:r>
              <a:rPr lang="en-US" sz="2400"/>
              <a:t>Then, at each video frame, we calculate the mean squared error (MSE) between the current joint angles and the initial joint angles. This will give us a single value estimate of how far we are from the starting position. This can be used to keep count of repetitions</a:t>
            </a:r>
            <a:endParaRPr lang="en-US" sz="2400"/>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
        <p:nvSpPr>
          <p:cNvPr id="5" name="Text Box 4"/>
          <p:cNvSpPr txBox="1"/>
          <p:nvPr/>
        </p:nvSpPr>
        <p:spPr>
          <a:xfrm>
            <a:off x="323850" y="6381115"/>
            <a:ext cx="1478915" cy="368300"/>
          </a:xfrm>
          <a:prstGeom prst="rect">
            <a:avLst/>
          </a:prstGeom>
          <a:solidFill>
            <a:schemeClr val="bg1"/>
          </a:solidFill>
        </p:spPr>
        <p:txBody>
          <a:bodyPr wrap="square" rtlCol="0">
            <a:spAutoFit/>
          </a:bodyPr>
          <a:p>
            <a:endParaRPr lang="en-US"/>
          </a:p>
        </p:txBody>
      </p:sp>
      <p:sp>
        <p:nvSpPr>
          <p:cNvPr id="6" name="Text Box 5"/>
          <p:cNvSpPr txBox="1"/>
          <p:nvPr/>
        </p:nvSpPr>
        <p:spPr>
          <a:xfrm>
            <a:off x="381000" y="6400800"/>
            <a:ext cx="4646295" cy="368300"/>
          </a:xfrm>
          <a:prstGeom prst="rect">
            <a:avLst/>
          </a:prstGeom>
          <a:noFill/>
        </p:spPr>
        <p:txBody>
          <a:bodyPr wrap="none" rtlCol="0">
            <a:spAutoFit/>
          </a:bodyPr>
          <a:p>
            <a:pPr algn="l"/>
            <a:r>
              <a:rPr lang="en-US">
                <a:sym typeface="+mn-ea"/>
              </a:rPr>
              <a:t>AI Fitness Trainer Using  OpenCV and Mediapipe</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8026</Words>
  <Application>WPS Presentation</Application>
  <PresentationFormat>On-screen Show (4:3)</PresentationFormat>
  <Paragraphs>304</Paragraphs>
  <Slides>31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Arial</vt:lpstr>
      <vt:lpstr>SimSun</vt:lpstr>
      <vt:lpstr>Wingdings</vt:lpstr>
      <vt:lpstr>Calibri</vt:lpstr>
      <vt:lpstr>Microsoft YaHei</vt:lpstr>
      <vt:lpstr>Arial Unicode MS</vt:lpstr>
      <vt:lpstr>Office Theme</vt:lpstr>
      <vt:lpstr>AI Fitness Trainer using OpenCV and Mediapipe</vt:lpstr>
      <vt:lpstr>List of Contents</vt:lpstr>
      <vt:lpstr>Abstract</vt:lpstr>
      <vt:lpstr>Objective</vt:lpstr>
      <vt:lpstr>Introduction</vt:lpstr>
      <vt:lpstr>Existing Model</vt:lpstr>
      <vt:lpstr>Proposing Model</vt:lpstr>
      <vt:lpstr>System Model</vt:lpstr>
      <vt:lpstr>Formulae Used:</vt:lpstr>
      <vt:lpstr>Advantages</vt:lpstr>
      <vt:lpstr>Hardware/Software Requirements</vt:lpstr>
      <vt:lpstr>OpenCV Information</vt:lpstr>
      <vt:lpstr>Mediapipe Information</vt:lpstr>
      <vt:lpstr>Use Case Diagram</vt:lpstr>
      <vt:lpstr>Class Diagram</vt:lpstr>
      <vt:lpstr>Activity Diagram</vt:lpstr>
      <vt:lpstr>Sequence Diagram</vt:lpstr>
      <vt:lpstr>Project Execution Demo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PowerPoint 演示文稿</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Languages and Automata Theory</dc:title>
  <dc:creator>LENOVO</dc:creator>
  <cp:lastModifiedBy>gowri</cp:lastModifiedBy>
  <cp:revision>160</cp:revision>
  <dcterms:created xsi:type="dcterms:W3CDTF">2006-08-16T00:00:00Z</dcterms:created>
  <dcterms:modified xsi:type="dcterms:W3CDTF">2023-04-13T06:51:01Z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CF5D325F49F14E7F91E99BA3A4B8CD9C</vt:lpwstr>
  </property>
  <property fmtid="{D5CDD505-2E9C-101B-9397-08002B2CF9AE}" pid="3" name="KSOProductBuildVer">
    <vt:lpwstr>1033-11.2.0.11486</vt:lpwstr>
  </property>
</Properties>
</file>