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napToGrid="0">
      <p:cViewPr varScale="1">
        <p:scale>
          <a:sx n="70" d="100"/>
          <a:sy n="70" d="100"/>
        </p:scale>
        <p:origin x="108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Sentiment Analysis</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tx1">
                    <a:lumMod val="95000"/>
                    <a:lumOff val="5000"/>
                  </a:schemeClr>
                </a:solidFill>
                <a:latin typeface="Arial" panose="020B0604020202020204"/>
                <a:cs typeface="Arial" panose="020B0604020202020204"/>
              </a:rPr>
              <a:t>CAPSTONE PROJECT</a:t>
            </a:r>
            <a:endParaRPr lang="en-US" sz="3200" b="1" dirty="0">
              <a:solidFill>
                <a:schemeClr val="tx1">
                  <a:lumMod val="95000"/>
                  <a:lumOff val="5000"/>
                </a:schemeClr>
              </a:solidFill>
              <a:latin typeface="Arial" panose="020B0604020202020204"/>
              <a:cs typeface="Arial" panose="020B0604020202020204"/>
            </a:endParaRPr>
          </a:p>
        </p:txBody>
      </p:sp>
      <p:sp>
        <p:nvSpPr>
          <p:cNvPr id="4" name="TextBox 3"/>
          <p:cNvSpPr txBox="1"/>
          <p:nvPr/>
        </p:nvSpPr>
        <p:spPr>
          <a:xfrm>
            <a:off x="2272959" y="4607452"/>
            <a:ext cx="9032938" cy="1322070"/>
          </a:xfrm>
          <a:prstGeom prst="rect">
            <a:avLst/>
          </a:prstGeom>
          <a:noFill/>
        </p:spPr>
        <p:txBody>
          <a:bodyPr wrap="square" lIns="91440" tIns="45720" rIns="91440" bIns="45720" rtlCol="0" anchor="t">
            <a:spAutoFit/>
          </a:bodyPr>
          <a:lstStyle/>
          <a:p>
            <a:r>
              <a:rPr lang="en-US" sz="2000" b="1" dirty="0">
                <a:solidFill>
                  <a:srgbClr val="00B050"/>
                </a:solidFill>
                <a:latin typeface="Arial" panose="020B0604020202020204" pitchFamily="34" charset="0"/>
                <a:cs typeface="Arial" panose="020B0604020202020204" pitchFamily="34" charset="0"/>
              </a:rPr>
              <a:t>Presented By</a:t>
            </a:r>
            <a:r>
              <a:rPr lang="en-US" sz="2000" b="1" dirty="0">
                <a:solidFill>
                  <a:schemeClr val="accent1">
                    <a:lumMod val="75000"/>
                  </a:schemeClr>
                </a:solidFill>
                <a:latin typeface="Arial" panose="020B0604020202020204" pitchFamily="34" charset="0"/>
                <a:cs typeface="Arial" panose="020B0604020202020204" pitchFamily="34" charset="0"/>
              </a:rPr>
              <a:t>:</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a:solidFill>
                  <a:srgbClr val="00B050"/>
                </a:solidFill>
                <a:latin typeface="Arial" panose="020B0604020202020204"/>
                <a:cs typeface="Arial" panose="020B0604020202020204"/>
              </a:rPr>
              <a:t>1.</a:t>
            </a:r>
            <a:r>
              <a:rPr lang="en-US" sz="2000" b="1" dirty="0">
                <a:solidFill>
                  <a:srgbClr val="00B050"/>
                </a:solidFill>
                <a:latin typeface="Arial" panose="020B0604020202020204"/>
                <a:cs typeface="Arial" panose="020B0604020202020204"/>
              </a:rPr>
              <a:t>Student Name</a:t>
            </a:r>
            <a:r>
              <a:rPr lang="en-US" sz="2000" b="1" dirty="0">
                <a:solidFill>
                  <a:schemeClr val="accent1">
                    <a:lumMod val="75000"/>
                  </a:schemeClr>
                </a:solidFill>
                <a:latin typeface="Arial" panose="020B0604020202020204"/>
                <a:cs typeface="Arial" panose="020B0604020202020204"/>
              </a:rPr>
              <a:t>: GOLLAPALLI JYOTHI SAI</a:t>
            </a:r>
            <a:endParaRPr lang="en-US" sz="2000" dirty="0">
              <a:solidFill>
                <a:srgbClr val="00B0F0"/>
              </a:solidFill>
              <a:highlight>
                <a:srgbClr val="000000"/>
              </a:highlight>
              <a:latin typeface="Arial" panose="020B0604020202020204"/>
              <a:cs typeface="Arial" panose="020B0604020202020204"/>
            </a:endParaRPr>
          </a:p>
          <a:p>
            <a:r>
              <a:rPr lang="en-IN" sz="2000" b="1" dirty="0">
                <a:solidFill>
                  <a:srgbClr val="00B050"/>
                </a:solidFill>
                <a:latin typeface="Arial" panose="020B0604020202020204"/>
                <a:cs typeface="Arial" panose="020B0604020202020204"/>
              </a:rPr>
              <a:t>2.</a:t>
            </a:r>
            <a:r>
              <a:rPr lang="en-US" sz="2000" b="1" dirty="0">
                <a:solidFill>
                  <a:srgbClr val="00B050"/>
                </a:solidFill>
                <a:latin typeface="Arial" panose="020B0604020202020204"/>
                <a:cs typeface="Arial" panose="020B0604020202020204"/>
              </a:rPr>
              <a:t>College Name</a:t>
            </a:r>
            <a:r>
              <a:rPr lang="en-US" sz="2000" b="1" dirty="0">
                <a:solidFill>
                  <a:schemeClr val="accent1">
                    <a:lumMod val="75000"/>
                  </a:schemeClr>
                </a:solidFill>
                <a:latin typeface="Arial" panose="020B0604020202020204"/>
                <a:cs typeface="Arial" panose="020B0604020202020204"/>
              </a:rPr>
              <a:t>: </a:t>
            </a:r>
            <a:r>
              <a:rPr lang="en-US" sz="2000" b="1" dirty="0">
                <a:solidFill>
                  <a:srgbClr val="00B0F0"/>
                </a:solidFill>
                <a:latin typeface="Arial" panose="020B0604020202020204"/>
                <a:cs typeface="Arial" panose="020B0604020202020204"/>
              </a:rPr>
              <a:t>Aditya College Of Engineering</a:t>
            </a:r>
            <a:endParaRPr lang="en-US" sz="2000" b="1" dirty="0">
              <a:solidFill>
                <a:srgbClr val="00B0F0"/>
              </a:solidFill>
              <a:latin typeface="Arial" panose="020B0604020202020204"/>
              <a:cs typeface="Arial" panose="020B0604020202020204"/>
            </a:endParaRPr>
          </a:p>
          <a:p>
            <a:r>
              <a:rPr lang="en-IN" sz="2000" b="1" dirty="0">
                <a:solidFill>
                  <a:srgbClr val="00B050"/>
                </a:solidFill>
                <a:latin typeface="Arial" panose="020B0604020202020204"/>
                <a:cs typeface="Arial" panose="020B0604020202020204"/>
              </a:rPr>
              <a:t>3.</a:t>
            </a:r>
            <a:r>
              <a:rPr lang="en-US" sz="2000" b="1" dirty="0">
                <a:solidFill>
                  <a:srgbClr val="00B050"/>
                </a:solidFill>
                <a:latin typeface="Arial" panose="020B0604020202020204"/>
                <a:cs typeface="Arial" panose="020B0604020202020204"/>
              </a:rPr>
              <a:t>Department</a:t>
            </a:r>
            <a:r>
              <a:rPr lang="en-US" sz="2000" b="1" dirty="0">
                <a:solidFill>
                  <a:schemeClr val="accent1">
                    <a:lumMod val="75000"/>
                  </a:schemeClr>
                </a:solidFill>
                <a:latin typeface="Arial" panose="020B0604020202020204"/>
                <a:cs typeface="Arial" panose="020B0604020202020204"/>
              </a:rPr>
              <a:t>:   ECE</a:t>
            </a:r>
            <a:endParaRPr lang="en-US" sz="2000" b="1" dirty="0">
              <a:solidFill>
                <a:srgbClr val="00B0F0"/>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solidFill>
                <a:srgbClr val="0F0F0F"/>
              </a:solidFill>
              <a:ea typeface="+mn-lt"/>
              <a:cs typeface="+mn-lt"/>
            </a:endParaRPr>
          </a:p>
          <a:p>
            <a:pPr marL="305435" indent="-305435"/>
            <a:r>
              <a:rPr lang="en-IN" sz="2400" dirty="0">
                <a:solidFill>
                  <a:srgbClr val="0F0F0F"/>
                </a:solidFill>
                <a:ea typeface="+mn-lt"/>
                <a:cs typeface="+mn-lt"/>
              </a:rPr>
              <a:t>We have used Sentiment analysis techniques like </a:t>
            </a:r>
            <a:r>
              <a:rPr lang="en-IN" sz="2400" dirty="0" err="1">
                <a:solidFill>
                  <a:srgbClr val="0F0F0F"/>
                </a:solidFill>
                <a:ea typeface="+mn-lt"/>
                <a:cs typeface="+mn-lt"/>
              </a:rPr>
              <a:t>stemming,Tokenization</a:t>
            </a:r>
            <a:r>
              <a:rPr lang="en-IN" sz="2400" dirty="0">
                <a:solidFill>
                  <a:srgbClr val="0F0F0F"/>
                </a:solidFill>
                <a:ea typeface="+mn-lt"/>
                <a:cs typeface="+mn-lt"/>
              </a:rPr>
              <a:t> etc</a:t>
            </a:r>
            <a:endParaRPr lang="en-IN" sz="2400" dirty="0">
              <a:solidFill>
                <a:srgbClr val="0F0F0F"/>
              </a:solidFill>
              <a:ea typeface="+mn-lt"/>
              <a:cs typeface="+mn-lt"/>
            </a:endParaRPr>
          </a:p>
          <a:p>
            <a:pPr marL="305435" indent="-305435"/>
            <a:r>
              <a:rPr lang="en-IN" sz="2400" dirty="0">
                <a:solidFill>
                  <a:srgbClr val="0F0F0F"/>
                </a:solidFill>
                <a:ea typeface="+mn-lt"/>
                <a:cs typeface="+mn-lt"/>
              </a:rPr>
              <a:t>We used Algorithms like Naïve Bayes classifier which can be used for doing sentiment analysis</a:t>
            </a:r>
            <a:endParaRPr lang="en-IN" sz="2400" dirty="0">
              <a:solidFill>
                <a:srgbClr val="0F0F0F"/>
              </a:solidFill>
              <a:ea typeface="+mn-lt"/>
              <a:cs typeface="+mn-lt"/>
            </a:endParaRPr>
          </a:p>
          <a:p>
            <a:pPr marL="305435" indent="-305435"/>
            <a:r>
              <a:rPr lang="en-IN" sz="2400" dirty="0">
                <a:solidFill>
                  <a:srgbClr val="0F0F0F"/>
                </a:solidFill>
                <a:ea typeface="+mn-lt"/>
                <a:cs typeface="+mn-lt"/>
              </a:rPr>
              <a:t>We have collected data from online </a:t>
            </a:r>
            <a:r>
              <a:rPr lang="en-IN" sz="2400" dirty="0" err="1">
                <a:solidFill>
                  <a:srgbClr val="0F0F0F"/>
                </a:solidFill>
                <a:ea typeface="+mn-lt"/>
                <a:cs typeface="+mn-lt"/>
              </a:rPr>
              <a:t>services,from</a:t>
            </a:r>
            <a:r>
              <a:rPr lang="en-IN" sz="2400" dirty="0">
                <a:solidFill>
                  <a:srgbClr val="0F0F0F"/>
                </a:solidFill>
                <a:ea typeface="+mn-lt"/>
                <a:cs typeface="+mn-lt"/>
              </a:rPr>
              <a:t> Restaurants etc</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1661652"/>
            <a:ext cx="9298744" cy="4640825"/>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437284" y="574188"/>
            <a:ext cx="5990133" cy="2174927"/>
          </a:xfrm>
          <a:prstGeom prst="rect">
            <a:avLst/>
          </a:prstGeom>
        </p:spPr>
      </p:pic>
      <p:pic>
        <p:nvPicPr>
          <p:cNvPr id="6" name="Picture 5"/>
          <p:cNvPicPr>
            <a:picLocks noChangeAspect="1"/>
          </p:cNvPicPr>
          <p:nvPr/>
        </p:nvPicPr>
        <p:blipFill>
          <a:blip r:embed="rId2"/>
          <a:stretch>
            <a:fillRect/>
          </a:stretch>
        </p:blipFill>
        <p:spPr>
          <a:xfrm>
            <a:off x="6427417" y="574188"/>
            <a:ext cx="4497160" cy="2174927"/>
          </a:xfrm>
          <a:prstGeom prst="rect">
            <a:avLst/>
          </a:prstGeom>
        </p:spPr>
      </p:pic>
      <p:pic>
        <p:nvPicPr>
          <p:cNvPr id="8" name="Picture 7"/>
          <p:cNvPicPr>
            <a:picLocks noChangeAspect="1"/>
          </p:cNvPicPr>
          <p:nvPr/>
        </p:nvPicPr>
        <p:blipFill>
          <a:blip r:embed="rId3"/>
          <a:stretch>
            <a:fillRect/>
          </a:stretch>
        </p:blipFill>
        <p:spPr>
          <a:xfrm>
            <a:off x="437284" y="2777152"/>
            <a:ext cx="5432574" cy="2419196"/>
          </a:xfrm>
          <a:prstGeom prst="rect">
            <a:avLst/>
          </a:prstGeom>
        </p:spPr>
      </p:pic>
      <p:pic>
        <p:nvPicPr>
          <p:cNvPr id="10" name="Picture 9"/>
          <p:cNvPicPr>
            <a:picLocks noChangeAspect="1"/>
          </p:cNvPicPr>
          <p:nvPr/>
        </p:nvPicPr>
        <p:blipFill>
          <a:blip r:embed="rId4"/>
          <a:stretch>
            <a:fillRect/>
          </a:stretch>
        </p:blipFill>
        <p:spPr>
          <a:xfrm>
            <a:off x="6096000" y="2731449"/>
            <a:ext cx="5810865" cy="24191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Problem Statement </a:t>
            </a:r>
            <a:r>
              <a:rPr lang="en-US" sz="200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 </a:t>
            </a:r>
            <a:r>
              <a:rPr lang="en-US" sz="2000">
                <a:latin typeface="Arial" panose="020B0604020202020204"/>
                <a:ea typeface="+mn-lt"/>
                <a:cs typeface="+mn-lt"/>
              </a:rPr>
              <a:t>(Technology Used) </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Example:</a:t>
            </a:r>
            <a:r>
              <a:rPr lang="en-IN" sz="2000" dirty="0">
                <a:solidFill>
                  <a:srgbClr val="0F0F0F"/>
                </a:solidFill>
                <a:ea typeface="+mn-lt"/>
                <a:cs typeface="+mn-lt"/>
              </a:rPr>
              <a:t> </a:t>
            </a:r>
            <a:r>
              <a:rPr lang="en-US" sz="2000" dirty="0">
                <a:solidFill>
                  <a:srgbClr val="0F0F0F"/>
                </a:solidFill>
                <a:ea typeface="+mn-lt"/>
                <a:cs typeface="+mn-lt"/>
              </a:rPr>
              <a:t>Develop a sentiment analysis model to classify reviews as positive or negative </a:t>
            </a:r>
            <a:endParaRPr lang="en-US" sz="2000" dirty="0">
              <a:solidFill>
                <a:srgbClr val="0F0F0F"/>
              </a:solidFill>
              <a:ea typeface="+mn-lt"/>
              <a:cs typeface="+mn-lt"/>
            </a:endParaRPr>
          </a:p>
          <a:p>
            <a:pPr marL="0" indent="0">
              <a:buNone/>
            </a:pPr>
            <a:r>
              <a:rPr lang="en-US" sz="2000" dirty="0">
                <a:solidFill>
                  <a:srgbClr val="0F0F0F"/>
                </a:solidFill>
                <a:ea typeface="+mn-lt"/>
                <a:cs typeface="+mn-lt"/>
              </a:rPr>
              <a:t># Preprocessing the reviews text using techniques such as lower </a:t>
            </a:r>
            <a:r>
              <a:rPr lang="en-US" sz="2000" dirty="0" err="1">
                <a:solidFill>
                  <a:srgbClr val="0F0F0F"/>
                </a:solidFill>
                <a:ea typeface="+mn-lt"/>
                <a:cs typeface="+mn-lt"/>
              </a:rPr>
              <a:t>casting,removing</a:t>
            </a:r>
            <a:r>
              <a:rPr lang="en-US" sz="2000" dirty="0">
                <a:solidFill>
                  <a:srgbClr val="0F0F0F"/>
                </a:solidFill>
                <a:ea typeface="+mn-lt"/>
                <a:cs typeface="+mn-lt"/>
              </a:rPr>
              <a:t> stop words and lemmatization</a:t>
            </a:r>
            <a:endParaRPr lang="en-US" sz="2000" dirty="0">
              <a:solidFill>
                <a:srgbClr val="0F0F0F"/>
              </a:solidFill>
              <a:ea typeface="+mn-lt"/>
              <a:cs typeface="+mn-lt"/>
            </a:endParaRPr>
          </a:p>
          <a:p>
            <a:pPr marL="0" indent="0">
              <a:buNone/>
            </a:pPr>
            <a:r>
              <a:rPr lang="en-US" sz="2000" dirty="0">
                <a:solidFill>
                  <a:srgbClr val="0F0F0F"/>
                </a:solidFill>
                <a:ea typeface="+mn-lt"/>
                <a:cs typeface="+mn-lt"/>
              </a:rPr>
              <a:t># Use the trained  model accurately predict the sentiment of </a:t>
            </a:r>
            <a:r>
              <a:rPr lang="en-US" sz="2000" dirty="0" err="1">
                <a:solidFill>
                  <a:srgbClr val="0F0F0F"/>
                </a:solidFill>
                <a:ea typeface="+mn-lt"/>
                <a:cs typeface="+mn-lt"/>
              </a:rPr>
              <a:t>new,unseen</a:t>
            </a:r>
            <a:r>
              <a:rPr lang="en-US" sz="2000" dirty="0">
                <a:solidFill>
                  <a:srgbClr val="0F0F0F"/>
                </a:solidFill>
                <a:ea typeface="+mn-lt"/>
                <a:cs typeface="+mn-lt"/>
              </a:rPr>
              <a:t>  reviews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The proposed system aims to address the challenge of predicting the required restaurant review count at each hour to ensure a stable supply of food . This involves leveraging data analytics and machine learning techniques to forecast demand patterns accurately. The solution will consist of the following components: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Gather historical data on restaurant  review of the products  including time, date, location, and other relevant factors.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Utilize real-time data sources, such as weather conditions, events, and holidays, to enhance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Clean and preprocess the collected data to handle missing values, outliers, and inconsistencies.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Feature engineering to extract relevant features from the data that might impact b restaurant food  demand.</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Implement a machine learning algorithm, Naïve bayes   classification(e.g., ARIMA, SARIMA, or LSTM), to predict the  restaurant review of the food  data historical patterns.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Consider incorporating other factors like weather conditions, day of the week, and special events to improve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Develop a user-friendly interface or application that provides real-time predictions for food  counts at different hours.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Deploy the solution on a scalable and reliable platform, considering factors like server infrastructure, response time, and user accessibility.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Assess the model's performance using appropriate metrics  Accuracy score (MAE), </a:t>
            </a:r>
            <a:r>
              <a:rPr lang="en-IN" sz="1200" b="1" dirty="0" err="1">
                <a:latin typeface="Calibri" panose="020F0502020204030204"/>
                <a:ea typeface="+mn-lt"/>
                <a:cs typeface="+mn-lt"/>
              </a:rPr>
              <a:t>train,testing</a:t>
            </a:r>
            <a:r>
              <a:rPr lang="en-IN" sz="1200" b="1" dirty="0">
                <a:latin typeface="Calibri" panose="020F0502020204030204"/>
                <a:ea typeface="+mn-lt"/>
                <a:cs typeface="+mn-lt"/>
              </a:rPr>
              <a:t> the data(RMSE), or other relevant metrics.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Fine-tune the model based on feedback and continuous monitoring of prediction accuracy.</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endParaRPr lang="en-IN" sz="1800" b="1" dirty="0">
              <a:solidFill>
                <a:srgbClr val="0F0F0F"/>
              </a:solidFill>
            </a:endParaRPr>
          </a:p>
          <a:p>
            <a:pPr marL="305435" indent="-305435"/>
            <a:r>
              <a:rPr lang="en-IN" sz="1800" b="1" dirty="0">
                <a:solidFill>
                  <a:srgbClr val="0F0F0F"/>
                </a:solidFill>
              </a:rPr>
              <a:t>The system with minimum </a:t>
            </a:r>
            <a:r>
              <a:rPr lang="en-IN" sz="1800" b="1" dirty="0" err="1">
                <a:solidFill>
                  <a:srgbClr val="0F0F0F"/>
                </a:solidFill>
              </a:rPr>
              <a:t>capabile</a:t>
            </a:r>
            <a:r>
              <a:rPr lang="en-IN" sz="1800" b="1" dirty="0">
                <a:solidFill>
                  <a:srgbClr val="0F0F0F"/>
                </a:solidFill>
              </a:rPr>
              <a:t> of widows 7 and i7 processor</a:t>
            </a: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Restaurant Reviews data.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Naïve Bayes classifier )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Restaurant  reviews data, product manufacture date,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accuracy score  or Tokenization techniques.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Restaurant  reviews </a:t>
            </a:r>
            <a:r>
              <a:rPr lang="en-IN" dirty="0" err="1">
                <a:ea typeface="+mn-lt"/>
                <a:cs typeface="+mn-lt"/>
              </a:rPr>
              <a:t>data.Discuss</a:t>
            </a:r>
            <a:r>
              <a:rPr lang="en-IN" dirty="0">
                <a:ea typeface="+mn-lt"/>
                <a:cs typeface="+mn-lt"/>
              </a:rPr>
              <a:t> any real-time data inputs considered during the prediction phase.</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reviews counts. Include visualizations and comparisons between predicted and actual counts to highlight the model's performance.</a:t>
            </a: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p>
        </p:txBody>
      </p:sp>
      <p:pic>
        <p:nvPicPr>
          <p:cNvPr id="4" name="Picture 3"/>
          <p:cNvPicPr>
            <a:picLocks noChangeAspect="1"/>
          </p:cNvPicPr>
          <p:nvPr/>
        </p:nvPicPr>
        <p:blipFill>
          <a:blip r:embed="rId1"/>
          <a:stretch>
            <a:fillRect/>
          </a:stretch>
        </p:blipFill>
        <p:spPr>
          <a:xfrm>
            <a:off x="863601" y="3251200"/>
            <a:ext cx="3724164" cy="2724151"/>
          </a:xfrm>
          <a:prstGeom prst="rect">
            <a:avLst/>
          </a:prstGeom>
        </p:spPr>
      </p:pic>
      <p:pic>
        <p:nvPicPr>
          <p:cNvPr id="8" name="Picture 7"/>
          <p:cNvPicPr>
            <a:picLocks noChangeAspect="1"/>
          </p:cNvPicPr>
          <p:nvPr/>
        </p:nvPicPr>
        <p:blipFill>
          <a:blip r:embed="rId2"/>
          <a:stretch>
            <a:fillRect/>
          </a:stretch>
        </p:blipFill>
        <p:spPr>
          <a:xfrm>
            <a:off x="4870174" y="3169333"/>
            <a:ext cx="6878791" cy="31921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reviews data and predict data  for ensuring a stable supply of revies data  in urban areas.</a:t>
            </a:r>
            <a:endParaRPr lang="en-IN" sz="2000" dirty="0">
              <a:solidFill>
                <a:srgbClr val="0F0F0F"/>
              </a:solidFill>
              <a:ea typeface="+mn-lt"/>
              <a:cs typeface="+mn-lt"/>
            </a:endParaRPr>
          </a:p>
          <a:p>
            <a:pPr marL="305435" indent="-305435"/>
            <a:r>
              <a:rPr lang="en-IN" sz="2000" dirty="0">
                <a:solidFill>
                  <a:srgbClr val="0F0F0F"/>
                </a:solidFill>
                <a:ea typeface="+mn-lt"/>
                <a:cs typeface="+mn-lt"/>
              </a:rPr>
              <a:t>Here we review the food and prices and the review of the people that are taken in the </a:t>
            </a:r>
            <a:r>
              <a:rPr lang="en-IN" sz="2000" dirty="0" err="1">
                <a:solidFill>
                  <a:srgbClr val="0F0F0F"/>
                </a:solidFill>
                <a:ea typeface="+mn-lt"/>
                <a:cs typeface="+mn-lt"/>
              </a:rPr>
              <a:t>reataurant</a:t>
            </a:r>
            <a:r>
              <a:rPr lang="en-IN" sz="2000" dirty="0">
                <a:solidFill>
                  <a:srgbClr val="0F0F0F"/>
                </a:solidFill>
                <a:ea typeface="+mn-lt"/>
                <a:cs typeface="+mn-lt"/>
              </a:rPr>
              <a:t> using Naïve Bayes classifier Algorithm we classify the data of the food and the reviews from the customers and we find the nearest accuracy score of the food that is purchased in the restaurant area</a:t>
            </a:r>
            <a:endParaRPr lang="en-IN" sz="2000" dirty="0">
              <a:solidFill>
                <a:srgbClr val="0F0F0F"/>
              </a:solidFill>
              <a:ea typeface="+mn-lt"/>
              <a:cs typeface="+mn-lt"/>
            </a:endParaRPr>
          </a:p>
          <a:p>
            <a:pPr marL="305435" indent="-305435"/>
            <a:r>
              <a:rPr lang="en-IN" sz="2000" dirty="0">
                <a:solidFill>
                  <a:srgbClr val="0F0F0F"/>
                </a:solidFill>
                <a:ea typeface="+mn-lt"/>
                <a:cs typeface="+mn-lt"/>
              </a:rPr>
              <a:t>For this we use sentiment analysis techniques such as lemmatization ,</a:t>
            </a:r>
            <a:r>
              <a:rPr lang="en-IN" sz="2000" dirty="0" err="1">
                <a:solidFill>
                  <a:srgbClr val="0F0F0F"/>
                </a:solidFill>
                <a:ea typeface="+mn-lt"/>
                <a:cs typeface="+mn-lt"/>
              </a:rPr>
              <a:t>tokenization,sentiment</a:t>
            </a:r>
            <a:r>
              <a:rPr lang="en-IN" sz="2000" dirty="0">
                <a:solidFill>
                  <a:srgbClr val="0F0F0F"/>
                </a:solidFill>
                <a:ea typeface="+mn-lt"/>
                <a:cs typeface="+mn-lt"/>
              </a:rPr>
              <a:t> analysis like this we use some techniques and find the </a:t>
            </a:r>
            <a:r>
              <a:rPr lang="en-IN" sz="2000" dirty="0" err="1">
                <a:solidFill>
                  <a:srgbClr val="0F0F0F"/>
                </a:solidFill>
                <a:ea typeface="+mn-lt"/>
                <a:cs typeface="+mn-lt"/>
              </a:rPr>
              <a:t>qccuracy</a:t>
            </a:r>
            <a:r>
              <a:rPr lang="en-IN" sz="2000" dirty="0">
                <a:solidFill>
                  <a:srgbClr val="0F0F0F"/>
                </a:solidFill>
                <a:ea typeface="+mn-lt"/>
                <a:cs typeface="+mn-lt"/>
              </a:rPr>
              <a:t> score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ea typeface="+mn-lt"/>
              <a:cs typeface="+mn-lt"/>
            </a:endParaRPr>
          </a:p>
          <a:p>
            <a:pPr marL="305435" indent="-305435"/>
            <a:r>
              <a:rPr lang="en-US" sz="2000" dirty="0">
                <a:ea typeface="+mn-lt"/>
                <a:cs typeface="+mn-lt"/>
              </a:rPr>
              <a:t>We can use some sort of techniques and we can find the solution for the data what we have given very easily</a:t>
            </a:r>
            <a:endParaRPr lang="en-US" sz="2000" dirty="0">
              <a:ea typeface="+mn-lt"/>
              <a:cs typeface="+mn-lt"/>
            </a:endParaRPr>
          </a:p>
          <a:p>
            <a:pPr marL="305435" indent="-305435"/>
            <a:r>
              <a:rPr lang="en-US" sz="2000" dirty="0">
                <a:ea typeface="+mn-lt"/>
                <a:cs typeface="+mn-lt"/>
              </a:rPr>
              <a:t>We gain  some knowledge about the algorithms based on  them we can make the project very easily </a:t>
            </a:r>
            <a:endParaRPr lang="en-US" sz="2000"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5568</Words>
  <Application>WPS Presentation</Application>
  <PresentationFormat>Widescreen</PresentationFormat>
  <Paragraphs>102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cp:lastModifiedBy>
  <cp:revision>29</cp:revision>
  <dcterms:created xsi:type="dcterms:W3CDTF">2021-05-26T16:50:00Z</dcterms:created>
  <dcterms:modified xsi:type="dcterms:W3CDTF">2024-06-23T15:03:33Z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FF2CFC1DBF0C466EAB6AA5B5000266C7</vt:lpwstr>
  </property>
  <property fmtid="{D5CDD505-2E9C-101B-9397-08002B2CF9AE}" pid="4" name="KSOProductBuildVer">
    <vt:lpwstr>1033-11.2.0.11486</vt:lpwstr>
  </property>
</Properties>
</file>